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3"/>
  </p:notesMasterIdLst>
  <p:sldIdLst>
    <p:sldId id="258" r:id="rId2"/>
    <p:sldId id="278" r:id="rId3"/>
    <p:sldId id="289" r:id="rId4"/>
    <p:sldId id="261" r:id="rId5"/>
    <p:sldId id="280" r:id="rId6"/>
    <p:sldId id="281" r:id="rId7"/>
    <p:sldId id="282" r:id="rId8"/>
    <p:sldId id="283" r:id="rId9"/>
    <p:sldId id="286" r:id="rId10"/>
    <p:sldId id="287" r:id="rId11"/>
    <p:sldId id="288" r:id="rId12"/>
    <p:sldId id="291" r:id="rId13"/>
    <p:sldId id="290" r:id="rId14"/>
    <p:sldId id="301" r:id="rId15"/>
    <p:sldId id="293" r:id="rId16"/>
    <p:sldId id="295" r:id="rId17"/>
    <p:sldId id="296" r:id="rId18"/>
    <p:sldId id="299" r:id="rId19"/>
    <p:sldId id="300" r:id="rId20"/>
    <p:sldId id="297" r:id="rId21"/>
    <p:sldId id="29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FA90"/>
    <a:srgbClr val="1E1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7" autoAdjust="0"/>
    <p:restoredTop sz="94595" autoAdjust="0"/>
  </p:normalViewPr>
  <p:slideViewPr>
    <p:cSldViewPr>
      <p:cViewPr>
        <p:scale>
          <a:sx n="57" d="100"/>
          <a:sy n="57" d="100"/>
        </p:scale>
        <p:origin x="10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F6C04-1F2C-4FC7-A668-2829E5B03CA8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84434-7A0B-4F1D-8529-5934711DC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50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4434-7A0B-4F1D-8529-5934711DC5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8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4434-7A0B-4F1D-8529-5934711DC5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50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4434-7A0B-4F1D-8529-5934711DC5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17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4434-7A0B-4F1D-8529-5934711DC5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9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1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2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80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949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39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9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35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7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0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0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88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5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8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4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9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5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1F1DEA7-78A9-4231-804C-E7A6409AED1A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C1BCAE6-9CF4-49E2-8BEE-EE8DD9BC9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38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  <a:lumOff val="5000"/>
              </a:schemeClr>
            </a:gs>
            <a:gs pos="4600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295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Group’s Performance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4114800"/>
            <a:ext cx="419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Ehud Duchovni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5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off-line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Detector &amp;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rigger Monitoring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998216" y="2133599"/>
            <a:ext cx="7688584" cy="3607293"/>
            <a:chOff x="580091" y="1117107"/>
            <a:chExt cx="8273499" cy="4623786"/>
          </a:xfrm>
        </p:grpSpPr>
        <p:grpSp>
          <p:nvGrpSpPr>
            <p:cNvPr id="37" name="Group 36"/>
            <p:cNvGrpSpPr/>
            <p:nvPr/>
          </p:nvGrpSpPr>
          <p:grpSpPr>
            <a:xfrm>
              <a:off x="580091" y="1117107"/>
              <a:ext cx="3016285" cy="4623786"/>
              <a:chOff x="580091" y="1117107"/>
              <a:chExt cx="3016285" cy="4623786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2255080" y="1985639"/>
                <a:ext cx="533400" cy="3733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015046" y="2007093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1516733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653709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54" name="TextBox 20"/>
              <p:cNvSpPr txBox="1"/>
              <p:nvPr/>
            </p:nvSpPr>
            <p:spPr>
              <a:xfrm rot="16200000">
                <a:off x="2576326" y="3808605"/>
                <a:ext cx="1410837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70C0"/>
                    </a:solidFill>
                  </a:rPr>
                  <a:t>M1</a:t>
                </a:r>
                <a:endParaRPr lang="en-CA" sz="3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5" name="TextBox 21"/>
              <p:cNvSpPr txBox="1"/>
              <p:nvPr/>
            </p:nvSpPr>
            <p:spPr>
              <a:xfrm rot="16200000">
                <a:off x="1642995" y="3564425"/>
                <a:ext cx="1703852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/>
                  <a:t>MDT</a:t>
                </a:r>
                <a:endParaRPr lang="en-CA" sz="3200" dirty="0"/>
              </a:p>
            </p:txBody>
          </p:sp>
          <p:sp>
            <p:nvSpPr>
              <p:cNvPr id="56" name="TextBox 22"/>
              <p:cNvSpPr txBox="1"/>
              <p:nvPr/>
            </p:nvSpPr>
            <p:spPr>
              <a:xfrm rot="16200000">
                <a:off x="1101163" y="3759768"/>
                <a:ext cx="1313164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70C0"/>
                    </a:solidFill>
                  </a:rPr>
                  <a:t>M2</a:t>
                </a:r>
                <a:endParaRPr lang="en-CA" sz="3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7" name="TextBox 23"/>
              <p:cNvSpPr txBox="1"/>
              <p:nvPr/>
            </p:nvSpPr>
            <p:spPr>
              <a:xfrm rot="16200000">
                <a:off x="189304" y="3808605"/>
                <a:ext cx="1410836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70C0"/>
                    </a:solidFill>
                  </a:rPr>
                  <a:t>M3</a:t>
                </a:r>
                <a:endParaRPr lang="en-CA" sz="3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8" name="TextBox 30"/>
              <p:cNvSpPr txBox="1"/>
              <p:nvPr/>
            </p:nvSpPr>
            <p:spPr>
              <a:xfrm>
                <a:off x="1173834" y="1117107"/>
                <a:ext cx="1614646" cy="67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800" u="sng" dirty="0" smtClean="0"/>
                  <a:t>Side C</a:t>
                </a:r>
                <a:endParaRPr lang="en-CA" sz="2800" u="sng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176913" y="1117107"/>
              <a:ext cx="3676677" cy="4597523"/>
              <a:chOff x="5176913" y="1117107"/>
              <a:chExt cx="3676677" cy="4597523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5250533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012533" y="1955307"/>
                <a:ext cx="533400" cy="3733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800222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7536533" y="1955307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8272845" y="1955307"/>
                <a:ext cx="533400" cy="3733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44" name="TextBox 4"/>
              <p:cNvSpPr txBox="1"/>
              <p:nvPr/>
            </p:nvSpPr>
            <p:spPr>
              <a:xfrm rot="5400000">
                <a:off x="7735719" y="3461490"/>
                <a:ext cx="1606479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/>
                  <a:t>MDT</a:t>
                </a:r>
                <a:endParaRPr lang="en-CA" sz="32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5400000">
                <a:off x="7129844" y="3501294"/>
                <a:ext cx="1295399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70C0"/>
                    </a:solidFill>
                  </a:rPr>
                  <a:t>M3</a:t>
                </a:r>
                <a:endParaRPr lang="en-CA" sz="3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5400000">
                <a:off x="6377979" y="3444864"/>
                <a:ext cx="1377881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70C0"/>
                    </a:solidFill>
                  </a:rPr>
                  <a:t>M2</a:t>
                </a:r>
                <a:endParaRPr lang="en-CA" sz="3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rot="5400000">
                <a:off x="5398206" y="3415917"/>
                <a:ext cx="1710678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/>
                  <a:t>MDT</a:t>
                </a:r>
                <a:endParaRPr lang="en-CA" sz="3200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 rot="5400000">
                <a:off x="4704930" y="3347191"/>
                <a:ext cx="1573227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70C0"/>
                    </a:solidFill>
                  </a:rPr>
                  <a:t>M1</a:t>
                </a:r>
                <a:endParaRPr lang="en-CA" sz="3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9" name="TextBox 31"/>
              <p:cNvSpPr txBox="1"/>
              <p:nvPr/>
            </p:nvSpPr>
            <p:spPr>
              <a:xfrm>
                <a:off x="6431633" y="1117107"/>
                <a:ext cx="1638299" cy="67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800" u="sng" dirty="0" smtClean="0"/>
                  <a:t>Side A</a:t>
                </a:r>
                <a:endParaRPr lang="en-CA" sz="2800" u="sng" dirty="0"/>
              </a:p>
            </p:txBody>
          </p:sp>
        </p:grpSp>
      </p:grpSp>
      <p:pic>
        <p:nvPicPr>
          <p:cNvPr id="59" name="Picture 58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10" y="3606052"/>
            <a:ext cx="1531990" cy="124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Oval 59"/>
          <p:cNvSpPr/>
          <p:nvPr/>
        </p:nvSpPr>
        <p:spPr>
          <a:xfrm>
            <a:off x="416774" y="2847914"/>
            <a:ext cx="495690" cy="291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A"/>
          </a:p>
        </p:txBody>
      </p:sp>
      <p:sp>
        <p:nvSpPr>
          <p:cNvPr id="61" name="TextBox 4"/>
          <p:cNvSpPr txBox="1"/>
          <p:nvPr/>
        </p:nvSpPr>
        <p:spPr>
          <a:xfrm rot="16200000">
            <a:off x="37419" y="3991868"/>
            <a:ext cx="1253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200" dirty="0" smtClean="0"/>
              <a:t>MDT</a:t>
            </a:r>
            <a:endParaRPr lang="en-CA" sz="3200" dirty="0"/>
          </a:p>
        </p:txBody>
      </p:sp>
      <p:grpSp>
        <p:nvGrpSpPr>
          <p:cNvPr id="3" name="Group 2"/>
          <p:cNvGrpSpPr/>
          <p:nvPr/>
        </p:nvGrpSpPr>
        <p:grpSpPr>
          <a:xfrm>
            <a:off x="933536" y="2741556"/>
            <a:ext cx="7195762" cy="2945488"/>
            <a:chOff x="933536" y="2741556"/>
            <a:chExt cx="7195762" cy="2945488"/>
          </a:xfrm>
        </p:grpSpPr>
        <p:sp>
          <p:nvSpPr>
            <p:cNvPr id="2" name="Moon 1"/>
            <p:cNvSpPr/>
            <p:nvPr/>
          </p:nvSpPr>
          <p:spPr>
            <a:xfrm>
              <a:off x="933536" y="2834467"/>
              <a:ext cx="332810" cy="2852577"/>
            </a:xfrm>
            <a:prstGeom prst="mo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Moon 61"/>
            <p:cNvSpPr/>
            <p:nvPr/>
          </p:nvSpPr>
          <p:spPr>
            <a:xfrm>
              <a:off x="5204990" y="2827930"/>
              <a:ext cx="332810" cy="2852577"/>
            </a:xfrm>
            <a:prstGeom prst="mo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Moon 62"/>
            <p:cNvSpPr/>
            <p:nvPr/>
          </p:nvSpPr>
          <p:spPr>
            <a:xfrm flipH="1">
              <a:off x="7796488" y="2741556"/>
              <a:ext cx="332810" cy="2852577"/>
            </a:xfrm>
            <a:prstGeom prst="mo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Moon 63"/>
            <p:cNvSpPr/>
            <p:nvPr/>
          </p:nvSpPr>
          <p:spPr>
            <a:xfrm flipH="1">
              <a:off x="3585039" y="2807441"/>
              <a:ext cx="332810" cy="2852577"/>
            </a:xfrm>
            <a:prstGeom prst="mo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77171" y="2817721"/>
            <a:ext cx="4801529" cy="2918790"/>
            <a:chOff x="2177171" y="2817721"/>
            <a:chExt cx="4801529" cy="2918790"/>
          </a:xfrm>
        </p:grpSpPr>
        <p:sp>
          <p:nvSpPr>
            <p:cNvPr id="65" name="Moon 64"/>
            <p:cNvSpPr/>
            <p:nvPr/>
          </p:nvSpPr>
          <p:spPr>
            <a:xfrm>
              <a:off x="6645890" y="2817721"/>
              <a:ext cx="332810" cy="2852577"/>
            </a:xfrm>
            <a:prstGeom prst="mo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Moon 65"/>
            <p:cNvSpPr/>
            <p:nvPr/>
          </p:nvSpPr>
          <p:spPr>
            <a:xfrm>
              <a:off x="3099890" y="2883934"/>
              <a:ext cx="332810" cy="2852577"/>
            </a:xfrm>
            <a:prstGeom prst="mo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Moon 66"/>
            <p:cNvSpPr/>
            <p:nvPr/>
          </p:nvSpPr>
          <p:spPr>
            <a:xfrm flipH="1">
              <a:off x="5640155" y="2861124"/>
              <a:ext cx="332810" cy="2852577"/>
            </a:xfrm>
            <a:prstGeom prst="mo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Moon 67"/>
            <p:cNvSpPr/>
            <p:nvPr/>
          </p:nvSpPr>
          <p:spPr>
            <a:xfrm flipH="1">
              <a:off x="2177171" y="2847913"/>
              <a:ext cx="332810" cy="2852577"/>
            </a:xfrm>
            <a:prstGeom prst="mo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351312" y="2800976"/>
            <a:ext cx="6270032" cy="2899513"/>
            <a:chOff x="1351312" y="2800976"/>
            <a:chExt cx="6270032" cy="2899513"/>
          </a:xfrm>
        </p:grpSpPr>
        <p:sp>
          <p:nvSpPr>
            <p:cNvPr id="70" name="Moon 69"/>
            <p:cNvSpPr/>
            <p:nvPr/>
          </p:nvSpPr>
          <p:spPr>
            <a:xfrm flipH="1">
              <a:off x="7060724" y="2827929"/>
              <a:ext cx="332810" cy="2852577"/>
            </a:xfrm>
            <a:prstGeom prst="mo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Moon 70"/>
            <p:cNvSpPr/>
            <p:nvPr/>
          </p:nvSpPr>
          <p:spPr>
            <a:xfrm flipH="1">
              <a:off x="1351312" y="2847912"/>
              <a:ext cx="332810" cy="2852577"/>
            </a:xfrm>
            <a:prstGeom prst="mo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Moon 71"/>
            <p:cNvSpPr/>
            <p:nvPr/>
          </p:nvSpPr>
          <p:spPr>
            <a:xfrm>
              <a:off x="1739171" y="2847911"/>
              <a:ext cx="332810" cy="2852577"/>
            </a:xfrm>
            <a:prstGeom prst="mo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Moon 72"/>
            <p:cNvSpPr/>
            <p:nvPr/>
          </p:nvSpPr>
          <p:spPr>
            <a:xfrm>
              <a:off x="7288534" y="2800976"/>
              <a:ext cx="332810" cy="2852577"/>
            </a:xfrm>
            <a:prstGeom prst="mo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933995" y="1460581"/>
            <a:ext cx="135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Easy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33995" y="1838498"/>
            <a:ext cx="135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Medium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933995" y="2216414"/>
            <a:ext cx="135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Hard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7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Maintenace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maps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676400" y="1422975"/>
            <a:ext cx="5400600" cy="5172472"/>
            <a:chOff x="228600" y="228600"/>
            <a:chExt cx="8447856" cy="6324600"/>
          </a:xfrm>
        </p:grpSpPr>
        <p:grpSp>
          <p:nvGrpSpPr>
            <p:cNvPr id="48" name="Group 47"/>
            <p:cNvGrpSpPr/>
            <p:nvPr/>
          </p:nvGrpSpPr>
          <p:grpSpPr>
            <a:xfrm>
              <a:off x="228600" y="228600"/>
              <a:ext cx="8153400" cy="6324600"/>
              <a:chOff x="228600" y="228600"/>
              <a:chExt cx="8153400" cy="6324600"/>
            </a:xfrm>
          </p:grpSpPr>
          <p:sp>
            <p:nvSpPr>
              <p:cNvPr id="80" name="Dodecagon 79"/>
              <p:cNvSpPr/>
              <p:nvPr/>
            </p:nvSpPr>
            <p:spPr>
              <a:xfrm>
                <a:off x="685800" y="228600"/>
                <a:ext cx="7696200" cy="6324600"/>
              </a:xfrm>
              <a:prstGeom prst="dodecago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1" name="Straight Connector 80"/>
              <p:cNvCxnSpPr>
                <a:stCxn id="80" idx="5"/>
                <a:endCxn id="80" idx="11"/>
              </p:cNvCxnSpPr>
              <p:nvPr/>
            </p:nvCxnSpPr>
            <p:spPr>
              <a:xfrm flipV="1">
                <a:off x="3502751" y="228600"/>
                <a:ext cx="2062297" cy="6324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stCxn id="80" idx="4"/>
                <a:endCxn id="80" idx="10"/>
              </p:cNvCxnSpPr>
              <p:nvPr/>
            </p:nvCxnSpPr>
            <p:spPr>
              <a:xfrm flipH="1" flipV="1">
                <a:off x="3502751" y="228600"/>
                <a:ext cx="2062297" cy="6324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stCxn id="80" idx="6"/>
                <a:endCxn id="80" idx="0"/>
              </p:cNvCxnSpPr>
              <p:nvPr/>
            </p:nvCxnSpPr>
            <p:spPr>
              <a:xfrm flipV="1">
                <a:off x="1716948" y="1075979"/>
                <a:ext cx="5633904" cy="46298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>
                <a:stCxn id="80" idx="3"/>
                <a:endCxn id="80" idx="9"/>
              </p:cNvCxnSpPr>
              <p:nvPr/>
            </p:nvCxnSpPr>
            <p:spPr>
              <a:xfrm flipH="1" flipV="1">
                <a:off x="1716948" y="1075979"/>
                <a:ext cx="5633904" cy="46298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>
                <a:stCxn id="80" idx="7"/>
                <a:endCxn id="80" idx="1"/>
              </p:cNvCxnSpPr>
              <p:nvPr/>
            </p:nvCxnSpPr>
            <p:spPr>
              <a:xfrm flipV="1">
                <a:off x="685800" y="2543520"/>
                <a:ext cx="7696200" cy="16947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>
                <a:stCxn id="80" idx="2"/>
                <a:endCxn id="80" idx="8"/>
              </p:cNvCxnSpPr>
              <p:nvPr/>
            </p:nvCxnSpPr>
            <p:spPr>
              <a:xfrm flipH="1" flipV="1">
                <a:off x="685800" y="2543520"/>
                <a:ext cx="7696200" cy="16947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228600" y="228600"/>
                <a:ext cx="838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SIDE A M1</a:t>
                </a:r>
                <a:endParaRPr lang="en-US" dirty="0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 rot="20470075">
              <a:off x="874987" y="2037129"/>
              <a:ext cx="526426" cy="381000"/>
              <a:chOff x="3090852" y="531615"/>
              <a:chExt cx="526426" cy="381000"/>
            </a:xfrm>
          </p:grpSpPr>
          <p:sp>
            <p:nvSpPr>
              <p:cNvPr id="78" name="Trapezoid 77"/>
              <p:cNvSpPr/>
              <p:nvPr/>
            </p:nvSpPr>
            <p:spPr>
              <a:xfrm rot="8659843">
                <a:off x="3160078" y="531615"/>
                <a:ext cx="457200" cy="381000"/>
              </a:xfrm>
              <a:prstGeom prst="trapezoid">
                <a:avLst>
                  <a:gd name="adj" fmla="val 3234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 rot="1129925">
                <a:off x="3090852" y="568426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T8B</a:t>
                </a:r>
                <a:endParaRPr lang="en-US" sz="1000" b="1" dirty="0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187624" y="1700808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 smtClean="0"/>
                <a:t>A/M1/02/PHI1/E1</a:t>
              </a:r>
              <a:endParaRPr lang="en-CA" sz="1200" dirty="0"/>
            </a:p>
          </p:txBody>
        </p:sp>
        <p:sp>
          <p:nvSpPr>
            <p:cNvPr id="51" name="Trapezoid 50"/>
            <p:cNvSpPr/>
            <p:nvPr/>
          </p:nvSpPr>
          <p:spPr>
            <a:xfrm rot="3688699">
              <a:off x="1502499" y="4050060"/>
              <a:ext cx="457200" cy="381000"/>
            </a:xfrm>
            <a:prstGeom prst="trapezoid">
              <a:avLst>
                <a:gd name="adj" fmla="val 32347"/>
              </a:avLst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480173" y="408304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T7B</a:t>
              </a:r>
              <a:endParaRPr lang="en-US" sz="1000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87624" y="4581128"/>
              <a:ext cx="1440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 smtClean="0">
                  <a:solidFill>
                    <a:srgbClr val="FF0000"/>
                  </a:solidFill>
                </a:rPr>
                <a:t>Erased</a:t>
              </a:r>
            </a:p>
            <a:p>
              <a:pPr algn="l" rtl="0"/>
              <a:r>
                <a:rPr lang="en-CA" sz="1200" dirty="0" smtClean="0"/>
                <a:t>A/M1/12/PHI3/E2</a:t>
              </a:r>
              <a:endParaRPr lang="en-CA" sz="1200" dirty="0"/>
            </a:p>
          </p:txBody>
        </p:sp>
        <p:sp>
          <p:nvSpPr>
            <p:cNvPr id="54" name="Trapezoid 53"/>
            <p:cNvSpPr/>
            <p:nvPr/>
          </p:nvSpPr>
          <p:spPr>
            <a:xfrm rot="16126223">
              <a:off x="7978299" y="2799771"/>
              <a:ext cx="457200" cy="381000"/>
            </a:xfrm>
            <a:prstGeom prst="trapezoid">
              <a:avLst>
                <a:gd name="adj" fmla="val 32347"/>
              </a:avLst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931224" y="2894747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T8B</a:t>
              </a:r>
              <a:endParaRPr lang="en-US" sz="10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32240" y="2996952"/>
              <a:ext cx="1440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>
                  <a:solidFill>
                    <a:srgbClr val="FF0000"/>
                  </a:solidFill>
                </a:rPr>
                <a:t>Erased</a:t>
              </a:r>
            </a:p>
            <a:p>
              <a:pPr algn="l" rtl="0"/>
              <a:r>
                <a:rPr lang="en-CA" sz="1200" dirty="0" smtClean="0"/>
                <a:t>A/M1/07/PHI1/E1</a:t>
              </a:r>
              <a:endParaRPr lang="en-CA" sz="1200" dirty="0"/>
            </a:p>
          </p:txBody>
        </p:sp>
        <p:grpSp>
          <p:nvGrpSpPr>
            <p:cNvPr id="57" name="Group 56"/>
            <p:cNvGrpSpPr/>
            <p:nvPr/>
          </p:nvGrpSpPr>
          <p:grpSpPr>
            <a:xfrm rot="15136983">
              <a:off x="3962707" y="3631526"/>
              <a:ext cx="457200" cy="457816"/>
              <a:chOff x="3160078" y="454799"/>
              <a:chExt cx="457200" cy="457816"/>
            </a:xfrm>
          </p:grpSpPr>
          <p:sp>
            <p:nvSpPr>
              <p:cNvPr id="76" name="Trapezoid 75"/>
              <p:cNvSpPr/>
              <p:nvPr/>
            </p:nvSpPr>
            <p:spPr>
              <a:xfrm rot="8659843">
                <a:off x="3160078" y="531615"/>
                <a:ext cx="457200" cy="381000"/>
              </a:xfrm>
              <a:prstGeom prst="trapezoid">
                <a:avLst>
                  <a:gd name="adj" fmla="val 3234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 rot="6739342">
                <a:off x="3162627" y="560288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T1B</a:t>
                </a:r>
                <a:endParaRPr lang="en-US" sz="1000" b="1" dirty="0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 rot="20623234">
              <a:off x="3046633" y="4304129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 smtClean="0"/>
                <a:t>A/M1/11/PHI2/F;</a:t>
              </a:r>
              <a:endParaRPr lang="en-CA" sz="1200" dirty="0"/>
            </a:p>
          </p:txBody>
        </p:sp>
        <p:grpSp>
          <p:nvGrpSpPr>
            <p:cNvPr id="59" name="Group 58"/>
            <p:cNvGrpSpPr/>
            <p:nvPr/>
          </p:nvGrpSpPr>
          <p:grpSpPr>
            <a:xfrm rot="675058">
              <a:off x="2053955" y="812398"/>
              <a:ext cx="526426" cy="381000"/>
              <a:chOff x="3090852" y="531615"/>
              <a:chExt cx="526426" cy="381000"/>
            </a:xfrm>
          </p:grpSpPr>
          <p:sp>
            <p:nvSpPr>
              <p:cNvPr id="74" name="Trapezoid 73"/>
              <p:cNvSpPr/>
              <p:nvPr/>
            </p:nvSpPr>
            <p:spPr>
              <a:xfrm rot="8659843">
                <a:off x="3160078" y="531615"/>
                <a:ext cx="457200" cy="381000"/>
              </a:xfrm>
              <a:prstGeom prst="trapezoid">
                <a:avLst>
                  <a:gd name="adj" fmla="val 3234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 rot="20924942">
                <a:off x="3090852" y="568426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T8B</a:t>
                </a:r>
                <a:endParaRPr lang="en-US" sz="10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2483768" y="908720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 smtClean="0"/>
                <a:t>A/M1/03/PHI1/E1</a:t>
              </a:r>
              <a:endParaRPr lang="en-CA" sz="1200" dirty="0"/>
            </a:p>
          </p:txBody>
        </p:sp>
        <p:grpSp>
          <p:nvGrpSpPr>
            <p:cNvPr id="61" name="Group 60"/>
            <p:cNvGrpSpPr/>
            <p:nvPr/>
          </p:nvGrpSpPr>
          <p:grpSpPr>
            <a:xfrm rot="3392518">
              <a:off x="1275776" y="2725064"/>
              <a:ext cx="457200" cy="457200"/>
              <a:chOff x="2487634" y="4972227"/>
              <a:chExt cx="457200" cy="457200"/>
            </a:xfrm>
          </p:grpSpPr>
          <p:sp>
            <p:nvSpPr>
              <p:cNvPr id="72" name="Trapezoid 71"/>
              <p:cNvSpPr/>
              <p:nvPr/>
            </p:nvSpPr>
            <p:spPr>
              <a:xfrm rot="1734667">
                <a:off x="2487634" y="4990571"/>
                <a:ext cx="457200" cy="381000"/>
              </a:xfrm>
              <a:prstGeom prst="trapezoid">
                <a:avLst>
                  <a:gd name="adj" fmla="val 3234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 rot="18549365">
                <a:off x="2503676" y="5077716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T7B</a:t>
                </a:r>
                <a:endParaRPr lang="en-US" sz="1000" b="1" dirty="0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1340024" y="3068960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 smtClean="0"/>
                <a:t>A/M1/01/PHI3/E2</a:t>
              </a:r>
              <a:endParaRPr lang="en-CA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236296" y="332656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200" dirty="0" smtClean="0"/>
                <a:t>January</a:t>
              </a:r>
              <a:endParaRPr lang="en-CA" sz="1200" dirty="0"/>
            </a:p>
          </p:txBody>
        </p:sp>
        <p:sp>
          <p:nvSpPr>
            <p:cNvPr id="64" name="Trapezoid 63"/>
            <p:cNvSpPr/>
            <p:nvPr/>
          </p:nvSpPr>
          <p:spPr>
            <a:xfrm rot="1591267">
              <a:off x="2864790" y="5935926"/>
              <a:ext cx="457200" cy="381000"/>
            </a:xfrm>
            <a:prstGeom prst="trapezoid">
              <a:avLst>
                <a:gd name="adj" fmla="val 32347"/>
              </a:avLst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 rot="21270766">
              <a:off x="2829356" y="6019124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T8B</a:t>
              </a:r>
              <a:endParaRPr lang="en-US" sz="1000" b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123728" y="5589240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CA" sz="1200" dirty="0" smtClean="0">
                  <a:solidFill>
                    <a:schemeClr val="accent6"/>
                  </a:solidFill>
                </a:rPr>
                <a:t>A/M1/11/PHI1/E1</a:t>
              </a:r>
              <a:endParaRPr lang="en-CA" sz="1200" dirty="0">
                <a:solidFill>
                  <a:schemeClr val="accent6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55776" y="1196752"/>
              <a:ext cx="2304256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1050" b="1" u="sng" dirty="0" smtClean="0"/>
                <a:t>New</a:t>
              </a:r>
              <a:r>
                <a:rPr lang="en-US" sz="1050" dirty="0" smtClean="0"/>
                <a:t> – U08b1i-126\20mtweiu080126</a:t>
              </a:r>
            </a:p>
            <a:p>
              <a:pPr algn="l" rtl="0"/>
              <a:r>
                <a:rPr lang="en-US" sz="1050" b="1" u="sng" dirty="0" smtClean="0"/>
                <a:t>Old</a:t>
              </a:r>
              <a:r>
                <a:rPr lang="en-US" sz="1050" dirty="0" smtClean="0"/>
                <a:t> – U08b1i-013.1\ 20mtweiu080013</a:t>
              </a:r>
              <a:endParaRPr lang="en-CA" sz="105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403648" y="2077398"/>
              <a:ext cx="2304256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1050" b="1" u="sng" dirty="0" smtClean="0"/>
                <a:t>New</a:t>
              </a:r>
              <a:r>
                <a:rPr lang="en-US" sz="1050" dirty="0" smtClean="0"/>
                <a:t> – U08b1i-128\20mtweiu080128</a:t>
              </a:r>
            </a:p>
            <a:p>
              <a:pPr algn="l" rtl="0"/>
              <a:r>
                <a:rPr lang="en-US" sz="1050" b="1" u="sng" dirty="0" smtClean="0"/>
                <a:t>Old</a:t>
              </a:r>
              <a:r>
                <a:rPr lang="en-US" sz="1050" dirty="0" smtClean="0"/>
                <a:t> – U08b1i-107.5\ 20mtsduu080107</a:t>
              </a:r>
              <a:endParaRPr lang="en-CA" sz="105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27584" y="3301534"/>
              <a:ext cx="2304256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1050" b="1" u="sng" dirty="0" smtClean="0"/>
                <a:t>New</a:t>
              </a:r>
              <a:r>
                <a:rPr lang="en-US" sz="1050" dirty="0" smtClean="0"/>
                <a:t> – U07b1i-002\20mtweiu070002</a:t>
              </a:r>
            </a:p>
            <a:p>
              <a:pPr algn="l" rtl="0"/>
              <a:r>
                <a:rPr lang="en-US" sz="1050" b="1" u="sng" dirty="0" smtClean="0"/>
                <a:t>Old</a:t>
              </a:r>
              <a:r>
                <a:rPr lang="en-US" sz="1050" dirty="0" smtClean="0"/>
                <a:t> – U071b-002\ 20mtkek0711002</a:t>
              </a:r>
              <a:endParaRPr lang="en-CA" sz="105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203848" y="5949280"/>
              <a:ext cx="2304256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1050" b="1" u="sng" dirty="0" smtClean="0"/>
                <a:t>New</a:t>
              </a:r>
              <a:r>
                <a:rPr lang="en-US" sz="1050" dirty="0" smtClean="0"/>
                <a:t> – U08b1i-122\20mtweiu080122</a:t>
              </a:r>
            </a:p>
            <a:p>
              <a:pPr algn="l" rtl="0"/>
              <a:r>
                <a:rPr lang="en-US" sz="1050" b="1" u="sng" dirty="0" smtClean="0"/>
                <a:t>Old</a:t>
              </a:r>
              <a:r>
                <a:rPr lang="en-US" sz="1050" dirty="0" smtClean="0"/>
                <a:t> – U08b1i-019.7</a:t>
              </a:r>
              <a:endParaRPr lang="en-CA" sz="105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55976" y="3733582"/>
              <a:ext cx="2376264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1050" b="1" u="sng" dirty="0" smtClean="0"/>
                <a:t>New</a:t>
              </a:r>
              <a:r>
                <a:rPr lang="en-US" sz="1050" dirty="0" smtClean="0"/>
                <a:t> – U01b1i-115.7\20mtweiu010115</a:t>
              </a:r>
            </a:p>
            <a:p>
              <a:pPr algn="l" rtl="0"/>
              <a:r>
                <a:rPr lang="en-US" sz="1050" b="1" u="sng" dirty="0" smtClean="0"/>
                <a:t>Old</a:t>
              </a:r>
              <a:r>
                <a:rPr lang="en-US" sz="1050" dirty="0" smtClean="0"/>
                <a:t> – U01b1i-112.4\ 20mtweiu010112</a:t>
              </a:r>
              <a:endParaRPr lang="en-CA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407682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History of Annual Maintenance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91" y="1828800"/>
            <a:ext cx="8247766" cy="2743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62098" y="5446067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Up to now 88 detectors have been replaced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42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Prospects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18288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Right now we have O(10) new dead layers in each year.</a:t>
            </a:r>
          </a:p>
          <a:p>
            <a:r>
              <a:rPr lang="en-US" sz="2400" dirty="0" smtClean="0"/>
              <a:t>There is no evidence that the rate of deceased units depends on the luminosity, but it may.</a:t>
            </a:r>
          </a:p>
          <a:p>
            <a:r>
              <a:rPr lang="en-US" sz="2400" dirty="0" smtClean="0"/>
              <a:t>The TGC will be exposed to a much higher radiation than expected </a:t>
            </a:r>
          </a:p>
          <a:p>
            <a:r>
              <a:rPr lang="en-US" sz="2400" dirty="0" smtClean="0"/>
              <a:t>We don’t know what is the life-expectancy of a detector.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95298" y="50292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Need to build more detectors, </a:t>
            </a:r>
            <a:r>
              <a:rPr lang="en-US" sz="2400" dirty="0" err="1" smtClean="0">
                <a:solidFill>
                  <a:srgbClr val="FFFF00"/>
                </a:solidFill>
              </a:rPr>
              <a:t>but,each</a:t>
            </a:r>
            <a:r>
              <a:rPr lang="en-US" sz="2400" dirty="0" smtClean="0">
                <a:solidFill>
                  <a:srgbClr val="FFFF00"/>
                </a:solidFill>
              </a:rPr>
              <a:t> gas-gap costs ~4,000$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5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228600"/>
            <a:ext cx="8153400" cy="6324600"/>
            <a:chOff x="228600" y="228600"/>
            <a:chExt cx="8153400" cy="6324600"/>
          </a:xfrm>
        </p:grpSpPr>
        <p:grpSp>
          <p:nvGrpSpPr>
            <p:cNvPr id="5" name="Group 4"/>
            <p:cNvGrpSpPr/>
            <p:nvPr/>
          </p:nvGrpSpPr>
          <p:grpSpPr>
            <a:xfrm>
              <a:off x="685800" y="228600"/>
              <a:ext cx="7696200" cy="6324600"/>
              <a:chOff x="685800" y="228600"/>
              <a:chExt cx="7696200" cy="6324600"/>
            </a:xfrm>
          </p:grpSpPr>
          <p:sp>
            <p:nvSpPr>
              <p:cNvPr id="9" name="Dodecagon 8"/>
              <p:cNvSpPr/>
              <p:nvPr/>
            </p:nvSpPr>
            <p:spPr>
              <a:xfrm>
                <a:off x="685800" y="228600"/>
                <a:ext cx="7696200" cy="6324600"/>
              </a:xfrm>
              <a:prstGeom prst="dodecago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0" name="Straight Connector 9"/>
              <p:cNvCxnSpPr>
                <a:stCxn id="9" idx="5"/>
                <a:endCxn id="9" idx="11"/>
              </p:cNvCxnSpPr>
              <p:nvPr/>
            </p:nvCxnSpPr>
            <p:spPr>
              <a:xfrm flipV="1">
                <a:off x="3502751" y="228600"/>
                <a:ext cx="2062297" cy="6324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9" idx="4"/>
                <a:endCxn id="9" idx="10"/>
              </p:cNvCxnSpPr>
              <p:nvPr/>
            </p:nvCxnSpPr>
            <p:spPr>
              <a:xfrm flipH="1" flipV="1">
                <a:off x="3502751" y="228600"/>
                <a:ext cx="2062297" cy="6324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stCxn id="9" idx="6"/>
                <a:endCxn id="9" idx="0"/>
              </p:cNvCxnSpPr>
              <p:nvPr/>
            </p:nvCxnSpPr>
            <p:spPr>
              <a:xfrm flipV="1">
                <a:off x="1716948" y="1075979"/>
                <a:ext cx="5633904" cy="46298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9" idx="3"/>
                <a:endCxn id="9" idx="9"/>
              </p:cNvCxnSpPr>
              <p:nvPr/>
            </p:nvCxnSpPr>
            <p:spPr>
              <a:xfrm flipH="1" flipV="1">
                <a:off x="1716948" y="1075979"/>
                <a:ext cx="5633904" cy="46298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stCxn id="9" idx="7"/>
                <a:endCxn id="9" idx="1"/>
              </p:cNvCxnSpPr>
              <p:nvPr/>
            </p:nvCxnSpPr>
            <p:spPr>
              <a:xfrm flipV="1">
                <a:off x="685800" y="2543520"/>
                <a:ext cx="7696200" cy="16947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stCxn id="9" idx="2"/>
                <a:endCxn id="9" idx="8"/>
              </p:cNvCxnSpPr>
              <p:nvPr/>
            </p:nvCxnSpPr>
            <p:spPr>
              <a:xfrm flipH="1" flipV="1">
                <a:off x="685800" y="2543520"/>
                <a:ext cx="7696200" cy="16947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228600" y="228600"/>
              <a:ext cx="11030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dirty="0" smtClean="0"/>
                <a:t>SIDE A M1 - HO</a:t>
              </a:r>
              <a:endParaRPr lang="en-US" dirty="0"/>
            </a:p>
          </p:txBody>
        </p:sp>
      </p:grpSp>
      <p:sp>
        <p:nvSpPr>
          <p:cNvPr id="28" name="Trapezoid 27"/>
          <p:cNvSpPr/>
          <p:nvPr/>
        </p:nvSpPr>
        <p:spPr>
          <a:xfrm rot="12458100">
            <a:off x="5858419" y="488965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940152" y="54868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T8F</a:t>
            </a:r>
            <a:endParaRPr lang="en-US" sz="1000" b="1" dirty="0"/>
          </a:p>
        </p:txBody>
      </p:sp>
      <p:sp>
        <p:nvSpPr>
          <p:cNvPr id="32" name="Rectangle 31"/>
          <p:cNvSpPr/>
          <p:nvPr/>
        </p:nvSpPr>
        <p:spPr>
          <a:xfrm>
            <a:off x="5711597" y="116632"/>
            <a:ext cx="23887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A/M1/03/PHI2/E1/L2/HV0+L3/HV0</a:t>
            </a:r>
            <a:endParaRPr lang="en-US" sz="1200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51520" y="0"/>
            <a:ext cx="8496944" cy="6858000"/>
            <a:chOff x="251520" y="0"/>
            <a:chExt cx="8496944" cy="6858000"/>
          </a:xfrm>
        </p:grpSpPr>
        <p:sp>
          <p:nvSpPr>
            <p:cNvPr id="17" name="TextBox 16"/>
            <p:cNvSpPr txBox="1"/>
            <p:nvPr/>
          </p:nvSpPr>
          <p:spPr>
            <a:xfrm>
              <a:off x="6372200" y="6093296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11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40352" y="486916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12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44408" y="3212976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1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40352" y="1556792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44208" y="404664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11960" y="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23728" y="404664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5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7584" y="1556792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6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1520" y="3212976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7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27584" y="486916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67744" y="6093296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9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83968" y="6550223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10</a:t>
              </a:r>
              <a:endParaRPr lang="en-CA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3" name="Trapezoid 32"/>
          <p:cNvSpPr/>
          <p:nvPr/>
        </p:nvSpPr>
        <p:spPr>
          <a:xfrm rot="12945874">
            <a:off x="5210347" y="2217157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292080" y="2276872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T3F</a:t>
            </a:r>
            <a:endParaRPr lang="en-US" sz="1000" b="1" dirty="0"/>
          </a:p>
        </p:txBody>
      </p:sp>
      <p:sp>
        <p:nvSpPr>
          <p:cNvPr id="35" name="Rectangle 34"/>
          <p:cNvSpPr/>
          <p:nvPr/>
        </p:nvSpPr>
        <p:spPr>
          <a:xfrm>
            <a:off x="5004048" y="1855857"/>
            <a:ext cx="13260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A/M1/03/PHI0/E4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6" name="Trapezoid 35"/>
          <p:cNvSpPr/>
          <p:nvPr/>
        </p:nvSpPr>
        <p:spPr>
          <a:xfrm rot="10800000">
            <a:off x="4208183" y="2132856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258816" y="2192571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T3F</a:t>
            </a:r>
            <a:endParaRPr lang="en-US" sz="1000" b="1" dirty="0"/>
          </a:p>
        </p:txBody>
      </p:sp>
      <p:sp>
        <p:nvSpPr>
          <p:cNvPr id="38" name="Rectangle 37"/>
          <p:cNvSpPr/>
          <p:nvPr/>
        </p:nvSpPr>
        <p:spPr>
          <a:xfrm>
            <a:off x="3563888" y="1855857"/>
            <a:ext cx="13260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A/M1/04/PHI2/E4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9" name="Trapezoid 38"/>
          <p:cNvSpPr/>
          <p:nvPr/>
        </p:nvSpPr>
        <p:spPr>
          <a:xfrm rot="16200000">
            <a:off x="7969324" y="2819028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8075240" y="2894747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T8F</a:t>
            </a:r>
            <a:endParaRPr lang="en-US" sz="1000" b="1" dirty="0"/>
          </a:p>
        </p:txBody>
      </p:sp>
      <p:sp>
        <p:nvSpPr>
          <p:cNvPr id="41" name="Rectangle 40"/>
          <p:cNvSpPr/>
          <p:nvPr/>
        </p:nvSpPr>
        <p:spPr>
          <a:xfrm>
            <a:off x="6372200" y="3068960"/>
            <a:ext cx="18485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A/M1/01/PHI2/E1/L3/HV0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2" name="Trapezoid 41"/>
          <p:cNvSpPr/>
          <p:nvPr/>
        </p:nvSpPr>
        <p:spPr>
          <a:xfrm rot="5400000">
            <a:off x="645468" y="2603004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83568" y="270892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T8F</a:t>
            </a:r>
            <a:endParaRPr lang="en-US" sz="1000" b="1" dirty="0"/>
          </a:p>
        </p:txBody>
      </p:sp>
      <p:sp>
        <p:nvSpPr>
          <p:cNvPr id="44" name="Rectangle 43"/>
          <p:cNvSpPr/>
          <p:nvPr/>
        </p:nvSpPr>
        <p:spPr>
          <a:xfrm>
            <a:off x="611560" y="2996952"/>
            <a:ext cx="13260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A/M1/07/PHI0/E1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8" name="Trapezoid 47"/>
          <p:cNvSpPr/>
          <p:nvPr/>
        </p:nvSpPr>
        <p:spPr>
          <a:xfrm rot="20217314">
            <a:off x="5498631" y="6070060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5436096" y="5744289"/>
            <a:ext cx="13260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A/M1/11/PHI0/E1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6165304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T8F</a:t>
            </a:r>
            <a:endParaRPr lang="en-US" sz="1000" b="1" dirty="0"/>
          </a:p>
        </p:txBody>
      </p:sp>
      <p:sp>
        <p:nvSpPr>
          <p:cNvPr id="45" name="Trapezoid 44"/>
          <p:cNvSpPr/>
          <p:nvPr/>
        </p:nvSpPr>
        <p:spPr>
          <a:xfrm rot="13887373">
            <a:off x="7011104" y="1644857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092837" y="1704572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T7F</a:t>
            </a:r>
            <a:endParaRPr lang="en-US" sz="1000" b="1" dirty="0"/>
          </a:p>
        </p:txBody>
      </p:sp>
      <p:sp>
        <p:nvSpPr>
          <p:cNvPr id="47" name="Rectangle 46"/>
          <p:cNvSpPr/>
          <p:nvPr/>
        </p:nvSpPr>
        <p:spPr>
          <a:xfrm>
            <a:off x="6372200" y="2060848"/>
            <a:ext cx="18485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A/M1/02/PHI2/E2/L1/HV0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1" name="Trapezoid 50"/>
          <p:cNvSpPr/>
          <p:nvPr/>
        </p:nvSpPr>
        <p:spPr>
          <a:xfrm rot="12458100">
            <a:off x="6794523" y="921013"/>
            <a:ext cx="457200" cy="381000"/>
          </a:xfrm>
          <a:prstGeom prst="trapezoid">
            <a:avLst>
              <a:gd name="adj" fmla="val 3234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876256" y="980728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b="1" dirty="0" smtClean="0"/>
              <a:t>T8F</a:t>
            </a:r>
            <a:endParaRPr lang="en-US" sz="1000" b="1" dirty="0"/>
          </a:p>
        </p:txBody>
      </p:sp>
      <p:sp>
        <p:nvSpPr>
          <p:cNvPr id="53" name="Rectangle 52"/>
          <p:cNvSpPr/>
          <p:nvPr/>
        </p:nvSpPr>
        <p:spPr>
          <a:xfrm>
            <a:off x="7236296" y="764704"/>
            <a:ext cx="18485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200" dirty="0" smtClean="0"/>
              <a:t>A/M1/03/PHI0/E1/L1/HV0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Treating the Various Cases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00723"/>
              </p:ext>
            </p:extLst>
          </p:nvPr>
        </p:nvGraphicFramePr>
        <p:xfrm>
          <a:off x="2057400" y="1398494"/>
          <a:ext cx="4840283" cy="52292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795">
                  <a:extLst>
                    <a:ext uri="{9D8B030D-6E8A-4147-A177-3AD203B41FA5}">
                      <a16:colId xmlns:a16="http://schemas.microsoft.com/office/drawing/2014/main" val="864932328"/>
                    </a:ext>
                  </a:extLst>
                </a:gridCol>
                <a:gridCol w="769410">
                  <a:extLst>
                    <a:ext uri="{9D8B030D-6E8A-4147-A177-3AD203B41FA5}">
                      <a16:colId xmlns:a16="http://schemas.microsoft.com/office/drawing/2014/main" val="1472967391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3460528715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1736798797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3340278653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3475879839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295281090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1127424308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86901661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1819513208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2711313472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662027190"/>
                    </a:ext>
                  </a:extLst>
                </a:gridCol>
                <a:gridCol w="321753">
                  <a:extLst>
                    <a:ext uri="{9D8B030D-6E8A-4147-A177-3AD203B41FA5}">
                      <a16:colId xmlns:a16="http://schemas.microsoft.com/office/drawing/2014/main" val="3477321823"/>
                    </a:ext>
                  </a:extLst>
                </a:gridCol>
                <a:gridCol w="265795">
                  <a:extLst>
                    <a:ext uri="{9D8B030D-6E8A-4147-A177-3AD203B41FA5}">
                      <a16:colId xmlns:a16="http://schemas.microsoft.com/office/drawing/2014/main" val="2782383049"/>
                    </a:ext>
                  </a:extLst>
                </a:gridCol>
              </a:tblGrid>
              <a:tr h="2046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42477131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Side 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731526833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898566891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Easy(T)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654407760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Easy(D)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864251048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Medium(T)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081526675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Medium(D)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631192398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Hard(D)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736258845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427202827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Side 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17972007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029744151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Easy(T)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4127706993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Easy(D)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228794215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Medium(T)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032503266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Medium(D)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60983970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Hard(D)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2552115484"/>
                  </a:ext>
                </a:extLst>
              </a:tr>
              <a:tr h="2046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461611161"/>
                  </a:ext>
                </a:extLst>
              </a:tr>
              <a:tr h="2046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All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602932205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T2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562821485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Easy(T)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439143842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Easy(D)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1040126453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Medium(T)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511667850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Medium(D)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846714866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Hard(D)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989311542"/>
                  </a:ext>
                </a:extLst>
              </a:tr>
              <a:tr h="2046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2448084562"/>
                  </a:ext>
                </a:extLst>
              </a:tr>
              <a:tr h="20048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42" marR="3242" marT="3242" marB="0" anchor="b"/>
                </a:tc>
                <a:extLst>
                  <a:ext uri="{0D108BD9-81ED-4DB2-BD59-A6C34878D82A}">
                    <a16:rowId xmlns:a16="http://schemas.microsoft.com/office/drawing/2014/main" val="3084523866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324600" y="4572000"/>
            <a:ext cx="453378" cy="298076"/>
          </a:xfrm>
          <a:prstGeom prst="ellipse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305023" y="2971800"/>
            <a:ext cx="453378" cy="298076"/>
          </a:xfrm>
          <a:prstGeom prst="ellipse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305023" y="6239721"/>
            <a:ext cx="453378" cy="298076"/>
          </a:xfrm>
          <a:prstGeom prst="ellipse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5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Production of Spare TGC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5824" y="1491377"/>
            <a:ext cx="8077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FFFF00"/>
                </a:solidFill>
              </a:rPr>
              <a:t>The sTGC is at the highest possible priority.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The construction will end sometime toward autumn 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FFFF00"/>
                </a:solidFill>
              </a:rPr>
              <a:t>Once the sTGC production is over we will use the trained team and continue with TGC construction.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In order to move smoothly from TGC to sTGC we will have to order all materials not later than spring 2019.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FFFF00"/>
                </a:solidFill>
              </a:rPr>
              <a:t>In order to reduce the cost a team was sent to CERN (working as we speak) who tests the ~150 TGC chambers that were moved from BB5 to </a:t>
            </a:r>
            <a:r>
              <a:rPr lang="en-US" sz="2200" dirty="0" err="1" smtClean="0">
                <a:solidFill>
                  <a:srgbClr val="FFFF00"/>
                </a:solidFill>
              </a:rPr>
              <a:t>Bldg</a:t>
            </a:r>
            <a:r>
              <a:rPr lang="en-US" sz="2200" dirty="0" smtClean="0">
                <a:solidFill>
                  <a:srgbClr val="FFFF00"/>
                </a:solidFill>
              </a:rPr>
              <a:t> 180. A large number of these detectors are expected to be in bad condition.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Those who can be fixed will be sent to Israel.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The good ones will reduce the number of units that will be built.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FFFF00"/>
                </a:solidFill>
              </a:rPr>
              <a:t>It is advisable to renew, on this occasion, the spares such that we will have enough till the end of ATLAS scientific program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7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Summary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1828800"/>
            <a:ext cx="80772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The TGC system is functioning extremely well.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About 90 units have been replaced since 2012.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Some types (mainly T8 &amp; T7) ran out of spares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We would like to use the opportunity of long shutdown to open the detector and maintain regions that cannot be maintained in annual sessions.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We would also like to use the trained team to build replacement units and some spare units.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ATLAS applied for 180K$ in 2019 and 180K$ in 2020 to finance the construction of ~90 gas-gaps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12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16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4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TGC Structure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93416" y="2133599"/>
            <a:ext cx="7688584" cy="3607293"/>
            <a:chOff x="580091" y="1117107"/>
            <a:chExt cx="8273499" cy="4623786"/>
          </a:xfrm>
        </p:grpSpPr>
        <p:grpSp>
          <p:nvGrpSpPr>
            <p:cNvPr id="9" name="Group 8"/>
            <p:cNvGrpSpPr/>
            <p:nvPr/>
          </p:nvGrpSpPr>
          <p:grpSpPr>
            <a:xfrm>
              <a:off x="580091" y="1117107"/>
              <a:ext cx="3016285" cy="4623786"/>
              <a:chOff x="580091" y="1117107"/>
              <a:chExt cx="3016285" cy="4623786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255080" y="1985639"/>
                <a:ext cx="533400" cy="3733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015046" y="2007093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516733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653709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28" name="TextBox 20"/>
              <p:cNvSpPr txBox="1"/>
              <p:nvPr/>
            </p:nvSpPr>
            <p:spPr>
              <a:xfrm rot="16200000">
                <a:off x="2576326" y="3808605"/>
                <a:ext cx="1410837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B0F0"/>
                    </a:solidFill>
                  </a:rPr>
                  <a:t>M1</a:t>
                </a:r>
                <a:endParaRPr lang="en-CA" sz="3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29" name="TextBox 21"/>
              <p:cNvSpPr txBox="1"/>
              <p:nvPr/>
            </p:nvSpPr>
            <p:spPr>
              <a:xfrm rot="16200000">
                <a:off x="1642995" y="3564425"/>
                <a:ext cx="1703852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/>
                  <a:t>MDT</a:t>
                </a:r>
                <a:endParaRPr lang="en-CA" sz="3200" dirty="0"/>
              </a:p>
            </p:txBody>
          </p:sp>
          <p:sp>
            <p:nvSpPr>
              <p:cNvPr id="30" name="TextBox 22"/>
              <p:cNvSpPr txBox="1"/>
              <p:nvPr/>
            </p:nvSpPr>
            <p:spPr>
              <a:xfrm rot="16200000">
                <a:off x="1101163" y="3759768"/>
                <a:ext cx="1313164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B0F0"/>
                    </a:solidFill>
                  </a:rPr>
                  <a:t>M2</a:t>
                </a:r>
                <a:endParaRPr lang="en-CA" sz="3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31" name="TextBox 23"/>
              <p:cNvSpPr txBox="1"/>
              <p:nvPr/>
            </p:nvSpPr>
            <p:spPr>
              <a:xfrm rot="16200000">
                <a:off x="189304" y="3808605"/>
                <a:ext cx="1410836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B0F0"/>
                    </a:solidFill>
                  </a:rPr>
                  <a:t>M3</a:t>
                </a:r>
                <a:endParaRPr lang="en-CA" sz="3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34" name="TextBox 30"/>
              <p:cNvSpPr txBox="1"/>
              <p:nvPr/>
            </p:nvSpPr>
            <p:spPr>
              <a:xfrm>
                <a:off x="1173834" y="1117107"/>
                <a:ext cx="1614646" cy="67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800" u="sng" dirty="0" smtClean="0"/>
                  <a:t>Side C</a:t>
                </a:r>
                <a:endParaRPr lang="en-CA" sz="2800" u="sng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176913" y="1117107"/>
              <a:ext cx="3676677" cy="4597523"/>
              <a:chOff x="5176913" y="1117107"/>
              <a:chExt cx="3676677" cy="4597523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250533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012533" y="1955307"/>
                <a:ext cx="533400" cy="3733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800222" y="1980830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536533" y="1955307"/>
                <a:ext cx="533400" cy="3733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8272845" y="1955307"/>
                <a:ext cx="533400" cy="3733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/>
              </a:p>
            </p:txBody>
          </p:sp>
          <p:sp>
            <p:nvSpPr>
              <p:cNvPr id="16" name="TextBox 4"/>
              <p:cNvSpPr txBox="1"/>
              <p:nvPr/>
            </p:nvSpPr>
            <p:spPr>
              <a:xfrm rot="5400000">
                <a:off x="7735719" y="3461490"/>
                <a:ext cx="1606479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/>
                  <a:t>MDT</a:t>
                </a:r>
                <a:endParaRPr lang="en-CA" sz="32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5400000">
                <a:off x="7129844" y="3501294"/>
                <a:ext cx="1295399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B0F0"/>
                    </a:solidFill>
                  </a:rPr>
                  <a:t>M3</a:t>
                </a:r>
                <a:endParaRPr lang="en-CA" sz="3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400000">
                <a:off x="6377979" y="3444864"/>
                <a:ext cx="1377881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B0F0"/>
                    </a:solidFill>
                  </a:rPr>
                  <a:t>M2</a:t>
                </a:r>
                <a:endParaRPr lang="en-CA" sz="3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5400000">
                <a:off x="5398206" y="3415917"/>
                <a:ext cx="1710678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/>
                  <a:t>MDT</a:t>
                </a:r>
                <a:endParaRPr lang="en-CA" sz="32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5400000">
                <a:off x="4704930" y="3347191"/>
                <a:ext cx="1573227" cy="629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3200" dirty="0" smtClean="0">
                    <a:solidFill>
                      <a:srgbClr val="00B0F0"/>
                    </a:solidFill>
                  </a:rPr>
                  <a:t>M1</a:t>
                </a:r>
                <a:endParaRPr lang="en-CA" sz="3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23" name="TextBox 31"/>
              <p:cNvSpPr txBox="1"/>
              <p:nvPr/>
            </p:nvSpPr>
            <p:spPr>
              <a:xfrm>
                <a:off x="6431633" y="1117107"/>
                <a:ext cx="1638299" cy="67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he-IL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800" u="sng" dirty="0" smtClean="0"/>
                  <a:t>Side A</a:t>
                </a:r>
                <a:endParaRPr lang="en-CA" sz="2800" u="sng" dirty="0"/>
              </a:p>
            </p:txBody>
          </p:sp>
        </p:grpSp>
      </p:grpSp>
      <p:pic>
        <p:nvPicPr>
          <p:cNvPr id="35" name="Picture 34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840" y="3614758"/>
            <a:ext cx="1531990" cy="124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162642" y="5797381"/>
            <a:ext cx="875958" cy="228600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4381842" y="5805684"/>
            <a:ext cx="875958" cy="228600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95702" y="6096000"/>
            <a:ext cx="1028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Triplets</a:t>
            </a:r>
            <a:endParaRPr lang="en-US" sz="20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1413214" y="5805684"/>
            <a:ext cx="339386" cy="220297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7106448" y="5750707"/>
            <a:ext cx="339386" cy="220297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956014" y="5796954"/>
            <a:ext cx="339386" cy="220297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747214" y="5760876"/>
            <a:ext cx="339386" cy="220297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111974" y="2847914"/>
            <a:ext cx="495690" cy="291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A"/>
          </a:p>
        </p:txBody>
      </p:sp>
      <p:sp>
        <p:nvSpPr>
          <p:cNvPr id="44" name="TextBox 4"/>
          <p:cNvSpPr txBox="1"/>
          <p:nvPr/>
        </p:nvSpPr>
        <p:spPr>
          <a:xfrm rot="16200000">
            <a:off x="-267381" y="3991868"/>
            <a:ext cx="1253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200" dirty="0" smtClean="0"/>
              <a:t>MDT</a:t>
            </a:r>
            <a:endParaRPr lang="en-CA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762000" y="6096000"/>
            <a:ext cx="1297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Doublets</a:t>
            </a:r>
            <a:endParaRPr lang="en-US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6499695" y="6096000"/>
            <a:ext cx="1297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Doublets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625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off-line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Detector &amp;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rigger Monitoring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181569"/>
            <a:ext cx="4781550" cy="37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Fake News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746473"/>
            <a:ext cx="6110287" cy="46604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400" y="5334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(Trigger)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1148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Ergo</a:t>
            </a:r>
          </a:p>
          <a:p>
            <a:r>
              <a:rPr lang="en-US" sz="2400" dirty="0" smtClean="0"/>
              <a:t>NSW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070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many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TGC layers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 “off”?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0" y="5036403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Oscillations due to annual maintenance were detectors are fixed or replaced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8" y="1482328"/>
            <a:ext cx="4953000" cy="3436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6246197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Kentaro</a:t>
            </a:r>
            <a:r>
              <a:rPr lang="en-US" b="1" dirty="0"/>
              <a:t> </a:t>
            </a:r>
            <a:r>
              <a:rPr lang="en-US" b="1" dirty="0" err="1" smtClean="0"/>
              <a:t>Kawade</a:t>
            </a:r>
            <a:r>
              <a:rPr lang="en-US" b="1" dirty="0" smtClean="0"/>
              <a:t> June 20</a:t>
            </a:r>
            <a:r>
              <a:rPr lang="en-US" b="1" baseline="30000" dirty="0" smtClean="0"/>
              <a:t>th</a:t>
            </a:r>
            <a:r>
              <a:rPr lang="en-US" b="1" dirty="0" smtClean="0"/>
              <a:t> talk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4556343"/>
            <a:ext cx="76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4598312"/>
            <a:ext cx="76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8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Fraction of ‘Turned-off’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TGC Layers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458" y="1682262"/>
            <a:ext cx="5679279" cy="40887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60960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Practically fully </a:t>
            </a:r>
            <a:r>
              <a:rPr lang="en-US" sz="2400" dirty="0" smtClean="0">
                <a:solidFill>
                  <a:srgbClr val="FFFF00"/>
                </a:solidFill>
              </a:rPr>
              <a:t>efficient &gt;99%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5105400"/>
            <a:ext cx="76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44693" y="5029200"/>
            <a:ext cx="76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Hit efficiency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255" y="1538468"/>
            <a:ext cx="6151686" cy="42965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60198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Hit efficiency is very high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Luminosity Dependence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00200"/>
            <a:ext cx="5613198" cy="40647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6348" y="5772929"/>
            <a:ext cx="666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Efficiency doesn’t drop at the highest luminosity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95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Coverage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506639"/>
            <a:ext cx="5562600" cy="38933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9590" y="19812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ϕ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48768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η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55626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Full Coverage: no holes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Trigger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Threshold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7" y="228600"/>
            <a:ext cx="8915402" cy="11430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00200"/>
            <a:ext cx="5486400" cy="380134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4847864" y="1504719"/>
            <a:ext cx="0" cy="40386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286000" y="5838426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Nice behavior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755" y="609600"/>
            <a:ext cx="88391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Can One Keep a 3600 Units-System Working?</a:t>
            </a:r>
            <a:endParaRPr lang="en-US" sz="3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705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02"/>
          <p:cNvSpPr>
            <a:spLocks noEditPoints="1"/>
          </p:cNvSpPr>
          <p:nvPr/>
        </p:nvSpPr>
        <p:spPr bwMode="auto">
          <a:xfrm flipH="1">
            <a:off x="152394" y="0"/>
            <a:ext cx="8991606" cy="1600200"/>
          </a:xfrm>
          <a:custGeom>
            <a:avLst/>
            <a:gdLst>
              <a:gd name="T0" fmla="*/ 685 w 1319"/>
              <a:gd name="T1" fmla="*/ 39 h 237"/>
              <a:gd name="T2" fmla="*/ 684 w 1319"/>
              <a:gd name="T3" fmla="*/ 48 h 237"/>
              <a:gd name="T4" fmla="*/ 686 w 1319"/>
              <a:gd name="T5" fmla="*/ 40 h 237"/>
              <a:gd name="T6" fmla="*/ 689 w 1319"/>
              <a:gd name="T7" fmla="*/ 38 h 237"/>
              <a:gd name="T8" fmla="*/ 1030 w 1319"/>
              <a:gd name="T9" fmla="*/ 43 h 237"/>
              <a:gd name="T10" fmla="*/ 1319 w 1319"/>
              <a:gd name="T11" fmla="*/ 126 h 237"/>
              <a:gd name="T12" fmla="*/ 1278 w 1319"/>
              <a:gd name="T13" fmla="*/ 85 h 237"/>
              <a:gd name="T14" fmla="*/ 1098 w 1319"/>
              <a:gd name="T15" fmla="*/ 53 h 237"/>
              <a:gd name="T16" fmla="*/ 927 w 1319"/>
              <a:gd name="T17" fmla="*/ 38 h 237"/>
              <a:gd name="T18" fmla="*/ 835 w 1319"/>
              <a:gd name="T19" fmla="*/ 36 h 237"/>
              <a:gd name="T20" fmla="*/ 809 w 1319"/>
              <a:gd name="T21" fmla="*/ 36 h 237"/>
              <a:gd name="T22" fmla="*/ 927 w 1319"/>
              <a:gd name="T23" fmla="*/ 39 h 237"/>
              <a:gd name="T24" fmla="*/ 906 w 1319"/>
              <a:gd name="T25" fmla="*/ 40 h 237"/>
              <a:gd name="T26" fmla="*/ 954 w 1319"/>
              <a:gd name="T27" fmla="*/ 43 h 237"/>
              <a:gd name="T28" fmla="*/ 718 w 1319"/>
              <a:gd name="T29" fmla="*/ 40 h 237"/>
              <a:gd name="T30" fmla="*/ 1084 w 1319"/>
              <a:gd name="T31" fmla="*/ 57 h 237"/>
              <a:gd name="T32" fmla="*/ 954 w 1319"/>
              <a:gd name="T33" fmla="*/ 48 h 237"/>
              <a:gd name="T34" fmla="*/ 688 w 1319"/>
              <a:gd name="T35" fmla="*/ 45 h 237"/>
              <a:gd name="T36" fmla="*/ 692 w 1319"/>
              <a:gd name="T37" fmla="*/ 45 h 237"/>
              <a:gd name="T38" fmla="*/ 941 w 1319"/>
              <a:gd name="T39" fmla="*/ 49 h 237"/>
              <a:gd name="T40" fmla="*/ 1142 w 1319"/>
              <a:gd name="T41" fmla="*/ 69 h 237"/>
              <a:gd name="T42" fmla="*/ 1291 w 1319"/>
              <a:gd name="T43" fmla="*/ 105 h 237"/>
              <a:gd name="T44" fmla="*/ 1300 w 1319"/>
              <a:gd name="T45" fmla="*/ 134 h 237"/>
              <a:gd name="T46" fmla="*/ 1171 w 1319"/>
              <a:gd name="T47" fmla="*/ 185 h 237"/>
              <a:gd name="T48" fmla="*/ 765 w 1319"/>
              <a:gd name="T49" fmla="*/ 221 h 237"/>
              <a:gd name="T50" fmla="*/ 244 w 1319"/>
              <a:gd name="T51" fmla="*/ 206 h 237"/>
              <a:gd name="T52" fmla="*/ 14 w 1319"/>
              <a:gd name="T53" fmla="*/ 149 h 237"/>
              <a:gd name="T54" fmla="*/ 350 w 1319"/>
              <a:gd name="T55" fmla="*/ 42 h 237"/>
              <a:gd name="T56" fmla="*/ 774 w 1319"/>
              <a:gd name="T57" fmla="*/ 16 h 237"/>
              <a:gd name="T58" fmla="*/ 1123 w 1319"/>
              <a:gd name="T59" fmla="*/ 36 h 237"/>
              <a:gd name="T60" fmla="*/ 1130 w 1319"/>
              <a:gd name="T61" fmla="*/ 38 h 237"/>
              <a:gd name="T62" fmla="*/ 1137 w 1319"/>
              <a:gd name="T63" fmla="*/ 38 h 237"/>
              <a:gd name="T64" fmla="*/ 1144 w 1319"/>
              <a:gd name="T65" fmla="*/ 33 h 237"/>
              <a:gd name="T66" fmla="*/ 1143 w 1319"/>
              <a:gd name="T67" fmla="*/ 25 h 237"/>
              <a:gd name="T68" fmla="*/ 1137 w 1319"/>
              <a:gd name="T69" fmla="*/ 20 h 237"/>
              <a:gd name="T70" fmla="*/ 1131 w 1319"/>
              <a:gd name="T71" fmla="*/ 19 h 237"/>
              <a:gd name="T72" fmla="*/ 1122 w 1319"/>
              <a:gd name="T73" fmla="*/ 19 h 237"/>
              <a:gd name="T74" fmla="*/ 920 w 1319"/>
              <a:gd name="T75" fmla="*/ 2 h 237"/>
              <a:gd name="T76" fmla="*/ 750 w 1319"/>
              <a:gd name="T77" fmla="*/ 1 h 237"/>
              <a:gd name="T78" fmla="*/ 385 w 1319"/>
              <a:gd name="T79" fmla="*/ 23 h 237"/>
              <a:gd name="T80" fmla="*/ 65 w 1319"/>
              <a:gd name="T81" fmla="*/ 94 h 237"/>
              <a:gd name="T82" fmla="*/ 7 w 1319"/>
              <a:gd name="T83" fmla="*/ 168 h 237"/>
              <a:gd name="T84" fmla="*/ 158 w 1319"/>
              <a:gd name="T85" fmla="*/ 212 h 237"/>
              <a:gd name="T86" fmla="*/ 992 w 1319"/>
              <a:gd name="T87" fmla="*/ 223 h 237"/>
              <a:gd name="T88" fmla="*/ 1284 w 1319"/>
              <a:gd name="T89" fmla="*/ 161 h 237"/>
              <a:gd name="T90" fmla="*/ 1319 w 1319"/>
              <a:gd name="T91" fmla="*/ 126 h 237"/>
              <a:gd name="T92" fmla="*/ 985 w 1319"/>
              <a:gd name="T93" fmla="*/ 52 h 237"/>
              <a:gd name="T94" fmla="*/ 688 w 1319"/>
              <a:gd name="T95" fmla="*/ 44 h 237"/>
              <a:gd name="T96" fmla="*/ 1041 w 1319"/>
              <a:gd name="T97" fmla="*/ 46 h 237"/>
              <a:gd name="T98" fmla="*/ 688 w 1319"/>
              <a:gd name="T99" fmla="*/ 45 h 237"/>
              <a:gd name="T100" fmla="*/ 1270 w 1319"/>
              <a:gd name="T101" fmla="*/ 96 h 237"/>
              <a:gd name="T102" fmla="*/ 688 w 1319"/>
              <a:gd name="T103" fmla="*/ 46 h 237"/>
              <a:gd name="T104" fmla="*/ 769 w 1319"/>
              <a:gd name="T105" fmla="*/ 37 h 237"/>
              <a:gd name="T106" fmla="*/ 926 w 1319"/>
              <a:gd name="T107" fmla="*/ 46 h 237"/>
              <a:gd name="T108" fmla="*/ 986 w 1319"/>
              <a:gd name="T109" fmla="*/ 52 h 237"/>
              <a:gd name="T110" fmla="*/ 687 w 1319"/>
              <a:gd name="T111" fmla="*/ 41 h 237"/>
              <a:gd name="T112" fmla="*/ 689 w 1319"/>
              <a:gd name="T113" fmla="*/ 38 h 237"/>
              <a:gd name="T114" fmla="*/ 689 w 1319"/>
              <a:gd name="T115" fmla="*/ 45 h 237"/>
              <a:gd name="T116" fmla="*/ 688 w 1319"/>
              <a:gd name="T117" fmla="*/ 41 h 237"/>
              <a:gd name="T118" fmla="*/ 689 w 1319"/>
              <a:gd name="T119" fmla="*/ 4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37">
                <a:moveTo>
                  <a:pt x="686" y="40"/>
                </a:move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5" y="40"/>
                  <a:pt x="684" y="40"/>
                </a:cubicBezTo>
                <a:cubicBezTo>
                  <a:pt x="684" y="40"/>
                  <a:pt x="684" y="40"/>
                  <a:pt x="684" y="40"/>
                </a:cubicBezTo>
                <a:cubicBezTo>
                  <a:pt x="684" y="40"/>
                  <a:pt x="684" y="40"/>
                  <a:pt x="683" y="40"/>
                </a:cubicBezTo>
                <a:cubicBezTo>
                  <a:pt x="684" y="39"/>
                  <a:pt x="685" y="40"/>
                  <a:pt x="685" y="39"/>
                </a:cubicBezTo>
                <a:cubicBezTo>
                  <a:pt x="685" y="39"/>
                  <a:pt x="685" y="39"/>
                  <a:pt x="685" y="39"/>
                </a:cubicBezTo>
                <a:cubicBezTo>
                  <a:pt x="686" y="39"/>
                  <a:pt x="687" y="39"/>
                  <a:pt x="688" y="39"/>
                </a:cubicBezTo>
                <a:cubicBezTo>
                  <a:pt x="687" y="40"/>
                  <a:pt x="686" y="39"/>
                  <a:pt x="686" y="40"/>
                </a:cubicBezTo>
                <a:close/>
                <a:moveTo>
                  <a:pt x="684" y="48"/>
                </a:moveTo>
                <a:cubicBezTo>
                  <a:pt x="685" y="48"/>
                  <a:pt x="685" y="48"/>
                  <a:pt x="685" y="48"/>
                </a:cubicBezTo>
                <a:cubicBezTo>
                  <a:pt x="685" y="48"/>
                  <a:pt x="684" y="48"/>
                  <a:pt x="684" y="4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ubicBezTo>
                  <a:pt x="685" y="46"/>
                  <a:pt x="685" y="46"/>
                  <a:pt x="685" y="46"/>
                </a:cubicBezTo>
                <a:close/>
                <a:moveTo>
                  <a:pt x="686" y="40"/>
                </a:moveTo>
                <a:cubicBezTo>
                  <a:pt x="686" y="40"/>
                  <a:pt x="687" y="40"/>
                  <a:pt x="687" y="40"/>
                </a:cubicBezTo>
                <a:cubicBezTo>
                  <a:pt x="686" y="40"/>
                  <a:pt x="686" y="40"/>
                  <a:pt x="686" y="40"/>
                </a:cubicBezTo>
                <a:cubicBezTo>
                  <a:pt x="686" y="40"/>
                  <a:pt x="686" y="40"/>
                  <a:pt x="686" y="40"/>
                </a:cubicBezTo>
                <a:close/>
                <a:moveTo>
                  <a:pt x="686" y="43"/>
                </a:moveTo>
                <a:cubicBezTo>
                  <a:pt x="686" y="44"/>
                  <a:pt x="686" y="43"/>
                  <a:pt x="686" y="43"/>
                </a:cubicBezTo>
                <a:close/>
                <a:moveTo>
                  <a:pt x="689" y="38"/>
                </a:moveTo>
                <a:cubicBezTo>
                  <a:pt x="688" y="38"/>
                  <a:pt x="688" y="38"/>
                  <a:pt x="688" y="39"/>
                </a:cubicBezTo>
                <a:cubicBezTo>
                  <a:pt x="688" y="39"/>
                  <a:pt x="689" y="39"/>
                  <a:pt x="689" y="38"/>
                </a:cubicBezTo>
                <a:close/>
                <a:moveTo>
                  <a:pt x="685" y="46"/>
                </a:moveTo>
                <a:cubicBezTo>
                  <a:pt x="685" y="46"/>
                  <a:pt x="685" y="46"/>
                  <a:pt x="685" y="46"/>
                </a:cubicBezTo>
                <a:close/>
                <a:moveTo>
                  <a:pt x="685" y="45"/>
                </a:moveTo>
                <a:cubicBezTo>
                  <a:pt x="685" y="45"/>
                  <a:pt x="685" y="45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lose/>
                <a:moveTo>
                  <a:pt x="1030" y="43"/>
                </a:moveTo>
                <a:cubicBezTo>
                  <a:pt x="1023" y="42"/>
                  <a:pt x="1012" y="41"/>
                  <a:pt x="1009" y="41"/>
                </a:cubicBezTo>
                <a:cubicBezTo>
                  <a:pt x="1019" y="42"/>
                  <a:pt x="1026" y="43"/>
                  <a:pt x="1030" y="43"/>
                </a:cubicBezTo>
                <a:close/>
                <a:moveTo>
                  <a:pt x="1122" y="54"/>
                </a:moveTo>
                <a:cubicBezTo>
                  <a:pt x="1109" y="53"/>
                  <a:pt x="1109" y="53"/>
                  <a:pt x="1109" y="53"/>
                </a:cubicBezTo>
                <a:cubicBezTo>
                  <a:pt x="1108" y="53"/>
                  <a:pt x="1118" y="54"/>
                  <a:pt x="1122" y="54"/>
                </a:cubicBezTo>
                <a:close/>
                <a:moveTo>
                  <a:pt x="1319" y="126"/>
                </a:moveTo>
                <a:cubicBezTo>
                  <a:pt x="1319" y="125"/>
                  <a:pt x="1319" y="125"/>
                  <a:pt x="1319" y="125"/>
                </a:cubicBezTo>
                <a:cubicBezTo>
                  <a:pt x="1319" y="124"/>
                  <a:pt x="1319" y="124"/>
                  <a:pt x="1319" y="124"/>
                </a:cubicBezTo>
                <a:cubicBezTo>
                  <a:pt x="1319" y="118"/>
                  <a:pt x="1316" y="112"/>
                  <a:pt x="1313" y="108"/>
                </a:cubicBezTo>
                <a:cubicBezTo>
                  <a:pt x="1309" y="103"/>
                  <a:pt x="1305" y="100"/>
                  <a:pt x="1301" y="97"/>
                </a:cubicBezTo>
                <a:cubicBezTo>
                  <a:pt x="1293" y="91"/>
                  <a:pt x="1285" y="88"/>
                  <a:pt x="1279" y="86"/>
                </a:cubicBezTo>
                <a:cubicBezTo>
                  <a:pt x="1280" y="86"/>
                  <a:pt x="1280" y="86"/>
                  <a:pt x="1278" y="85"/>
                </a:cubicBezTo>
                <a:cubicBezTo>
                  <a:pt x="1272" y="83"/>
                  <a:pt x="1269" y="82"/>
                  <a:pt x="1262" y="80"/>
                </a:cubicBezTo>
                <a:cubicBezTo>
                  <a:pt x="1239" y="73"/>
                  <a:pt x="1219" y="70"/>
                  <a:pt x="1199" y="67"/>
                </a:cubicBezTo>
                <a:cubicBezTo>
                  <a:pt x="1180" y="64"/>
                  <a:pt x="1162" y="61"/>
                  <a:pt x="1142" y="58"/>
                </a:cubicBezTo>
                <a:cubicBezTo>
                  <a:pt x="1137" y="58"/>
                  <a:pt x="1123" y="55"/>
                  <a:pt x="1119" y="55"/>
                </a:cubicBezTo>
                <a:cubicBezTo>
                  <a:pt x="1126" y="56"/>
                  <a:pt x="1135" y="57"/>
                  <a:pt x="1134" y="57"/>
                </a:cubicBezTo>
                <a:cubicBezTo>
                  <a:pt x="1122" y="56"/>
                  <a:pt x="1106" y="54"/>
                  <a:pt x="1098" y="53"/>
                </a:cubicBezTo>
                <a:cubicBezTo>
                  <a:pt x="1083" y="51"/>
                  <a:pt x="1076" y="50"/>
                  <a:pt x="1062" y="49"/>
                </a:cubicBezTo>
                <a:cubicBezTo>
                  <a:pt x="1059" y="48"/>
                  <a:pt x="1065" y="49"/>
                  <a:pt x="1058" y="48"/>
                </a:cubicBezTo>
                <a:cubicBezTo>
                  <a:pt x="1037" y="46"/>
                  <a:pt x="1027" y="45"/>
                  <a:pt x="1008" y="43"/>
                </a:cubicBezTo>
                <a:cubicBezTo>
                  <a:pt x="1003" y="43"/>
                  <a:pt x="980" y="41"/>
                  <a:pt x="974" y="41"/>
                </a:cubicBezTo>
                <a:cubicBezTo>
                  <a:pt x="968" y="40"/>
                  <a:pt x="980" y="41"/>
                  <a:pt x="975" y="41"/>
                </a:cubicBezTo>
                <a:cubicBezTo>
                  <a:pt x="927" y="38"/>
                  <a:pt x="927" y="38"/>
                  <a:pt x="927" y="38"/>
                </a:cubicBezTo>
                <a:cubicBezTo>
                  <a:pt x="923" y="38"/>
                  <a:pt x="920" y="38"/>
                  <a:pt x="914" y="38"/>
                </a:cubicBezTo>
                <a:cubicBezTo>
                  <a:pt x="909" y="37"/>
                  <a:pt x="915" y="37"/>
                  <a:pt x="908" y="37"/>
                </a:cubicBezTo>
                <a:cubicBezTo>
                  <a:pt x="902" y="37"/>
                  <a:pt x="913" y="38"/>
                  <a:pt x="912" y="38"/>
                </a:cubicBezTo>
                <a:cubicBezTo>
                  <a:pt x="903" y="37"/>
                  <a:pt x="905" y="38"/>
                  <a:pt x="900" y="38"/>
                </a:cubicBezTo>
                <a:cubicBezTo>
                  <a:pt x="888" y="37"/>
                  <a:pt x="880" y="37"/>
                  <a:pt x="869" y="37"/>
                </a:cubicBezTo>
                <a:cubicBezTo>
                  <a:pt x="835" y="36"/>
                  <a:pt x="835" y="36"/>
                  <a:pt x="835" y="36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786" y="36"/>
                  <a:pt x="786" y="36"/>
                  <a:pt x="786" y="36"/>
                </a:cubicBezTo>
                <a:cubicBezTo>
                  <a:pt x="781" y="36"/>
                  <a:pt x="790" y="36"/>
                  <a:pt x="782" y="36"/>
                </a:cubicBezTo>
                <a:cubicBezTo>
                  <a:pt x="749" y="36"/>
                  <a:pt x="716" y="37"/>
                  <a:pt x="692" y="38"/>
                </a:cubicBezTo>
                <a:cubicBezTo>
                  <a:pt x="729" y="36"/>
                  <a:pt x="757" y="36"/>
                  <a:pt x="790" y="36"/>
                </a:cubicBezTo>
                <a:cubicBezTo>
                  <a:pt x="795" y="36"/>
                  <a:pt x="804" y="36"/>
                  <a:pt x="809" y="36"/>
                </a:cubicBezTo>
                <a:cubicBezTo>
                  <a:pt x="811" y="36"/>
                  <a:pt x="804" y="36"/>
                  <a:pt x="811" y="36"/>
                </a:cubicBezTo>
                <a:cubicBezTo>
                  <a:pt x="818" y="36"/>
                  <a:pt x="818" y="36"/>
                  <a:pt x="818" y="36"/>
                </a:cubicBezTo>
                <a:cubicBezTo>
                  <a:pt x="814" y="36"/>
                  <a:pt x="821" y="36"/>
                  <a:pt x="823" y="37"/>
                </a:cubicBezTo>
                <a:cubicBezTo>
                  <a:pt x="851" y="37"/>
                  <a:pt x="873" y="37"/>
                  <a:pt x="898" y="38"/>
                </a:cubicBezTo>
                <a:cubicBezTo>
                  <a:pt x="902" y="38"/>
                  <a:pt x="894" y="38"/>
                  <a:pt x="900" y="38"/>
                </a:cubicBezTo>
                <a:cubicBezTo>
                  <a:pt x="927" y="39"/>
                  <a:pt x="927" y="39"/>
                  <a:pt x="927" y="39"/>
                </a:cubicBezTo>
                <a:cubicBezTo>
                  <a:pt x="930" y="40"/>
                  <a:pt x="937" y="40"/>
                  <a:pt x="933" y="40"/>
                </a:cubicBezTo>
                <a:cubicBezTo>
                  <a:pt x="901" y="38"/>
                  <a:pt x="856" y="37"/>
                  <a:pt x="817" y="37"/>
                </a:cubicBezTo>
                <a:cubicBezTo>
                  <a:pt x="806" y="37"/>
                  <a:pt x="793" y="37"/>
                  <a:pt x="787" y="37"/>
                </a:cubicBezTo>
                <a:cubicBezTo>
                  <a:pt x="804" y="37"/>
                  <a:pt x="818" y="37"/>
                  <a:pt x="833" y="38"/>
                </a:cubicBezTo>
                <a:cubicBezTo>
                  <a:pt x="853" y="38"/>
                  <a:pt x="874" y="38"/>
                  <a:pt x="893" y="39"/>
                </a:cubicBezTo>
                <a:cubicBezTo>
                  <a:pt x="906" y="40"/>
                  <a:pt x="906" y="40"/>
                  <a:pt x="906" y="40"/>
                </a:cubicBezTo>
                <a:cubicBezTo>
                  <a:pt x="920" y="40"/>
                  <a:pt x="920" y="40"/>
                  <a:pt x="920" y="40"/>
                </a:cubicBezTo>
                <a:cubicBezTo>
                  <a:pt x="929" y="41"/>
                  <a:pt x="929" y="41"/>
                  <a:pt x="929" y="41"/>
                </a:cubicBezTo>
                <a:cubicBezTo>
                  <a:pt x="937" y="41"/>
                  <a:pt x="944" y="41"/>
                  <a:pt x="953" y="42"/>
                </a:cubicBezTo>
                <a:cubicBezTo>
                  <a:pt x="968" y="43"/>
                  <a:pt x="983" y="44"/>
                  <a:pt x="999" y="46"/>
                </a:cubicBezTo>
                <a:cubicBezTo>
                  <a:pt x="1002" y="46"/>
                  <a:pt x="1001" y="46"/>
                  <a:pt x="997" y="46"/>
                </a:cubicBezTo>
                <a:cubicBezTo>
                  <a:pt x="977" y="44"/>
                  <a:pt x="974" y="44"/>
                  <a:pt x="954" y="43"/>
                </a:cubicBezTo>
                <a:cubicBezTo>
                  <a:pt x="956" y="43"/>
                  <a:pt x="958" y="43"/>
                  <a:pt x="957" y="43"/>
                </a:cubicBezTo>
                <a:cubicBezTo>
                  <a:pt x="951" y="43"/>
                  <a:pt x="949" y="42"/>
                  <a:pt x="945" y="42"/>
                </a:cubicBezTo>
                <a:cubicBezTo>
                  <a:pt x="960" y="43"/>
                  <a:pt x="958" y="43"/>
                  <a:pt x="953" y="43"/>
                </a:cubicBezTo>
                <a:cubicBezTo>
                  <a:pt x="916" y="41"/>
                  <a:pt x="870" y="39"/>
                  <a:pt x="840" y="39"/>
                </a:cubicBezTo>
                <a:cubicBezTo>
                  <a:pt x="836" y="39"/>
                  <a:pt x="834" y="39"/>
                  <a:pt x="829" y="39"/>
                </a:cubicBezTo>
                <a:cubicBezTo>
                  <a:pt x="794" y="38"/>
                  <a:pt x="755" y="38"/>
                  <a:pt x="718" y="40"/>
                </a:cubicBezTo>
                <a:cubicBezTo>
                  <a:pt x="761" y="39"/>
                  <a:pt x="805" y="38"/>
                  <a:pt x="854" y="39"/>
                </a:cubicBezTo>
                <a:cubicBezTo>
                  <a:pt x="856" y="39"/>
                  <a:pt x="854" y="39"/>
                  <a:pt x="859" y="40"/>
                </a:cubicBezTo>
                <a:cubicBezTo>
                  <a:pt x="880" y="40"/>
                  <a:pt x="904" y="41"/>
                  <a:pt x="920" y="42"/>
                </a:cubicBezTo>
                <a:cubicBezTo>
                  <a:pt x="941" y="44"/>
                  <a:pt x="941" y="44"/>
                  <a:pt x="941" y="44"/>
                </a:cubicBezTo>
                <a:cubicBezTo>
                  <a:pt x="993" y="47"/>
                  <a:pt x="1030" y="51"/>
                  <a:pt x="1079" y="57"/>
                </a:cubicBezTo>
                <a:cubicBezTo>
                  <a:pt x="1079" y="57"/>
                  <a:pt x="1082" y="57"/>
                  <a:pt x="1084" y="57"/>
                </a:cubicBezTo>
                <a:cubicBezTo>
                  <a:pt x="1073" y="57"/>
                  <a:pt x="1073" y="57"/>
                  <a:pt x="1073" y="57"/>
                </a:cubicBezTo>
                <a:cubicBezTo>
                  <a:pt x="1049" y="54"/>
                  <a:pt x="1049" y="54"/>
                  <a:pt x="1049" y="54"/>
                </a:cubicBezTo>
                <a:cubicBezTo>
                  <a:pt x="1008" y="50"/>
                  <a:pt x="950" y="45"/>
                  <a:pt x="898" y="43"/>
                </a:cubicBezTo>
                <a:cubicBezTo>
                  <a:pt x="892" y="43"/>
                  <a:pt x="897" y="43"/>
                  <a:pt x="901" y="44"/>
                </a:cubicBezTo>
                <a:cubicBezTo>
                  <a:pt x="926" y="45"/>
                  <a:pt x="948" y="46"/>
                  <a:pt x="975" y="48"/>
                </a:cubicBezTo>
                <a:cubicBezTo>
                  <a:pt x="984" y="50"/>
                  <a:pt x="974" y="49"/>
                  <a:pt x="954" y="48"/>
                </a:cubicBezTo>
                <a:cubicBezTo>
                  <a:pt x="937" y="47"/>
                  <a:pt x="914" y="45"/>
                  <a:pt x="893" y="45"/>
                </a:cubicBezTo>
                <a:cubicBezTo>
                  <a:pt x="871" y="44"/>
                  <a:pt x="851" y="43"/>
                  <a:pt x="841" y="43"/>
                </a:cubicBezTo>
                <a:cubicBezTo>
                  <a:pt x="791" y="42"/>
                  <a:pt x="742" y="43"/>
                  <a:pt x="693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8" y="45"/>
                  <a:pt x="688" y="45"/>
                  <a:pt x="688" y="45"/>
                </a:cubicBezTo>
                <a:cubicBezTo>
                  <a:pt x="686" y="45"/>
                  <a:pt x="686" y="45"/>
                  <a:pt x="686" y="45"/>
                </a:cubicBezTo>
                <a:cubicBezTo>
                  <a:pt x="686" y="45"/>
                  <a:pt x="687" y="45"/>
                  <a:pt x="688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ubicBezTo>
                  <a:pt x="692" y="45"/>
                  <a:pt x="692" y="45"/>
                  <a:pt x="692" y="45"/>
                </a:cubicBezTo>
                <a:cubicBezTo>
                  <a:pt x="701" y="45"/>
                  <a:pt x="701" y="45"/>
                  <a:pt x="701" y="45"/>
                </a:cubicBezTo>
                <a:cubicBezTo>
                  <a:pt x="701" y="45"/>
                  <a:pt x="703" y="44"/>
                  <a:pt x="707" y="44"/>
                </a:cubicBezTo>
                <a:cubicBezTo>
                  <a:pt x="756" y="43"/>
                  <a:pt x="811" y="43"/>
                  <a:pt x="855" y="43"/>
                </a:cubicBezTo>
                <a:cubicBezTo>
                  <a:pt x="873" y="44"/>
                  <a:pt x="908" y="45"/>
                  <a:pt x="926" y="47"/>
                </a:cubicBezTo>
                <a:cubicBezTo>
                  <a:pt x="922" y="47"/>
                  <a:pt x="907" y="46"/>
                  <a:pt x="888" y="46"/>
                </a:cubicBezTo>
                <a:cubicBezTo>
                  <a:pt x="907" y="46"/>
                  <a:pt x="925" y="48"/>
                  <a:pt x="941" y="49"/>
                </a:cubicBezTo>
                <a:cubicBezTo>
                  <a:pt x="955" y="49"/>
                  <a:pt x="978" y="51"/>
                  <a:pt x="985" y="52"/>
                </a:cubicBezTo>
                <a:cubicBezTo>
                  <a:pt x="986" y="52"/>
                  <a:pt x="984" y="52"/>
                  <a:pt x="985" y="52"/>
                </a:cubicBezTo>
                <a:cubicBezTo>
                  <a:pt x="986" y="52"/>
                  <a:pt x="996" y="53"/>
                  <a:pt x="997" y="53"/>
                </a:cubicBezTo>
                <a:cubicBezTo>
                  <a:pt x="1004" y="53"/>
                  <a:pt x="1003" y="53"/>
                  <a:pt x="1011" y="54"/>
                </a:cubicBezTo>
                <a:cubicBezTo>
                  <a:pt x="1022" y="55"/>
                  <a:pt x="1022" y="55"/>
                  <a:pt x="1029" y="56"/>
                </a:cubicBezTo>
                <a:cubicBezTo>
                  <a:pt x="1067" y="59"/>
                  <a:pt x="1104" y="64"/>
                  <a:pt x="1142" y="69"/>
                </a:cubicBezTo>
                <a:cubicBezTo>
                  <a:pt x="1154" y="71"/>
                  <a:pt x="1154" y="71"/>
                  <a:pt x="1154" y="71"/>
                </a:cubicBezTo>
                <a:cubicBezTo>
                  <a:pt x="1158" y="72"/>
                  <a:pt x="1155" y="72"/>
                  <a:pt x="1159" y="72"/>
                </a:cubicBezTo>
                <a:cubicBezTo>
                  <a:pt x="1162" y="73"/>
                  <a:pt x="1161" y="72"/>
                  <a:pt x="1165" y="73"/>
                </a:cubicBezTo>
                <a:cubicBezTo>
                  <a:pt x="1179" y="75"/>
                  <a:pt x="1196" y="78"/>
                  <a:pt x="1211" y="81"/>
                </a:cubicBezTo>
                <a:cubicBezTo>
                  <a:pt x="1229" y="84"/>
                  <a:pt x="1249" y="88"/>
                  <a:pt x="1267" y="94"/>
                </a:cubicBezTo>
                <a:cubicBezTo>
                  <a:pt x="1275" y="97"/>
                  <a:pt x="1284" y="101"/>
                  <a:pt x="1291" y="105"/>
                </a:cubicBezTo>
                <a:cubicBezTo>
                  <a:pt x="1298" y="109"/>
                  <a:pt x="1303" y="114"/>
                  <a:pt x="1305" y="119"/>
                </a:cubicBezTo>
                <a:cubicBezTo>
                  <a:pt x="1306" y="122"/>
                  <a:pt x="1306" y="121"/>
                  <a:pt x="1306" y="121"/>
                </a:cubicBezTo>
                <a:cubicBezTo>
                  <a:pt x="1306" y="121"/>
                  <a:pt x="1306" y="121"/>
                  <a:pt x="1307" y="124"/>
                </a:cubicBezTo>
                <a:cubicBezTo>
                  <a:pt x="1307" y="125"/>
                  <a:pt x="1307" y="126"/>
                  <a:pt x="1307" y="126"/>
                </a:cubicBezTo>
                <a:cubicBezTo>
                  <a:pt x="1307" y="127"/>
                  <a:pt x="1306" y="127"/>
                  <a:pt x="1306" y="128"/>
                </a:cubicBezTo>
                <a:cubicBezTo>
                  <a:pt x="1304" y="130"/>
                  <a:pt x="1302" y="132"/>
                  <a:pt x="1300" y="134"/>
                </a:cubicBezTo>
                <a:cubicBezTo>
                  <a:pt x="1296" y="138"/>
                  <a:pt x="1291" y="142"/>
                  <a:pt x="1285" y="145"/>
                </a:cubicBezTo>
                <a:cubicBezTo>
                  <a:pt x="1274" y="152"/>
                  <a:pt x="1262" y="158"/>
                  <a:pt x="1250" y="163"/>
                </a:cubicBezTo>
                <a:cubicBezTo>
                  <a:pt x="1247" y="164"/>
                  <a:pt x="1244" y="165"/>
                  <a:pt x="1241" y="166"/>
                </a:cubicBezTo>
                <a:cubicBezTo>
                  <a:pt x="1231" y="169"/>
                  <a:pt x="1231" y="169"/>
                  <a:pt x="1231" y="169"/>
                </a:cubicBezTo>
                <a:cubicBezTo>
                  <a:pt x="1224" y="171"/>
                  <a:pt x="1218" y="173"/>
                  <a:pt x="1211" y="175"/>
                </a:cubicBezTo>
                <a:cubicBezTo>
                  <a:pt x="1198" y="178"/>
                  <a:pt x="1184" y="182"/>
                  <a:pt x="1171" y="185"/>
                </a:cubicBezTo>
                <a:cubicBezTo>
                  <a:pt x="1167" y="186"/>
                  <a:pt x="1170" y="185"/>
                  <a:pt x="1164" y="186"/>
                </a:cubicBezTo>
                <a:cubicBezTo>
                  <a:pt x="1156" y="188"/>
                  <a:pt x="1158" y="188"/>
                  <a:pt x="1152" y="189"/>
                </a:cubicBezTo>
                <a:cubicBezTo>
                  <a:pt x="1147" y="190"/>
                  <a:pt x="1144" y="191"/>
                  <a:pt x="1141" y="191"/>
                </a:cubicBezTo>
                <a:cubicBezTo>
                  <a:pt x="1110" y="197"/>
                  <a:pt x="1078" y="201"/>
                  <a:pt x="1045" y="205"/>
                </a:cubicBezTo>
                <a:cubicBezTo>
                  <a:pt x="1013" y="208"/>
                  <a:pt x="980" y="210"/>
                  <a:pt x="947" y="213"/>
                </a:cubicBezTo>
                <a:cubicBezTo>
                  <a:pt x="885" y="217"/>
                  <a:pt x="823" y="220"/>
                  <a:pt x="765" y="221"/>
                </a:cubicBezTo>
                <a:cubicBezTo>
                  <a:pt x="719" y="222"/>
                  <a:pt x="675" y="223"/>
                  <a:pt x="633" y="222"/>
                </a:cubicBezTo>
                <a:cubicBezTo>
                  <a:pt x="578" y="222"/>
                  <a:pt x="530" y="221"/>
                  <a:pt x="478" y="219"/>
                </a:cubicBezTo>
                <a:cubicBezTo>
                  <a:pt x="441" y="218"/>
                  <a:pt x="400" y="216"/>
                  <a:pt x="368" y="214"/>
                </a:cubicBezTo>
                <a:cubicBezTo>
                  <a:pt x="350" y="214"/>
                  <a:pt x="350" y="214"/>
                  <a:pt x="350" y="214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296" y="210"/>
                  <a:pt x="270" y="209"/>
                  <a:pt x="244" y="206"/>
                </a:cubicBezTo>
                <a:cubicBezTo>
                  <a:pt x="215" y="204"/>
                  <a:pt x="188" y="201"/>
                  <a:pt x="160" y="198"/>
                </a:cubicBezTo>
                <a:cubicBezTo>
                  <a:pt x="144" y="196"/>
                  <a:pt x="129" y="194"/>
                  <a:pt x="114" y="191"/>
                </a:cubicBezTo>
                <a:cubicBezTo>
                  <a:pt x="103" y="189"/>
                  <a:pt x="93" y="187"/>
                  <a:pt x="82" y="185"/>
                </a:cubicBezTo>
                <a:cubicBezTo>
                  <a:pt x="68" y="182"/>
                  <a:pt x="53" y="178"/>
                  <a:pt x="40" y="172"/>
                </a:cubicBezTo>
                <a:cubicBezTo>
                  <a:pt x="33" y="170"/>
                  <a:pt x="26" y="166"/>
                  <a:pt x="22" y="163"/>
                </a:cubicBezTo>
                <a:cubicBezTo>
                  <a:pt x="17" y="159"/>
                  <a:pt x="14" y="154"/>
                  <a:pt x="14" y="149"/>
                </a:cubicBezTo>
                <a:cubicBezTo>
                  <a:pt x="14" y="144"/>
                  <a:pt x="19" y="137"/>
                  <a:pt x="26" y="131"/>
                </a:cubicBezTo>
                <a:cubicBezTo>
                  <a:pt x="33" y="126"/>
                  <a:pt x="41" y="121"/>
                  <a:pt x="50" y="117"/>
                </a:cubicBezTo>
                <a:cubicBezTo>
                  <a:pt x="67" y="108"/>
                  <a:pt x="85" y="101"/>
                  <a:pt x="103" y="95"/>
                </a:cubicBezTo>
                <a:cubicBezTo>
                  <a:pt x="144" y="82"/>
                  <a:pt x="195" y="70"/>
                  <a:pt x="235" y="61"/>
                </a:cubicBezTo>
                <a:cubicBezTo>
                  <a:pt x="268" y="55"/>
                  <a:pt x="302" y="49"/>
                  <a:pt x="340" y="44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407" y="35"/>
                  <a:pt x="471" y="28"/>
                  <a:pt x="517" y="25"/>
                </a:cubicBezTo>
                <a:cubicBezTo>
                  <a:pt x="534" y="24"/>
                  <a:pt x="549" y="23"/>
                  <a:pt x="565" y="22"/>
                </a:cubicBezTo>
                <a:cubicBezTo>
                  <a:pt x="583" y="21"/>
                  <a:pt x="599" y="20"/>
                  <a:pt x="616" y="19"/>
                </a:cubicBezTo>
                <a:cubicBezTo>
                  <a:pt x="632" y="19"/>
                  <a:pt x="632" y="19"/>
                  <a:pt x="632" y="19"/>
                </a:cubicBezTo>
                <a:cubicBezTo>
                  <a:pt x="649" y="18"/>
                  <a:pt x="666" y="17"/>
                  <a:pt x="684" y="17"/>
                </a:cubicBezTo>
                <a:cubicBezTo>
                  <a:pt x="712" y="16"/>
                  <a:pt x="742" y="16"/>
                  <a:pt x="774" y="16"/>
                </a:cubicBezTo>
                <a:cubicBezTo>
                  <a:pt x="799" y="16"/>
                  <a:pt x="836" y="16"/>
                  <a:pt x="864" y="16"/>
                </a:cubicBezTo>
                <a:cubicBezTo>
                  <a:pt x="912" y="18"/>
                  <a:pt x="961" y="19"/>
                  <a:pt x="1010" y="23"/>
                </a:cubicBezTo>
                <a:cubicBezTo>
                  <a:pt x="1026" y="24"/>
                  <a:pt x="1041" y="26"/>
                  <a:pt x="1058" y="27"/>
                </a:cubicBezTo>
                <a:cubicBezTo>
                  <a:pt x="1075" y="29"/>
                  <a:pt x="1096" y="31"/>
                  <a:pt x="1117" y="35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3" y="36"/>
                  <a:pt x="1123" y="36"/>
                  <a:pt x="1123" y="36"/>
                </a:cubicBezTo>
                <a:cubicBezTo>
                  <a:pt x="1124" y="36"/>
                  <a:pt x="1124" y="36"/>
                  <a:pt x="1124" y="36"/>
                </a:cubicBezTo>
                <a:cubicBezTo>
                  <a:pt x="1125" y="36"/>
                  <a:pt x="1125" y="36"/>
                  <a:pt x="1125" y="36"/>
                </a:cubicBezTo>
                <a:cubicBezTo>
                  <a:pt x="1125" y="36"/>
                  <a:pt x="1127" y="36"/>
                  <a:pt x="1127" y="37"/>
                </a:cubicBezTo>
                <a:cubicBezTo>
                  <a:pt x="1127" y="38"/>
                  <a:pt x="1128" y="36"/>
                  <a:pt x="1129" y="37"/>
                </a:cubicBezTo>
                <a:cubicBezTo>
                  <a:pt x="1129" y="37"/>
                  <a:pt x="1129" y="37"/>
                  <a:pt x="1129" y="38"/>
                </a:cubicBezTo>
                <a:cubicBezTo>
                  <a:pt x="1129" y="38"/>
                  <a:pt x="1129" y="38"/>
                  <a:pt x="1130" y="38"/>
                </a:cubicBezTo>
                <a:cubicBezTo>
                  <a:pt x="1130" y="38"/>
                  <a:pt x="1130" y="39"/>
                  <a:pt x="1131" y="39"/>
                </a:cubicBezTo>
                <a:cubicBezTo>
                  <a:pt x="1131" y="39"/>
                  <a:pt x="1131" y="39"/>
                  <a:pt x="1131" y="39"/>
                </a:cubicBezTo>
                <a:cubicBezTo>
                  <a:pt x="1132" y="39"/>
                  <a:pt x="1132" y="39"/>
                  <a:pt x="1133" y="39"/>
                </a:cubicBezTo>
                <a:cubicBezTo>
                  <a:pt x="1133" y="39"/>
                  <a:pt x="1134" y="39"/>
                  <a:pt x="1134" y="39"/>
                </a:cubicBezTo>
                <a:cubicBezTo>
                  <a:pt x="1135" y="39"/>
                  <a:pt x="1135" y="39"/>
                  <a:pt x="1135" y="39"/>
                </a:cubicBezTo>
                <a:cubicBezTo>
                  <a:pt x="1136" y="39"/>
                  <a:pt x="1136" y="39"/>
                  <a:pt x="1137" y="38"/>
                </a:cubicBezTo>
                <a:cubicBezTo>
                  <a:pt x="1137" y="38"/>
                  <a:pt x="1138" y="38"/>
                  <a:pt x="1138" y="38"/>
                </a:cubicBezTo>
                <a:cubicBezTo>
                  <a:pt x="1138" y="38"/>
                  <a:pt x="1139" y="38"/>
                  <a:pt x="1139" y="38"/>
                </a:cubicBezTo>
                <a:cubicBezTo>
                  <a:pt x="1140" y="37"/>
                  <a:pt x="1141" y="36"/>
                  <a:pt x="1142" y="36"/>
                </a:cubicBezTo>
                <a:cubicBezTo>
                  <a:pt x="1142" y="36"/>
                  <a:pt x="1142" y="35"/>
                  <a:pt x="1143" y="35"/>
                </a:cubicBezTo>
                <a:cubicBezTo>
                  <a:pt x="1143" y="35"/>
                  <a:pt x="1143" y="35"/>
                  <a:pt x="1143" y="35"/>
                </a:cubicBezTo>
                <a:cubicBezTo>
                  <a:pt x="1143" y="34"/>
                  <a:pt x="1143" y="33"/>
                  <a:pt x="1144" y="33"/>
                </a:cubicBezTo>
                <a:cubicBezTo>
                  <a:pt x="1144" y="33"/>
                  <a:pt x="1144" y="33"/>
                  <a:pt x="1144" y="33"/>
                </a:cubicBezTo>
                <a:cubicBezTo>
                  <a:pt x="1144" y="32"/>
                  <a:pt x="1144" y="31"/>
                  <a:pt x="1144" y="30"/>
                </a:cubicBezTo>
                <a:cubicBezTo>
                  <a:pt x="1144" y="29"/>
                  <a:pt x="1144" y="28"/>
                  <a:pt x="1144" y="28"/>
                </a:cubicBezTo>
                <a:cubicBezTo>
                  <a:pt x="1144" y="28"/>
                  <a:pt x="1144" y="27"/>
                  <a:pt x="1144" y="27"/>
                </a:cubicBezTo>
                <a:cubicBezTo>
                  <a:pt x="1144" y="26"/>
                  <a:pt x="1143" y="26"/>
                  <a:pt x="1143" y="26"/>
                </a:cubicBezTo>
                <a:cubicBezTo>
                  <a:pt x="1143" y="25"/>
                  <a:pt x="1143" y="25"/>
                  <a:pt x="1143" y="25"/>
                </a:cubicBezTo>
                <a:cubicBezTo>
                  <a:pt x="1143" y="25"/>
                  <a:pt x="1142" y="24"/>
                  <a:pt x="1142" y="24"/>
                </a:cubicBezTo>
                <a:cubicBezTo>
                  <a:pt x="1142" y="24"/>
                  <a:pt x="1142" y="24"/>
                  <a:pt x="1142" y="24"/>
                </a:cubicBezTo>
                <a:cubicBezTo>
                  <a:pt x="1141" y="23"/>
                  <a:pt x="1141" y="22"/>
                  <a:pt x="1140" y="22"/>
                </a:cubicBezTo>
                <a:cubicBezTo>
                  <a:pt x="1140" y="22"/>
                  <a:pt x="1139" y="21"/>
                  <a:pt x="1139" y="21"/>
                </a:cubicBezTo>
                <a:cubicBezTo>
                  <a:pt x="1138" y="21"/>
                  <a:pt x="1137" y="21"/>
                  <a:pt x="1137" y="20"/>
                </a:cubicBezTo>
                <a:cubicBezTo>
                  <a:pt x="1137" y="20"/>
                  <a:pt x="1137" y="20"/>
                  <a:pt x="1137" y="20"/>
                </a:cubicBezTo>
                <a:cubicBezTo>
                  <a:pt x="1137" y="20"/>
                  <a:pt x="1136" y="20"/>
                  <a:pt x="1136" y="20"/>
                </a:cubicBezTo>
                <a:cubicBezTo>
                  <a:pt x="1136" y="20"/>
                  <a:pt x="1135" y="20"/>
                  <a:pt x="1135" y="20"/>
                </a:cubicBezTo>
                <a:cubicBezTo>
                  <a:pt x="1135" y="20"/>
                  <a:pt x="1134" y="19"/>
                  <a:pt x="1134" y="19"/>
                </a:cubicBezTo>
                <a:cubicBezTo>
                  <a:pt x="1134" y="19"/>
                  <a:pt x="1134" y="20"/>
                  <a:pt x="1133" y="20"/>
                </a:cubicBezTo>
                <a:cubicBezTo>
                  <a:pt x="1133" y="20"/>
                  <a:pt x="1132" y="19"/>
                  <a:pt x="1132" y="19"/>
                </a:cubicBezTo>
                <a:cubicBezTo>
                  <a:pt x="1131" y="19"/>
                  <a:pt x="1131" y="19"/>
                  <a:pt x="1131" y="19"/>
                </a:cubicBezTo>
                <a:cubicBezTo>
                  <a:pt x="1131" y="19"/>
                  <a:pt x="1130" y="19"/>
                  <a:pt x="1130" y="20"/>
                </a:cubicBezTo>
                <a:cubicBezTo>
                  <a:pt x="1130" y="20"/>
                  <a:pt x="1128" y="19"/>
                  <a:pt x="1127" y="20"/>
                </a:cubicBezTo>
                <a:cubicBezTo>
                  <a:pt x="1127" y="19"/>
                  <a:pt x="1127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6" y="19"/>
                  <a:pt x="1126" y="19"/>
                  <a:pt x="1126" y="19"/>
                </a:cubicBezTo>
                <a:cubicBezTo>
                  <a:pt x="1122" y="19"/>
                  <a:pt x="1122" y="19"/>
                  <a:pt x="1122" y="19"/>
                </a:cubicBezTo>
                <a:cubicBezTo>
                  <a:pt x="1103" y="16"/>
                  <a:pt x="1103" y="16"/>
                  <a:pt x="1103" y="16"/>
                </a:cubicBezTo>
                <a:cubicBezTo>
                  <a:pt x="1098" y="15"/>
                  <a:pt x="1092" y="15"/>
                  <a:pt x="1087" y="14"/>
                </a:cubicBezTo>
                <a:cubicBezTo>
                  <a:pt x="1078" y="13"/>
                  <a:pt x="1067" y="12"/>
                  <a:pt x="1056" y="11"/>
                </a:cubicBezTo>
                <a:cubicBezTo>
                  <a:pt x="1037" y="9"/>
                  <a:pt x="1021" y="8"/>
                  <a:pt x="1005" y="7"/>
                </a:cubicBezTo>
                <a:cubicBezTo>
                  <a:pt x="981" y="5"/>
                  <a:pt x="964" y="4"/>
                  <a:pt x="944" y="3"/>
                </a:cubicBezTo>
                <a:cubicBezTo>
                  <a:pt x="920" y="2"/>
                  <a:pt x="920" y="2"/>
                  <a:pt x="920" y="2"/>
                </a:cubicBezTo>
                <a:cubicBezTo>
                  <a:pt x="898" y="2"/>
                  <a:pt x="898" y="2"/>
                  <a:pt x="898" y="2"/>
                </a:cubicBezTo>
                <a:cubicBezTo>
                  <a:pt x="875" y="1"/>
                  <a:pt x="875" y="1"/>
                  <a:pt x="875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44" y="0"/>
                  <a:pt x="844" y="0"/>
                  <a:pt x="844" y="0"/>
                </a:cubicBezTo>
                <a:cubicBezTo>
                  <a:pt x="824" y="0"/>
                  <a:pt x="824" y="0"/>
                  <a:pt x="824" y="0"/>
                </a:cubicBezTo>
                <a:cubicBezTo>
                  <a:pt x="800" y="0"/>
                  <a:pt x="773" y="0"/>
                  <a:pt x="750" y="1"/>
                </a:cubicBezTo>
                <a:cubicBezTo>
                  <a:pt x="708" y="1"/>
                  <a:pt x="671" y="2"/>
                  <a:pt x="622" y="4"/>
                </a:cubicBezTo>
                <a:cubicBezTo>
                  <a:pt x="587" y="6"/>
                  <a:pt x="587" y="6"/>
                  <a:pt x="587" y="6"/>
                </a:cubicBezTo>
                <a:cubicBezTo>
                  <a:pt x="584" y="6"/>
                  <a:pt x="584" y="6"/>
                  <a:pt x="580" y="6"/>
                </a:cubicBezTo>
                <a:cubicBezTo>
                  <a:pt x="554" y="7"/>
                  <a:pt x="527" y="10"/>
                  <a:pt x="500" y="11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60" y="14"/>
                  <a:pt x="414" y="19"/>
                  <a:pt x="385" y="23"/>
                </a:cubicBezTo>
                <a:cubicBezTo>
                  <a:pt x="363" y="25"/>
                  <a:pt x="337" y="29"/>
                  <a:pt x="309" y="33"/>
                </a:cubicBezTo>
                <a:cubicBezTo>
                  <a:pt x="297" y="35"/>
                  <a:pt x="284" y="37"/>
                  <a:pt x="272" y="39"/>
                </a:cubicBezTo>
                <a:cubicBezTo>
                  <a:pt x="249" y="44"/>
                  <a:pt x="218" y="50"/>
                  <a:pt x="196" y="55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64" y="63"/>
                  <a:pt x="152" y="66"/>
                  <a:pt x="139" y="69"/>
                </a:cubicBezTo>
                <a:cubicBezTo>
                  <a:pt x="115" y="76"/>
                  <a:pt x="89" y="84"/>
                  <a:pt x="65" y="94"/>
                </a:cubicBezTo>
                <a:cubicBezTo>
                  <a:pt x="53" y="99"/>
                  <a:pt x="41" y="104"/>
                  <a:pt x="30" y="111"/>
                </a:cubicBezTo>
                <a:cubicBezTo>
                  <a:pt x="25" y="114"/>
                  <a:pt x="19" y="118"/>
                  <a:pt x="15" y="122"/>
                </a:cubicBezTo>
                <a:cubicBezTo>
                  <a:pt x="10" y="127"/>
                  <a:pt x="5" y="131"/>
                  <a:pt x="2" y="138"/>
                </a:cubicBezTo>
                <a:cubicBezTo>
                  <a:pt x="1" y="142"/>
                  <a:pt x="0" y="146"/>
                  <a:pt x="0" y="151"/>
                </a:cubicBezTo>
                <a:cubicBezTo>
                  <a:pt x="0" y="155"/>
                  <a:pt x="1" y="159"/>
                  <a:pt x="3" y="163"/>
                </a:cubicBezTo>
                <a:cubicBezTo>
                  <a:pt x="4" y="165"/>
                  <a:pt x="6" y="166"/>
                  <a:pt x="7" y="168"/>
                </a:cubicBezTo>
                <a:cubicBezTo>
                  <a:pt x="8" y="169"/>
                  <a:pt x="10" y="171"/>
                  <a:pt x="11" y="172"/>
                </a:cubicBezTo>
                <a:cubicBezTo>
                  <a:pt x="14" y="175"/>
                  <a:pt x="17" y="177"/>
                  <a:pt x="21" y="179"/>
                </a:cubicBezTo>
                <a:cubicBezTo>
                  <a:pt x="33" y="186"/>
                  <a:pt x="45" y="190"/>
                  <a:pt x="58" y="193"/>
                </a:cubicBezTo>
                <a:cubicBezTo>
                  <a:pt x="70" y="197"/>
                  <a:pt x="83" y="200"/>
                  <a:pt x="95" y="202"/>
                </a:cubicBezTo>
                <a:cubicBezTo>
                  <a:pt x="101" y="203"/>
                  <a:pt x="108" y="204"/>
                  <a:pt x="113" y="205"/>
                </a:cubicBezTo>
                <a:cubicBezTo>
                  <a:pt x="128" y="208"/>
                  <a:pt x="142" y="210"/>
                  <a:pt x="158" y="212"/>
                </a:cubicBezTo>
                <a:cubicBezTo>
                  <a:pt x="197" y="217"/>
                  <a:pt x="236" y="220"/>
                  <a:pt x="272" y="223"/>
                </a:cubicBezTo>
                <a:cubicBezTo>
                  <a:pt x="318" y="226"/>
                  <a:pt x="386" y="230"/>
                  <a:pt x="440" y="232"/>
                </a:cubicBezTo>
                <a:cubicBezTo>
                  <a:pt x="452" y="232"/>
                  <a:pt x="464" y="233"/>
                  <a:pt x="476" y="233"/>
                </a:cubicBezTo>
                <a:cubicBezTo>
                  <a:pt x="515" y="234"/>
                  <a:pt x="564" y="235"/>
                  <a:pt x="605" y="236"/>
                </a:cubicBezTo>
                <a:cubicBezTo>
                  <a:pt x="690" y="237"/>
                  <a:pt x="777" y="235"/>
                  <a:pt x="863" y="231"/>
                </a:cubicBezTo>
                <a:cubicBezTo>
                  <a:pt x="906" y="229"/>
                  <a:pt x="950" y="227"/>
                  <a:pt x="992" y="223"/>
                </a:cubicBezTo>
                <a:cubicBezTo>
                  <a:pt x="1035" y="220"/>
                  <a:pt x="1078" y="216"/>
                  <a:pt x="1120" y="209"/>
                </a:cubicBezTo>
                <a:cubicBezTo>
                  <a:pt x="1133" y="207"/>
                  <a:pt x="1153" y="203"/>
                  <a:pt x="1164" y="200"/>
                </a:cubicBezTo>
                <a:cubicBezTo>
                  <a:pt x="1167" y="200"/>
                  <a:pt x="1174" y="198"/>
                  <a:pt x="1180" y="197"/>
                </a:cubicBezTo>
                <a:cubicBezTo>
                  <a:pt x="1201" y="191"/>
                  <a:pt x="1226" y="184"/>
                  <a:pt x="1252" y="176"/>
                </a:cubicBezTo>
                <a:cubicBezTo>
                  <a:pt x="1259" y="174"/>
                  <a:pt x="1274" y="167"/>
                  <a:pt x="1282" y="162"/>
                </a:cubicBezTo>
                <a:cubicBezTo>
                  <a:pt x="1286" y="160"/>
                  <a:pt x="1277" y="165"/>
                  <a:pt x="1284" y="161"/>
                </a:cubicBezTo>
                <a:cubicBezTo>
                  <a:pt x="1288" y="159"/>
                  <a:pt x="1294" y="155"/>
                  <a:pt x="1301" y="150"/>
                </a:cubicBezTo>
                <a:cubicBezTo>
                  <a:pt x="1304" y="148"/>
                  <a:pt x="1308" y="145"/>
                  <a:pt x="1311" y="141"/>
                </a:cubicBezTo>
                <a:cubicBezTo>
                  <a:pt x="1313" y="139"/>
                  <a:pt x="1315" y="137"/>
                  <a:pt x="1317" y="134"/>
                </a:cubicBezTo>
                <a:cubicBezTo>
                  <a:pt x="1317" y="133"/>
                  <a:pt x="1318" y="132"/>
                  <a:pt x="1319" y="130"/>
                </a:cubicBezTo>
                <a:cubicBezTo>
                  <a:pt x="1319" y="129"/>
                  <a:pt x="1319" y="128"/>
                  <a:pt x="1319" y="127"/>
                </a:cubicBezTo>
                <a:cubicBezTo>
                  <a:pt x="1319" y="126"/>
                  <a:pt x="1319" y="126"/>
                  <a:pt x="1319" y="126"/>
                </a:cubicBezTo>
                <a:close/>
                <a:moveTo>
                  <a:pt x="1104" y="52"/>
                </a:moveTo>
                <a:cubicBezTo>
                  <a:pt x="1102" y="51"/>
                  <a:pt x="1092" y="50"/>
                  <a:pt x="1091" y="50"/>
                </a:cubicBezTo>
                <a:cubicBezTo>
                  <a:pt x="1095" y="50"/>
                  <a:pt x="1103" y="52"/>
                  <a:pt x="1104" y="52"/>
                </a:cubicBezTo>
                <a:close/>
                <a:moveTo>
                  <a:pt x="985" y="52"/>
                </a:moveTo>
                <a:cubicBezTo>
                  <a:pt x="985" y="52"/>
                  <a:pt x="985" y="52"/>
                  <a:pt x="985" y="52"/>
                </a:cubicBezTo>
                <a:cubicBezTo>
                  <a:pt x="985" y="52"/>
                  <a:pt x="985" y="52"/>
                  <a:pt x="985" y="52"/>
                </a:cubicBezTo>
                <a:close/>
                <a:moveTo>
                  <a:pt x="689" y="44"/>
                </a:moveTo>
                <a:cubicBezTo>
                  <a:pt x="689" y="43"/>
                  <a:pt x="688" y="44"/>
                  <a:pt x="688" y="43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9" y="43"/>
                  <a:pt x="687" y="43"/>
                  <a:pt x="687" y="43"/>
                </a:cubicBezTo>
                <a:cubicBezTo>
                  <a:pt x="687" y="43"/>
                  <a:pt x="688" y="44"/>
                  <a:pt x="688" y="43"/>
                </a:cubicBezTo>
                <a:cubicBezTo>
                  <a:pt x="688" y="43"/>
                  <a:pt x="688" y="43"/>
                  <a:pt x="688" y="44"/>
                </a:cubicBezTo>
                <a:cubicBezTo>
                  <a:pt x="688" y="44"/>
                  <a:pt x="688" y="43"/>
                  <a:pt x="688" y="43"/>
                </a:cubicBezTo>
                <a:cubicBezTo>
                  <a:pt x="688" y="44"/>
                  <a:pt x="688" y="44"/>
                  <a:pt x="688" y="44"/>
                </a:cubicBezTo>
                <a:cubicBezTo>
                  <a:pt x="689" y="44"/>
                  <a:pt x="689" y="44"/>
                  <a:pt x="689" y="44"/>
                </a:cubicBezTo>
                <a:close/>
                <a:moveTo>
                  <a:pt x="1041" y="46"/>
                </a:moveTo>
                <a:cubicBezTo>
                  <a:pt x="1044" y="47"/>
                  <a:pt x="1051" y="47"/>
                  <a:pt x="1053" y="48"/>
                </a:cubicBezTo>
                <a:cubicBezTo>
                  <a:pt x="1049" y="47"/>
                  <a:pt x="1042" y="46"/>
                  <a:pt x="1041" y="46"/>
                </a:cubicBezTo>
                <a:close/>
                <a:moveTo>
                  <a:pt x="689" y="39"/>
                </a:moveTo>
                <a:cubicBezTo>
                  <a:pt x="689" y="39"/>
                  <a:pt x="688" y="39"/>
                  <a:pt x="688" y="39"/>
                </a:cubicBezTo>
                <a:cubicBezTo>
                  <a:pt x="689" y="39"/>
                  <a:pt x="689" y="39"/>
                  <a:pt x="689" y="39"/>
                </a:cubicBezTo>
                <a:close/>
                <a:moveTo>
                  <a:pt x="688" y="45"/>
                </a:moveTo>
                <a:cubicBezTo>
                  <a:pt x="688" y="45"/>
                  <a:pt x="688" y="45"/>
                  <a:pt x="687" y="45"/>
                </a:cubicBezTo>
                <a:cubicBezTo>
                  <a:pt x="688" y="45"/>
                  <a:pt x="688" y="45"/>
                  <a:pt x="688" y="45"/>
                </a:cubicBezTo>
                <a:close/>
                <a:moveTo>
                  <a:pt x="863" y="47"/>
                </a:moveTo>
                <a:cubicBezTo>
                  <a:pt x="849" y="46"/>
                  <a:pt x="839" y="46"/>
                  <a:pt x="830" y="46"/>
                </a:cubicBezTo>
                <a:cubicBezTo>
                  <a:pt x="838" y="46"/>
                  <a:pt x="848" y="46"/>
                  <a:pt x="853" y="47"/>
                </a:cubicBezTo>
                <a:cubicBezTo>
                  <a:pt x="855" y="46"/>
                  <a:pt x="860" y="47"/>
                  <a:pt x="863" y="47"/>
                </a:cubicBezTo>
                <a:close/>
                <a:moveTo>
                  <a:pt x="1279" y="100"/>
                </a:moveTo>
                <a:cubicBezTo>
                  <a:pt x="1276" y="98"/>
                  <a:pt x="1271" y="96"/>
                  <a:pt x="1270" y="96"/>
                </a:cubicBezTo>
                <a:cubicBezTo>
                  <a:pt x="1274" y="98"/>
                  <a:pt x="1277" y="99"/>
                  <a:pt x="1279" y="100"/>
                </a:cubicBezTo>
                <a:close/>
                <a:moveTo>
                  <a:pt x="688" y="39"/>
                </a:move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ubicBezTo>
                  <a:pt x="688" y="39"/>
                  <a:pt x="688" y="39"/>
                  <a:pt x="688" y="39"/>
                </a:cubicBezTo>
                <a:close/>
                <a:moveTo>
                  <a:pt x="688" y="46"/>
                </a:moveTo>
                <a:cubicBezTo>
                  <a:pt x="688" y="46"/>
                  <a:pt x="689" y="46"/>
                  <a:pt x="689" y="46"/>
                </a:cubicBezTo>
                <a:cubicBezTo>
                  <a:pt x="688" y="46"/>
                  <a:pt x="688" y="46"/>
                  <a:pt x="688" y="46"/>
                </a:cubicBezTo>
                <a:close/>
                <a:moveTo>
                  <a:pt x="769" y="37"/>
                </a:moveTo>
                <a:cubicBezTo>
                  <a:pt x="762" y="37"/>
                  <a:pt x="762" y="37"/>
                  <a:pt x="762" y="37"/>
                </a:cubicBezTo>
                <a:cubicBezTo>
                  <a:pt x="761" y="37"/>
                  <a:pt x="762" y="37"/>
                  <a:pt x="763" y="37"/>
                </a:cubicBezTo>
                <a:cubicBezTo>
                  <a:pt x="768" y="37"/>
                  <a:pt x="769" y="37"/>
                  <a:pt x="769" y="37"/>
                </a:cubicBezTo>
                <a:close/>
                <a:moveTo>
                  <a:pt x="923" y="41"/>
                </a:moveTo>
                <a:cubicBezTo>
                  <a:pt x="912" y="40"/>
                  <a:pt x="912" y="40"/>
                  <a:pt x="912" y="40"/>
                </a:cubicBezTo>
                <a:cubicBezTo>
                  <a:pt x="907" y="40"/>
                  <a:pt x="879" y="39"/>
                  <a:pt x="882" y="39"/>
                </a:cubicBezTo>
                <a:cubicBezTo>
                  <a:pt x="899" y="40"/>
                  <a:pt x="924" y="41"/>
                  <a:pt x="938" y="42"/>
                </a:cubicBezTo>
                <a:cubicBezTo>
                  <a:pt x="933" y="41"/>
                  <a:pt x="928" y="41"/>
                  <a:pt x="923" y="41"/>
                </a:cubicBezTo>
                <a:close/>
                <a:moveTo>
                  <a:pt x="926" y="46"/>
                </a:moveTo>
                <a:cubicBezTo>
                  <a:pt x="967" y="48"/>
                  <a:pt x="967" y="48"/>
                  <a:pt x="967" y="48"/>
                </a:cubicBezTo>
                <a:cubicBezTo>
                  <a:pt x="954" y="47"/>
                  <a:pt x="939" y="46"/>
                  <a:pt x="926" y="46"/>
                </a:cubicBezTo>
                <a:close/>
                <a:moveTo>
                  <a:pt x="683" y="48"/>
                </a:moveTo>
                <a:cubicBezTo>
                  <a:pt x="683" y="48"/>
                  <a:pt x="683" y="48"/>
                  <a:pt x="683" y="48"/>
                </a:cubicBezTo>
                <a:close/>
                <a:moveTo>
                  <a:pt x="985" y="52"/>
                </a:moveTo>
                <a:cubicBezTo>
                  <a:pt x="985" y="52"/>
                  <a:pt x="986" y="52"/>
                  <a:pt x="986" y="52"/>
                </a:cubicBezTo>
                <a:cubicBezTo>
                  <a:pt x="986" y="52"/>
                  <a:pt x="985" y="52"/>
                  <a:pt x="985" y="52"/>
                </a:cubicBezTo>
                <a:close/>
                <a:moveTo>
                  <a:pt x="687" y="40"/>
                </a:moveTo>
                <a:cubicBezTo>
                  <a:pt x="687" y="40"/>
                  <a:pt x="687" y="40"/>
                  <a:pt x="687" y="40"/>
                </a:cubicBezTo>
                <a:cubicBezTo>
                  <a:pt x="687" y="40"/>
                  <a:pt x="687" y="40"/>
                  <a:pt x="687" y="40"/>
                </a:cubicBezTo>
                <a:close/>
                <a:moveTo>
                  <a:pt x="687" y="41"/>
                </a:moveTo>
                <a:cubicBezTo>
                  <a:pt x="687" y="41"/>
                  <a:pt x="687" y="41"/>
                  <a:pt x="687" y="41"/>
                </a:cubicBezTo>
                <a:cubicBezTo>
                  <a:pt x="687" y="41"/>
                  <a:pt x="687" y="41"/>
                  <a:pt x="687" y="41"/>
                </a:cubicBezTo>
                <a:close/>
                <a:moveTo>
                  <a:pt x="689" y="38"/>
                </a:move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89" y="38"/>
                  <a:pt x="689" y="38"/>
                </a:cubicBezTo>
                <a:cubicBezTo>
                  <a:pt x="689" y="38"/>
                  <a:pt x="690" y="38"/>
                  <a:pt x="690" y="38"/>
                </a:cubicBezTo>
                <a:cubicBezTo>
                  <a:pt x="689" y="38"/>
                  <a:pt x="689" y="38"/>
                  <a:pt x="689" y="38"/>
                </a:cubicBezTo>
                <a:close/>
                <a:moveTo>
                  <a:pt x="689" y="45"/>
                </a:moveTo>
                <a:cubicBezTo>
                  <a:pt x="689" y="44"/>
                  <a:pt x="689" y="45"/>
                  <a:pt x="689" y="45"/>
                </a:cubicBezTo>
                <a:cubicBezTo>
                  <a:pt x="689" y="45"/>
                  <a:pt x="689" y="45"/>
                  <a:pt x="689" y="45"/>
                </a:cubicBezTo>
                <a:close/>
                <a:moveTo>
                  <a:pt x="688" y="39"/>
                </a:moveTo>
                <a:cubicBezTo>
                  <a:pt x="688" y="39"/>
                  <a:pt x="687" y="38"/>
                  <a:pt x="687" y="39"/>
                </a:cubicBezTo>
                <a:cubicBezTo>
                  <a:pt x="687" y="39"/>
                  <a:pt x="688" y="39"/>
                  <a:pt x="688" y="39"/>
                </a:cubicBez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7" y="41"/>
                  <a:pt x="688" y="41"/>
                  <a:pt x="688" y="41"/>
                </a:cubicBezTo>
                <a:close/>
                <a:moveTo>
                  <a:pt x="699" y="40"/>
                </a:moveTo>
                <a:cubicBezTo>
                  <a:pt x="689" y="41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8" y="41"/>
                  <a:pt x="689" y="41"/>
                  <a:pt x="689" y="41"/>
                </a:cubicBezTo>
                <a:cubicBezTo>
                  <a:pt x="689" y="41"/>
                  <a:pt x="689" y="41"/>
                  <a:pt x="689" y="41"/>
                </a:cubicBezTo>
                <a:lnTo>
                  <a:pt x="699" y="40"/>
                </a:lnTo>
                <a:close/>
                <a:moveTo>
                  <a:pt x="688" y="41"/>
                </a:move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ubicBezTo>
                  <a:pt x="688" y="41"/>
                  <a:pt x="688" y="41"/>
                  <a:pt x="688" y="4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46000">
                <a:srgbClr val="FFFF00">
                  <a:lumMod val="81000"/>
                  <a:lumOff val="19000"/>
                </a:srgbClr>
              </a:gs>
              <a:gs pos="100000">
                <a:schemeClr val="bg1">
                  <a:lumMod val="75000"/>
                  <a:lumOff val="2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4800" y="19050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Daily monitoring of the system (Giora Mikenberg and </a:t>
            </a:r>
            <a:r>
              <a:rPr lang="en-US" sz="2400" dirty="0" err="1" smtClean="0"/>
              <a:t>Henso</a:t>
            </a:r>
            <a:r>
              <a:rPr lang="en-US" sz="2400" dirty="0" smtClean="0"/>
              <a:t> Abreu) and weekly fixing of faulty units (GM &amp; HA) on top of annual maintenance work (fixing detectors and replacing unfixable ones) (Mexico team).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3552735"/>
            <a:ext cx="8003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Had 2-4% spares and currently we start running out of units. The T8 and T7 </a:t>
            </a:r>
            <a:r>
              <a:rPr lang="en-US" sz="2400" dirty="0"/>
              <a:t>Triplets </a:t>
            </a:r>
            <a:r>
              <a:rPr lang="en-US" sz="2400" dirty="0" smtClean="0"/>
              <a:t>(</a:t>
            </a:r>
            <a:r>
              <a:rPr lang="en-US" sz="2400" dirty="0"/>
              <a:t>first units produced at </a:t>
            </a:r>
            <a:r>
              <a:rPr lang="en-US" sz="2400" dirty="0" smtClean="0"/>
              <a:t>Israel and Japan) are the most problematic ones.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029200"/>
            <a:ext cx="8079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Need to build new units to replace the ones with no spares left, and to refresh our stock of spare chambers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31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3313</TotalTime>
  <Words>898</Words>
  <Application>Microsoft Office PowerPoint</Application>
  <PresentationFormat>On-screen Show (4:3)</PresentationFormat>
  <Paragraphs>411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Calisto MT</vt:lpstr>
      <vt:lpstr>Segoe UI</vt:lpstr>
      <vt:lpstr>Trebuchet MS</vt:lpstr>
      <vt:lpstr>Wingdings 2</vt:lpstr>
      <vt:lpstr>Slate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Ehud Duchovni</dc:creator>
  <cp:lastModifiedBy>Ehud Duchovni</cp:lastModifiedBy>
  <cp:revision>68</cp:revision>
  <dcterms:created xsi:type="dcterms:W3CDTF">2018-08-15T11:07:33Z</dcterms:created>
  <dcterms:modified xsi:type="dcterms:W3CDTF">2018-08-22T07:07:29Z</dcterms:modified>
</cp:coreProperties>
</file>