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9" r:id="rId2"/>
    <p:sldId id="261" r:id="rId3"/>
    <p:sldId id="263" r:id="rId4"/>
    <p:sldId id="264" r:id="rId5"/>
    <p:sldId id="265" r:id="rId6"/>
    <p:sldId id="268" r:id="rId7"/>
    <p:sldId id="269" r:id="rId8"/>
    <p:sldId id="272" r:id="rId9"/>
    <p:sldId id="273" r:id="rId10"/>
    <p:sldId id="274" r:id="rId11"/>
    <p:sldId id="276" r:id="rId12"/>
    <p:sldId id="277" r:id="rId13"/>
    <p:sldId id="278" r:id="rId14"/>
    <p:sldId id="27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63" d="100"/>
          <a:sy n="63" d="100"/>
        </p:scale>
        <p:origin x="81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AA957F-99E9-4CF1-8D3F-ABFEAF187BAE}" type="datetimeFigureOut">
              <a:rPr lang="en-US" smtClean="0"/>
              <a:t>8/22/2018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3AC4C2-93AD-4C9B-84FE-2F438285E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224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8/22/2018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8/22/2018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6679" y="707921"/>
            <a:ext cx="9396966" cy="2260565"/>
          </a:xfrm>
        </p:spPr>
        <p:txBody>
          <a:bodyPr>
            <a:normAutofit/>
          </a:bodyPr>
          <a:lstStyle/>
          <a:p>
            <a:r>
              <a:rPr lang="en-US" dirty="0"/>
              <a:t>The ATLAS lab for production of detectors at the Weizmann </a:t>
            </a:r>
            <a:r>
              <a:rPr lang="en-US" dirty="0" smtClean="0"/>
              <a:t>Institute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smtClean="0">
                <a:solidFill>
                  <a:schemeClr val="tx1"/>
                </a:solidFill>
              </a:rPr>
              <a:t>Meir </a:t>
            </a:r>
            <a:r>
              <a:rPr lang="en-US" dirty="0" err="1" smtClean="0">
                <a:solidFill>
                  <a:schemeClr val="tx1"/>
                </a:solidFill>
              </a:rPr>
              <a:t>Shoa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/>
              <a:t>On behalf of WEIZMANN team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94862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81269" y="6124100"/>
            <a:ext cx="2509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Freddy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belhasan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 8/2018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1412" y="811161"/>
            <a:ext cx="9617536" cy="5312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20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ROOM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Detector R&amp;D is carried out in a dedicated room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With cosmic-ray muons using custom telescope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With various radiation sources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Equipped with all the necessary tools: gas system, HV, LV,  readout electronics, etc. 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4" r="2474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1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FARO ARM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4788" y="1740668"/>
            <a:ext cx="8835872" cy="2617481"/>
          </a:xfrm>
        </p:spPr>
        <p:txBody>
          <a:bodyPr>
            <a:normAutofit fontScale="85000" lnSpcReduction="20000"/>
          </a:bodyPr>
          <a:lstStyle/>
          <a:p>
            <a:pPr algn="l" rtl="0"/>
            <a:r>
              <a:rPr lang="en-CA" dirty="0" smtClean="0"/>
              <a:t>3D precision measurement tool</a:t>
            </a:r>
          </a:p>
          <a:p>
            <a:pPr lvl="1"/>
            <a:r>
              <a:rPr lang="en-CA" dirty="0" smtClean="0"/>
              <a:t>As good as </a:t>
            </a:r>
            <a:r>
              <a:rPr lang="en-CA" dirty="0"/>
              <a:t>27 Micron </a:t>
            </a:r>
            <a:r>
              <a:rPr lang="en-CA" dirty="0" smtClean="0"/>
              <a:t>resolution</a:t>
            </a:r>
          </a:p>
          <a:p>
            <a:pPr algn="l" rtl="0"/>
            <a:r>
              <a:rPr lang="en-CA" dirty="0" smtClean="0"/>
              <a:t>2.7m coverage around the connection point </a:t>
            </a:r>
          </a:p>
          <a:p>
            <a:pPr algn="l" rtl="0"/>
            <a:r>
              <a:rPr lang="en-CA" dirty="0" smtClean="0"/>
              <a:t>Measurements with touching points or laser scanner</a:t>
            </a:r>
          </a:p>
          <a:p>
            <a:pPr algn="l" rtl="0"/>
            <a:r>
              <a:rPr lang="en-CA" dirty="0" smtClean="0"/>
              <a:t>Used for QA/QC of the cathode boards</a:t>
            </a:r>
          </a:p>
          <a:p>
            <a:pPr algn="l" rtl="0"/>
            <a:r>
              <a:rPr lang="en-CA" dirty="0" smtClean="0"/>
              <a:t>Used for measuring the final alignment of the quadruplets</a:t>
            </a:r>
          </a:p>
          <a:p>
            <a:pPr algn="l" rtl="0"/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2AC9-109E-4E4D-92F9-530E51D9A3A2}" type="slidenum">
              <a:rPr lang="he-IL" smtClean="0"/>
              <a:t>12</a:t>
            </a:fld>
            <a:endParaRPr lang="he-IL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4037" y="390833"/>
            <a:ext cx="1646749" cy="29275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8" t="-1" r="25184" b="2282"/>
          <a:stretch/>
        </p:blipFill>
        <p:spPr>
          <a:xfrm>
            <a:off x="4478073" y="4352268"/>
            <a:ext cx="3024336" cy="2256062"/>
          </a:xfrm>
          <a:prstGeom prst="rect">
            <a:avLst/>
          </a:prstGeom>
        </p:spPr>
      </p:pic>
      <p:pic>
        <p:nvPicPr>
          <p:cNvPr id="7" name="Content Placeholder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29" y="4374170"/>
            <a:ext cx="3724275" cy="22560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8092" y="4352268"/>
            <a:ext cx="3736628" cy="2256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66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161318"/>
            <a:ext cx="9905998" cy="922688"/>
          </a:xfrm>
        </p:spPr>
        <p:txBody>
          <a:bodyPr/>
          <a:lstStyle/>
          <a:p>
            <a:pPr algn="ctr"/>
            <a:r>
              <a:rPr lang="en-US" dirty="0" smtClean="0"/>
              <a:t>Adaptor boards mounting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0754" y="1135984"/>
            <a:ext cx="6756349" cy="354171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We have 22 different AB on each quad of QL1</a:t>
            </a:r>
          </a:p>
          <a:p>
            <a:r>
              <a:rPr lang="en-US" dirty="0" smtClean="0"/>
              <a:t>We have to separate  the work to 2 different station to avoid mistakes.</a:t>
            </a:r>
          </a:p>
          <a:p>
            <a:r>
              <a:rPr lang="en-US" dirty="0" smtClean="0"/>
              <a:t>We are preparing different tools and jigs to have better quality and faster mounting of AB</a:t>
            </a:r>
          </a:p>
          <a:p>
            <a:r>
              <a:rPr lang="en-US" dirty="0" smtClean="0"/>
              <a:t>We will start soon to add more manpower on the AB mounting.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2259" y="3252020"/>
            <a:ext cx="5097287" cy="3546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0189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thanks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go to see this for real now.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793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 of the lab and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Manpower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5 Technicians with 5 to 35 years experience on TGC detectors</a:t>
            </a:r>
          </a:p>
          <a:p>
            <a:pPr lvl="1"/>
            <a:r>
              <a:rPr lang="en-US" dirty="0" smtClean="0"/>
              <a:t>All the rest of the  technicians were hired on the last year for the production of </a:t>
            </a:r>
            <a:r>
              <a:rPr lang="en-US" dirty="0" err="1" smtClean="0"/>
              <a:t>sTGC’s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Laboratory</a:t>
            </a:r>
          </a:p>
          <a:p>
            <a:pPr lvl="1"/>
            <a:r>
              <a:rPr lang="en-US" dirty="0" smtClean="0"/>
              <a:t>Space</a:t>
            </a:r>
          </a:p>
          <a:p>
            <a:pPr lvl="1"/>
            <a:r>
              <a:rPr lang="en-US" dirty="0" smtClean="0"/>
              <a:t>Equipment</a:t>
            </a:r>
            <a:endParaRPr lang="en-US" dirty="0"/>
          </a:p>
          <a:p>
            <a:pPr marL="914400" lvl="2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172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450 m² laboratory to develop and construct TGC’s and </a:t>
            </a:r>
            <a:r>
              <a:rPr lang="en-CA" dirty="0"/>
              <a:t>S</a:t>
            </a:r>
            <a:r>
              <a:rPr lang="en-CA" dirty="0" smtClean="0"/>
              <a:t>TGC’S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CA" dirty="0" smtClean="0"/>
              <a:t>Main facilities</a:t>
            </a:r>
          </a:p>
          <a:p>
            <a:r>
              <a:rPr lang="en-CA" dirty="0" smtClean="0"/>
              <a:t>10 flat granite tables equipped with vacuum system, including pumps, sensors, HV and gas supplier</a:t>
            </a:r>
          </a:p>
          <a:p>
            <a:r>
              <a:rPr lang="en-CA" dirty="0" smtClean="0"/>
              <a:t>Many </a:t>
            </a:r>
            <a:r>
              <a:rPr lang="en-CA" dirty="0"/>
              <a:t>w</a:t>
            </a:r>
            <a:r>
              <a:rPr lang="en-CA" dirty="0" smtClean="0"/>
              <a:t>orking stations fully controlled for Vacuum, Temperature and Humidity</a:t>
            </a:r>
          </a:p>
          <a:p>
            <a:pPr lvl="1"/>
            <a:r>
              <a:rPr lang="en-CA" dirty="0" smtClean="0"/>
              <a:t>Including automatic alert system (e-mail and </a:t>
            </a:r>
            <a:r>
              <a:rPr lang="en-CA" dirty="0" err="1" smtClean="0"/>
              <a:t>sms</a:t>
            </a:r>
            <a:r>
              <a:rPr lang="en-CA" dirty="0" smtClean="0"/>
              <a:t>)</a:t>
            </a:r>
          </a:p>
          <a:p>
            <a:r>
              <a:rPr lang="en-CA" dirty="0" smtClean="0"/>
              <a:t>Excellent crane all along the lab</a:t>
            </a:r>
          </a:p>
          <a:p>
            <a:r>
              <a:rPr lang="en-CA" dirty="0" smtClean="0"/>
              <a:t>Network controlled centralized HV system</a:t>
            </a:r>
          </a:p>
          <a:p>
            <a:r>
              <a:rPr lang="en-CA" dirty="0" smtClean="0"/>
              <a:t>Advanced electronic devices for developing and read out signals from the chambers</a:t>
            </a:r>
          </a:p>
          <a:p>
            <a:r>
              <a:rPr lang="en-CA" dirty="0" smtClean="0"/>
              <a:t>Custom tools to spread epoxy</a:t>
            </a:r>
          </a:p>
          <a:p>
            <a:r>
              <a:rPr lang="en-CA" dirty="0" smtClean="0"/>
              <a:t>Advanced equipment for precision measurement; Faro arm and X-Y-Z machine</a:t>
            </a:r>
          </a:p>
          <a:p>
            <a:r>
              <a:rPr lang="en-CA" dirty="0" smtClean="0"/>
              <a:t>A new automatic graphite spraying machine is expected to replace the old one in about 3 months</a:t>
            </a:r>
          </a:p>
          <a:p>
            <a:pPr marL="0" indent="0">
              <a:buNone/>
            </a:pPr>
            <a:endParaRPr lang="en-CA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9DD21-13B3-4D73-9D97-E425022FFF2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23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120 m² of storage area</a:t>
            </a:r>
            <a:br>
              <a:rPr lang="en-CA" dirty="0" smtClean="0"/>
            </a:b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7" r="2497"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6239311" cy="3541714"/>
          </a:xfrm>
        </p:spPr>
        <p:txBody>
          <a:bodyPr>
            <a:normAutofit/>
          </a:bodyPr>
          <a:lstStyle/>
          <a:p>
            <a:r>
              <a:rPr lang="en-CA" dirty="0" smtClean="0"/>
              <a:t>Used for:</a:t>
            </a:r>
          </a:p>
          <a:p>
            <a:pPr marL="285750" indent="-285750">
              <a:buFont typeface="Arial" charset="0"/>
              <a:buChar char="•"/>
            </a:pPr>
            <a:r>
              <a:rPr lang="en-CA" dirty="0" smtClean="0"/>
              <a:t>Storage of materials and parts for the </a:t>
            </a:r>
            <a:r>
              <a:rPr lang="en-CA" dirty="0" err="1" smtClean="0"/>
              <a:t>sTGC</a:t>
            </a:r>
            <a:r>
              <a:rPr lang="en-CA" dirty="0" smtClean="0"/>
              <a:t> production</a:t>
            </a:r>
          </a:p>
          <a:p>
            <a:pPr marL="285750" indent="-285750">
              <a:buFont typeface="Arial" charset="0"/>
              <a:buChar char="•"/>
            </a:pPr>
            <a:r>
              <a:rPr lang="en-CA" dirty="0" smtClean="0"/>
              <a:t>Testing the </a:t>
            </a:r>
            <a:r>
              <a:rPr lang="en-CA" dirty="0" err="1" smtClean="0"/>
              <a:t>sTGC</a:t>
            </a:r>
            <a:r>
              <a:rPr lang="en-CA" dirty="0" smtClean="0"/>
              <a:t> parts (in particular the cathode boards) All the</a:t>
            </a:r>
          </a:p>
          <a:p>
            <a:pPr marL="285750" indent="-285750">
              <a:buFont typeface="Arial" charset="0"/>
              <a:buChar char="•"/>
            </a:pPr>
            <a:r>
              <a:rPr lang="en-CA" dirty="0" smtClean="0"/>
              <a:t>Storage of produced quadruplets </a:t>
            </a:r>
          </a:p>
          <a:p>
            <a:pPr marL="285750" indent="-285750">
              <a:buFont typeface="Arial" charset="0"/>
              <a:buChar char="•"/>
            </a:pPr>
            <a:r>
              <a:rPr lang="en-CA" dirty="0" smtClean="0"/>
              <a:t>Preparation of quadruplets for shipment to CERN</a:t>
            </a:r>
          </a:p>
          <a:p>
            <a:pPr marL="285750" indent="-285750">
              <a:buFont typeface="Arial" charset="0"/>
              <a:buChar char="•"/>
            </a:pPr>
            <a:endParaRPr lang="en-CA" dirty="0"/>
          </a:p>
          <a:p>
            <a:pPr marL="285750" indent="-285750">
              <a:buFont typeface="Arial" charset="0"/>
              <a:buChar char="•"/>
            </a:pPr>
            <a:r>
              <a:rPr lang="en-CA" dirty="0" smtClean="0"/>
              <a:t>The new graphite spray machine will be assembled in this area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9DD21-13B3-4D73-9D97-E425022FFF2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293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20329"/>
            <a:ext cx="3932237" cy="1600200"/>
          </a:xfrm>
        </p:spPr>
        <p:txBody>
          <a:bodyPr/>
          <a:lstStyle/>
          <a:p>
            <a:r>
              <a:rPr lang="en-CA" dirty="0" smtClean="0"/>
              <a:t>Old Graphite </a:t>
            </a:r>
            <a:r>
              <a:rPr lang="en-CA" dirty="0"/>
              <a:t>spraying room</a:t>
            </a:r>
            <a:br>
              <a:rPr lang="en-CA" dirty="0"/>
            </a:b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529352" y="1510749"/>
            <a:ext cx="5229893" cy="1789042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CA" dirty="0" smtClean="0"/>
              <a:t>Spraying is done automatically</a:t>
            </a:r>
          </a:p>
          <a:p>
            <a:pPr marL="742950" lvl="1" indent="-285750">
              <a:buFont typeface="Arial" charset="0"/>
              <a:buChar char="•"/>
            </a:pPr>
            <a:r>
              <a:rPr lang="en-CA" dirty="0" smtClean="0"/>
              <a:t>On an X-Y system</a:t>
            </a:r>
            <a:endParaRPr lang="en-CA" dirty="0"/>
          </a:p>
          <a:p>
            <a:pPr marL="285750" indent="-285750">
              <a:buFont typeface="Arial" charset="0"/>
              <a:buChar char="•"/>
            </a:pPr>
            <a:r>
              <a:rPr lang="en-CA" dirty="0" smtClean="0"/>
              <a:t>Spraying is done in the open space</a:t>
            </a:r>
          </a:p>
          <a:p>
            <a:pPr marL="742950" lvl="1" indent="-285750">
              <a:buFont typeface="Arial" charset="0"/>
              <a:buChar char="•"/>
            </a:pPr>
            <a:r>
              <a:rPr lang="en-CA" dirty="0" smtClean="0"/>
              <a:t>Requires controlled temperature and humidity </a:t>
            </a:r>
          </a:p>
          <a:p>
            <a:pPr marL="742950" lvl="1" indent="-285750">
              <a:buFont typeface="Arial" charset="0"/>
              <a:buChar char="•"/>
            </a:pPr>
            <a:r>
              <a:rPr lang="en-CA" dirty="0" smtClean="0"/>
              <a:t>Tuning is needed on a regular basis</a:t>
            </a:r>
          </a:p>
        </p:txBody>
      </p:sp>
      <p:pic>
        <p:nvPicPr>
          <p:cNvPr id="1027" name="CE1359F3-3FB6-4257-AFEF-277A15DDB370" descr="CE1359F3-3FB6-4257-AFEF-277A15DDB37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361" y="383458"/>
            <a:ext cx="5808843" cy="3281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9DD21-13B3-4D73-9D97-E425022FFF27}" type="slidenum">
              <a:rPr lang="en-GB" smtClean="0"/>
              <a:t>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0361" y="2488472"/>
            <a:ext cx="1605187" cy="1176502"/>
          </a:xfrm>
          <a:prstGeom prst="rect">
            <a:avLst/>
          </a:prstGeom>
        </p:spPr>
      </p:pic>
      <p:pic>
        <p:nvPicPr>
          <p:cNvPr id="10" name="Picture 2" descr="C:\Users\Physics\Desktop\prima cefla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4" t="14970" r="10782" b="10926"/>
          <a:stretch/>
        </p:blipFill>
        <p:spPr bwMode="auto">
          <a:xfrm>
            <a:off x="5840361" y="3795251"/>
            <a:ext cx="5808844" cy="2903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839788" y="3462344"/>
            <a:ext cx="3932237" cy="92786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dirty="0" smtClean="0"/>
              <a:t>new Graphite spraying machine</a:t>
            </a:r>
            <a:br>
              <a:rPr lang="en-CA" dirty="0" smtClean="0"/>
            </a:br>
            <a:endParaRPr lang="en-GB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29353" y="4390212"/>
            <a:ext cx="5420874" cy="2150698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 fontScale="40000" lnSpcReduction="20000"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charset="0"/>
              <a:buChar char="•"/>
            </a:pPr>
            <a:r>
              <a:rPr lang="en-US" dirty="0" smtClean="0"/>
              <a:t>Based on the good experience of the Canadian and </a:t>
            </a:r>
            <a:br>
              <a:rPr lang="en-US" dirty="0" smtClean="0"/>
            </a:br>
            <a:r>
              <a:rPr lang="en-US" dirty="0" smtClean="0"/>
              <a:t>Chilean groups</a:t>
            </a:r>
          </a:p>
          <a:p>
            <a:pPr marL="457200" indent="-457200">
              <a:buFont typeface="Arial" charset="0"/>
              <a:buChar char="•"/>
            </a:pPr>
            <a:r>
              <a:rPr lang="en-US" dirty="0" smtClean="0"/>
              <a:t>The Procurement of the PRIMA by </a:t>
            </a:r>
            <a:r>
              <a:rPr lang="en-US" dirty="0" err="1" smtClean="0"/>
              <a:t>Cefla</a:t>
            </a:r>
            <a:r>
              <a:rPr lang="en-US" dirty="0" smtClean="0"/>
              <a:t> spraying machine is approved by the Institute</a:t>
            </a:r>
          </a:p>
          <a:p>
            <a:pPr marL="914400" lvl="1" indent="-457200">
              <a:buFont typeface="Arial" charset="0"/>
              <a:buChar char="•"/>
            </a:pPr>
            <a:r>
              <a:rPr lang="en-US" dirty="0" smtClean="0"/>
              <a:t>As part of the annual  internal equipment grants</a:t>
            </a:r>
          </a:p>
          <a:p>
            <a:pPr>
              <a:buFont typeface="Arial" charset="0"/>
              <a:buChar char="•"/>
            </a:pPr>
            <a:r>
              <a:rPr lang="en-CA" dirty="0" smtClean="0"/>
              <a:t>        Location was found for the new machine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         Will be installed in about 3-4 months.</a:t>
            </a:r>
          </a:p>
          <a:p>
            <a:pPr>
              <a:buFont typeface="Arial" charset="0"/>
              <a:buChar char="•"/>
            </a:pPr>
            <a:endParaRPr lang="he-IL" dirty="0" smtClean="0"/>
          </a:p>
          <a:p>
            <a:endParaRPr lang="en-CA" dirty="0" smtClean="0"/>
          </a:p>
          <a:p>
            <a:pPr>
              <a:buFont typeface="Arial" charset="0"/>
              <a:buChar char="•"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3076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3096" y="671051"/>
            <a:ext cx="6559193" cy="1062241"/>
          </a:xfrm>
        </p:spPr>
        <p:txBody>
          <a:bodyPr/>
          <a:lstStyle/>
          <a:p>
            <a:r>
              <a:rPr lang="en-CA" dirty="0" smtClean="0"/>
              <a:t>WINDING MACHINE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3096" y="1895062"/>
            <a:ext cx="7275443" cy="4094922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CA" dirty="0" smtClean="0"/>
              <a:t>The winding machine was developed at Weizmann</a:t>
            </a:r>
          </a:p>
          <a:p>
            <a:pPr marL="742950" lvl="1" indent="-285750">
              <a:buFont typeface="Arial" charset="0"/>
              <a:buChar char="•"/>
            </a:pPr>
            <a:r>
              <a:rPr lang="en-CA" dirty="0" smtClean="0"/>
              <a:t>The prototype used for the TGC production was built at Weizmann The current prototype was built by an external company</a:t>
            </a:r>
          </a:p>
          <a:p>
            <a:pPr marL="285750" indent="-285750">
              <a:buFont typeface="Arial" charset="0"/>
              <a:buChar char="•"/>
            </a:pPr>
            <a:r>
              <a:rPr lang="en-CA" dirty="0" smtClean="0"/>
              <a:t>The machine is working in the lab for  the last 2 years without any problem</a:t>
            </a:r>
          </a:p>
          <a:p>
            <a:pPr marL="285750" indent="-285750">
              <a:buFont typeface="Arial" charset="0"/>
              <a:buChar char="•"/>
            </a:pPr>
            <a:r>
              <a:rPr lang="en-CA" dirty="0" smtClean="0"/>
              <a:t>Four out of five production sites use the same winding machine</a:t>
            </a:r>
          </a:p>
          <a:p>
            <a:pPr marL="285750" indent="-285750">
              <a:buFont typeface="Arial" charset="0"/>
              <a:buChar char="•"/>
            </a:pPr>
            <a:endParaRPr lang="en-CA" dirty="0" smtClean="0"/>
          </a:p>
          <a:p>
            <a:pPr marL="285750" indent="-285750">
              <a:buFont typeface="Arial" charset="0"/>
              <a:buChar char="•"/>
            </a:pPr>
            <a:endParaRPr lang="en-CA" dirty="0"/>
          </a:p>
          <a:p>
            <a:pPr marL="285750" indent="-285750">
              <a:buFont typeface="Arial" charset="0"/>
              <a:buChar char="•"/>
            </a:pPr>
            <a:r>
              <a:rPr lang="en-CA" dirty="0" smtClean="0"/>
              <a:t>The same machine can be used for different detector geometries, including </a:t>
            </a:r>
            <a:r>
              <a:rPr lang="en-CA" dirty="0" err="1" smtClean="0"/>
              <a:t>sTGC</a:t>
            </a:r>
            <a:r>
              <a:rPr lang="en-CA" dirty="0" smtClean="0"/>
              <a:t> and TGC</a:t>
            </a:r>
          </a:p>
          <a:p>
            <a:pPr marL="742950" lvl="1" indent="-285750">
              <a:buFont typeface="Arial" charset="0"/>
              <a:buChar char="•"/>
            </a:pPr>
            <a:r>
              <a:rPr lang="en-CA" dirty="0" smtClean="0"/>
              <a:t>By adapting the winding table</a:t>
            </a:r>
            <a:endParaRPr lang="en-GB" dirty="0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9DD21-13B3-4D73-9D97-E425022FFF27}" type="slidenum">
              <a:rPr lang="en-GB" smtClean="0"/>
              <a:t>6</a:t>
            </a:fld>
            <a:endParaRPr lang="en-GB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" r="2508"/>
          <a:stretch>
            <a:fillRect/>
          </a:stretch>
        </p:blipFill>
        <p:spPr>
          <a:xfrm>
            <a:off x="7755949" y="594853"/>
            <a:ext cx="3954270" cy="4732521"/>
          </a:xfrm>
        </p:spPr>
      </p:pic>
    </p:spTree>
    <p:extLst>
      <p:ext uri="{BB962C8B-B14F-4D97-AF65-F5344CB8AC3E}">
        <p14:creationId xmlns:p14="http://schemas.microsoft.com/office/powerpoint/2010/main" val="213738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2923" y="291280"/>
            <a:ext cx="5934508" cy="664034"/>
          </a:xfrm>
        </p:spPr>
        <p:txBody>
          <a:bodyPr/>
          <a:lstStyle/>
          <a:p>
            <a:r>
              <a:rPr lang="en-CA" dirty="0" smtClean="0"/>
              <a:t>CLEAN ROOM</a:t>
            </a:r>
            <a:endParaRPr lang="en-GB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" r="2508"/>
          <a:stretch>
            <a:fillRect/>
          </a:stretch>
        </p:blipFill>
        <p:spPr>
          <a:xfrm>
            <a:off x="6409838" y="291280"/>
            <a:ext cx="5538019" cy="3797709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0325" y="995872"/>
            <a:ext cx="5200393" cy="1887437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CA" dirty="0" smtClean="0"/>
              <a:t>Gas gaps are closed in a clean room</a:t>
            </a:r>
          </a:p>
          <a:p>
            <a:pPr marL="285750" indent="-285750">
              <a:buFont typeface="Arial" charset="0"/>
              <a:buChar char="•"/>
            </a:pPr>
            <a:r>
              <a:rPr lang="en-CA" dirty="0" smtClean="0"/>
              <a:t>The room is equipped with central gas system, crane, vacuum system, HV system, filtered air system and  air conditioning + humidity controlled system.</a:t>
            </a:r>
          </a:p>
          <a:p>
            <a:pPr marL="285750" indent="-285750">
              <a:buFont typeface="Arial" charset="0"/>
              <a:buChar char="•"/>
            </a:pPr>
            <a:r>
              <a:rPr lang="en-CA" dirty="0" smtClean="0"/>
              <a:t>Up to 2 gas gaps can be closed per day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9DD21-13B3-4D73-9D97-E425022FFF27}" type="slidenum">
              <a:rPr lang="en-GB" smtClean="0"/>
              <a:t>7</a:t>
            </a:fld>
            <a:endParaRPr lang="en-GB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710" y="2883309"/>
            <a:ext cx="5700252" cy="3619833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6510618" y="4181571"/>
            <a:ext cx="5437239" cy="5116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1800" dirty="0" smtClean="0"/>
              <a:t>X-Y-Z auto machine </a:t>
            </a:r>
            <a:r>
              <a:rPr lang="en-CA" sz="1800" smtClean="0"/>
              <a:t>USABLE FOR</a:t>
            </a:r>
            <a:endParaRPr lang="en-CA" sz="1800" dirty="0" smtClean="0"/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6510618" y="4774249"/>
            <a:ext cx="5200393" cy="18874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charset="0"/>
              <a:buChar char="•"/>
            </a:pPr>
            <a:r>
              <a:rPr lang="en-CA" dirty="0" smtClean="0"/>
              <a:t>Automatic detector cleaning with air pressure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Flatness measurements with precision laser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Epoxy spraying with built in dispenser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Chamber irradiation with X-Ray source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966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 RAY MACHINE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79" b="10279"/>
          <a:stretch>
            <a:fillRect/>
          </a:stretch>
        </p:blipFill>
        <p:spPr>
          <a:xfrm>
            <a:off x="7380288" y="595313"/>
            <a:ext cx="3667125" cy="51816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Designed by the Russian group for the QA/QC of the </a:t>
            </a:r>
            <a:r>
              <a:rPr lang="en-US" dirty="0" err="1" smtClean="0"/>
              <a:t>sTGC</a:t>
            </a: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Consists of an x-y machine synchronized with an X-RAY tube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Each gas gap is scanned to exclude the existence of hot spots and other potentially weak point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92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384" y="597310"/>
            <a:ext cx="10376452" cy="1909916"/>
          </a:xfrm>
        </p:spPr>
        <p:txBody>
          <a:bodyPr>
            <a:normAutofit/>
          </a:bodyPr>
          <a:lstStyle/>
          <a:p>
            <a:pPr algn="ctr" rtl="1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Temperature, humidity and vacuum monitoring systems </a:t>
            </a:r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18111" y="1871976"/>
            <a:ext cx="9144000" cy="1655762"/>
          </a:xfrm>
        </p:spPr>
        <p:txBody>
          <a:bodyPr>
            <a:noAutofit/>
          </a:bodyPr>
          <a:lstStyle/>
          <a:p>
            <a:r>
              <a:rPr lang="en-US" sz="1400" dirty="0">
                <a:solidFill>
                  <a:schemeClr val="accent3">
                    <a:lumMod val="75000"/>
                  </a:schemeClr>
                </a:solidFill>
              </a:rPr>
              <a:t> 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Monitoring Data system, alert if the values are outside the supported range for  humidity temperature and vacuum 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 The system should alert us on changes in humidity, temperature and vacuum, by email and SMS .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     Synoptic real time screen 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     Graphical display screen by cutting dates and positions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     Notification and contact settings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     Fault archive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 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We can access to view the status using a browser on any device with a Web browser.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Designed and assembled by Freddy.</a:t>
            </a:r>
            <a:endParaRPr lang="en-US" sz="1400" dirty="0">
              <a:solidFill>
                <a:schemeClr val="tx1"/>
              </a:solidFill>
            </a:endParaRPr>
          </a:p>
          <a:p>
            <a:endParaRPr lang="en-US" sz="1400" dirty="0" smtClean="0">
              <a:solidFill>
                <a:schemeClr val="tx1"/>
              </a:solidFill>
            </a:endParaRPr>
          </a:p>
          <a:p>
            <a:endParaRPr lang="en-US" sz="1400" dirty="0">
              <a:solidFill>
                <a:schemeClr val="accent3">
                  <a:lumMod val="75000"/>
                </a:schemeClr>
              </a:solidFill>
            </a:endParaRPr>
          </a:p>
          <a:p>
            <a:endParaRPr lang="en-US" sz="1400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en-US" sz="1400" dirty="0">
              <a:solidFill>
                <a:schemeClr val="accent3">
                  <a:lumMod val="75000"/>
                </a:schemeClr>
              </a:solidFill>
            </a:endParaRPr>
          </a:p>
          <a:p>
            <a:endParaRPr lang="en-US" sz="1400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en-US" sz="1400" dirty="0">
              <a:solidFill>
                <a:schemeClr val="accent3">
                  <a:lumMod val="75000"/>
                </a:schemeClr>
              </a:solidFill>
            </a:endParaRPr>
          </a:p>
          <a:p>
            <a:endParaRPr lang="en-US" sz="1400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en-US" sz="1400" dirty="0">
              <a:solidFill>
                <a:schemeClr val="accent3">
                  <a:lumMod val="75000"/>
                </a:schemeClr>
              </a:solidFill>
            </a:endParaRPr>
          </a:p>
          <a:p>
            <a:endParaRPr lang="en-US" sz="1400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en-US" sz="1400" dirty="0">
              <a:solidFill>
                <a:schemeClr val="accent3">
                  <a:lumMod val="75000"/>
                </a:schemeClr>
              </a:solidFill>
            </a:endParaRPr>
          </a:p>
          <a:p>
            <a:endParaRPr lang="en-US" sz="1400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en-US" sz="1400" dirty="0">
              <a:solidFill>
                <a:schemeClr val="accent3">
                  <a:lumMod val="75000"/>
                </a:schemeClr>
              </a:solidFill>
            </a:endParaRPr>
          </a:p>
          <a:p>
            <a:endParaRPr lang="en-US" sz="1400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en-US" sz="1400" dirty="0">
              <a:solidFill>
                <a:schemeClr val="accent3">
                  <a:lumMod val="75000"/>
                </a:schemeClr>
              </a:solidFill>
            </a:endParaRPr>
          </a:p>
          <a:p>
            <a:endParaRPr lang="en-US" sz="1400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en-US" sz="1400" dirty="0">
              <a:solidFill>
                <a:schemeClr val="accent3">
                  <a:lumMod val="75000"/>
                </a:schemeClr>
              </a:solidFill>
            </a:endParaRPr>
          </a:p>
          <a:p>
            <a:endParaRPr lang="en-US" sz="1400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en-US" sz="1400" dirty="0">
              <a:solidFill>
                <a:schemeClr val="accent3">
                  <a:lumMod val="75000"/>
                </a:schemeClr>
              </a:solidFill>
            </a:endParaRPr>
          </a:p>
          <a:p>
            <a:endParaRPr lang="en-US" sz="1400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en-US" sz="1400" dirty="0">
              <a:solidFill>
                <a:schemeClr val="accent3">
                  <a:lumMod val="75000"/>
                </a:schemeClr>
              </a:solidFill>
            </a:endParaRPr>
          </a:p>
          <a:p>
            <a:endParaRPr lang="en-US" sz="1400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en-US" sz="1400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US" sz="1400" dirty="0">
                <a:solidFill>
                  <a:schemeClr val="accent3">
                    <a:lumMod val="75000"/>
                  </a:schemeClr>
                </a:solidFill>
              </a:rPr>
              <a:t> </a:t>
            </a:r>
          </a:p>
          <a:p>
            <a:endParaRPr lang="en-US" sz="1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2197" y="6080166"/>
            <a:ext cx="299852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Freddy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belhasan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 8/2018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8152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1675</TotalTime>
  <Words>615</Words>
  <Application>Microsoft Office PowerPoint</Application>
  <PresentationFormat>Widescreen</PresentationFormat>
  <Paragraphs>127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Trebuchet MS</vt:lpstr>
      <vt:lpstr>Tw Cen MT</vt:lpstr>
      <vt:lpstr>Circuit</vt:lpstr>
      <vt:lpstr>The ATLAS lab for production of detectors at the Weizmann Institute</vt:lpstr>
      <vt:lpstr>Resources of the lab and activities</vt:lpstr>
      <vt:lpstr>450 m² laboratory to develop and construct TGC’s and STGC’S </vt:lpstr>
      <vt:lpstr>120 m² of storage area </vt:lpstr>
      <vt:lpstr>Old Graphite spraying room </vt:lpstr>
      <vt:lpstr>WINDING MACHINE</vt:lpstr>
      <vt:lpstr>CLEAN ROOM</vt:lpstr>
      <vt:lpstr>X RAY MACHINE</vt:lpstr>
      <vt:lpstr>Temperature, humidity and vacuum monitoring systems   </vt:lpstr>
      <vt:lpstr>PowerPoint Presentation</vt:lpstr>
      <vt:lpstr>TESTING ROOM</vt:lpstr>
      <vt:lpstr>FARO ARM</vt:lpstr>
      <vt:lpstr>Adaptor boards mounting</vt:lpstr>
      <vt:lpstr>thanks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2018</dc:title>
  <dc:creator>Meir Shoa</dc:creator>
  <cp:lastModifiedBy>Meir Shoa</cp:lastModifiedBy>
  <cp:revision>26</cp:revision>
  <dcterms:created xsi:type="dcterms:W3CDTF">2018-08-17T06:16:36Z</dcterms:created>
  <dcterms:modified xsi:type="dcterms:W3CDTF">2018-08-22T08:32:22Z</dcterms:modified>
</cp:coreProperties>
</file>