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handoutMasterIdLst>
    <p:handoutMasterId r:id="rId16"/>
  </p:handoutMasterIdLst>
  <p:sldIdLst>
    <p:sldId id="256" r:id="rId2"/>
    <p:sldId id="280" r:id="rId3"/>
    <p:sldId id="281" r:id="rId4"/>
    <p:sldId id="282" r:id="rId5"/>
    <p:sldId id="283" r:id="rId6"/>
    <p:sldId id="278" r:id="rId7"/>
    <p:sldId id="279" r:id="rId8"/>
    <p:sldId id="277" r:id="rId9"/>
    <p:sldId id="284" r:id="rId10"/>
    <p:sldId id="285" r:id="rId11"/>
    <p:sldId id="286" r:id="rId12"/>
    <p:sldId id="287" r:id="rId13"/>
    <p:sldId id="271" r:id="rId14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78140"/>
    <a:srgbClr val="1F4E7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3369" autoAdjust="0"/>
    <p:restoredTop sz="94351" autoAdjust="0"/>
  </p:normalViewPr>
  <p:slideViewPr>
    <p:cSldViewPr snapToGrid="0">
      <p:cViewPr varScale="1">
        <p:scale>
          <a:sx n="82" d="100"/>
          <a:sy n="82" d="100"/>
        </p:scale>
        <p:origin x="330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627362-E992-4DB6-9740-DDC78F292535}" type="datetimeFigureOut">
              <a:rPr lang="en-CA" smtClean="0"/>
              <a:t>20/08/2018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3146FB2-3A81-4E5F-9F85-064B352EE437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290711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330D89-D85D-484A-B0D0-1F1D03303454}" type="datetimeFigureOut">
              <a:rPr lang="en-CA" smtClean="0"/>
              <a:t>20/08/2018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D06FA4-1CDB-490B-9406-350E9975DCC1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1277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7200" y="720725"/>
            <a:ext cx="6400800" cy="36004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22267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Run2 event data </a:t>
            </a:r>
          </a:p>
          <a:p>
            <a:r>
              <a:rPr lang="en-GB" dirty="0" smtClean="0"/>
              <a:t>Custom FE electronics</a:t>
            </a:r>
          </a:p>
          <a:p>
            <a:r>
              <a:rPr lang="en-GB" dirty="0" smtClean="0"/>
              <a:t>Subdetector specific</a:t>
            </a:r>
            <a:r>
              <a:rPr lang="en-GB" baseline="0" dirty="0" smtClean="0"/>
              <a:t> RODs</a:t>
            </a:r>
          </a:p>
          <a:p>
            <a:r>
              <a:rPr lang="en-GB" dirty="0" smtClean="0"/>
              <a:t>ROS first part in the chain with COTS hardware (</a:t>
            </a:r>
            <a:r>
              <a:rPr lang="en-GB" dirty="0" err="1" smtClean="0"/>
              <a:t>PCIe</a:t>
            </a:r>
            <a:r>
              <a:rPr lang="en-GB" dirty="0" smtClean="0"/>
              <a:t>)</a:t>
            </a:r>
          </a:p>
          <a:p>
            <a:r>
              <a:rPr lang="en-GB" dirty="0" smtClean="0"/>
              <a:t>goal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240353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Goal: remove</a:t>
            </a:r>
            <a:r>
              <a:rPr lang="en-US" baseline="0" dirty="0" smtClean="0"/>
              <a:t> one layer of custom hardware</a:t>
            </a:r>
          </a:p>
          <a:p>
            <a:r>
              <a:rPr lang="en-US" baseline="0" dirty="0" smtClean="0"/>
              <a:t>Number of subdetectors directly interfacing to </a:t>
            </a:r>
            <a:r>
              <a:rPr lang="en-US" baseline="0" dirty="0" err="1" smtClean="0"/>
              <a:t>felix</a:t>
            </a:r>
            <a:endParaRPr lang="en-US" baseline="0" dirty="0" smtClean="0"/>
          </a:p>
          <a:p>
            <a:r>
              <a:rPr lang="en-US" baseline="0" dirty="0" smtClean="0"/>
              <a:t>Industry standard networks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588571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1" defTabSz="932657">
              <a:defRPr/>
            </a:pPr>
            <a:r>
              <a:rPr lang="en-US" sz="1600" dirty="0">
                <a:solidFill>
                  <a:srgbClr val="000000"/>
                </a:solidFill>
              </a:rPr>
              <a:t>Bandwidth and scalability will increase more for HL-LHC</a:t>
            </a:r>
          </a:p>
          <a:p>
            <a:pPr marL="0" lvl="1" defTabSz="932657">
              <a:defRPr/>
            </a:pPr>
            <a:r>
              <a:rPr lang="en-US" sz="1600" dirty="0">
                <a:solidFill>
                  <a:srgbClr val="000000"/>
                </a:solidFill>
              </a:rPr>
              <a:t>All subdetectors by 2024</a:t>
            </a:r>
            <a:endParaRPr lang="en-US" sz="1600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9F7EEA-33C7-492E-A966-0E171C0DAAB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04828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0969723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751827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257528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90591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163782"/>
            <a:ext cx="10515600" cy="5013181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20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38200" y="6415548"/>
            <a:ext cx="2743200" cy="305927"/>
          </a:xfrm>
        </p:spPr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038600" y="6415548"/>
            <a:ext cx="4114800" cy="305928"/>
          </a:xfrm>
        </p:spPr>
        <p:txBody>
          <a:bodyPr/>
          <a:lstStyle/>
          <a:p>
            <a:r>
              <a:rPr lang="en-CA" smtClean="0"/>
              <a:t>FELIX Phase 2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610600" y="6415548"/>
            <a:ext cx="2743200" cy="305927"/>
          </a:xfrm>
        </p:spPr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0881794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6877148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540664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497905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4380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2616242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918179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42959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4BD30F-90B0-4FF0-B989-D424B6B0D146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901222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image" Target="../media/image3.gif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e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1809301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CA" sz="50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FELIX -- Phase 2</a:t>
            </a:r>
            <a:endParaRPr lang="en-CA" sz="50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544641"/>
            <a:ext cx="9144000" cy="1754559"/>
          </a:xfrm>
        </p:spPr>
        <p:txBody>
          <a:bodyPr>
            <a:normAutofit/>
          </a:bodyPr>
          <a:lstStyle/>
          <a:p>
            <a:r>
              <a:rPr lang="en-CA" sz="2200" dirty="0" smtClean="0"/>
              <a:t>Lorne </a:t>
            </a:r>
            <a:r>
              <a:rPr lang="en-CA" sz="2200" dirty="0" smtClean="0"/>
              <a:t>Levinson</a:t>
            </a:r>
            <a:endParaRPr lang="en-CA" sz="2200" dirty="0" smtClean="0"/>
          </a:p>
          <a:p>
            <a:endParaRPr lang="en-CA" sz="1600" dirty="0" smtClean="0"/>
          </a:p>
          <a:p>
            <a:r>
              <a:rPr lang="en-CA" sz="1600" dirty="0" smtClean="0"/>
              <a:t>ATLAS Israel Review, 22 </a:t>
            </a:r>
            <a:r>
              <a:rPr lang="en-CA" sz="1600" dirty="0" smtClean="0"/>
              <a:t>August 2018</a:t>
            </a:r>
            <a:endParaRPr lang="en-CA" sz="1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013672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ITK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On-going major effort required to understand ITK requirements</a:t>
            </a:r>
            <a:br>
              <a:rPr lang="en-CA" dirty="0" smtClean="0"/>
            </a:br>
            <a:r>
              <a:rPr lang="en-CA" dirty="0" smtClean="0"/>
              <a:t>	… and map them to a FELIX-based TDAQ architecture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Demonstrators, </a:t>
            </a:r>
            <a:r>
              <a:rPr lang="en-CA" dirty="0"/>
              <a:t>finally in </a:t>
            </a:r>
            <a:r>
              <a:rPr lang="en-CA" dirty="0" smtClean="0"/>
              <a:t>progress, </a:t>
            </a:r>
            <a:r>
              <a:rPr lang="en-CA" dirty="0"/>
              <a:t>will really help to converge understanding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Compared to NSW, ITK has much tighter integration with the trigger system:</a:t>
            </a:r>
          </a:p>
          <a:p>
            <a:pPr lvl="1"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for calibration</a:t>
            </a:r>
          </a:p>
          <a:p>
            <a:pPr lvl="1">
              <a:lnSpc>
                <a:spcPct val="100000"/>
              </a:lnSpc>
              <a:spcBef>
                <a:spcPts val="300"/>
              </a:spcBef>
            </a:pPr>
            <a:r>
              <a:rPr lang="en-CA" dirty="0" smtClean="0"/>
              <a:t>especially if ATLAS adopts a system with a two-level hardware trigger (baseline is one level)</a:t>
            </a:r>
            <a:br>
              <a:rPr lang="en-CA" dirty="0" smtClean="0"/>
            </a:br>
            <a:r>
              <a:rPr lang="en-CA" dirty="0" smtClean="0">
                <a:sym typeface="Wingdings" panose="05000000000000000000" pitchFamily="2" charset="2"/>
              </a:rPr>
              <a:t> low latency transmission of L0 regions of interest info back to the FE ASIC via the TTC path</a:t>
            </a:r>
            <a:endParaRPr lang="en-CA" dirty="0" smtClean="0"/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ITK plans on using a data transmission protocol not used by the Phase 1 detectors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Added complexity due to need to put, readout, configuration, DCS, and trigger info on the same electrical link to/from the FE ASIC</a:t>
            </a:r>
          </a:p>
          <a:p>
            <a:pPr>
              <a:lnSpc>
                <a:spcPct val="100000"/>
              </a:lnSpc>
              <a:spcBef>
                <a:spcPts val="900"/>
              </a:spcBef>
            </a:pPr>
            <a:r>
              <a:rPr lang="en-CA" dirty="0" smtClean="0"/>
              <a:t>FE chips so far need a pre-aggregation of five 1G links to one 5G link.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455648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Resources needed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 smtClean="0"/>
              <a:t>We need already now to play a larger role in working with the Phase 2 demonstrators in order to understand their requirements</a:t>
            </a:r>
          </a:p>
          <a:p>
            <a:r>
              <a:rPr lang="en-CA" dirty="0" smtClean="0"/>
              <a:t>Firmware engineering expertise</a:t>
            </a:r>
          </a:p>
          <a:p>
            <a:r>
              <a:rPr lang="en-CA" dirty="0" smtClean="0"/>
              <a:t>To </a:t>
            </a:r>
            <a:r>
              <a:rPr lang="en-CA" dirty="0"/>
              <a:t>support the development, testing, </a:t>
            </a:r>
            <a:r>
              <a:rPr lang="en-CA" dirty="0" smtClean="0"/>
              <a:t>bench-marking</a:t>
            </a:r>
          </a:p>
          <a:p>
            <a:pPr lvl="1"/>
            <a:r>
              <a:rPr lang="en-CA" dirty="0" smtClean="0"/>
              <a:t>A full FELIX path from front end emulators thru’ the </a:t>
            </a:r>
            <a:r>
              <a:rPr lang="en-CA" dirty="0" err="1" smtClean="0"/>
              <a:t>swROD</a:t>
            </a:r>
            <a:r>
              <a:rPr lang="en-CA" dirty="0" smtClean="0"/>
              <a:t> needs to be working in Israel</a:t>
            </a:r>
          </a:p>
          <a:p>
            <a:pPr lvl="2"/>
            <a:r>
              <a:rPr lang="en-CA" dirty="0" smtClean="0"/>
              <a:t>Software </a:t>
            </a:r>
            <a:r>
              <a:rPr lang="en-CA" dirty="0"/>
              <a:t>and Linux expertise </a:t>
            </a:r>
            <a:r>
              <a:rPr lang="en-CA" dirty="0" smtClean="0"/>
              <a:t>to maintain and help operate</a:t>
            </a:r>
          </a:p>
          <a:p>
            <a:pPr lvl="2"/>
            <a:r>
              <a:rPr lang="en-CA" dirty="0" smtClean="0"/>
              <a:t>The equipment	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259040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 smtClean="0"/>
              <a:t>Open issues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199" y="1163782"/>
            <a:ext cx="10722429" cy="501318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CA" dirty="0" smtClean="0"/>
              <a:t>Currently the PC server is in the data path, i.e. all the data flows thru’ PC memory</a:t>
            </a:r>
            <a:br>
              <a:rPr lang="en-CA" dirty="0" smtClean="0"/>
            </a:br>
            <a:r>
              <a:rPr lang="en-CA" dirty="0" smtClean="0"/>
              <a:t>Need to investigate architectures with FPGA </a:t>
            </a:r>
            <a:r>
              <a:rPr lang="en-CA" dirty="0" smtClean="0">
                <a:sym typeface="Wingdings" panose="05000000000000000000" pitchFamily="2" charset="2"/>
              </a:rPr>
              <a:t> network with the PC software only controlling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CA" dirty="0" smtClean="0">
                <a:sym typeface="Wingdings" panose="05000000000000000000" pitchFamily="2" charset="2"/>
              </a:rPr>
              <a:t>Solutions for the ITK pre-aggregation:</a:t>
            </a:r>
            <a:br>
              <a:rPr lang="en-CA" dirty="0" smtClean="0">
                <a:sym typeface="Wingdings" panose="05000000000000000000" pitchFamily="2" charset="2"/>
              </a:rPr>
            </a:br>
            <a:r>
              <a:rPr lang="en-CA" dirty="0" smtClean="0">
                <a:sym typeface="Wingdings" panose="05000000000000000000" pitchFamily="2" charset="2"/>
              </a:rPr>
              <a:t>Needs to be as close as possible to the detector.</a:t>
            </a:r>
            <a:br>
              <a:rPr lang="en-CA" dirty="0" smtClean="0">
                <a:sym typeface="Wingdings" panose="05000000000000000000" pitchFamily="2" charset="2"/>
              </a:rPr>
            </a:br>
            <a:r>
              <a:rPr lang="en-CA" dirty="0" smtClean="0">
                <a:sym typeface="Wingdings" panose="05000000000000000000" pitchFamily="2" charset="2"/>
              </a:rPr>
              <a:t>Does this mean an aggregation ASIC or rad </a:t>
            </a:r>
            <a:r>
              <a:rPr lang="en-CA" dirty="0" err="1" smtClean="0">
                <a:sym typeface="Wingdings" panose="05000000000000000000" pitchFamily="2" charset="2"/>
              </a:rPr>
              <a:t>tol</a:t>
            </a:r>
            <a:r>
              <a:rPr lang="en-CA" dirty="0" smtClean="0">
                <a:sym typeface="Wingdings" panose="05000000000000000000" pitchFamily="2" charset="2"/>
              </a:rPr>
              <a:t> FPGA</a:t>
            </a:r>
          </a:p>
          <a:p>
            <a:pPr>
              <a:lnSpc>
                <a:spcPct val="100000"/>
              </a:lnSpc>
              <a:spcBef>
                <a:spcPts val="1200"/>
              </a:spcBef>
            </a:pPr>
            <a:r>
              <a:rPr lang="en-CA" dirty="0" smtClean="0">
                <a:sym typeface="Wingdings" panose="05000000000000000000" pitchFamily="2" charset="2"/>
              </a:rPr>
              <a:t>Understand the interaction and division of labour with the TTC LTI module (Local Trigger Interface)</a:t>
            </a:r>
            <a:br>
              <a:rPr lang="en-CA" dirty="0" smtClean="0">
                <a:sym typeface="Wingdings" panose="05000000000000000000" pitchFamily="2" charset="2"/>
              </a:rPr>
            </a:br>
            <a:r>
              <a:rPr lang="en-CA" dirty="0" smtClean="0">
                <a:sym typeface="Wingdings" panose="05000000000000000000" pitchFamily="2" charset="2"/>
              </a:rPr>
              <a:t>	for a two-level trigger</a:t>
            </a:r>
            <a:br>
              <a:rPr lang="en-CA" dirty="0" smtClean="0">
                <a:sym typeface="Wingdings" panose="05000000000000000000" pitchFamily="2" charset="2"/>
              </a:rPr>
            </a:br>
            <a:r>
              <a:rPr lang="en-CA" dirty="0" smtClean="0">
                <a:sym typeface="Wingdings" panose="05000000000000000000" pitchFamily="2" charset="2"/>
              </a:rPr>
              <a:t>	for calibration sequences</a:t>
            </a:r>
            <a:endParaRPr lang="en-CA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79292236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2643630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CA" sz="4000" dirty="0" smtClean="0">
                <a:solidFill>
                  <a:schemeClr val="accent5">
                    <a:lumMod val="75000"/>
                  </a:schemeClr>
                </a:solidFill>
                <a:latin typeface="+mn-lt"/>
              </a:rPr>
              <a:t>End</a:t>
            </a:r>
            <a:endParaRPr lang="en-CA" sz="4000" dirty="0">
              <a:solidFill>
                <a:schemeClr val="accent5">
                  <a:lumMod val="75000"/>
                </a:schemeClr>
              </a:solidFill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3071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4" name="Title 10"/>
          <p:cNvSpPr>
            <a:spLocks noGrp="1"/>
          </p:cNvSpPr>
          <p:nvPr>
            <p:ph type="title"/>
          </p:nvPr>
        </p:nvSpPr>
        <p:spPr>
          <a:xfrm>
            <a:off x="377156" y="116632"/>
            <a:ext cx="7542496" cy="686924"/>
          </a:xfrm>
        </p:spPr>
        <p:txBody>
          <a:bodyPr>
            <a:normAutofit/>
          </a:bodyPr>
          <a:lstStyle/>
          <a:p>
            <a:r>
              <a:rPr lang="en-US" dirty="0"/>
              <a:t>FELIX Phase 1 Team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9755" y="2663535"/>
            <a:ext cx="837473" cy="837473"/>
          </a:xfrm>
          <a:prstGeom prst="rect">
            <a:avLst/>
          </a:prstGeom>
        </p:spPr>
      </p:pic>
      <p:pic>
        <p:nvPicPr>
          <p:cNvPr id="6" name="Picture 5" descr="\\cern.ch\dfs\Users\j\joschuma\Documents\My Pictures\AR0001M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156" y="1012874"/>
            <a:ext cx="1478544" cy="687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\\cern.ch\dfs\Users\j\joschuma\Documents\My Pictures\brookhaven_national_laboratory_logo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4483" y="892206"/>
            <a:ext cx="1636545" cy="66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tangle 9"/>
          <p:cNvSpPr/>
          <p:nvPr/>
        </p:nvSpPr>
        <p:spPr>
          <a:xfrm>
            <a:off x="1796844" y="823393"/>
            <a:ext cx="3540424" cy="5078313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91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3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4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6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579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494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0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2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Michael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Oberling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Alex Paramonov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Soo Ryu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Jinlong</a:t>
            </a:r>
            <a:r>
              <a:rPr lang="en-US" b="1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Zhang</a:t>
            </a:r>
          </a:p>
          <a:p>
            <a:endParaRPr lang="en-US" dirty="0" smtClean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Mikael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Baymani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Markus Joos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Jörn Schumacher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Wainer Vandelli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Will Panduro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Israel Grayzman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Lorne Levinson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(Julia Narevicius)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Alex Roich</a:t>
            </a:r>
          </a:p>
        </p:txBody>
      </p:sp>
      <p:pic>
        <p:nvPicPr>
          <p:cNvPr id="12" name="Picture 11" descr="D:\Data\Documents\Workshops and seminars\TWEPP2015\images\Radboud_University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01560" y="3933057"/>
            <a:ext cx="2072861" cy="4699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ectangle 12"/>
          <p:cNvSpPr/>
          <p:nvPr/>
        </p:nvSpPr>
        <p:spPr>
          <a:xfrm>
            <a:off x="6618200" y="404665"/>
            <a:ext cx="2514600" cy="6463308"/>
          </a:xfrm>
          <a:prstGeom prst="rect">
            <a:avLst/>
          </a:prstGeom>
        </p:spPr>
        <p:txBody>
          <a:bodyPr wrap="square">
            <a:spAutoFit/>
          </a:bodyPr>
          <a:lstStyle>
            <a:defPPr>
              <a:defRPr lang="en-US"/>
            </a:defPPr>
            <a:lvl1pPr marL="0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691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383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074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7662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4579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1494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198408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5325" algn="l" defTabSz="913832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Hucheng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Kai Chen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Francesco Lanni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Shaochun Tang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Weihao Wu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Andrea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Borga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Henk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Boterenbrood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Frans Schreuder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Jos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Vermeulen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endParaRPr lang="en-GB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Anamika</a:t>
            </a: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 Aggarwal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Mark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Dönszelmann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Frank </a:t>
            </a: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Filthaut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Nikolina Ilic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Rene Habraken </a:t>
            </a:r>
          </a:p>
          <a:p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Kevin Bauer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 smtClean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(Daniel Guest)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Serguei Kolos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Andrew Lankford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CA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Gokhan Unel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Daniel </a:t>
            </a:r>
            <a:r>
              <a:rPr lang="en-US" dirty="0" err="1">
                <a:solidFill>
                  <a:schemeClr val="bg2">
                    <a:lumMod val="10000"/>
                  </a:schemeClr>
                </a:solidFill>
                <a:latin typeface="Times New Roman" charset="0"/>
                <a:ea typeface="Times New Roman" charset="0"/>
                <a:cs typeface="Times New Roman" charset="0"/>
              </a:rPr>
              <a:t>Whiteson</a:t>
            </a:r>
            <a:endParaRPr lang="en-US" dirty="0">
              <a:solidFill>
                <a:schemeClr val="bg2">
                  <a:lumMod val="10000"/>
                </a:schemeClr>
              </a:solidFill>
              <a:latin typeface="Times New Roman" charset="0"/>
              <a:ea typeface="Times New Roman" charset="0"/>
              <a:cs typeface="Times New Roman" charset="0"/>
            </a:endParaRPr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227"/>
          <a:stretch/>
        </p:blipFill>
        <p:spPr bwMode="auto">
          <a:xfrm>
            <a:off x="4800868" y="5393625"/>
            <a:ext cx="1646900" cy="323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8" descr="http://www.weizmann.ac.il/conferences/BioNMR/images/Weizmann.pn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88" y="4904352"/>
            <a:ext cx="1464520" cy="4892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54763" y="3906070"/>
            <a:ext cx="951750" cy="495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2018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- Lorne Levinson</a:t>
            </a:r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DB0-DAC4-4F1C-90CE-DDDEF76C173E}" type="slidenum">
              <a:rPr lang="en-US" smtClean="0"/>
              <a:t>2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5174048" y="2216705"/>
            <a:ext cx="1386979" cy="540192"/>
          </a:xfrm>
          <a:prstGeom prst="rect">
            <a:avLst/>
          </a:prstGeom>
        </p:spPr>
      </p:pic>
      <p:sp>
        <p:nvSpPr>
          <p:cNvPr id="2" name="TextBox 1"/>
          <p:cNvSpPr txBox="1">
            <a:spLocks/>
          </p:cNvSpPr>
          <p:nvPr/>
        </p:nvSpPr>
        <p:spPr>
          <a:xfrm>
            <a:off x="9399112" y="455186"/>
            <a:ext cx="2313288" cy="2697452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CA" sz="3200" dirty="0" smtClean="0">
                <a:solidFill>
                  <a:schemeClr val="accent5">
                    <a:lumMod val="75000"/>
                  </a:schemeClr>
                </a:solidFill>
              </a:rPr>
              <a:t>Phase 2</a:t>
            </a:r>
          </a:p>
          <a:p>
            <a:pPr>
              <a:spcBef>
                <a:spcPts val="1200"/>
              </a:spcBef>
            </a:pPr>
            <a:r>
              <a:rPr lang="en-CA" sz="2000" dirty="0" smtClean="0"/>
              <a:t>Already joined: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Bologna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A" sz="2000" dirty="0" smtClean="0"/>
              <a:t>Wuppertal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2986988374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Title 33"/>
          <p:cNvSpPr>
            <a:spLocks noGrp="1"/>
          </p:cNvSpPr>
          <p:nvPr>
            <p:ph type="title"/>
          </p:nvPr>
        </p:nvSpPr>
        <p:spPr>
          <a:xfrm>
            <a:off x="838200" y="80295"/>
            <a:ext cx="10515600" cy="77931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ATLAS DAQ Today</a:t>
            </a:r>
            <a:endParaRPr lang="nl-NL" sz="3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2018</a:t>
            </a:r>
            <a:endParaRPr lang="en-GB"/>
          </a:p>
        </p:txBody>
      </p:sp>
      <p:sp>
        <p:nvSpPr>
          <p:cNvPr id="27" name="Footer Placeholder 2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FELIX - Lorne Levinson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3</a:t>
            </a:fld>
            <a:endParaRPr lang="en-GB"/>
          </a:p>
        </p:txBody>
      </p:sp>
      <p:grpSp>
        <p:nvGrpSpPr>
          <p:cNvPr id="28" name="Group 27"/>
          <p:cNvGrpSpPr/>
          <p:nvPr/>
        </p:nvGrpSpPr>
        <p:grpSpPr>
          <a:xfrm>
            <a:off x="1503034" y="896073"/>
            <a:ext cx="9777131" cy="5420849"/>
            <a:chOff x="-20967" y="744672"/>
            <a:chExt cx="9777131" cy="6206995"/>
          </a:xfrm>
        </p:grpSpPr>
        <p:sp>
          <p:nvSpPr>
            <p:cNvPr id="5" name="Rectangle 4"/>
            <p:cNvSpPr/>
            <p:nvPr/>
          </p:nvSpPr>
          <p:spPr>
            <a:xfrm>
              <a:off x="2339752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203848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067944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32040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796136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-20967" y="6211669"/>
              <a:ext cx="2715375" cy="739998"/>
            </a:xfrm>
            <a:prstGeom prst="rect">
              <a:avLst/>
            </a:prstGeom>
            <a:noFill/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3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Today</a:t>
              </a:r>
              <a:endParaRPr lang="en-GB" sz="3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cxnSp>
          <p:nvCxnSpPr>
            <p:cNvPr id="116" name="Straight Arrow Connector 115"/>
            <p:cNvCxnSpPr/>
            <p:nvPr/>
          </p:nvCxnSpPr>
          <p:spPr>
            <a:xfrm>
              <a:off x="1439656" y="6546813"/>
              <a:ext cx="524851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7" name="TextBox 116"/>
            <p:cNvSpPr txBox="1"/>
            <p:nvPr/>
          </p:nvSpPr>
          <p:spPr>
            <a:xfrm>
              <a:off x="1619678" y="6525348"/>
              <a:ext cx="601326" cy="387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2015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2454971" y="6525348"/>
              <a:ext cx="601326" cy="387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2017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3290264" y="6525348"/>
              <a:ext cx="601326" cy="387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2019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0" name="TextBox 119"/>
            <p:cNvSpPr txBox="1"/>
            <p:nvPr/>
          </p:nvSpPr>
          <p:spPr>
            <a:xfrm>
              <a:off x="4125557" y="6525348"/>
              <a:ext cx="601326" cy="387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2021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4960849" y="6525348"/>
              <a:ext cx="601326" cy="387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2023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5796142" y="6525348"/>
              <a:ext cx="601326" cy="387588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2025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24" name="TextBox 123"/>
            <p:cNvSpPr txBox="1"/>
            <p:nvPr/>
          </p:nvSpPr>
          <p:spPr>
            <a:xfrm>
              <a:off x="6191580" y="6126911"/>
              <a:ext cx="602929" cy="352346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Run 4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539552" y="744672"/>
              <a:ext cx="9216612" cy="2288284"/>
              <a:chOff x="539552" y="744672"/>
              <a:chExt cx="9216612" cy="2288284"/>
            </a:xfrm>
          </p:grpSpPr>
          <p:sp>
            <p:nvSpPr>
              <p:cNvPr id="104" name="Right Brace 103"/>
              <p:cNvSpPr/>
              <p:nvPr/>
            </p:nvSpPr>
            <p:spPr>
              <a:xfrm>
                <a:off x="7380312" y="744672"/>
                <a:ext cx="360040" cy="2288284"/>
              </a:xfrm>
              <a:prstGeom prst="rightBrace">
                <a:avLst>
                  <a:gd name="adj1" fmla="val 53431"/>
                  <a:gd name="adj2" fmla="val 50000"/>
                </a:avLst>
              </a:prstGeom>
              <a:ln w="762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8099980" y="1333857"/>
                <a:ext cx="1656184" cy="1057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Custom electronic</a:t>
                </a:r>
              </a:p>
              <a:p>
                <a:r>
                  <a:rPr lang="en-US" dirty="0"/>
                  <a:t>components</a:t>
                </a:r>
                <a:endParaRPr lang="en-GB" dirty="0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2339898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1" name="Rectangle 10"/>
              <p:cNvSpPr/>
              <p:nvPr/>
            </p:nvSpPr>
            <p:spPr>
              <a:xfrm>
                <a:off x="3203994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068090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932186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796282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16" name="Straight Arrow Connector 15"/>
              <p:cNvCxnSpPr>
                <a:stCxn id="5" idx="2"/>
                <a:endCxn id="10" idx="0"/>
              </p:cNvCxnSpPr>
              <p:nvPr/>
            </p:nvCxnSpPr>
            <p:spPr>
              <a:xfrm>
                <a:off x="2699792" y="1124744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Straight Arrow Connector 16"/>
              <p:cNvCxnSpPr>
                <a:stCxn id="6" idx="2"/>
                <a:endCxn id="11" idx="0"/>
              </p:cNvCxnSpPr>
              <p:nvPr/>
            </p:nvCxnSpPr>
            <p:spPr>
              <a:xfrm>
                <a:off x="3563888" y="1124744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>
                <a:stCxn id="7" idx="2"/>
                <a:endCxn id="12" idx="0"/>
              </p:cNvCxnSpPr>
              <p:nvPr/>
            </p:nvCxnSpPr>
            <p:spPr>
              <a:xfrm>
                <a:off x="4427984" y="1124744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8" idx="2"/>
                <a:endCxn id="13" idx="0"/>
              </p:cNvCxnSpPr>
              <p:nvPr/>
            </p:nvCxnSpPr>
            <p:spPr>
              <a:xfrm>
                <a:off x="5292080" y="1124744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9" idx="2"/>
                <a:endCxn id="14" idx="0"/>
              </p:cNvCxnSpPr>
              <p:nvPr/>
            </p:nvCxnSpPr>
            <p:spPr>
              <a:xfrm>
                <a:off x="6156176" y="1124744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6" name="TextBox 105"/>
              <p:cNvSpPr txBox="1"/>
              <p:nvPr/>
            </p:nvSpPr>
            <p:spPr>
              <a:xfrm>
                <a:off x="539552" y="1023119"/>
                <a:ext cx="1800200" cy="105723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Custom </a:t>
                </a:r>
              </a:p>
              <a:p>
                <a:r>
                  <a:rPr lang="en-US" dirty="0"/>
                  <a:t>point-to-point links</a:t>
                </a:r>
                <a:endParaRPr lang="en-GB" dirty="0"/>
              </a:p>
            </p:txBody>
          </p:sp>
          <p:sp>
            <p:nvSpPr>
              <p:cNvPr id="3" name="TextBox 2"/>
              <p:cNvSpPr txBox="1"/>
              <p:nvPr/>
            </p:nvSpPr>
            <p:spPr>
              <a:xfrm>
                <a:off x="6516216" y="1743199"/>
                <a:ext cx="730200" cy="528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ReadOut</a:t>
                </a:r>
              </a:p>
              <a:p>
                <a:r>
                  <a:rPr lang="en-US" sz="1200" dirty="0"/>
                  <a:t>Driver</a:t>
                </a:r>
                <a:endParaRPr lang="en-GB" sz="1200" dirty="0"/>
              </a:p>
            </p:txBody>
          </p:sp>
        </p:grpSp>
        <p:grpSp>
          <p:nvGrpSpPr>
            <p:cNvPr id="24" name="Group 23"/>
            <p:cNvGrpSpPr/>
            <p:nvPr/>
          </p:nvGrpSpPr>
          <p:grpSpPr>
            <a:xfrm>
              <a:off x="1619672" y="3140974"/>
              <a:ext cx="7811948" cy="2974531"/>
              <a:chOff x="1619672" y="3140968"/>
              <a:chExt cx="7811948" cy="2974531"/>
            </a:xfrm>
          </p:grpSpPr>
          <p:grpSp>
            <p:nvGrpSpPr>
              <p:cNvPr id="21" name="Group 20"/>
              <p:cNvGrpSpPr/>
              <p:nvPr/>
            </p:nvGrpSpPr>
            <p:grpSpPr>
              <a:xfrm>
                <a:off x="2322660" y="3140968"/>
                <a:ext cx="7108960" cy="2974531"/>
                <a:chOff x="2322660" y="3140968"/>
                <a:chExt cx="7108960" cy="2974531"/>
              </a:xfrm>
            </p:grpSpPr>
            <p:sp>
              <p:nvSpPr>
                <p:cNvPr id="75" name="Rectangle 74"/>
                <p:cNvSpPr/>
                <p:nvPr/>
              </p:nvSpPr>
              <p:spPr>
                <a:xfrm>
                  <a:off x="5815689" y="45478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6" name="Rectangle 75"/>
                <p:cNvSpPr/>
                <p:nvPr/>
              </p:nvSpPr>
              <p:spPr>
                <a:xfrm>
                  <a:off x="5968089" y="47002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7" name="Rectangle 76"/>
                <p:cNvSpPr/>
                <p:nvPr/>
              </p:nvSpPr>
              <p:spPr>
                <a:xfrm>
                  <a:off x="6120489" y="48526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8" name="Rectangle 77"/>
                <p:cNvSpPr/>
                <p:nvPr/>
              </p:nvSpPr>
              <p:spPr>
                <a:xfrm>
                  <a:off x="6272889" y="50050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1" name="Rectangle 70"/>
                <p:cNvSpPr/>
                <p:nvPr/>
              </p:nvSpPr>
              <p:spPr>
                <a:xfrm>
                  <a:off x="4943209" y="45478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2" name="Rectangle 71"/>
                <p:cNvSpPr/>
                <p:nvPr/>
              </p:nvSpPr>
              <p:spPr>
                <a:xfrm>
                  <a:off x="5095609" y="47002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3" name="Rectangle 72"/>
                <p:cNvSpPr/>
                <p:nvPr/>
              </p:nvSpPr>
              <p:spPr>
                <a:xfrm>
                  <a:off x="5248009" y="48526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4" name="Rectangle 73"/>
                <p:cNvSpPr/>
                <p:nvPr/>
              </p:nvSpPr>
              <p:spPr>
                <a:xfrm>
                  <a:off x="5400409" y="50050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7" name="Rectangle 66"/>
                <p:cNvSpPr/>
                <p:nvPr/>
              </p:nvSpPr>
              <p:spPr>
                <a:xfrm>
                  <a:off x="4070729" y="45478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8" name="Rectangle 67"/>
                <p:cNvSpPr/>
                <p:nvPr/>
              </p:nvSpPr>
              <p:spPr>
                <a:xfrm>
                  <a:off x="4223129" y="47002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9" name="Rectangle 68"/>
                <p:cNvSpPr/>
                <p:nvPr/>
              </p:nvSpPr>
              <p:spPr>
                <a:xfrm>
                  <a:off x="4375529" y="48526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0" name="Rectangle 69"/>
                <p:cNvSpPr/>
                <p:nvPr/>
              </p:nvSpPr>
              <p:spPr>
                <a:xfrm>
                  <a:off x="4527929" y="50050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3195140" y="4555976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4" name="Rectangle 63"/>
                <p:cNvSpPr/>
                <p:nvPr/>
              </p:nvSpPr>
              <p:spPr>
                <a:xfrm>
                  <a:off x="3347540" y="4708376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5" name="Rectangle 64"/>
                <p:cNvSpPr/>
                <p:nvPr/>
              </p:nvSpPr>
              <p:spPr>
                <a:xfrm>
                  <a:off x="3499940" y="4860776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3652340" y="5013176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7" name="Rectangle 46"/>
                <p:cNvSpPr/>
                <p:nvPr/>
              </p:nvSpPr>
              <p:spPr>
                <a:xfrm>
                  <a:off x="2322660" y="45478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8" name="Rectangle 47"/>
                <p:cNvSpPr/>
                <p:nvPr/>
              </p:nvSpPr>
              <p:spPr>
                <a:xfrm>
                  <a:off x="2475060" y="47002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49" name="Rectangle 48"/>
                <p:cNvSpPr/>
                <p:nvPr/>
              </p:nvSpPr>
              <p:spPr>
                <a:xfrm>
                  <a:off x="2627460" y="48526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50" name="Rectangle 49"/>
                <p:cNvSpPr/>
                <p:nvPr/>
              </p:nvSpPr>
              <p:spPr>
                <a:xfrm>
                  <a:off x="2779860" y="5005019"/>
                  <a:ext cx="720080" cy="648072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HLTPU</a:t>
                  </a:r>
                  <a:endParaRPr lang="en-GB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79" name="Rounded Rectangle 78"/>
                <p:cNvSpPr/>
                <p:nvPr/>
              </p:nvSpPr>
              <p:spPr>
                <a:xfrm>
                  <a:off x="3203848" y="3573016"/>
                  <a:ext cx="2448272" cy="504056"/>
                </a:xfrm>
                <a:prstGeom prst="roundRect">
                  <a:avLst/>
                </a:prstGeom>
                <a:solidFill>
                  <a:schemeClr val="accent2">
                    <a:lumMod val="60000"/>
                    <a:lumOff val="40000"/>
                  </a:schemeClr>
                </a:solidFill>
                <a:ln w="127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2">
                  <a:schemeClr val="accent2">
                    <a:shade val="50000"/>
                  </a:schemeClr>
                </a:lnRef>
                <a:fillRef idx="1">
                  <a:schemeClr val="accent2"/>
                </a:fillRef>
                <a:effectRef idx="0">
                  <a:schemeClr val="accent2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dirty="0"/>
                    <a:t>Ethernet</a:t>
                  </a:r>
                  <a:endParaRPr lang="en-GB" dirty="0"/>
                </a:p>
              </p:txBody>
            </p:sp>
            <p:cxnSp>
              <p:nvCxnSpPr>
                <p:cNvPr id="81" name="Elbow Connector 80"/>
                <p:cNvCxnSpPr>
                  <a:stCxn id="29" idx="2"/>
                  <a:endCxn id="79" idx="0"/>
                </p:cNvCxnSpPr>
                <p:nvPr/>
              </p:nvCxnSpPr>
              <p:spPr>
                <a:xfrm rot="16200000" flipH="1">
                  <a:off x="3347937" y="2492969"/>
                  <a:ext cx="432048" cy="1728046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Elbow Connector 84"/>
                <p:cNvCxnSpPr>
                  <a:stCxn id="30" idx="2"/>
                  <a:endCxn id="79" idx="0"/>
                </p:cNvCxnSpPr>
                <p:nvPr/>
              </p:nvCxnSpPr>
              <p:spPr>
                <a:xfrm rot="16200000" flipH="1">
                  <a:off x="3779985" y="2925017"/>
                  <a:ext cx="432048" cy="863950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7" name="Elbow Connector 86"/>
                <p:cNvCxnSpPr>
                  <a:stCxn id="31" idx="2"/>
                  <a:endCxn id="79" idx="0"/>
                </p:cNvCxnSpPr>
                <p:nvPr/>
              </p:nvCxnSpPr>
              <p:spPr>
                <a:xfrm rot="5400000">
                  <a:off x="4212033" y="3356919"/>
                  <a:ext cx="432048" cy="146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9" name="Elbow Connector 88"/>
                <p:cNvCxnSpPr>
                  <a:stCxn id="32" idx="2"/>
                  <a:endCxn id="79" idx="0"/>
                </p:cNvCxnSpPr>
                <p:nvPr/>
              </p:nvCxnSpPr>
              <p:spPr>
                <a:xfrm rot="5400000">
                  <a:off x="4644081" y="2924871"/>
                  <a:ext cx="432048" cy="864242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1" name="Elbow Connector 90"/>
                <p:cNvCxnSpPr>
                  <a:stCxn id="33" idx="2"/>
                  <a:endCxn id="79" idx="0"/>
                </p:cNvCxnSpPr>
                <p:nvPr/>
              </p:nvCxnSpPr>
              <p:spPr>
                <a:xfrm rot="5400000">
                  <a:off x="5076129" y="2492823"/>
                  <a:ext cx="432048" cy="1728338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3" name="Elbow Connector 92"/>
                <p:cNvCxnSpPr>
                  <a:stCxn id="47" idx="0"/>
                  <a:endCxn id="79" idx="2"/>
                </p:cNvCxnSpPr>
                <p:nvPr/>
              </p:nvCxnSpPr>
              <p:spPr>
                <a:xfrm rot="5400000" flipH="1" flipV="1">
                  <a:off x="3319969" y="3439804"/>
                  <a:ext cx="470747" cy="1745284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Elbow Connector 94"/>
                <p:cNvCxnSpPr>
                  <a:stCxn id="63" idx="0"/>
                  <a:endCxn id="79" idx="2"/>
                </p:cNvCxnSpPr>
                <p:nvPr/>
              </p:nvCxnSpPr>
              <p:spPr>
                <a:xfrm rot="5400000" flipH="1" flipV="1">
                  <a:off x="3752130" y="3880122"/>
                  <a:ext cx="478904" cy="872804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Elbow Connector 96"/>
                <p:cNvCxnSpPr>
                  <a:stCxn id="67" idx="0"/>
                  <a:endCxn id="79" idx="2"/>
                </p:cNvCxnSpPr>
                <p:nvPr/>
              </p:nvCxnSpPr>
              <p:spPr>
                <a:xfrm rot="16200000" flipV="1">
                  <a:off x="4194004" y="4311053"/>
                  <a:ext cx="470747" cy="2785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Elbow Connector 98"/>
                <p:cNvCxnSpPr>
                  <a:stCxn id="71" idx="0"/>
                  <a:endCxn id="79" idx="2"/>
                </p:cNvCxnSpPr>
                <p:nvPr/>
              </p:nvCxnSpPr>
              <p:spPr>
                <a:xfrm rot="16200000" flipV="1">
                  <a:off x="4630244" y="3874813"/>
                  <a:ext cx="470747" cy="875265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103" name="Elbow Connector 102"/>
                <p:cNvCxnSpPr>
                  <a:stCxn id="75" idx="0"/>
                  <a:endCxn id="79" idx="2"/>
                </p:cNvCxnSpPr>
                <p:nvPr/>
              </p:nvCxnSpPr>
              <p:spPr>
                <a:xfrm rot="16200000" flipV="1">
                  <a:off x="5066484" y="3438573"/>
                  <a:ext cx="470747" cy="1747745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08" name="Right Brace 107"/>
                <p:cNvSpPr/>
                <p:nvPr/>
              </p:nvSpPr>
              <p:spPr>
                <a:xfrm>
                  <a:off x="7380312" y="3140968"/>
                  <a:ext cx="360040" cy="2736302"/>
                </a:xfrm>
                <a:prstGeom prst="rightBrace">
                  <a:avLst>
                    <a:gd name="adj1" fmla="val 53431"/>
                    <a:gd name="adj2" fmla="val 50000"/>
                  </a:avLst>
                </a:prstGeom>
                <a:ln w="76200"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sp>
              <p:nvSpPr>
                <p:cNvPr id="109" name="TextBox 108"/>
                <p:cNvSpPr txBox="1"/>
                <p:nvPr/>
              </p:nvSpPr>
              <p:spPr>
                <a:xfrm>
                  <a:off x="8099980" y="4150951"/>
                  <a:ext cx="1331640" cy="74006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dirty="0"/>
                    <a:t>PCs</a:t>
                  </a:r>
                </a:p>
                <a:p>
                  <a:r>
                    <a:rPr lang="en-US" dirty="0"/>
                    <a:t>(COTS)</a:t>
                  </a:r>
                </a:p>
              </p:txBody>
            </p:sp>
            <p:sp>
              <p:nvSpPr>
                <p:cNvPr id="114" name="TextBox 113"/>
                <p:cNvSpPr txBox="1"/>
                <p:nvPr/>
              </p:nvSpPr>
              <p:spPr>
                <a:xfrm>
                  <a:off x="3253771" y="5692605"/>
                  <a:ext cx="2390719" cy="42289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High-Level Trigger Farm</a:t>
                  </a:r>
                  <a:endParaRPr lang="en-GB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</p:grpSp>
          <p:sp>
            <p:nvSpPr>
              <p:cNvPr id="88" name="TextBox 87"/>
              <p:cNvSpPr txBox="1"/>
              <p:nvPr/>
            </p:nvSpPr>
            <p:spPr>
              <a:xfrm>
                <a:off x="1619672" y="4839543"/>
                <a:ext cx="632417" cy="528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~1500</a:t>
                </a:r>
              </a:p>
              <a:p>
                <a:r>
                  <a:rPr lang="en-US" sz="1200" dirty="0"/>
                  <a:t>servers</a:t>
                </a:r>
              </a:p>
            </p:txBody>
          </p:sp>
        </p:grpSp>
        <p:sp>
          <p:nvSpPr>
            <p:cNvPr id="98" name="TextBox 97"/>
            <p:cNvSpPr txBox="1"/>
            <p:nvPr/>
          </p:nvSpPr>
          <p:spPr>
            <a:xfrm>
              <a:off x="2375156" y="6139097"/>
              <a:ext cx="602929" cy="352346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Run 2</a:t>
              </a:r>
            </a:p>
          </p:txBody>
        </p:sp>
        <p:sp>
          <p:nvSpPr>
            <p:cNvPr id="96" name="TextBox 95"/>
            <p:cNvSpPr txBox="1"/>
            <p:nvPr/>
          </p:nvSpPr>
          <p:spPr>
            <a:xfrm>
              <a:off x="4103348" y="6139097"/>
              <a:ext cx="602929" cy="352346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Run 3</a:t>
              </a:r>
            </a:p>
          </p:txBody>
        </p:sp>
        <p:sp>
          <p:nvSpPr>
            <p:cNvPr id="123" name="Oval 122"/>
            <p:cNvSpPr/>
            <p:nvPr/>
          </p:nvSpPr>
          <p:spPr>
            <a:xfrm>
              <a:off x="3034159" y="6453336"/>
              <a:ext cx="216024" cy="216025"/>
            </a:xfrm>
            <a:prstGeom prst="ellipse">
              <a:avLst/>
            </a:prstGeom>
            <a:solidFill>
              <a:srgbClr val="C0504D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539552" y="2060854"/>
              <a:ext cx="6706863" cy="1291082"/>
              <a:chOff x="539552" y="2060848"/>
              <a:chExt cx="6706864" cy="1291082"/>
            </a:xfrm>
          </p:grpSpPr>
          <p:grpSp>
            <p:nvGrpSpPr>
              <p:cNvPr id="22" name="Group 21"/>
              <p:cNvGrpSpPr/>
              <p:nvPr/>
            </p:nvGrpSpPr>
            <p:grpSpPr>
              <a:xfrm>
                <a:off x="539552" y="2060848"/>
                <a:ext cx="6706864" cy="1291082"/>
                <a:chOff x="539552" y="2060848"/>
                <a:chExt cx="6706864" cy="1291082"/>
              </a:xfrm>
            </p:grpSpPr>
            <p:sp>
              <p:nvSpPr>
                <p:cNvPr id="86" name="TextBox 85"/>
                <p:cNvSpPr txBox="1"/>
                <p:nvPr/>
              </p:nvSpPr>
              <p:spPr>
                <a:xfrm>
                  <a:off x="1619672" y="2818343"/>
                  <a:ext cx="632417" cy="52861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dirty="0"/>
                    <a:t>~100</a:t>
                  </a:r>
                </a:p>
                <a:p>
                  <a:r>
                    <a:rPr lang="en-US" sz="1200" dirty="0"/>
                    <a:t>servers</a:t>
                  </a:r>
                </a:p>
              </p:txBody>
            </p:sp>
            <p:grpSp>
              <p:nvGrpSpPr>
                <p:cNvPr id="15" name="Group 14"/>
                <p:cNvGrpSpPr/>
                <p:nvPr/>
              </p:nvGrpSpPr>
              <p:grpSpPr>
                <a:xfrm>
                  <a:off x="539552" y="2060848"/>
                  <a:ext cx="6706864" cy="1291082"/>
                  <a:chOff x="539552" y="2060848"/>
                  <a:chExt cx="6706864" cy="1291082"/>
                </a:xfrm>
              </p:grpSpPr>
              <p:grpSp>
                <p:nvGrpSpPr>
                  <p:cNvPr id="19" name="Group 18"/>
                  <p:cNvGrpSpPr/>
                  <p:nvPr/>
                </p:nvGrpSpPr>
                <p:grpSpPr>
                  <a:xfrm>
                    <a:off x="539552" y="2060848"/>
                    <a:ext cx="6706864" cy="1291082"/>
                    <a:chOff x="539552" y="2060848"/>
                    <a:chExt cx="6706864" cy="1291082"/>
                  </a:xfrm>
                </p:grpSpPr>
                <p:sp>
                  <p:nvSpPr>
                    <p:cNvPr id="29" name="Rectangle 28"/>
                    <p:cNvSpPr/>
                    <p:nvPr/>
                  </p:nvSpPr>
                  <p:spPr>
                    <a:xfrm>
                      <a:off x="2339898" y="2924944"/>
                      <a:ext cx="720080" cy="216024"/>
                    </a:xfrm>
                    <a:prstGeom prst="rect">
                      <a:avLst/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ROS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0" name="Rectangle 29"/>
                    <p:cNvSpPr/>
                    <p:nvPr/>
                  </p:nvSpPr>
                  <p:spPr>
                    <a:xfrm>
                      <a:off x="3203994" y="2924944"/>
                      <a:ext cx="720080" cy="216024"/>
                    </a:xfrm>
                    <a:prstGeom prst="rect">
                      <a:avLst/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ROS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1" name="Rectangle 30"/>
                    <p:cNvSpPr/>
                    <p:nvPr/>
                  </p:nvSpPr>
                  <p:spPr>
                    <a:xfrm>
                      <a:off x="4068090" y="2924944"/>
                      <a:ext cx="720080" cy="216024"/>
                    </a:xfrm>
                    <a:prstGeom prst="rect">
                      <a:avLst/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ROS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2" name="Rectangle 31"/>
                    <p:cNvSpPr/>
                    <p:nvPr/>
                  </p:nvSpPr>
                  <p:spPr>
                    <a:xfrm>
                      <a:off x="4932186" y="2924944"/>
                      <a:ext cx="720080" cy="216024"/>
                    </a:xfrm>
                    <a:prstGeom prst="rect">
                      <a:avLst/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ROS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sp>
                  <p:nvSpPr>
                    <p:cNvPr id="33" name="Rectangle 32"/>
                    <p:cNvSpPr/>
                    <p:nvPr/>
                  </p:nvSpPr>
                  <p:spPr>
                    <a:xfrm>
                      <a:off x="5796282" y="2924944"/>
                      <a:ext cx="720080" cy="216024"/>
                    </a:xfrm>
                    <a:prstGeom prst="rect">
                      <a:avLst/>
                    </a:prstGeom>
                    <a:solidFill>
                      <a:schemeClr val="accent3">
                        <a:lumMod val="40000"/>
                        <a:lumOff val="60000"/>
                      </a:schemeClr>
                    </a:solidFill>
                    <a:ln w="12700"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r>
                        <a:rPr lang="en-US" sz="1400" dirty="0">
                          <a:solidFill>
                            <a:schemeClr val="tx1">
                              <a:lumMod val="65000"/>
                              <a:lumOff val="35000"/>
                            </a:schemeClr>
                          </a:solidFill>
                        </a:rPr>
                        <a:t>ROS</a:t>
                      </a:r>
                      <a:endParaRPr lang="en-GB" sz="1400" dirty="0">
                        <a:solidFill>
                          <a:schemeClr val="tx1">
                            <a:lumMod val="65000"/>
                            <a:lumOff val="35000"/>
                          </a:schemeClr>
                        </a:solidFill>
                      </a:endParaRPr>
                    </a:p>
                  </p:txBody>
                </p:sp>
                <p:cxnSp>
                  <p:nvCxnSpPr>
                    <p:cNvPr id="35" name="Straight Arrow Connector 34"/>
                    <p:cNvCxnSpPr>
                      <a:stCxn id="10" idx="2"/>
                      <a:endCxn id="29" idx="0"/>
                    </p:cNvCxnSpPr>
                    <p:nvPr/>
                  </p:nvCxnSpPr>
                  <p:spPr>
                    <a:xfrm>
                      <a:off x="2699938" y="2060848"/>
                      <a:ext cx="0" cy="864096"/>
                    </a:xfrm>
                    <a:prstGeom prst="straightConnector1">
                      <a:avLst/>
                    </a:prstGeom>
                    <a:ln w="190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7" name="Straight Arrow Connector 36"/>
                    <p:cNvCxnSpPr>
                      <a:stCxn id="11" idx="2"/>
                      <a:endCxn id="30" idx="0"/>
                    </p:cNvCxnSpPr>
                    <p:nvPr/>
                  </p:nvCxnSpPr>
                  <p:spPr>
                    <a:xfrm>
                      <a:off x="3564034" y="2060848"/>
                      <a:ext cx="0" cy="864096"/>
                    </a:xfrm>
                    <a:prstGeom prst="straightConnector1">
                      <a:avLst/>
                    </a:prstGeom>
                    <a:ln w="190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8" name="Straight Arrow Connector 37"/>
                    <p:cNvCxnSpPr>
                      <a:stCxn id="12" idx="2"/>
                      <a:endCxn id="31" idx="0"/>
                    </p:cNvCxnSpPr>
                    <p:nvPr/>
                  </p:nvCxnSpPr>
                  <p:spPr>
                    <a:xfrm>
                      <a:off x="4428130" y="2060848"/>
                      <a:ext cx="0" cy="864096"/>
                    </a:xfrm>
                    <a:prstGeom prst="straightConnector1">
                      <a:avLst/>
                    </a:prstGeom>
                    <a:ln w="190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1" name="Straight Arrow Connector 40"/>
                    <p:cNvCxnSpPr>
                      <a:stCxn id="13" idx="2"/>
                      <a:endCxn id="32" idx="0"/>
                    </p:cNvCxnSpPr>
                    <p:nvPr/>
                  </p:nvCxnSpPr>
                  <p:spPr>
                    <a:xfrm>
                      <a:off x="5292226" y="2060848"/>
                      <a:ext cx="0" cy="864096"/>
                    </a:xfrm>
                    <a:prstGeom prst="straightConnector1">
                      <a:avLst/>
                    </a:prstGeom>
                    <a:ln w="190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44" name="Straight Arrow Connector 43"/>
                    <p:cNvCxnSpPr>
                      <a:stCxn id="14" idx="2"/>
                      <a:endCxn id="33" idx="0"/>
                    </p:cNvCxnSpPr>
                    <p:nvPr/>
                  </p:nvCxnSpPr>
                  <p:spPr>
                    <a:xfrm>
                      <a:off x="6156322" y="2060848"/>
                      <a:ext cx="0" cy="864096"/>
                    </a:xfrm>
                    <a:prstGeom prst="straightConnector1">
                      <a:avLst/>
                    </a:prstGeom>
                    <a:ln w="19050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headEnd type="arrow"/>
                      <a:tailEnd type="arrow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107" name="TextBox 106"/>
                    <p:cNvSpPr txBox="1"/>
                    <p:nvPr/>
                  </p:nvSpPr>
                  <p:spPr>
                    <a:xfrm>
                      <a:off x="539552" y="2206605"/>
                      <a:ext cx="1800200" cy="740064"/>
                    </a:xfrm>
                    <a:prstGeom prst="rect">
                      <a:avLst/>
                    </a:prstGeom>
                    <a:noFill/>
                  </p:spPr>
                  <p:txBody>
                    <a:bodyPr wrap="square" rtlCol="0">
                      <a:spAutoFit/>
                    </a:bodyPr>
                    <a:lstStyle/>
                    <a:p>
                      <a:r>
                        <a:rPr lang="en-US" dirty="0"/>
                        <a:t>Point-to-point </a:t>
                      </a:r>
                    </a:p>
                    <a:p>
                      <a:r>
                        <a:rPr lang="en-US" dirty="0"/>
                        <a:t>S-links</a:t>
                      </a:r>
                      <a:endParaRPr lang="en-GB" dirty="0"/>
                    </a:p>
                  </p:txBody>
                </p:sp>
                <p:sp>
                  <p:nvSpPr>
                    <p:cNvPr id="82" name="TextBox 81"/>
                    <p:cNvSpPr txBox="1"/>
                    <p:nvPr/>
                  </p:nvSpPr>
                  <p:spPr>
                    <a:xfrm>
                      <a:off x="6516216" y="2823313"/>
                      <a:ext cx="730200" cy="528617"/>
                    </a:xfrm>
                    <a:prstGeom prst="rect">
                      <a:avLst/>
                    </a:prstGeom>
                    <a:noFill/>
                  </p:spPr>
                  <p:txBody>
                    <a:bodyPr wrap="none" rtlCol="0">
                      <a:spAutoFit/>
                    </a:bodyPr>
                    <a:lstStyle/>
                    <a:p>
                      <a:r>
                        <a:rPr lang="en-US" sz="1200" dirty="0"/>
                        <a:t>ReadOut</a:t>
                      </a:r>
                    </a:p>
                    <a:p>
                      <a:r>
                        <a:rPr lang="en-US" sz="1200" dirty="0"/>
                        <a:t>System </a:t>
                      </a:r>
                    </a:p>
                  </p:txBody>
                </p:sp>
              </p:grpSp>
              <p:sp>
                <p:nvSpPr>
                  <p:cNvPr id="90" name="TextBox 89"/>
                  <p:cNvSpPr txBox="1"/>
                  <p:nvPr/>
                </p:nvSpPr>
                <p:spPr>
                  <a:xfrm>
                    <a:off x="3645408" y="2175247"/>
                    <a:ext cx="830933" cy="52861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dirty="0"/>
                      <a:t>100 kHz /</a:t>
                    </a:r>
                  </a:p>
                  <a:p>
                    <a:r>
                      <a:rPr lang="en-US" sz="1200" dirty="0"/>
                      <a:t>~200 GB/s</a:t>
                    </a:r>
                  </a:p>
                </p:txBody>
              </p:sp>
            </p:grpSp>
          </p:grpSp>
          <p:sp>
            <p:nvSpPr>
              <p:cNvPr id="92" name="TextBox 91"/>
              <p:cNvSpPr txBox="1"/>
              <p:nvPr/>
            </p:nvSpPr>
            <p:spPr>
              <a:xfrm>
                <a:off x="6300192" y="2276871"/>
                <a:ext cx="575799" cy="528617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200" dirty="0"/>
                  <a:t>~2000</a:t>
                </a:r>
                <a:endParaRPr lang="en-GB" sz="1200" dirty="0"/>
              </a:p>
              <a:p>
                <a:r>
                  <a:rPr lang="en-US" sz="1200" dirty="0"/>
                  <a:t>links</a:t>
                </a:r>
              </a:p>
            </p:txBody>
          </p:sp>
        </p:grpSp>
        <p:sp>
          <p:nvSpPr>
            <p:cNvPr id="100" name="TextBox 99"/>
            <p:cNvSpPr txBox="1"/>
            <p:nvPr/>
          </p:nvSpPr>
          <p:spPr>
            <a:xfrm>
              <a:off x="6516222" y="880258"/>
              <a:ext cx="752842" cy="317105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200" dirty="0"/>
                <a:t>Frontend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35802661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34"/>
          <p:cNvSpPr>
            <a:spLocks noGrp="1"/>
          </p:cNvSpPr>
          <p:nvPr>
            <p:ph type="title"/>
          </p:nvPr>
        </p:nvSpPr>
        <p:spPr>
          <a:xfrm>
            <a:off x="849370" y="82070"/>
            <a:ext cx="10515600" cy="77931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Upgrade for Phase-I</a:t>
            </a:r>
            <a:endParaRPr lang="nl-NL" sz="3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2018</a:t>
            </a:r>
            <a:endParaRPr lang="en-GB"/>
          </a:p>
        </p:txBody>
      </p:sp>
      <p:sp>
        <p:nvSpPr>
          <p:cNvPr id="34" name="Footer Placeholder 3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FELIX - Lorne Levinson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4</a:t>
            </a:fld>
            <a:endParaRPr lang="en-GB"/>
          </a:p>
        </p:txBody>
      </p:sp>
      <p:grpSp>
        <p:nvGrpSpPr>
          <p:cNvPr id="39" name="Group 38"/>
          <p:cNvGrpSpPr/>
          <p:nvPr/>
        </p:nvGrpSpPr>
        <p:grpSpPr>
          <a:xfrm>
            <a:off x="1515391" y="705121"/>
            <a:ext cx="9717846" cy="5606315"/>
            <a:chOff x="-20967" y="515974"/>
            <a:chExt cx="9717846" cy="6437822"/>
          </a:xfrm>
        </p:grpSpPr>
        <p:grpSp>
          <p:nvGrpSpPr>
            <p:cNvPr id="37" name="Group 36"/>
            <p:cNvGrpSpPr/>
            <p:nvPr/>
          </p:nvGrpSpPr>
          <p:grpSpPr>
            <a:xfrm>
              <a:off x="-20967" y="6211669"/>
              <a:ext cx="6418435" cy="742127"/>
              <a:chOff x="-20967" y="6211669"/>
              <a:chExt cx="6418435" cy="742127"/>
            </a:xfrm>
          </p:grpSpPr>
          <p:sp>
            <p:nvSpPr>
              <p:cNvPr id="110" name="TextBox 109"/>
              <p:cNvSpPr txBox="1"/>
              <p:nvPr/>
            </p:nvSpPr>
            <p:spPr>
              <a:xfrm>
                <a:off x="-20967" y="6211669"/>
                <a:ext cx="2715375" cy="742127"/>
              </a:xfrm>
              <a:prstGeom prst="rect">
                <a:avLst/>
              </a:prstGeom>
              <a:noFill/>
            </p:spPr>
            <p:txBody>
              <a:bodyPr wrap="square" lIns="91380" tIns="45692" rIns="91380" bIns="45692" rtlCol="0">
                <a:spAutoFit/>
              </a:bodyPr>
              <a:lstStyle/>
              <a:p>
                <a:r>
                  <a:rPr lang="en-US" sz="3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2019</a:t>
                </a:r>
                <a:endParaRPr lang="en-GB" sz="3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4" name="TextBox 93"/>
              <p:cNvSpPr txBox="1"/>
              <p:nvPr/>
            </p:nvSpPr>
            <p:spPr>
              <a:xfrm>
                <a:off x="1619678" y="6525348"/>
                <a:ext cx="601326" cy="388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2015</a:t>
                </a:r>
                <a:endPara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6" name="TextBox 95"/>
              <p:cNvSpPr txBox="1"/>
              <p:nvPr/>
            </p:nvSpPr>
            <p:spPr>
              <a:xfrm>
                <a:off x="2454971" y="6525348"/>
                <a:ext cx="601326" cy="388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2017</a:t>
                </a:r>
                <a:endPara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98" name="TextBox 97"/>
              <p:cNvSpPr txBox="1"/>
              <p:nvPr/>
            </p:nvSpPr>
            <p:spPr>
              <a:xfrm>
                <a:off x="3290264" y="6525348"/>
                <a:ext cx="601326" cy="388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2019</a:t>
                </a:r>
                <a:endPara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0" name="TextBox 99"/>
              <p:cNvSpPr txBox="1"/>
              <p:nvPr/>
            </p:nvSpPr>
            <p:spPr>
              <a:xfrm>
                <a:off x="4125557" y="6525348"/>
                <a:ext cx="601326" cy="388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2021</a:t>
                </a:r>
                <a:endPara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1" name="TextBox 100"/>
              <p:cNvSpPr txBox="1"/>
              <p:nvPr/>
            </p:nvSpPr>
            <p:spPr>
              <a:xfrm>
                <a:off x="4960849" y="6525348"/>
                <a:ext cx="601326" cy="388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2023</a:t>
                </a:r>
                <a:endPara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sp>
            <p:nvSpPr>
              <p:cNvPr id="102" name="TextBox 101"/>
              <p:cNvSpPr txBox="1"/>
              <p:nvPr/>
            </p:nvSpPr>
            <p:spPr>
              <a:xfrm>
                <a:off x="5796142" y="6525348"/>
                <a:ext cx="601326" cy="38870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6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2025</a:t>
                </a:r>
                <a:endParaRPr lang="en-GB" sz="16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</p:grpSp>
        <p:grpSp>
          <p:nvGrpSpPr>
            <p:cNvPr id="36" name="Group 35"/>
            <p:cNvGrpSpPr/>
            <p:nvPr/>
          </p:nvGrpSpPr>
          <p:grpSpPr>
            <a:xfrm>
              <a:off x="457200" y="515974"/>
              <a:ext cx="9239679" cy="6126872"/>
              <a:chOff x="457200" y="515974"/>
              <a:chExt cx="9239679" cy="6126872"/>
            </a:xfrm>
          </p:grpSpPr>
          <p:sp>
            <p:nvSpPr>
              <p:cNvPr id="2" name="Rounded Rectangle 1"/>
              <p:cNvSpPr/>
              <p:nvPr/>
            </p:nvSpPr>
            <p:spPr>
              <a:xfrm>
                <a:off x="2288476" y="836712"/>
                <a:ext cx="1676916" cy="2510182"/>
              </a:xfrm>
              <a:prstGeom prst="roundRect">
                <a:avLst>
                  <a:gd name="adj" fmla="val 6984"/>
                </a:avLst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t"/>
              <a:lstStyle/>
              <a:p>
                <a:pPr algn="ctr"/>
                <a:endParaRPr lang="en-US" sz="1200" dirty="0"/>
              </a:p>
              <a:p>
                <a:pPr algn="ctr"/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NSW</a:t>
                </a:r>
              </a:p>
              <a:p>
                <a:pPr algn="ctr"/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LAr</a:t>
                </a:r>
              </a:p>
              <a:p>
                <a:pPr algn="ctr"/>
                <a:r>
                  <a:rPr lang="en-US" sz="11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L1 Calo Tr.</a:t>
                </a: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339752" y="908720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FE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" name="Rectangle 5"/>
              <p:cNvSpPr/>
              <p:nvPr/>
            </p:nvSpPr>
            <p:spPr>
              <a:xfrm>
                <a:off x="3203848" y="908720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FE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" name="Rectangle 6"/>
              <p:cNvSpPr/>
              <p:nvPr/>
            </p:nvSpPr>
            <p:spPr>
              <a:xfrm>
                <a:off x="4067944" y="908720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FE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4932040" y="908720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FE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9" name="Rectangle 8"/>
              <p:cNvSpPr/>
              <p:nvPr/>
            </p:nvSpPr>
            <p:spPr>
              <a:xfrm>
                <a:off x="5796136" y="908720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FE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2" name="Rectangle 11"/>
              <p:cNvSpPr/>
              <p:nvPr/>
            </p:nvSpPr>
            <p:spPr>
              <a:xfrm>
                <a:off x="4068090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3" name="Rectangle 12"/>
              <p:cNvSpPr/>
              <p:nvPr/>
            </p:nvSpPr>
            <p:spPr>
              <a:xfrm>
                <a:off x="4932186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14" name="Rectangle 13"/>
              <p:cNvSpPr/>
              <p:nvPr/>
            </p:nvSpPr>
            <p:spPr>
              <a:xfrm>
                <a:off x="5796282" y="1844824"/>
                <a:ext cx="720080" cy="216024"/>
              </a:xfrm>
              <a:prstGeom prst="rect">
                <a:avLst/>
              </a:prstGeom>
              <a:solidFill>
                <a:schemeClr val="accent1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ROD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20" name="Straight Arrow Connector 19"/>
              <p:cNvCxnSpPr>
                <a:stCxn id="7" idx="2"/>
                <a:endCxn id="12" idx="0"/>
              </p:cNvCxnSpPr>
              <p:nvPr/>
            </p:nvCxnSpPr>
            <p:spPr>
              <a:xfrm>
                <a:off x="4427986" y="1124745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Arrow Connector 22"/>
              <p:cNvCxnSpPr>
                <a:stCxn id="8" idx="2"/>
                <a:endCxn id="13" idx="0"/>
              </p:cNvCxnSpPr>
              <p:nvPr/>
            </p:nvCxnSpPr>
            <p:spPr>
              <a:xfrm>
                <a:off x="5292083" y="1124745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Arrow Connector 25"/>
              <p:cNvCxnSpPr>
                <a:stCxn id="9" idx="2"/>
                <a:endCxn id="14" idx="0"/>
              </p:cNvCxnSpPr>
              <p:nvPr/>
            </p:nvCxnSpPr>
            <p:spPr>
              <a:xfrm>
                <a:off x="6156181" y="1124745"/>
                <a:ext cx="146" cy="720080"/>
              </a:xfrm>
              <a:prstGeom prst="straightConnector1">
                <a:avLst/>
              </a:prstGeom>
              <a:ln w="19050">
                <a:solidFill>
                  <a:schemeClr val="tx1">
                    <a:lumMod val="65000"/>
                    <a:lumOff val="3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Rectangle 30"/>
              <p:cNvSpPr/>
              <p:nvPr/>
            </p:nvSpPr>
            <p:spPr>
              <a:xfrm>
                <a:off x="4068090" y="2924944"/>
                <a:ext cx="720080" cy="21602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ROS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2" name="Rectangle 31"/>
              <p:cNvSpPr/>
              <p:nvPr/>
            </p:nvSpPr>
            <p:spPr>
              <a:xfrm>
                <a:off x="4932186" y="2924944"/>
                <a:ext cx="720080" cy="21602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ROS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33" name="Rectangle 32"/>
              <p:cNvSpPr/>
              <p:nvPr/>
            </p:nvSpPr>
            <p:spPr>
              <a:xfrm>
                <a:off x="5796282" y="2924944"/>
                <a:ext cx="720080" cy="216024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ROS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cxnSp>
            <p:nvCxnSpPr>
              <p:cNvPr id="38" name="Straight Arrow Connector 37"/>
              <p:cNvCxnSpPr>
                <a:stCxn id="12" idx="2"/>
                <a:endCxn id="31" idx="0"/>
              </p:cNvCxnSpPr>
              <p:nvPr/>
            </p:nvCxnSpPr>
            <p:spPr>
              <a:xfrm>
                <a:off x="4428130" y="2060848"/>
                <a:ext cx="0" cy="864096"/>
              </a:xfrm>
              <a:prstGeom prst="straightConnector1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" name="Straight Arrow Connector 40"/>
              <p:cNvCxnSpPr>
                <a:stCxn id="13" idx="2"/>
                <a:endCxn id="32" idx="0"/>
              </p:cNvCxnSpPr>
              <p:nvPr/>
            </p:nvCxnSpPr>
            <p:spPr>
              <a:xfrm>
                <a:off x="5292226" y="2060848"/>
                <a:ext cx="0" cy="864096"/>
              </a:xfrm>
              <a:prstGeom prst="straightConnector1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4" name="Straight Arrow Connector 43"/>
              <p:cNvCxnSpPr>
                <a:stCxn id="14" idx="2"/>
                <a:endCxn id="33" idx="0"/>
              </p:cNvCxnSpPr>
              <p:nvPr/>
            </p:nvCxnSpPr>
            <p:spPr>
              <a:xfrm>
                <a:off x="6156322" y="2060848"/>
                <a:ext cx="0" cy="864096"/>
              </a:xfrm>
              <a:prstGeom prst="straightConnector1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75" name="Rectangle 74"/>
              <p:cNvSpPr/>
              <p:nvPr/>
            </p:nvSpPr>
            <p:spPr>
              <a:xfrm>
                <a:off x="5815689" y="45478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5968089" y="47002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6120489" y="48526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8" name="Rectangle 77"/>
              <p:cNvSpPr/>
              <p:nvPr/>
            </p:nvSpPr>
            <p:spPr>
              <a:xfrm>
                <a:off x="6272889" y="5005021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1" name="Rectangle 70"/>
              <p:cNvSpPr/>
              <p:nvPr/>
            </p:nvSpPr>
            <p:spPr>
              <a:xfrm>
                <a:off x="4943209" y="45478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2" name="Rectangle 71"/>
              <p:cNvSpPr/>
              <p:nvPr/>
            </p:nvSpPr>
            <p:spPr>
              <a:xfrm>
                <a:off x="5095609" y="47002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3" name="Rectangle 72"/>
              <p:cNvSpPr/>
              <p:nvPr/>
            </p:nvSpPr>
            <p:spPr>
              <a:xfrm>
                <a:off x="5248009" y="48526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4" name="Rectangle 73"/>
              <p:cNvSpPr/>
              <p:nvPr/>
            </p:nvSpPr>
            <p:spPr>
              <a:xfrm>
                <a:off x="5400409" y="5005021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7" name="Rectangle 66"/>
              <p:cNvSpPr/>
              <p:nvPr/>
            </p:nvSpPr>
            <p:spPr>
              <a:xfrm>
                <a:off x="4070729" y="45478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8" name="Rectangle 67"/>
              <p:cNvSpPr/>
              <p:nvPr/>
            </p:nvSpPr>
            <p:spPr>
              <a:xfrm>
                <a:off x="4223129" y="47002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4375529" y="48526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0" name="Rectangle 69"/>
              <p:cNvSpPr/>
              <p:nvPr/>
            </p:nvSpPr>
            <p:spPr>
              <a:xfrm>
                <a:off x="4527929" y="5005021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3" name="Rectangle 62"/>
              <p:cNvSpPr/>
              <p:nvPr/>
            </p:nvSpPr>
            <p:spPr>
              <a:xfrm>
                <a:off x="3195140" y="4555976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4" name="Rectangle 63"/>
              <p:cNvSpPr/>
              <p:nvPr/>
            </p:nvSpPr>
            <p:spPr>
              <a:xfrm>
                <a:off x="3347540" y="4708378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3499940" y="4860780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66" name="Rectangle 65"/>
              <p:cNvSpPr/>
              <p:nvPr/>
            </p:nvSpPr>
            <p:spPr>
              <a:xfrm>
                <a:off x="3652340" y="5013176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7" name="Rectangle 46"/>
              <p:cNvSpPr/>
              <p:nvPr/>
            </p:nvSpPr>
            <p:spPr>
              <a:xfrm>
                <a:off x="2322660" y="45478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8" name="Rectangle 47"/>
              <p:cNvSpPr/>
              <p:nvPr/>
            </p:nvSpPr>
            <p:spPr>
              <a:xfrm>
                <a:off x="2475060" y="47002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49" name="Rectangle 48"/>
              <p:cNvSpPr/>
              <p:nvPr/>
            </p:nvSpPr>
            <p:spPr>
              <a:xfrm>
                <a:off x="2627460" y="4852619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50" name="Rectangle 49"/>
              <p:cNvSpPr/>
              <p:nvPr/>
            </p:nvSpPr>
            <p:spPr>
              <a:xfrm>
                <a:off x="2779860" y="5005021"/>
                <a:ext cx="720080" cy="648072"/>
              </a:xfrm>
              <a:prstGeom prst="rect">
                <a:avLst/>
              </a:prstGeom>
              <a:solidFill>
                <a:schemeClr val="accent3">
                  <a:lumMod val="40000"/>
                  <a:lumOff val="60000"/>
                </a:schemeClr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sz="14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HLTPU</a:t>
                </a:r>
                <a:endParaRPr lang="en-GB" sz="1400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sp>
            <p:nvSpPr>
              <p:cNvPr id="79" name="Rounded Rectangle 78"/>
              <p:cNvSpPr/>
              <p:nvPr/>
            </p:nvSpPr>
            <p:spPr>
              <a:xfrm>
                <a:off x="3203848" y="3573016"/>
                <a:ext cx="2448272" cy="504056"/>
              </a:xfrm>
              <a:prstGeom prst="roundRect">
                <a:avLst/>
              </a:prstGeom>
              <a:solidFill>
                <a:schemeClr val="accent2">
                  <a:lumMod val="60000"/>
                  <a:lumOff val="40000"/>
                </a:schemeClr>
              </a:solidFill>
              <a:ln w="127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2">
                <a:schemeClr val="accent2">
                  <a:shade val="50000"/>
                </a:schemeClr>
              </a:lnRef>
              <a:fillRef idx="1">
                <a:schemeClr val="accent2"/>
              </a:fillRef>
              <a:effectRef idx="0">
                <a:schemeClr val="accent2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r>
                  <a:rPr lang="en-US" dirty="0"/>
                  <a:t>HPC Network</a:t>
                </a:r>
                <a:endParaRPr lang="en-GB" dirty="0"/>
              </a:p>
            </p:txBody>
          </p:sp>
          <p:cxnSp>
            <p:nvCxnSpPr>
              <p:cNvPr id="87" name="Elbow Connector 86"/>
              <p:cNvCxnSpPr>
                <a:stCxn id="31" idx="2"/>
                <a:endCxn id="79" idx="0"/>
              </p:cNvCxnSpPr>
              <p:nvPr/>
            </p:nvCxnSpPr>
            <p:spPr>
              <a:xfrm rot="5400000">
                <a:off x="4212035" y="3356924"/>
                <a:ext cx="432048" cy="146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9" name="Elbow Connector 88"/>
              <p:cNvCxnSpPr>
                <a:stCxn id="32" idx="2"/>
                <a:endCxn id="79" idx="0"/>
              </p:cNvCxnSpPr>
              <p:nvPr/>
            </p:nvCxnSpPr>
            <p:spPr>
              <a:xfrm rot="5400000">
                <a:off x="4644083" y="2924876"/>
                <a:ext cx="432048" cy="864242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1" name="Elbow Connector 90"/>
              <p:cNvCxnSpPr>
                <a:stCxn id="33" idx="2"/>
                <a:endCxn id="79" idx="0"/>
              </p:cNvCxnSpPr>
              <p:nvPr/>
            </p:nvCxnSpPr>
            <p:spPr>
              <a:xfrm rot="5400000">
                <a:off x="5076132" y="2492828"/>
                <a:ext cx="432048" cy="1728338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3" name="Elbow Connector 92"/>
              <p:cNvCxnSpPr>
                <a:stCxn id="47" idx="0"/>
                <a:endCxn id="79" idx="2"/>
              </p:cNvCxnSpPr>
              <p:nvPr/>
            </p:nvCxnSpPr>
            <p:spPr>
              <a:xfrm rot="5400000" flipH="1" flipV="1">
                <a:off x="3319975" y="3439804"/>
                <a:ext cx="470747" cy="1745284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Elbow Connector 94"/>
              <p:cNvCxnSpPr>
                <a:stCxn id="63" idx="0"/>
                <a:endCxn id="79" idx="2"/>
              </p:cNvCxnSpPr>
              <p:nvPr/>
            </p:nvCxnSpPr>
            <p:spPr>
              <a:xfrm rot="5400000" flipH="1" flipV="1">
                <a:off x="3752130" y="3880122"/>
                <a:ext cx="478904" cy="872804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7" name="Elbow Connector 96"/>
              <p:cNvCxnSpPr>
                <a:stCxn id="67" idx="0"/>
                <a:endCxn id="79" idx="2"/>
              </p:cNvCxnSpPr>
              <p:nvPr/>
            </p:nvCxnSpPr>
            <p:spPr>
              <a:xfrm rot="16200000" flipV="1">
                <a:off x="4194010" y="4311053"/>
                <a:ext cx="470747" cy="2785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9" name="Elbow Connector 98"/>
              <p:cNvCxnSpPr>
                <a:stCxn id="71" idx="0"/>
                <a:endCxn id="79" idx="2"/>
              </p:cNvCxnSpPr>
              <p:nvPr/>
            </p:nvCxnSpPr>
            <p:spPr>
              <a:xfrm rot="16200000" flipV="1">
                <a:off x="4630250" y="3874819"/>
                <a:ext cx="470747" cy="875265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3" name="Elbow Connector 102"/>
              <p:cNvCxnSpPr>
                <a:stCxn id="75" idx="0"/>
                <a:endCxn id="79" idx="2"/>
              </p:cNvCxnSpPr>
              <p:nvPr/>
            </p:nvCxnSpPr>
            <p:spPr>
              <a:xfrm rot="16200000" flipV="1">
                <a:off x="5066490" y="3438579"/>
                <a:ext cx="470747" cy="1747745"/>
              </a:xfrm>
              <a:prstGeom prst="bentConnector3">
                <a:avLst/>
              </a:prstGeom>
              <a:ln w="19050">
                <a:solidFill>
                  <a:schemeClr val="tx1">
                    <a:lumMod val="85000"/>
                    <a:lumOff val="15000"/>
                  </a:schemeClr>
                </a:solidFill>
                <a:headEnd type="arrow"/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4" name="Right Brace 103"/>
              <p:cNvSpPr/>
              <p:nvPr/>
            </p:nvSpPr>
            <p:spPr>
              <a:xfrm>
                <a:off x="7380317" y="744672"/>
                <a:ext cx="360040" cy="1208164"/>
              </a:xfrm>
              <a:prstGeom prst="rightBrace">
                <a:avLst>
                  <a:gd name="adj1" fmla="val 53431"/>
                  <a:gd name="adj2" fmla="val 50000"/>
                </a:avLst>
              </a:prstGeom>
              <a:ln w="762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8040695" y="515974"/>
                <a:ext cx="1656184" cy="1696374"/>
              </a:xfrm>
              <a:prstGeom prst="rect">
                <a:avLst/>
              </a:prstGeom>
              <a:noFill/>
            </p:spPr>
            <p:txBody>
              <a:bodyPr wrap="square" lIns="91380" tIns="45692" rIns="91380" bIns="45692" rtlCol="0">
                <a:spAutoFit/>
              </a:bodyPr>
              <a:lstStyle/>
              <a:p>
                <a:r>
                  <a:rPr lang="en-US" dirty="0"/>
                  <a:t>Custom electronic</a:t>
                </a:r>
              </a:p>
              <a:p>
                <a:r>
                  <a:rPr lang="en-US" dirty="0"/>
                  <a:t>components</a:t>
                </a:r>
              </a:p>
              <a:p>
                <a:r>
                  <a:rPr lang="en-US" dirty="0"/>
                  <a:t>including</a:t>
                </a:r>
              </a:p>
              <a:p>
                <a:r>
                  <a:rPr lang="en-US" dirty="0"/>
                  <a:t>FELIX cards</a:t>
                </a:r>
              </a:p>
            </p:txBody>
          </p:sp>
          <p:sp>
            <p:nvSpPr>
              <p:cNvPr id="108" name="Right Brace 107"/>
              <p:cNvSpPr/>
              <p:nvPr/>
            </p:nvSpPr>
            <p:spPr>
              <a:xfrm>
                <a:off x="7380317" y="2204870"/>
                <a:ext cx="360040" cy="3672407"/>
              </a:xfrm>
              <a:prstGeom prst="rightBrace">
                <a:avLst>
                  <a:gd name="adj1" fmla="val 53431"/>
                  <a:gd name="adj2" fmla="val 50000"/>
                </a:avLst>
              </a:prstGeom>
              <a:ln w="76200">
                <a:solidFill>
                  <a:schemeClr val="tx1">
                    <a:lumMod val="85000"/>
                    <a:lumOff val="1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4" name="TextBox 113"/>
              <p:cNvSpPr txBox="1"/>
              <p:nvPr/>
            </p:nvSpPr>
            <p:spPr>
              <a:xfrm>
                <a:off x="3253777" y="5692605"/>
                <a:ext cx="2390598" cy="424044"/>
              </a:xfrm>
              <a:prstGeom prst="rect">
                <a:avLst/>
              </a:prstGeom>
              <a:noFill/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rPr>
                  <a:t>High-Level Trigger Farm</a:t>
                </a:r>
                <a:endParaRPr lang="en-GB" dirty="0">
                  <a:solidFill>
                    <a:schemeClr val="tx1">
                      <a:lumMod val="65000"/>
                      <a:lumOff val="35000"/>
                    </a:schemeClr>
                  </a:solidFill>
                </a:endParaRPr>
              </a:p>
            </p:txBody>
          </p:sp>
          <p:grpSp>
            <p:nvGrpSpPr>
              <p:cNvPr id="21" name="Group 20"/>
              <p:cNvGrpSpPr/>
              <p:nvPr/>
            </p:nvGrpSpPr>
            <p:grpSpPr>
              <a:xfrm>
                <a:off x="2339898" y="2636912"/>
                <a:ext cx="2088086" cy="936104"/>
                <a:chOff x="2339898" y="2636912"/>
                <a:chExt cx="2088086" cy="936104"/>
              </a:xfrm>
            </p:grpSpPr>
            <p:sp>
              <p:nvSpPr>
                <p:cNvPr id="29" name="Rectangle 28"/>
                <p:cNvSpPr/>
                <p:nvPr/>
              </p:nvSpPr>
              <p:spPr>
                <a:xfrm>
                  <a:off x="2339898" y="2924944"/>
                  <a:ext cx="720080" cy="360040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Data</a:t>
                  </a:r>
                </a:p>
                <a:p>
                  <a:pPr algn="ctr"/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Handler</a:t>
                  </a:r>
                  <a:endParaRPr lang="en-GB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sp>
              <p:nvSpPr>
                <p:cNvPr id="30" name="Rectangle 29"/>
                <p:cNvSpPr/>
                <p:nvPr/>
              </p:nvSpPr>
              <p:spPr>
                <a:xfrm>
                  <a:off x="3203994" y="2924944"/>
                  <a:ext cx="720080" cy="360040"/>
                </a:xfrm>
                <a:prstGeom prst="rect">
                  <a:avLst/>
                </a:prstGeom>
                <a:solidFill>
                  <a:schemeClr val="accent3">
                    <a:lumMod val="40000"/>
                    <a:lumOff val="60000"/>
                  </a:schemeClr>
                </a:solidFill>
                <a:ln w="12700">
                  <a:solidFill>
                    <a:schemeClr val="tx1"/>
                  </a:solidFill>
                  <a:prstDash val="solid"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Data</a:t>
                  </a:r>
                </a:p>
                <a:p>
                  <a:pPr algn="ctr"/>
                  <a:r>
                    <a:rPr lang="en-US" sz="12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rPr>
                    <a:t>Handler</a:t>
                  </a:r>
                  <a:endParaRPr lang="en-GB" sz="1200" dirty="0">
                    <a:solidFill>
                      <a:schemeClr val="tx1">
                        <a:lumMod val="65000"/>
                        <a:lumOff val="35000"/>
                      </a:schemeClr>
                    </a:solidFill>
                  </a:endParaRPr>
                </a:p>
              </p:txBody>
            </p:sp>
            <p:cxnSp>
              <p:nvCxnSpPr>
                <p:cNvPr id="81" name="Elbow Connector 80"/>
                <p:cNvCxnSpPr>
                  <a:stCxn id="29" idx="2"/>
                  <a:endCxn id="79" idx="0"/>
                </p:cNvCxnSpPr>
                <p:nvPr/>
              </p:nvCxnSpPr>
              <p:spPr>
                <a:xfrm rot="16200000" flipH="1">
                  <a:off x="3419945" y="2564977"/>
                  <a:ext cx="288032" cy="1728046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85" name="Elbow Connector 84"/>
                <p:cNvCxnSpPr>
                  <a:stCxn id="30" idx="2"/>
                  <a:endCxn id="79" idx="0"/>
                </p:cNvCxnSpPr>
                <p:nvPr/>
              </p:nvCxnSpPr>
              <p:spPr>
                <a:xfrm rot="16200000" flipH="1">
                  <a:off x="3851993" y="2997025"/>
                  <a:ext cx="288032" cy="863950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2" name="Elbow Connector 21"/>
                <p:cNvCxnSpPr>
                  <a:stCxn id="80" idx="2"/>
                  <a:endCxn id="29" idx="0"/>
                </p:cNvCxnSpPr>
                <p:nvPr/>
              </p:nvCxnSpPr>
              <p:spPr>
                <a:xfrm rot="5400000">
                  <a:off x="2771946" y="2564904"/>
                  <a:ext cx="288032" cy="432048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Elbow Connector 24"/>
                <p:cNvCxnSpPr>
                  <a:stCxn id="80" idx="2"/>
                  <a:endCxn id="30" idx="0"/>
                </p:cNvCxnSpPr>
                <p:nvPr/>
              </p:nvCxnSpPr>
              <p:spPr>
                <a:xfrm rot="16200000" flipH="1">
                  <a:off x="3203994" y="2564904"/>
                  <a:ext cx="288032" cy="432048"/>
                </a:xfrm>
                <a:prstGeom prst="bentConnector3">
                  <a:avLst/>
                </a:prstGeom>
                <a:ln w="19050">
                  <a:solidFill>
                    <a:schemeClr val="tx1">
                      <a:lumMod val="85000"/>
                      <a:lumOff val="15000"/>
                    </a:schemeClr>
                  </a:solidFill>
                  <a:headEnd type="arrow"/>
                  <a:tailEnd type="arrow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27" name="Group 26"/>
              <p:cNvGrpSpPr/>
              <p:nvPr/>
            </p:nvGrpSpPr>
            <p:grpSpPr>
              <a:xfrm>
                <a:off x="457200" y="2060848"/>
                <a:ext cx="3466874" cy="576064"/>
                <a:chOff x="457200" y="2060848"/>
                <a:chExt cx="3466874" cy="576064"/>
              </a:xfrm>
            </p:grpSpPr>
            <p:grpSp>
              <p:nvGrpSpPr>
                <p:cNvPr id="18" name="Group 17"/>
                <p:cNvGrpSpPr/>
                <p:nvPr/>
              </p:nvGrpSpPr>
              <p:grpSpPr>
                <a:xfrm>
                  <a:off x="2339898" y="2060848"/>
                  <a:ext cx="1584176" cy="576064"/>
                  <a:chOff x="2339898" y="2060848"/>
                  <a:chExt cx="1584176" cy="576064"/>
                </a:xfrm>
              </p:grpSpPr>
              <p:sp>
                <p:nvSpPr>
                  <p:cNvPr id="80" name="Rounded Rectangle 79"/>
                  <p:cNvSpPr/>
                  <p:nvPr/>
                </p:nvSpPr>
                <p:spPr>
                  <a:xfrm>
                    <a:off x="2339898" y="2348880"/>
                    <a:ext cx="1584176" cy="288032"/>
                  </a:xfrm>
                  <a:prstGeom prst="roundRect">
                    <a:avLst/>
                  </a:prstGeom>
                  <a:solidFill>
                    <a:schemeClr val="accent2">
                      <a:lumMod val="60000"/>
                      <a:lumOff val="40000"/>
                    </a:schemeClr>
                  </a:solidFill>
                  <a:ln w="12700"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2">
                    <a:schemeClr val="accent2">
                      <a:shade val="50000"/>
                    </a:schemeClr>
                  </a:lnRef>
                  <a:fillRef idx="1">
                    <a:schemeClr val="accent2"/>
                  </a:fillRef>
                  <a:effectRef idx="0">
                    <a:schemeClr val="accent2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r>
                      <a:rPr lang="en-US" sz="1400" dirty="0"/>
                      <a:t>HPC Network</a:t>
                    </a:r>
                    <a:endParaRPr lang="en-GB" sz="1400" dirty="0"/>
                  </a:p>
                </p:txBody>
              </p:sp>
              <p:cxnSp>
                <p:nvCxnSpPr>
                  <p:cNvPr id="15" name="Elbow Connector 14"/>
                  <p:cNvCxnSpPr>
                    <a:stCxn id="10" idx="2"/>
                    <a:endCxn id="80" idx="0"/>
                  </p:cNvCxnSpPr>
                  <p:nvPr/>
                </p:nvCxnSpPr>
                <p:spPr>
                  <a:xfrm rot="16200000" flipH="1">
                    <a:off x="2771946" y="1988840"/>
                    <a:ext cx="288032" cy="432048"/>
                  </a:xfrm>
                  <a:prstGeom prst="bentConnector3">
                    <a:avLst/>
                  </a:prstGeom>
                  <a:ln w="19050">
                    <a:solidFill>
                      <a:schemeClr val="tx1">
                        <a:lumMod val="85000"/>
                        <a:lumOff val="1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9" name="Elbow Connector 18"/>
                  <p:cNvCxnSpPr>
                    <a:stCxn id="11" idx="2"/>
                    <a:endCxn id="80" idx="0"/>
                  </p:cNvCxnSpPr>
                  <p:nvPr/>
                </p:nvCxnSpPr>
                <p:spPr>
                  <a:xfrm rot="5400000">
                    <a:off x="3203994" y="1988840"/>
                    <a:ext cx="288032" cy="432048"/>
                  </a:xfrm>
                  <a:prstGeom prst="bentConnector3">
                    <a:avLst/>
                  </a:prstGeom>
                  <a:ln w="19050">
                    <a:solidFill>
                      <a:schemeClr val="tx1">
                        <a:lumMod val="85000"/>
                        <a:lumOff val="15000"/>
                      </a:schemeClr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86" name="TextBox 85"/>
                <p:cNvSpPr txBox="1"/>
                <p:nvPr/>
              </p:nvSpPr>
              <p:spPr>
                <a:xfrm>
                  <a:off x="457200" y="2169730"/>
                  <a:ext cx="1882552" cy="388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smtClean="0"/>
                    <a:t>100 </a:t>
                  </a:r>
                  <a:r>
                    <a:rPr lang="en-US" sz="1600" dirty="0"/>
                    <a:t>Gb </a:t>
                  </a:r>
                  <a:r>
                    <a:rPr lang="en-US" sz="1600" dirty="0" smtClean="0"/>
                    <a:t>Ethernet</a:t>
                  </a:r>
                  <a:endParaRPr lang="en-US" sz="1600" dirty="0"/>
                </a:p>
              </p:txBody>
            </p:sp>
          </p:grpSp>
          <p:cxnSp>
            <p:nvCxnSpPr>
              <p:cNvPr id="92" name="Straight Arrow Connector 91"/>
              <p:cNvCxnSpPr/>
              <p:nvPr/>
            </p:nvCxnSpPr>
            <p:spPr>
              <a:xfrm>
                <a:off x="1439656" y="6546813"/>
                <a:ext cx="5248517" cy="0"/>
              </a:xfrm>
              <a:prstGeom prst="straightConnector1">
                <a:avLst/>
              </a:prstGeom>
              <a:ln w="38100">
                <a:solidFill>
                  <a:schemeClr val="tx1">
                    <a:lumMod val="50000"/>
                    <a:lumOff val="50000"/>
                  </a:schemeClr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2" name="Oval 111"/>
              <p:cNvSpPr/>
              <p:nvPr/>
            </p:nvSpPr>
            <p:spPr>
              <a:xfrm>
                <a:off x="3615450" y="6426822"/>
                <a:ext cx="216024" cy="216024"/>
              </a:xfrm>
              <a:prstGeom prst="ellipse">
                <a:avLst/>
              </a:prstGeom>
              <a:solidFill>
                <a:srgbClr val="C0504D">
                  <a:alpha val="50196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91380" tIns="45692" rIns="91380" bIns="45692" rtlCol="0" anchor="ctr"/>
              <a:lstStyle/>
              <a:p>
                <a:pPr algn="ctr"/>
                <a:endParaRPr lang="en-GB"/>
              </a:p>
            </p:txBody>
          </p:sp>
          <p:sp>
            <p:nvSpPr>
              <p:cNvPr id="113" name="TextBox 112"/>
              <p:cNvSpPr txBox="1"/>
              <p:nvPr/>
            </p:nvSpPr>
            <p:spPr>
              <a:xfrm>
                <a:off x="6191580" y="6160781"/>
                <a:ext cx="602929" cy="353360"/>
              </a:xfrm>
              <a:prstGeom prst="rect">
                <a:avLst/>
              </a:prstGeom>
              <a:noFill/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Run 4</a:t>
                </a:r>
                <a:endParaRPr lang="en-GB" sz="1400" dirty="0">
                  <a:solidFill>
                    <a:schemeClr val="tx1">
                      <a:lumMod val="50000"/>
                      <a:lumOff val="50000"/>
                    </a:schemeClr>
                  </a:solidFill>
                </a:endParaRPr>
              </a:p>
            </p:txBody>
          </p:sp>
          <p:grpSp>
            <p:nvGrpSpPr>
              <p:cNvPr id="24" name="Group 23"/>
              <p:cNvGrpSpPr/>
              <p:nvPr/>
            </p:nvGrpSpPr>
            <p:grpSpPr>
              <a:xfrm>
                <a:off x="457200" y="836712"/>
                <a:ext cx="3466874" cy="1341217"/>
                <a:chOff x="457200" y="836712"/>
                <a:chExt cx="3466874" cy="1341217"/>
              </a:xfrm>
            </p:grpSpPr>
            <p:sp>
              <p:nvSpPr>
                <p:cNvPr id="106" name="TextBox 105"/>
                <p:cNvSpPr txBox="1"/>
                <p:nvPr/>
              </p:nvSpPr>
              <p:spPr>
                <a:xfrm>
                  <a:off x="457200" y="836712"/>
                  <a:ext cx="1882552" cy="671506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GBT links* or </a:t>
                  </a:r>
                  <a:br>
                    <a:rPr lang="en-US" sz="1600" dirty="0"/>
                  </a:br>
                  <a:r>
                    <a:rPr lang="en-US" sz="1600" dirty="0"/>
                    <a:t>FULL mode links</a:t>
                  </a:r>
                  <a:endParaRPr lang="en-GB" sz="1600" dirty="0"/>
                </a:p>
              </p:txBody>
            </p:sp>
            <p:grpSp>
              <p:nvGrpSpPr>
                <p:cNvPr id="3" name="Group 2"/>
                <p:cNvGrpSpPr/>
                <p:nvPr/>
              </p:nvGrpSpPr>
              <p:grpSpPr>
                <a:xfrm>
                  <a:off x="2339898" y="1124744"/>
                  <a:ext cx="1584176" cy="936104"/>
                  <a:chOff x="2339898" y="1124744"/>
                  <a:chExt cx="1584176" cy="936104"/>
                </a:xfrm>
              </p:grpSpPr>
              <p:sp>
                <p:nvSpPr>
                  <p:cNvPr id="10" name="Rectangle 9"/>
                  <p:cNvSpPr/>
                  <p:nvPr/>
                </p:nvSpPr>
                <p:spPr>
                  <a:xfrm>
                    <a:off x="2339898" y="1844824"/>
                    <a:ext cx="720080" cy="216024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endParaRPr>
                  </a:p>
                </p:txBody>
              </p:sp>
              <p:sp>
                <p:nvSpPr>
                  <p:cNvPr id="11" name="Rectangle 10"/>
                  <p:cNvSpPr/>
                  <p:nvPr/>
                </p:nvSpPr>
                <p:spPr>
                  <a:xfrm>
                    <a:off x="3203994" y="1844824"/>
                    <a:ext cx="720080" cy="216024"/>
                  </a:xfrm>
                  <a:prstGeom prst="rect">
                    <a:avLst/>
                  </a:prstGeom>
                  <a:solidFill>
                    <a:schemeClr val="accent3">
                      <a:lumMod val="40000"/>
                      <a:lumOff val="60000"/>
                    </a:schemeClr>
                  </a:solidFill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GB" sz="1400" dirty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endParaRPr>
                  </a:p>
                </p:txBody>
              </p:sp>
              <p:cxnSp>
                <p:nvCxnSpPr>
                  <p:cNvPr id="16" name="Straight Arrow Connector 15"/>
                  <p:cNvCxnSpPr>
                    <a:stCxn id="5" idx="2"/>
                    <a:endCxn id="10" idx="0"/>
                  </p:cNvCxnSpPr>
                  <p:nvPr/>
                </p:nvCxnSpPr>
                <p:spPr>
                  <a:xfrm>
                    <a:off x="2699792" y="1124744"/>
                    <a:ext cx="146" cy="720080"/>
                  </a:xfrm>
                  <a:prstGeom prst="straightConnector1">
                    <a:avLst/>
                  </a:prstGeom>
                  <a:ln w="19050">
                    <a:solidFill>
                      <a:schemeClr val="accent2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7" name="Straight Arrow Connector 16"/>
                  <p:cNvCxnSpPr>
                    <a:stCxn id="6" idx="2"/>
                    <a:endCxn id="11" idx="0"/>
                  </p:cNvCxnSpPr>
                  <p:nvPr/>
                </p:nvCxnSpPr>
                <p:spPr>
                  <a:xfrm>
                    <a:off x="3563888" y="1124744"/>
                    <a:ext cx="146" cy="720080"/>
                  </a:xfrm>
                  <a:prstGeom prst="straightConnector1">
                    <a:avLst/>
                  </a:prstGeom>
                  <a:ln w="19050">
                    <a:solidFill>
                      <a:schemeClr val="accent2"/>
                    </a:solidFill>
                    <a:headEnd type="arrow"/>
                    <a:tailEnd type="arrow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pic>
                <p:nvPicPr>
                  <p:cNvPr id="116" name="Picture 115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2460503" y="1861916"/>
                    <a:ext cx="472405" cy="191304"/>
                  </a:xfrm>
                  <a:prstGeom prst="rect">
                    <a:avLst/>
                  </a:prstGeom>
                </p:spPr>
              </p:pic>
              <p:pic>
                <p:nvPicPr>
                  <p:cNvPr id="117" name="Picture 116"/>
                  <p:cNvPicPr>
                    <a:picLocks noChangeAspect="1"/>
                  </p:cNvPicPr>
                  <p:nvPr/>
                </p:nvPicPr>
                <p:blipFill>
                  <a:blip r:embed="rId3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tretch>
                    <a:fillRect/>
                  </a:stretch>
                </p:blipFill>
                <p:spPr>
                  <a:xfrm>
                    <a:off x="3319693" y="1861916"/>
                    <a:ext cx="472405" cy="191304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90" name="TextBox 89"/>
                <p:cNvSpPr txBox="1"/>
                <p:nvPr/>
              </p:nvSpPr>
              <p:spPr>
                <a:xfrm>
                  <a:off x="457200" y="1789162"/>
                  <a:ext cx="1882552" cy="38876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/>
                    <a:t>PCs</a:t>
                  </a:r>
                  <a:endParaRPr lang="en-GB" sz="1600" dirty="0"/>
                </a:p>
              </p:txBody>
            </p:sp>
          </p:grpSp>
          <p:sp>
            <p:nvSpPr>
              <p:cNvPr id="119" name="TextBox 118"/>
              <p:cNvSpPr txBox="1"/>
              <p:nvPr/>
            </p:nvSpPr>
            <p:spPr>
              <a:xfrm>
                <a:off x="8040695" y="3670010"/>
                <a:ext cx="936104" cy="742127"/>
              </a:xfrm>
              <a:prstGeom prst="rect">
                <a:avLst/>
              </a:prstGeom>
              <a:noFill/>
            </p:spPr>
            <p:txBody>
              <a:bodyPr wrap="square" lIns="91380" tIns="45692" rIns="91380" bIns="45692" rtlCol="0">
                <a:spAutoFit/>
              </a:bodyPr>
              <a:lstStyle/>
              <a:p>
                <a:r>
                  <a:rPr lang="en-US" dirty="0"/>
                  <a:t>PCs</a:t>
                </a:r>
              </a:p>
              <a:p>
                <a:r>
                  <a:rPr lang="en-US" dirty="0"/>
                  <a:t>(COTS)</a:t>
                </a:r>
                <a:endParaRPr lang="en-GB" dirty="0"/>
              </a:p>
            </p:txBody>
          </p:sp>
          <p:sp>
            <p:nvSpPr>
              <p:cNvPr id="120" name="TextBox 119"/>
              <p:cNvSpPr txBox="1"/>
              <p:nvPr/>
            </p:nvSpPr>
            <p:spPr>
              <a:xfrm>
                <a:off x="4103348" y="6160781"/>
                <a:ext cx="602929" cy="353360"/>
              </a:xfrm>
              <a:prstGeom prst="rect">
                <a:avLst/>
              </a:prstGeom>
              <a:noFill/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Run 3</a:t>
                </a:r>
              </a:p>
            </p:txBody>
          </p:sp>
          <p:sp>
            <p:nvSpPr>
              <p:cNvPr id="121" name="TextBox 120"/>
              <p:cNvSpPr txBox="1"/>
              <p:nvPr/>
            </p:nvSpPr>
            <p:spPr>
              <a:xfrm>
                <a:off x="2375156" y="6160781"/>
                <a:ext cx="602929" cy="353360"/>
              </a:xfrm>
              <a:prstGeom prst="rect">
                <a:avLst/>
              </a:prstGeom>
              <a:noFill/>
            </p:spPr>
            <p:txBody>
              <a:bodyPr wrap="none" lIns="91380" tIns="45692" rIns="91380" bIns="45692" rtlCol="0">
                <a:spAutoFit/>
              </a:bodyPr>
              <a:lstStyle/>
              <a:p>
                <a:r>
                  <a:rPr lang="en-US" sz="1400" dirty="0">
                    <a:solidFill>
                      <a:schemeClr val="tx1">
                        <a:lumMod val="50000"/>
                        <a:lumOff val="50000"/>
                      </a:schemeClr>
                    </a:solidFill>
                  </a:rPr>
                  <a:t>Run 2</a:t>
                </a:r>
              </a:p>
            </p:txBody>
          </p:sp>
        </p:grpSp>
      </p:grpSp>
      <p:sp>
        <p:nvSpPr>
          <p:cNvPr id="40" name="Rectangle 39"/>
          <p:cNvSpPr/>
          <p:nvPr/>
        </p:nvSpPr>
        <p:spPr>
          <a:xfrm>
            <a:off x="1635855" y="5343690"/>
            <a:ext cx="308231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* GBT: </a:t>
            </a:r>
            <a:r>
              <a:rPr lang="en-US" sz="1200" dirty="0" err="1"/>
              <a:t>GigaBit</a:t>
            </a:r>
            <a:r>
              <a:rPr lang="en-US" sz="1200" dirty="0"/>
              <a:t> Transceiver with Versatile Link 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17810386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itle 17"/>
          <p:cNvSpPr>
            <a:spLocks noGrp="1"/>
          </p:cNvSpPr>
          <p:nvPr>
            <p:ph type="title"/>
          </p:nvPr>
        </p:nvSpPr>
        <p:spPr>
          <a:xfrm>
            <a:off x="838200" y="80520"/>
            <a:ext cx="10515600" cy="779313"/>
          </a:xfrm>
        </p:spPr>
        <p:txBody>
          <a:bodyPr>
            <a:normAutofit/>
          </a:bodyPr>
          <a:lstStyle/>
          <a:p>
            <a:r>
              <a:rPr lang="en-US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Upgrade for HL-LHC</a:t>
            </a:r>
            <a:endParaRPr lang="nl-NL" sz="3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2018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FELIX - Lorne Levinson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D1B6AD-3BE3-4339-96D4-2A22983CF543}" type="slidenum">
              <a:rPr lang="en-GB" smtClean="0"/>
              <a:t>5</a:t>
            </a:fld>
            <a:endParaRPr lang="en-GB"/>
          </a:p>
        </p:txBody>
      </p:sp>
      <p:grpSp>
        <p:nvGrpSpPr>
          <p:cNvPr id="21" name="Group 20"/>
          <p:cNvGrpSpPr/>
          <p:nvPr/>
        </p:nvGrpSpPr>
        <p:grpSpPr>
          <a:xfrm>
            <a:off x="1503034" y="902129"/>
            <a:ext cx="9021152" cy="5380371"/>
            <a:chOff x="-20967" y="744672"/>
            <a:chExt cx="9021152" cy="6213323"/>
          </a:xfrm>
        </p:grpSpPr>
        <p:sp>
          <p:nvSpPr>
            <p:cNvPr id="61" name="TextBox 60"/>
            <p:cNvSpPr txBox="1"/>
            <p:nvPr/>
          </p:nvSpPr>
          <p:spPr>
            <a:xfrm>
              <a:off x="6191580" y="6185591"/>
              <a:ext cx="602929" cy="355359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Run 4</a:t>
              </a:r>
              <a:endParaRPr lang="en-GB" sz="14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5" name="Rectangle 4"/>
            <p:cNvSpPr/>
            <p:nvPr/>
          </p:nvSpPr>
          <p:spPr>
            <a:xfrm>
              <a:off x="2339752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" name="Rectangle 5"/>
            <p:cNvSpPr/>
            <p:nvPr/>
          </p:nvSpPr>
          <p:spPr>
            <a:xfrm>
              <a:off x="3203848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4067944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" name="Rectangle 7"/>
            <p:cNvSpPr/>
            <p:nvPr/>
          </p:nvSpPr>
          <p:spPr>
            <a:xfrm>
              <a:off x="4932040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9" name="Rectangle 8"/>
            <p:cNvSpPr/>
            <p:nvPr/>
          </p:nvSpPr>
          <p:spPr>
            <a:xfrm>
              <a:off x="5796136" y="908720"/>
              <a:ext cx="720080" cy="216024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FE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0" name="Rectangle 9"/>
            <p:cNvSpPr/>
            <p:nvPr/>
          </p:nvSpPr>
          <p:spPr>
            <a:xfrm>
              <a:off x="2339898" y="1844824"/>
              <a:ext cx="720080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203994" y="1844824"/>
              <a:ext cx="720080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068090" y="1844824"/>
              <a:ext cx="720080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932186" y="1844824"/>
              <a:ext cx="720080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96282" y="1844824"/>
              <a:ext cx="720080" cy="216024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cxnSp>
          <p:nvCxnSpPr>
            <p:cNvPr id="16" name="Straight Arrow Connector 15"/>
            <p:cNvCxnSpPr>
              <a:stCxn id="5" idx="2"/>
              <a:endCxn id="10" idx="0"/>
            </p:cNvCxnSpPr>
            <p:nvPr/>
          </p:nvCxnSpPr>
          <p:spPr>
            <a:xfrm>
              <a:off x="2699792" y="1124745"/>
              <a:ext cx="146" cy="72008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>
              <a:stCxn id="6" idx="2"/>
              <a:endCxn id="11" idx="0"/>
            </p:cNvCxnSpPr>
            <p:nvPr/>
          </p:nvCxnSpPr>
          <p:spPr>
            <a:xfrm>
              <a:off x="3563888" y="1124745"/>
              <a:ext cx="146" cy="72008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>
              <a:stCxn id="7" idx="2"/>
              <a:endCxn id="12" idx="0"/>
            </p:cNvCxnSpPr>
            <p:nvPr/>
          </p:nvCxnSpPr>
          <p:spPr>
            <a:xfrm>
              <a:off x="4427986" y="1124745"/>
              <a:ext cx="146" cy="72008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8" idx="2"/>
              <a:endCxn id="13" idx="0"/>
            </p:cNvCxnSpPr>
            <p:nvPr/>
          </p:nvCxnSpPr>
          <p:spPr>
            <a:xfrm>
              <a:off x="5292083" y="1124745"/>
              <a:ext cx="146" cy="72008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/>
            <p:cNvCxnSpPr>
              <a:stCxn id="9" idx="2"/>
              <a:endCxn id="14" idx="0"/>
            </p:cNvCxnSpPr>
            <p:nvPr/>
          </p:nvCxnSpPr>
          <p:spPr>
            <a:xfrm>
              <a:off x="6156181" y="1124745"/>
              <a:ext cx="146" cy="720080"/>
            </a:xfrm>
            <a:prstGeom prst="straightConnector1">
              <a:avLst/>
            </a:prstGeom>
            <a:ln w="19050">
              <a:solidFill>
                <a:schemeClr val="accent2"/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Rectangle 28"/>
            <p:cNvSpPr/>
            <p:nvPr/>
          </p:nvSpPr>
          <p:spPr>
            <a:xfrm>
              <a:off x="2339898" y="2924944"/>
              <a:ext cx="720080" cy="36004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Data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Handler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203994" y="2924944"/>
              <a:ext cx="720080" cy="36004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Data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Handler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1" name="Rectangle 30"/>
            <p:cNvSpPr/>
            <p:nvPr/>
          </p:nvSpPr>
          <p:spPr>
            <a:xfrm>
              <a:off x="4068090" y="2924944"/>
              <a:ext cx="720080" cy="36004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Data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Handler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2" name="Rectangle 31"/>
            <p:cNvSpPr/>
            <p:nvPr/>
          </p:nvSpPr>
          <p:spPr>
            <a:xfrm>
              <a:off x="4932186" y="2924944"/>
              <a:ext cx="720080" cy="36004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Data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Handler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5796282" y="2924944"/>
              <a:ext cx="720080" cy="360040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Data</a:t>
              </a:r>
            </a:p>
            <a:p>
              <a:pPr algn="ctr"/>
              <a:r>
                <a:rPr lang="en-US" sz="12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Handler</a:t>
              </a:r>
              <a:endParaRPr lang="en-GB" sz="12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5" name="Rectangle 74"/>
            <p:cNvSpPr/>
            <p:nvPr/>
          </p:nvSpPr>
          <p:spPr>
            <a:xfrm>
              <a:off x="5815689" y="45478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>
              <a:off x="5968089" y="47002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7" name="Rectangle 76"/>
            <p:cNvSpPr/>
            <p:nvPr/>
          </p:nvSpPr>
          <p:spPr>
            <a:xfrm>
              <a:off x="6120489" y="48526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6272889" y="5005021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1" name="Rectangle 70"/>
            <p:cNvSpPr/>
            <p:nvPr/>
          </p:nvSpPr>
          <p:spPr>
            <a:xfrm>
              <a:off x="4943209" y="45478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2" name="Rectangle 71"/>
            <p:cNvSpPr/>
            <p:nvPr/>
          </p:nvSpPr>
          <p:spPr>
            <a:xfrm>
              <a:off x="5095609" y="47002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5248009" y="48526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4" name="Rectangle 73"/>
            <p:cNvSpPr/>
            <p:nvPr/>
          </p:nvSpPr>
          <p:spPr>
            <a:xfrm>
              <a:off x="5400409" y="5005021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7" name="Rectangle 66"/>
            <p:cNvSpPr/>
            <p:nvPr/>
          </p:nvSpPr>
          <p:spPr>
            <a:xfrm>
              <a:off x="4070729" y="45478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8" name="Rectangle 67"/>
            <p:cNvSpPr/>
            <p:nvPr/>
          </p:nvSpPr>
          <p:spPr>
            <a:xfrm>
              <a:off x="4223129" y="47002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4375529" y="48526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0" name="Rectangle 69"/>
            <p:cNvSpPr/>
            <p:nvPr/>
          </p:nvSpPr>
          <p:spPr>
            <a:xfrm>
              <a:off x="4527929" y="5005021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3" name="Rectangle 62"/>
            <p:cNvSpPr/>
            <p:nvPr/>
          </p:nvSpPr>
          <p:spPr>
            <a:xfrm>
              <a:off x="3195140" y="4555976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347540" y="4708378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5" name="Rectangle 64"/>
            <p:cNvSpPr/>
            <p:nvPr/>
          </p:nvSpPr>
          <p:spPr>
            <a:xfrm>
              <a:off x="3499940" y="4860780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66" name="Rectangle 65"/>
            <p:cNvSpPr/>
            <p:nvPr/>
          </p:nvSpPr>
          <p:spPr>
            <a:xfrm>
              <a:off x="3652340" y="5013176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7" name="Rectangle 46"/>
            <p:cNvSpPr/>
            <p:nvPr/>
          </p:nvSpPr>
          <p:spPr>
            <a:xfrm>
              <a:off x="2322660" y="45478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2475060" y="47002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2627460" y="4852619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50" name="Rectangle 49"/>
            <p:cNvSpPr/>
            <p:nvPr/>
          </p:nvSpPr>
          <p:spPr>
            <a:xfrm>
              <a:off x="2779860" y="5005021"/>
              <a:ext cx="720080" cy="648072"/>
            </a:xfrm>
            <a:prstGeom prst="rect">
              <a:avLst/>
            </a:prstGeom>
            <a:solidFill>
              <a:schemeClr val="accent3">
                <a:lumMod val="40000"/>
                <a:lumOff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HLTPU</a:t>
              </a:r>
              <a:endParaRPr lang="en-GB" sz="1400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79" name="Rounded Rectangle 78"/>
            <p:cNvSpPr/>
            <p:nvPr/>
          </p:nvSpPr>
          <p:spPr>
            <a:xfrm>
              <a:off x="3203848" y="3573016"/>
              <a:ext cx="2448272" cy="504056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dirty="0"/>
                <a:t>HPC Network</a:t>
              </a:r>
              <a:endParaRPr lang="en-GB" dirty="0"/>
            </a:p>
          </p:txBody>
        </p:sp>
        <p:cxnSp>
          <p:nvCxnSpPr>
            <p:cNvPr id="81" name="Elbow Connector 80"/>
            <p:cNvCxnSpPr>
              <a:stCxn id="29" idx="2"/>
              <a:endCxn id="79" idx="0"/>
            </p:cNvCxnSpPr>
            <p:nvPr/>
          </p:nvCxnSpPr>
          <p:spPr>
            <a:xfrm rot="16200000" flipH="1">
              <a:off x="3419945" y="2564977"/>
              <a:ext cx="288032" cy="1728046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Elbow Connector 84"/>
            <p:cNvCxnSpPr>
              <a:stCxn id="30" idx="2"/>
              <a:endCxn id="79" idx="0"/>
            </p:cNvCxnSpPr>
            <p:nvPr/>
          </p:nvCxnSpPr>
          <p:spPr>
            <a:xfrm rot="16200000" flipH="1">
              <a:off x="3851993" y="2997025"/>
              <a:ext cx="288032" cy="863950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Elbow Connector 86"/>
            <p:cNvCxnSpPr>
              <a:stCxn id="31" idx="2"/>
              <a:endCxn id="79" idx="0"/>
            </p:cNvCxnSpPr>
            <p:nvPr/>
          </p:nvCxnSpPr>
          <p:spPr>
            <a:xfrm rot="5400000">
              <a:off x="4284041" y="3428927"/>
              <a:ext cx="288032" cy="146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lbow Connector 88"/>
            <p:cNvCxnSpPr>
              <a:stCxn id="32" idx="2"/>
              <a:endCxn id="79" idx="0"/>
            </p:cNvCxnSpPr>
            <p:nvPr/>
          </p:nvCxnSpPr>
          <p:spPr>
            <a:xfrm rot="5400000">
              <a:off x="4716089" y="2996879"/>
              <a:ext cx="288032" cy="864242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1" name="Elbow Connector 90"/>
            <p:cNvCxnSpPr>
              <a:stCxn id="33" idx="2"/>
              <a:endCxn id="79" idx="0"/>
            </p:cNvCxnSpPr>
            <p:nvPr/>
          </p:nvCxnSpPr>
          <p:spPr>
            <a:xfrm rot="5400000">
              <a:off x="5148137" y="2564831"/>
              <a:ext cx="288032" cy="1728338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Elbow Connector 92"/>
            <p:cNvCxnSpPr>
              <a:stCxn id="47" idx="0"/>
              <a:endCxn id="79" idx="2"/>
            </p:cNvCxnSpPr>
            <p:nvPr/>
          </p:nvCxnSpPr>
          <p:spPr>
            <a:xfrm rot="5400000" flipH="1" flipV="1">
              <a:off x="3319975" y="3439804"/>
              <a:ext cx="470747" cy="1745284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Elbow Connector 94"/>
            <p:cNvCxnSpPr>
              <a:stCxn id="63" idx="0"/>
              <a:endCxn id="79" idx="2"/>
            </p:cNvCxnSpPr>
            <p:nvPr/>
          </p:nvCxnSpPr>
          <p:spPr>
            <a:xfrm rot="5400000" flipH="1" flipV="1">
              <a:off x="3752130" y="3880122"/>
              <a:ext cx="478904" cy="872804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7" name="Elbow Connector 96"/>
            <p:cNvCxnSpPr>
              <a:stCxn id="67" idx="0"/>
              <a:endCxn id="79" idx="2"/>
            </p:cNvCxnSpPr>
            <p:nvPr/>
          </p:nvCxnSpPr>
          <p:spPr>
            <a:xfrm rot="16200000" flipV="1">
              <a:off x="4194010" y="4311053"/>
              <a:ext cx="470747" cy="2785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Elbow Connector 98"/>
            <p:cNvCxnSpPr>
              <a:stCxn id="71" idx="0"/>
              <a:endCxn id="79" idx="2"/>
            </p:cNvCxnSpPr>
            <p:nvPr/>
          </p:nvCxnSpPr>
          <p:spPr>
            <a:xfrm rot="16200000" flipV="1">
              <a:off x="4630250" y="3874819"/>
              <a:ext cx="470747" cy="875265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Elbow Connector 102"/>
            <p:cNvCxnSpPr>
              <a:stCxn id="75" idx="0"/>
              <a:endCxn id="79" idx="2"/>
            </p:cNvCxnSpPr>
            <p:nvPr/>
          </p:nvCxnSpPr>
          <p:spPr>
            <a:xfrm rot="16200000" flipV="1">
              <a:off x="5066490" y="3438579"/>
              <a:ext cx="470747" cy="1747745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TextBox 105"/>
            <p:cNvSpPr txBox="1"/>
            <p:nvPr/>
          </p:nvSpPr>
          <p:spPr>
            <a:xfrm>
              <a:off x="539553" y="850961"/>
              <a:ext cx="1800200" cy="675241"/>
            </a:xfrm>
            <a:prstGeom prst="rect">
              <a:avLst/>
            </a:prstGeom>
            <a:noFill/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600" dirty="0"/>
                <a:t>GBT, </a:t>
              </a:r>
              <a:r>
                <a:rPr lang="en-US" sz="1600" dirty="0" err="1"/>
                <a:t>LpGBT</a:t>
              </a:r>
              <a:r>
                <a:rPr lang="en-US" sz="1600" dirty="0"/>
                <a:t>* or FULL mode links</a:t>
              </a:r>
              <a:endParaRPr lang="en-GB" sz="1600" dirty="0"/>
            </a:p>
          </p:txBody>
        </p:sp>
        <p:sp>
          <p:nvSpPr>
            <p:cNvPr id="108" name="Right Brace 107"/>
            <p:cNvSpPr/>
            <p:nvPr/>
          </p:nvSpPr>
          <p:spPr>
            <a:xfrm>
              <a:off x="7380317" y="2060849"/>
              <a:ext cx="360040" cy="3888431"/>
            </a:xfrm>
            <a:prstGeom prst="rightBrace">
              <a:avLst>
                <a:gd name="adj1" fmla="val 53431"/>
                <a:gd name="adj2" fmla="val 50000"/>
              </a:avLst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/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-20967" y="6211669"/>
              <a:ext cx="2715375" cy="746326"/>
            </a:xfrm>
            <a:prstGeom prst="rect">
              <a:avLst/>
            </a:prstGeom>
            <a:noFill/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3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2024</a:t>
              </a:r>
              <a:endParaRPr lang="en-GB" sz="3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3253777" y="5692605"/>
              <a:ext cx="2390598" cy="426444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dirty="0">
                  <a:solidFill>
                    <a:schemeClr val="tx1">
                      <a:lumMod val="65000"/>
                      <a:lumOff val="35000"/>
                    </a:schemeClr>
                  </a:solidFill>
                </a:rPr>
                <a:t>High-Level Trigger Farm</a:t>
              </a:r>
              <a:endParaRPr lang="en-GB" dirty="0">
                <a:solidFill>
                  <a:schemeClr val="tx1">
                    <a:lumMod val="65000"/>
                    <a:lumOff val="35000"/>
                  </a:schemeClr>
                </a:solidFill>
              </a:endParaRPr>
            </a:p>
          </p:txBody>
        </p:sp>
        <p:sp>
          <p:nvSpPr>
            <p:cNvPr id="80" name="Rounded Rectangle 79"/>
            <p:cNvSpPr/>
            <p:nvPr/>
          </p:nvSpPr>
          <p:spPr>
            <a:xfrm>
              <a:off x="2339752" y="2348880"/>
              <a:ext cx="4176464" cy="288032"/>
            </a:xfrm>
            <a:prstGeom prst="roundRect">
              <a:avLst/>
            </a:prstGeom>
            <a:solidFill>
              <a:schemeClr val="accent2">
                <a:lumMod val="60000"/>
                <a:lumOff val="40000"/>
              </a:schemeClr>
            </a:solidFill>
            <a:ln w="127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r>
                <a:rPr lang="en-US" sz="1400" dirty="0"/>
                <a:t>HPC Network</a:t>
              </a:r>
              <a:endParaRPr lang="en-GB" sz="1400" dirty="0"/>
            </a:p>
          </p:txBody>
        </p:sp>
        <p:cxnSp>
          <p:nvCxnSpPr>
            <p:cNvPr id="15" name="Elbow Connector 14"/>
            <p:cNvCxnSpPr>
              <a:stCxn id="10" idx="2"/>
              <a:endCxn id="80" idx="0"/>
            </p:cNvCxnSpPr>
            <p:nvPr/>
          </p:nvCxnSpPr>
          <p:spPr>
            <a:xfrm rot="16200000" flipH="1">
              <a:off x="3419945" y="1340843"/>
              <a:ext cx="288032" cy="1728046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Elbow Connector 18"/>
            <p:cNvCxnSpPr>
              <a:stCxn id="11" idx="2"/>
              <a:endCxn id="80" idx="0"/>
            </p:cNvCxnSpPr>
            <p:nvPr/>
          </p:nvCxnSpPr>
          <p:spPr>
            <a:xfrm rot="16200000" flipH="1">
              <a:off x="3851993" y="1772891"/>
              <a:ext cx="288032" cy="863950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Elbow Connector 21"/>
            <p:cNvCxnSpPr>
              <a:stCxn id="80" idx="2"/>
              <a:endCxn id="29" idx="0"/>
            </p:cNvCxnSpPr>
            <p:nvPr/>
          </p:nvCxnSpPr>
          <p:spPr>
            <a:xfrm rot="5400000">
              <a:off x="3419945" y="1916905"/>
              <a:ext cx="288032" cy="1728046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Elbow Connector 24"/>
            <p:cNvCxnSpPr>
              <a:stCxn id="80" idx="2"/>
              <a:endCxn id="30" idx="0"/>
            </p:cNvCxnSpPr>
            <p:nvPr/>
          </p:nvCxnSpPr>
          <p:spPr>
            <a:xfrm rot="5400000">
              <a:off x="3851993" y="2348953"/>
              <a:ext cx="288032" cy="863950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6" name="TextBox 85"/>
            <p:cNvSpPr txBox="1"/>
            <p:nvPr/>
          </p:nvSpPr>
          <p:spPr>
            <a:xfrm>
              <a:off x="539552" y="2181454"/>
              <a:ext cx="1800200" cy="675241"/>
            </a:xfrm>
            <a:prstGeom prst="rect">
              <a:avLst/>
            </a:prstGeom>
            <a:noFill/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sz="1600" dirty="0"/>
                <a:t>COTS network technology</a:t>
              </a:r>
              <a:endParaRPr lang="en-GB" sz="1600" dirty="0"/>
            </a:p>
          </p:txBody>
        </p:sp>
        <p:cxnSp>
          <p:nvCxnSpPr>
            <p:cNvPr id="28" name="Elbow Connector 27"/>
            <p:cNvCxnSpPr>
              <a:stCxn id="12" idx="2"/>
              <a:endCxn id="80" idx="0"/>
            </p:cNvCxnSpPr>
            <p:nvPr/>
          </p:nvCxnSpPr>
          <p:spPr>
            <a:xfrm rot="5400000">
              <a:off x="4284041" y="2204793"/>
              <a:ext cx="288032" cy="146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Elbow Connector 34"/>
            <p:cNvCxnSpPr>
              <a:stCxn id="13" idx="2"/>
              <a:endCxn id="80" idx="0"/>
            </p:cNvCxnSpPr>
            <p:nvPr/>
          </p:nvCxnSpPr>
          <p:spPr>
            <a:xfrm rot="5400000">
              <a:off x="4716089" y="1772745"/>
              <a:ext cx="288032" cy="864242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Elbow Connector 39"/>
            <p:cNvCxnSpPr>
              <a:stCxn id="14" idx="2"/>
              <a:endCxn id="80" idx="0"/>
            </p:cNvCxnSpPr>
            <p:nvPr/>
          </p:nvCxnSpPr>
          <p:spPr>
            <a:xfrm rot="5400000">
              <a:off x="5148137" y="1340697"/>
              <a:ext cx="288032" cy="1728338"/>
            </a:xfrm>
            <a:prstGeom prst="bentConnector3">
              <a:avLst>
                <a:gd name="adj1" fmla="val 50000"/>
              </a:avLst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Elbow Connector 45"/>
            <p:cNvCxnSpPr>
              <a:stCxn id="80" idx="2"/>
              <a:endCxn id="31" idx="0"/>
            </p:cNvCxnSpPr>
            <p:nvPr/>
          </p:nvCxnSpPr>
          <p:spPr>
            <a:xfrm rot="16200000" flipH="1">
              <a:off x="4284041" y="2780855"/>
              <a:ext cx="288032" cy="146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Elbow Connector 51"/>
            <p:cNvCxnSpPr>
              <a:stCxn id="80" idx="2"/>
              <a:endCxn id="32" idx="0"/>
            </p:cNvCxnSpPr>
            <p:nvPr/>
          </p:nvCxnSpPr>
          <p:spPr>
            <a:xfrm rot="16200000" flipH="1">
              <a:off x="4716089" y="2348807"/>
              <a:ext cx="288032" cy="864242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Elbow Connector 53"/>
            <p:cNvCxnSpPr>
              <a:stCxn id="80" idx="2"/>
              <a:endCxn id="33" idx="0"/>
            </p:cNvCxnSpPr>
            <p:nvPr/>
          </p:nvCxnSpPr>
          <p:spPr>
            <a:xfrm rot="16200000" flipH="1">
              <a:off x="5148137" y="1916759"/>
              <a:ext cx="288032" cy="1728338"/>
            </a:xfrm>
            <a:prstGeom prst="bentConnector3">
              <a:avLst/>
            </a:prstGeom>
            <a:ln w="19050">
              <a:solidFill>
                <a:schemeClr val="tx1">
                  <a:lumMod val="85000"/>
                  <a:lumOff val="15000"/>
                </a:schemeClr>
              </a:solidFill>
              <a:headEnd type="arrow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Arrow Connector 97"/>
            <p:cNvCxnSpPr/>
            <p:nvPr/>
          </p:nvCxnSpPr>
          <p:spPr>
            <a:xfrm>
              <a:off x="1439656" y="6546813"/>
              <a:ext cx="5248517" cy="0"/>
            </a:xfrm>
            <a:prstGeom prst="straightConnector1">
              <a:avLst/>
            </a:prstGeom>
            <a:ln w="38100">
              <a:solidFill>
                <a:schemeClr val="tx1">
                  <a:lumMod val="50000"/>
                  <a:lumOff val="50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TextBox 99"/>
            <p:cNvSpPr txBox="1"/>
            <p:nvPr/>
          </p:nvSpPr>
          <p:spPr>
            <a:xfrm>
              <a:off x="1619678" y="6525348"/>
              <a:ext cx="601326" cy="390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2015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454971" y="6525348"/>
              <a:ext cx="601326" cy="390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2017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2" name="TextBox 101"/>
            <p:cNvSpPr txBox="1"/>
            <p:nvPr/>
          </p:nvSpPr>
          <p:spPr>
            <a:xfrm>
              <a:off x="3290264" y="6525348"/>
              <a:ext cx="601326" cy="390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2019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07" name="TextBox 106"/>
            <p:cNvSpPr txBox="1"/>
            <p:nvPr/>
          </p:nvSpPr>
          <p:spPr>
            <a:xfrm>
              <a:off x="4125557" y="6525348"/>
              <a:ext cx="601326" cy="390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2021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2" name="TextBox 111"/>
            <p:cNvSpPr txBox="1"/>
            <p:nvPr/>
          </p:nvSpPr>
          <p:spPr>
            <a:xfrm>
              <a:off x="4960849" y="6525348"/>
              <a:ext cx="601326" cy="390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2023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5796142" y="6525348"/>
              <a:ext cx="601326" cy="390902"/>
            </a:xfrm>
            <a:prstGeom prst="rect">
              <a:avLst/>
            </a:prstGeom>
            <a:noFill/>
            <a:ln>
              <a:noFill/>
            </a:ln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6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2025</a:t>
              </a:r>
              <a:endParaRPr lang="en-GB" sz="1600" dirty="0">
                <a:solidFill>
                  <a:schemeClr val="tx1">
                    <a:lumMod val="50000"/>
                    <a:lumOff val="50000"/>
                  </a:schemeClr>
                </a:solidFill>
              </a:endParaRPr>
            </a:p>
          </p:txBody>
        </p:sp>
        <p:sp>
          <p:nvSpPr>
            <p:cNvPr id="115" name="Oval 114"/>
            <p:cNvSpPr/>
            <p:nvPr/>
          </p:nvSpPr>
          <p:spPr>
            <a:xfrm>
              <a:off x="5652120" y="6417332"/>
              <a:ext cx="216024" cy="216024"/>
            </a:xfrm>
            <a:prstGeom prst="ellipse">
              <a:avLst/>
            </a:prstGeom>
            <a:solidFill>
              <a:schemeClr val="accent2">
                <a:alpha val="50196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/>
            </a:p>
          </p:txBody>
        </p:sp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460503" y="1861919"/>
              <a:ext cx="472405" cy="191304"/>
            </a:xfrm>
            <a:prstGeom prst="rect">
              <a:avLst/>
            </a:prstGeom>
          </p:spPr>
        </p:pic>
        <p:pic>
          <p:nvPicPr>
            <p:cNvPr id="118" name="Picture 117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319693" y="1861919"/>
              <a:ext cx="472405" cy="191304"/>
            </a:xfrm>
            <a:prstGeom prst="rect">
              <a:avLst/>
            </a:prstGeom>
          </p:spPr>
        </p:pic>
        <p:pic>
          <p:nvPicPr>
            <p:cNvPr id="119" name="Picture 118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7241" y="1861000"/>
              <a:ext cx="472405" cy="191304"/>
            </a:xfrm>
            <a:prstGeom prst="rect">
              <a:avLst/>
            </a:prstGeom>
          </p:spPr>
        </p:pic>
        <p:pic>
          <p:nvPicPr>
            <p:cNvPr id="120" name="Picture 11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52795" y="1861919"/>
              <a:ext cx="472405" cy="191304"/>
            </a:xfrm>
            <a:prstGeom prst="rect">
              <a:avLst/>
            </a:prstGeom>
          </p:spPr>
        </p:pic>
        <p:pic>
          <p:nvPicPr>
            <p:cNvPr id="121" name="Picture 120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21794" y="1861919"/>
              <a:ext cx="472405" cy="191304"/>
            </a:xfrm>
            <a:prstGeom prst="rect">
              <a:avLst/>
            </a:prstGeom>
          </p:spPr>
        </p:pic>
        <p:sp>
          <p:nvSpPr>
            <p:cNvPr id="92" name="TextBox 91"/>
            <p:cNvSpPr txBox="1"/>
            <p:nvPr/>
          </p:nvSpPr>
          <p:spPr>
            <a:xfrm>
              <a:off x="6198292" y="1370461"/>
              <a:ext cx="1013298" cy="319816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200" dirty="0"/>
                <a:t>~20,000 links</a:t>
              </a:r>
            </a:p>
          </p:txBody>
        </p:sp>
        <p:sp>
          <p:nvSpPr>
            <p:cNvPr id="104" name="TextBox 103"/>
            <p:cNvSpPr txBox="1"/>
            <p:nvPr/>
          </p:nvSpPr>
          <p:spPr>
            <a:xfrm>
              <a:off x="6469846" y="2267009"/>
              <a:ext cx="739184" cy="533071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200" dirty="0"/>
                <a:t>less than</a:t>
              </a:r>
            </a:p>
            <a:p>
              <a:r>
                <a:rPr lang="en-US" sz="1200" dirty="0"/>
                <a:t>10 TB/s</a:t>
              </a:r>
            </a:p>
          </p:txBody>
        </p:sp>
        <p:sp>
          <p:nvSpPr>
            <p:cNvPr id="105" name="TextBox 104"/>
            <p:cNvSpPr txBox="1"/>
            <p:nvPr/>
          </p:nvSpPr>
          <p:spPr>
            <a:xfrm>
              <a:off x="8064081" y="3631902"/>
              <a:ext cx="936104" cy="746326"/>
            </a:xfrm>
            <a:prstGeom prst="rect">
              <a:avLst/>
            </a:prstGeom>
            <a:noFill/>
          </p:spPr>
          <p:txBody>
            <a:bodyPr wrap="square" lIns="91380" tIns="45692" rIns="91380" bIns="45692" rtlCol="0">
              <a:spAutoFit/>
            </a:bodyPr>
            <a:lstStyle/>
            <a:p>
              <a:r>
                <a:rPr lang="en-US" dirty="0"/>
                <a:t>PCs</a:t>
              </a:r>
            </a:p>
            <a:p>
              <a:r>
                <a:rPr lang="en-US" dirty="0"/>
                <a:t>(COTS)</a:t>
              </a:r>
              <a:endParaRPr lang="en-GB" dirty="0"/>
            </a:p>
          </p:txBody>
        </p:sp>
        <p:sp>
          <p:nvSpPr>
            <p:cNvPr id="111" name="TextBox 110"/>
            <p:cNvSpPr txBox="1"/>
            <p:nvPr/>
          </p:nvSpPr>
          <p:spPr>
            <a:xfrm>
              <a:off x="4103348" y="6197777"/>
              <a:ext cx="602929" cy="355359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Run 3</a:t>
              </a:r>
            </a:p>
          </p:txBody>
        </p:sp>
        <p:sp>
          <p:nvSpPr>
            <p:cNvPr id="122" name="TextBox 121"/>
            <p:cNvSpPr txBox="1"/>
            <p:nvPr/>
          </p:nvSpPr>
          <p:spPr>
            <a:xfrm>
              <a:off x="2375156" y="6197777"/>
              <a:ext cx="602929" cy="355359"/>
            </a:xfrm>
            <a:prstGeom prst="rect">
              <a:avLst/>
            </a:prstGeom>
            <a:noFill/>
          </p:spPr>
          <p:txBody>
            <a:bodyPr wrap="none" lIns="91380" tIns="45692" rIns="91380" bIns="45692" rtlCol="0">
              <a:spAutoFit/>
            </a:bodyPr>
            <a:lstStyle/>
            <a:p>
              <a:r>
                <a:rPr lang="en-US" sz="1400" dirty="0">
                  <a:solidFill>
                    <a:schemeClr val="tx1">
                      <a:lumMod val="50000"/>
                      <a:lumOff val="50000"/>
                    </a:schemeClr>
                  </a:solidFill>
                </a:rPr>
                <a:t>Run 2</a:t>
              </a:r>
            </a:p>
          </p:txBody>
        </p:sp>
        <p:sp>
          <p:nvSpPr>
            <p:cNvPr id="130" name="Right Brace 129"/>
            <p:cNvSpPr/>
            <p:nvPr/>
          </p:nvSpPr>
          <p:spPr>
            <a:xfrm>
              <a:off x="7380317" y="744672"/>
              <a:ext cx="360040" cy="1208164"/>
            </a:xfrm>
            <a:prstGeom prst="rightBrace">
              <a:avLst>
                <a:gd name="adj1" fmla="val 53431"/>
                <a:gd name="adj2" fmla="val 50000"/>
              </a:avLst>
            </a:prstGeom>
            <a:ln w="76200">
              <a:solidFill>
                <a:schemeClr val="tx1">
                  <a:lumMod val="85000"/>
                  <a:lumOff val="1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91380" tIns="45692" rIns="91380" bIns="45692" rtlCol="0" anchor="ctr"/>
            <a:lstStyle/>
            <a:p>
              <a:pPr algn="ctr"/>
              <a:endParaRPr lang="en-GB"/>
            </a:p>
          </p:txBody>
        </p:sp>
      </p:grpSp>
      <p:sp>
        <p:nvSpPr>
          <p:cNvPr id="131" name="TextBox 130"/>
          <p:cNvSpPr txBox="1"/>
          <p:nvPr/>
        </p:nvSpPr>
        <p:spPr>
          <a:xfrm>
            <a:off x="9578027" y="673183"/>
            <a:ext cx="1656184" cy="1477271"/>
          </a:xfrm>
          <a:prstGeom prst="rect">
            <a:avLst/>
          </a:prstGeom>
          <a:noFill/>
        </p:spPr>
        <p:txBody>
          <a:bodyPr wrap="square" lIns="91380" tIns="45692" rIns="91380" bIns="45692" rtlCol="0">
            <a:spAutoFit/>
          </a:bodyPr>
          <a:lstStyle/>
          <a:p>
            <a:r>
              <a:rPr lang="en-US" dirty="0"/>
              <a:t>Custom electronic</a:t>
            </a:r>
          </a:p>
          <a:p>
            <a:r>
              <a:rPr lang="en-US" dirty="0"/>
              <a:t>components</a:t>
            </a:r>
          </a:p>
          <a:p>
            <a:r>
              <a:rPr lang="en-US" dirty="0"/>
              <a:t>including</a:t>
            </a:r>
          </a:p>
          <a:p>
            <a:r>
              <a:rPr lang="en-US" dirty="0"/>
              <a:t>FELIX cards</a:t>
            </a:r>
          </a:p>
        </p:txBody>
      </p:sp>
      <p:sp>
        <p:nvSpPr>
          <p:cNvPr id="24" name="Rectangle 23"/>
          <p:cNvSpPr/>
          <p:nvPr/>
        </p:nvSpPr>
        <p:spPr>
          <a:xfrm>
            <a:off x="1647266" y="5333758"/>
            <a:ext cx="17406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*</a:t>
            </a:r>
            <a:r>
              <a:rPr lang="en-US" sz="1200" dirty="0" err="1"/>
              <a:t>LpGBT</a:t>
            </a:r>
            <a:r>
              <a:rPr lang="en-US" sz="1200" dirty="0"/>
              <a:t>:  Low power GBT</a:t>
            </a:r>
            <a:endParaRPr lang="nl-NL" sz="1200" dirty="0"/>
          </a:p>
        </p:txBody>
      </p:sp>
    </p:spTree>
    <p:extLst>
      <p:ext uri="{BB962C8B-B14F-4D97-AF65-F5344CB8AC3E}">
        <p14:creationId xmlns:p14="http://schemas.microsoft.com/office/powerpoint/2010/main" val="32348908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8998" y="216844"/>
            <a:ext cx="4924472" cy="625844"/>
          </a:xfrm>
        </p:spPr>
        <p:txBody>
          <a:bodyPr>
            <a:normAutofit/>
          </a:bodyPr>
          <a:lstStyle/>
          <a:p>
            <a:r>
              <a:rPr lang="en-CA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Phase 2 FELIX</a:t>
            </a:r>
            <a:endParaRPr lang="en-CA" sz="3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6</a:t>
            </a:fld>
            <a:endParaRPr lang="en-CA" dirty="0"/>
          </a:p>
        </p:txBody>
      </p:sp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920236" y="167417"/>
            <a:ext cx="5128904" cy="51089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7" name="Content Placeholder 2"/>
          <p:cNvSpPr txBox="1">
            <a:spLocks/>
          </p:cNvSpPr>
          <p:nvPr/>
        </p:nvSpPr>
        <p:spPr>
          <a:xfrm>
            <a:off x="398998" y="929184"/>
            <a:ext cx="6612924" cy="5466422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sz="1800" dirty="0"/>
              <a:t>Basic concept </a:t>
            </a:r>
            <a:r>
              <a:rPr lang="en-CA" sz="1800" dirty="0" smtClean="0"/>
              <a:t>remains: aggregation, COTS network, software</a:t>
            </a:r>
          </a:p>
          <a:p>
            <a:pPr>
              <a:spcBef>
                <a:spcPts val="600"/>
              </a:spcBef>
            </a:pPr>
            <a:r>
              <a:rPr lang="en-CA" sz="1800" dirty="0" smtClean="0"/>
              <a:t>All ATLAS detectors </a:t>
            </a:r>
            <a:r>
              <a:rPr lang="en-CA" sz="1800" dirty="0" smtClean="0">
                <a:sym typeface="Wingdings" panose="05000000000000000000" pitchFamily="2" charset="2"/>
              </a:rPr>
              <a:t> more variety &amp; more complex requirements</a:t>
            </a:r>
          </a:p>
          <a:p>
            <a:pPr lvl="1">
              <a:spcBef>
                <a:spcPts val="300"/>
              </a:spcBef>
            </a:pPr>
            <a:r>
              <a:rPr lang="en-CA" sz="1800" dirty="0" smtClean="0">
                <a:sym typeface="Wingdings" panose="05000000000000000000" pitchFamily="2" charset="2"/>
              </a:rPr>
              <a:t>Dedicated protocol for ITK</a:t>
            </a:r>
          </a:p>
          <a:p>
            <a:pPr lvl="1">
              <a:spcBef>
                <a:spcPts val="300"/>
              </a:spcBef>
            </a:pPr>
            <a:r>
              <a:rPr lang="en-CA" sz="1800" dirty="0" smtClean="0">
                <a:sym typeface="Wingdings" panose="05000000000000000000" pitchFamily="2" charset="2"/>
              </a:rPr>
              <a:t>Higher bandwidths</a:t>
            </a:r>
          </a:p>
          <a:p>
            <a:pPr lvl="1">
              <a:spcBef>
                <a:spcPts val="300"/>
              </a:spcBef>
            </a:pPr>
            <a:r>
              <a:rPr lang="en-CA" sz="1800" dirty="0" smtClean="0">
                <a:sym typeface="Wingdings" panose="05000000000000000000" pitchFamily="2" charset="2"/>
              </a:rPr>
              <a:t>Newer GBT:  </a:t>
            </a:r>
            <a:r>
              <a:rPr lang="en-CA" sz="1800" dirty="0" err="1" smtClean="0">
                <a:sym typeface="Wingdings" panose="05000000000000000000" pitchFamily="2" charset="2"/>
              </a:rPr>
              <a:t>Tx</a:t>
            </a:r>
            <a:r>
              <a:rPr lang="en-CA" sz="1800" dirty="0" smtClean="0">
                <a:sym typeface="Wingdings" panose="05000000000000000000" pitchFamily="2" charset="2"/>
              </a:rPr>
              <a:t>/Rx: GBTx @4.8G/4.8G  10G/2.5G</a:t>
            </a:r>
          </a:p>
          <a:p>
            <a:pPr lvl="1">
              <a:spcBef>
                <a:spcPts val="300"/>
              </a:spcBef>
            </a:pPr>
            <a:r>
              <a:rPr lang="en-CA" sz="1800" dirty="0" smtClean="0">
                <a:sym typeface="Wingdings" panose="05000000000000000000" pitchFamily="2" charset="2"/>
              </a:rPr>
              <a:t>Many more links</a:t>
            </a:r>
          </a:p>
          <a:p>
            <a:pPr lvl="1">
              <a:spcBef>
                <a:spcPts val="300"/>
              </a:spcBef>
            </a:pPr>
            <a:r>
              <a:rPr lang="en-CA" sz="1800" dirty="0" smtClean="0"/>
              <a:t>ITK has extra requirements to support efficient calibration</a:t>
            </a:r>
          </a:p>
          <a:p>
            <a:pPr lvl="1">
              <a:spcBef>
                <a:spcPts val="300"/>
              </a:spcBef>
            </a:pPr>
            <a:r>
              <a:rPr lang="en-CA" sz="1800" dirty="0" smtClean="0"/>
              <a:t>New TTC/BUSY system (“LTI”) allows synchronization of </a:t>
            </a:r>
            <a:br>
              <a:rPr lang="en-CA" sz="1800" dirty="0" smtClean="0"/>
            </a:br>
            <a:r>
              <a:rPr lang="en-CA" sz="1800" dirty="0" smtClean="0"/>
              <a:t>commands stored in FELIX that configure FE ASICS with</a:t>
            </a:r>
            <a:br>
              <a:rPr lang="en-CA" sz="1800" dirty="0" smtClean="0"/>
            </a:br>
            <a:r>
              <a:rPr lang="en-CA" sz="1800" dirty="0" smtClean="0"/>
              <a:t>timing defined by the TTC system </a:t>
            </a:r>
          </a:p>
          <a:p>
            <a:pPr>
              <a:spcBef>
                <a:spcPts val="600"/>
              </a:spcBef>
            </a:pPr>
            <a:r>
              <a:rPr lang="en-CA" sz="1800" dirty="0" smtClean="0"/>
              <a:t>Design depends on:</a:t>
            </a:r>
          </a:p>
          <a:p>
            <a:pPr lvl="1"/>
            <a:r>
              <a:rPr lang="en-CA" sz="1800" dirty="0" smtClean="0"/>
              <a:t>Experience in Run 3</a:t>
            </a:r>
          </a:p>
          <a:p>
            <a:pPr lvl="1"/>
            <a:r>
              <a:rPr lang="en-CA" sz="1800" dirty="0" smtClean="0"/>
              <a:t>Experience with the Phase 2 demonstrators (ITK) now starting</a:t>
            </a:r>
          </a:p>
          <a:p>
            <a:pPr lvl="1"/>
            <a:r>
              <a:rPr lang="en-CA" sz="1800" dirty="0" smtClean="0"/>
              <a:t>Detailed requirements from the detectors (in progress)</a:t>
            </a:r>
          </a:p>
          <a:p>
            <a:pPr lvl="1"/>
            <a:r>
              <a:rPr lang="en-CA" sz="1800" dirty="0" smtClean="0"/>
              <a:t>How industry progresses with: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CA" sz="1800" dirty="0" smtClean="0"/>
              <a:t>Processors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CA" sz="1800" dirty="0" smtClean="0"/>
              <a:t>PCIe </a:t>
            </a:r>
            <a:r>
              <a:rPr lang="en-CA" sz="1800" dirty="0" smtClean="0">
                <a:sym typeface="Wingdings" panose="05000000000000000000" pitchFamily="2" charset="2"/>
              </a:rPr>
              <a:t> …</a:t>
            </a:r>
            <a:endParaRPr lang="en-CA" sz="1800" dirty="0" smtClean="0"/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CA" sz="1800" dirty="0" smtClean="0"/>
              <a:t>Networks</a:t>
            </a:r>
          </a:p>
          <a:p>
            <a:pPr lvl="2">
              <a:lnSpc>
                <a:spcPct val="100000"/>
              </a:lnSpc>
              <a:spcBef>
                <a:spcPts val="0"/>
              </a:spcBef>
            </a:pPr>
            <a:r>
              <a:rPr lang="en-CA" sz="1800" dirty="0" smtClean="0"/>
              <a:t>FPGAs</a:t>
            </a:r>
            <a:endParaRPr lang="en-CA" sz="1800" dirty="0"/>
          </a:p>
        </p:txBody>
      </p:sp>
    </p:spTree>
    <p:extLst>
      <p:ext uri="{BB962C8B-B14F-4D97-AF65-F5344CB8AC3E}">
        <p14:creationId xmlns:p14="http://schemas.microsoft.com/office/powerpoint/2010/main" val="65240702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84584"/>
            <a:ext cx="8229600" cy="706090"/>
          </a:xfrm>
        </p:spPr>
        <p:txBody>
          <a:bodyPr>
            <a:normAutofit/>
          </a:bodyPr>
          <a:lstStyle/>
          <a:p>
            <a:r>
              <a:rPr lang="en-CA" sz="3600" dirty="0"/>
              <a:t>Scope of the </a:t>
            </a:r>
            <a:r>
              <a:rPr lang="en-CA" sz="3600" dirty="0" smtClean="0"/>
              <a:t>project effort</a:t>
            </a:r>
            <a:endParaRPr lang="en-CA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9416" y="1124744"/>
            <a:ext cx="10225136" cy="5159598"/>
          </a:xfrm>
        </p:spPr>
        <p:txBody>
          <a:bodyPr>
            <a:noAutofit/>
          </a:bodyPr>
          <a:lstStyle/>
          <a:p>
            <a:pPr>
              <a:spcBef>
                <a:spcPts val="600"/>
              </a:spcBef>
            </a:pP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Capture of Phase 2 requirements </a:t>
            </a:r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from all the ATLAS detectors</a:t>
            </a: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CA" dirty="0" smtClean="0"/>
              <a:t>FPGA </a:t>
            </a:r>
            <a:r>
              <a:rPr lang="en-CA" dirty="0"/>
              <a:t>hardware </a:t>
            </a:r>
            <a:r>
              <a:rPr lang="en-CA" dirty="0" smtClean="0"/>
              <a:t>that </a:t>
            </a:r>
            <a:r>
              <a:rPr lang="en-CA" dirty="0"/>
              <a:t>fulfills our requirements (links, clocks, performance)</a:t>
            </a:r>
          </a:p>
          <a:p>
            <a:pPr>
              <a:spcBef>
                <a:spcPts val="600"/>
              </a:spcBef>
            </a:pP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Firmware that implements the required functionality</a:t>
            </a:r>
          </a:p>
          <a:p>
            <a:pPr>
              <a:spcBef>
                <a:spcPts val="600"/>
              </a:spcBef>
            </a:pPr>
            <a:r>
              <a:rPr lang="en-CA" dirty="0"/>
              <a:t>Software for controlling, configuring, reading and routing data streams, including SCA </a:t>
            </a:r>
            <a:r>
              <a:rPr lang="en-CA" dirty="0" smtClean="0"/>
              <a:t>(DCS) data </a:t>
            </a:r>
            <a:r>
              <a:rPr lang="en-CA" dirty="0" smtClean="0"/>
              <a:t>streams</a:t>
            </a:r>
          </a:p>
          <a:p>
            <a:pPr>
              <a:spcBef>
                <a:spcPts val="600"/>
              </a:spcBef>
            </a:pP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Interface to the new TTC system and its interaction with calibration sequences</a:t>
            </a: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CA" dirty="0"/>
              <a:t>Low level software: drivers, debugging tools, configuration GUI's, etc.</a:t>
            </a:r>
          </a:p>
          <a:p>
            <a:pPr>
              <a:spcBef>
                <a:spcPts val="600"/>
              </a:spcBef>
            </a:pP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Performance studies and bench-marking to optimize the FW and SW</a:t>
            </a:r>
          </a:p>
          <a:p>
            <a:pPr>
              <a:spcBef>
                <a:spcPts val="600"/>
              </a:spcBef>
            </a:pPr>
            <a:r>
              <a:rPr lang="en-CA" dirty="0" smtClean="0"/>
              <a:t>Network </a:t>
            </a:r>
            <a:r>
              <a:rPr lang="en-CA" dirty="0"/>
              <a:t>interface </a:t>
            </a:r>
            <a:r>
              <a:rPr lang="en-CA" dirty="0" smtClean="0"/>
              <a:t>software and network </a:t>
            </a:r>
            <a:r>
              <a:rPr lang="en-CA" dirty="0"/>
              <a:t>studies to optimize networking</a:t>
            </a:r>
          </a:p>
          <a:p>
            <a:pPr>
              <a:spcBef>
                <a:spcPts val="600"/>
              </a:spcBef>
              <a:spcAft>
                <a:spcPts val="200"/>
              </a:spcAft>
            </a:pPr>
            <a:r>
              <a:rPr lang="en-CA" dirty="0"/>
              <a:t>Does not include, but we work in </a:t>
            </a:r>
            <a:r>
              <a:rPr lang="en-CA" dirty="0" smtClean="0"/>
              <a:t>close </a:t>
            </a:r>
            <a:r>
              <a:rPr lang="en-CA" dirty="0"/>
              <a:t>association with:</a:t>
            </a:r>
          </a:p>
          <a:p>
            <a:pPr lvl="1">
              <a:spcBef>
                <a:spcPts val="0"/>
              </a:spcBef>
            </a:pPr>
            <a:r>
              <a:rPr lang="en-CA" dirty="0"/>
              <a:t>Software </a:t>
            </a:r>
            <a:r>
              <a:rPr lang="en-CA" dirty="0" smtClean="0"/>
              <a:t>ROD: requirements and interface with FELIX</a:t>
            </a:r>
            <a:endParaRPr lang="en-CA" dirty="0"/>
          </a:p>
          <a:p>
            <a:pPr lvl="1">
              <a:spcBef>
                <a:spcPts val="0"/>
              </a:spcBef>
            </a:pPr>
            <a:r>
              <a:rPr lang="en-CA" dirty="0"/>
              <a:t>Backend support of GBT-SCA for DCS and detector front end configuration/calibration</a:t>
            </a:r>
          </a:p>
          <a:p>
            <a:pPr>
              <a:spcBef>
                <a:spcPts val="600"/>
              </a:spcBef>
            </a:pP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Requirements for selection of the </a:t>
            </a: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server PC and of the FPGA card manufacturer</a:t>
            </a: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  <a:p>
            <a:pPr>
              <a:spcBef>
                <a:spcPts val="600"/>
              </a:spcBef>
            </a:pP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User support of the detector groups in developing their FELIX-based DAQ</a:t>
            </a:r>
          </a:p>
          <a:p>
            <a:pPr lvl="1">
              <a:spcBef>
                <a:spcPts val="200"/>
              </a:spcBef>
            </a:pPr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JIRA tickets, User </a:t>
            </a:r>
            <a:r>
              <a:rPr lang="en-CA" dirty="0">
                <a:solidFill>
                  <a:schemeClr val="accent5">
                    <a:lumMod val="75000"/>
                  </a:schemeClr>
                </a:solidFill>
              </a:rPr>
              <a:t>Workshops, documentation, hands-on participation in detector </a:t>
            </a:r>
            <a:r>
              <a:rPr lang="en-CA" dirty="0" smtClean="0">
                <a:solidFill>
                  <a:schemeClr val="accent5">
                    <a:lumMod val="75000"/>
                  </a:schemeClr>
                </a:solidFill>
              </a:rPr>
              <a:t>tests</a:t>
            </a:r>
            <a:endParaRPr lang="en-CA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January 2018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- Lorne Levinson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A65DB0-DAC4-4F1C-90CE-DDDEF76C173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9824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1" y="365125"/>
            <a:ext cx="4728882" cy="724639"/>
          </a:xfrm>
        </p:spPr>
        <p:txBody>
          <a:bodyPr>
            <a:normAutofit fontScale="90000"/>
          </a:bodyPr>
          <a:lstStyle/>
          <a:p>
            <a:r>
              <a:rPr lang="en-CA" sz="3600" dirty="0" smtClean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Current estimation </a:t>
            </a:r>
            <a:r>
              <a:rPr lang="en-CA" sz="3600" dirty="0">
                <a:solidFill>
                  <a:schemeClr val="accent5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of links</a:t>
            </a:r>
            <a:endParaRPr lang="en-CA" sz="3600" dirty="0">
              <a:solidFill>
                <a:schemeClr val="accent5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graphicFrame>
        <p:nvGraphicFramePr>
          <p:cNvPr id="65" name="Table 6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69663964"/>
              </p:ext>
            </p:extLst>
          </p:nvPr>
        </p:nvGraphicFramePr>
        <p:xfrm>
          <a:off x="6185647" y="252391"/>
          <a:ext cx="5776711" cy="6160944"/>
        </p:xfrm>
        <a:graphic>
          <a:graphicData uri="http://schemas.openxmlformats.org/drawingml/2006/table">
            <a:tbl>
              <a:tblPr/>
              <a:tblGrid>
                <a:gridCol w="1618339">
                  <a:extLst>
                    <a:ext uri="{9D8B030D-6E8A-4147-A177-3AD203B41FA5}">
                      <a16:colId xmlns:a16="http://schemas.microsoft.com/office/drawing/2014/main" val="1826823207"/>
                    </a:ext>
                  </a:extLst>
                </a:gridCol>
                <a:gridCol w="860783">
                  <a:extLst>
                    <a:ext uri="{9D8B030D-6E8A-4147-A177-3AD203B41FA5}">
                      <a16:colId xmlns:a16="http://schemas.microsoft.com/office/drawing/2014/main" val="4238581814"/>
                    </a:ext>
                  </a:extLst>
                </a:gridCol>
                <a:gridCol w="860783">
                  <a:extLst>
                    <a:ext uri="{9D8B030D-6E8A-4147-A177-3AD203B41FA5}">
                      <a16:colId xmlns:a16="http://schemas.microsoft.com/office/drawing/2014/main" val="4188624004"/>
                    </a:ext>
                  </a:extLst>
                </a:gridCol>
                <a:gridCol w="715240">
                  <a:extLst>
                    <a:ext uri="{9D8B030D-6E8A-4147-A177-3AD203B41FA5}">
                      <a16:colId xmlns:a16="http://schemas.microsoft.com/office/drawing/2014/main" val="116147227"/>
                    </a:ext>
                  </a:extLst>
                </a:gridCol>
                <a:gridCol w="860783">
                  <a:extLst>
                    <a:ext uri="{9D8B030D-6E8A-4147-A177-3AD203B41FA5}">
                      <a16:colId xmlns:a16="http://schemas.microsoft.com/office/drawing/2014/main" val="2877501907"/>
                    </a:ext>
                  </a:extLst>
                </a:gridCol>
                <a:gridCol w="860783">
                  <a:extLst>
                    <a:ext uri="{9D8B030D-6E8A-4147-A177-3AD203B41FA5}">
                      <a16:colId xmlns:a16="http://schemas.microsoft.com/office/drawing/2014/main" val="3627937284"/>
                    </a:ext>
                  </a:extLst>
                </a:gridCol>
              </a:tblGrid>
              <a:tr h="615144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Detector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FELIX boards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 down links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</a:t>
                      </a:r>
                      <a:b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(Gb/s)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#</a:t>
                      </a:r>
                      <a:b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up links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BW</a:t>
                      </a:r>
                      <a:b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CA" sz="19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(Gb/s)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167827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ITk Pixel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1285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10596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00465011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ITk Strips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861688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 LASP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4538487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LAr LDPB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28661648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L0Calo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7333473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NSW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1440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2490204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NSW </a:t>
                      </a:r>
                      <a:r>
                        <a:rPr lang="en-CA" sz="1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Trigger</a:t>
                      </a:r>
                      <a:endParaRPr lang="en-CA" sz="19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or 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5611107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Global Trigger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7692568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Tile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1863766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TGC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20390553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MDT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1536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92995430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RPC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40806991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CTP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7650403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MUCTPI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85995133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LUCID uplink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02112231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ZDC uplink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CA" sz="19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783418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AFP uplink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59435267"/>
                  </a:ext>
                </a:extLst>
              </a:tr>
              <a:tr h="308100"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5988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CA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17033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CA" sz="1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97648781"/>
                  </a:ext>
                </a:extLst>
              </a:tr>
            </a:tbl>
          </a:graphicData>
        </a:graphic>
      </p:graphicFrame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L.Levinson -- 22 August 2018</a:t>
            </a:r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CA" smtClean="0"/>
              <a:t>FELIX Phase 2</a:t>
            </a:r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4BD30F-90B0-4FF0-B989-D424B6B0D146}" type="slidenum">
              <a:rPr lang="en-CA" smtClean="0"/>
              <a:t>8</a:t>
            </a:fld>
            <a:endParaRPr lang="en-CA"/>
          </a:p>
        </p:txBody>
      </p:sp>
      <p:sp>
        <p:nvSpPr>
          <p:cNvPr id="6" name="TextBox 5"/>
          <p:cNvSpPr txBox="1"/>
          <p:nvPr/>
        </p:nvSpPr>
        <p:spPr>
          <a:xfrm>
            <a:off x="544286" y="1817914"/>
            <a:ext cx="472847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System will be much bigger, more complex, </a:t>
            </a:r>
            <a:br>
              <a:rPr lang="en-CA" sz="2000" dirty="0" smtClean="0"/>
            </a:br>
            <a:r>
              <a:rPr lang="en-CA" sz="2000" dirty="0" smtClean="0"/>
              <a:t>higher typical speeds: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Phase 1 total:   2,200 links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 smtClean="0"/>
              <a:t>Phase 2 total: 18,000 links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4365172" y="2611873"/>
            <a:ext cx="64953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400" b="1" dirty="0" smtClean="0">
                <a:solidFill>
                  <a:srgbClr val="C00000"/>
                </a:solidFill>
                <a:latin typeface="+mj-lt"/>
              </a:rPr>
              <a:t>×10</a:t>
            </a:r>
            <a:endParaRPr lang="en-CA" sz="2400" b="1" dirty="0">
              <a:solidFill>
                <a:srgbClr val="C00000"/>
              </a:solidFill>
              <a:latin typeface="+mj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4286" y="4150872"/>
            <a:ext cx="453111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FELIX system was designed to be scalable.</a:t>
            </a:r>
          </a:p>
          <a:p>
            <a:pPr>
              <a:spcBef>
                <a:spcPts val="600"/>
              </a:spcBef>
            </a:pPr>
            <a:r>
              <a:rPr lang="en-CA" sz="2000" dirty="0"/>
              <a:t> </a:t>
            </a:r>
            <a:r>
              <a:rPr lang="en-CA" sz="2000" dirty="0" smtClean="0"/>
              <a:t>    Is it really scalable?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42471737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04215" y="347874"/>
            <a:ext cx="10515600" cy="554170"/>
          </a:xfrm>
        </p:spPr>
        <p:txBody>
          <a:bodyPr>
            <a:normAutofit fontScale="90000"/>
          </a:bodyPr>
          <a:lstStyle/>
          <a:p>
            <a:r>
              <a:rPr lang="en-CA" sz="3600" dirty="0" smtClean="0"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Phase 1 FELIX </a:t>
            </a:r>
            <a:r>
              <a:rPr lang="en-CA" sz="3600" dirty="0"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PCIe FPGA </a:t>
            </a:r>
            <a:r>
              <a:rPr lang="en-CA" sz="3600" dirty="0" smtClean="0">
                <a:solidFill>
                  <a:srgbClr val="2F5597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card</a:t>
            </a:r>
            <a:endParaRPr lang="en-CA" sz="3200" dirty="0">
              <a:solidFill>
                <a:srgbClr val="2F5597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70472" y="6339098"/>
            <a:ext cx="2743200" cy="365125"/>
          </a:xfrm>
        </p:spPr>
        <p:txBody>
          <a:bodyPr/>
          <a:lstStyle/>
          <a:p>
            <a:r>
              <a:rPr lang="en-US" smtClean="0"/>
              <a:t>January 2018</a:t>
            </a:r>
            <a:endParaRPr lang="en-CA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4170872" y="6339098"/>
            <a:ext cx="4114800" cy="365125"/>
          </a:xfrm>
        </p:spPr>
        <p:txBody>
          <a:bodyPr/>
          <a:lstStyle/>
          <a:p>
            <a:r>
              <a:rPr lang="en-CA" dirty="0" smtClean="0"/>
              <a:t>FELIX - Lorne Levinson</a:t>
            </a:r>
            <a:endParaRPr lang="en-CA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742872" y="6339098"/>
            <a:ext cx="2743200" cy="365125"/>
          </a:xfrm>
        </p:spPr>
        <p:txBody>
          <a:bodyPr/>
          <a:lstStyle/>
          <a:p>
            <a:fld id="{3B29CB82-3FAD-45C3-8BF6-65FF775CE34D}" type="slidenum">
              <a:rPr lang="en-CA" smtClean="0"/>
              <a:t>9</a:t>
            </a:fld>
            <a:endParaRPr lang="en-CA" sz="20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98720" y="1516437"/>
            <a:ext cx="9744705" cy="43958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73748" y="2477380"/>
            <a:ext cx="1725088" cy="299928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CA" sz="2000" dirty="0" smtClean="0"/>
              <a:t>BUSY output</a:t>
            </a:r>
          </a:p>
          <a:p>
            <a:pPr algn="r"/>
            <a:endParaRPr lang="en-CA" sz="2000" dirty="0" smtClean="0"/>
          </a:p>
          <a:p>
            <a:pPr algn="r"/>
            <a:r>
              <a:rPr lang="en-CA" sz="2000" dirty="0" smtClean="0"/>
              <a:t>TTC fiber input</a:t>
            </a:r>
          </a:p>
          <a:p>
            <a:pPr algn="r"/>
            <a:endParaRPr lang="en-CA" sz="1600" dirty="0"/>
          </a:p>
          <a:p>
            <a:pPr algn="r"/>
            <a:endParaRPr lang="en-CA" sz="1600" dirty="0" smtClean="0"/>
          </a:p>
          <a:p>
            <a:pPr algn="r"/>
            <a:r>
              <a:rPr lang="en-CA" sz="2000" dirty="0" smtClean="0"/>
              <a:t>multi-fiber</a:t>
            </a:r>
          </a:p>
          <a:p>
            <a:pPr algn="r"/>
            <a:r>
              <a:rPr lang="en-CA" sz="2000" dirty="0" smtClean="0"/>
              <a:t>connector</a:t>
            </a:r>
          </a:p>
          <a:p>
            <a:pPr algn="r">
              <a:lnSpc>
                <a:spcPct val="90000"/>
              </a:lnSpc>
              <a:spcBef>
                <a:spcPts val="400"/>
              </a:spcBef>
            </a:pPr>
            <a:r>
              <a:rPr lang="en-CA" dirty="0" smtClean="0"/>
              <a:t>(fiber ribbons to</a:t>
            </a:r>
            <a:br>
              <a:rPr lang="en-CA" dirty="0" smtClean="0"/>
            </a:br>
            <a:r>
              <a:rPr lang="en-CA" dirty="0" smtClean="0"/>
              <a:t>2x4 “minipods”</a:t>
            </a:r>
            <a:br>
              <a:rPr lang="en-CA" dirty="0" smtClean="0"/>
            </a:br>
            <a:r>
              <a:rPr lang="en-CA" dirty="0" smtClean="0"/>
              <a:t>not shown</a:t>
            </a:r>
            <a:r>
              <a:rPr lang="en-CA" sz="2000" dirty="0" smtClean="0"/>
              <a:t>)</a:t>
            </a:r>
            <a:endParaRPr lang="en-CA" sz="2000" dirty="0"/>
          </a:p>
        </p:txBody>
      </p:sp>
      <p:sp>
        <p:nvSpPr>
          <p:cNvPr id="8" name="TextBox 7"/>
          <p:cNvSpPr txBox="1"/>
          <p:nvPr/>
        </p:nvSpPr>
        <p:spPr>
          <a:xfrm>
            <a:off x="8544492" y="5260464"/>
            <a:ext cx="10647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BNL-712</a:t>
            </a:r>
            <a:endParaRPr lang="en-CA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678874" y="5931060"/>
            <a:ext cx="59583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b="1" dirty="0" smtClean="0"/>
              <a:t>$$ Most of the cost of FELIX is this board and its FPGA.</a:t>
            </a:r>
            <a:endParaRPr lang="en-CA" sz="20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8874" y="1040976"/>
            <a:ext cx="58105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A" sz="2000" dirty="0" smtClean="0"/>
              <a:t>Open question if Phase 2 FELIX will remain a PCIe card</a:t>
            </a:r>
            <a:endParaRPr lang="en-CA" sz="2000" dirty="0"/>
          </a:p>
        </p:txBody>
      </p:sp>
    </p:spTree>
    <p:extLst>
      <p:ext uri="{BB962C8B-B14F-4D97-AF65-F5344CB8AC3E}">
        <p14:creationId xmlns:p14="http://schemas.microsoft.com/office/powerpoint/2010/main" val="158359052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21025</TotalTime>
  <Words>1037</Words>
  <Application>Microsoft Office PowerPoint</Application>
  <PresentationFormat>Widescreen</PresentationFormat>
  <Paragraphs>478</Paragraphs>
  <Slides>13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Wingdings</vt:lpstr>
      <vt:lpstr>Office Theme</vt:lpstr>
      <vt:lpstr>FELIX -- Phase 2</vt:lpstr>
      <vt:lpstr>FELIX Phase 1 Team</vt:lpstr>
      <vt:lpstr>ATLAS DAQ Today</vt:lpstr>
      <vt:lpstr>Upgrade for Phase-I</vt:lpstr>
      <vt:lpstr>Upgrade for HL-LHC</vt:lpstr>
      <vt:lpstr>Phase 2 FELIX</vt:lpstr>
      <vt:lpstr>Scope of the project effort</vt:lpstr>
      <vt:lpstr>Current estimation of links</vt:lpstr>
      <vt:lpstr>Phase 1 FELIX PCIe FPGA card</vt:lpstr>
      <vt:lpstr>ITK</vt:lpstr>
      <vt:lpstr>Resources needed</vt:lpstr>
      <vt:lpstr>Open issues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Lorne Levinson</dc:creator>
  <cp:lastModifiedBy>lornejl lornejl</cp:lastModifiedBy>
  <cp:revision>270</cp:revision>
  <cp:lastPrinted>2018-04-30T10:05:21Z</cp:lastPrinted>
  <dcterms:created xsi:type="dcterms:W3CDTF">2017-09-11T09:25:12Z</dcterms:created>
  <dcterms:modified xsi:type="dcterms:W3CDTF">2018-08-23T11:00:45Z</dcterms:modified>
</cp:coreProperties>
</file>