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0" r:id="rId1"/>
  </p:sldMasterIdLst>
  <p:notesMasterIdLst>
    <p:notesMasterId r:id="rId13"/>
  </p:notesMasterIdLst>
  <p:sldIdLst>
    <p:sldId id="256" r:id="rId2"/>
    <p:sldId id="287" r:id="rId3"/>
    <p:sldId id="257" r:id="rId4"/>
    <p:sldId id="258" r:id="rId5"/>
    <p:sldId id="283" r:id="rId6"/>
    <p:sldId id="285" r:id="rId7"/>
    <p:sldId id="286" r:id="rId8"/>
    <p:sldId id="282" r:id="rId9"/>
    <p:sldId id="259" r:id="rId10"/>
    <p:sldId id="289" r:id="rId11"/>
    <p:sldId id="29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D9368-1057-4851-AA66-C3361B9BFD44}" type="datetimeFigureOut">
              <a:rPr lang="en-US" smtClean="0"/>
              <a:t>16-Aug-18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7B781-DABE-47D6-913F-B33908C66B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052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D143555-394C-4AB6-8A68-4D91EC01699A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91082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E5F7C-0469-477E-9EC3-1E0D398F0F70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00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F43-2571-4727-9A38-A33C13BA858F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505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7319512" y="0"/>
            <a:ext cx="4525024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732C-1B4C-42C2-9B29-9FF432F591D7}" type="datetime1">
              <a:rPr lang="en-US" smtClean="0"/>
              <a:t>16-Aug-18</a:t>
            </a:fld>
            <a:endParaRPr lang="he-I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D76C1-BF0E-4A82-916C-7D9D822D4EE7}" type="slidenum">
              <a:rPr lang="he-IL" smtClean="0"/>
              <a:t>‹#›</a:t>
            </a:fld>
            <a:endParaRPr lang="he-IL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368300" y="228601"/>
            <a:ext cx="114554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rt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65760" y="990600"/>
            <a:ext cx="11460480" cy="5410200"/>
          </a:xfrm>
        </p:spPr>
        <p:txBody>
          <a:bodyPr/>
          <a:lstStyle>
            <a:lvl1pPr algn="l" rtl="0">
              <a:defRPr/>
            </a:lvl1pPr>
            <a:lvl2pPr algn="l" rtl="0">
              <a:defRPr/>
            </a:lvl2pPr>
            <a:lvl3pPr algn="l" rtl="0">
              <a:defRPr/>
            </a:lvl3pPr>
            <a:lvl4pPr algn="l" rtl="0">
              <a:defRPr/>
            </a:lvl4pPr>
            <a:lvl5pPr algn="l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44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685800"/>
            <a:ext cx="9990199" cy="8701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9" y="1687346"/>
            <a:ext cx="9918315" cy="472861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C2AB-40C9-488D-99E7-F75ACC2D2FFC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93622" y="6423075"/>
            <a:ext cx="1596292" cy="404614"/>
          </a:xfrm>
        </p:spPr>
        <p:txBody>
          <a:bodyPr/>
          <a:lstStyle/>
          <a:p>
            <a:fld id="{39E81B3C-33A9-49D7-8109-0C9B02A082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2A7F4E-DDE4-4BD1-8F10-11106C23DD3B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927634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1BBAF-A6D4-43B3-8876-B25FA519FD7F}" type="datetime1">
              <a:rPr lang="en-US" smtClean="0"/>
              <a:t>16-Aug-18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27697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136C-9282-4AD1-9953-1EB7B1F5EDAA}" type="datetime1">
              <a:rPr lang="en-US" smtClean="0"/>
              <a:t>16-Aug-18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4208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75065-6DEA-44C3-8D17-ABCBA719D134}" type="datetime1">
              <a:rPr lang="en-US" smtClean="0"/>
              <a:t>16-Aug-18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2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39707-195A-4406-9800-D5F34F65ADDD}" type="datetime1">
              <a:rPr lang="en-US" smtClean="0"/>
              <a:t>16-Aug-18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69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584CA6-7019-4EA8-9059-66D19E8EAF60}" type="datetime1">
              <a:rPr lang="en-US" smtClean="0"/>
              <a:t>16-Aug-18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77484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5E3D3D-EA2B-431F-9277-EE09EA992A8A}" type="datetime1">
              <a:rPr lang="en-US" smtClean="0"/>
              <a:t>16-Aug-18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06612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CDD4DD5-E115-4991-97EB-B7A66BF0A96E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9E81B3C-33A9-49D7-8109-0C9B02A0825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823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  <p15:guide id="12" pos="1056" userDrawn="1">
          <p15:clr>
            <a:srgbClr val="F26B43"/>
          </p15:clr>
        </p15:guide>
        <p15:guide id="13" pos="9600" userDrawn="1">
          <p15:clr>
            <a:srgbClr val="F26B43"/>
          </p15:clr>
        </p15:guide>
        <p15:guide id="14" pos="792" userDrawn="1">
          <p15:clr>
            <a:srgbClr val="F26B43"/>
          </p15:clr>
        </p15:guide>
        <p15:guide id="15" pos="7200" userDrawn="1">
          <p15:clr>
            <a:srgbClr val="F26B43"/>
          </p15:clr>
        </p15:guide>
        <p15:guide id="16" orient="horz" pos="4008" userDrawn="1">
          <p15:clr>
            <a:srgbClr val="F26B43"/>
          </p15:clr>
        </p15:guide>
        <p15:guide id="17" orient="horz" pos="1440" userDrawn="1">
          <p15:clr>
            <a:srgbClr val="F26B43"/>
          </p15:clr>
        </p15:guide>
        <p15:guide id="18" orient="horz" pos="3720" userDrawn="1">
          <p15:clr>
            <a:srgbClr val="F26B43"/>
          </p15:clr>
        </p15:guide>
        <p15:guide id="19" orient="horz" pos="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01713-67B3-4A39-8C0C-27DC1AD87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0449" y="1703393"/>
            <a:ext cx="8361229" cy="2098226"/>
          </a:xfrm>
        </p:spPr>
        <p:txBody>
          <a:bodyPr>
            <a:normAutofit/>
          </a:bodyPr>
          <a:lstStyle/>
          <a:p>
            <a:r>
              <a:rPr lang="en-US" dirty="0"/>
              <a:t>Event Filter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803FF1-F841-4636-BE16-C61CCC0B87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 Tarem</a:t>
            </a:r>
          </a:p>
        </p:txBody>
      </p:sp>
    </p:spTree>
    <p:extLst>
      <p:ext uri="{BB962C8B-B14F-4D97-AF65-F5344CB8AC3E}">
        <p14:creationId xmlns:p14="http://schemas.microsoft.com/office/powerpoint/2010/main" val="1881475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DB85C-5591-41AF-BA31-4BA1B2E9D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Dedicated trigger and reconstruction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A332FF7-F61C-426D-A0AC-AA5F98C43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1687346"/>
            <a:ext cx="4921925" cy="472861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L1</a:t>
            </a:r>
          </a:p>
          <a:p>
            <a:r>
              <a:rPr lang="en-US" dirty="0"/>
              <a:t>L1Topo allows to combine relatively low MET (or jet) with a muon in the next BC</a:t>
            </a:r>
          </a:p>
          <a:p>
            <a:r>
              <a:rPr lang="en-US" dirty="0"/>
              <a:t>The longer global-L0 latency may allow for more BCs for late particles</a:t>
            </a:r>
          </a:p>
          <a:p>
            <a:pPr marL="0" indent="0">
              <a:buNone/>
            </a:pPr>
            <a:r>
              <a:rPr lang="en-US" b="1" dirty="0"/>
              <a:t>EF</a:t>
            </a:r>
          </a:p>
          <a:p>
            <a:r>
              <a:rPr lang="en-US" dirty="0"/>
              <a:t>Do the new detectors and electronics give time measurements? How accurate?</a:t>
            </a:r>
          </a:p>
          <a:p>
            <a:r>
              <a:rPr lang="en-US" dirty="0"/>
              <a:t>Do they allow for out-of-time hits?</a:t>
            </a:r>
          </a:p>
          <a:p>
            <a:r>
              <a:rPr lang="en-US" dirty="0"/>
              <a:t>Will the new electronics reduce current capabilities?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F1DD19C8-D757-4791-83DC-046E049643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475" y="4013066"/>
            <a:ext cx="3319439" cy="24028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9AD236C-F986-4D55-8AEF-78DD3891D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893" y="1553144"/>
            <a:ext cx="5216925" cy="18758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FC476F-23B4-4828-B273-455A0C057F89}"/>
              </a:ext>
            </a:extLst>
          </p:cNvPr>
          <p:cNvSpPr txBox="1"/>
          <p:nvPr/>
        </p:nvSpPr>
        <p:spPr>
          <a:xfrm>
            <a:off x="9533761" y="1728116"/>
            <a:ext cx="2324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Efficiency if central BC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88396F-8BB4-49E1-9DBE-DCD01597EE43}"/>
              </a:ext>
            </a:extLst>
          </p:cNvPr>
          <p:cNvSpPr txBox="1"/>
          <p:nvPr/>
        </p:nvSpPr>
        <p:spPr>
          <a:xfrm>
            <a:off x="11426366" y="3122497"/>
            <a:ext cx="3559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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E64F5D-4F26-40EF-ACB5-6F0E863D2CED}"/>
              </a:ext>
            </a:extLst>
          </p:cNvPr>
          <p:cNvSpPr txBox="1"/>
          <p:nvPr/>
        </p:nvSpPr>
        <p:spPr>
          <a:xfrm>
            <a:off x="8855631" y="3167035"/>
            <a:ext cx="3559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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B7F6D54-2037-4CE6-8BAC-7E675B050D93}"/>
              </a:ext>
            </a:extLst>
          </p:cNvPr>
          <p:cNvSpPr txBox="1"/>
          <p:nvPr/>
        </p:nvSpPr>
        <p:spPr>
          <a:xfrm>
            <a:off x="7129115" y="1693662"/>
            <a:ext cx="190451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Efficiency L1Topo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4A182B-8CCD-41D4-A24F-07796A1E6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C6A02-CDA4-4845-A6AE-39270BD18950}" type="datetime1">
              <a:rPr lang="en-US" smtClean="0"/>
              <a:t>16-Aug-18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FC1BBA-E84E-4C5B-B393-B2FAC9B37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A72A3B-5444-4152-AECD-6C16679DB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16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F5AF0-76DE-4704-B0D1-C1ACAD3C7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D59B5-6D44-468B-902D-8FC485087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 new detectors are incorporated in ATLAS, Muon reconstruction and trigger must study their characteristics and incorporate them</a:t>
            </a:r>
          </a:p>
          <a:p>
            <a:pPr lvl="1"/>
            <a:r>
              <a:rPr lang="en-US" sz="2400" dirty="0"/>
              <a:t>The Technion team has long and wide experience in muon trigger and reconstruction and can well contribute to this goal</a:t>
            </a:r>
          </a:p>
          <a:p>
            <a:r>
              <a:rPr lang="en-US" sz="2400" dirty="0"/>
              <a:t>If we want to be able to discover long-lived charged particles, dedicated trigger and reconstruction are required</a:t>
            </a:r>
          </a:p>
          <a:p>
            <a:pPr lvl="1"/>
            <a:r>
              <a:rPr lang="en-US" sz="2400" dirty="0"/>
              <a:t>This has always been the domain of the Technion team, we are the experts, and we plan to continue to work on it</a:t>
            </a:r>
          </a:p>
          <a:p>
            <a:r>
              <a:rPr lang="en-US" sz="2400" dirty="0"/>
              <a:t>However, these projects require the detector simulation and digitization to already exist, so may take some time </a:t>
            </a:r>
            <a:r>
              <a:rPr lang="en-US" sz="2400"/>
              <a:t>to start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18A13-0F9A-4985-9A33-04F15F610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CC9C-6D2B-4232-A0EF-F7B5008C0AA9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5020F-A58B-438D-A31A-A1FFE51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4C847-D156-4075-A3D4-93817659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103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6C931-4771-4BE1-BB54-C0E57CC3C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689" y="258726"/>
            <a:ext cx="10168270" cy="731874"/>
          </a:xfrm>
        </p:spPr>
        <p:txBody>
          <a:bodyPr/>
          <a:lstStyle/>
          <a:p>
            <a:r>
              <a:rPr lang="en-US" dirty="0"/>
              <a:t>Where does this part of the program fit?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2FDDDAA-D5CE-4EE5-A455-6074EF65CF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243" y="1396409"/>
            <a:ext cx="3874028" cy="5171733"/>
          </a:xfr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FFF0F5-5503-43F7-886F-69BD6DFDE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8862" y="1396409"/>
            <a:ext cx="6254933" cy="5202865"/>
          </a:xfrm>
        </p:spPr>
        <p:txBody>
          <a:bodyPr/>
          <a:lstStyle/>
          <a:p>
            <a:r>
              <a:rPr lang="en-US" dirty="0"/>
              <a:t>The Event Filter (EF) is designed to work at a luminosity of 7.5x10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, sustain a maximum input rate of 1MHz and select events with a maximum output rate of 10KHz.</a:t>
            </a:r>
          </a:p>
          <a:p>
            <a:r>
              <a:rPr lang="en-US" dirty="0"/>
              <a:t>Many of the initial fast rejection techniques presently used in the Run-2 High Level Trigger (HLT) will be implemented in the Level-0 hardware trigger in Phase-II</a:t>
            </a:r>
          </a:p>
          <a:p>
            <a:r>
              <a:rPr lang="en-US" dirty="0"/>
              <a:t>EF algorithms and selections designed to maximize efficiency with respect to offline reconstruction and minimize systematic bias from the trigger. Analysis-based selections are expected to contribute to reducing the bandwidth.</a:t>
            </a:r>
          </a:p>
          <a:p>
            <a:r>
              <a:rPr lang="en-US" dirty="0"/>
              <a:t>We present: Muons/Slow particle/Jets/Displaced </a:t>
            </a:r>
            <a:r>
              <a:rPr lang="en-US" dirty="0" err="1"/>
              <a:t>Vx</a:t>
            </a:r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3581FF-57FB-4E7F-9229-91AF2338CD4C}"/>
                  </a:ext>
                </a:extLst>
              </p:cNvPr>
              <p:cNvSpPr txBox="1"/>
              <p:nvPr/>
            </p:nvSpPr>
            <p:spPr>
              <a:xfrm>
                <a:off x="8420986" y="5461591"/>
                <a:ext cx="40403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i="1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</m:t>
                      </m:r>
                    </m:oMath>
                  </m:oMathPara>
                </a14:m>
                <a:endParaRPr lang="en-US" sz="4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3581FF-57FB-4E7F-9229-91AF2338CD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0986" y="5461591"/>
                <a:ext cx="404038" cy="707886"/>
              </a:xfrm>
              <a:prstGeom prst="rect">
                <a:avLst/>
              </a:prstGeom>
              <a:blipFill>
                <a:blip r:embed="rId3"/>
                <a:stretch>
                  <a:fillRect r="-16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7454E0-BB9D-47A6-8C08-65DEB8922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EB4A-D402-43B4-B39A-5194DB15AF1F}" type="datetime1">
              <a:rPr lang="en-US" smtClean="0"/>
              <a:t>16-Aug-18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B3E95E-C2F0-45C0-ACAE-8B1BF6C43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A8BB9-DFFF-4FEB-9C85-C6B7ABE67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282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65BE1-A2D8-4DD6-BEA6-009AC16D7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Technion heritage in HLT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1F0CE2-6EEC-4AB3-AC3A-1827BF227E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sz="2400" b="1" dirty="0"/>
                  <a:t>We have been active/leaders in many HLT algorithms</a:t>
                </a:r>
              </a:p>
              <a:p>
                <a:r>
                  <a:rPr lang="en-US" dirty="0"/>
                  <a:t>Developed </a:t>
                </a:r>
                <a:r>
                  <a:rPr lang="en-US" dirty="0" err="1"/>
                  <a:t>MuFast</a:t>
                </a:r>
                <a:r>
                  <a:rPr lang="en-US" dirty="0"/>
                  <a:t> endcap part – with Alessandro Di Mattia</a:t>
                </a:r>
              </a:p>
              <a:p>
                <a:pPr lvl="1"/>
                <a:r>
                  <a:rPr lang="en-US" dirty="0"/>
                  <a:t>Now maintained and upgraded by Japanese group</a:t>
                </a:r>
              </a:p>
              <a:p>
                <a:pPr lvl="1"/>
                <a:r>
                  <a:rPr lang="en-US" dirty="0"/>
                  <a:t>Addition for slow particles with Shikma Bressler</a:t>
                </a:r>
              </a:p>
              <a:p>
                <a:r>
                  <a:rPr lang="en-US" dirty="0" err="1"/>
                  <a:t>TrigDiMuon</a:t>
                </a:r>
                <a:r>
                  <a:rPr lang="en-US" dirty="0"/>
                  <a:t> – with Natalia </a:t>
                </a:r>
                <a:r>
                  <a:rPr lang="en-US" dirty="0" err="1"/>
                  <a:t>Panikashvilli</a:t>
                </a:r>
                <a:endParaRPr lang="en-US" dirty="0"/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den>
                    </m:f>
                  </m:oMath>
                </a14:m>
                <a:r>
                  <a:rPr lang="en-US" dirty="0"/>
                  <a:t> trigger based on one L1 muon + invariant mass</a:t>
                </a:r>
              </a:p>
              <a:p>
                <a:pPr lvl="1"/>
                <a:r>
                  <a:rPr lang="en-US" dirty="0"/>
                  <a:t>Intended for early running</a:t>
                </a:r>
              </a:p>
              <a:p>
                <a:r>
                  <a:rPr lang="en-US" dirty="0" err="1"/>
                  <a:t>TrigMuGirl</a:t>
                </a:r>
                <a:endParaRPr lang="en-US" dirty="0"/>
              </a:p>
              <a:p>
                <a:pPr lvl="1"/>
                <a:r>
                  <a:rPr lang="en-US" dirty="0"/>
                  <a:t>Being used as part of </a:t>
                </a:r>
                <a:r>
                  <a:rPr lang="en-US" dirty="0" err="1"/>
                  <a:t>TrigMuonSuperEF</a:t>
                </a:r>
                <a:r>
                  <a:rPr lang="en-US" dirty="0"/>
                  <a:t> (combination of </a:t>
                </a:r>
                <a:r>
                  <a:rPr lang="en-US" dirty="0" err="1"/>
                  <a:t>MuidCombined</a:t>
                </a:r>
                <a:r>
                  <a:rPr lang="en-US" dirty="0"/>
                  <a:t> and </a:t>
                </a:r>
                <a:r>
                  <a:rPr lang="en-US" dirty="0" err="1"/>
                  <a:t>MuGirl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/>
                  <a:t>Addition for slow particles w Sofia </a:t>
                </a:r>
                <a:r>
                  <a:rPr lang="en-US" dirty="0" err="1"/>
                  <a:t>Vallecorsa</a:t>
                </a:r>
                <a:endParaRPr lang="en-US" dirty="0"/>
              </a:p>
              <a:p>
                <a:r>
                  <a:rPr lang="en-US" dirty="0"/>
                  <a:t>Late muon trigger</a:t>
                </a:r>
              </a:p>
              <a:p>
                <a:pPr lvl="1"/>
                <a:r>
                  <a:rPr lang="en-US" dirty="0"/>
                  <a:t>Run-1: Search for muons in </a:t>
                </a:r>
                <a:r>
                  <a:rPr lang="en-US" dirty="0" err="1"/>
                  <a:t>MuCTPi</a:t>
                </a:r>
                <a:r>
                  <a:rPr lang="en-US" dirty="0"/>
                  <a:t> ROD to in BC+1</a:t>
                </a:r>
              </a:p>
              <a:p>
                <a:pPr lvl="1"/>
                <a:r>
                  <a:rPr lang="en-US" dirty="0"/>
                  <a:t>Run-2: Using L1TOPO to accept at L1</a:t>
                </a:r>
              </a:p>
              <a:p>
                <a:r>
                  <a:rPr lang="en-US" dirty="0"/>
                  <a:t>Recently: New versions of </a:t>
                </a:r>
                <a:r>
                  <a:rPr lang="en-US" dirty="0" err="1"/>
                  <a:t>MuGirl</a:t>
                </a:r>
                <a:r>
                  <a:rPr lang="en-US" dirty="0"/>
                  <a:t> and </a:t>
                </a:r>
                <a:r>
                  <a:rPr lang="en-US" dirty="0" err="1"/>
                  <a:t>MuGirlStau</a:t>
                </a:r>
                <a:r>
                  <a:rPr lang="en-US" dirty="0"/>
                  <a:t> under the new names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91F0CE2-6EEC-4AB3-AC3A-1827BF227E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99" t="-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9ABC7-0ABE-4643-B587-BDDF3B815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A28A-8042-493A-A384-EEF27B416A41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B9BFB-B9CE-4A2C-A781-FDB52E7F3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FC4B7-5FE7-48CF-8944-FF6206CC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342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21249-F46D-4078-A9B9-CCD336CAB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involvement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8D70E-320E-4F77-8516-823DF3E90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87346"/>
            <a:ext cx="9636960" cy="5091474"/>
          </a:xfrm>
        </p:spPr>
        <p:txBody>
          <a:bodyPr/>
          <a:lstStyle/>
          <a:p>
            <a:r>
              <a:rPr lang="en-US" dirty="0"/>
              <a:t>Since </a:t>
            </a:r>
            <a:r>
              <a:rPr lang="en-US" dirty="0" err="1"/>
              <a:t>Mugirl</a:t>
            </a:r>
            <a:r>
              <a:rPr lang="en-US" dirty="0"/>
              <a:t> has been conceived in 2006 ATLAS gained knowledge about muons and the detector, and many new relevant software tools have been developed.</a:t>
            </a:r>
          </a:p>
          <a:p>
            <a:r>
              <a:rPr lang="en-US" dirty="0"/>
              <a:t>In 2015 </a:t>
            </a:r>
            <a:r>
              <a:rPr lang="en-US" dirty="0" err="1"/>
              <a:t>MuGirl</a:t>
            </a:r>
            <a:r>
              <a:rPr lang="en-US" dirty="0"/>
              <a:t>/</a:t>
            </a:r>
            <a:r>
              <a:rPr lang="en-US" dirty="0" err="1"/>
              <a:t>MuGirlStau</a:t>
            </a:r>
            <a:r>
              <a:rPr lang="en-US" dirty="0"/>
              <a:t> has been revised into 2 separate packages with Niels Van </a:t>
            </a:r>
            <a:r>
              <a:rPr lang="en-US" dirty="0" err="1"/>
              <a:t>Eldik</a:t>
            </a:r>
            <a:endParaRPr lang="en-US" dirty="0"/>
          </a:p>
          <a:p>
            <a:r>
              <a:rPr lang="en-US" dirty="0" err="1"/>
              <a:t>MuonInsideOutRecoTool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reconstructs muons starting from an ID track</a:t>
            </a:r>
          </a:p>
          <a:p>
            <a:pPr lvl="1"/>
            <a:r>
              <a:rPr lang="en-US" dirty="0"/>
              <a:t>Uses new extension tools to MS</a:t>
            </a:r>
          </a:p>
          <a:p>
            <a:pPr lvl="1"/>
            <a:r>
              <a:rPr lang="en-US" dirty="0"/>
              <a:t>Uses Hough transform for pattern recognition in MS</a:t>
            </a:r>
          </a:p>
          <a:p>
            <a:pPr lvl="1"/>
            <a:r>
              <a:rPr lang="en-US" i="0" dirty="0"/>
              <a:t>Correlate Hough maxima with extrapolation points</a:t>
            </a:r>
          </a:p>
          <a:p>
            <a:pPr lvl="1"/>
            <a:r>
              <a:rPr lang="en-US" i="0" dirty="0"/>
              <a:t>Continue as before</a:t>
            </a:r>
          </a:p>
          <a:p>
            <a:r>
              <a:rPr lang="en-US" b="1" dirty="0" err="1"/>
              <a:t>MuonStauRecoTool</a:t>
            </a:r>
            <a:endParaRPr lang="en-US" b="1" dirty="0"/>
          </a:p>
          <a:p>
            <a:pPr lvl="1"/>
            <a:r>
              <a:rPr lang="en-US" i="0" dirty="0"/>
              <a:t>Extrapolation and pattern recognition as for muons</a:t>
            </a:r>
          </a:p>
          <a:p>
            <a:pPr lvl="1"/>
            <a:r>
              <a:rPr lang="en-US" i="0" dirty="0"/>
              <a:t>Use MDT t</a:t>
            </a:r>
            <a:r>
              <a:rPr lang="en-US" i="0" baseline="-25000" dirty="0"/>
              <a:t>0</a:t>
            </a:r>
            <a:r>
              <a:rPr lang="en-US" i="0" dirty="0"/>
              <a:t>-segments to fit space and time together per segment</a:t>
            </a:r>
          </a:p>
          <a:p>
            <a:pPr lvl="1"/>
            <a:endParaRPr lang="en-US" i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8A650-6523-4332-8028-0FC00FC0B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29FC-5846-44DE-BF4D-15830E4ECDB2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DEDA2-1DC3-49F0-8734-300D5ED9C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A0B15B-63DB-411E-BBDD-F98AC39E7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321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33C6F-DEFF-466E-970F-C1EEEF8FA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12651"/>
            <a:ext cx="9990199" cy="956930"/>
          </a:xfrm>
        </p:spPr>
        <p:txBody>
          <a:bodyPr>
            <a:normAutofit/>
          </a:bodyPr>
          <a:lstStyle/>
          <a:p>
            <a:r>
              <a:rPr lang="en-US" dirty="0"/>
              <a:t>Refactored </a:t>
            </a:r>
            <a:r>
              <a:rPr lang="en-US" dirty="0" err="1"/>
              <a:t>MuGirl</a:t>
            </a:r>
            <a:r>
              <a:rPr lang="en-US" dirty="0"/>
              <a:t>: efficiency similar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D38DDC-1632-4B86-BAE4-41287B0A6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2658" y="3951724"/>
            <a:ext cx="7789164" cy="2693625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EE414A0-85E2-4882-A975-2D878ACA114B}"/>
              </a:ext>
            </a:extLst>
          </p:cNvPr>
          <p:cNvSpPr>
            <a:spLocks noGrp="1" noChangeAspect="1"/>
          </p:cNvSpPr>
          <p:nvPr>
            <p:ph idx="1"/>
          </p:nvPr>
        </p:nvSpPr>
        <p:spPr>
          <a:xfrm>
            <a:off x="1499189" y="959809"/>
            <a:ext cx="9937906" cy="4094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3F033E2-73C8-439C-945C-F62263319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658" y="1169581"/>
            <a:ext cx="7862027" cy="2693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96C89C-BF84-45F2-8624-0B58598B4138}"/>
                  </a:ext>
                </a:extLst>
              </p:cNvPr>
              <p:cNvSpPr txBox="1"/>
              <p:nvPr/>
            </p:nvSpPr>
            <p:spPr>
              <a:xfrm>
                <a:off x="1819619" y="2283653"/>
                <a:ext cx="110079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𝜇𝜇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E96C89C-BF84-45F2-8624-0B58598B4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619" y="2283653"/>
                <a:ext cx="1100790" cy="369332"/>
              </a:xfrm>
              <a:prstGeom prst="rect">
                <a:avLst/>
              </a:prstGeom>
              <a:blipFill>
                <a:blip r:embed="rId4"/>
                <a:stretch>
                  <a:fillRect l="-2762" r="-221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EB2DCF-2727-4547-A66E-3CCEA470B33A}"/>
                  </a:ext>
                </a:extLst>
              </p:cNvPr>
              <p:cNvSpPr txBox="1"/>
              <p:nvPr/>
            </p:nvSpPr>
            <p:spPr>
              <a:xfrm>
                <a:off x="1974112" y="5039833"/>
                <a:ext cx="25163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EB2DCF-2727-4547-A66E-3CCEA470B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4112" y="5039833"/>
                <a:ext cx="251637" cy="369332"/>
              </a:xfrm>
              <a:prstGeom prst="rect">
                <a:avLst/>
              </a:prstGeom>
              <a:blipFill>
                <a:blip r:embed="rId5"/>
                <a:stretch>
                  <a:fillRect l="-39024" r="-11707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6F8BB1-FBBB-44A9-B06A-844E95CB8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43F6-F561-43AF-9CE5-6296B1D55673}" type="datetime1">
              <a:rPr lang="en-US" smtClean="0"/>
              <a:t>16-Aug-18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B1B351-5662-4867-AEC9-EEAD9C4C6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B84E29-904A-43B4-8ABC-3291DFEA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351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33C6F-DEFF-466E-970F-C1EEEF8FA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106326"/>
            <a:ext cx="9990199" cy="1063255"/>
          </a:xfrm>
        </p:spPr>
        <p:txBody>
          <a:bodyPr>
            <a:normAutofit/>
          </a:bodyPr>
          <a:lstStyle/>
          <a:p>
            <a:r>
              <a:rPr lang="en-US" dirty="0"/>
              <a:t>Refactored </a:t>
            </a:r>
            <a:r>
              <a:rPr lang="en-US" dirty="0" err="1"/>
              <a:t>MuGirl</a:t>
            </a:r>
            <a:r>
              <a:rPr lang="en-US" dirty="0"/>
              <a:t>: Purity improved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9F396C9-DFF6-43AA-8139-4FBFFEDDEF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4568" y="1280098"/>
            <a:ext cx="7190698" cy="24811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07B8D7-B5D7-4B0E-AF35-12B345595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4568" y="4026197"/>
            <a:ext cx="7224799" cy="25497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2F8113A-B1BA-4B6F-ADE6-51E0441E6CF6}"/>
                  </a:ext>
                </a:extLst>
              </p:cNvPr>
              <p:cNvSpPr txBox="1"/>
              <p:nvPr/>
            </p:nvSpPr>
            <p:spPr>
              <a:xfrm>
                <a:off x="1819619" y="2283653"/>
                <a:ext cx="110079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𝜇𝜇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2F8113A-B1BA-4B6F-ADE6-51E0441E6C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619" y="2283653"/>
                <a:ext cx="1100790" cy="369332"/>
              </a:xfrm>
              <a:prstGeom prst="rect">
                <a:avLst/>
              </a:prstGeom>
              <a:blipFill>
                <a:blip r:embed="rId4"/>
                <a:stretch>
                  <a:fillRect l="-2762" r="-221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3BFD1B9-5DDE-41BE-8BAA-F73FD4DF7E93}"/>
                  </a:ext>
                </a:extLst>
              </p:cNvPr>
              <p:cNvSpPr txBox="1"/>
              <p:nvPr/>
            </p:nvSpPr>
            <p:spPr>
              <a:xfrm>
                <a:off x="1974112" y="5039833"/>
                <a:ext cx="25163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3BFD1B9-5DDE-41BE-8BAA-F73FD4DF7E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4112" y="5039833"/>
                <a:ext cx="251637" cy="369332"/>
              </a:xfrm>
              <a:prstGeom prst="rect">
                <a:avLst/>
              </a:prstGeom>
              <a:blipFill>
                <a:blip r:embed="rId5"/>
                <a:stretch>
                  <a:fillRect l="-39024" r="-117073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1370E-3F5A-4C61-95D4-F8FE9C514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4D79C-A043-4053-A2C5-EECB2FC531DF}" type="datetime1">
              <a:rPr lang="en-US" smtClean="0"/>
              <a:t>16-Aug-18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3F0207-63B2-4C9F-B9DC-F0D6A7AA5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8150-D902-45E4-A8DF-9092B9176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057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BD9CA-AC6B-455F-B849-89E2BD372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246321"/>
            <a:ext cx="9990199" cy="870196"/>
          </a:xfrm>
        </p:spPr>
        <p:txBody>
          <a:bodyPr/>
          <a:lstStyle/>
          <a:p>
            <a:r>
              <a:rPr lang="en-US" dirty="0"/>
              <a:t>Muons in Phase-II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F0BC9-6E81-4D77-A590-E6822CEE7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6662" y="1116517"/>
            <a:ext cx="10105135" cy="5299439"/>
          </a:xfrm>
        </p:spPr>
        <p:txBody>
          <a:bodyPr>
            <a:normAutofit/>
          </a:bodyPr>
          <a:lstStyle/>
          <a:p>
            <a:r>
              <a:rPr lang="en-US" sz="2600" dirty="0"/>
              <a:t>New detectors for muons in Phase-II</a:t>
            </a:r>
          </a:p>
          <a:p>
            <a:pPr lvl="1"/>
            <a:r>
              <a:rPr lang="en-US" dirty="0"/>
              <a:t>New RPC chambers in the inner station of the MS, increase the coverage in the barrel from 65% to 95%. </a:t>
            </a:r>
          </a:p>
          <a:p>
            <a:pPr lvl="1"/>
            <a:r>
              <a:rPr lang="en-US" dirty="0"/>
              <a:t>New small-tube MDT chambers in barrel inner station. </a:t>
            </a:r>
          </a:p>
          <a:p>
            <a:pPr lvl="1"/>
            <a:r>
              <a:rPr lang="en-US" dirty="0"/>
              <a:t>TGC chambers in EIL4 will be replaced with new triplets that improve position measurement capabilities. </a:t>
            </a:r>
          </a:p>
          <a:p>
            <a:r>
              <a:rPr lang="en-US" sz="2600" dirty="0"/>
              <a:t>Muon </a:t>
            </a:r>
            <a:r>
              <a:rPr lang="en-US" sz="2600" dirty="0" err="1"/>
              <a:t>reco</a:t>
            </a:r>
            <a:r>
              <a:rPr lang="en-US" sz="2600" dirty="0"/>
              <a:t> must incorporate new detectors, new electronics</a:t>
            </a:r>
          </a:p>
          <a:p>
            <a:r>
              <a:rPr lang="en-US" sz="2400" dirty="0"/>
              <a:t>Use of MDT precision coordinates will sharpen the L0 muon trigger turn-on curve. </a:t>
            </a:r>
          </a:p>
          <a:p>
            <a:pPr lvl="1"/>
            <a:r>
              <a:rPr lang="en-US" dirty="0"/>
              <a:t>The MDT hits can be included in the trigger when a BCID is provided by RPC, TGC or Tile. </a:t>
            </a:r>
          </a:p>
          <a:p>
            <a:pPr lvl="1"/>
            <a:r>
              <a:rPr lang="en-US" dirty="0"/>
              <a:t>The trigger selectivity of the Level-0 muon trigger is expected to improve - new requirements on the High Level Trigger.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2DA3A-D4F6-4C1A-8A47-7C8D3772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B75F-AE7E-40BB-9F25-01C5FC83AF90}" type="datetime1">
              <a:rPr lang="en-US" smtClean="0"/>
              <a:t>16-Aug-18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E13F2-BB04-4524-A2D0-7141FCB1E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71AFE-F1F4-470A-880A-D45C902C3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38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52600" y="943428"/>
            <a:ext cx="10105845" cy="553357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 rtl="0"/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BCID calibration</a:t>
            </a:r>
          </a:p>
          <a:p>
            <a:pPr lvl="1" algn="l" rtl="0"/>
            <a:r>
              <a:rPr lang="en-US" sz="2400" dirty="0"/>
              <a:t>Hits in each detector element are assigned BCID – to assemble events correctly</a:t>
            </a:r>
          </a:p>
          <a:p>
            <a:pPr lvl="1" algn="l" rtl="0"/>
            <a:r>
              <a:rPr lang="en-US" sz="2400" dirty="0"/>
              <a:t>Particles originating together and traveling with speed c are calibrated to have same BCID assigned in all detector elements</a:t>
            </a:r>
          </a:p>
          <a:p>
            <a:pPr algn="l" rtl="0"/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If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sym typeface="Symbol"/>
              </a:rPr>
              <a:t> &lt; 1 the particle may have different BCID in the MS</a:t>
            </a:r>
            <a:endParaRPr lang="en-US" sz="2400" dirty="0">
              <a:solidFill>
                <a:schemeClr val="bg2">
                  <a:lumMod val="50000"/>
                </a:schemeClr>
              </a:solidFill>
            </a:endParaRPr>
          </a:p>
          <a:p>
            <a:pPr algn="l" rtl="0"/>
            <a:endParaRPr lang="he-IL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173" y="257628"/>
            <a:ext cx="10495471" cy="685800"/>
          </a:xfrm>
        </p:spPr>
        <p:txBody>
          <a:bodyPr>
            <a:noAutofit/>
          </a:bodyPr>
          <a:lstStyle/>
          <a:p>
            <a:r>
              <a:rPr lang="en-US" dirty="0"/>
              <a:t>Timing issues for slow particles</a:t>
            </a:r>
            <a:endParaRPr lang="he-IL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E7F5D3B-3B48-44DD-BC2A-A37312508899}"/>
              </a:ext>
            </a:extLst>
          </p:cNvPr>
          <p:cNvGrpSpPr/>
          <p:nvPr/>
        </p:nvGrpSpPr>
        <p:grpSpPr>
          <a:xfrm>
            <a:off x="1547446" y="3614802"/>
            <a:ext cx="9003464" cy="3253263"/>
            <a:chOff x="1547446" y="3528537"/>
            <a:chExt cx="9003464" cy="3253263"/>
          </a:xfrm>
        </p:grpSpPr>
        <p:grpSp>
          <p:nvGrpSpPr>
            <p:cNvPr id="9" name="Group 8"/>
            <p:cNvGrpSpPr/>
            <p:nvPr/>
          </p:nvGrpSpPr>
          <p:grpSpPr>
            <a:xfrm>
              <a:off x="2590800" y="3528537"/>
              <a:ext cx="7543800" cy="2579133"/>
              <a:chOff x="1066800" y="3440668"/>
              <a:chExt cx="7543800" cy="2579133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1066800" y="3440668"/>
                <a:ext cx="60544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        ID	         Calorimeter            </a:t>
                </a:r>
                <a:r>
                  <a:rPr lang="en-US" b="1" dirty="0" err="1"/>
                  <a:t>Muon</a:t>
                </a:r>
                <a:r>
                  <a:rPr lang="en-US" b="1" dirty="0"/>
                  <a:t> Spectrometer</a:t>
                </a: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2026920" y="3822958"/>
                <a:ext cx="2194560" cy="2194561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1295400" y="3822958"/>
                <a:ext cx="731520" cy="2194561"/>
              </a:xfrm>
              <a:prstGeom prst="rect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221480" y="3825240"/>
                <a:ext cx="4389120" cy="2194561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>
                <a:off x="2026920" y="4180087"/>
                <a:ext cx="2194560" cy="0"/>
              </a:xfrm>
              <a:prstGeom prst="straightConnector1">
                <a:avLst/>
              </a:prstGeom>
              <a:ln w="31750">
                <a:solidFill>
                  <a:schemeClr val="bg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>
                <a:off x="4221480" y="4183423"/>
                <a:ext cx="4389120" cy="0"/>
              </a:xfrm>
              <a:prstGeom prst="straightConnector1">
                <a:avLst/>
              </a:prstGeom>
              <a:ln w="31750">
                <a:solidFill>
                  <a:schemeClr val="bg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1293822" y="3804458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1 m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866485" y="3795751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3 m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6143085" y="3795751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6 m</a:t>
                </a: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1305649" y="4180087"/>
                <a:ext cx="721271" cy="3336"/>
              </a:xfrm>
              <a:prstGeom prst="straightConnector1">
                <a:avLst/>
              </a:prstGeom>
              <a:ln w="31750">
                <a:solidFill>
                  <a:schemeClr val="bg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547446" y="5193269"/>
              <a:ext cx="1348154" cy="584775"/>
              <a:chOff x="23446" y="5105400"/>
              <a:chExt cx="1348154" cy="584775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23446" y="5105400"/>
                <a:ext cx="134815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LLP: </a:t>
                </a:r>
                <a:r>
                  <a:rPr lang="el-GR" sz="1600" b="1" dirty="0"/>
                  <a:t>β</a:t>
                </a:r>
                <a:r>
                  <a:rPr lang="en-US" sz="1600" b="1" dirty="0"/>
                  <a:t>~0.5 </a:t>
                </a:r>
              </a:p>
              <a:p>
                <a:r>
                  <a:rPr lang="en-US" sz="1600" b="1" dirty="0" err="1"/>
                  <a:t>ToF</a:t>
                </a:r>
                <a:r>
                  <a:rPr lang="en-US" sz="1600" b="1" dirty="0"/>
                  <a:t> = 67 ns</a:t>
                </a:r>
                <a:endParaRPr lang="en-US" sz="1600" b="1" i="1" dirty="0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646099" y="5395951"/>
                <a:ext cx="647723" cy="0"/>
              </a:xfrm>
              <a:prstGeom prst="straightConnector1">
                <a:avLst/>
              </a:prstGeom>
              <a:ln w="41275">
                <a:solidFill>
                  <a:srgbClr val="FFC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Arrow Connector 41"/>
            <p:cNvCxnSpPr/>
            <p:nvPr/>
          </p:nvCxnSpPr>
          <p:spPr>
            <a:xfrm>
              <a:off x="2817823" y="4261659"/>
              <a:ext cx="774999" cy="2961"/>
            </a:xfrm>
            <a:prstGeom prst="straightConnector1">
              <a:avLst/>
            </a:prstGeom>
            <a:ln w="3175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1610390" y="4507469"/>
              <a:ext cx="1209010" cy="584775"/>
              <a:chOff x="86390" y="4419600"/>
              <a:chExt cx="1209010" cy="584775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>
                <a:off x="646098" y="4724400"/>
                <a:ext cx="647723" cy="0"/>
              </a:xfrm>
              <a:prstGeom prst="straightConnector1">
                <a:avLst/>
              </a:prstGeom>
              <a:ln w="41275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86390" y="4419600"/>
                <a:ext cx="120901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µ: </a:t>
                </a:r>
                <a:r>
                  <a:rPr lang="el-GR" sz="1600" b="1" dirty="0"/>
                  <a:t>β</a:t>
                </a:r>
                <a:r>
                  <a:rPr lang="en-US" sz="1600" b="1" dirty="0"/>
                  <a:t>~1 </a:t>
                </a:r>
              </a:p>
              <a:p>
                <a:r>
                  <a:rPr lang="en-US" sz="1600" b="1" dirty="0" err="1"/>
                  <a:t>ToF</a:t>
                </a:r>
                <a:r>
                  <a:rPr lang="en-US" sz="1600" b="1" dirty="0"/>
                  <a:t>=33 ns</a:t>
                </a:r>
                <a:endParaRPr lang="en-US" sz="1600" b="1" i="1" dirty="0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3124201" y="4366736"/>
              <a:ext cx="10766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3.3 </a:t>
              </a:r>
              <a:r>
                <a:rPr lang="en-US" sz="1600" i="1" dirty="0">
                  <a:solidFill>
                    <a:schemeClr val="bg1"/>
                  </a:solidFill>
                </a:rPr>
                <a:t>ns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231675" y="4366736"/>
              <a:ext cx="9183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14.2 ns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9448800" y="4423899"/>
              <a:ext cx="1018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33 </a:t>
              </a:r>
              <a:r>
                <a:rPr lang="en-US" sz="1600" i="1" dirty="0">
                  <a:solidFill>
                    <a:schemeClr val="bg1"/>
                  </a:solidFill>
                </a:rPr>
                <a:t>ns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108658" y="5127955"/>
              <a:ext cx="1143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6.7 </a:t>
              </a:r>
              <a:r>
                <a:rPr lang="en-US" sz="1600" i="1" dirty="0">
                  <a:solidFill>
                    <a:schemeClr val="bg1"/>
                  </a:solidFill>
                </a:rPr>
                <a:t>ns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231673" y="5092603"/>
              <a:ext cx="9183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28.3 ns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448801" y="5091584"/>
              <a:ext cx="10830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67 </a:t>
              </a:r>
              <a:r>
                <a:rPr lang="en-US" sz="1600" i="1" dirty="0">
                  <a:solidFill>
                    <a:schemeClr val="bg1"/>
                  </a:solidFill>
                </a:rPr>
                <a:t>ns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V="1">
              <a:off x="7940040" y="5449632"/>
              <a:ext cx="0" cy="96283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6517026" y="6412468"/>
              <a:ext cx="3677609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/>
                <a:t>A </a:t>
              </a:r>
              <a:r>
                <a:rPr lang="en-US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µ</a:t>
              </a:r>
              <a:r>
                <a:rPr lang="en-US" dirty="0"/>
                <a:t> from next BC arrives at this time</a:t>
              </a:r>
              <a:endParaRPr lang="he-IL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2819401" y="5457037"/>
              <a:ext cx="7711845" cy="9472"/>
            </a:xfrm>
            <a:prstGeom prst="line">
              <a:avLst/>
            </a:prstGeom>
            <a:ln w="349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819401" y="4807092"/>
              <a:ext cx="7731509" cy="5177"/>
            </a:xfrm>
            <a:prstGeom prst="line">
              <a:avLst/>
            </a:prstGeom>
            <a:ln w="349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45415-8264-44C4-B62D-1079D24CE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02E2C-2210-474D-A366-6856183C8DF5}" type="datetime1">
              <a:rPr lang="en-US" smtClean="0"/>
              <a:t>16-Aug-18</a:t>
            </a:fld>
            <a:endParaRPr lang="he-I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A07E9F-B5DC-40C5-BB24-EAECC4B68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22E021-F5FF-454B-9FD3-4C86DB35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D76C1-BF0E-4A82-916C-7D9D822D4EE7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0110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B32B4-609E-4627-AD78-F81EA401F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443" y="1207698"/>
            <a:ext cx="10495471" cy="52082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Muon: Tube                                                                                                         Segment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Slow particle: radii in tube are reconstructed too large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dirty="0">
                <a:sym typeface="Symbol" pitchFamily="18" charset="2"/>
              </a:rPr>
              <a:t>We can find the particle speed if we know </a:t>
            </a:r>
            <a:r>
              <a:rPr lang="en-US" dirty="0">
                <a:solidFill>
                  <a:srgbClr val="FF0000"/>
                </a:solidFill>
                <a:sym typeface="Symbol" pitchFamily="18" charset="2"/>
              </a:rPr>
              <a:t>t, </a:t>
            </a:r>
            <a:r>
              <a:rPr lang="en-US" dirty="0">
                <a:solidFill>
                  <a:srgbClr val="FF0000"/>
                </a:solidFill>
              </a:rPr>
              <a:t>BUT IF NOT </a:t>
            </a:r>
            <a:r>
              <a:rPr lang="en-US" dirty="0"/>
              <a:t>larger radii = bad segment                                                                                                       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8BA99CB-B9E3-4F45-94E8-928155CA3060}"/>
              </a:ext>
            </a:extLst>
          </p:cNvPr>
          <p:cNvSpPr txBox="1">
            <a:spLocks/>
          </p:cNvSpPr>
          <p:nvPr/>
        </p:nvSpPr>
        <p:spPr>
          <a:xfrm>
            <a:off x="1058173" y="257628"/>
            <a:ext cx="10495471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Timing issues in trigger and reconstruction</a:t>
            </a:r>
            <a:endParaRPr lang="he-IL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9E9F41A-7543-41D5-97D7-6AE17A20B3D6}"/>
              </a:ext>
            </a:extLst>
          </p:cNvPr>
          <p:cNvGrpSpPr>
            <a:grpSpLocks noChangeAspect="1"/>
          </p:cNvGrpSpPr>
          <p:nvPr/>
        </p:nvGrpSpPr>
        <p:grpSpPr>
          <a:xfrm>
            <a:off x="-899497" y="1831868"/>
            <a:ext cx="8229600" cy="1543050"/>
            <a:chOff x="-533400" y="2667000"/>
            <a:chExt cx="9144000" cy="1714500"/>
          </a:xfrm>
        </p:grpSpPr>
        <p:grpSp>
          <p:nvGrpSpPr>
            <p:cNvPr id="6" name="Group 3">
              <a:extLst>
                <a:ext uri="{FF2B5EF4-FFF2-40B4-BE49-F238E27FC236}">
                  <a16:creationId xmlns:a16="http://schemas.microsoft.com/office/drawing/2014/main" id="{1A225A1D-BDE6-4339-8B30-D1FFCCC400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48025" y="2705100"/>
              <a:ext cx="1676400" cy="1676400"/>
              <a:chOff x="816" y="2544"/>
              <a:chExt cx="1056" cy="1056"/>
            </a:xfrm>
          </p:grpSpPr>
          <p:sp>
            <p:nvSpPr>
              <p:cNvPr id="16" name="Oval 4">
                <a:extLst>
                  <a:ext uri="{FF2B5EF4-FFF2-40B4-BE49-F238E27FC236}">
                    <a16:creationId xmlns:a16="http://schemas.microsoft.com/office/drawing/2014/main" id="{640101F9-DB13-461E-BA2E-8C4D458B7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" y="2544"/>
                <a:ext cx="1056" cy="1056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Oval 5">
                <a:extLst>
                  <a:ext uri="{FF2B5EF4-FFF2-40B4-BE49-F238E27FC236}">
                    <a16:creationId xmlns:a16="http://schemas.microsoft.com/office/drawing/2014/main" id="{34EB6E22-233D-4A19-AB8D-528A60F05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3024"/>
                <a:ext cx="48" cy="48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8315C7D-2994-4BFD-97DD-40C4F01CA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8538" y="2976563"/>
              <a:ext cx="1095375" cy="1133475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Line 7">
              <a:extLst>
                <a:ext uri="{FF2B5EF4-FFF2-40B4-BE49-F238E27FC236}">
                  <a16:creationId xmlns:a16="http://schemas.microsoft.com/office/drawing/2014/main" id="{8FBE4F9B-879D-4A6A-BF65-B95AF16971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0325" y="3013075"/>
              <a:ext cx="152400" cy="45720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C87EB3C8-9035-4E9E-B15B-18259346C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33400" y="3414713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Book Antiqua" pitchFamily="18" charset="0"/>
              </a:endParaRPr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B435996B-45FA-4D23-9336-26DA0C4CF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8312" y="4071938"/>
              <a:ext cx="76200" cy="7620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Book Antiqua" pitchFamily="18" charset="0"/>
              </a:endParaRPr>
            </a:p>
          </p:txBody>
        </p:sp>
        <p:sp>
          <p:nvSpPr>
            <p:cNvPr id="11" name="Line 11">
              <a:extLst>
                <a:ext uri="{FF2B5EF4-FFF2-40B4-BE49-F238E27FC236}">
                  <a16:creationId xmlns:a16="http://schemas.microsoft.com/office/drawing/2014/main" id="{2F4170FF-6148-4DD8-A5B6-CF1C4D6515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02000" y="2794000"/>
              <a:ext cx="1143000" cy="457200"/>
            </a:xfrm>
            <a:prstGeom prst="line">
              <a:avLst/>
            </a:prstGeom>
            <a:noFill/>
            <a:ln w="28575" cap="rnd">
              <a:solidFill>
                <a:srgbClr val="FF33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2" name="AutoShape 12">
              <a:extLst>
                <a:ext uri="{FF2B5EF4-FFF2-40B4-BE49-F238E27FC236}">
                  <a16:creationId xmlns:a16="http://schemas.microsoft.com/office/drawing/2014/main" id="{8D7E2192-B4FE-4C26-AB58-41158D3AA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1200" y="2819400"/>
              <a:ext cx="847724" cy="457200"/>
            </a:xfrm>
            <a:prstGeom prst="wedgeRoundRectCallout">
              <a:avLst>
                <a:gd name="adj1" fmla="val 171999"/>
                <a:gd name="adj2" fmla="val -5088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</a:t>
              </a:r>
            </a:p>
          </p:txBody>
        </p:sp>
        <p:sp>
          <p:nvSpPr>
            <p:cNvPr id="13" name="AutoShape 13">
              <a:extLst>
                <a:ext uri="{FF2B5EF4-FFF2-40B4-BE49-F238E27FC236}">
                  <a16:creationId xmlns:a16="http://schemas.microsoft.com/office/drawing/2014/main" id="{95818ED9-9364-4F8C-A57C-29BD315A9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3429000"/>
              <a:ext cx="2903538" cy="533400"/>
            </a:xfrm>
            <a:prstGeom prst="wedgeRoundRectCallout">
              <a:avLst>
                <a:gd name="adj1" fmla="val -98517"/>
                <a:gd name="adj2" fmla="val -31251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sz="2400" baseline="-250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measured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=t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0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+</a:t>
              </a:r>
              <a:r>
                <a:rPr lang="en-US" sz="24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sz="2400" baseline="-250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drift</a:t>
              </a:r>
              <a:endParaRPr lang="en-US" sz="2400" baseline="-25000" dirty="0">
                <a:solidFill>
                  <a:schemeClr val="bg2">
                    <a:lumMod val="50000"/>
                  </a:schemeClr>
                </a:solidFill>
                <a:latin typeface="Franklin Gothic Book" pitchFamily="34" charset="0"/>
                <a:cs typeface="Times New Roman" pitchFamily="18" charset="0"/>
              </a:endParaRPr>
            </a:p>
          </p:txBody>
        </p:sp>
        <p:sp>
          <p:nvSpPr>
            <p:cNvPr id="14" name="AutoShape 14">
              <a:extLst>
                <a:ext uri="{FF2B5EF4-FFF2-40B4-BE49-F238E27FC236}">
                  <a16:creationId xmlns:a16="http://schemas.microsoft.com/office/drawing/2014/main" id="{A4B0528B-6D39-432A-A2B8-38521E020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075" y="3352800"/>
              <a:ext cx="2276475" cy="914400"/>
            </a:xfrm>
            <a:prstGeom prst="wedgeRoundRectCallout">
              <a:avLst>
                <a:gd name="adj1" fmla="val 93236"/>
                <a:gd name="adj2" fmla="val -86111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bg2">
                      <a:lumMod val="50000"/>
                    </a:schemeClr>
                  </a:solidFill>
                </a:rPr>
                <a:t>R=R(</a:t>
              </a:r>
              <a:r>
                <a:rPr lang="en-US" dirty="0" err="1">
                  <a:solidFill>
                    <a:schemeClr val="bg2">
                      <a:lumMod val="50000"/>
                    </a:schemeClr>
                  </a:solidFill>
                </a:rPr>
                <a:t>t</a:t>
              </a:r>
              <a:r>
                <a:rPr lang="en-US" baseline="-25000" dirty="0" err="1">
                  <a:solidFill>
                    <a:schemeClr val="bg2">
                      <a:lumMod val="50000"/>
                    </a:schemeClr>
                  </a:solidFill>
                </a:rPr>
                <a:t>drift</a:t>
              </a:r>
              <a:r>
                <a:rPr lang="en-US" dirty="0">
                  <a:solidFill>
                    <a:schemeClr val="bg2">
                      <a:lumMod val="50000"/>
                    </a:schemeClr>
                  </a:solidFill>
                </a:rPr>
                <a:t>)=</a:t>
              </a:r>
              <a:br>
                <a:rPr lang="en-US" dirty="0">
                  <a:solidFill>
                    <a:schemeClr val="bg2">
                      <a:lumMod val="50000"/>
                    </a:schemeClr>
                  </a:solidFill>
                </a:rPr>
              </a:br>
              <a:r>
                <a:rPr lang="en-US" dirty="0">
                  <a:solidFill>
                    <a:schemeClr val="bg2">
                      <a:lumMod val="50000"/>
                    </a:schemeClr>
                  </a:solidFill>
                </a:rPr>
                <a:t>R(t</a:t>
              </a:r>
              <a:r>
                <a:rPr lang="en-US" baseline="-25000" dirty="0">
                  <a:solidFill>
                    <a:schemeClr val="bg2">
                      <a:lumMod val="50000"/>
                    </a:schemeClr>
                  </a:solidFill>
                </a:rPr>
                <a:t>measured</a:t>
              </a:r>
              <a:r>
                <a:rPr lang="en-US" dirty="0">
                  <a:solidFill>
                    <a:schemeClr val="bg2">
                      <a:lumMod val="50000"/>
                    </a:schemeClr>
                  </a:solidFill>
                </a:rPr>
                <a:t>-t</a:t>
              </a:r>
              <a:r>
                <a:rPr lang="en-US" baseline="-25000" dirty="0">
                  <a:solidFill>
                    <a:schemeClr val="bg2">
                      <a:lumMod val="50000"/>
                    </a:schemeClr>
                  </a:solidFill>
                </a:rPr>
                <a:t>0</a:t>
              </a:r>
              <a:r>
                <a:rPr lang="en-US" baseline="-25000" dirty="0">
                  <a:solidFill>
                    <a:schemeClr val="bg2">
                      <a:lumMod val="50000"/>
                    </a:schemeClr>
                  </a:solidFill>
                  <a:sym typeface="Symbol" pitchFamily="18" charset="2"/>
                </a:rPr>
                <a:t></a:t>
              </a:r>
              <a:r>
                <a:rPr lang="en-US" dirty="0">
                  <a:solidFill>
                    <a:schemeClr val="bg2">
                      <a:lumMod val="50000"/>
                    </a:schemeClr>
                  </a:solidFill>
                </a:rPr>
                <a:t>)</a:t>
              </a:r>
            </a:p>
          </p:txBody>
        </p:sp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EFC450D5-0633-4573-B1F4-CF1FE3D1F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800" y="2667000"/>
              <a:ext cx="904875" cy="533400"/>
            </a:xfrm>
            <a:prstGeom prst="wedgeRoundRectCallout">
              <a:avLst>
                <a:gd name="adj1" fmla="val -191484"/>
                <a:gd name="adj2" fmla="val 63394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sz="2400" baseline="-250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drift</a:t>
              </a:r>
              <a:endParaRPr lang="en-US" sz="2400" baseline="-25000" dirty="0">
                <a:solidFill>
                  <a:schemeClr val="bg2">
                    <a:lumMod val="50000"/>
                  </a:schemeClr>
                </a:solidFill>
                <a:latin typeface="Franklin Gothic Book" pitchFamily="34" charset="0"/>
                <a:cs typeface="Times New Roman" pitchFamily="18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CB72F2E-58DE-4105-A609-6A6E5212BA38}"/>
              </a:ext>
            </a:extLst>
          </p:cNvPr>
          <p:cNvGrpSpPr>
            <a:grpSpLocks noChangeAspect="1"/>
          </p:cNvGrpSpPr>
          <p:nvPr/>
        </p:nvGrpSpPr>
        <p:grpSpPr>
          <a:xfrm>
            <a:off x="8612294" y="1490484"/>
            <a:ext cx="3446145" cy="2383155"/>
            <a:chOff x="5238750" y="4038600"/>
            <a:chExt cx="3829050" cy="264795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20542D1-A918-4A62-BE35-A64762000F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0225" y="4324350"/>
              <a:ext cx="3276600" cy="2362200"/>
              <a:chOff x="1632" y="1296"/>
              <a:chExt cx="2064" cy="1488"/>
            </a:xfrm>
            <a:noFill/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2358575A-06B4-4C4B-BDB9-27C562F6E3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32" y="225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44" name="Oval 19">
                  <a:extLst>
                    <a:ext uri="{FF2B5EF4-FFF2-40B4-BE49-F238E27FC236}">
                      <a16:creationId xmlns:a16="http://schemas.microsoft.com/office/drawing/2014/main" id="{C4A8A91E-7477-4149-A3BA-F441439B40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5" name="Oval 20">
                  <a:extLst>
                    <a:ext uri="{FF2B5EF4-FFF2-40B4-BE49-F238E27FC236}">
                      <a16:creationId xmlns:a16="http://schemas.microsoft.com/office/drawing/2014/main" id="{237535BF-1D36-4F64-8DCD-F0011FF535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0" name="Group 21">
                <a:extLst>
                  <a:ext uri="{FF2B5EF4-FFF2-40B4-BE49-F238E27FC236}">
                    <a16:creationId xmlns:a16="http://schemas.microsoft.com/office/drawing/2014/main" id="{BE9D5E1E-64E2-44ED-9153-3C4C4D2E49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60" y="225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42" name="Oval 22">
                  <a:extLst>
                    <a:ext uri="{FF2B5EF4-FFF2-40B4-BE49-F238E27FC236}">
                      <a16:creationId xmlns:a16="http://schemas.microsoft.com/office/drawing/2014/main" id="{FD27A414-9621-4A84-86FC-D3D0DBE35A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Oval 23">
                  <a:extLst>
                    <a:ext uri="{FF2B5EF4-FFF2-40B4-BE49-F238E27FC236}">
                      <a16:creationId xmlns:a16="http://schemas.microsoft.com/office/drawing/2014/main" id="{FAE21054-D2CA-4E55-8032-EDFE2202DA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1" name="Group 24">
                <a:extLst>
                  <a:ext uri="{FF2B5EF4-FFF2-40B4-BE49-F238E27FC236}">
                    <a16:creationId xmlns:a16="http://schemas.microsoft.com/office/drawing/2014/main" id="{5AD884D5-19DC-4E22-A451-4E8ABDEFD5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88" y="225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40" name="Oval 25">
                  <a:extLst>
                    <a:ext uri="{FF2B5EF4-FFF2-40B4-BE49-F238E27FC236}">
                      <a16:creationId xmlns:a16="http://schemas.microsoft.com/office/drawing/2014/main" id="{9C6FCFFC-F7EE-470A-9797-977A4CB513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Oval 26">
                  <a:extLst>
                    <a:ext uri="{FF2B5EF4-FFF2-40B4-BE49-F238E27FC236}">
                      <a16:creationId xmlns:a16="http://schemas.microsoft.com/office/drawing/2014/main" id="{AF5E5BA7-8C6C-470C-85EE-051DA851FB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2" name="Group 27">
                <a:extLst>
                  <a:ext uri="{FF2B5EF4-FFF2-40B4-BE49-F238E27FC236}">
                    <a16:creationId xmlns:a16="http://schemas.microsoft.com/office/drawing/2014/main" id="{74D35BFE-942A-4ECC-B34D-8BA3D01BCC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872" y="177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38" name="Oval 28">
                  <a:extLst>
                    <a:ext uri="{FF2B5EF4-FFF2-40B4-BE49-F238E27FC236}">
                      <a16:creationId xmlns:a16="http://schemas.microsoft.com/office/drawing/2014/main" id="{8355F418-774B-4057-996B-441A66DFCD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Oval 29">
                  <a:extLst>
                    <a:ext uri="{FF2B5EF4-FFF2-40B4-BE49-F238E27FC236}">
                      <a16:creationId xmlns:a16="http://schemas.microsoft.com/office/drawing/2014/main" id="{3D538FD8-983A-41F2-859A-1A021CB8D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3" name="Group 30">
                <a:extLst>
                  <a:ext uri="{FF2B5EF4-FFF2-40B4-BE49-F238E27FC236}">
                    <a16:creationId xmlns:a16="http://schemas.microsoft.com/office/drawing/2014/main" id="{F13476F7-799B-40AD-BD54-A463815AE6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0" y="177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36" name="Oval 31">
                  <a:extLst>
                    <a:ext uri="{FF2B5EF4-FFF2-40B4-BE49-F238E27FC236}">
                      <a16:creationId xmlns:a16="http://schemas.microsoft.com/office/drawing/2014/main" id="{B56C0649-2FC8-4B56-8445-A9868047E4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Oval 32">
                  <a:extLst>
                    <a:ext uri="{FF2B5EF4-FFF2-40B4-BE49-F238E27FC236}">
                      <a16:creationId xmlns:a16="http://schemas.microsoft.com/office/drawing/2014/main" id="{04CB6F1E-27AC-4E8C-A36C-86D997A6E9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4" name="Group 33">
                <a:extLst>
                  <a:ext uri="{FF2B5EF4-FFF2-40B4-BE49-F238E27FC236}">
                    <a16:creationId xmlns:a16="http://schemas.microsoft.com/office/drawing/2014/main" id="{264C460B-97EC-443C-B5C8-DD730FBE00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8" y="177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34" name="Oval 34">
                  <a:extLst>
                    <a:ext uri="{FF2B5EF4-FFF2-40B4-BE49-F238E27FC236}">
                      <a16:creationId xmlns:a16="http://schemas.microsoft.com/office/drawing/2014/main" id="{590EE277-EA0E-492C-99AC-154D5DDC65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Oval 35">
                  <a:extLst>
                    <a:ext uri="{FF2B5EF4-FFF2-40B4-BE49-F238E27FC236}">
                      <a16:creationId xmlns:a16="http://schemas.microsoft.com/office/drawing/2014/main" id="{D91425AC-A530-440C-B443-15B64053B9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5" name="Group 36">
                <a:extLst>
                  <a:ext uri="{FF2B5EF4-FFF2-40B4-BE49-F238E27FC236}">
                    <a16:creationId xmlns:a16="http://schemas.microsoft.com/office/drawing/2014/main" id="{D27DE73D-3A4D-4418-8446-A089C17360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40" y="129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32" name="Oval 37">
                  <a:extLst>
                    <a:ext uri="{FF2B5EF4-FFF2-40B4-BE49-F238E27FC236}">
                      <a16:creationId xmlns:a16="http://schemas.microsoft.com/office/drawing/2014/main" id="{5A204F62-E65D-487D-8777-8C08F05EA4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3" name="Oval 38">
                  <a:extLst>
                    <a:ext uri="{FF2B5EF4-FFF2-40B4-BE49-F238E27FC236}">
                      <a16:creationId xmlns:a16="http://schemas.microsoft.com/office/drawing/2014/main" id="{66D514D3-0683-49E9-9972-B549B87A58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6" name="Group 39">
                <a:extLst>
                  <a:ext uri="{FF2B5EF4-FFF2-40B4-BE49-F238E27FC236}">
                    <a16:creationId xmlns:a16="http://schemas.microsoft.com/office/drawing/2014/main" id="{E4087D07-9E5F-43EE-80A2-989DD61B60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2" y="129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30" name="Oval 40">
                  <a:extLst>
                    <a:ext uri="{FF2B5EF4-FFF2-40B4-BE49-F238E27FC236}">
                      <a16:creationId xmlns:a16="http://schemas.microsoft.com/office/drawing/2014/main" id="{E82151C1-54E4-4048-8684-AF14B08AB0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1" name="Oval 41">
                  <a:extLst>
                    <a:ext uri="{FF2B5EF4-FFF2-40B4-BE49-F238E27FC236}">
                      <a16:creationId xmlns:a16="http://schemas.microsoft.com/office/drawing/2014/main" id="{249B1B27-2EB7-4EE4-BC35-B619FAEB34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7" name="Group 42">
                <a:extLst>
                  <a:ext uri="{FF2B5EF4-FFF2-40B4-BE49-F238E27FC236}">
                    <a16:creationId xmlns:a16="http://schemas.microsoft.com/office/drawing/2014/main" id="{D9A7D037-CE84-4B94-8C98-E610E0DC2E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68" y="1296"/>
                <a:ext cx="528" cy="528"/>
                <a:chOff x="1632" y="2256"/>
                <a:chExt cx="528" cy="528"/>
              </a:xfrm>
              <a:grpFill/>
            </p:grpSpPr>
            <p:sp>
              <p:nvSpPr>
                <p:cNvPr id="28" name="Oval 43">
                  <a:extLst>
                    <a:ext uri="{FF2B5EF4-FFF2-40B4-BE49-F238E27FC236}">
                      <a16:creationId xmlns:a16="http://schemas.microsoft.com/office/drawing/2014/main" id="{2A09E20F-8E5B-483F-9A77-9C76847BC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9" name="Oval 44">
                  <a:extLst>
                    <a:ext uri="{FF2B5EF4-FFF2-40B4-BE49-F238E27FC236}">
                      <a16:creationId xmlns:a16="http://schemas.microsoft.com/office/drawing/2014/main" id="{F9CF445B-3C34-411E-92BA-85894BF48D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solidFill>
                    <a:schemeClr val="tx1"/>
                  </a:solidFill>
                  <a:headEnd/>
                  <a:tailEnd/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sp>
          <p:nvSpPr>
            <p:cNvPr id="46" name="Line 45">
              <a:extLst>
                <a:ext uri="{FF2B5EF4-FFF2-40B4-BE49-F238E27FC236}">
                  <a16:creationId xmlns:a16="http://schemas.microsoft.com/office/drawing/2014/main" id="{A8887F5F-58C6-435F-8E26-FA75A5EBD2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38750" y="4038600"/>
              <a:ext cx="3829050" cy="2419350"/>
            </a:xfrm>
            <a:prstGeom prst="line">
              <a:avLst/>
            </a:prstGeom>
            <a:ln w="28575"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7" name="Group 54">
              <a:extLst>
                <a:ext uri="{FF2B5EF4-FFF2-40B4-BE49-F238E27FC236}">
                  <a16:creationId xmlns:a16="http://schemas.microsoft.com/office/drawing/2014/main" id="{D9830961-E330-496D-8E66-4420E53DC4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2625" y="4476750"/>
              <a:ext cx="2971800" cy="2057400"/>
              <a:chOff x="5743575" y="4476750"/>
              <a:chExt cx="2971800" cy="2057400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76EBCB11-44DB-443A-8E67-9542DAE68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3575" y="6000750"/>
                <a:ext cx="533400" cy="533400"/>
              </a:xfrm>
              <a:prstGeom prst="ellips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D6C0C500-D54E-4CB5-B405-962B5A8D3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00775" y="5314950"/>
                <a:ext cx="381000" cy="381000"/>
              </a:xfrm>
              <a:prstGeom prst="ellips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5E8C03F-73AC-4B2A-9A8C-4DE26A648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2775" y="5238750"/>
                <a:ext cx="533400" cy="533400"/>
              </a:xfrm>
              <a:prstGeom prst="ellips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F4489C0A-8F74-41D2-BF5F-BC27EEF56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1975" y="4476750"/>
                <a:ext cx="533400" cy="533400"/>
              </a:xfrm>
              <a:prstGeom prst="ellips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CBE1D31E-9EAB-4FC5-9B4C-B8BC7BD6B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19975" y="4552950"/>
                <a:ext cx="381000" cy="381000"/>
              </a:xfrm>
              <a:prstGeom prst="ellips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18DED0F-3EFA-4CEC-9B0E-43D8C689A8A4}"/>
              </a:ext>
            </a:extLst>
          </p:cNvPr>
          <p:cNvGrpSpPr/>
          <p:nvPr/>
        </p:nvGrpSpPr>
        <p:grpSpPr>
          <a:xfrm>
            <a:off x="-95161" y="4818138"/>
            <a:ext cx="9144000" cy="1790700"/>
            <a:chOff x="0" y="2095500"/>
            <a:chExt cx="9144000" cy="1790700"/>
          </a:xfrm>
        </p:grpSpPr>
        <p:grpSp>
          <p:nvGrpSpPr>
            <p:cNvPr id="68" name="Group 6">
              <a:extLst>
                <a:ext uri="{FF2B5EF4-FFF2-40B4-BE49-F238E27FC236}">
                  <a16:creationId xmlns:a16="http://schemas.microsoft.com/office/drawing/2014/main" id="{0C263A53-26D1-4BE3-8CA6-53768A7158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1425" y="2209800"/>
              <a:ext cx="1676400" cy="1676400"/>
              <a:chOff x="816" y="2544"/>
              <a:chExt cx="1056" cy="1056"/>
            </a:xfrm>
          </p:grpSpPr>
          <p:sp>
            <p:nvSpPr>
              <p:cNvPr id="78" name="Oval 7">
                <a:extLst>
                  <a:ext uri="{FF2B5EF4-FFF2-40B4-BE49-F238E27FC236}">
                    <a16:creationId xmlns:a16="http://schemas.microsoft.com/office/drawing/2014/main" id="{080104E9-EEC2-48A5-B06D-7A82A4D5E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" y="2544"/>
                <a:ext cx="1056" cy="1056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9" name="Oval 8">
                <a:extLst>
                  <a:ext uri="{FF2B5EF4-FFF2-40B4-BE49-F238E27FC236}">
                    <a16:creationId xmlns:a16="http://schemas.microsoft.com/office/drawing/2014/main" id="{D37677E6-44D4-45E2-89E6-AF7F8DB3B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3024"/>
                <a:ext cx="48" cy="48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9" name="Oval 19">
              <a:extLst>
                <a:ext uri="{FF2B5EF4-FFF2-40B4-BE49-F238E27FC236}">
                  <a16:creationId xmlns:a16="http://schemas.microsoft.com/office/drawing/2014/main" id="{BCB36685-A22B-4FBC-ABEA-73DD7E147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3825" y="2362200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tx1">
                  <a:lumMod val="50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70" name="Rectangle 4">
              <a:extLst>
                <a:ext uri="{FF2B5EF4-FFF2-40B4-BE49-F238E27FC236}">
                  <a16:creationId xmlns:a16="http://schemas.microsoft.com/office/drawing/2014/main" id="{05D5CD56-B511-45A9-8704-EA0FB36B4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452813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Book Antiqua" pitchFamily="18" charset="0"/>
              </a:endParaRPr>
            </a:p>
          </p:txBody>
        </p:sp>
        <p:sp>
          <p:nvSpPr>
            <p:cNvPr id="71" name="AutoShape 16">
              <a:extLst>
                <a:ext uri="{FF2B5EF4-FFF2-40B4-BE49-F238E27FC236}">
                  <a16:creationId xmlns:a16="http://schemas.microsoft.com/office/drawing/2014/main" id="{09891FCB-5117-46CB-8CFC-25657C6FCA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4800" y="2095500"/>
              <a:ext cx="3000375" cy="457200"/>
            </a:xfrm>
            <a:prstGeom prst="wedgeRoundRectCallout">
              <a:avLst>
                <a:gd name="adj1" fmla="val -85778"/>
                <a:gd name="adj2" fmla="val 40673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</a:rPr>
                <a:t>t</a:t>
              </a:r>
              <a:r>
                <a:rPr lang="en-US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</a:rPr>
                <a:t>0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</a:rPr>
                <a:t>(</a:t>
              </a:r>
              <a:r>
                <a:rPr lang="en-US" sz="2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sym typeface="Symbol" pitchFamily="18" charset="2"/>
                </a:rPr>
                <a:t>slow particle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sym typeface="Symbol" pitchFamily="18" charset="2"/>
                </a:rPr>
                <a:t>)</a:t>
              </a:r>
              <a:r>
                <a:rPr lang="en-US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sym typeface="Symbol" pitchFamily="18" charset="2"/>
                </a:rPr>
                <a:t> =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0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Symbol" pitchFamily="18" charset="2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+</a:t>
              </a:r>
              <a:r>
                <a:rPr lang="en-US" sz="2400" dirty="0">
                  <a:solidFill>
                    <a:srgbClr val="A50021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</a:t>
              </a:r>
              <a:r>
                <a:rPr lang="en-US" sz="2400" dirty="0">
                  <a:solidFill>
                    <a:srgbClr val="A50021"/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</a:p>
          </p:txBody>
        </p:sp>
        <p:sp>
          <p:nvSpPr>
            <p:cNvPr id="72" name="AutoShape 17">
              <a:extLst>
                <a:ext uri="{FF2B5EF4-FFF2-40B4-BE49-F238E27FC236}">
                  <a16:creationId xmlns:a16="http://schemas.microsoft.com/office/drawing/2014/main" id="{7E3CDDD2-C814-45A5-BD54-65496C43C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600" y="2819400"/>
              <a:ext cx="3003550" cy="533400"/>
            </a:xfrm>
            <a:prstGeom prst="wedgeRoundRectCallout">
              <a:avLst>
                <a:gd name="adj1" fmla="val -96681"/>
                <a:gd name="adj2" fmla="val -17767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sz="2400" baseline="-250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measured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=t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0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+</a:t>
              </a:r>
              <a:r>
                <a:rPr lang="en-US" sz="2400" dirty="0">
                  <a:solidFill>
                    <a:srgbClr val="A50021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</a:t>
              </a:r>
              <a:r>
                <a:rPr lang="en-US" sz="2400" dirty="0" err="1">
                  <a:solidFill>
                    <a:srgbClr val="A50021"/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sz="24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+t</a:t>
              </a:r>
              <a:r>
                <a:rPr lang="en-US" sz="2400" baseline="-250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drift</a:t>
              </a:r>
              <a:endParaRPr lang="en-US" sz="2400" baseline="-25000" dirty="0">
                <a:solidFill>
                  <a:schemeClr val="bg2">
                    <a:lumMod val="50000"/>
                  </a:schemeClr>
                </a:solidFill>
                <a:latin typeface="Franklin Gothic Book" pitchFamily="34" charset="0"/>
                <a:cs typeface="Times New Roman" pitchFamily="18" charset="0"/>
              </a:endParaRPr>
            </a:p>
          </p:txBody>
        </p:sp>
        <p:sp>
          <p:nvSpPr>
            <p:cNvPr id="73" name="AutoShape 18">
              <a:extLst>
                <a:ext uri="{FF2B5EF4-FFF2-40B4-BE49-F238E27FC236}">
                  <a16:creationId xmlns:a16="http://schemas.microsoft.com/office/drawing/2014/main" id="{B2CA6611-423E-44C0-898B-6ED3DE281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425" y="2706688"/>
              <a:ext cx="3533775" cy="814387"/>
            </a:xfrm>
            <a:prstGeom prst="wedgeRoundRectCallout">
              <a:avLst>
                <a:gd name="adj1" fmla="val 56782"/>
                <a:gd name="adj2" fmla="val -43569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R</a:t>
              </a:r>
              <a:r>
                <a:rPr lang="en-US" sz="2400" baseline="-250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measured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 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=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 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</a:rPr>
                <a:t>R(t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</a:rPr>
                <a:t>measured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</a:rPr>
                <a:t>-t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</a:rPr>
                <a:t>0</a:t>
              </a:r>
              <a:r>
                <a:rPr lang="en-US" sz="2400" baseline="-250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sym typeface="Symbol" pitchFamily="18" charset="2"/>
                </a:rPr>
                <a:t>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</a:rPr>
                <a:t>)</a:t>
              </a:r>
              <a:r>
                <a:rPr lang="en-US" dirty="0">
                  <a:solidFill>
                    <a:schemeClr val="bg2">
                      <a:lumMod val="50000"/>
                    </a:schemeClr>
                  </a:solidFill>
                </a:rPr>
                <a:t> = 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R(</a:t>
              </a:r>
              <a:r>
                <a:rPr lang="en-US" sz="24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sz="2400" baseline="-25000" dirty="0" err="1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drift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+</a:t>
              </a:r>
              <a:r>
                <a:rPr lang="en-US" sz="2400" dirty="0">
                  <a:solidFill>
                    <a:srgbClr val="A50021"/>
                  </a:solidFill>
                  <a:latin typeface="Franklin Gothic Book" pitchFamily="34" charset="0"/>
                  <a:cs typeface="Times New Roman" pitchFamily="18" charset="0"/>
                  <a:sym typeface="Symbol" pitchFamily="18" charset="2"/>
                </a:rPr>
                <a:t></a:t>
              </a:r>
              <a:r>
                <a:rPr lang="en-US" sz="2400" dirty="0">
                  <a:solidFill>
                    <a:srgbClr val="A50021"/>
                  </a:solidFill>
                  <a:latin typeface="Franklin Gothic Book" pitchFamily="34" charset="0"/>
                  <a:cs typeface="Times New Roman" pitchFamily="18" charset="0"/>
                </a:rPr>
                <a:t>t</a:t>
              </a:r>
              <a:r>
                <a:rPr lang="en-US" sz="2400" dirty="0">
                  <a:solidFill>
                    <a:schemeClr val="bg2">
                      <a:lumMod val="50000"/>
                    </a:schemeClr>
                  </a:solidFill>
                  <a:latin typeface="Franklin Gothic Book" pitchFamily="34" charset="0"/>
                  <a:cs typeface="Times New Roman" pitchFamily="18" charset="0"/>
                </a:rPr>
                <a:t>) &gt; R</a:t>
              </a:r>
            </a:p>
          </p:txBody>
        </p:sp>
        <p:sp>
          <p:nvSpPr>
            <p:cNvPr id="74" name="Line 328">
              <a:extLst>
                <a:ext uri="{FF2B5EF4-FFF2-40B4-BE49-F238E27FC236}">
                  <a16:creationId xmlns:a16="http://schemas.microsoft.com/office/drawing/2014/main" id="{1441FC6A-6004-4138-901C-4BC24C7A63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29050" y="2287588"/>
              <a:ext cx="1143000" cy="457200"/>
            </a:xfrm>
            <a:prstGeom prst="line">
              <a:avLst/>
            </a:prstGeom>
            <a:noFill/>
            <a:ln w="38100" cap="rnd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329">
              <a:extLst>
                <a:ext uri="{FF2B5EF4-FFF2-40B4-BE49-F238E27FC236}">
                  <a16:creationId xmlns:a16="http://schemas.microsoft.com/office/drawing/2014/main" id="{2C89A86D-FCCA-4432-8B26-8288029366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0075" y="2519363"/>
              <a:ext cx="152400" cy="457200"/>
            </a:xfrm>
            <a:prstGeom prst="line">
              <a:avLst/>
            </a:prstGeom>
            <a:noFill/>
            <a:ln w="9525">
              <a:solidFill>
                <a:schemeClr val="bg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AutoShape 66">
              <a:extLst>
                <a:ext uri="{FF2B5EF4-FFF2-40B4-BE49-F238E27FC236}">
                  <a16:creationId xmlns:a16="http://schemas.microsoft.com/office/drawing/2014/main" id="{49DC6529-ADC5-45FD-A4E8-1C2E632AD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000" y="2133600"/>
              <a:ext cx="904875" cy="533400"/>
            </a:xfrm>
            <a:prstGeom prst="wedgeRoundRectCallout">
              <a:avLst>
                <a:gd name="adj1" fmla="val -183335"/>
                <a:gd name="adj2" fmla="val 65181"/>
                <a:gd name="adj3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US" sz="2400" baseline="-25000" dirty="0" err="1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drift</a:t>
              </a:r>
              <a:endParaRPr lang="en-US" sz="2400" baseline="-250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Oval 330">
              <a:extLst>
                <a:ext uri="{FF2B5EF4-FFF2-40B4-BE49-F238E27FC236}">
                  <a16:creationId xmlns:a16="http://schemas.microsoft.com/office/drawing/2014/main" id="{3FFE7E45-74EB-488E-A6A4-3C7275140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3000" y="3784600"/>
              <a:ext cx="76200" cy="7620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Book Antiqua" pitchFamily="18" charset="0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EF2B2FA9-21F9-44BC-9A32-9D561E52B9F9}"/>
              </a:ext>
            </a:extLst>
          </p:cNvPr>
          <p:cNvGrpSpPr/>
          <p:nvPr/>
        </p:nvGrpSpPr>
        <p:grpSpPr>
          <a:xfrm>
            <a:off x="8851989" y="4396656"/>
            <a:ext cx="3276600" cy="2362200"/>
            <a:chOff x="5076825" y="4324350"/>
            <a:chExt cx="3276600" cy="2362200"/>
          </a:xfrm>
        </p:grpSpPr>
        <p:grpSp>
          <p:nvGrpSpPr>
            <p:cNvPr id="109" name="Group 66">
              <a:extLst>
                <a:ext uri="{FF2B5EF4-FFF2-40B4-BE49-F238E27FC236}">
                  <a16:creationId xmlns:a16="http://schemas.microsoft.com/office/drawing/2014/main" id="{5FADFBA1-E0B8-4DC5-831F-072B2A60A2CD}"/>
                </a:ext>
              </a:extLst>
            </p:cNvPr>
            <p:cNvGrpSpPr/>
            <p:nvPr/>
          </p:nvGrpSpPr>
          <p:grpSpPr>
            <a:xfrm>
              <a:off x="5076825" y="4324350"/>
              <a:ext cx="3276600" cy="2362200"/>
              <a:chOff x="5610225" y="4324350"/>
              <a:chExt cx="3276600" cy="2362200"/>
            </a:xfrm>
            <a:noFill/>
          </p:grpSpPr>
          <p:grpSp>
            <p:nvGrpSpPr>
              <p:cNvPr id="123" name="Group 155">
                <a:extLst>
                  <a:ext uri="{FF2B5EF4-FFF2-40B4-BE49-F238E27FC236}">
                    <a16:creationId xmlns:a16="http://schemas.microsoft.com/office/drawing/2014/main" id="{15026EC6-14ED-472C-80A7-18CE2CD95F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10225" y="5848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48" name="Oval 156">
                  <a:extLst>
                    <a:ext uri="{FF2B5EF4-FFF2-40B4-BE49-F238E27FC236}">
                      <a16:creationId xmlns:a16="http://schemas.microsoft.com/office/drawing/2014/main" id="{AEC494CA-B9F2-49C3-B04D-16D126C4C5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9" name="Oval 157">
                  <a:extLst>
                    <a:ext uri="{FF2B5EF4-FFF2-40B4-BE49-F238E27FC236}">
                      <a16:creationId xmlns:a16="http://schemas.microsoft.com/office/drawing/2014/main" id="{113CC6D1-7BA7-4F8D-A319-F953D0ED28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4" name="Group 158">
                <a:extLst>
                  <a:ext uri="{FF2B5EF4-FFF2-40B4-BE49-F238E27FC236}">
                    <a16:creationId xmlns:a16="http://schemas.microsoft.com/office/drawing/2014/main" id="{800EE848-7A7C-46B0-89D1-C4ECAD45BA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48425" y="5848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46" name="Oval 159">
                  <a:extLst>
                    <a:ext uri="{FF2B5EF4-FFF2-40B4-BE49-F238E27FC236}">
                      <a16:creationId xmlns:a16="http://schemas.microsoft.com/office/drawing/2014/main" id="{3CA40DD8-1719-49D6-A95E-C2A9BE51D0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7" name="Oval 160">
                  <a:extLst>
                    <a:ext uri="{FF2B5EF4-FFF2-40B4-BE49-F238E27FC236}">
                      <a16:creationId xmlns:a16="http://schemas.microsoft.com/office/drawing/2014/main" id="{6D7CA9C0-9870-4EE4-811C-7AFA606CF5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5" name="Group 161">
                <a:extLst>
                  <a:ext uri="{FF2B5EF4-FFF2-40B4-BE49-F238E27FC236}">
                    <a16:creationId xmlns:a16="http://schemas.microsoft.com/office/drawing/2014/main" id="{CAAC7710-1804-46A8-8560-1366EA30C9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86625" y="5848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44" name="Oval 162">
                  <a:extLst>
                    <a:ext uri="{FF2B5EF4-FFF2-40B4-BE49-F238E27FC236}">
                      <a16:creationId xmlns:a16="http://schemas.microsoft.com/office/drawing/2014/main" id="{FDB86814-8283-406E-A755-56315542CF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5" name="Oval 163">
                  <a:extLst>
                    <a:ext uri="{FF2B5EF4-FFF2-40B4-BE49-F238E27FC236}">
                      <a16:creationId xmlns:a16="http://schemas.microsoft.com/office/drawing/2014/main" id="{4437EA7F-A093-4DE3-B9DB-8D44573704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6" name="Group 164">
                <a:extLst>
                  <a:ext uri="{FF2B5EF4-FFF2-40B4-BE49-F238E27FC236}">
                    <a16:creationId xmlns:a16="http://schemas.microsoft.com/office/drawing/2014/main" id="{7F73D96A-A397-4C9D-8FE6-30EBCB99EF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91225" y="5086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42" name="Oval 165">
                  <a:extLst>
                    <a:ext uri="{FF2B5EF4-FFF2-40B4-BE49-F238E27FC236}">
                      <a16:creationId xmlns:a16="http://schemas.microsoft.com/office/drawing/2014/main" id="{06AF04DE-9394-443D-8929-7786B422A6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3" name="Oval 166">
                  <a:extLst>
                    <a:ext uri="{FF2B5EF4-FFF2-40B4-BE49-F238E27FC236}">
                      <a16:creationId xmlns:a16="http://schemas.microsoft.com/office/drawing/2014/main" id="{7873B610-65BD-44BC-92EC-6416EA3C57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7" name="Group 167">
                <a:extLst>
                  <a:ext uri="{FF2B5EF4-FFF2-40B4-BE49-F238E27FC236}">
                    <a16:creationId xmlns:a16="http://schemas.microsoft.com/office/drawing/2014/main" id="{33F3296B-328C-49D5-89F8-44ABB2605C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29425" y="5086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40" name="Oval 168">
                  <a:extLst>
                    <a:ext uri="{FF2B5EF4-FFF2-40B4-BE49-F238E27FC236}">
                      <a16:creationId xmlns:a16="http://schemas.microsoft.com/office/drawing/2014/main" id="{4D327F69-3617-4F92-BA03-8CAA95B626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1" name="Oval 169">
                  <a:extLst>
                    <a:ext uri="{FF2B5EF4-FFF2-40B4-BE49-F238E27FC236}">
                      <a16:creationId xmlns:a16="http://schemas.microsoft.com/office/drawing/2014/main" id="{F44912B5-5D32-4877-ABA1-CC72092B2D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8" name="Group 170">
                <a:extLst>
                  <a:ext uri="{FF2B5EF4-FFF2-40B4-BE49-F238E27FC236}">
                    <a16:creationId xmlns:a16="http://schemas.microsoft.com/office/drawing/2014/main" id="{0855D05F-FA4C-4CB9-BEE2-D3D8250EF9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67625" y="5086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38" name="Oval 171">
                  <a:extLst>
                    <a:ext uri="{FF2B5EF4-FFF2-40B4-BE49-F238E27FC236}">
                      <a16:creationId xmlns:a16="http://schemas.microsoft.com/office/drawing/2014/main" id="{5ABE14A1-7FDC-4F84-A68F-B2DD2ECF7A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9" name="Oval 172">
                  <a:extLst>
                    <a:ext uri="{FF2B5EF4-FFF2-40B4-BE49-F238E27FC236}">
                      <a16:creationId xmlns:a16="http://schemas.microsoft.com/office/drawing/2014/main" id="{B73709D2-621C-44EB-A6EC-FEAFCA473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29" name="Group 173">
                <a:extLst>
                  <a:ext uri="{FF2B5EF4-FFF2-40B4-BE49-F238E27FC236}">
                    <a16:creationId xmlns:a16="http://schemas.microsoft.com/office/drawing/2014/main" id="{DE7EA93B-B49A-4266-B2E8-0E954A1926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10425" y="4324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36" name="Oval 174">
                  <a:extLst>
                    <a:ext uri="{FF2B5EF4-FFF2-40B4-BE49-F238E27FC236}">
                      <a16:creationId xmlns:a16="http://schemas.microsoft.com/office/drawing/2014/main" id="{8CFA54B6-2C8D-4D71-AF87-D54C31A0D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7" name="Oval 175">
                  <a:extLst>
                    <a:ext uri="{FF2B5EF4-FFF2-40B4-BE49-F238E27FC236}">
                      <a16:creationId xmlns:a16="http://schemas.microsoft.com/office/drawing/2014/main" id="{32FDD7D3-C3D0-464E-968D-16C1C1824E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30" name="Group 176">
                <a:extLst>
                  <a:ext uri="{FF2B5EF4-FFF2-40B4-BE49-F238E27FC236}">
                    <a16:creationId xmlns:a16="http://schemas.microsoft.com/office/drawing/2014/main" id="{34C8B7D5-AC5F-4D43-8A87-80E2EBE20B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72225" y="4324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34" name="Oval 177">
                  <a:extLst>
                    <a:ext uri="{FF2B5EF4-FFF2-40B4-BE49-F238E27FC236}">
                      <a16:creationId xmlns:a16="http://schemas.microsoft.com/office/drawing/2014/main" id="{34C1B09E-789A-458C-8EE0-50627DCD06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5" name="Oval 178">
                  <a:extLst>
                    <a:ext uri="{FF2B5EF4-FFF2-40B4-BE49-F238E27FC236}">
                      <a16:creationId xmlns:a16="http://schemas.microsoft.com/office/drawing/2014/main" id="{660A2345-6BD7-4ECB-AFE1-7E7DBB4A4B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31" name="Group 179">
                <a:extLst>
                  <a:ext uri="{FF2B5EF4-FFF2-40B4-BE49-F238E27FC236}">
                    <a16:creationId xmlns:a16="http://schemas.microsoft.com/office/drawing/2014/main" id="{564FD5FF-C03D-495D-BB4E-3F64FDB854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48625" y="4324350"/>
                <a:ext cx="838200" cy="838200"/>
                <a:chOff x="1632" y="2256"/>
                <a:chExt cx="528" cy="528"/>
              </a:xfrm>
              <a:grpFill/>
            </p:grpSpPr>
            <p:sp>
              <p:nvSpPr>
                <p:cNvPr id="132" name="Oval 180">
                  <a:extLst>
                    <a:ext uri="{FF2B5EF4-FFF2-40B4-BE49-F238E27FC236}">
                      <a16:creationId xmlns:a16="http://schemas.microsoft.com/office/drawing/2014/main" id="{34758F8B-FCE6-47C6-81A7-EE441CF852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2" y="2256"/>
                  <a:ext cx="528" cy="52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33" name="Oval 181">
                  <a:extLst>
                    <a:ext uri="{FF2B5EF4-FFF2-40B4-BE49-F238E27FC236}">
                      <a16:creationId xmlns:a16="http://schemas.microsoft.com/office/drawing/2014/main" id="{0FBACDAE-2D41-4188-8182-DD0882CE9A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2" y="2496"/>
                  <a:ext cx="48" cy="48"/>
                </a:xfrm>
                <a:prstGeom prst="ellipse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10" name="Group 94">
              <a:extLst>
                <a:ext uri="{FF2B5EF4-FFF2-40B4-BE49-F238E27FC236}">
                  <a16:creationId xmlns:a16="http://schemas.microsoft.com/office/drawing/2014/main" id="{59C52AA8-9C5F-428E-9D78-9EC10D5349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53025" y="4400550"/>
              <a:ext cx="3124200" cy="2209800"/>
              <a:chOff x="5686425" y="4400550"/>
              <a:chExt cx="3124200" cy="2209800"/>
            </a:xfrm>
          </p:grpSpPr>
          <p:sp>
            <p:nvSpPr>
              <p:cNvPr id="117" name="Oval 192">
                <a:extLst>
                  <a:ext uri="{FF2B5EF4-FFF2-40B4-BE49-F238E27FC236}">
                    <a16:creationId xmlns:a16="http://schemas.microsoft.com/office/drawing/2014/main" id="{3DF76791-870C-4EB8-9429-D6382EFD6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24825" y="4400550"/>
                <a:ext cx="685800" cy="685800"/>
              </a:xfrm>
              <a:prstGeom prst="ellipse">
                <a:avLst/>
              </a:prstGeom>
              <a:noFill/>
              <a:ln w="19050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grpSp>
            <p:nvGrpSpPr>
              <p:cNvPr id="118" name="Group 47">
                <a:extLst>
                  <a:ext uri="{FF2B5EF4-FFF2-40B4-BE49-F238E27FC236}">
                    <a16:creationId xmlns:a16="http://schemas.microsoft.com/office/drawing/2014/main" id="{CF3DA692-E235-46CD-92B6-118A79E5A7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86425" y="4400550"/>
                <a:ext cx="2286000" cy="2209800"/>
                <a:chOff x="5686425" y="4400550"/>
                <a:chExt cx="2286000" cy="2209800"/>
              </a:xfrm>
            </p:grpSpPr>
            <p:sp>
              <p:nvSpPr>
                <p:cNvPr id="119" name="Oval 191">
                  <a:extLst>
                    <a:ext uri="{FF2B5EF4-FFF2-40B4-BE49-F238E27FC236}">
                      <a16:creationId xmlns:a16="http://schemas.microsoft.com/office/drawing/2014/main" id="{34205EDD-EA49-43B9-9A31-620DE813FC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05625" y="5162550"/>
                  <a:ext cx="685800" cy="685800"/>
                </a:xfrm>
                <a:prstGeom prst="ellipse">
                  <a:avLst/>
                </a:prstGeom>
                <a:noFill/>
                <a:ln w="19050" cap="rnd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Book Antiqua" pitchFamily="18" charset="0"/>
                  </a:endParaRPr>
                </a:p>
              </p:txBody>
            </p:sp>
            <p:sp>
              <p:nvSpPr>
                <p:cNvPr id="120" name="Oval 190">
                  <a:extLst>
                    <a:ext uri="{FF2B5EF4-FFF2-40B4-BE49-F238E27FC236}">
                      <a16:creationId xmlns:a16="http://schemas.microsoft.com/office/drawing/2014/main" id="{45EA61EF-4BDC-44E4-9742-DE509AD74D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86425" y="5924550"/>
                  <a:ext cx="685800" cy="685800"/>
                </a:xfrm>
                <a:prstGeom prst="ellipse">
                  <a:avLst/>
                </a:prstGeom>
                <a:noFill/>
                <a:ln w="19050" cap="rnd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Book Antiqua" pitchFamily="18" charset="0"/>
                  </a:endParaRPr>
                </a:p>
              </p:txBody>
            </p:sp>
            <p:sp>
              <p:nvSpPr>
                <p:cNvPr id="121" name="Oval 193">
                  <a:extLst>
                    <a:ext uri="{FF2B5EF4-FFF2-40B4-BE49-F238E27FC236}">
                      <a16:creationId xmlns:a16="http://schemas.microsoft.com/office/drawing/2014/main" id="{2F8BE141-0E1A-488B-8C71-D9903F0A84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67425" y="5162550"/>
                  <a:ext cx="685800" cy="685800"/>
                </a:xfrm>
                <a:prstGeom prst="ellipse">
                  <a:avLst/>
                </a:prstGeom>
                <a:noFill/>
                <a:ln w="19050" cap="rnd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Book Antiqua" pitchFamily="18" charset="0"/>
                  </a:endParaRPr>
                </a:p>
              </p:txBody>
            </p:sp>
            <p:sp>
              <p:nvSpPr>
                <p:cNvPr id="122" name="Oval 194">
                  <a:extLst>
                    <a:ext uri="{FF2B5EF4-FFF2-40B4-BE49-F238E27FC236}">
                      <a16:creationId xmlns:a16="http://schemas.microsoft.com/office/drawing/2014/main" id="{B09BB623-A716-4FEA-B742-2DAC4FA720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86625" y="4400550"/>
                  <a:ext cx="685800" cy="685800"/>
                </a:xfrm>
                <a:prstGeom prst="ellipse">
                  <a:avLst/>
                </a:prstGeom>
                <a:noFill/>
                <a:ln w="19050" cap="rnd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Book Antiqua" pitchFamily="18" charset="0"/>
                  </a:endParaRPr>
                </a:p>
              </p:txBody>
            </p:sp>
          </p:grpSp>
        </p:grpSp>
        <p:grpSp>
          <p:nvGrpSpPr>
            <p:cNvPr id="111" name="Group 104">
              <a:extLst>
                <a:ext uri="{FF2B5EF4-FFF2-40B4-BE49-F238E27FC236}">
                  <a16:creationId xmlns:a16="http://schemas.microsoft.com/office/drawing/2014/main" id="{8AC4BFB6-555A-45A8-B1F0-43110DDFE2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225" y="4476750"/>
              <a:ext cx="2971800" cy="2057400"/>
              <a:chOff x="5762625" y="4476750"/>
              <a:chExt cx="2971800" cy="2057400"/>
            </a:xfrm>
          </p:grpSpPr>
          <p:sp>
            <p:nvSpPr>
              <p:cNvPr id="112" name="Oval 187">
                <a:extLst>
                  <a:ext uri="{FF2B5EF4-FFF2-40B4-BE49-F238E27FC236}">
                    <a16:creationId xmlns:a16="http://schemas.microsoft.com/office/drawing/2014/main" id="{7812FF2B-9A6A-4990-95AF-968679AD4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1025" y="4476750"/>
                <a:ext cx="533400" cy="533400"/>
              </a:xfrm>
              <a:prstGeom prst="ellips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113" name="Oval 184">
                <a:extLst>
                  <a:ext uri="{FF2B5EF4-FFF2-40B4-BE49-F238E27FC236}">
                    <a16:creationId xmlns:a16="http://schemas.microsoft.com/office/drawing/2014/main" id="{CBAEFD7E-7EAF-4AB9-8EB3-21575954F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62625" y="6000750"/>
                <a:ext cx="533400" cy="533400"/>
              </a:xfrm>
              <a:prstGeom prst="ellips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114" name="Oval 185">
                <a:extLst>
                  <a:ext uri="{FF2B5EF4-FFF2-40B4-BE49-F238E27FC236}">
                    <a16:creationId xmlns:a16="http://schemas.microsoft.com/office/drawing/2014/main" id="{655369C8-8926-46F4-BF88-93736F5E3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9825" y="5314950"/>
                <a:ext cx="381000" cy="381000"/>
              </a:xfrm>
              <a:prstGeom prst="ellips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115" name="Oval 186">
                <a:extLst>
                  <a:ext uri="{FF2B5EF4-FFF2-40B4-BE49-F238E27FC236}">
                    <a16:creationId xmlns:a16="http://schemas.microsoft.com/office/drawing/2014/main" id="{601ACB00-21D2-4367-8027-15EA31235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1825" y="5238750"/>
                <a:ext cx="533400" cy="533400"/>
              </a:xfrm>
              <a:prstGeom prst="ellips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  <p:sp>
            <p:nvSpPr>
              <p:cNvPr id="116" name="Oval 188">
                <a:extLst>
                  <a:ext uri="{FF2B5EF4-FFF2-40B4-BE49-F238E27FC236}">
                    <a16:creationId xmlns:a16="http://schemas.microsoft.com/office/drawing/2014/main" id="{F777B74E-5940-4900-BB88-F25F06C6C8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39025" y="4552950"/>
                <a:ext cx="381000" cy="381000"/>
              </a:xfrm>
              <a:prstGeom prst="ellips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Book Antiqua" pitchFamily="18" charset="0"/>
                </a:endParaRPr>
              </a:p>
            </p:txBody>
          </p:sp>
        </p:grpSp>
      </p:grpSp>
      <p:sp>
        <p:nvSpPr>
          <p:cNvPr id="150" name="Line 195">
            <a:extLst>
              <a:ext uri="{FF2B5EF4-FFF2-40B4-BE49-F238E27FC236}">
                <a16:creationId xmlns:a16="http://schemas.microsoft.com/office/drawing/2014/main" id="{0D5C036D-8BE3-49F3-BA5D-F49982571D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428531" y="4130814"/>
            <a:ext cx="1397085" cy="2717076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1" name="Line 196">
            <a:extLst>
              <a:ext uri="{FF2B5EF4-FFF2-40B4-BE49-F238E27FC236}">
                <a16:creationId xmlns:a16="http://schemas.microsoft.com/office/drawing/2014/main" id="{5AAECA84-87BE-4564-9AF1-340DD08B3C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91870" y="4245935"/>
            <a:ext cx="3484319" cy="2131921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7D6304-C473-49BC-859A-933E5EBB0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08DB-F889-4745-A79A-CE76999731AB}" type="datetime1">
              <a:rPr lang="en-US" smtClean="0"/>
              <a:t>16-Aug-18</a:t>
            </a:fld>
            <a:endParaRPr lang="en-US"/>
          </a:p>
        </p:txBody>
      </p:sp>
      <p:sp>
        <p:nvSpPr>
          <p:cNvPr id="54" name="Footer Placeholder 53">
            <a:extLst>
              <a:ext uri="{FF2B5EF4-FFF2-40B4-BE49-F238E27FC236}">
                <a16:creationId xmlns:a16="http://schemas.microsoft.com/office/drawing/2014/main" id="{DA95D6D6-C890-4CBB-A81A-09C2AEBBA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6194F87A-50F6-4A7C-A2EE-5A50D1C84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1B3C-33A9-49D7-8109-0C9B02A0825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 animBg="1"/>
    </p:bldLst>
  </p:timing>
</p:sld>
</file>

<file path=ppt/theme/theme1.xml><?xml version="1.0" encoding="utf-8"?>
<a:theme xmlns:a="http://schemas.openxmlformats.org/drawingml/2006/main" name="Crop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296</TotalTime>
  <Words>861</Words>
  <Application>Microsoft Office PowerPoint</Application>
  <PresentationFormat>Widescreen</PresentationFormat>
  <Paragraphs>126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Aharoni</vt:lpstr>
      <vt:lpstr>Book Antiqua</vt:lpstr>
      <vt:lpstr>Calibri</vt:lpstr>
      <vt:lpstr>Cambria Math</vt:lpstr>
      <vt:lpstr>Franklin Gothic Book</vt:lpstr>
      <vt:lpstr>Symbol</vt:lpstr>
      <vt:lpstr>Times New Roman</vt:lpstr>
      <vt:lpstr>Wingdings</vt:lpstr>
      <vt:lpstr>Crop</vt:lpstr>
      <vt:lpstr>Event Filter </vt:lpstr>
      <vt:lpstr>Where does this part of the program fit?</vt:lpstr>
      <vt:lpstr>Technion heritage in HLT</vt:lpstr>
      <vt:lpstr>Current involvement</vt:lpstr>
      <vt:lpstr>Refactored MuGirl: efficiency similar</vt:lpstr>
      <vt:lpstr>Refactored MuGirl: Purity improved</vt:lpstr>
      <vt:lpstr>Muons in Phase-II </vt:lpstr>
      <vt:lpstr>Timing issues for slow particles</vt:lpstr>
      <vt:lpstr>PowerPoint Presentation</vt:lpstr>
      <vt:lpstr>Dedicated trigger and reconstruction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Filter  Muons and slow particles</dc:title>
  <dc:creator>Shlomit Tarem</dc:creator>
  <cp:lastModifiedBy>Shlomit Tarem</cp:lastModifiedBy>
  <cp:revision>31</cp:revision>
  <dcterms:created xsi:type="dcterms:W3CDTF">2018-08-15T06:43:46Z</dcterms:created>
  <dcterms:modified xsi:type="dcterms:W3CDTF">2018-08-16T08:11:57Z</dcterms:modified>
</cp:coreProperties>
</file>