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3" r:id="rId5"/>
    <p:sldId id="276" r:id="rId6"/>
    <p:sldId id="279" r:id="rId7"/>
    <p:sldId id="262" r:id="rId8"/>
    <p:sldId id="268" r:id="rId9"/>
    <p:sldId id="283" r:id="rId10"/>
    <p:sldId id="286" r:id="rId11"/>
    <p:sldId id="277" r:id="rId12"/>
    <p:sldId id="281" r:id="rId13"/>
    <p:sldId id="272" r:id="rId14"/>
    <p:sldId id="287" r:id="rId15"/>
    <p:sldId id="275" r:id="rId16"/>
    <p:sldId id="269" r:id="rId17"/>
    <p:sldId id="280" r:id="rId18"/>
    <p:sldId id="273" r:id="rId19"/>
    <p:sldId id="288" r:id="rId20"/>
    <p:sldId id="290" r:id="rId21"/>
    <p:sldId id="291" r:id="rId22"/>
    <p:sldId id="266" r:id="rId23"/>
    <p:sldId id="282" r:id="rId24"/>
    <p:sldId id="284" r:id="rId25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TAS 54 - Difference to nominal [mm]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Target 1 (radial)</c:v>
          </c:tx>
          <c:dPt>
            <c:idx val="5"/>
            <c:bubble3D val="0"/>
            <c:spPr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994A-4A44-9645-553C09AB6243}"/>
              </c:ext>
            </c:extLst>
          </c:dPt>
          <c:dPt>
            <c:idx val="6"/>
            <c:bubble3D val="0"/>
            <c:spPr>
              <a:ln>
                <a:solidFill>
                  <a:srgbClr val="0070C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994A-4A44-9645-553C09AB6243}"/>
              </c:ext>
            </c:extLst>
          </c:dPt>
          <c:cat>
            <c:strRef>
              <c:f>('TAS 54'!$I$4,'TAS 54'!$I$22,'TAS 54'!$I$32,'TAS 54'!$I$40,'TAS 54'!$I$56,'TAS 54'!$I$80,'TAS 54'!$I$88,'TAS 54'!$I$96,'TAS 54'!$I$112,'TAS 54'!$I$128)</c:f>
              <c:strCache>
                <c:ptCount val="10"/>
                <c:pt idx="0">
                  <c:v>12.10.09</c:v>
                </c:pt>
                <c:pt idx="1">
                  <c:v>20.01.10</c:v>
                </c:pt>
                <c:pt idx="2">
                  <c:v>13.12.10</c:v>
                </c:pt>
                <c:pt idx="3">
                  <c:v>19.12.11</c:v>
                </c:pt>
                <c:pt idx="4">
                  <c:v>10.02.12</c:v>
                </c:pt>
                <c:pt idx="5">
                  <c:v>26.02.13</c:v>
                </c:pt>
                <c:pt idx="6">
                  <c:v>05.03.15</c:v>
                </c:pt>
                <c:pt idx="7">
                  <c:v>12.01.16</c:v>
                </c:pt>
                <c:pt idx="8">
                  <c:v>13.12.16</c:v>
                </c:pt>
                <c:pt idx="9">
                  <c:v>11.12.17</c:v>
                </c:pt>
              </c:strCache>
            </c:strRef>
          </c:cat>
          <c:val>
            <c:numRef>
              <c:f>('TAS 54'!$I$7,'TAS 54'!$I$25,'TAS 54'!$I$35,'TAS 54'!$I$43,'TAS 54'!$I$59,'TAS 54'!$I$83,'TAS 54'!$I$91,'TAS 54'!$I$99,'TAS 54'!$I$115,'TAS 54'!$I$131)</c:f>
              <c:numCache>
                <c:formatCode>0.0</c:formatCode>
                <c:ptCount val="10"/>
                <c:pt idx="0">
                  <c:v>-0.50166666666662252</c:v>
                </c:pt>
                <c:pt idx="1">
                  <c:v>-0.44499999999991768</c:v>
                </c:pt>
                <c:pt idx="2">
                  <c:v>-0.44499999999991768</c:v>
                </c:pt>
                <c:pt idx="3">
                  <c:v>-0.86499999999989363</c:v>
                </c:pt>
                <c:pt idx="4">
                  <c:v>-0.37499999999990319</c:v>
                </c:pt>
                <c:pt idx="5">
                  <c:v>-1.0349999999998971</c:v>
                </c:pt>
                <c:pt idx="6">
                  <c:v>0.42000000000008697</c:v>
                </c:pt>
                <c:pt idx="7">
                  <c:v>-0.17499999999992522</c:v>
                </c:pt>
                <c:pt idx="8">
                  <c:v>0.14500000000006175</c:v>
                </c:pt>
                <c:pt idx="9">
                  <c:v>0.42000000000008697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94A-4A44-9645-553C09AB6243}"/>
            </c:ext>
          </c:extLst>
        </c:ser>
        <c:ser>
          <c:idx val="1"/>
          <c:order val="1"/>
          <c:tx>
            <c:v>Target 2 (radial)</c:v>
          </c:tx>
          <c:spPr>
            <a:ln>
              <a:solidFill>
                <a:srgbClr val="C00000"/>
              </a:solidFill>
            </a:ln>
          </c:spPr>
          <c:dPt>
            <c:idx val="5"/>
            <c:bubble3D val="0"/>
            <c:spPr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6-994A-4A44-9645-553C09AB6243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7-994A-4A44-9645-553C09AB6243}"/>
              </c:ext>
            </c:extLst>
          </c:dPt>
          <c:cat>
            <c:strRef>
              <c:f>('TAS 54'!$I$4,'TAS 54'!$I$22,'TAS 54'!$I$32,'TAS 54'!$I$40,'TAS 54'!$I$56,'TAS 54'!$I$80,'TAS 54'!$I$88,'TAS 54'!$I$96,'TAS 54'!$I$112,'TAS 54'!$I$128)</c:f>
              <c:strCache>
                <c:ptCount val="10"/>
                <c:pt idx="0">
                  <c:v>12.10.09</c:v>
                </c:pt>
                <c:pt idx="1">
                  <c:v>20.01.10</c:v>
                </c:pt>
                <c:pt idx="2">
                  <c:v>13.12.10</c:v>
                </c:pt>
                <c:pt idx="3">
                  <c:v>19.12.11</c:v>
                </c:pt>
                <c:pt idx="4">
                  <c:v>10.02.12</c:v>
                </c:pt>
                <c:pt idx="5">
                  <c:v>26.02.13</c:v>
                </c:pt>
                <c:pt idx="6">
                  <c:v>05.03.15</c:v>
                </c:pt>
                <c:pt idx="7">
                  <c:v>12.01.16</c:v>
                </c:pt>
                <c:pt idx="8">
                  <c:v>13.12.16</c:v>
                </c:pt>
                <c:pt idx="9">
                  <c:v>11.12.17</c:v>
                </c:pt>
              </c:strCache>
            </c:strRef>
          </c:cat>
          <c:val>
            <c:numRef>
              <c:f>('TAS 54'!$I$8,'TAS 54'!$I$26,'TAS 54'!$I$36,'TAS 54'!$I$44,'TAS 54'!$I$60,'TAS 54'!$I$84,'TAS 54'!$I$92,'TAS 54'!$I$100,'TAS 54'!$I$116,'TAS 54'!$I$132)</c:f>
              <c:numCache>
                <c:formatCode>0.0</c:formatCode>
                <c:ptCount val="10"/>
                <c:pt idx="0">
                  <c:v>-0.22355555555542139</c:v>
                </c:pt>
                <c:pt idx="1">
                  <c:v>-0.18355555555538139</c:v>
                </c:pt>
                <c:pt idx="2">
                  <c:v>-0.65355555555546285</c:v>
                </c:pt>
                <c:pt idx="3">
                  <c:v>-0.80355555555544633</c:v>
                </c:pt>
                <c:pt idx="4">
                  <c:v>-6.3555555555372401E-2</c:v>
                </c:pt>
                <c:pt idx="5">
                  <c:v>-0.86355555555539532</c:v>
                </c:pt>
                <c:pt idx="6">
                  <c:v>0.29644444444454354</c:v>
                </c:pt>
                <c:pt idx="7">
                  <c:v>-0.16855555555539414</c:v>
                </c:pt>
                <c:pt idx="8">
                  <c:v>0.24644444444454905</c:v>
                </c:pt>
                <c:pt idx="9">
                  <c:v>0.38144444444454528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94A-4A44-9645-553C09AB6243}"/>
            </c:ext>
          </c:extLst>
        </c:ser>
        <c:ser>
          <c:idx val="2"/>
          <c:order val="2"/>
          <c:tx>
            <c:v>Target 3 (vertical)</c:v>
          </c:tx>
          <c:spPr>
            <a:ln>
              <a:solidFill>
                <a:srgbClr val="92D050"/>
              </a:solidFill>
            </a:ln>
          </c:spPr>
          <c:dPt>
            <c:idx val="5"/>
            <c:bubble3D val="0"/>
            <c:spPr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A-994A-4A44-9645-553C09AB6243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B-994A-4A44-9645-553C09AB6243}"/>
              </c:ext>
            </c:extLst>
          </c:dPt>
          <c:cat>
            <c:strRef>
              <c:f>('TAS 54'!$I$4,'TAS 54'!$I$22,'TAS 54'!$I$32,'TAS 54'!$I$40,'TAS 54'!$I$56,'TAS 54'!$I$80,'TAS 54'!$I$88,'TAS 54'!$I$96,'TAS 54'!$I$112,'TAS 54'!$I$128)</c:f>
              <c:strCache>
                <c:ptCount val="10"/>
                <c:pt idx="0">
                  <c:v>12.10.09</c:v>
                </c:pt>
                <c:pt idx="1">
                  <c:v>20.01.10</c:v>
                </c:pt>
                <c:pt idx="2">
                  <c:v>13.12.10</c:v>
                </c:pt>
                <c:pt idx="3">
                  <c:v>19.12.11</c:v>
                </c:pt>
                <c:pt idx="4">
                  <c:v>10.02.12</c:v>
                </c:pt>
                <c:pt idx="5">
                  <c:v>26.02.13</c:v>
                </c:pt>
                <c:pt idx="6">
                  <c:v>05.03.15</c:v>
                </c:pt>
                <c:pt idx="7">
                  <c:v>12.01.16</c:v>
                </c:pt>
                <c:pt idx="8">
                  <c:v>13.12.16</c:v>
                </c:pt>
                <c:pt idx="9">
                  <c:v>11.12.17</c:v>
                </c:pt>
              </c:strCache>
            </c:strRef>
          </c:cat>
          <c:val>
            <c:numRef>
              <c:f>('TAS 54'!$J$9,'TAS 54'!$J$27,'TAS 54'!$J$37,'TAS 54'!$J$45,'TAS 54'!$J$61,'TAS 54'!$J$85,'TAS 54'!$J$93,'TAS 54'!$J$101,'TAS 54'!$J$117,'TAS 54'!$J$133)</c:f>
              <c:numCache>
                <c:formatCode>0.0</c:formatCode>
                <c:ptCount val="10"/>
                <c:pt idx="0">
                  <c:v>-0.37899999999990719</c:v>
                </c:pt>
                <c:pt idx="1">
                  <c:v>-0.91233333333318178</c:v>
                </c:pt>
                <c:pt idx="2">
                  <c:v>-0.91233333333329281</c:v>
                </c:pt>
                <c:pt idx="3">
                  <c:v>-1.1923333333332398</c:v>
                </c:pt>
                <c:pt idx="4">
                  <c:v>-0.7623333333331983</c:v>
                </c:pt>
                <c:pt idx="5">
                  <c:v>-1.4523333333332777</c:v>
                </c:pt>
                <c:pt idx="6">
                  <c:v>-1.5498333333332504</c:v>
                </c:pt>
                <c:pt idx="7">
                  <c:v>-1.4523333333332777</c:v>
                </c:pt>
                <c:pt idx="8">
                  <c:v>-1.5923333333331957</c:v>
                </c:pt>
                <c:pt idx="9">
                  <c:v>-1.5823333333332412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994A-4A44-9645-553C09AB6243}"/>
            </c:ext>
          </c:extLst>
        </c:ser>
        <c:ser>
          <c:idx val="3"/>
          <c:order val="3"/>
          <c:tx>
            <c:v>Target 4 (vertical)</c:v>
          </c:tx>
          <c:spPr>
            <a:ln>
              <a:solidFill>
                <a:srgbClr val="7030A0"/>
              </a:solidFill>
            </a:ln>
          </c:spPr>
          <c:dPt>
            <c:idx val="5"/>
            <c:bubble3D val="0"/>
            <c:spPr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E-994A-4A44-9645-553C09AB6243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F-994A-4A44-9645-553C09AB6243}"/>
              </c:ext>
            </c:extLst>
          </c:dPt>
          <c:cat>
            <c:strRef>
              <c:f>('TAS 54'!$I$4,'TAS 54'!$I$22,'TAS 54'!$I$32,'TAS 54'!$I$40,'TAS 54'!$I$56,'TAS 54'!$I$80,'TAS 54'!$I$88,'TAS 54'!$I$96,'TAS 54'!$I$112,'TAS 54'!$I$128)</c:f>
              <c:strCache>
                <c:ptCount val="10"/>
                <c:pt idx="0">
                  <c:v>12.10.09</c:v>
                </c:pt>
                <c:pt idx="1">
                  <c:v>20.01.10</c:v>
                </c:pt>
                <c:pt idx="2">
                  <c:v>13.12.10</c:v>
                </c:pt>
                <c:pt idx="3">
                  <c:v>19.12.11</c:v>
                </c:pt>
                <c:pt idx="4">
                  <c:v>10.02.12</c:v>
                </c:pt>
                <c:pt idx="5">
                  <c:v>26.02.13</c:v>
                </c:pt>
                <c:pt idx="6">
                  <c:v>05.03.15</c:v>
                </c:pt>
                <c:pt idx="7">
                  <c:v>12.01.16</c:v>
                </c:pt>
                <c:pt idx="8">
                  <c:v>13.12.16</c:v>
                </c:pt>
                <c:pt idx="9">
                  <c:v>11.12.17</c:v>
                </c:pt>
              </c:strCache>
            </c:strRef>
          </c:cat>
          <c:val>
            <c:numRef>
              <c:f>('TAS 54'!$J$10,'TAS 54'!$J$28,'TAS 54'!$J$38,'TAS 54'!$J$46,'TAS 54'!$J$62,'TAS 54'!$J$86,'TAS 54'!$J$94,'TAS 54'!$J$102,'TAS 54'!$J$118,'TAS 54'!$J$134)</c:f>
              <c:numCache>
                <c:formatCode>0.0</c:formatCode>
                <c:ptCount val="10"/>
                <c:pt idx="0">
                  <c:v>-0.4290000000000127</c:v>
                </c:pt>
                <c:pt idx="1">
                  <c:v>-1.2773333333332415</c:v>
                </c:pt>
                <c:pt idx="2">
                  <c:v>-1.1023333333333163</c:v>
                </c:pt>
                <c:pt idx="3">
                  <c:v>-1.4523333333332777</c:v>
                </c:pt>
                <c:pt idx="4">
                  <c:v>-1.0923333333332508</c:v>
                </c:pt>
                <c:pt idx="5">
                  <c:v>-1.5423333333333122</c:v>
                </c:pt>
                <c:pt idx="6">
                  <c:v>-1.6623333333332102</c:v>
                </c:pt>
                <c:pt idx="7">
                  <c:v>-1.6623333333332102</c:v>
                </c:pt>
                <c:pt idx="8">
                  <c:v>-1.6423333333333012</c:v>
                </c:pt>
                <c:pt idx="9">
                  <c:v>-1.7023333333332502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994A-4A44-9645-553C09AB62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446400"/>
        <c:axId val="144447576"/>
      </c:lineChart>
      <c:catAx>
        <c:axId val="144446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high"/>
        <c:spPr>
          <a:ln w="25400"/>
        </c:spPr>
        <c:txPr>
          <a:bodyPr rot="-5400000" vert="horz"/>
          <a:lstStyle/>
          <a:p>
            <a:pPr>
              <a:defRPr/>
            </a:pPr>
            <a:endParaRPr lang="en-US"/>
          </a:p>
        </c:txPr>
        <c:crossAx val="144447576"/>
        <c:crosses val="autoZero"/>
        <c:auto val="1"/>
        <c:lblAlgn val="ctr"/>
        <c:lblOffset val="100"/>
        <c:noMultiLvlLbl val="0"/>
      </c:catAx>
      <c:valAx>
        <c:axId val="144447576"/>
        <c:scaling>
          <c:orientation val="minMax"/>
          <c:max val="0.60000000000000009"/>
          <c:min val="-1.8"/>
        </c:scaling>
        <c:delete val="0"/>
        <c:axPos val="l"/>
        <c:majorGridlines/>
        <c:numFmt formatCode="0.0" sourceLinked="0"/>
        <c:majorTickMark val="out"/>
        <c:minorTickMark val="none"/>
        <c:tickLblPos val="nextTo"/>
        <c:spPr>
          <a:ln w="25400"/>
        </c:spPr>
        <c:crossAx val="144446400"/>
        <c:crosses val="autoZero"/>
        <c:crossBetween val="between"/>
        <c:majorUnit val="0.4"/>
        <c:minorUnit val="4.0000000000000008E-2"/>
      </c:valAx>
    </c:plotArea>
    <c:legend>
      <c:legendPos val="r"/>
      <c:overlay val="0"/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TAS 56 - Difference to nominal [mm]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Target 5 (radial)</c:v>
          </c:tx>
          <c:dPt>
            <c:idx val="5"/>
            <c:bubble3D val="0"/>
            <c:spPr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F9C0-4F92-B16F-729A00A67E43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F9C0-4F92-B16F-729A00A67E43}"/>
              </c:ext>
            </c:extLst>
          </c:dPt>
          <c:cat>
            <c:strRef>
              <c:f>('TAS 56'!$I$4,'TAS 56'!$I$22,'TAS 56'!$I$32,'TAS 56'!$I$40,'TAS 56'!$I$56,'TAS 56'!$I$72,'TAS 56'!$I$80,'TAS 56'!$I$88,'TAS 56'!$I$104,'TAS 56'!$I$120)</c:f>
              <c:strCache>
                <c:ptCount val="10"/>
                <c:pt idx="0">
                  <c:v>09.10.09</c:v>
                </c:pt>
                <c:pt idx="1">
                  <c:v>20.01.10</c:v>
                </c:pt>
                <c:pt idx="2">
                  <c:v>14.12.10</c:v>
                </c:pt>
                <c:pt idx="3">
                  <c:v>19.12.11</c:v>
                </c:pt>
                <c:pt idx="4">
                  <c:v>10.02.12</c:v>
                </c:pt>
                <c:pt idx="5">
                  <c:v>21.03.13</c:v>
                </c:pt>
                <c:pt idx="6">
                  <c:v>05.03.15</c:v>
                </c:pt>
                <c:pt idx="7">
                  <c:v>13.01.16</c:v>
                </c:pt>
                <c:pt idx="8">
                  <c:v>13.12.16</c:v>
                </c:pt>
                <c:pt idx="9">
                  <c:v>18.12.17</c:v>
                </c:pt>
              </c:strCache>
            </c:strRef>
          </c:cat>
          <c:val>
            <c:numRef>
              <c:f>('TAS 56'!$I$7,'TAS 56'!$I$25,'TAS 56'!$I$35,'TAS 56'!$I$43,'TAS 56'!$I$59,'TAS 56'!$I$75,'TAS 56'!$I$83,'TAS 56'!$I$91,'TAS 56'!$I$107,'TAS 56'!$I$123)</c:f>
              <c:numCache>
                <c:formatCode>0.0</c:formatCode>
                <c:ptCount val="10"/>
                <c:pt idx="0">
                  <c:v>-8.0000000000080007E-2</c:v>
                </c:pt>
                <c:pt idx="1">
                  <c:v>6.9999999999903473E-2</c:v>
                </c:pt>
                <c:pt idx="2">
                  <c:v>-0.13333333333342967</c:v>
                </c:pt>
                <c:pt idx="3">
                  <c:v>-0.17333333333335865</c:v>
                </c:pt>
                <c:pt idx="4">
                  <c:v>-5.3333333333349664E-2</c:v>
                </c:pt>
                <c:pt idx="5">
                  <c:v>0.62666666666655324</c:v>
                </c:pt>
                <c:pt idx="6">
                  <c:v>-0.73583333333337997</c:v>
                </c:pt>
                <c:pt idx="7">
                  <c:v>-1.1933333333333795</c:v>
                </c:pt>
                <c:pt idx="8">
                  <c:v>-0.69333333333343461</c:v>
                </c:pt>
                <c:pt idx="9">
                  <c:v>-0.92833333333330881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9C0-4F92-B16F-729A00A67E43}"/>
            </c:ext>
          </c:extLst>
        </c:ser>
        <c:ser>
          <c:idx val="1"/>
          <c:order val="1"/>
          <c:tx>
            <c:v>Target 6 (radial)</c:v>
          </c:tx>
          <c:spPr>
            <a:ln>
              <a:solidFill>
                <a:srgbClr val="C00000"/>
              </a:solidFill>
            </a:ln>
          </c:spPr>
          <c:dPt>
            <c:idx val="5"/>
            <c:bubble3D val="0"/>
            <c:spPr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F9C0-4F92-B16F-729A00A67E43}"/>
              </c:ext>
            </c:extLst>
          </c:dPt>
          <c:dPt>
            <c:idx val="6"/>
            <c:bubble3D val="0"/>
            <c:spPr/>
            <c:extLst>
              <c:ext xmlns:c16="http://schemas.microsoft.com/office/drawing/2014/chart" uri="{C3380CC4-5D6E-409C-BE32-E72D297353CC}">
                <c16:uniqueId val="{00000007-F9C0-4F92-B16F-729A00A67E43}"/>
              </c:ext>
            </c:extLst>
          </c:dPt>
          <c:cat>
            <c:strRef>
              <c:f>('TAS 56'!$I$4,'TAS 56'!$I$22,'TAS 56'!$I$32,'TAS 56'!$I$40,'TAS 56'!$I$56,'TAS 56'!$I$72,'TAS 56'!$I$80,'TAS 56'!$I$88,'TAS 56'!$I$104,'TAS 56'!$I$120)</c:f>
              <c:strCache>
                <c:ptCount val="10"/>
                <c:pt idx="0">
                  <c:v>09.10.09</c:v>
                </c:pt>
                <c:pt idx="1">
                  <c:v>20.01.10</c:v>
                </c:pt>
                <c:pt idx="2">
                  <c:v>14.12.10</c:v>
                </c:pt>
                <c:pt idx="3">
                  <c:v>19.12.11</c:v>
                </c:pt>
                <c:pt idx="4">
                  <c:v>10.02.12</c:v>
                </c:pt>
                <c:pt idx="5">
                  <c:v>21.03.13</c:v>
                </c:pt>
                <c:pt idx="6">
                  <c:v>05.03.15</c:v>
                </c:pt>
                <c:pt idx="7">
                  <c:v>13.01.16</c:v>
                </c:pt>
                <c:pt idx="8">
                  <c:v>13.12.16</c:v>
                </c:pt>
                <c:pt idx="9">
                  <c:v>18.12.17</c:v>
                </c:pt>
              </c:strCache>
            </c:strRef>
          </c:cat>
          <c:val>
            <c:numRef>
              <c:f>('TAS 56'!$I$8,'TAS 56'!$I$26,'TAS 56'!$I$36,'TAS 56'!$I$44,'TAS 56'!$I$60,'TAS 56'!$I$76,'TAS 56'!$I$84,'TAS 56'!$I$92,'TAS 56'!$I$108,'TAS 56'!$I$124)</c:f>
              <c:numCache>
                <c:formatCode>0.0</c:formatCode>
                <c:ptCount val="10"/>
                <c:pt idx="0">
                  <c:v>0.21000000000004349</c:v>
                </c:pt>
                <c:pt idx="1">
                  <c:v>0.14333333333338416</c:v>
                </c:pt>
                <c:pt idx="2">
                  <c:v>-0.12666666666660831</c:v>
                </c:pt>
                <c:pt idx="3">
                  <c:v>-0.2666666666666373</c:v>
                </c:pt>
                <c:pt idx="4">
                  <c:v>-0.1366666666665628</c:v>
                </c:pt>
                <c:pt idx="5">
                  <c:v>0.47333333333343663</c:v>
                </c:pt>
                <c:pt idx="6">
                  <c:v>-0.45916666666656614</c:v>
                </c:pt>
                <c:pt idx="7">
                  <c:v>-0.69666666666656774</c:v>
                </c:pt>
                <c:pt idx="8">
                  <c:v>-0.43666666666664078</c:v>
                </c:pt>
                <c:pt idx="9">
                  <c:v>-0.61166666666656599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F9C0-4F92-B16F-729A00A67E43}"/>
            </c:ext>
          </c:extLst>
        </c:ser>
        <c:ser>
          <c:idx val="2"/>
          <c:order val="2"/>
          <c:tx>
            <c:v>Target 7 (vertical)</c:v>
          </c:tx>
          <c:dPt>
            <c:idx val="5"/>
            <c:bubble3D val="0"/>
            <c:spPr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A-F9C0-4F92-B16F-729A00A67E43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B-F9C0-4F92-B16F-729A00A67E43}"/>
              </c:ext>
            </c:extLst>
          </c:dPt>
          <c:cat>
            <c:strRef>
              <c:f>('TAS 56'!$I$4,'TAS 56'!$I$22,'TAS 56'!$I$32,'TAS 56'!$I$40,'TAS 56'!$I$56,'TAS 56'!$I$72,'TAS 56'!$I$80,'TAS 56'!$I$88,'TAS 56'!$I$104,'TAS 56'!$I$120)</c:f>
              <c:strCache>
                <c:ptCount val="10"/>
                <c:pt idx="0">
                  <c:v>09.10.09</c:v>
                </c:pt>
                <c:pt idx="1">
                  <c:v>20.01.10</c:v>
                </c:pt>
                <c:pt idx="2">
                  <c:v>14.12.10</c:v>
                </c:pt>
                <c:pt idx="3">
                  <c:v>19.12.11</c:v>
                </c:pt>
                <c:pt idx="4">
                  <c:v>10.02.12</c:v>
                </c:pt>
                <c:pt idx="5">
                  <c:v>21.03.13</c:v>
                </c:pt>
                <c:pt idx="6">
                  <c:v>05.03.15</c:v>
                </c:pt>
                <c:pt idx="7">
                  <c:v>13.01.16</c:v>
                </c:pt>
                <c:pt idx="8">
                  <c:v>13.12.16</c:v>
                </c:pt>
                <c:pt idx="9">
                  <c:v>18.12.17</c:v>
                </c:pt>
              </c:strCache>
            </c:strRef>
          </c:cat>
          <c:val>
            <c:numRef>
              <c:f>('TAS 56'!$J$9,'TAS 56'!$J$27,'TAS 56'!$J$37,'TAS 56'!$J$45,'TAS 56'!$J$61,'TAS 56'!$J$77,'TAS 56'!$J$85,'TAS 56'!$J$93,'TAS 56'!$J$109,'TAS 56'!$J$125)</c:f>
              <c:numCache>
                <c:formatCode>0.0</c:formatCode>
                <c:ptCount val="10"/>
                <c:pt idx="0">
                  <c:v>0.17000000000000348</c:v>
                </c:pt>
                <c:pt idx="1">
                  <c:v>0.17333333333346967</c:v>
                </c:pt>
                <c:pt idx="2">
                  <c:v>-0.1366666666665628</c:v>
                </c:pt>
                <c:pt idx="3">
                  <c:v>3.3333333333551707E-3</c:v>
                </c:pt>
                <c:pt idx="4">
                  <c:v>-0.14666666666662831</c:v>
                </c:pt>
                <c:pt idx="5">
                  <c:v>-0.46666666666661527</c:v>
                </c:pt>
                <c:pt idx="6">
                  <c:v>-0.78666666666660223</c:v>
                </c:pt>
                <c:pt idx="7">
                  <c:v>-0.62666666666666426</c:v>
                </c:pt>
                <c:pt idx="8">
                  <c:v>-0.58666666666662426</c:v>
                </c:pt>
                <c:pt idx="9">
                  <c:v>-0.60999999999988841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F9C0-4F92-B16F-729A00A67E43}"/>
            </c:ext>
          </c:extLst>
        </c:ser>
        <c:ser>
          <c:idx val="3"/>
          <c:order val="3"/>
          <c:tx>
            <c:v>Target 8 (vertical)</c:v>
          </c:tx>
          <c:dPt>
            <c:idx val="5"/>
            <c:bubble3D val="0"/>
            <c:spPr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E-F9C0-4F92-B16F-729A00A67E43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F-F9C0-4F92-B16F-729A00A67E43}"/>
              </c:ext>
            </c:extLst>
          </c:dPt>
          <c:cat>
            <c:strRef>
              <c:f>('TAS 56'!$I$4,'TAS 56'!$I$22,'TAS 56'!$I$32,'TAS 56'!$I$40,'TAS 56'!$I$56,'TAS 56'!$I$72,'TAS 56'!$I$80,'TAS 56'!$I$88,'TAS 56'!$I$104,'TAS 56'!$I$120)</c:f>
              <c:strCache>
                <c:ptCount val="10"/>
                <c:pt idx="0">
                  <c:v>09.10.09</c:v>
                </c:pt>
                <c:pt idx="1">
                  <c:v>20.01.10</c:v>
                </c:pt>
                <c:pt idx="2">
                  <c:v>14.12.10</c:v>
                </c:pt>
                <c:pt idx="3">
                  <c:v>19.12.11</c:v>
                </c:pt>
                <c:pt idx="4">
                  <c:v>10.02.12</c:v>
                </c:pt>
                <c:pt idx="5">
                  <c:v>21.03.13</c:v>
                </c:pt>
                <c:pt idx="6">
                  <c:v>05.03.15</c:v>
                </c:pt>
                <c:pt idx="7">
                  <c:v>13.01.16</c:v>
                </c:pt>
                <c:pt idx="8">
                  <c:v>13.12.16</c:v>
                </c:pt>
                <c:pt idx="9">
                  <c:v>18.12.17</c:v>
                </c:pt>
              </c:strCache>
            </c:strRef>
          </c:cat>
          <c:val>
            <c:numRef>
              <c:f>('TAS 56'!$J$10,'TAS 56'!$J$28,'TAS 56'!$J$38,'TAS 56'!$J$46,'TAS 56'!$J$62,'TAS 56'!$J$78,'TAS 56'!$J$86,'TAS 56'!$J$94,'TAS 56'!$J$110,'TAS 56'!$J$126)</c:f>
              <c:numCache>
                <c:formatCode>0.0</c:formatCode>
                <c:ptCount val="10"/>
                <c:pt idx="0">
                  <c:v>-0.1500000000000945</c:v>
                </c:pt>
                <c:pt idx="1">
                  <c:v>-3.5000000000007248E-2</c:v>
                </c:pt>
                <c:pt idx="2">
                  <c:v>-0.10999999999994348</c:v>
                </c:pt>
                <c:pt idx="3">
                  <c:v>-0.42999999999993044</c:v>
                </c:pt>
                <c:pt idx="4">
                  <c:v>-0.26999999999999247</c:v>
                </c:pt>
                <c:pt idx="5">
                  <c:v>-0.85000000000001741</c:v>
                </c:pt>
                <c:pt idx="6">
                  <c:v>-0.78749999999994102</c:v>
                </c:pt>
                <c:pt idx="7">
                  <c:v>-0.64999999999992841</c:v>
                </c:pt>
                <c:pt idx="8">
                  <c:v>-0.80000000000002292</c:v>
                </c:pt>
                <c:pt idx="9">
                  <c:v>-0.60499999999996668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F9C0-4F92-B16F-729A00A67E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4652736"/>
        <c:axId val="234653128"/>
      </c:lineChart>
      <c:catAx>
        <c:axId val="23465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high"/>
        <c:spPr>
          <a:ln w="25400"/>
        </c:spPr>
        <c:txPr>
          <a:bodyPr rot="-5400000" vert="horz"/>
          <a:lstStyle/>
          <a:p>
            <a:pPr>
              <a:defRPr/>
            </a:pPr>
            <a:endParaRPr lang="en-US"/>
          </a:p>
        </c:txPr>
        <c:crossAx val="234653128"/>
        <c:crosses val="autoZero"/>
        <c:auto val="1"/>
        <c:lblAlgn val="ctr"/>
        <c:lblOffset val="100"/>
        <c:noMultiLvlLbl val="0"/>
      </c:catAx>
      <c:valAx>
        <c:axId val="234653128"/>
        <c:scaling>
          <c:orientation val="minMax"/>
          <c:max val="1.2"/>
          <c:min val="-1.2"/>
        </c:scaling>
        <c:delete val="0"/>
        <c:axPos val="l"/>
        <c:majorGridlines/>
        <c:numFmt formatCode="0.0" sourceLinked="0"/>
        <c:majorTickMark val="out"/>
        <c:minorTickMark val="none"/>
        <c:tickLblPos val="nextTo"/>
        <c:spPr>
          <a:ln w="25400"/>
        </c:spPr>
        <c:crossAx val="234652736"/>
        <c:crosses val="autoZero"/>
        <c:crossBetween val="between"/>
        <c:majorUnit val="0.4"/>
      </c:valAx>
    </c:plotArea>
    <c:legend>
      <c:legendPos val="r"/>
      <c:overlay val="0"/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20/08/2018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4936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20/08/2018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776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936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A. Behrens, D. </a:t>
            </a:r>
            <a:r>
              <a:rPr lang="fr-FR" noProof="0" dirty="0" err="1" smtClean="0"/>
              <a:t>Mergelkuhl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sz="2400" dirty="0" err="1" smtClean="0"/>
              <a:t>Remote</a:t>
            </a:r>
            <a:r>
              <a:rPr lang="fr-CH" sz="2400" dirty="0" smtClean="0"/>
              <a:t> </a:t>
            </a:r>
            <a:r>
              <a:rPr lang="fr-CH" sz="2400" dirty="0" err="1" smtClean="0"/>
              <a:t>alignment</a:t>
            </a:r>
            <a:r>
              <a:rPr lang="fr-CH" sz="2400" dirty="0" smtClean="0"/>
              <a:t> for HL-LHC </a:t>
            </a:r>
            <a:r>
              <a:rPr lang="fr-CH" sz="2400" dirty="0" err="1" smtClean="0"/>
              <a:t>link</a:t>
            </a:r>
            <a:r>
              <a:rPr lang="fr-CH" sz="2400" dirty="0" smtClean="0"/>
              <a:t> to the </a:t>
            </a:r>
            <a:r>
              <a:rPr lang="fr-CH" sz="2400" dirty="0" err="1" smtClean="0"/>
              <a:t>experimental</a:t>
            </a:r>
            <a:r>
              <a:rPr lang="fr-CH" sz="2400" dirty="0" smtClean="0"/>
              <a:t> </a:t>
            </a:r>
            <a:r>
              <a:rPr lang="fr-CH" sz="2400" dirty="0" err="1" smtClean="0"/>
              <a:t>beam</a:t>
            </a:r>
            <a:r>
              <a:rPr lang="fr-CH" sz="2400" dirty="0" smtClean="0"/>
              <a:t> pipe</a:t>
            </a:r>
            <a:r>
              <a:rPr lang="fr-CH" sz="2400" dirty="0" smtClean="0"/>
              <a:t/>
            </a:r>
            <a:br>
              <a:rPr lang="fr-CH" sz="2400" dirty="0" smtClean="0"/>
            </a:br>
            <a:r>
              <a:rPr lang="fr-CH" sz="2400" dirty="0" smtClean="0"/>
              <a:t/>
            </a:r>
            <a:br>
              <a:rPr lang="fr-CH" sz="2400" dirty="0" smtClean="0"/>
            </a:br>
            <a:r>
              <a:rPr lang="fr-CH" sz="2400" dirty="0" smtClean="0"/>
              <a:t>TA(X)S </a:t>
            </a:r>
            <a:r>
              <a:rPr lang="fr-CH" sz="2400" dirty="0" err="1" smtClean="0"/>
              <a:t>alignment</a:t>
            </a:r>
            <a:r>
              <a:rPr lang="fr-CH" sz="2400" dirty="0" smtClean="0"/>
              <a:t> ATLAS and CMS</a:t>
            </a:r>
            <a:endParaRPr lang="en-GB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Antje BEHRENS</a:t>
            </a:r>
          </a:p>
          <a:p>
            <a:r>
              <a:rPr lang="fr-CH" u="sng" dirty="0" smtClean="0"/>
              <a:t>Dirk MERGELKUHL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/>
              <a:t>Joint meeting </a:t>
            </a:r>
            <a:r>
              <a:rPr lang="fr-CH" dirty="0" smtClean="0"/>
              <a:t>WP8-WP15 – CERN – 21.08.2018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Survey </a:t>
            </a:r>
            <a:r>
              <a:rPr lang="fr-CH" dirty="0" err="1" smtClean="0"/>
              <a:t>procedure</a:t>
            </a:r>
            <a:r>
              <a:rPr lang="fr-CH" dirty="0" smtClean="0"/>
              <a:t> for TAS (CMS)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/>
              <a:t>Same</a:t>
            </a:r>
            <a:r>
              <a:rPr lang="fr-CH" sz="2400" dirty="0" smtClean="0"/>
              <a:t> </a:t>
            </a:r>
            <a:r>
              <a:rPr lang="fr-CH" sz="2400" dirty="0" err="1" smtClean="0"/>
              <a:t>survey</a:t>
            </a:r>
            <a:r>
              <a:rPr lang="fr-CH" sz="2400" dirty="0" smtClean="0"/>
              <a:t> </a:t>
            </a:r>
            <a:r>
              <a:rPr lang="fr-CH" sz="2400" dirty="0" err="1" smtClean="0"/>
              <a:t>procedure</a:t>
            </a:r>
            <a:r>
              <a:rPr lang="fr-CH" sz="2400" dirty="0" smtClean="0"/>
              <a:t> as </a:t>
            </a:r>
            <a:r>
              <a:rPr lang="fr-CH" sz="2400" dirty="0" err="1"/>
              <a:t>since</a:t>
            </a:r>
            <a:r>
              <a:rPr lang="fr-CH" sz="2400" dirty="0"/>
              <a:t> 2009 </a:t>
            </a:r>
            <a:r>
              <a:rPr lang="fr-CH" sz="2400" dirty="0" smtClean="0"/>
              <a:t>for </a:t>
            </a:r>
            <a:r>
              <a:rPr lang="fr-CH" sz="2400" dirty="0" err="1" smtClean="0"/>
              <a:t>actual</a:t>
            </a:r>
            <a:r>
              <a:rPr lang="fr-CH" sz="2400" dirty="0" smtClean="0"/>
              <a:t> TAS</a:t>
            </a:r>
          </a:p>
          <a:p>
            <a:pPr lvl="1"/>
            <a:r>
              <a:rPr lang="fr-CH" sz="2000" dirty="0" err="1" smtClean="0"/>
              <a:t>Fiducials</a:t>
            </a:r>
            <a:r>
              <a:rPr lang="fr-CH" sz="2000" dirty="0" smtClean="0"/>
              <a:t> on 2 vertical and 2 horizontal bars</a:t>
            </a:r>
          </a:p>
          <a:p>
            <a:r>
              <a:rPr lang="fr-CH" sz="2400" dirty="0" err="1" smtClean="0"/>
              <a:t>Shorter</a:t>
            </a:r>
            <a:r>
              <a:rPr lang="fr-CH" sz="2400" dirty="0" smtClean="0"/>
              <a:t> bars and </a:t>
            </a:r>
            <a:r>
              <a:rPr lang="fr-CH" sz="2400" dirty="0" err="1" smtClean="0"/>
              <a:t>targets</a:t>
            </a:r>
            <a:r>
              <a:rPr lang="fr-CH" sz="2400" dirty="0" smtClean="0"/>
              <a:t> </a:t>
            </a:r>
            <a:r>
              <a:rPr lang="fr-CH" sz="2400" dirty="0"/>
              <a:t>are </a:t>
            </a:r>
            <a:r>
              <a:rPr lang="fr-CH" sz="2400" dirty="0" err="1"/>
              <a:t>permanently</a:t>
            </a:r>
            <a:r>
              <a:rPr lang="fr-CH" sz="2400" dirty="0"/>
              <a:t> </a:t>
            </a:r>
            <a:r>
              <a:rPr lang="fr-CH" sz="2400" dirty="0" err="1"/>
              <a:t>installed</a:t>
            </a:r>
            <a:endParaRPr lang="fr-CH" sz="2400" dirty="0"/>
          </a:p>
          <a:p>
            <a:r>
              <a:rPr lang="fr-CH" sz="2400" dirty="0"/>
              <a:t>Non-contact </a:t>
            </a:r>
            <a:r>
              <a:rPr lang="fr-CH" sz="2400" dirty="0" err="1"/>
              <a:t>measurement</a:t>
            </a:r>
            <a:r>
              <a:rPr lang="fr-CH" sz="2400" dirty="0"/>
              <a:t> </a:t>
            </a:r>
            <a:r>
              <a:rPr lang="fr-CH" sz="2400" dirty="0" smtClean="0"/>
              <a:t>(distance ~12.0 </a:t>
            </a:r>
            <a:r>
              <a:rPr lang="fr-CH" sz="2400" dirty="0"/>
              <a:t>m)</a:t>
            </a:r>
          </a:p>
          <a:p>
            <a:r>
              <a:rPr lang="fr-CH" sz="2400" dirty="0" err="1"/>
              <a:t>Adjustment</a:t>
            </a:r>
            <a:r>
              <a:rPr lang="fr-CH" sz="2400" dirty="0"/>
              <a:t> </a:t>
            </a:r>
            <a:r>
              <a:rPr lang="fr-CH" sz="2400" dirty="0" err="1"/>
              <a:t>frequency</a:t>
            </a:r>
            <a:r>
              <a:rPr lang="fr-CH" sz="2400" dirty="0"/>
              <a:t>: last </a:t>
            </a:r>
            <a:r>
              <a:rPr lang="fr-CH" sz="2400" dirty="0" err="1" smtClean="0"/>
              <a:t>adjustment</a:t>
            </a:r>
            <a:r>
              <a:rPr lang="fr-CH" sz="2400" dirty="0" smtClean="0"/>
              <a:t> </a:t>
            </a:r>
            <a:r>
              <a:rPr lang="fr-CH" sz="2400" dirty="0"/>
              <a:t>in </a:t>
            </a:r>
            <a:r>
              <a:rPr lang="fr-CH" sz="2400" dirty="0" smtClean="0"/>
              <a:t>2009!</a:t>
            </a:r>
            <a:endParaRPr lang="en-GB" sz="2400" dirty="0"/>
          </a:p>
          <a:p>
            <a:r>
              <a:rPr lang="fr-CH" sz="2400" dirty="0" smtClean="0"/>
              <a:t>For TAXS: Change of </a:t>
            </a:r>
            <a:r>
              <a:rPr lang="fr-CH" sz="2400" dirty="0" err="1" smtClean="0"/>
              <a:t>equipment</a:t>
            </a:r>
            <a:r>
              <a:rPr lang="fr-CH" sz="2400" dirty="0" smtClean="0"/>
              <a:t> to laser </a:t>
            </a:r>
            <a:r>
              <a:rPr lang="fr-CH" sz="2400" dirty="0" err="1" smtClean="0"/>
              <a:t>tracker</a:t>
            </a:r>
            <a:r>
              <a:rPr lang="fr-CH" sz="2400" dirty="0" smtClean="0"/>
              <a:t> and </a:t>
            </a:r>
            <a:r>
              <a:rPr lang="fr-CH" sz="2400" dirty="0" err="1" smtClean="0"/>
              <a:t>precision</a:t>
            </a:r>
            <a:r>
              <a:rPr lang="fr-CH" sz="2400" dirty="0" smtClean="0"/>
              <a:t> PLX1.5 </a:t>
            </a:r>
            <a:r>
              <a:rPr lang="fr-CH" sz="2400" dirty="0" err="1" smtClean="0"/>
              <a:t>inch</a:t>
            </a:r>
            <a:r>
              <a:rPr lang="fr-CH" sz="2400" dirty="0" smtClean="0"/>
              <a:t> </a:t>
            </a:r>
            <a:r>
              <a:rPr lang="fr-CH" sz="2400" dirty="0" err="1" smtClean="0"/>
              <a:t>targets</a:t>
            </a:r>
            <a:r>
              <a:rPr lang="fr-CH" sz="2400" dirty="0" smtClean="0"/>
              <a:t> (permanent, </a:t>
            </a:r>
            <a:r>
              <a:rPr lang="fr-CH" sz="2400" dirty="0" err="1" smtClean="0"/>
              <a:t>ceramic</a:t>
            </a:r>
            <a:r>
              <a:rPr lang="fr-CH" sz="2400" dirty="0" smtClean="0"/>
              <a:t>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33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Movements</a:t>
            </a:r>
            <a:r>
              <a:rPr lang="fr-CH" dirty="0" smtClean="0"/>
              <a:t> CMS TAS in time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Position of TAS </a:t>
            </a:r>
            <a:r>
              <a:rPr lang="fr-CH" dirty="0" err="1" smtClean="0"/>
              <a:t>targets</a:t>
            </a:r>
            <a:r>
              <a:rPr lang="fr-CH" dirty="0" smtClean="0"/>
              <a:t> </a:t>
            </a:r>
            <a:r>
              <a:rPr lang="fr-CH" dirty="0" err="1" smtClean="0"/>
              <a:t>wrt</a:t>
            </a:r>
            <a:r>
              <a:rPr lang="fr-CH" dirty="0" smtClean="0"/>
              <a:t> CMS </a:t>
            </a:r>
            <a:r>
              <a:rPr lang="fr-CH" dirty="0" err="1" smtClean="0"/>
              <a:t>coordinate</a:t>
            </a:r>
            <a:r>
              <a:rPr lang="fr-CH" dirty="0" smtClean="0"/>
              <a:t> system in time</a:t>
            </a:r>
          </a:p>
          <a:p>
            <a:pPr lvl="1"/>
            <a:r>
              <a:rPr lang="fr-CH" sz="1600" dirty="0" smtClean="0"/>
              <a:t>Vertical position:	min -1.7mm</a:t>
            </a:r>
          </a:p>
          <a:p>
            <a:pPr lvl="1"/>
            <a:r>
              <a:rPr lang="fr-CH" sz="1600" dirty="0" smtClean="0"/>
              <a:t>Radial position:	min -0.9mm</a:t>
            </a:r>
          </a:p>
          <a:p>
            <a:r>
              <a:rPr lang="fr-CH" sz="1800" dirty="0" smtClean="0"/>
              <a:t>Vertical </a:t>
            </a:r>
            <a:r>
              <a:rPr lang="fr-CH" sz="1800" dirty="0" err="1" smtClean="0"/>
              <a:t>movement</a:t>
            </a:r>
            <a:r>
              <a:rPr lang="fr-CH" sz="1800" dirty="0" smtClean="0"/>
              <a:t> </a:t>
            </a:r>
            <a:r>
              <a:rPr lang="fr-CH" sz="1800" dirty="0" err="1" smtClean="0"/>
              <a:t>from</a:t>
            </a:r>
            <a:r>
              <a:rPr lang="fr-CH" sz="1800" dirty="0" smtClean="0"/>
              <a:t> last </a:t>
            </a:r>
            <a:r>
              <a:rPr lang="fr-CH" sz="1800" dirty="0" err="1" smtClean="0"/>
              <a:t>alignment</a:t>
            </a:r>
            <a:r>
              <a:rPr lang="fr-CH" sz="1800" dirty="0" smtClean="0"/>
              <a:t> 10.2009 to 12.2017 (8 </a:t>
            </a:r>
            <a:r>
              <a:rPr lang="fr-CH" sz="1800" dirty="0" err="1" smtClean="0"/>
              <a:t>years</a:t>
            </a:r>
            <a:r>
              <a:rPr lang="fr-CH" sz="1800" dirty="0" smtClean="0"/>
              <a:t>):</a:t>
            </a:r>
          </a:p>
          <a:p>
            <a:pPr lvl="1"/>
            <a:r>
              <a:rPr lang="fr-CH" sz="1600" dirty="0" smtClean="0"/>
              <a:t>1.1 mm for TAS 54</a:t>
            </a:r>
          </a:p>
          <a:p>
            <a:pPr lvl="1"/>
            <a:r>
              <a:rPr lang="fr-CH" sz="1600" dirty="0" smtClean="0"/>
              <a:t>0.5 mm for TAS 56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0178647"/>
              </p:ext>
            </p:extLst>
          </p:nvPr>
        </p:nvGraphicFramePr>
        <p:xfrm>
          <a:off x="97200" y="3804132"/>
          <a:ext cx="4429286" cy="214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314773"/>
              </p:ext>
            </p:extLst>
          </p:nvPr>
        </p:nvGraphicFramePr>
        <p:xfrm>
          <a:off x="4526486" y="3804132"/>
          <a:ext cx="4506733" cy="214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5172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ATLAS and CMS TAS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632408" cy="4906963"/>
          </a:xfrm>
        </p:spPr>
        <p:txBody>
          <a:bodyPr>
            <a:normAutofit lnSpcReduction="10000"/>
          </a:bodyPr>
          <a:lstStyle/>
          <a:p>
            <a:r>
              <a:rPr lang="fr-CH" dirty="0" err="1" smtClean="0"/>
              <a:t>Measurement</a:t>
            </a:r>
            <a:r>
              <a:rPr lang="fr-CH" dirty="0" smtClean="0"/>
              <a:t> possible in long and short TS</a:t>
            </a:r>
          </a:p>
          <a:p>
            <a:r>
              <a:rPr lang="fr-CH" dirty="0" err="1" smtClean="0"/>
              <a:t>Adjustment</a:t>
            </a:r>
            <a:r>
              <a:rPr lang="fr-CH" dirty="0" smtClean="0"/>
              <a:t> possible in long (short?) TS </a:t>
            </a:r>
          </a:p>
          <a:p>
            <a:endParaRPr lang="fr-CH" dirty="0"/>
          </a:p>
          <a:p>
            <a:r>
              <a:rPr lang="fr-CH" dirty="0" err="1" smtClean="0"/>
              <a:t>Lessons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actual</a:t>
            </a:r>
            <a:r>
              <a:rPr lang="fr-CH" dirty="0" smtClean="0"/>
              <a:t> TAS</a:t>
            </a:r>
          </a:p>
          <a:p>
            <a:pPr lvl="1"/>
            <a:r>
              <a:rPr lang="fr-CH" dirty="0" smtClean="0"/>
              <a:t>Z-</a:t>
            </a:r>
            <a:r>
              <a:rPr lang="fr-CH" dirty="0" err="1" smtClean="0"/>
              <a:t>stoppers</a:t>
            </a:r>
            <a:r>
              <a:rPr lang="fr-CH" dirty="0" smtClean="0"/>
              <a:t> for </a:t>
            </a:r>
            <a:r>
              <a:rPr lang="fr-CH" dirty="0" err="1" smtClean="0"/>
              <a:t>both</a:t>
            </a:r>
            <a:r>
              <a:rPr lang="fr-CH" dirty="0" smtClean="0"/>
              <a:t> </a:t>
            </a:r>
            <a:r>
              <a:rPr lang="fr-CH" dirty="0" err="1" smtClean="0"/>
              <a:t>experiments</a:t>
            </a:r>
            <a:endParaRPr lang="fr-CH" dirty="0" smtClean="0"/>
          </a:p>
          <a:p>
            <a:pPr lvl="1"/>
            <a:r>
              <a:rPr lang="fr-CH" dirty="0" smtClean="0"/>
              <a:t>Installation of </a:t>
            </a:r>
            <a:r>
              <a:rPr lang="fr-CH" dirty="0" err="1" smtClean="0"/>
              <a:t>shielding</a:t>
            </a:r>
            <a:r>
              <a:rPr lang="fr-CH" dirty="0" smtClean="0"/>
              <a:t> plugs for ATLAS</a:t>
            </a:r>
          </a:p>
          <a:p>
            <a:pPr lvl="1"/>
            <a:r>
              <a:rPr lang="fr-CH" dirty="0" err="1" smtClean="0"/>
              <a:t>Eventually</a:t>
            </a:r>
            <a:r>
              <a:rPr lang="fr-CH" dirty="0" smtClean="0"/>
              <a:t> </a:t>
            </a:r>
            <a:r>
              <a:rPr lang="fr-CH" dirty="0" err="1" smtClean="0"/>
              <a:t>rigid</a:t>
            </a:r>
            <a:r>
              <a:rPr lang="fr-CH" dirty="0" smtClean="0"/>
              <a:t> tubes </a:t>
            </a:r>
            <a:r>
              <a:rPr lang="fr-CH" dirty="0" err="1" smtClean="0"/>
              <a:t>instead</a:t>
            </a:r>
            <a:r>
              <a:rPr lang="fr-CH" dirty="0" smtClean="0"/>
              <a:t> of flexible bars </a:t>
            </a:r>
          </a:p>
          <a:p>
            <a:pPr lvl="2"/>
            <a:r>
              <a:rPr lang="fr-CH" dirty="0" smtClean="0"/>
              <a:t>=&gt; </a:t>
            </a:r>
            <a:r>
              <a:rPr lang="fr-CH" dirty="0" err="1" smtClean="0"/>
              <a:t>redundancy</a:t>
            </a:r>
            <a:r>
              <a:rPr lang="fr-CH" dirty="0" smtClean="0"/>
              <a:t> </a:t>
            </a:r>
            <a:r>
              <a:rPr lang="fr-CH" dirty="0" err="1" smtClean="0"/>
              <a:t>allows</a:t>
            </a:r>
            <a:r>
              <a:rPr lang="fr-CH" dirty="0" smtClean="0"/>
              <a:t> control of fiducialisation and installation of bars</a:t>
            </a:r>
          </a:p>
          <a:p>
            <a:pPr lvl="1"/>
            <a:r>
              <a:rPr lang="fr-CH" dirty="0" smtClean="0"/>
              <a:t>Best case for ATLAS: </a:t>
            </a:r>
            <a:r>
              <a:rPr lang="fr-CH" dirty="0" err="1" smtClean="0"/>
              <a:t>modified</a:t>
            </a:r>
            <a:r>
              <a:rPr lang="fr-CH" dirty="0" smtClean="0"/>
              <a:t> </a:t>
            </a:r>
            <a:r>
              <a:rPr lang="fr-CH" dirty="0" err="1" smtClean="0"/>
              <a:t>cylinders</a:t>
            </a:r>
            <a:r>
              <a:rPr lang="fr-CH" dirty="0" smtClean="0"/>
              <a:t> and </a:t>
            </a:r>
            <a:r>
              <a:rPr lang="fr-CH" dirty="0" err="1" smtClean="0"/>
              <a:t>shorter</a:t>
            </a:r>
            <a:r>
              <a:rPr lang="fr-CH" dirty="0" smtClean="0"/>
              <a:t>, </a:t>
            </a:r>
            <a:r>
              <a:rPr lang="fr-CH" dirty="0" err="1" smtClean="0"/>
              <a:t>rigid</a:t>
            </a:r>
            <a:r>
              <a:rPr lang="fr-CH" dirty="0" smtClean="0"/>
              <a:t> bars to </a:t>
            </a:r>
            <a:r>
              <a:rPr lang="fr-CH" dirty="0" err="1" smtClean="0"/>
              <a:t>reduce</a:t>
            </a:r>
            <a:r>
              <a:rPr lang="fr-CH" dirty="0" smtClean="0"/>
              <a:t> </a:t>
            </a:r>
            <a:r>
              <a:rPr lang="fr-CH" dirty="0" err="1" smtClean="0"/>
              <a:t>significantly</a:t>
            </a:r>
            <a:r>
              <a:rPr lang="fr-CH" dirty="0" smtClean="0"/>
              <a:t> the installation </a:t>
            </a:r>
            <a:r>
              <a:rPr lang="fr-CH" dirty="0"/>
              <a:t>time</a:t>
            </a:r>
            <a:endParaRPr lang="fr-CH" dirty="0" smtClean="0"/>
          </a:p>
          <a:p>
            <a:pPr lvl="1"/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36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Adjustment</a:t>
            </a:r>
            <a:r>
              <a:rPr lang="fr-CH" dirty="0" smtClean="0"/>
              <a:t> range of TAS and TAXS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dirty="0" err="1" smtClean="0"/>
              <a:t>Reduced</a:t>
            </a:r>
            <a:r>
              <a:rPr lang="fr-CH" sz="2400" dirty="0" smtClean="0"/>
              <a:t> </a:t>
            </a:r>
            <a:r>
              <a:rPr lang="fr-CH" sz="2400" dirty="0" err="1" smtClean="0"/>
              <a:t>adjustment</a:t>
            </a:r>
            <a:r>
              <a:rPr lang="fr-CH" sz="2400" dirty="0" smtClean="0"/>
              <a:t> range due to </a:t>
            </a:r>
            <a:r>
              <a:rPr lang="fr-CH" sz="2400" dirty="0" err="1" smtClean="0"/>
              <a:t>knowledge</a:t>
            </a:r>
            <a:r>
              <a:rPr lang="fr-CH" sz="2400" dirty="0" smtClean="0"/>
              <a:t> of </a:t>
            </a:r>
            <a:r>
              <a:rPr lang="fr-CH" sz="2400" dirty="0" err="1" smtClean="0"/>
              <a:t>actual</a:t>
            </a:r>
            <a:r>
              <a:rPr lang="fr-CH" sz="2400" dirty="0" smtClean="0"/>
              <a:t> </a:t>
            </a:r>
            <a:r>
              <a:rPr lang="fr-CH" sz="2400" dirty="0" err="1" smtClean="0"/>
              <a:t>shielding</a:t>
            </a:r>
            <a:r>
              <a:rPr lang="fr-CH" sz="2400" dirty="0" smtClean="0"/>
              <a:t> position</a:t>
            </a:r>
          </a:p>
          <a:p>
            <a:pPr lvl="1"/>
            <a:r>
              <a:rPr lang="fr-CH" sz="2000" dirty="0" err="1" smtClean="0"/>
              <a:t>Reduced</a:t>
            </a:r>
            <a:r>
              <a:rPr lang="fr-CH" sz="2000" dirty="0" smtClean="0"/>
              <a:t> </a:t>
            </a:r>
            <a:r>
              <a:rPr lang="fr-CH" sz="2000" dirty="0" err="1" smtClean="0"/>
              <a:t>tolerances</a:t>
            </a:r>
            <a:r>
              <a:rPr lang="fr-CH" sz="2000" dirty="0" smtClean="0"/>
              <a:t> for production and installation of </a:t>
            </a:r>
            <a:r>
              <a:rPr lang="fr-CH" sz="2000" dirty="0" err="1" smtClean="0"/>
              <a:t>shielding</a:t>
            </a:r>
            <a:endParaRPr lang="fr-CH" sz="2000" dirty="0" smtClean="0"/>
          </a:p>
          <a:p>
            <a:pPr lvl="1"/>
            <a:r>
              <a:rPr lang="fr-CH" sz="2000" dirty="0" err="1" smtClean="0"/>
              <a:t>Adjustment</a:t>
            </a:r>
            <a:r>
              <a:rPr lang="fr-CH" sz="2000" dirty="0" smtClean="0"/>
              <a:t> range of +- 10.0 mm for ATLAS and CMS</a:t>
            </a:r>
          </a:p>
          <a:p>
            <a:pPr lvl="1"/>
            <a:r>
              <a:rPr lang="fr-CH" sz="2000" dirty="0" smtClean="0"/>
              <a:t>ATTENTION: </a:t>
            </a:r>
            <a:r>
              <a:rPr lang="fr-CH" sz="2000" dirty="0" err="1" smtClean="0"/>
              <a:t>Adjustment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sequentially</a:t>
            </a:r>
            <a:r>
              <a:rPr lang="fr-CH" sz="2000" dirty="0" smtClean="0"/>
              <a:t> for 2x2 directions!</a:t>
            </a:r>
          </a:p>
          <a:p>
            <a:endParaRPr lang="fr-CH" sz="2400" dirty="0" smtClean="0"/>
          </a:p>
          <a:p>
            <a:r>
              <a:rPr lang="fr-CH" sz="2400" dirty="0" smtClean="0"/>
              <a:t>New </a:t>
            </a:r>
            <a:r>
              <a:rPr lang="fr-CH" sz="2400" dirty="0" err="1" smtClean="0"/>
              <a:t>mechanical</a:t>
            </a:r>
            <a:r>
              <a:rPr lang="fr-CH" sz="2400" dirty="0" smtClean="0"/>
              <a:t> system </a:t>
            </a:r>
            <a:r>
              <a:rPr lang="fr-CH" sz="2400" dirty="0" err="1" smtClean="0"/>
              <a:t>still</a:t>
            </a:r>
            <a:r>
              <a:rPr lang="fr-CH" sz="2400" dirty="0" smtClean="0"/>
              <a:t> 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designed</a:t>
            </a:r>
            <a:r>
              <a:rPr lang="fr-CH" sz="2400" dirty="0" smtClean="0"/>
              <a:t>:</a:t>
            </a:r>
          </a:p>
          <a:p>
            <a:pPr lvl="1"/>
            <a:r>
              <a:rPr lang="fr-CH" sz="2000" dirty="0" err="1" smtClean="0"/>
              <a:t>Current</a:t>
            </a:r>
            <a:r>
              <a:rPr lang="fr-CH" sz="2000" dirty="0" smtClean="0"/>
              <a:t> </a:t>
            </a:r>
            <a:r>
              <a:rPr lang="fr-CH" sz="2000" dirty="0" err="1" smtClean="0"/>
              <a:t>priorities</a:t>
            </a:r>
            <a:r>
              <a:rPr lang="fr-CH" sz="2000" dirty="0" smtClean="0"/>
              <a:t> of WG8 on LS2 </a:t>
            </a:r>
            <a:r>
              <a:rPr lang="fr-CH" sz="2000" dirty="0" err="1" smtClean="0"/>
              <a:t>activities</a:t>
            </a:r>
            <a:endParaRPr lang="fr-CH" sz="2000" dirty="0" smtClean="0"/>
          </a:p>
          <a:p>
            <a:pPr lvl="1"/>
            <a:r>
              <a:rPr lang="fr-CH" sz="2000" dirty="0" smtClean="0"/>
              <a:t>Design of </a:t>
            </a:r>
            <a:r>
              <a:rPr lang="fr-CH" sz="2000" dirty="0" err="1" smtClean="0"/>
              <a:t>mechanical</a:t>
            </a:r>
            <a:r>
              <a:rPr lang="fr-CH" sz="2000" dirty="0" smtClean="0"/>
              <a:t> system </a:t>
            </a:r>
            <a:r>
              <a:rPr lang="fr-CH" sz="2000" dirty="0" err="1" smtClean="0"/>
              <a:t>during</a:t>
            </a:r>
            <a:r>
              <a:rPr lang="fr-CH" sz="2000" dirty="0" smtClean="0"/>
              <a:t> / </a:t>
            </a:r>
            <a:r>
              <a:rPr lang="fr-CH" sz="2000" dirty="0" err="1" smtClean="0"/>
              <a:t>after</a:t>
            </a:r>
            <a:r>
              <a:rPr lang="fr-CH" sz="2000" dirty="0" smtClean="0"/>
              <a:t> LS2 by WG8</a:t>
            </a:r>
          </a:p>
          <a:p>
            <a:pPr marL="0" indent="0">
              <a:buNone/>
            </a:pPr>
            <a:endParaRPr lang="fr-CH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72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en-US" dirty="0" err="1"/>
              <a:t>Actual</a:t>
            </a:r>
            <a:r>
              <a:rPr lang="fr-CH" altLang="en-US" dirty="0"/>
              <a:t> </a:t>
            </a:r>
            <a:r>
              <a:rPr lang="fr-CH" altLang="en-US" dirty="0" err="1"/>
              <a:t>baseline</a:t>
            </a:r>
            <a:r>
              <a:rPr lang="fr-CH" altLang="en-US" dirty="0"/>
              <a:t> for TAXS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  <a:defRPr/>
            </a:pPr>
            <a:r>
              <a:rPr lang="en-GB" altLang="en-US" sz="2000" dirty="0"/>
              <a:t>Baseline for future </a:t>
            </a:r>
            <a:r>
              <a:rPr lang="en-GB" altLang="en-US" sz="2000" dirty="0" smtClean="0"/>
              <a:t>TAXS </a:t>
            </a:r>
            <a:r>
              <a:rPr lang="en-GB" altLang="en-US" sz="2000" dirty="0"/>
              <a:t>alignment:</a:t>
            </a:r>
          </a:p>
          <a:p>
            <a:pPr algn="l">
              <a:defRPr/>
            </a:pPr>
            <a:r>
              <a:rPr lang="en-GB" altLang="en-US" sz="2000" dirty="0"/>
              <a:t>Same concept as so far (limited mechanical choice); 2x vertical, 2x horizontal</a:t>
            </a:r>
          </a:p>
          <a:p>
            <a:pPr algn="l">
              <a:defRPr/>
            </a:pPr>
            <a:r>
              <a:rPr lang="en-GB" altLang="en-US" sz="2000" dirty="0"/>
              <a:t>Permanent targets for laser tracker (non-magnetic</a:t>
            </a:r>
            <a:r>
              <a:rPr lang="en-GB" altLang="en-US" sz="2000" dirty="0" smtClean="0"/>
              <a:t>) in CMS</a:t>
            </a:r>
            <a:endParaRPr lang="en-GB" altLang="en-US" sz="2000" dirty="0"/>
          </a:p>
          <a:p>
            <a:pPr algn="l">
              <a:defRPr/>
            </a:pPr>
            <a:r>
              <a:rPr lang="en-GB" altLang="en-US" sz="2000" dirty="0"/>
              <a:t>TAXS get Z-stoppers =&gt; no alignment in beam direction</a:t>
            </a:r>
          </a:p>
          <a:p>
            <a:pPr algn="l">
              <a:defRPr/>
            </a:pPr>
            <a:r>
              <a:rPr lang="en-GB" altLang="en-US" sz="2000" dirty="0"/>
              <a:t>Demanded accuracy for adjustment 0.5 mm at 1 sigma (unchanged)</a:t>
            </a:r>
          </a:p>
          <a:p>
            <a:pPr marL="0" indent="0" algn="l">
              <a:buNone/>
              <a:defRPr/>
            </a:pPr>
            <a:r>
              <a:rPr lang="en-GB" altLang="en-US" sz="2000" dirty="0"/>
              <a:t>For ATLAS:</a:t>
            </a:r>
          </a:p>
          <a:p>
            <a:pPr algn="l">
              <a:defRPr/>
            </a:pPr>
            <a:r>
              <a:rPr lang="en-GB" altLang="en-US" sz="2000" dirty="0"/>
              <a:t>Alignment based on 4x long bars (2 parts) for ATLAS (points outside second layer of shielding called JFS)</a:t>
            </a:r>
          </a:p>
          <a:p>
            <a:pPr lvl="1" algn="l">
              <a:defRPr/>
            </a:pPr>
            <a:r>
              <a:rPr lang="en-GB" altLang="en-US" sz="1600" dirty="0"/>
              <a:t>As so far but with more rigid bars and different connection system</a:t>
            </a:r>
          </a:p>
          <a:p>
            <a:pPr marL="0" indent="0" algn="l">
              <a:buNone/>
              <a:defRPr/>
            </a:pPr>
            <a:r>
              <a:rPr lang="en-GB" altLang="en-US" sz="2000" dirty="0"/>
              <a:t>For CMS:</a:t>
            </a:r>
          </a:p>
          <a:p>
            <a:pPr algn="l">
              <a:defRPr/>
            </a:pPr>
            <a:r>
              <a:rPr lang="en-GB" altLang="en-US" sz="2000" dirty="0"/>
              <a:t>Alignment based on 4x short, rigid bars for CMS (points outside first layer of shielding called FIN)</a:t>
            </a:r>
          </a:p>
          <a:p>
            <a:pPr algn="l">
              <a:defRPr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974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Error</a:t>
            </a:r>
            <a:r>
              <a:rPr lang="fr-CH" dirty="0" smtClean="0"/>
              <a:t> budget for TAXS </a:t>
            </a:r>
            <a:r>
              <a:rPr lang="fr-CH" dirty="0" err="1" smtClean="0"/>
              <a:t>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smtClean="0"/>
              <a:t>A) </a:t>
            </a:r>
            <a:r>
              <a:rPr lang="fr-CH" sz="2400" dirty="0"/>
              <a:t>T</a:t>
            </a:r>
            <a:r>
              <a:rPr lang="fr-CH" sz="2400" dirty="0" smtClean="0"/>
              <a:t>arget </a:t>
            </a:r>
            <a:r>
              <a:rPr lang="fr-CH" sz="2400" dirty="0" err="1" smtClean="0"/>
              <a:t>precision</a:t>
            </a:r>
            <a:r>
              <a:rPr lang="fr-CH" sz="2400" dirty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support</a:t>
            </a:r>
          </a:p>
          <a:p>
            <a:r>
              <a:rPr lang="fr-CH" sz="2400" dirty="0" smtClean="0"/>
              <a:t>B) Fiducialisation </a:t>
            </a:r>
            <a:r>
              <a:rPr lang="fr-CH" sz="2400" dirty="0" err="1" smtClean="0"/>
              <a:t>using</a:t>
            </a:r>
            <a:r>
              <a:rPr lang="fr-CH" sz="2400" dirty="0" smtClean="0"/>
              <a:t> mole (to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produced</a:t>
            </a:r>
            <a:r>
              <a:rPr lang="fr-CH" sz="2400" dirty="0" smtClean="0"/>
              <a:t>)</a:t>
            </a:r>
          </a:p>
          <a:p>
            <a:r>
              <a:rPr lang="fr-CH" sz="2400" dirty="0" smtClean="0"/>
              <a:t>C) </a:t>
            </a:r>
            <a:r>
              <a:rPr lang="fr-CH" sz="2400" dirty="0" err="1" smtClean="0"/>
              <a:t>Cavern</a:t>
            </a:r>
            <a:r>
              <a:rPr lang="fr-CH" sz="2400" dirty="0" smtClean="0"/>
              <a:t> network up to UPS </a:t>
            </a:r>
            <a:r>
              <a:rPr lang="fr-CH" sz="2400" dirty="0" err="1" smtClean="0"/>
              <a:t>gallery</a:t>
            </a:r>
            <a:endParaRPr lang="fr-CH" sz="2400" dirty="0" smtClean="0"/>
          </a:p>
          <a:p>
            <a:r>
              <a:rPr lang="fr-CH" sz="2400" dirty="0" smtClean="0"/>
              <a:t>D) </a:t>
            </a:r>
            <a:r>
              <a:rPr lang="fr-CH" sz="2400" dirty="0" err="1" smtClean="0"/>
              <a:t>Low</a:t>
            </a:r>
            <a:r>
              <a:rPr lang="fr-CH" sz="2400" dirty="0" smtClean="0"/>
              <a:t>-beta system (UPS </a:t>
            </a:r>
            <a:r>
              <a:rPr lang="fr-CH" sz="2400" dirty="0" err="1" smtClean="0"/>
              <a:t>gallery</a:t>
            </a:r>
            <a:r>
              <a:rPr lang="fr-CH" sz="2400" dirty="0" smtClean="0"/>
              <a:t> to Q1, Q2, Q3)</a:t>
            </a:r>
          </a:p>
          <a:p>
            <a:r>
              <a:rPr lang="fr-CH" sz="2400" dirty="0" smtClean="0"/>
              <a:t>E) Fiducialisation of </a:t>
            </a:r>
            <a:r>
              <a:rPr lang="fr-CH" sz="2400" dirty="0" err="1" smtClean="0"/>
              <a:t>low</a:t>
            </a:r>
            <a:r>
              <a:rPr lang="fr-CH" sz="2400" dirty="0" smtClean="0"/>
              <a:t>-beta </a:t>
            </a:r>
            <a:r>
              <a:rPr lang="fr-CH" sz="2400" dirty="0" err="1" smtClean="0"/>
              <a:t>magnets</a:t>
            </a:r>
            <a:r>
              <a:rPr lang="fr-CH" sz="2400" dirty="0" smtClean="0"/>
              <a:t> (warm)</a:t>
            </a:r>
          </a:p>
          <a:p>
            <a:endParaRPr lang="fr-CH" sz="2400" dirty="0" smtClean="0"/>
          </a:p>
          <a:p>
            <a:r>
              <a:rPr lang="fr-CH" sz="2400" dirty="0" smtClean="0"/>
              <a:t>Cold warm transition not </a:t>
            </a:r>
            <a:r>
              <a:rPr lang="fr-CH" sz="2400" dirty="0" err="1" smtClean="0"/>
              <a:t>considered</a:t>
            </a:r>
            <a:r>
              <a:rPr lang="fr-CH" sz="2400" dirty="0" smtClean="0"/>
              <a:t>!</a:t>
            </a:r>
          </a:p>
          <a:p>
            <a:endParaRPr lang="fr-CH" sz="2400" dirty="0"/>
          </a:p>
          <a:p>
            <a:r>
              <a:rPr lang="fr-CH" sz="2400" dirty="0" err="1" smtClean="0"/>
              <a:t>Worst</a:t>
            </a:r>
            <a:r>
              <a:rPr lang="fr-CH" sz="2400" dirty="0" smtClean="0"/>
              <a:t> case (</a:t>
            </a:r>
            <a:r>
              <a:rPr lang="fr-CH" sz="2400" dirty="0" err="1" smtClean="0"/>
              <a:t>linear</a:t>
            </a:r>
            <a:r>
              <a:rPr lang="fr-CH" sz="2400" dirty="0" smtClean="0"/>
              <a:t> </a:t>
            </a:r>
            <a:r>
              <a:rPr lang="fr-CH" sz="2400" dirty="0" err="1" smtClean="0"/>
              <a:t>add</a:t>
            </a:r>
            <a:r>
              <a:rPr lang="fr-CH" sz="2400" dirty="0" smtClean="0"/>
              <a:t> 1 sigma):</a:t>
            </a:r>
            <a:endParaRPr lang="fr-CH" sz="2400" dirty="0"/>
          </a:p>
          <a:p>
            <a:r>
              <a:rPr lang="fr-CH" sz="2400" dirty="0" smtClean="0"/>
              <a:t>A) 0.03 mm, B) 0.25 mm, C) 0.30 mm</a:t>
            </a:r>
          </a:p>
          <a:p>
            <a:r>
              <a:rPr lang="fr-CH" sz="2400" dirty="0" smtClean="0"/>
              <a:t>D) 0.10 mm, E) 0.08 mm =&gt; </a:t>
            </a:r>
            <a:r>
              <a:rPr lang="fr-CH" sz="2400" b="1" dirty="0" smtClean="0"/>
              <a:t>Total = 0.76 mm</a:t>
            </a:r>
            <a:endParaRPr lang="en-GB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85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CMS - VAX support and BP support @ 16m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3982023" y="3529836"/>
            <a:ext cx="2680147" cy="1937015"/>
            <a:chOff x="7652260" y="276990"/>
            <a:chExt cx="4405139" cy="318371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2750" y="332509"/>
              <a:ext cx="4262941" cy="3060434"/>
            </a:xfrm>
            <a:prstGeom prst="rect">
              <a:avLst/>
            </a:prstGeom>
          </p:spPr>
        </p:pic>
        <p:sp>
          <p:nvSpPr>
            <p:cNvPr id="16" name="Freeform 15"/>
            <p:cNvSpPr/>
            <p:nvPr/>
          </p:nvSpPr>
          <p:spPr>
            <a:xfrm>
              <a:off x="7652260" y="276990"/>
              <a:ext cx="2195895" cy="1685299"/>
            </a:xfrm>
            <a:custGeom>
              <a:avLst/>
              <a:gdLst>
                <a:gd name="connsiteX0" fmla="*/ 0 w 2195895"/>
                <a:gd name="connsiteY0" fmla="*/ 1685299 h 1685299"/>
                <a:gd name="connsiteX1" fmla="*/ 891039 w 2195895"/>
                <a:gd name="connsiteY1" fmla="*/ 1541798 h 1685299"/>
                <a:gd name="connsiteX2" fmla="*/ 877690 w 2195895"/>
                <a:gd name="connsiteY2" fmla="*/ 1475054 h 1685299"/>
                <a:gd name="connsiteX3" fmla="*/ 1655264 w 2195895"/>
                <a:gd name="connsiteY3" fmla="*/ 1324879 h 1685299"/>
                <a:gd name="connsiteX4" fmla="*/ 1718671 w 2195895"/>
                <a:gd name="connsiteY4" fmla="*/ 1404972 h 1685299"/>
                <a:gd name="connsiteX5" fmla="*/ 2022359 w 2195895"/>
                <a:gd name="connsiteY5" fmla="*/ 1341565 h 1685299"/>
                <a:gd name="connsiteX6" fmla="*/ 2009010 w 2195895"/>
                <a:gd name="connsiteY6" fmla="*/ 440514 h 1685299"/>
                <a:gd name="connsiteX7" fmla="*/ 2195895 w 2195895"/>
                <a:gd name="connsiteY7" fmla="*/ 110128 h 1685299"/>
                <a:gd name="connsiteX8" fmla="*/ 2192558 w 2195895"/>
                <a:gd name="connsiteY8" fmla="*/ 10011 h 1685299"/>
                <a:gd name="connsiteX9" fmla="*/ 0 w 2195895"/>
                <a:gd name="connsiteY9" fmla="*/ 0 h 1685299"/>
                <a:gd name="connsiteX10" fmla="*/ 0 w 2195895"/>
                <a:gd name="connsiteY10" fmla="*/ 1685299 h 168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5895" h="1685299">
                  <a:moveTo>
                    <a:pt x="0" y="1685299"/>
                  </a:moveTo>
                  <a:lnTo>
                    <a:pt x="891039" y="1541798"/>
                  </a:lnTo>
                  <a:lnTo>
                    <a:pt x="877690" y="1475054"/>
                  </a:lnTo>
                  <a:lnTo>
                    <a:pt x="1655264" y="1324879"/>
                  </a:lnTo>
                  <a:lnTo>
                    <a:pt x="1718671" y="1404972"/>
                  </a:lnTo>
                  <a:lnTo>
                    <a:pt x="2022359" y="1341565"/>
                  </a:lnTo>
                  <a:lnTo>
                    <a:pt x="2009010" y="440514"/>
                  </a:lnTo>
                  <a:lnTo>
                    <a:pt x="2195895" y="110128"/>
                  </a:lnTo>
                  <a:lnTo>
                    <a:pt x="2192558" y="10011"/>
                  </a:lnTo>
                  <a:lnTo>
                    <a:pt x="0" y="0"/>
                  </a:lnTo>
                  <a:cubicBezTo>
                    <a:pt x="2225" y="557317"/>
                    <a:pt x="4449" y="1114633"/>
                    <a:pt x="0" y="16852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9817336" y="322376"/>
              <a:ext cx="2179209" cy="1501751"/>
            </a:xfrm>
            <a:custGeom>
              <a:avLst/>
              <a:gdLst>
                <a:gd name="connsiteX0" fmla="*/ 10012 w 2179209"/>
                <a:gd name="connsiteY0" fmla="*/ 106791 h 1501751"/>
                <a:gd name="connsiteX1" fmla="*/ 10012 w 2179209"/>
                <a:gd name="connsiteY1" fmla="*/ 106791 h 1501751"/>
                <a:gd name="connsiteX2" fmla="*/ 83431 w 2179209"/>
                <a:gd name="connsiteY2" fmla="*/ 96779 h 1501751"/>
                <a:gd name="connsiteX3" fmla="*/ 196897 w 2179209"/>
                <a:gd name="connsiteY3" fmla="*/ 93442 h 1501751"/>
                <a:gd name="connsiteX4" fmla="*/ 283665 w 2179209"/>
                <a:gd name="connsiteY4" fmla="*/ 110128 h 1501751"/>
                <a:gd name="connsiteX5" fmla="*/ 250292 w 2179209"/>
                <a:gd name="connsiteY5" fmla="*/ 1221424 h 1501751"/>
                <a:gd name="connsiteX6" fmla="*/ 614050 w 2179209"/>
                <a:gd name="connsiteY6" fmla="*/ 1148005 h 1501751"/>
                <a:gd name="connsiteX7" fmla="*/ 710830 w 2179209"/>
                <a:gd name="connsiteY7" fmla="*/ 1201401 h 1501751"/>
                <a:gd name="connsiteX8" fmla="*/ 1064576 w 2179209"/>
                <a:gd name="connsiteY8" fmla="*/ 1137994 h 1501751"/>
                <a:gd name="connsiteX9" fmla="*/ 1027866 w 2179209"/>
                <a:gd name="connsiteY9" fmla="*/ 1448356 h 1501751"/>
                <a:gd name="connsiteX10" fmla="*/ 1161355 w 2179209"/>
                <a:gd name="connsiteY10" fmla="*/ 1501751 h 1501751"/>
                <a:gd name="connsiteX11" fmla="*/ 1301519 w 2179209"/>
                <a:gd name="connsiteY11" fmla="*/ 193559 h 1501751"/>
                <a:gd name="connsiteX12" fmla="*/ 1414984 w 2179209"/>
                <a:gd name="connsiteY12" fmla="*/ 190221 h 1501751"/>
                <a:gd name="connsiteX13" fmla="*/ 1722009 w 2179209"/>
                <a:gd name="connsiteY13" fmla="*/ 216919 h 1501751"/>
                <a:gd name="connsiteX14" fmla="*/ 2059069 w 2179209"/>
                <a:gd name="connsiteY14" fmla="*/ 794259 h 1501751"/>
                <a:gd name="connsiteX15" fmla="*/ 2179209 w 2179209"/>
                <a:gd name="connsiteY15" fmla="*/ 784248 h 1501751"/>
                <a:gd name="connsiteX16" fmla="*/ 2159186 w 2179209"/>
                <a:gd name="connsiteY16" fmla="*/ 16686 h 1501751"/>
                <a:gd name="connsiteX17" fmla="*/ 0 w 2179209"/>
                <a:gd name="connsiteY17" fmla="*/ 0 h 1501751"/>
                <a:gd name="connsiteX18" fmla="*/ 10012 w 2179209"/>
                <a:gd name="connsiteY18" fmla="*/ 106791 h 1501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79209" h="1501751">
                  <a:moveTo>
                    <a:pt x="10012" y="106791"/>
                  </a:moveTo>
                  <a:lnTo>
                    <a:pt x="10012" y="106791"/>
                  </a:lnTo>
                  <a:lnTo>
                    <a:pt x="83431" y="96779"/>
                  </a:lnTo>
                  <a:lnTo>
                    <a:pt x="196897" y="93442"/>
                  </a:lnTo>
                  <a:lnTo>
                    <a:pt x="283665" y="110128"/>
                  </a:lnTo>
                  <a:lnTo>
                    <a:pt x="250292" y="1221424"/>
                  </a:lnTo>
                  <a:lnTo>
                    <a:pt x="614050" y="1148005"/>
                  </a:lnTo>
                  <a:lnTo>
                    <a:pt x="710830" y="1201401"/>
                  </a:lnTo>
                  <a:lnTo>
                    <a:pt x="1064576" y="1137994"/>
                  </a:lnTo>
                  <a:lnTo>
                    <a:pt x="1027866" y="1448356"/>
                  </a:lnTo>
                  <a:lnTo>
                    <a:pt x="1161355" y="1501751"/>
                  </a:lnTo>
                  <a:lnTo>
                    <a:pt x="1301519" y="193559"/>
                  </a:lnTo>
                  <a:lnTo>
                    <a:pt x="1414984" y="190221"/>
                  </a:lnTo>
                  <a:lnTo>
                    <a:pt x="1722009" y="216919"/>
                  </a:lnTo>
                  <a:lnTo>
                    <a:pt x="2059069" y="794259"/>
                  </a:lnTo>
                  <a:lnTo>
                    <a:pt x="2179209" y="784248"/>
                  </a:lnTo>
                  <a:lnTo>
                    <a:pt x="2159186" y="16686"/>
                  </a:lnTo>
                  <a:lnTo>
                    <a:pt x="0" y="0"/>
                  </a:lnTo>
                  <a:lnTo>
                    <a:pt x="10012" y="10679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8116134" y="1051226"/>
              <a:ext cx="3941265" cy="2409478"/>
            </a:xfrm>
            <a:custGeom>
              <a:avLst/>
              <a:gdLst>
                <a:gd name="connsiteX0" fmla="*/ 0 w 3941265"/>
                <a:gd name="connsiteY0" fmla="*/ 2356082 h 2409478"/>
                <a:gd name="connsiteX1" fmla="*/ 0 w 3941265"/>
                <a:gd name="connsiteY1" fmla="*/ 2286000 h 2409478"/>
                <a:gd name="connsiteX2" fmla="*/ 1932254 w 3941265"/>
                <a:gd name="connsiteY2" fmla="*/ 1675288 h 2409478"/>
                <a:gd name="connsiteX3" fmla="*/ 2789921 w 3941265"/>
                <a:gd name="connsiteY3" fmla="*/ 2286000 h 2409478"/>
                <a:gd name="connsiteX4" fmla="*/ 3444018 w 3941265"/>
                <a:gd name="connsiteY4" fmla="*/ 2005673 h 2409478"/>
                <a:gd name="connsiteX5" fmla="*/ 3781078 w 3941265"/>
                <a:gd name="connsiteY5" fmla="*/ 0 h 2409478"/>
                <a:gd name="connsiteX6" fmla="*/ 3941265 w 3941265"/>
                <a:gd name="connsiteY6" fmla="*/ 0 h 2409478"/>
                <a:gd name="connsiteX7" fmla="*/ 3894543 w 3941265"/>
                <a:gd name="connsiteY7" fmla="*/ 2409478 h 2409478"/>
                <a:gd name="connsiteX8" fmla="*/ 0 w 3941265"/>
                <a:gd name="connsiteY8" fmla="*/ 2356082 h 240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41265" h="2409478">
                  <a:moveTo>
                    <a:pt x="0" y="2356082"/>
                  </a:moveTo>
                  <a:lnTo>
                    <a:pt x="0" y="2286000"/>
                  </a:lnTo>
                  <a:lnTo>
                    <a:pt x="1932254" y="1675288"/>
                  </a:lnTo>
                  <a:lnTo>
                    <a:pt x="2789921" y="2286000"/>
                  </a:lnTo>
                  <a:lnTo>
                    <a:pt x="3444018" y="2005673"/>
                  </a:lnTo>
                  <a:lnTo>
                    <a:pt x="3781078" y="0"/>
                  </a:lnTo>
                  <a:lnTo>
                    <a:pt x="3941265" y="0"/>
                  </a:lnTo>
                  <a:lnTo>
                    <a:pt x="3894543" y="2409478"/>
                  </a:lnTo>
                  <a:lnTo>
                    <a:pt x="0" y="235608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1025">
            <a:off x="-215982" y="4124448"/>
            <a:ext cx="5226467" cy="265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991906" y="5707933"/>
            <a:ext cx="2756835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pipe support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m</a:t>
            </a:r>
          </a:p>
          <a:p>
            <a:pPr algn="ctr"/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model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83867" y="4820520"/>
            <a:ext cx="1488736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VAX support</a:t>
            </a:r>
          </a:p>
          <a:p>
            <a:pPr algn="ctr"/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prototype</a:t>
            </a:r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-21480" y="4254156"/>
            <a:ext cx="3077362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CMS Engineering and Integration Center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1009" y="1258939"/>
            <a:ext cx="2923750" cy="2146993"/>
          </a:xfrm>
          <a:prstGeom prst="rect">
            <a:avLst/>
          </a:prstGeom>
        </p:spPr>
      </p:pic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395536" y="1219200"/>
            <a:ext cx="5544616" cy="2066191"/>
          </a:xfrm>
        </p:spPr>
        <p:txBody>
          <a:bodyPr>
            <a:normAutofit fontScale="70000" lnSpcReduction="20000"/>
          </a:bodyPr>
          <a:lstStyle/>
          <a:p>
            <a:r>
              <a:rPr lang="fr-CH" dirty="0" smtClean="0"/>
              <a:t>New VAX and </a:t>
            </a:r>
            <a:r>
              <a:rPr lang="fr-CH" dirty="0" err="1" smtClean="0"/>
              <a:t>beampipe</a:t>
            </a:r>
            <a:r>
              <a:rPr lang="fr-CH" dirty="0" smtClean="0"/>
              <a:t> support @ 16m</a:t>
            </a:r>
          </a:p>
          <a:p>
            <a:r>
              <a:rPr lang="fr-CH" dirty="0" smtClean="0"/>
              <a:t>LS2:</a:t>
            </a:r>
          </a:p>
          <a:p>
            <a:pPr lvl="1"/>
            <a:r>
              <a:rPr lang="fr-CH" dirty="0" smtClean="0"/>
              <a:t>Installation of VAX support box </a:t>
            </a:r>
            <a:r>
              <a:rPr lang="fr-CH" dirty="0" err="1" smtClean="0"/>
              <a:t>without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endParaRPr lang="fr-CH" dirty="0" smtClean="0"/>
          </a:p>
          <a:p>
            <a:pPr lvl="1"/>
            <a:r>
              <a:rPr lang="fr-CH" dirty="0" smtClean="0"/>
              <a:t>Installation of new </a:t>
            </a:r>
            <a:r>
              <a:rPr lang="fr-CH" dirty="0" err="1" smtClean="0"/>
              <a:t>beampipe</a:t>
            </a:r>
            <a:r>
              <a:rPr lang="fr-CH" dirty="0" smtClean="0"/>
              <a:t> and </a:t>
            </a:r>
            <a:r>
              <a:rPr lang="fr-CH" dirty="0" err="1" smtClean="0"/>
              <a:t>beampipe</a:t>
            </a:r>
            <a:r>
              <a:rPr lang="fr-CH" dirty="0" smtClean="0"/>
              <a:t> support at 16m</a:t>
            </a:r>
          </a:p>
          <a:p>
            <a:r>
              <a:rPr lang="fr-CH" dirty="0" smtClean="0"/>
              <a:t>LS3:</a:t>
            </a:r>
          </a:p>
          <a:p>
            <a:pPr lvl="1"/>
            <a:r>
              <a:rPr lang="fr-CH" dirty="0" smtClean="0"/>
              <a:t>Installation of VAX </a:t>
            </a:r>
            <a:r>
              <a:rPr lang="fr-CH" dirty="0" err="1" smtClean="0"/>
              <a:t>equipment</a:t>
            </a:r>
            <a:r>
              <a:rPr lang="fr-CH" dirty="0" smtClean="0"/>
              <a:t>, valve, </a:t>
            </a:r>
            <a:r>
              <a:rPr lang="fr-CH" dirty="0" err="1" smtClean="0"/>
              <a:t>bellows</a:t>
            </a:r>
            <a:endParaRPr lang="fr-CH" dirty="0" smtClean="0"/>
          </a:p>
          <a:p>
            <a:endParaRPr lang="fr-CH" dirty="0"/>
          </a:p>
          <a:p>
            <a:pPr lvl="1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9197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318240"/>
            <a:ext cx="8410441" cy="42710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0937" y="814026"/>
            <a:ext cx="21955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 Beam pipe supports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35682" y="5035949"/>
            <a:ext cx="212896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Forward support @16000</a:t>
            </a:r>
          </a:p>
          <a:p>
            <a:pPr algn="ctr" defTabSz="685800"/>
            <a:r>
              <a:rPr lang="en-US" sz="135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35525" y="1881787"/>
            <a:ext cx="2650181" cy="2539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half shells inside </a:t>
            </a:r>
            <a:r>
              <a:rPr lang="en-US" sz="10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</a:t>
            </a:r>
            <a:r>
              <a:rPr lang="en-US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rotating shielding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47833" y="3385174"/>
            <a:ext cx="875893" cy="4154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VAX support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2818" y="3620111"/>
            <a:ext cx="1723650" cy="4154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 and BP support @16m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2FED6B-23DA-4B1B-BA8D-130B8C19AB97}"/>
              </a:ext>
            </a:extLst>
          </p:cNvPr>
          <p:cNvSpPr txBox="1"/>
          <p:nvPr/>
        </p:nvSpPr>
        <p:spPr>
          <a:xfrm>
            <a:off x="5066453" y="5601547"/>
            <a:ext cx="4131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Gaddi, CMS E&amp;I center</a:t>
            </a:r>
            <a:endParaRPr lang="en-CH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smtClean="0"/>
              <a:t>CMS – LS2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696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 txBox="1">
            <a:spLocks/>
          </p:cNvSpPr>
          <p:nvPr/>
        </p:nvSpPr>
        <p:spPr>
          <a:xfrm>
            <a:off x="612000" y="1219200"/>
            <a:ext cx="7632408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 err="1" smtClean="0"/>
              <a:t>Alignment</a:t>
            </a:r>
            <a:r>
              <a:rPr lang="fr-CH" sz="2400" dirty="0" smtClean="0"/>
              <a:t> of </a:t>
            </a:r>
            <a:r>
              <a:rPr lang="fr-CH" sz="2400" dirty="0" err="1" smtClean="0"/>
              <a:t>empty</a:t>
            </a:r>
            <a:r>
              <a:rPr lang="fr-CH" sz="2400" dirty="0" smtClean="0"/>
              <a:t> VAX support </a:t>
            </a:r>
            <a:r>
              <a:rPr lang="fr-CH" sz="2400" dirty="0" err="1" smtClean="0"/>
              <a:t>after</a:t>
            </a:r>
            <a:r>
              <a:rPr lang="fr-CH" sz="2400" dirty="0" smtClean="0"/>
              <a:t> installation</a:t>
            </a:r>
          </a:p>
          <a:p>
            <a:pPr lvl="1"/>
            <a:r>
              <a:rPr lang="fr-CH" sz="2000" dirty="0" smtClean="0"/>
              <a:t>CMS: LS2</a:t>
            </a:r>
          </a:p>
          <a:p>
            <a:pPr lvl="1"/>
            <a:r>
              <a:rPr lang="fr-CH" sz="2000" dirty="0" smtClean="0"/>
              <a:t>ATLAS: LS3</a:t>
            </a:r>
          </a:p>
          <a:p>
            <a:r>
              <a:rPr lang="fr-CH" sz="2400" dirty="0" smtClean="0"/>
              <a:t>Installation of VAX </a:t>
            </a:r>
            <a:r>
              <a:rPr lang="fr-CH" sz="2400" dirty="0" err="1" smtClean="0"/>
              <a:t>equipment</a:t>
            </a:r>
            <a:r>
              <a:rPr lang="fr-CH" sz="2400" dirty="0" smtClean="0"/>
              <a:t> </a:t>
            </a:r>
            <a:r>
              <a:rPr lang="fr-CH" sz="2400" dirty="0" err="1" smtClean="0"/>
              <a:t>based</a:t>
            </a:r>
            <a:r>
              <a:rPr lang="fr-CH" sz="2400" dirty="0" smtClean="0"/>
              <a:t> on plug-in</a:t>
            </a:r>
          </a:p>
          <a:p>
            <a:r>
              <a:rPr lang="fr-CH" sz="2400" dirty="0" smtClean="0"/>
              <a:t>No </a:t>
            </a:r>
            <a:r>
              <a:rPr lang="fr-CH" sz="2400" dirty="0" err="1" smtClean="0"/>
              <a:t>alignment</a:t>
            </a:r>
            <a:r>
              <a:rPr lang="fr-CH" sz="2400" dirty="0" smtClean="0"/>
              <a:t> of VAX </a:t>
            </a:r>
            <a:r>
              <a:rPr lang="fr-CH" sz="2400" dirty="0" err="1" smtClean="0"/>
              <a:t>equipment</a:t>
            </a:r>
            <a:r>
              <a:rPr lang="fr-CH" sz="2400" dirty="0" smtClean="0"/>
              <a:t> in </a:t>
            </a:r>
            <a:r>
              <a:rPr lang="fr-CH" sz="2400" dirty="0" err="1" smtClean="0"/>
              <a:t>cavern</a:t>
            </a:r>
            <a:endParaRPr lang="fr-CH" sz="2400" dirty="0" smtClean="0"/>
          </a:p>
          <a:p>
            <a:r>
              <a:rPr lang="fr-CH" sz="2400" dirty="0" smtClean="0"/>
              <a:t>No future </a:t>
            </a:r>
            <a:r>
              <a:rPr lang="fr-CH" sz="2400" dirty="0" err="1" smtClean="0"/>
              <a:t>alignment</a:t>
            </a:r>
            <a:r>
              <a:rPr lang="fr-CH" sz="2400" dirty="0" smtClean="0"/>
              <a:t> of VAX box </a:t>
            </a:r>
            <a:r>
              <a:rPr lang="fr-CH" sz="2400" dirty="0" err="1" smtClean="0"/>
              <a:t>foreseen</a:t>
            </a:r>
            <a:r>
              <a:rPr lang="fr-CH" sz="2400" dirty="0" smtClean="0"/>
              <a:t> due to </a:t>
            </a:r>
            <a:r>
              <a:rPr lang="fr-CH" sz="2400" dirty="0" err="1" smtClean="0"/>
              <a:t>increased</a:t>
            </a:r>
            <a:r>
              <a:rPr lang="fr-CH" sz="2400" dirty="0" smtClean="0"/>
              <a:t> valve </a:t>
            </a:r>
            <a:r>
              <a:rPr lang="fr-CH" sz="2400" dirty="0" err="1" smtClean="0"/>
              <a:t>diameter</a:t>
            </a:r>
            <a:r>
              <a:rPr lang="fr-CH" sz="2400" dirty="0" smtClean="0"/>
              <a:t> (</a:t>
            </a:r>
            <a:r>
              <a:rPr lang="fr-CH" sz="2400" dirty="0" err="1" smtClean="0"/>
              <a:t>current</a:t>
            </a:r>
            <a:r>
              <a:rPr lang="fr-CH" sz="2400" dirty="0" smtClean="0"/>
              <a:t> situation)</a:t>
            </a:r>
          </a:p>
          <a:p>
            <a:endParaRPr lang="fr-CH" sz="2400" dirty="0" smtClean="0"/>
          </a:p>
          <a:p>
            <a:r>
              <a:rPr lang="fr-CH" sz="2400" dirty="0" smtClean="0"/>
              <a:t>Final design of VAX support, </a:t>
            </a:r>
            <a:r>
              <a:rPr lang="fr-CH" sz="2400" dirty="0" err="1" smtClean="0"/>
              <a:t>beampipe</a:t>
            </a:r>
            <a:r>
              <a:rPr lang="fr-CH" sz="2400" dirty="0" smtClean="0"/>
              <a:t> </a:t>
            </a:r>
            <a:r>
              <a:rPr lang="fr-CH" sz="2400" dirty="0" smtClean="0"/>
              <a:t>support</a:t>
            </a:r>
          </a:p>
          <a:p>
            <a:r>
              <a:rPr lang="fr-CH" sz="2400" dirty="0" smtClean="0"/>
              <a:t>S</a:t>
            </a:r>
            <a:r>
              <a:rPr lang="fr-CH" sz="2400" dirty="0" smtClean="0"/>
              <a:t>urvey </a:t>
            </a:r>
            <a:r>
              <a:rPr lang="fr-CH" sz="2400" dirty="0" smtClean="0"/>
              <a:t>interfaces, fiducialisation and </a:t>
            </a:r>
            <a:r>
              <a:rPr lang="fr-CH" sz="2400" dirty="0" err="1" smtClean="0"/>
              <a:t>alignment</a:t>
            </a:r>
            <a:r>
              <a:rPr lang="fr-CH" sz="2400" dirty="0" smtClean="0"/>
              <a:t> </a:t>
            </a:r>
            <a:r>
              <a:rPr lang="fr-CH" sz="2400" dirty="0" err="1" smtClean="0"/>
              <a:t>still</a:t>
            </a:r>
            <a:r>
              <a:rPr lang="fr-CH" sz="2400" dirty="0" smtClean="0"/>
              <a:t> 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defined</a:t>
            </a:r>
            <a:r>
              <a:rPr lang="fr-CH" sz="2400" dirty="0" smtClean="0"/>
              <a:t> </a:t>
            </a:r>
          </a:p>
          <a:p>
            <a:pPr lvl="1"/>
            <a:endParaRPr lang="fr-CH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ATLAS and CMS </a:t>
            </a:r>
            <a:r>
              <a:rPr lang="de-CH" dirty="0"/>
              <a:t>- VAX </a:t>
            </a:r>
            <a:r>
              <a:rPr lang="de-CH" dirty="0" smtClean="0"/>
              <a:t>alignment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493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attention!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ATLAS TAS situation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219200"/>
            <a:ext cx="7200360" cy="4906963"/>
          </a:xfrm>
        </p:spPr>
        <p:txBody>
          <a:bodyPr/>
          <a:lstStyle/>
          <a:p>
            <a:r>
              <a:rPr lang="fr-CH" dirty="0" smtClean="0"/>
              <a:t>ATLAS TAS, bars, </a:t>
            </a:r>
            <a:r>
              <a:rPr lang="fr-CH" dirty="0" err="1" smtClean="0"/>
              <a:t>shielding</a:t>
            </a:r>
            <a:r>
              <a:rPr lang="fr-CH" dirty="0" smtClean="0"/>
              <a:t> and </a:t>
            </a:r>
            <a:r>
              <a:rPr lang="fr-CH" dirty="0" err="1" smtClean="0"/>
              <a:t>cylinders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3768" y="1829914"/>
            <a:ext cx="4540128" cy="440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9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BACK UP SLIDES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72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of Targets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4606500" cy="4906963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GB" sz="1400" dirty="0"/>
              <a:t>Advantages:</a:t>
            </a:r>
          </a:p>
          <a:p>
            <a:pPr>
              <a:buClrTx/>
            </a:pPr>
            <a:r>
              <a:rPr lang="en-GB" sz="1400" dirty="0"/>
              <a:t>Different reflectors exist on the market (size, type)</a:t>
            </a:r>
          </a:p>
          <a:p>
            <a:pPr>
              <a:buClrTx/>
            </a:pPr>
            <a:r>
              <a:rPr lang="en-GB" sz="1400" dirty="0"/>
              <a:t>Non-magnetic devices exist (ceramic)</a:t>
            </a:r>
          </a:p>
          <a:p>
            <a:pPr>
              <a:buClrTx/>
            </a:pPr>
            <a:r>
              <a:rPr lang="en-GB" sz="1400" dirty="0"/>
              <a:t>Compatible with laser trackers available at CERN</a:t>
            </a:r>
          </a:p>
          <a:p>
            <a:pPr>
              <a:buClrTx/>
            </a:pPr>
            <a:r>
              <a:rPr lang="en-GB" sz="1400" dirty="0"/>
              <a:t>Size and weight of target support could be reduced</a:t>
            </a:r>
          </a:p>
          <a:p>
            <a:pPr>
              <a:buClrTx/>
            </a:pPr>
            <a:r>
              <a:rPr lang="en-GB" sz="1400" dirty="0"/>
              <a:t>Radiation hard up to 10 </a:t>
            </a:r>
            <a:r>
              <a:rPr lang="en-GB" sz="1400" dirty="0" err="1"/>
              <a:t>MGy</a:t>
            </a:r>
            <a:r>
              <a:rPr lang="en-GB" sz="1400" dirty="0"/>
              <a:t> (test crab cavities)</a:t>
            </a:r>
          </a:p>
          <a:p>
            <a:pPr>
              <a:buClrTx/>
            </a:pPr>
            <a:r>
              <a:rPr lang="en-GB" sz="1400" dirty="0"/>
              <a:t>No access needed for measurement (if permanent)</a:t>
            </a:r>
          </a:p>
          <a:p>
            <a:pPr>
              <a:buClrTx/>
            </a:pPr>
            <a:endParaRPr lang="en-GB" sz="1400" dirty="0"/>
          </a:p>
          <a:p>
            <a:pPr>
              <a:buClrTx/>
            </a:pPr>
            <a:endParaRPr lang="en-GB" sz="1400" dirty="0"/>
          </a:p>
          <a:p>
            <a:pPr marL="0" indent="0">
              <a:buClrTx/>
              <a:buNone/>
            </a:pPr>
            <a:r>
              <a:rPr lang="en-GB" sz="1400" dirty="0"/>
              <a:t>Constraints:</a:t>
            </a:r>
          </a:p>
          <a:p>
            <a:pPr>
              <a:buClrTx/>
            </a:pPr>
            <a:r>
              <a:rPr lang="en-GB" sz="1400" dirty="0"/>
              <a:t>Long-term maintenance could be necessary</a:t>
            </a:r>
          </a:p>
          <a:p>
            <a:pPr lvl="1">
              <a:buClrTx/>
            </a:pPr>
            <a:r>
              <a:rPr lang="en-GB" sz="1200" dirty="0"/>
              <a:t>Cleaning from dirt, dust</a:t>
            </a:r>
          </a:p>
          <a:p>
            <a:pPr lvl="1">
              <a:buClrTx/>
            </a:pPr>
            <a:r>
              <a:rPr lang="en-GB" sz="1200" dirty="0"/>
              <a:t>Protection?</a:t>
            </a:r>
          </a:p>
          <a:p>
            <a:pPr>
              <a:buClrTx/>
            </a:pPr>
            <a:r>
              <a:rPr lang="en-GB" sz="1400" dirty="0"/>
              <a:t>Costs per prism ~1000-1500 EUR </a:t>
            </a:r>
          </a:p>
          <a:p>
            <a:pPr lvl="1">
              <a:buClrTx/>
            </a:pPr>
            <a:r>
              <a:rPr lang="en-GB" sz="1200" dirty="0"/>
              <a:t>8 prisms per experiment needed </a:t>
            </a:r>
            <a:r>
              <a:rPr lang="en-GB" sz="1200" dirty="0" smtClean="0"/>
              <a:t>(if permanent</a:t>
            </a:r>
            <a:r>
              <a:rPr lang="en-GB" sz="1200" dirty="0"/>
              <a:t>)</a:t>
            </a:r>
          </a:p>
          <a:p>
            <a:pPr lvl="1">
              <a:buClrTx/>
            </a:pPr>
            <a:r>
              <a:rPr lang="en-GB" sz="1200" dirty="0"/>
              <a:t>Prisms available for temporary installation </a:t>
            </a:r>
          </a:p>
          <a:p>
            <a:pPr marL="762000" lvl="1" indent="0">
              <a:buClrTx/>
              <a:buNone/>
            </a:pPr>
            <a:r>
              <a:rPr lang="en-GB" sz="1200" smtClean="0"/>
              <a:t>but </a:t>
            </a:r>
            <a:r>
              <a:rPr lang="en-GB" sz="1200" dirty="0"/>
              <a:t>access needed in this case! Exposure?</a:t>
            </a:r>
          </a:p>
          <a:p>
            <a:pPr>
              <a:buClrTx/>
            </a:pPr>
            <a:r>
              <a:rPr lang="en-GB" sz="1400" dirty="0"/>
              <a:t>Prism supports need to be manufactured (design is available)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9" r="25592"/>
          <a:stretch/>
        </p:blipFill>
        <p:spPr>
          <a:xfrm>
            <a:off x="5218500" y="1130187"/>
            <a:ext cx="3373290" cy="20116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153" y="3532600"/>
            <a:ext cx="3560647" cy="220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8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Actual ATLAS TAS </a:t>
            </a:r>
            <a:r>
              <a:rPr lang="en-GB" altLang="en-US" dirty="0" smtClean="0"/>
              <a:t>Alignment Concept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612000" y="1340768"/>
            <a:ext cx="4739712" cy="501558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defRPr/>
            </a:pPr>
            <a:r>
              <a:rPr lang="en-GB" sz="1600" dirty="0" smtClean="0"/>
              <a:t>TAS alignment based on bars attached to TAS and traversing the JFC and JFS shielding</a:t>
            </a:r>
          </a:p>
          <a:p>
            <a:pPr>
              <a:buClrTx/>
              <a:defRPr/>
            </a:pPr>
            <a:r>
              <a:rPr lang="en-GB" sz="1600" dirty="0" smtClean="0"/>
              <a:t>Bars are made of two parts</a:t>
            </a:r>
          </a:p>
          <a:p>
            <a:pPr lvl="1">
              <a:buClrTx/>
              <a:defRPr/>
            </a:pPr>
            <a:r>
              <a:rPr lang="en-GB" sz="1200" dirty="0" smtClean="0"/>
              <a:t>1</a:t>
            </a:r>
            <a:r>
              <a:rPr lang="en-GB" sz="1200" baseline="30000" dirty="0" smtClean="0"/>
              <a:t>st</a:t>
            </a:r>
            <a:r>
              <a:rPr lang="en-GB" sz="1200" dirty="0" smtClean="0"/>
              <a:t> part fix inside TX1STM</a:t>
            </a:r>
          </a:p>
          <a:p>
            <a:pPr lvl="1">
              <a:buClrTx/>
              <a:defRPr/>
            </a:pPr>
            <a:r>
              <a:rPr lang="en-GB" sz="1200" dirty="0" smtClean="0"/>
              <a:t>2</a:t>
            </a:r>
            <a:r>
              <a:rPr lang="en-GB" sz="1200" baseline="30000" dirty="0" smtClean="0"/>
              <a:t>nd</a:t>
            </a:r>
            <a:r>
              <a:rPr lang="en-GB" sz="1200" dirty="0" smtClean="0"/>
              <a:t> part removable in JFS and supports the targets </a:t>
            </a:r>
          </a:p>
          <a:p>
            <a:pPr>
              <a:buClrTx/>
              <a:defRPr/>
            </a:pPr>
            <a:r>
              <a:rPr lang="en-GB" sz="1600" dirty="0" smtClean="0"/>
              <a:t>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part needs to be (dis-)mounted manually for opening/closing</a:t>
            </a:r>
          </a:p>
          <a:p>
            <a:pPr>
              <a:buClrTx/>
              <a:defRPr/>
            </a:pPr>
            <a:r>
              <a:rPr lang="en-GB" sz="1600" dirty="0" smtClean="0"/>
              <a:t>Z-coordinates of 2 top points determine vertical alignment</a:t>
            </a:r>
          </a:p>
          <a:p>
            <a:pPr>
              <a:buClrTx/>
              <a:defRPr/>
            </a:pPr>
            <a:r>
              <a:rPr lang="en-GB" sz="1600" dirty="0" smtClean="0"/>
              <a:t>X-coordinates of 2 side points determine radial alignment</a:t>
            </a:r>
          </a:p>
          <a:p>
            <a:pPr>
              <a:buClrTx/>
              <a:defRPr/>
            </a:pPr>
            <a:r>
              <a:rPr lang="en-GB" sz="1600" dirty="0" smtClean="0"/>
              <a:t>Alignment in single configuration possible (experiment closed, shafts open, cherry-picker available to put bars and targets)</a:t>
            </a:r>
          </a:p>
          <a:p>
            <a:pPr>
              <a:buClrTx/>
              <a:defRPr/>
            </a:pPr>
            <a:r>
              <a:rPr lang="en-GB" sz="1600" dirty="0" smtClean="0"/>
              <a:t>Regular manual intervention with constraints on configuration, planning, access, exposure </a:t>
            </a:r>
          </a:p>
          <a:p>
            <a:pPr>
              <a:buClrTx/>
              <a:defRPr/>
            </a:pPr>
            <a:endParaRPr lang="fr-CH" sz="692" b="1" dirty="0"/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3" t="14346" r="38445" b="34535"/>
          <a:stretch>
            <a:fillRect/>
          </a:stretch>
        </p:blipFill>
        <p:spPr bwMode="auto">
          <a:xfrm>
            <a:off x="5650088" y="1834806"/>
            <a:ext cx="3036712" cy="358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68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Survey </a:t>
            </a:r>
            <a:r>
              <a:rPr lang="fr-CH" dirty="0" err="1" smtClean="0"/>
              <a:t>procedure</a:t>
            </a:r>
            <a:r>
              <a:rPr lang="fr-CH" dirty="0" smtClean="0"/>
              <a:t> for TAS (ATLAS)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658071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Same</a:t>
            </a:r>
            <a:r>
              <a:rPr lang="fr-CH" sz="2400" dirty="0" smtClean="0"/>
              <a:t> </a:t>
            </a:r>
            <a:r>
              <a:rPr lang="fr-CH" sz="2400" dirty="0" err="1" smtClean="0"/>
              <a:t>survey</a:t>
            </a:r>
            <a:r>
              <a:rPr lang="fr-CH" sz="2400" dirty="0" smtClean="0"/>
              <a:t> </a:t>
            </a:r>
            <a:r>
              <a:rPr lang="fr-CH" sz="2400" dirty="0" err="1" smtClean="0"/>
              <a:t>procedure</a:t>
            </a:r>
            <a:r>
              <a:rPr lang="fr-CH" sz="2400" dirty="0" smtClean="0"/>
              <a:t> as </a:t>
            </a:r>
            <a:r>
              <a:rPr lang="fr-CH" sz="2400" dirty="0" err="1" smtClean="0"/>
              <a:t>since</a:t>
            </a:r>
            <a:r>
              <a:rPr lang="fr-CH" sz="2400" dirty="0" smtClean="0"/>
              <a:t> 2007 for TAS</a:t>
            </a:r>
          </a:p>
          <a:p>
            <a:pPr lvl="1"/>
            <a:r>
              <a:rPr lang="fr-CH" sz="2000" dirty="0" err="1" smtClean="0"/>
              <a:t>Fiducials</a:t>
            </a:r>
            <a:r>
              <a:rPr lang="fr-CH" sz="2000" dirty="0" smtClean="0"/>
              <a:t> on 2 vertical and 2 horizontal bars</a:t>
            </a:r>
          </a:p>
          <a:p>
            <a:pPr lvl="1"/>
            <a:r>
              <a:rPr lang="fr-CH" sz="2000" dirty="0" smtClean="0"/>
              <a:t>Access </a:t>
            </a:r>
            <a:r>
              <a:rPr lang="fr-CH" sz="2000" dirty="0" err="1" smtClean="0"/>
              <a:t>with</a:t>
            </a:r>
            <a:r>
              <a:rPr lang="fr-CH" sz="2000" dirty="0" smtClean="0"/>
              <a:t> nacelle for bar, </a:t>
            </a:r>
            <a:r>
              <a:rPr lang="fr-CH" sz="2000" dirty="0" err="1" smtClean="0"/>
              <a:t>target</a:t>
            </a:r>
            <a:r>
              <a:rPr lang="fr-CH" sz="2000" dirty="0" smtClean="0"/>
              <a:t> installation and </a:t>
            </a:r>
            <a:r>
              <a:rPr lang="fr-CH" sz="2000" dirty="0" err="1" smtClean="0"/>
              <a:t>adjustment</a:t>
            </a:r>
            <a:endParaRPr lang="fr-CH" sz="2000" dirty="0" smtClean="0"/>
          </a:p>
          <a:p>
            <a:endParaRPr lang="fr-CH" sz="2400" dirty="0" smtClean="0"/>
          </a:p>
          <a:p>
            <a:r>
              <a:rPr lang="fr-CH" sz="2400" dirty="0" err="1" smtClean="0"/>
              <a:t>Measurement</a:t>
            </a:r>
            <a:r>
              <a:rPr lang="fr-CH" sz="2400" dirty="0" smtClean="0"/>
              <a:t> </a:t>
            </a:r>
            <a:r>
              <a:rPr lang="fr-CH" sz="2400" dirty="0" err="1" smtClean="0"/>
              <a:t>frequency</a:t>
            </a:r>
            <a:r>
              <a:rPr lang="fr-CH" sz="2400" dirty="0" smtClean="0"/>
              <a:t>: </a:t>
            </a:r>
            <a:r>
              <a:rPr lang="fr-CH" sz="2400" dirty="0" err="1" smtClean="0"/>
              <a:t>every</a:t>
            </a:r>
            <a:r>
              <a:rPr lang="fr-CH" sz="2400" dirty="0" smtClean="0"/>
              <a:t> YETS/EYETS/LS</a:t>
            </a:r>
          </a:p>
          <a:p>
            <a:endParaRPr lang="fr-CH" sz="2400" dirty="0" smtClean="0"/>
          </a:p>
          <a:p>
            <a:r>
              <a:rPr lang="fr-CH" sz="2400" dirty="0" err="1" smtClean="0"/>
              <a:t>Adjustment</a:t>
            </a:r>
            <a:r>
              <a:rPr lang="fr-CH" sz="2400" dirty="0" smtClean="0"/>
              <a:t> </a:t>
            </a:r>
            <a:r>
              <a:rPr lang="fr-CH" sz="2400" dirty="0" err="1" smtClean="0"/>
              <a:t>frequency</a:t>
            </a:r>
            <a:endParaRPr lang="fr-CH" sz="2400" dirty="0" smtClean="0"/>
          </a:p>
          <a:p>
            <a:pPr lvl="1"/>
            <a:r>
              <a:rPr lang="fr-CH" sz="2000" dirty="0" smtClean="0"/>
              <a:t>ATLAS: YETS/EYETS/LS if </a:t>
            </a:r>
            <a:r>
              <a:rPr lang="fr-CH" sz="2000" dirty="0" err="1" smtClean="0"/>
              <a:t>difference</a:t>
            </a:r>
            <a:r>
              <a:rPr lang="fr-CH" sz="2000" dirty="0" smtClean="0"/>
              <a:t> to nominal &gt; </a:t>
            </a:r>
            <a:r>
              <a:rPr lang="fr-CH" sz="2000" dirty="0"/>
              <a:t>0.5 </a:t>
            </a:r>
            <a:r>
              <a:rPr lang="fr-CH" sz="2000" dirty="0" smtClean="0"/>
              <a:t>mm</a:t>
            </a:r>
          </a:p>
          <a:p>
            <a:endParaRPr lang="fr-CH" sz="2400" dirty="0" smtClean="0"/>
          </a:p>
          <a:p>
            <a:r>
              <a:rPr lang="fr-CH" sz="2400" dirty="0" err="1" smtClean="0"/>
              <a:t>Measurement</a:t>
            </a:r>
            <a:r>
              <a:rPr lang="fr-CH" sz="2400" dirty="0" smtClean="0"/>
              <a:t> </a:t>
            </a:r>
            <a:r>
              <a:rPr lang="fr-CH" sz="2400" dirty="0" err="1"/>
              <a:t>with</a:t>
            </a:r>
            <a:r>
              <a:rPr lang="fr-CH" sz="2400" dirty="0"/>
              <a:t> laser </a:t>
            </a:r>
            <a:r>
              <a:rPr lang="fr-CH" sz="2400" dirty="0" err="1"/>
              <a:t>tracker</a:t>
            </a:r>
            <a:r>
              <a:rPr lang="fr-CH" sz="2400" dirty="0"/>
              <a:t> (</a:t>
            </a:r>
            <a:r>
              <a:rPr lang="fr-CH" sz="2400" dirty="0" smtClean="0"/>
              <a:t>AT40x) </a:t>
            </a:r>
            <a:r>
              <a:rPr lang="fr-CH" sz="2400" dirty="0"/>
              <a:t>and high </a:t>
            </a:r>
            <a:r>
              <a:rPr lang="fr-CH" sz="2400" dirty="0" err="1"/>
              <a:t>precision</a:t>
            </a:r>
            <a:r>
              <a:rPr lang="fr-CH" sz="2400" dirty="0"/>
              <a:t> 1.5 </a:t>
            </a:r>
            <a:r>
              <a:rPr lang="fr-CH" sz="2400" dirty="0" err="1"/>
              <a:t>inch</a:t>
            </a:r>
            <a:r>
              <a:rPr lang="fr-CH" sz="2400" dirty="0"/>
              <a:t> </a:t>
            </a:r>
            <a:r>
              <a:rPr lang="fr-CH" sz="2400" dirty="0" err="1"/>
              <a:t>targets</a:t>
            </a:r>
            <a:endParaRPr lang="fr-CH" sz="2400" dirty="0"/>
          </a:p>
          <a:p>
            <a:pPr lvl="1"/>
            <a:endParaRPr lang="fr-CH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RP </a:t>
            </a:r>
            <a:r>
              <a:rPr lang="fr-CH" dirty="0" err="1" smtClean="0"/>
              <a:t>Calculations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Situation </a:t>
            </a:r>
            <a:r>
              <a:rPr lang="fr-CH" i="1" dirty="0" err="1" smtClean="0"/>
              <a:t>outside</a:t>
            </a:r>
            <a:r>
              <a:rPr lang="fr-CH" dirty="0" smtClean="0"/>
              <a:t> ATLAS JFS </a:t>
            </a:r>
            <a:r>
              <a:rPr lang="fr-CH" dirty="0" err="1" smtClean="0"/>
              <a:t>shielding</a:t>
            </a:r>
            <a:r>
              <a:rPr lang="fr-CH" dirty="0" smtClean="0"/>
              <a:t> in LS6</a:t>
            </a:r>
          </a:p>
          <a:p>
            <a:r>
              <a:rPr lang="fr-CH" dirty="0" smtClean="0"/>
              <a:t>Radiation dose </a:t>
            </a:r>
            <a:r>
              <a:rPr lang="fr-CH" dirty="0" err="1" smtClean="0"/>
              <a:t>next</a:t>
            </a:r>
            <a:r>
              <a:rPr lang="fr-CH" dirty="0" smtClean="0"/>
              <a:t> to TAXS bars &lt; 10uSv/h</a:t>
            </a:r>
          </a:p>
          <a:p>
            <a:pPr lvl="1"/>
            <a:r>
              <a:rPr lang="fr-CH" dirty="0" smtClean="0"/>
              <a:t>Acceptable for installation and </a:t>
            </a:r>
            <a:r>
              <a:rPr lang="fr-CH" dirty="0" err="1" smtClean="0"/>
              <a:t>alignment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000" t="42488" r="14567" b="25140"/>
          <a:stretch/>
        </p:blipFill>
        <p:spPr>
          <a:xfrm>
            <a:off x="1710619" y="2695679"/>
            <a:ext cx="5544616" cy="34563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64673" y="6126163"/>
            <a:ext cx="5036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Reference: CERN-RP-2014-119-REPORTS-TN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2739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Movements</a:t>
            </a:r>
            <a:r>
              <a:rPr lang="fr-CH" dirty="0"/>
              <a:t> ATLAS TAS in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013175"/>
            <a:ext cx="7920000" cy="1112987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 smtClean="0"/>
              <a:t>Largest </a:t>
            </a:r>
            <a:r>
              <a:rPr lang="en-GB" b="1" dirty="0"/>
              <a:t>adjustments have been after installation with up to 5.4 mm</a:t>
            </a:r>
          </a:p>
          <a:p>
            <a:r>
              <a:rPr lang="en-GB" b="1" dirty="0"/>
              <a:t>Maximum adjustment after first beam up to 1.2 mm </a:t>
            </a:r>
          </a:p>
          <a:p>
            <a:r>
              <a:rPr lang="en-GB" b="1" dirty="0"/>
              <a:t>Generally </a:t>
            </a:r>
            <a:r>
              <a:rPr lang="en-GB" b="1" dirty="0" smtClean="0"/>
              <a:t>adjustments </a:t>
            </a:r>
            <a:r>
              <a:rPr lang="en-GB" b="1" dirty="0"/>
              <a:t>&gt;= 0.5 mm in </a:t>
            </a:r>
            <a:r>
              <a:rPr lang="en-GB" b="1" dirty="0" smtClean="0"/>
              <a:t>YETS </a:t>
            </a:r>
            <a:r>
              <a:rPr lang="en-GB" b="1" dirty="0"/>
              <a:t>or LS</a:t>
            </a:r>
          </a:p>
          <a:p>
            <a:r>
              <a:rPr lang="en-GB" b="1" dirty="0"/>
              <a:t>Insertion problem for bars ‘’creates’’ offset of ~6 mm</a:t>
            </a:r>
          </a:p>
          <a:p>
            <a:endParaRPr lang="fr-CH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339444"/>
              </p:ext>
            </p:extLst>
          </p:nvPr>
        </p:nvGraphicFramePr>
        <p:xfrm>
          <a:off x="971600" y="1083826"/>
          <a:ext cx="5196254" cy="3745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Worksheet" r:id="rId3" imgW="5629300" imgH="4057785" progId="Excel.Sheet.12">
                  <p:embed/>
                </p:oleObj>
              </mc:Choice>
              <mc:Fallback>
                <p:oleObj name="Worksheet" r:id="rId3" imgW="5629300" imgH="4057785" progId="Excel.Sheet.12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600" y="1083826"/>
                        <a:ext cx="5196254" cy="37455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96277" y="1913756"/>
            <a:ext cx="2170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Horizontal + = to LHC entre</a:t>
            </a:r>
          </a:p>
          <a:p>
            <a:r>
              <a:rPr lang="fr-CH" sz="1200" dirty="0" smtClean="0"/>
              <a:t>Vertical + = to top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253768" y="3717032"/>
            <a:ext cx="2170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Horizontal + = to LHC entre</a:t>
            </a:r>
          </a:p>
          <a:p>
            <a:r>
              <a:rPr lang="fr-CH" sz="1200" dirty="0" smtClean="0"/>
              <a:t>Vertical + = to top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5908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Movements</a:t>
            </a:r>
            <a:r>
              <a:rPr lang="fr-CH" dirty="0" smtClean="0"/>
              <a:t> of TX1STM </a:t>
            </a:r>
            <a:r>
              <a:rPr lang="fr-CH" dirty="0" err="1" smtClean="0"/>
              <a:t>shielding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906963"/>
          </a:xfrm>
        </p:spPr>
        <p:txBody>
          <a:bodyPr>
            <a:normAutofit fontScale="92500"/>
          </a:bodyPr>
          <a:lstStyle/>
          <a:p>
            <a:r>
              <a:rPr lang="fr-CH" dirty="0" err="1" smtClean="0"/>
              <a:t>Movements</a:t>
            </a:r>
            <a:r>
              <a:rPr lang="fr-CH" dirty="0" smtClean="0"/>
              <a:t> TX1STM-A+C in time (GLANCE</a:t>
            </a:r>
            <a:r>
              <a:rPr lang="fr-CH" dirty="0"/>
              <a:t>) </a:t>
            </a:r>
            <a:r>
              <a:rPr lang="fr-CH" dirty="0" err="1" smtClean="0"/>
              <a:t>from</a:t>
            </a:r>
            <a:r>
              <a:rPr lang="fr-CH" dirty="0" smtClean="0"/>
              <a:t> ~20 </a:t>
            </a:r>
            <a:r>
              <a:rPr lang="fr-CH" dirty="0" err="1" smtClean="0"/>
              <a:t>measurements</a:t>
            </a:r>
            <a:r>
              <a:rPr lang="fr-CH" dirty="0" smtClean="0"/>
              <a:t> (2008-2017)</a:t>
            </a:r>
          </a:p>
          <a:p>
            <a:r>
              <a:rPr lang="fr-CH" dirty="0" smtClean="0"/>
              <a:t>TX1STM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shielding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supports the TAS</a:t>
            </a:r>
          </a:p>
          <a:p>
            <a:pPr lvl="1"/>
            <a:r>
              <a:rPr lang="fr-CH" dirty="0" smtClean="0"/>
              <a:t>Maximal </a:t>
            </a:r>
            <a:r>
              <a:rPr lang="fr-CH" dirty="0" err="1" smtClean="0"/>
              <a:t>movements</a:t>
            </a:r>
            <a:r>
              <a:rPr lang="fr-CH" dirty="0" smtClean="0"/>
              <a:t> for TX1STM-A </a:t>
            </a:r>
          </a:p>
          <a:p>
            <a:pPr lvl="2"/>
            <a:r>
              <a:rPr lang="fr-CH" dirty="0" smtClean="0"/>
              <a:t>In </a:t>
            </a:r>
            <a:r>
              <a:rPr lang="fr-CH" dirty="0" err="1" smtClean="0"/>
              <a:t>Xatl</a:t>
            </a:r>
            <a:r>
              <a:rPr lang="fr-CH" dirty="0" smtClean="0"/>
              <a:t> (m) : 0.0011 (radial)</a:t>
            </a:r>
          </a:p>
          <a:p>
            <a:pPr lvl="2"/>
            <a:r>
              <a:rPr lang="fr-CH" dirty="0" smtClean="0"/>
              <a:t>In </a:t>
            </a:r>
            <a:r>
              <a:rPr lang="fr-CH" dirty="0" err="1" smtClean="0"/>
              <a:t>Yatl</a:t>
            </a:r>
            <a:r>
              <a:rPr lang="fr-CH" dirty="0" smtClean="0"/>
              <a:t> (m) : 0.0024 (vertical)</a:t>
            </a:r>
          </a:p>
          <a:p>
            <a:pPr lvl="2"/>
            <a:r>
              <a:rPr lang="fr-CH" dirty="0" smtClean="0"/>
              <a:t>In </a:t>
            </a:r>
            <a:r>
              <a:rPr lang="fr-CH" dirty="0" err="1" smtClean="0"/>
              <a:t>Zatl</a:t>
            </a:r>
            <a:r>
              <a:rPr lang="fr-CH" dirty="0" smtClean="0"/>
              <a:t> (m) : 0.0040 (longitudinal)</a:t>
            </a:r>
          </a:p>
          <a:p>
            <a:pPr lvl="1"/>
            <a:r>
              <a:rPr lang="fr-CH" dirty="0" smtClean="0"/>
              <a:t>Maximal </a:t>
            </a:r>
            <a:r>
              <a:rPr lang="fr-CH" dirty="0" err="1" smtClean="0"/>
              <a:t>movements</a:t>
            </a:r>
            <a:r>
              <a:rPr lang="fr-CH" dirty="0" smtClean="0"/>
              <a:t> for TX1STM-C</a:t>
            </a:r>
          </a:p>
          <a:p>
            <a:pPr lvl="2"/>
            <a:r>
              <a:rPr lang="fr-CH" dirty="0"/>
              <a:t>In </a:t>
            </a:r>
            <a:r>
              <a:rPr lang="fr-CH" dirty="0" err="1"/>
              <a:t>Xatl</a:t>
            </a:r>
            <a:r>
              <a:rPr lang="fr-CH" dirty="0"/>
              <a:t> (m) : </a:t>
            </a:r>
            <a:r>
              <a:rPr lang="fr-CH" dirty="0" smtClean="0"/>
              <a:t>0.0012 </a:t>
            </a:r>
            <a:r>
              <a:rPr lang="fr-CH" dirty="0"/>
              <a:t>(radial)</a:t>
            </a:r>
          </a:p>
          <a:p>
            <a:pPr lvl="2"/>
            <a:r>
              <a:rPr lang="fr-CH" dirty="0" smtClean="0"/>
              <a:t>In </a:t>
            </a:r>
            <a:r>
              <a:rPr lang="fr-CH" dirty="0" err="1"/>
              <a:t>Yatl</a:t>
            </a:r>
            <a:r>
              <a:rPr lang="fr-CH" dirty="0"/>
              <a:t> (m) : </a:t>
            </a:r>
            <a:r>
              <a:rPr lang="fr-CH" dirty="0" smtClean="0"/>
              <a:t>0.0030 </a:t>
            </a:r>
            <a:r>
              <a:rPr lang="fr-CH" dirty="0"/>
              <a:t>(vertical)</a:t>
            </a:r>
          </a:p>
          <a:p>
            <a:pPr lvl="2"/>
            <a:r>
              <a:rPr lang="fr-CH" dirty="0" smtClean="0"/>
              <a:t>In </a:t>
            </a:r>
            <a:r>
              <a:rPr lang="fr-CH" dirty="0" err="1"/>
              <a:t>Zatl</a:t>
            </a:r>
            <a:r>
              <a:rPr lang="fr-CH" dirty="0"/>
              <a:t> (m) : </a:t>
            </a:r>
            <a:r>
              <a:rPr lang="fr-CH" dirty="0" smtClean="0"/>
              <a:t>0.0045 </a:t>
            </a:r>
            <a:r>
              <a:rPr lang="fr-CH" dirty="0"/>
              <a:t>(longitudinal</a:t>
            </a:r>
            <a:r>
              <a:rPr lang="fr-CH" dirty="0" smtClean="0"/>
              <a:t>)</a:t>
            </a:r>
          </a:p>
          <a:p>
            <a:r>
              <a:rPr lang="fr-CH" dirty="0" smtClean="0"/>
              <a:t>Vertical </a:t>
            </a:r>
            <a:r>
              <a:rPr lang="fr-CH" dirty="0" err="1" smtClean="0"/>
              <a:t>movement</a:t>
            </a:r>
            <a:r>
              <a:rPr lang="fr-CH" dirty="0" smtClean="0"/>
              <a:t> of ~1 mm </a:t>
            </a:r>
            <a:r>
              <a:rPr lang="fr-CH" dirty="0" err="1" smtClean="0"/>
              <a:t>included</a:t>
            </a:r>
            <a:r>
              <a:rPr lang="fr-CH" dirty="0" smtClean="0"/>
              <a:t> due to JFC1-3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51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CMS TAS situation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CMS TAS, </a:t>
            </a:r>
            <a:r>
              <a:rPr lang="fr-CH" dirty="0" err="1" smtClean="0"/>
              <a:t>shielding</a:t>
            </a:r>
            <a:r>
              <a:rPr lang="fr-CH" dirty="0"/>
              <a:t>, </a:t>
            </a:r>
            <a:r>
              <a:rPr lang="fr-CH" dirty="0" smtClean="0"/>
              <a:t>bars, retro </a:t>
            </a:r>
            <a:r>
              <a:rPr lang="fr-CH" dirty="0" err="1" smtClean="0"/>
              <a:t>targets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746" y="2708920"/>
            <a:ext cx="2818680" cy="2342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8"/>
          <p:cNvGrpSpPr>
            <a:grpSpLocks noChangeAspect="1"/>
          </p:cNvGrpSpPr>
          <p:nvPr/>
        </p:nvGrpSpPr>
        <p:grpSpPr bwMode="auto">
          <a:xfrm>
            <a:off x="375702" y="1968291"/>
            <a:ext cx="5492442" cy="3836973"/>
            <a:chOff x="5615069" y="1290331"/>
            <a:chExt cx="3233143" cy="225864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61" t="27313" r="13719" b="5975"/>
            <a:stretch>
              <a:fillRect/>
            </a:stretch>
          </p:blipFill>
          <p:spPr bwMode="auto">
            <a:xfrm>
              <a:off x="5615069" y="1290331"/>
              <a:ext cx="3233143" cy="2258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/>
            <p:nvPr/>
          </p:nvSpPr>
          <p:spPr bwMode="auto">
            <a:xfrm>
              <a:off x="7265423" y="1784592"/>
              <a:ext cx="196551" cy="425733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lIns="63305" tIns="31652" rIns="63305" bIns="31652" anchor="ctr">
              <a:spAutoFit/>
            </a:bodyPr>
            <a:lstStyle/>
            <a:p>
              <a:pPr algn="ctr" defTabSz="633062">
                <a:defRPr/>
              </a:pPr>
              <a:endParaRPr lang="en-GB" sz="1385" b="1">
                <a:latin typeface="Arial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6448356" y="1862656"/>
              <a:ext cx="196551" cy="425733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lIns="63305" tIns="31652" rIns="63305" bIns="31652" anchor="ctr">
              <a:spAutoFit/>
            </a:bodyPr>
            <a:lstStyle/>
            <a:p>
              <a:pPr algn="ctr" defTabSz="633062">
                <a:defRPr/>
              </a:pPr>
              <a:endParaRPr lang="en-GB" sz="1385" b="1">
                <a:latin typeface="Arial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6483484" y="2265985"/>
              <a:ext cx="196551" cy="425733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lIns="63305" tIns="31652" rIns="63305" bIns="31652" anchor="ctr">
              <a:spAutoFit/>
            </a:bodyPr>
            <a:lstStyle/>
            <a:p>
              <a:pPr algn="ctr" defTabSz="633062">
                <a:defRPr/>
              </a:pPr>
              <a:endParaRPr lang="en-GB" sz="1385" b="1"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7397481" y="2293308"/>
              <a:ext cx="196551" cy="425733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lIns="63305" tIns="31652" rIns="63305" bIns="31652" anchor="ctr">
              <a:spAutoFit/>
            </a:bodyPr>
            <a:lstStyle/>
            <a:p>
              <a:pPr algn="ctr" defTabSz="633062">
                <a:defRPr/>
              </a:pPr>
              <a:endParaRPr lang="en-GB" sz="1385" b="1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612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Actual</a:t>
            </a:r>
            <a:r>
              <a:rPr lang="fr-CH" dirty="0" smtClean="0"/>
              <a:t> CMS TAS </a:t>
            </a:r>
            <a:r>
              <a:rPr lang="fr-CH" dirty="0" err="1" smtClean="0"/>
              <a:t>Alignment</a:t>
            </a:r>
            <a:r>
              <a:rPr lang="fr-CH" dirty="0" smtClean="0"/>
              <a:t> Concept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612000" y="1296295"/>
            <a:ext cx="4176877" cy="4896544"/>
          </a:xfrm>
          <a:prstGeom prst="rect">
            <a:avLst/>
          </a:prstGeom>
        </p:spPr>
        <p:txBody>
          <a:bodyPr/>
          <a:lstStyle/>
          <a:p>
            <a:pPr algn="l">
              <a:buClrTx/>
              <a:defRPr/>
            </a:pPr>
            <a:r>
              <a:rPr lang="en-GB" sz="1600" dirty="0"/>
              <a:t>TAS alignment based on bars attached to TAS and traversing the FIN shielding (green)</a:t>
            </a:r>
          </a:p>
          <a:p>
            <a:pPr algn="l">
              <a:buClrTx/>
              <a:defRPr/>
            </a:pPr>
            <a:r>
              <a:rPr lang="en-GB" sz="1600" dirty="0"/>
              <a:t>Single parts of bars stay permanently</a:t>
            </a:r>
          </a:p>
          <a:p>
            <a:pPr lvl="1" algn="l">
              <a:buClrTx/>
              <a:defRPr/>
            </a:pPr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fix part inside FIN</a:t>
            </a:r>
          </a:p>
          <a:p>
            <a:pPr lvl="1" algn="l">
              <a:buClrTx/>
              <a:defRPr/>
            </a:pPr>
            <a:r>
              <a:rPr lang="en-GB" sz="1600" dirty="0"/>
              <a:t>Retro-targets are mounted as </a:t>
            </a:r>
            <a:r>
              <a:rPr lang="en-GB" sz="1600" dirty="0" smtClean="0"/>
              <a:t>targets in 2009</a:t>
            </a:r>
            <a:endParaRPr lang="en-GB" sz="1600" dirty="0"/>
          </a:p>
          <a:p>
            <a:pPr algn="l">
              <a:buClrTx/>
              <a:defRPr/>
            </a:pPr>
            <a:r>
              <a:rPr lang="en-GB" sz="1600" dirty="0"/>
              <a:t>Rotating shielding needs to be open for measurement</a:t>
            </a:r>
          </a:p>
          <a:p>
            <a:pPr algn="l">
              <a:buClrTx/>
              <a:defRPr/>
            </a:pPr>
            <a:r>
              <a:rPr lang="en-GB" sz="1600" dirty="0"/>
              <a:t>Z-coordinates of 2 top points determine vertical alignment</a:t>
            </a:r>
          </a:p>
          <a:p>
            <a:pPr algn="l">
              <a:buClrTx/>
              <a:defRPr/>
            </a:pPr>
            <a:r>
              <a:rPr lang="en-GB" sz="1600" dirty="0"/>
              <a:t>X-coordinates of 2 side points determine radial alignment</a:t>
            </a:r>
          </a:p>
          <a:p>
            <a:pPr algn="l">
              <a:buClrTx/>
              <a:defRPr/>
            </a:pPr>
            <a:r>
              <a:rPr lang="en-GB" sz="1600" dirty="0"/>
              <a:t>Manual intervention with constraints on configuration, planning, access, exposure </a:t>
            </a:r>
          </a:p>
          <a:p>
            <a:pPr>
              <a:buClrTx/>
              <a:defRPr/>
            </a:pPr>
            <a:endParaRPr lang="fr-CH" sz="1000" b="1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763" y="4423174"/>
            <a:ext cx="1932384" cy="160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8"/>
          <p:cNvGrpSpPr>
            <a:grpSpLocks noChangeAspect="1"/>
          </p:cNvGrpSpPr>
          <p:nvPr/>
        </p:nvGrpSpPr>
        <p:grpSpPr bwMode="auto">
          <a:xfrm>
            <a:off x="4940453" y="1442995"/>
            <a:ext cx="3797865" cy="2653156"/>
            <a:chOff x="5615069" y="1290331"/>
            <a:chExt cx="3233143" cy="2258646"/>
          </a:xfrm>
        </p:grpSpPr>
        <p:pic>
          <p:nvPicPr>
            <p:cNvPr id="9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61" t="27313" r="13719" b="5975"/>
            <a:stretch>
              <a:fillRect/>
            </a:stretch>
          </p:blipFill>
          <p:spPr bwMode="auto">
            <a:xfrm>
              <a:off x="5615069" y="1290331"/>
              <a:ext cx="3233143" cy="2258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9"/>
            <p:cNvSpPr/>
            <p:nvPr/>
          </p:nvSpPr>
          <p:spPr bwMode="auto">
            <a:xfrm>
              <a:off x="7265423" y="1784592"/>
              <a:ext cx="196551" cy="425733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lIns="63305" tIns="31652" rIns="63305" bIns="31652" anchor="ctr">
              <a:spAutoFit/>
            </a:bodyPr>
            <a:lstStyle/>
            <a:p>
              <a:pPr algn="ctr" defTabSz="633062">
                <a:defRPr/>
              </a:pPr>
              <a:endParaRPr lang="en-GB" sz="1385" b="1">
                <a:latin typeface="Arial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6448356" y="1862656"/>
              <a:ext cx="196551" cy="425733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lIns="63305" tIns="31652" rIns="63305" bIns="31652" anchor="ctr">
              <a:spAutoFit/>
            </a:bodyPr>
            <a:lstStyle/>
            <a:p>
              <a:pPr algn="ctr" defTabSz="633062">
                <a:defRPr/>
              </a:pPr>
              <a:endParaRPr lang="en-GB" sz="1385" b="1"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6483484" y="2265985"/>
              <a:ext cx="196551" cy="425733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lIns="63305" tIns="31652" rIns="63305" bIns="31652" anchor="ctr">
              <a:spAutoFit/>
            </a:bodyPr>
            <a:lstStyle/>
            <a:p>
              <a:pPr algn="ctr" defTabSz="633062">
                <a:defRPr/>
              </a:pPr>
              <a:endParaRPr lang="en-GB" sz="1385" b="1">
                <a:latin typeface="Arial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7397481" y="2293308"/>
              <a:ext cx="196551" cy="425733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lIns="63305" tIns="31652" rIns="63305" bIns="31652" anchor="ctr">
              <a:spAutoFit/>
            </a:bodyPr>
            <a:lstStyle/>
            <a:p>
              <a:pPr algn="ctr" defTabSz="633062">
                <a:defRPr/>
              </a:pPr>
              <a:endParaRPr lang="en-GB" sz="1385" b="1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189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4792</TotalTime>
  <Words>1363</Words>
  <Application>Microsoft Office PowerPoint</Application>
  <PresentationFormat>On-screen Show (4:3)</PresentationFormat>
  <Paragraphs>212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Thème Office</vt:lpstr>
      <vt:lpstr>Worksheet</vt:lpstr>
      <vt:lpstr>Remote alignment for HL-LHC link to the experimental beam pipe  TA(X)S alignment ATLAS and CMS</vt:lpstr>
      <vt:lpstr>ATLAS TAS situation</vt:lpstr>
      <vt:lpstr>Actual ATLAS TAS Alignment Concept</vt:lpstr>
      <vt:lpstr>Survey procedure for TAS (ATLAS)</vt:lpstr>
      <vt:lpstr>RP Calculations</vt:lpstr>
      <vt:lpstr>Movements ATLAS TAS in time</vt:lpstr>
      <vt:lpstr>Movements of TX1STM shielding</vt:lpstr>
      <vt:lpstr>CMS TAS situation</vt:lpstr>
      <vt:lpstr>Actual CMS TAS Alignment Concept</vt:lpstr>
      <vt:lpstr>Survey procedure for TAS (CMS)</vt:lpstr>
      <vt:lpstr>Movements CMS TAS in time</vt:lpstr>
      <vt:lpstr>ATLAS and CMS TAS</vt:lpstr>
      <vt:lpstr>Adjustment range of TAS and TAXS</vt:lpstr>
      <vt:lpstr>Actual baseline for TAXS</vt:lpstr>
      <vt:lpstr>Error budget for TAXS measurements</vt:lpstr>
      <vt:lpstr>CMS - VAX support and BP support @ 16m</vt:lpstr>
      <vt:lpstr>PowerPoint Presentation</vt:lpstr>
      <vt:lpstr>ATLAS and CMS - VAX alignment</vt:lpstr>
      <vt:lpstr>Thanks for your attention!</vt:lpstr>
      <vt:lpstr>BACK UP SLIDES</vt:lpstr>
      <vt:lpstr>Change of Targets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Dirk Mergelkuhl</cp:lastModifiedBy>
  <cp:revision>108</cp:revision>
  <cp:lastPrinted>2018-06-25T07:14:22Z</cp:lastPrinted>
  <dcterms:created xsi:type="dcterms:W3CDTF">2016-01-11T14:38:10Z</dcterms:created>
  <dcterms:modified xsi:type="dcterms:W3CDTF">2018-08-20T14:25:31Z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