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63" r:id="rId5"/>
    <p:sldId id="267" r:id="rId6"/>
    <p:sldId id="293" r:id="rId7"/>
    <p:sldId id="294" r:id="rId8"/>
    <p:sldId id="291" r:id="rId9"/>
    <p:sldId id="278" r:id="rId10"/>
    <p:sldId id="287" r:id="rId1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35" d="100"/>
          <a:sy n="135" d="100"/>
        </p:scale>
        <p:origin x="198" y="12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21/08/2018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21/08/2018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8897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Alignment: VAX </a:t>
            </a:r>
            <a:r>
              <a:rPr lang="en-GB" dirty="0" smtClean="0"/>
              <a:t>region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Jaime Perez </a:t>
            </a:r>
            <a:r>
              <a:rPr lang="en-GB" dirty="0" smtClean="0"/>
              <a:t>Espinos</a:t>
            </a:r>
            <a:endParaRPr lang="en-GB" dirty="0" smtClean="0"/>
          </a:p>
          <a:p>
            <a:r>
              <a:rPr lang="en-US" dirty="0" smtClean="0"/>
              <a:t>TE-VSC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21 August </a:t>
            </a:r>
            <a:r>
              <a:rPr lang="en-GB" dirty="0" smtClean="0"/>
              <a:t>2018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ew VAX area: comments</a:t>
            </a:r>
            <a:endParaRPr lang="en-US" dirty="0" smtClean="0"/>
          </a:p>
          <a:p>
            <a:r>
              <a:rPr lang="en-US" dirty="0" smtClean="0"/>
              <a:t>Mechanical </a:t>
            </a:r>
            <a:r>
              <a:rPr lang="en-US" dirty="0" smtClean="0"/>
              <a:t>cross-sections</a:t>
            </a:r>
          </a:p>
          <a:p>
            <a:r>
              <a:rPr lang="en-GB" dirty="0" smtClean="0"/>
              <a:t>Summary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2</a:t>
            </a:r>
            <a:r>
              <a:rPr lang="en-GB" dirty="0" smtClean="0"/>
              <a:t>1 August </a:t>
            </a:r>
            <a:r>
              <a:rPr lang="en-GB" dirty="0"/>
              <a:t>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309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VAX area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472608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TAXS-Exp.</a:t>
            </a:r>
          </a:p>
          <a:p>
            <a:pPr lvl="1"/>
            <a:r>
              <a:rPr lang="en-GB" dirty="0" smtClean="0"/>
              <a:t>Need </a:t>
            </a:r>
            <a:r>
              <a:rPr lang="en-GB" dirty="0"/>
              <a:t>of </a:t>
            </a:r>
            <a:r>
              <a:rPr lang="en-GB" dirty="0" err="1"/>
              <a:t>sectorization</a:t>
            </a:r>
            <a:r>
              <a:rPr lang="en-GB" dirty="0"/>
              <a:t> to decouple experiment’s vacuum from machine vacuum</a:t>
            </a:r>
          </a:p>
          <a:p>
            <a:pPr lvl="1"/>
            <a:r>
              <a:rPr lang="en-GB" dirty="0" smtClean="0"/>
              <a:t>Instrumentation </a:t>
            </a:r>
            <a:r>
              <a:rPr lang="en-GB" dirty="0"/>
              <a:t>in front of Q1 moved to the experiment’s </a:t>
            </a:r>
            <a:r>
              <a:rPr lang="en-GB" dirty="0" smtClean="0"/>
              <a:t>cavern </a:t>
            </a:r>
            <a:r>
              <a:rPr lang="en-GB" dirty="0"/>
              <a:t>to reduce radiation to the personnel: </a:t>
            </a:r>
            <a:r>
              <a:rPr lang="en-GB" u="sng" dirty="0"/>
              <a:t>robustness</a:t>
            </a:r>
            <a:r>
              <a:rPr lang="en-GB" dirty="0"/>
              <a:t>, remote handling and tooling are required</a:t>
            </a:r>
          </a:p>
          <a:p>
            <a:pPr lvl="1"/>
            <a:r>
              <a:rPr lang="en-GB" dirty="0" smtClean="0"/>
              <a:t>Objective</a:t>
            </a:r>
            <a:r>
              <a:rPr lang="en-GB" dirty="0"/>
              <a:t>: unique diam. 80 mm aperture along all the VAX vacuum </a:t>
            </a:r>
            <a:r>
              <a:rPr lang="en-GB" dirty="0" smtClean="0"/>
              <a:t>components (vacuum valves are TBC)</a:t>
            </a:r>
          </a:p>
          <a:p>
            <a:pPr lvl="1"/>
            <a:r>
              <a:rPr lang="en-US" dirty="0" smtClean="0"/>
              <a:t>Big transversal compensation through </a:t>
            </a:r>
            <a:r>
              <a:rPr lang="en-US" u="sng" dirty="0" smtClean="0"/>
              <a:t>at least bellows to TAXS</a:t>
            </a:r>
            <a:r>
              <a:rPr lang="en-US" dirty="0" smtClean="0"/>
              <a:t>; second bellows to be studied according to alignment constraints and methodology</a:t>
            </a:r>
            <a:endParaRPr lang="en-GB" u="sng" dirty="0" smtClean="0"/>
          </a:p>
          <a:p>
            <a:r>
              <a:rPr lang="en-GB" dirty="0" smtClean="0"/>
              <a:t>Q1-TAXS, considered </a:t>
            </a:r>
            <a:r>
              <a:rPr lang="en-GB" dirty="0"/>
              <a:t>as a </a:t>
            </a:r>
            <a:r>
              <a:rPr lang="en-GB" dirty="0">
                <a:solidFill>
                  <a:srgbClr val="FF0000"/>
                </a:solidFill>
              </a:rPr>
              <a:t>free maintenance </a:t>
            </a:r>
            <a:r>
              <a:rPr lang="en-GB" dirty="0" smtClean="0">
                <a:solidFill>
                  <a:srgbClr val="FF0000"/>
                </a:solidFill>
              </a:rPr>
              <a:t>area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Vacuum instrumentation </a:t>
            </a:r>
            <a:r>
              <a:rPr lang="en-GB" dirty="0"/>
              <a:t>to be reduced at </a:t>
            </a:r>
            <a:r>
              <a:rPr lang="en-GB" dirty="0" smtClean="0"/>
              <a:t>minimum; </a:t>
            </a:r>
            <a:r>
              <a:rPr lang="en-GB" dirty="0"/>
              <a:t>high quality and robustness are required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Risk </a:t>
            </a:r>
            <a:r>
              <a:rPr lang="en-GB" dirty="0">
                <a:solidFill>
                  <a:srgbClr val="FF0000"/>
                </a:solidFill>
              </a:rPr>
              <a:t>analysis </a:t>
            </a:r>
            <a:r>
              <a:rPr lang="en-GB" dirty="0"/>
              <a:t>to drive the final connection concept </a:t>
            </a:r>
            <a:r>
              <a:rPr lang="en-GB" dirty="0">
                <a:sym typeface="Symbol" panose="05050102010706020507" pitchFamily="18" charset="2"/>
              </a:rPr>
              <a:t> few alternatives due to confined space, bad accessibility, high radiation levels and exceptional potential </a:t>
            </a:r>
            <a:r>
              <a:rPr lang="en-GB" dirty="0" smtClean="0">
                <a:sym typeface="Symbol" panose="05050102010706020507" pitchFamily="18" charset="2"/>
              </a:rPr>
              <a:t>interventions</a:t>
            </a:r>
          </a:p>
          <a:p>
            <a:pPr lvl="1"/>
            <a:r>
              <a:rPr lang="en-GB" dirty="0"/>
              <a:t>Pumping and </a:t>
            </a:r>
            <a:r>
              <a:rPr lang="en-GB" dirty="0" smtClean="0"/>
              <a:t>bellows needed </a:t>
            </a:r>
            <a:r>
              <a:rPr lang="en-GB" dirty="0"/>
              <a:t>to decouple room temperature TAXS from cryogenic temperature </a:t>
            </a:r>
            <a:r>
              <a:rPr lang="en-GB" dirty="0" smtClean="0"/>
              <a:t>triplet</a:t>
            </a:r>
          </a:p>
          <a:p>
            <a:pPr lvl="1"/>
            <a:r>
              <a:rPr lang="en-GB" dirty="0"/>
              <a:t>Big transversal compensation </a:t>
            </a:r>
            <a:r>
              <a:rPr lang="en-GB" dirty="0" smtClean="0"/>
              <a:t>through connection bellows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21 August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514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beam aperture and TAXS alignment tolerances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21 August 2018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755577" y="1546607"/>
          <a:ext cx="7964356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79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2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9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57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57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08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3133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010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 smtClean="0"/>
                        <a:t>Optical Element</a:t>
                      </a:r>
                      <a:endParaRPr lang="en-GB" sz="7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 smtClean="0"/>
                        <a:t>Distance</a:t>
                      </a:r>
                    </a:p>
                    <a:p>
                      <a:pPr algn="ctr"/>
                      <a:r>
                        <a:rPr lang="en-GB" sz="700" b="1" dirty="0" smtClean="0"/>
                        <a:t>from IP [m]</a:t>
                      </a:r>
                      <a:endParaRPr lang="en-GB" sz="7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 smtClean="0"/>
                        <a:t>Average beam</a:t>
                      </a:r>
                    </a:p>
                    <a:p>
                      <a:pPr algn="ctr"/>
                      <a:r>
                        <a:rPr lang="en-GB" sz="700" b="1" baseline="0" dirty="0" smtClean="0"/>
                        <a:t>s</a:t>
                      </a:r>
                      <a:r>
                        <a:rPr lang="en-GB" sz="700" b="1" dirty="0" smtClean="0"/>
                        <a:t>eparation [mm]</a:t>
                      </a:r>
                      <a:endParaRPr lang="en-GB" sz="7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 smtClean="0"/>
                        <a:t>Maximum beam</a:t>
                      </a:r>
                    </a:p>
                    <a:p>
                      <a:pPr algn="ctr"/>
                      <a:r>
                        <a:rPr lang="en-GB" sz="700" b="1" dirty="0" smtClean="0"/>
                        <a:t> size </a:t>
                      </a:r>
                      <a:r>
                        <a:rPr lang="en-GB" sz="700" b="1" baseline="30000" dirty="0" smtClean="0"/>
                        <a:t>(4)</a:t>
                      </a:r>
                      <a:r>
                        <a:rPr lang="en-GB" sz="700" b="1" baseline="0" dirty="0" smtClean="0"/>
                        <a:t>[mm], A</a:t>
                      </a:r>
                      <a:endParaRPr lang="en-GB" sz="7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 smtClean="0"/>
                        <a:t>Mechanical aperture</a:t>
                      </a:r>
                    </a:p>
                    <a:p>
                      <a:pPr algn="ctr"/>
                      <a:r>
                        <a:rPr lang="en-US" sz="700" b="1" baseline="0" dirty="0" smtClean="0"/>
                        <a:t>separation [mm]</a:t>
                      </a:r>
                      <a:endParaRPr lang="en-GB" sz="7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 smtClean="0"/>
                        <a:t>Minimum inner</a:t>
                      </a:r>
                      <a:r>
                        <a:rPr lang="en-US" sz="700" b="1" baseline="0" dirty="0" smtClean="0"/>
                        <a:t> mechanical</a:t>
                      </a:r>
                    </a:p>
                    <a:p>
                      <a:pPr algn="ctr"/>
                      <a:r>
                        <a:rPr lang="en-US" sz="700" b="1" baseline="0" dirty="0" smtClean="0"/>
                        <a:t>aperture [mm], B</a:t>
                      </a:r>
                      <a:endParaRPr lang="en-GB" sz="7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 smtClean="0"/>
                        <a:t>Nominal inner mechanical </a:t>
                      </a:r>
                    </a:p>
                    <a:p>
                      <a:pPr algn="ctr"/>
                      <a:r>
                        <a:rPr lang="en-US" sz="700" b="1" dirty="0" smtClean="0"/>
                        <a:t> aperture [mm],</a:t>
                      </a:r>
                      <a:r>
                        <a:rPr lang="en-US" sz="700" b="1" baseline="0" dirty="0" smtClean="0"/>
                        <a:t> C</a:t>
                      </a:r>
                      <a:endParaRPr lang="en-GB" sz="7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 smtClean="0"/>
                        <a:t>Alignment</a:t>
                      </a:r>
                      <a:r>
                        <a:rPr lang="en-US" sz="700" b="1" baseline="0" dirty="0" smtClean="0"/>
                        <a:t> and ground motion [mm], D</a:t>
                      </a:r>
                      <a:endParaRPr lang="en-GB" sz="700" b="1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700" i="1" u="none" dirty="0" smtClean="0"/>
                        <a:t>End TAXS</a:t>
                      </a:r>
                      <a:endParaRPr lang="en-GB" sz="700" i="1" u="none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/>
                        <a:t>20.85</a:t>
                      </a:r>
                      <a:endParaRPr lang="en-GB" sz="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/>
                        <a:t>0</a:t>
                      </a:r>
                      <a:endParaRPr lang="en-GB" sz="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&lt;56.8(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  <a:endParaRPr lang="en-GB" sz="7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60</a:t>
                      </a:r>
                      <a:r>
                        <a:rPr lang="en-US" sz="700" baseline="30000" dirty="0" smtClean="0">
                          <a:solidFill>
                            <a:schemeClr val="tx1"/>
                          </a:solidFill>
                        </a:rPr>
                        <a:t>(1)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60</a:t>
                      </a:r>
                      <a:r>
                        <a:rPr lang="en-US" sz="700" baseline="30000" dirty="0" smtClean="0">
                          <a:solidFill>
                            <a:schemeClr val="tx1"/>
                          </a:solidFill>
                        </a:rPr>
                        <a:t>(1) </a:t>
                      </a:r>
                      <a:r>
                        <a:rPr lang="en-US" sz="700" baseline="0" dirty="0" smtClean="0">
                          <a:solidFill>
                            <a:schemeClr val="tx1"/>
                          </a:solidFill>
                        </a:rPr>
                        <a:t>Circle</a:t>
                      </a:r>
                      <a:endParaRPr lang="en-GB" sz="7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3.2</a:t>
                      </a:r>
                      <a:endParaRPr lang="en-GB" sz="7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GB" sz="700" i="1" u="none" dirty="0" smtClean="0"/>
                        <a:t>End D1 (MBXF)</a:t>
                      </a:r>
                      <a:endParaRPr lang="en-GB" sz="700" i="1" u="none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 smtClean="0"/>
                        <a:t>80.917</a:t>
                      </a:r>
                      <a:endParaRPr lang="en-GB" sz="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/>
                        <a:t>4.39</a:t>
                      </a:r>
                      <a:endParaRPr lang="en-GB" sz="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 smtClean="0">
                          <a:solidFill>
                            <a:schemeClr val="tx1"/>
                          </a:solidFill>
                        </a:rPr>
                        <a:t>&lt;112.1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  <a:endParaRPr lang="en-GB" sz="7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115.3 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 smtClean="0">
                          <a:solidFill>
                            <a:schemeClr val="tx1"/>
                          </a:solidFill>
                        </a:rPr>
                        <a:t>119.7, 110.7 (45°) 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Octagonal</a:t>
                      </a:r>
                      <a:endParaRPr lang="en-GB" sz="7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3.2</a:t>
                      </a:r>
                      <a:endParaRPr lang="en-GB" sz="7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GB" sz="700" i="1" u="none" dirty="0" smtClean="0"/>
                        <a:t>Start TAXN</a:t>
                      </a:r>
                      <a:endParaRPr lang="en-GB" sz="700" i="1" u="none" dirty="0"/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127.135</a:t>
                      </a:r>
                      <a:endParaRPr lang="en-GB" sz="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148</a:t>
                      </a:r>
                      <a:endParaRPr lang="en-GB" sz="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&lt;80.6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148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85</a:t>
                      </a:r>
                      <a:r>
                        <a:rPr lang="en-US" sz="700" baseline="30000" dirty="0" smtClean="0">
                          <a:solidFill>
                            <a:schemeClr val="tx1"/>
                          </a:solidFill>
                        </a:rPr>
                        <a:t>(1)</a:t>
                      </a: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85</a:t>
                      </a:r>
                      <a:r>
                        <a:rPr lang="en-US" sz="700" baseline="30000" dirty="0" smtClean="0">
                          <a:solidFill>
                            <a:schemeClr val="tx1"/>
                          </a:solidFill>
                        </a:rPr>
                        <a:t>(1) </a:t>
                      </a: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Circle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GB" sz="700" i="1" u="none" dirty="0" smtClean="0"/>
                        <a:t>End TAXN</a:t>
                      </a:r>
                      <a:endParaRPr lang="en-GB" sz="700" i="1" u="none" dirty="0"/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130.467</a:t>
                      </a:r>
                      <a:endParaRPr lang="en-GB" sz="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158</a:t>
                      </a:r>
                      <a:endParaRPr lang="en-GB" sz="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&lt;78.6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158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85</a:t>
                      </a:r>
                      <a:r>
                        <a:rPr lang="en-US" sz="700" baseline="30000" dirty="0" smtClean="0">
                          <a:solidFill>
                            <a:schemeClr val="tx1"/>
                          </a:solidFill>
                        </a:rPr>
                        <a:t>(1)</a:t>
                      </a: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85</a:t>
                      </a:r>
                      <a:r>
                        <a:rPr lang="en-US" sz="700" baseline="30000" dirty="0" smtClean="0">
                          <a:solidFill>
                            <a:schemeClr val="tx1"/>
                          </a:solidFill>
                        </a:rPr>
                        <a:t>(1) </a:t>
                      </a: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Circle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GB" sz="700" i="1" u="none" dirty="0" smtClean="0"/>
                        <a:t>Start D2 (MBRD)</a:t>
                      </a:r>
                      <a:endParaRPr lang="en-GB" sz="700" i="1" u="none" dirty="0"/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138.624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183</a:t>
                      </a:r>
                      <a:endParaRPr lang="en-GB" sz="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&lt;72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188</a:t>
                      </a:r>
                      <a:r>
                        <a:rPr lang="en-US" sz="7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(2)</a:t>
                      </a:r>
                      <a:endParaRPr lang="en-GB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83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86/77(45</a:t>
                      </a:r>
                      <a:r>
                        <a:rPr lang="en-GB" sz="700" dirty="0" smtClean="0">
                          <a:solidFill>
                            <a:schemeClr val="tx1"/>
                          </a:solidFill>
                        </a:rPr>
                        <a:t>°</a:t>
                      </a: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Octagonal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i="1" u="none" dirty="0" smtClean="0"/>
                        <a:t>End D2 cryostat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152.383 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194 </a:t>
                      </a:r>
                      <a:endParaRPr lang="en-GB" sz="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&lt;71.5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r>
                        <a:rPr lang="en-US" sz="7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(3)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83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86/77(45</a:t>
                      </a:r>
                      <a:r>
                        <a:rPr lang="en-GB" sz="700" dirty="0" smtClean="0">
                          <a:solidFill>
                            <a:schemeClr val="tx1"/>
                          </a:solidFill>
                        </a:rPr>
                        <a:t>°</a:t>
                      </a: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Octagonal</a:t>
                      </a:r>
                      <a:endParaRPr lang="en-GB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  <a:endParaRPr lang="en-GB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GB" sz="700" i="1" u="none" dirty="0" smtClean="0"/>
                        <a:t>Start Q4 (MCBY)</a:t>
                      </a:r>
                      <a:endParaRPr lang="en-GB" sz="700" i="1" u="none" dirty="0"/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173.091</a:t>
                      </a:r>
                      <a:endParaRPr lang="en-GB" sz="7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&lt;53.4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57.8(</a:t>
                      </a:r>
                      <a:r>
                        <a:rPr lang="en-US" sz="7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hv</a:t>
                      </a: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60.05/50.45 Rectillipse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GB" sz="700" i="1" u="none" dirty="0" smtClean="0"/>
                        <a:t>End Q4 (MQY)</a:t>
                      </a:r>
                      <a:endParaRPr lang="en-GB" sz="700" i="1" u="none" dirty="0"/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181.300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&lt;53.4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57.8(</a:t>
                      </a:r>
                      <a:r>
                        <a:rPr lang="en-US" sz="7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hv</a:t>
                      </a: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60.05/50.45 Rectillipse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GB" sz="700" i="1" u="none" dirty="0" smtClean="0"/>
                        <a:t>Start Q5 (MQY)</a:t>
                      </a:r>
                      <a:endParaRPr lang="en-GB" sz="700" i="1" u="none" dirty="0"/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205.790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&lt;53.4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57.8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60.05/50.45 Rectillipse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i="1" u="none" dirty="0" smtClean="0"/>
                        <a:t>End Q5 (MCBY)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209.190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&lt;53.4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57.8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60.05/50.45 Rectillipse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  <a:endParaRPr lang="en-GB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i="1" u="none" dirty="0" smtClean="0"/>
                        <a:t>Start Q6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225.990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&lt;40.6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45.1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47.15/37.55 Rectillipse</a:t>
                      </a:r>
                      <a:endParaRPr lang="en-GB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  <a:endParaRPr lang="en-GB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i="1" u="none" dirty="0" smtClean="0"/>
                        <a:t>End Q6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230.790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&lt;40.6 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45.1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47.15/37.55 Rectillipse</a:t>
                      </a:r>
                      <a:endParaRPr lang="en-GB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  <a:endParaRPr lang="en-GB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i="1" u="none" dirty="0" smtClean="0"/>
                        <a:t>Start Q7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260.004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&lt;39.6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46.35/36.75 Rectillipse</a:t>
                      </a:r>
                      <a:endParaRPr lang="en-GB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  <a:endParaRPr lang="en-GB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i="1" u="none" dirty="0" smtClean="0"/>
                        <a:t>End Q7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267.171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&lt;39.6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700" dirty="0" err="1" smtClean="0">
                          <a:solidFill>
                            <a:schemeClr val="tx1"/>
                          </a:solidFill>
                        </a:rPr>
                        <a:t>hv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46.35/36.75 Rectillipse</a:t>
                      </a:r>
                      <a:endParaRPr lang="en-GB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  <a:endParaRPr lang="en-GB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73204" y="5218635"/>
            <a:ext cx="646714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AutoNum type="arabicParenBoth"/>
            </a:pPr>
            <a:r>
              <a:rPr lang="en-US" sz="700" dirty="0"/>
              <a:t>shape tolerance to be studied and accounted either on mechanical aperture or design aperture based on</a:t>
            </a:r>
            <a:r>
              <a:rPr lang="en-GB" sz="700" dirty="0"/>
              <a:t> a trade off between beta* reach and radiation protection</a:t>
            </a:r>
          </a:p>
          <a:p>
            <a:pPr marL="257175" indent="-257175">
              <a:buFontTx/>
              <a:buAutoNum type="arabicParenBoth"/>
            </a:pPr>
            <a:r>
              <a:rPr lang="en-US" sz="700" dirty="0"/>
              <a:t>Transition from 188mm to 194mm occurs on the CWT </a:t>
            </a:r>
          </a:p>
          <a:p>
            <a:pPr marL="257175" indent="-257175">
              <a:buFontTx/>
              <a:buAutoNum type="arabicParenBoth"/>
            </a:pPr>
            <a:r>
              <a:rPr lang="en-US" sz="700" dirty="0"/>
              <a:t>In D2 cold mass the beam pipes will be parallel</a:t>
            </a:r>
          </a:p>
          <a:p>
            <a:pPr marL="257175" indent="-257175">
              <a:buFontTx/>
              <a:buAutoNum type="arabicParenBoth"/>
            </a:pPr>
            <a:r>
              <a:rPr lang="en-US" sz="700" dirty="0"/>
              <a:t>The beam size is take from the average beam separation and not the mechanical aperture separation </a:t>
            </a:r>
            <a:endParaRPr lang="en-US" sz="1050" dirty="0"/>
          </a:p>
          <a:p>
            <a:endParaRPr lang="en-US" sz="1050" dirty="0"/>
          </a:p>
        </p:txBody>
      </p:sp>
      <p:sp>
        <p:nvSpPr>
          <p:cNvPr id="7" name="TextBox 6"/>
          <p:cNvSpPr txBox="1"/>
          <p:nvPr/>
        </p:nvSpPr>
        <p:spPr>
          <a:xfrm>
            <a:off x="7524329" y="5189780"/>
            <a:ext cx="1713219" cy="118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WP12 computation:</a:t>
            </a:r>
          </a:p>
          <a:p>
            <a:r>
              <a:rPr lang="en-US" sz="600" dirty="0"/>
              <a:t>B=A+3.3.1+3.3.2+3.3.3+3.3+3.2</a:t>
            </a:r>
          </a:p>
          <a:p>
            <a:endParaRPr lang="en-US" sz="600" dirty="0"/>
          </a:p>
          <a:p>
            <a:r>
              <a:rPr lang="en-US" sz="600" dirty="0"/>
              <a:t>WP2 computation:</a:t>
            </a:r>
          </a:p>
          <a:p>
            <a:r>
              <a:rPr lang="en-US" sz="600" dirty="0"/>
              <a:t>A=B-D</a:t>
            </a:r>
          </a:p>
          <a:p>
            <a:r>
              <a:rPr lang="en-US" sz="600" dirty="0"/>
              <a:t>B=C-3.3</a:t>
            </a:r>
          </a:p>
          <a:p>
            <a:r>
              <a:rPr lang="en-US" sz="600" dirty="0"/>
              <a:t>D=3.3+3.2</a:t>
            </a:r>
          </a:p>
          <a:p>
            <a:endParaRPr lang="en-US" sz="788" dirty="0"/>
          </a:p>
          <a:p>
            <a:endParaRPr lang="en-US" sz="1050" dirty="0"/>
          </a:p>
          <a:p>
            <a:endParaRPr lang="en-US" sz="1050" dirty="0"/>
          </a:p>
        </p:txBody>
      </p:sp>
      <p:sp>
        <p:nvSpPr>
          <p:cNvPr id="8" name="Footer Placeholder 8"/>
          <p:cNvSpPr txBox="1">
            <a:spLocks/>
          </p:cNvSpPr>
          <p:nvPr/>
        </p:nvSpPr>
        <p:spPr>
          <a:xfrm>
            <a:off x="6027133" y="5455332"/>
            <a:ext cx="1295634" cy="49394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>
                <a:solidFill>
                  <a:srgbClr val="FFFF00"/>
                </a:solidFill>
                <a:latin typeface="Calibri" panose="020F0502020204030204" pitchFamily="34" charset="0"/>
              </a:rPr>
              <a:t>R. De Maria</a:t>
            </a:r>
          </a:p>
          <a:p>
            <a:r>
              <a:rPr lang="en-GB" sz="1600" b="1" dirty="0">
                <a:solidFill>
                  <a:srgbClr val="FFFF00"/>
                </a:solidFill>
                <a:latin typeface="Calibri" panose="020F0502020204030204" pitchFamily="34" charset="0"/>
              </a:rPr>
              <a:t>26/04/2017</a:t>
            </a:r>
            <a:endParaRPr lang="it-IT" sz="1600" b="1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6660232" y="1844824"/>
            <a:ext cx="720080" cy="36004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827584" y="1844824"/>
            <a:ext cx="720080" cy="36004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8028384" y="1903182"/>
            <a:ext cx="288032" cy="24332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636904" y="1058927"/>
            <a:ext cx="2160240" cy="73866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dirty="0" smtClean="0"/>
              <a:t>34 mm in </a:t>
            </a:r>
            <a:r>
              <a:rPr lang="en-GB" sz="1400" b="1" dirty="0" smtClean="0"/>
              <a:t>LHC</a:t>
            </a:r>
          </a:p>
          <a:p>
            <a:pPr marL="285750" indent="-285750">
              <a:buFontTx/>
              <a:buChar char="-"/>
            </a:pPr>
            <a:r>
              <a:rPr lang="en-GB" sz="1400" dirty="0" smtClean="0"/>
              <a:t>54 mm as first proposal for </a:t>
            </a:r>
            <a:r>
              <a:rPr lang="en-GB" sz="1400" b="1" dirty="0" smtClean="0"/>
              <a:t>HL-LHC</a:t>
            </a:r>
            <a:endParaRPr lang="en-GB" sz="14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78" y="2679574"/>
            <a:ext cx="7371274" cy="902415"/>
          </a:xfrm>
          <a:prstGeom prst="rect">
            <a:avLst/>
          </a:prstGeom>
        </p:spPr>
      </p:pic>
      <p:sp>
        <p:nvSpPr>
          <p:cNvPr id="14" name="Footer Placeholder 8"/>
          <p:cNvSpPr txBox="1">
            <a:spLocks/>
          </p:cNvSpPr>
          <p:nvPr/>
        </p:nvSpPr>
        <p:spPr>
          <a:xfrm>
            <a:off x="5211752" y="2507267"/>
            <a:ext cx="3320248" cy="49394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TAXS: extraction from HL-LHC TDR</a:t>
            </a:r>
            <a:endParaRPr lang="en-GB" sz="1600" b="1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5787816" y="3036936"/>
            <a:ext cx="720080" cy="360040"/>
          </a:xfrm>
          <a:prstGeom prst="ellipse">
            <a:avLst/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4190154" y="2665146"/>
            <a:ext cx="720080" cy="360040"/>
          </a:xfrm>
          <a:prstGeom prst="ellipse">
            <a:avLst/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b="47813"/>
          <a:stretch/>
        </p:blipFill>
        <p:spPr>
          <a:xfrm>
            <a:off x="108873" y="3645341"/>
            <a:ext cx="8882642" cy="1718071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2483768" y="4455517"/>
            <a:ext cx="792088" cy="41792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ooter Placeholder 8"/>
          <p:cNvSpPr txBox="1">
            <a:spLocks/>
          </p:cNvSpPr>
          <p:nvPr/>
        </p:nvSpPr>
        <p:spPr>
          <a:xfrm>
            <a:off x="689674" y="4858369"/>
            <a:ext cx="1522512" cy="44491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C. Garion</a:t>
            </a:r>
          </a:p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15/11/2016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43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11" r="20863" b="31956"/>
          <a:stretch/>
        </p:blipFill>
        <p:spPr>
          <a:xfrm>
            <a:off x="179914" y="3626648"/>
            <a:ext cx="8820472" cy="2088232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853846" y="5492394"/>
            <a:ext cx="7146540" cy="870557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and HL-LHC mechanical </a:t>
            </a:r>
            <a:r>
              <a:rPr lang="en-GB" dirty="0" smtClean="0"/>
              <a:t>cross-sections </a:t>
            </a:r>
            <a:r>
              <a:rPr lang="en-GB" dirty="0" smtClean="0"/>
              <a:t>(IR5 VAX area)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21 August 2018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0" t="24631" r="3541" b="30308"/>
          <a:stretch/>
        </p:blipFill>
        <p:spPr bwMode="auto">
          <a:xfrm>
            <a:off x="306387" y="1052737"/>
            <a:ext cx="8206958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61428" y="5710997"/>
            <a:ext cx="1748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RF transitions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81838" y="5518526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100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2186266" y="552534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B050"/>
                </a:solidFill>
              </a:rPr>
              <a:t>80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77150" y="5523856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60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5382238" y="5522367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60</a:t>
            </a:r>
            <a:endParaRPr lang="en-GB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5958302" y="5520878"/>
            <a:ext cx="504056" cy="307777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  <a:effectLst>
                  <a:glow rad="127000">
                    <a:srgbClr val="00B050"/>
                  </a:glow>
                </a:effectLst>
              </a:rPr>
              <a:t>63</a:t>
            </a:r>
            <a:endParaRPr lang="en-GB" sz="1400" dirty="0">
              <a:solidFill>
                <a:schemeClr val="bg1"/>
              </a:solidFill>
              <a:effectLst>
                <a:glow rad="127000">
                  <a:srgbClr val="00B050"/>
                </a:glo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49186" y="5519389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B050"/>
                </a:solidFill>
              </a:rPr>
              <a:t>80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430511" y="552534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B050"/>
                </a:solidFill>
              </a:rPr>
              <a:t>80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952372" y="5517900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  <a:effectLst>
                  <a:glow rad="127000">
                    <a:srgbClr val="FF0000"/>
                  </a:glow>
                </a:effectLst>
              </a:rPr>
              <a:t>63</a:t>
            </a:r>
            <a:endParaRPr lang="en-GB" sz="1400" dirty="0">
              <a:solidFill>
                <a:schemeClr val="bg1"/>
              </a:solidFill>
              <a:effectLst>
                <a:glow rad="127000">
                  <a:srgbClr val="FF0000"/>
                </a:glo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356800" y="5517899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B050"/>
                </a:solidFill>
              </a:rPr>
              <a:t>80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781838" y="6058152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100</a:t>
            </a:r>
            <a:endParaRPr lang="en-GB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2186266" y="6064971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B050"/>
                </a:solidFill>
              </a:rPr>
              <a:t>80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577150" y="6063482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60</a:t>
            </a:r>
            <a:endParaRPr lang="en-GB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5382238" y="6061993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60</a:t>
            </a:r>
            <a:endParaRPr lang="en-GB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5958302" y="6060504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effectLst>
                  <a:glow rad="127000">
                    <a:srgbClr val="FFC000"/>
                  </a:glow>
                </a:effectLst>
              </a:rPr>
              <a:t>80</a:t>
            </a:r>
            <a:endParaRPr lang="en-GB" sz="1400" dirty="0">
              <a:effectLst>
                <a:glow rad="127000">
                  <a:srgbClr val="FFC000"/>
                </a:glo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349186" y="605901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B050"/>
                </a:solidFill>
              </a:rPr>
              <a:t>80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430511" y="6064971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B050"/>
                </a:solidFill>
              </a:rPr>
              <a:t>80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952372" y="6057526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effectLst>
                  <a:glow rad="127000">
                    <a:srgbClr val="FFC000"/>
                  </a:glow>
                </a:effectLst>
              </a:rPr>
              <a:t>80</a:t>
            </a:r>
            <a:endParaRPr lang="en-GB" sz="1400" dirty="0">
              <a:effectLst>
                <a:glow rad="127000">
                  <a:srgbClr val="FFC000"/>
                </a:glow>
              </a:effectLst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56800" y="605752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B050"/>
                </a:solidFill>
              </a:rPr>
              <a:t>80</a:t>
            </a:r>
            <a:endParaRPr lang="en-GB" sz="1400" dirty="0">
              <a:solidFill>
                <a:srgbClr val="00B050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6210330" y="5776096"/>
            <a:ext cx="0" cy="3042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8190550" y="5776379"/>
            <a:ext cx="0" cy="3042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090792" y="5522509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54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2973610" y="5666457"/>
            <a:ext cx="232997" cy="53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845635" y="552534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54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5250063" y="5661988"/>
            <a:ext cx="252280" cy="44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/>
        </p:nvSpPr>
        <p:spPr>
          <a:xfrm>
            <a:off x="8017389" y="5489102"/>
            <a:ext cx="360040" cy="36004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6030310" y="5486437"/>
            <a:ext cx="360040" cy="36004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8015185" y="6023205"/>
            <a:ext cx="360040" cy="36004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6028106" y="6020540"/>
            <a:ext cx="360040" cy="36004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71342" y="5525345"/>
            <a:ext cx="1064247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version</a:t>
            </a:r>
            <a:endParaRPr lang="en-GB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3489324" y="6058152"/>
            <a:ext cx="1443560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current version</a:t>
            </a:r>
            <a:endParaRPr lang="en-GB" sz="1400" dirty="0"/>
          </a:p>
        </p:txBody>
      </p:sp>
      <p:cxnSp>
        <p:nvCxnSpPr>
          <p:cNvPr id="62" name="Straight Arrow Connector 61"/>
          <p:cNvCxnSpPr>
            <a:endCxn id="51" idx="1"/>
          </p:cNvCxnSpPr>
          <p:nvPr/>
        </p:nvCxnSpPr>
        <p:spPr>
          <a:xfrm>
            <a:off x="3719936" y="4313632"/>
            <a:ext cx="2363101" cy="1225532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endCxn id="50" idx="1"/>
          </p:cNvCxnSpPr>
          <p:nvPr/>
        </p:nvCxnSpPr>
        <p:spPr>
          <a:xfrm>
            <a:off x="3702131" y="4299614"/>
            <a:ext cx="4367985" cy="1242215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312295" y="3783403"/>
            <a:ext cx="1637939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Standard LHC RF-shielded valve</a:t>
            </a:r>
          </a:p>
        </p:txBody>
      </p:sp>
      <p:cxnSp>
        <p:nvCxnSpPr>
          <p:cNvPr id="65" name="Straight Arrow Connector 64"/>
          <p:cNvCxnSpPr>
            <a:endCxn id="59" idx="7"/>
          </p:cNvCxnSpPr>
          <p:nvPr/>
        </p:nvCxnSpPr>
        <p:spPr>
          <a:xfrm flipH="1">
            <a:off x="6335419" y="4008235"/>
            <a:ext cx="1003764" cy="2065032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7356988" y="4008235"/>
            <a:ext cx="713128" cy="2038481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6588224" y="3485015"/>
            <a:ext cx="2470546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New </a:t>
            </a:r>
            <a:r>
              <a:rPr lang="en-GB" sz="1400" dirty="0"/>
              <a:t>HL-LHC RF-shielded 80 mm aperture</a:t>
            </a:r>
            <a:r>
              <a:rPr lang="en-GB" sz="1400" dirty="0" smtClean="0"/>
              <a:t> valve (TBC)</a:t>
            </a:r>
            <a:endParaRPr lang="en-GB" sz="1400" dirty="0"/>
          </a:p>
        </p:txBody>
      </p:sp>
      <p:sp>
        <p:nvSpPr>
          <p:cNvPr id="81" name="Rectangle 80"/>
          <p:cNvSpPr/>
          <p:nvPr/>
        </p:nvSpPr>
        <p:spPr>
          <a:xfrm>
            <a:off x="193049" y="2834112"/>
            <a:ext cx="7146540" cy="334327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/>
          <p:cNvSpPr txBox="1"/>
          <p:nvPr/>
        </p:nvSpPr>
        <p:spPr>
          <a:xfrm>
            <a:off x="136009" y="2870679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48*</a:t>
            </a:r>
            <a:endParaRPr lang="en-GB" sz="1400" dirty="0"/>
          </a:p>
        </p:txBody>
      </p:sp>
      <p:sp>
        <p:nvSpPr>
          <p:cNvPr id="84" name="TextBox 83"/>
          <p:cNvSpPr txBox="1"/>
          <p:nvPr/>
        </p:nvSpPr>
        <p:spPr>
          <a:xfrm>
            <a:off x="501375" y="2873256"/>
            <a:ext cx="504056" cy="307777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  <a:effectLst>
                  <a:glow rad="127000">
                    <a:srgbClr val="00B050"/>
                  </a:glow>
                </a:effectLst>
              </a:rPr>
              <a:t>63</a:t>
            </a:r>
            <a:endParaRPr lang="en-GB" sz="1400" dirty="0">
              <a:solidFill>
                <a:schemeClr val="bg1"/>
              </a:solidFill>
              <a:effectLst>
                <a:glow rad="127000">
                  <a:srgbClr val="00B050"/>
                </a:glow>
              </a:effectLst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073094" y="2877641"/>
            <a:ext cx="504056" cy="307777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  <a:effectLst>
                  <a:glow rad="127000">
                    <a:srgbClr val="00B050"/>
                  </a:glow>
                </a:effectLst>
              </a:rPr>
              <a:t>63</a:t>
            </a:r>
            <a:endParaRPr lang="en-GB" sz="1400" dirty="0">
              <a:solidFill>
                <a:schemeClr val="bg1"/>
              </a:solidFill>
              <a:effectLst>
                <a:glow rad="127000">
                  <a:srgbClr val="00B050"/>
                </a:glow>
              </a:effectLst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932450" y="287398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B050"/>
                </a:solidFill>
              </a:rPr>
              <a:t>63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827491" y="2877641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B050"/>
                </a:solidFill>
              </a:rPr>
              <a:t>63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225400" y="2818010"/>
            <a:ext cx="8307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B0F0"/>
                </a:solidFill>
              </a:rPr>
              <a:t>60-69-60</a:t>
            </a:r>
            <a:endParaRPr lang="en-GB" sz="1200" dirty="0">
              <a:solidFill>
                <a:srgbClr val="00B0F0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453554" y="2873985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34</a:t>
            </a:r>
            <a:endParaRPr lang="en-GB" sz="1400" dirty="0"/>
          </a:p>
        </p:txBody>
      </p:sp>
      <p:sp>
        <p:nvSpPr>
          <p:cNvPr id="90" name="TextBox 89"/>
          <p:cNvSpPr txBox="1"/>
          <p:nvPr/>
        </p:nvSpPr>
        <p:spPr>
          <a:xfrm>
            <a:off x="5650535" y="2863954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34</a:t>
            </a:r>
            <a:endParaRPr lang="en-GB" sz="1400" dirty="0"/>
          </a:p>
        </p:txBody>
      </p:sp>
      <p:sp>
        <p:nvSpPr>
          <p:cNvPr id="91" name="TextBox 90"/>
          <p:cNvSpPr txBox="1"/>
          <p:nvPr/>
        </p:nvSpPr>
        <p:spPr>
          <a:xfrm>
            <a:off x="5958302" y="2861406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B050"/>
                </a:solidFill>
              </a:rPr>
              <a:t>46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91709" y="2860616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100</a:t>
            </a:r>
            <a:endParaRPr lang="en-GB" sz="1400" dirty="0"/>
          </a:p>
        </p:txBody>
      </p:sp>
      <p:sp>
        <p:nvSpPr>
          <p:cNvPr id="93" name="Footer Placeholder 8"/>
          <p:cNvSpPr txBox="1">
            <a:spLocks/>
          </p:cNvSpPr>
          <p:nvPr/>
        </p:nvSpPr>
        <p:spPr>
          <a:xfrm>
            <a:off x="3351858" y="3162771"/>
            <a:ext cx="2105491" cy="348404"/>
          </a:xfrm>
          <a:prstGeom prst="rect">
            <a:avLst/>
          </a:prstGeom>
          <a:solidFill>
            <a:srgbClr val="FF9900"/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All transitions @ ≤15</a:t>
            </a:r>
            <a:r>
              <a:rPr lang="en-US" sz="1600" b="1" dirty="0" smtClean="0">
                <a:solidFill>
                  <a:srgbClr val="FFFF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</a:t>
            </a:r>
            <a:endParaRPr lang="en-GB" sz="1600" b="1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3653028" y="1116409"/>
            <a:ext cx="1295500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LHC IR5 ‘as installed’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227515" y="3694942"/>
            <a:ext cx="1494753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HL-LHC IR5 current proposal</a:t>
            </a:r>
          </a:p>
        </p:txBody>
      </p:sp>
    </p:spTree>
    <p:extLst>
      <p:ext uri="{BB962C8B-B14F-4D97-AF65-F5344CB8AC3E}">
        <p14:creationId xmlns:p14="http://schemas.microsoft.com/office/powerpoint/2010/main" val="369037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(HL-LHC IR5 VAX area)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21 August 2018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11" r="20863" b="31956"/>
          <a:stretch/>
        </p:blipFill>
        <p:spPr>
          <a:xfrm>
            <a:off x="161764" y="1566374"/>
            <a:ext cx="8820472" cy="2088232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3491880" y="1062318"/>
            <a:ext cx="216024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Bellows to compensate +/- 10 mm transversal</a:t>
            </a:r>
            <a:endParaRPr lang="en-GB" sz="1400" dirty="0"/>
          </a:p>
        </p:txBody>
      </p:sp>
      <p:cxnSp>
        <p:nvCxnSpPr>
          <p:cNvPr id="67" name="Straight Arrow Connector 66"/>
          <p:cNvCxnSpPr/>
          <p:nvPr/>
        </p:nvCxnSpPr>
        <p:spPr>
          <a:xfrm flipH="1">
            <a:off x="2483768" y="1585538"/>
            <a:ext cx="1296144" cy="120497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5364088" y="1585538"/>
            <a:ext cx="1224136" cy="120497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6141770" y="1046371"/>
            <a:ext cx="290781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Baseline: no RF fingers </a:t>
            </a:r>
            <a:r>
              <a:rPr lang="en-GB" sz="1400" dirty="0" smtClean="0">
                <a:solidFill>
                  <a:srgbClr val="FF0000"/>
                </a:solidFill>
              </a:rPr>
              <a:t>(presented in 32</a:t>
            </a:r>
            <a:r>
              <a:rPr lang="en-GB" sz="1400" baseline="30000" dirty="0" smtClean="0">
                <a:solidFill>
                  <a:srgbClr val="FF0000"/>
                </a:solidFill>
              </a:rPr>
              <a:t>nd</a:t>
            </a:r>
            <a:r>
              <a:rPr lang="en-GB" sz="1400" dirty="0" smtClean="0">
                <a:solidFill>
                  <a:srgbClr val="FF0000"/>
                </a:solidFill>
              </a:rPr>
              <a:t> HL-LHC TCC)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5652120" y="1585538"/>
            <a:ext cx="2160240" cy="120497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ight Arrow 74"/>
          <p:cNvSpPr/>
          <p:nvPr/>
        </p:nvSpPr>
        <p:spPr>
          <a:xfrm>
            <a:off x="5712707" y="1215916"/>
            <a:ext cx="462892" cy="216024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/>
          <p:cNvSpPr txBox="1"/>
          <p:nvPr/>
        </p:nvSpPr>
        <p:spPr>
          <a:xfrm>
            <a:off x="6236186" y="1900568"/>
            <a:ext cx="576064" cy="307777"/>
          </a:xfrm>
          <a:prstGeom prst="rect">
            <a:avLst/>
          </a:prstGeom>
          <a:solidFill>
            <a:srgbClr val="FF0000"/>
          </a:solidFill>
          <a:ln w="254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???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051" name="Picture 1" descr="image00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38" t="10040" r="16812" b="12414"/>
          <a:stretch/>
        </p:blipFill>
        <p:spPr bwMode="auto">
          <a:xfrm>
            <a:off x="4067944" y="3969636"/>
            <a:ext cx="4678671" cy="2273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565" y="4409416"/>
            <a:ext cx="2932869" cy="1619960"/>
          </a:xfrm>
          <a:prstGeom prst="rect">
            <a:avLst/>
          </a:prstGeom>
          <a:scene3d>
            <a:camera prst="orthographicFront">
              <a:rot lat="0" lon="10799978" rev="0"/>
            </a:camera>
            <a:lightRig rig="threePt" dir="t"/>
          </a:scene3d>
        </p:spPr>
      </p:pic>
      <p:sp>
        <p:nvSpPr>
          <p:cNvPr id="19" name="TextBox 18"/>
          <p:cNvSpPr txBox="1"/>
          <p:nvPr/>
        </p:nvSpPr>
        <p:spPr>
          <a:xfrm>
            <a:off x="4139952" y="6238159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54.8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7944008" y="6227702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ym typeface="Symbol" panose="05050102010706020507" pitchFamily="18" charset="2"/>
              </a:rPr>
              <a:t></a:t>
            </a:r>
            <a:r>
              <a:rPr lang="en-US" sz="1400" dirty="0" smtClean="0"/>
              <a:t>49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2734444" y="6243543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60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5642340" y="6202461"/>
            <a:ext cx="1480204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Beam apertures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2855736" y="6202461"/>
            <a:ext cx="5676264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20321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TAXS-Experiments &amp; Q1-TAXS </a:t>
            </a:r>
            <a:r>
              <a:rPr lang="en-GB" dirty="0" smtClean="0"/>
              <a:t>designed at a preliminary level (small changes are ongoing)</a:t>
            </a:r>
          </a:p>
          <a:p>
            <a:pPr lvl="1"/>
            <a:r>
              <a:rPr lang="en-US" dirty="0" smtClean="0"/>
              <a:t>Same alignment/aperture concept in IR1 </a:t>
            </a:r>
            <a:r>
              <a:rPr lang="en-US" dirty="0" smtClean="0"/>
              <a:t>and IR5, both on left and right sides</a:t>
            </a:r>
            <a:endParaRPr lang="en-GB" dirty="0" smtClean="0"/>
          </a:p>
          <a:p>
            <a:r>
              <a:rPr lang="en-US" dirty="0" smtClean="0"/>
              <a:t>Mechanical aperture and transitions are currently quite homogeneous</a:t>
            </a:r>
          </a:p>
          <a:p>
            <a:pPr lvl="1"/>
            <a:r>
              <a:rPr lang="en-US" dirty="0" smtClean="0"/>
              <a:t>Development of a new standard mechanical aperture valve in synergy with other HL-LHC needs is ongoing</a:t>
            </a:r>
            <a:endParaRPr lang="en-GB" dirty="0" smtClean="0"/>
          </a:p>
          <a:p>
            <a:r>
              <a:rPr lang="en-US" dirty="0" smtClean="0"/>
              <a:t>10 mm of relative transversal movement is specified at both sides of </a:t>
            </a:r>
            <a:r>
              <a:rPr lang="en-US" dirty="0"/>
              <a:t>the TAXS </a:t>
            </a:r>
            <a:r>
              <a:rPr lang="en-US" dirty="0" smtClean="0"/>
              <a:t>(alignment </a:t>
            </a:r>
            <a:r>
              <a:rPr lang="en-US" dirty="0"/>
              <a:t>procedures and </a:t>
            </a:r>
            <a:r>
              <a:rPr lang="en-US" dirty="0" smtClean="0"/>
              <a:t>tunnel-cavern movement compensation)</a:t>
            </a:r>
          </a:p>
          <a:p>
            <a:pPr lvl="1"/>
            <a:r>
              <a:rPr lang="en-US" dirty="0" smtClean="0"/>
              <a:t>Big bellows to compensate such </a:t>
            </a:r>
            <a:r>
              <a:rPr lang="en-US" dirty="0" smtClean="0"/>
              <a:t>movements</a:t>
            </a:r>
          </a:p>
          <a:p>
            <a:pPr lvl="1"/>
            <a:r>
              <a:rPr lang="en-US" dirty="0" smtClean="0"/>
              <a:t>Big enough apertures to avoid active re-alignment</a:t>
            </a:r>
            <a:endParaRPr lang="en-US" dirty="0" smtClean="0"/>
          </a:p>
          <a:p>
            <a:r>
              <a:rPr lang="en-GB" dirty="0" smtClean="0"/>
              <a:t>High radiation levels expected combined with bad accessibility areas </a:t>
            </a:r>
            <a:r>
              <a:rPr lang="en-GB" dirty="0" smtClean="0">
                <a:sym typeface="Symbol" panose="05050102010706020507" pitchFamily="18" charset="2"/>
              </a:rPr>
              <a:t> </a:t>
            </a:r>
            <a:r>
              <a:rPr lang="en-GB" dirty="0" smtClean="0"/>
              <a:t>remote handling required </a:t>
            </a:r>
            <a:r>
              <a:rPr lang="en-GB" dirty="0" smtClean="0">
                <a:sym typeface="Symbol" panose="05050102010706020507" pitchFamily="18" charset="2"/>
              </a:rPr>
              <a:t> need of robust and ‘proven’ solutions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B</a:t>
            </a:r>
            <a:r>
              <a:rPr lang="en-US" dirty="0" smtClean="0">
                <a:sym typeface="Symbol" panose="05050102010706020507" pitchFamily="18" charset="2"/>
              </a:rPr>
              <a:t>aseline: non-shielded bellows</a:t>
            </a:r>
            <a:endParaRPr lang="en-GB" dirty="0"/>
          </a:p>
          <a:p>
            <a:endParaRPr lang="en-GB" dirty="0" smtClean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21 August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71566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10126</TotalTime>
  <Words>820</Words>
  <Application>Microsoft Office PowerPoint</Application>
  <PresentationFormat>On-screen Show (4:3)</PresentationFormat>
  <Paragraphs>236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Symbol</vt:lpstr>
      <vt:lpstr>Wingdings</vt:lpstr>
      <vt:lpstr>Thème Office</vt:lpstr>
      <vt:lpstr>Alignment: VAX region</vt:lpstr>
      <vt:lpstr>Outline</vt:lpstr>
      <vt:lpstr>New VAX area</vt:lpstr>
      <vt:lpstr>HL-LHC beam aperture and TAXS alignment tolerances</vt:lpstr>
      <vt:lpstr>LHC and HL-LHC mechanical cross-sections (IR5 VAX area)</vt:lpstr>
      <vt:lpstr>HL-LHC (HL-LHC IR5 VAX area)</vt:lpstr>
      <vt:lpstr>Summary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Jaime Perez Espinos</cp:lastModifiedBy>
  <cp:revision>130</cp:revision>
  <dcterms:created xsi:type="dcterms:W3CDTF">2016-02-12T10:02:27Z</dcterms:created>
  <dcterms:modified xsi:type="dcterms:W3CDTF">2018-08-21T06:47:59Z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