
<file path=[Content_Types].xml><?xml version="1.0" encoding="utf-8"?>
<Types xmlns="http://schemas.openxmlformats.org/package/2006/content-types">
  <Default Extension="png" ContentType="image/png"/>
  <Default Extension="tmp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41"/>
  </p:notesMasterIdLst>
  <p:sldIdLst>
    <p:sldId id="256" r:id="rId2"/>
    <p:sldId id="287" r:id="rId3"/>
    <p:sldId id="307" r:id="rId4"/>
    <p:sldId id="305" r:id="rId5"/>
    <p:sldId id="306" r:id="rId6"/>
    <p:sldId id="290" r:id="rId7"/>
    <p:sldId id="291" r:id="rId8"/>
    <p:sldId id="292" r:id="rId9"/>
    <p:sldId id="285" r:id="rId10"/>
    <p:sldId id="259" r:id="rId11"/>
    <p:sldId id="296" r:id="rId12"/>
    <p:sldId id="261" r:id="rId13"/>
    <p:sldId id="295" r:id="rId14"/>
    <p:sldId id="286" r:id="rId15"/>
    <p:sldId id="297" r:id="rId16"/>
    <p:sldId id="257" r:id="rId17"/>
    <p:sldId id="273" r:id="rId18"/>
    <p:sldId id="284" r:id="rId19"/>
    <p:sldId id="293" r:id="rId20"/>
    <p:sldId id="282" r:id="rId21"/>
    <p:sldId id="298" r:id="rId22"/>
    <p:sldId id="270" r:id="rId23"/>
    <p:sldId id="269" r:id="rId24"/>
    <p:sldId id="294" r:id="rId25"/>
    <p:sldId id="304" r:id="rId26"/>
    <p:sldId id="312" r:id="rId27"/>
    <p:sldId id="314" r:id="rId28"/>
    <p:sldId id="303" r:id="rId29"/>
    <p:sldId id="300" r:id="rId30"/>
    <p:sldId id="308" r:id="rId31"/>
    <p:sldId id="309" r:id="rId32"/>
    <p:sldId id="302" r:id="rId33"/>
    <p:sldId id="268" r:id="rId34"/>
    <p:sldId id="311" r:id="rId35"/>
    <p:sldId id="315" r:id="rId36"/>
    <p:sldId id="280" r:id="rId37"/>
    <p:sldId id="301" r:id="rId38"/>
    <p:sldId id="310" r:id="rId39"/>
    <p:sldId id="313" r:id="rId4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14747"/>
    <a:srgbClr val="2E972E"/>
    <a:srgbClr val="63B163"/>
    <a:srgbClr val="FF0000"/>
    <a:srgbClr val="0000FF"/>
    <a:srgbClr val="00BFBF"/>
    <a:srgbClr val="1CADE4"/>
    <a:srgbClr val="BDBD00"/>
    <a:srgbClr val="008000"/>
    <a:srgbClr val="2A2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25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148600174978125"/>
          <c:y val="8.3750000000000005E-2"/>
          <c:w val="0.7604997812773403"/>
          <c:h val="0.68367279193477459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Primary</c:v>
                </c:pt>
              </c:strCache>
            </c:strRef>
          </c:tx>
          <c:spPr>
            <a:ln w="158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Sheet1!$A$2:$A$6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2017.33</c:v>
                </c:pt>
                <c:pt idx="3">
                  <c:v>2017.67</c:v>
                </c:pt>
                <c:pt idx="4">
                  <c:v>2018</c:v>
                </c:pt>
              </c:numCache>
            </c:numRef>
          </c:xVal>
          <c:yVal>
            <c:numRef>
              <c:f>Sheet1!$B$2:$B$6</c:f>
              <c:numCache>
                <c:formatCode>General</c:formatCode>
                <c:ptCount val="5"/>
                <c:pt idx="0">
                  <c:v>5.5</c:v>
                </c:pt>
                <c:pt idx="1">
                  <c:v>5.5</c:v>
                </c:pt>
                <c:pt idx="2">
                  <c:v>5</c:v>
                </c:pt>
                <c:pt idx="3">
                  <c:v>5</c:v>
                </c:pt>
                <c:pt idx="4">
                  <c:v>5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Secondary</c:v>
                </c:pt>
              </c:strCache>
            </c:strRef>
          </c:tx>
          <c:spPr>
            <a:ln w="158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Sheet1!$A$2:$A$6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2017.33</c:v>
                </c:pt>
                <c:pt idx="3">
                  <c:v>2017.67</c:v>
                </c:pt>
                <c:pt idx="4">
                  <c:v>2018</c:v>
                </c:pt>
              </c:numCache>
            </c:numRef>
          </c:xVal>
          <c:yVal>
            <c:numRef>
              <c:f>Sheet1!$C$2:$C$6</c:f>
              <c:numCache>
                <c:formatCode>General</c:formatCode>
                <c:ptCount val="5"/>
                <c:pt idx="0">
                  <c:v>7.5</c:v>
                </c:pt>
                <c:pt idx="1">
                  <c:v>7</c:v>
                </c:pt>
                <c:pt idx="2">
                  <c:v>6.5</c:v>
                </c:pt>
                <c:pt idx="3">
                  <c:v>6</c:v>
                </c:pt>
                <c:pt idx="4">
                  <c:v>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20780056"/>
        <c:axId val="520782408"/>
      </c:scatterChart>
      <c:valAx>
        <c:axId val="520780056"/>
        <c:scaling>
          <c:orientation val="minMax"/>
          <c:max val="2018"/>
          <c:min val="2016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>
                    <a:solidFill>
                      <a:schemeClr val="tx1"/>
                    </a:solidFill>
                    <a:latin typeface="Cambria" panose="02040503050406030204" pitchFamily="18" charset="0"/>
                  </a:rPr>
                  <a:t>Year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pPr>
            <a:endParaRPr lang="en-US"/>
          </a:p>
        </c:txPr>
        <c:crossAx val="520782408"/>
        <c:crosses val="autoZero"/>
        <c:crossBetween val="midCat"/>
        <c:majorUnit val="1"/>
      </c:valAx>
      <c:valAx>
        <c:axId val="52078240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>
                    <a:solidFill>
                      <a:schemeClr val="tx1"/>
                    </a:solidFill>
                    <a:latin typeface="Cambria" panose="02040503050406030204" pitchFamily="18" charset="0"/>
                  </a:rPr>
                  <a:t>Half-gap (</a:t>
                </a:r>
                <a:r>
                  <a:rPr lang="en-US" sz="1400">
                    <a:solidFill>
                      <a:schemeClr val="tx1"/>
                    </a:solidFill>
                    <a:latin typeface="Symbol" panose="05050102010706020507" pitchFamily="18" charset="2"/>
                  </a:rPr>
                  <a:t>s</a:t>
                </a:r>
                <a:r>
                  <a:rPr lang="en-US" sz="1400">
                    <a:solidFill>
                      <a:schemeClr val="tx1"/>
                    </a:solidFill>
                    <a:latin typeface="Cambria" panose="02040503050406030204" pitchFamily="18" charset="0"/>
                  </a:rPr>
                  <a:t>)</a:t>
                </a:r>
              </a:p>
            </c:rich>
          </c:tx>
          <c:layout>
            <c:manualLayout>
              <c:xMode val="edge"/>
              <c:yMode val="edge"/>
              <c:x val="1.2381889763779529E-2"/>
              <c:y val="0.2151263718480595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pPr>
            <a:endParaRPr lang="en-US"/>
          </a:p>
        </c:txPr>
        <c:crossAx val="520780056"/>
        <c:crosses val="autoZero"/>
        <c:crossBetween val="midCat"/>
      </c:valAx>
      <c:spPr>
        <a:noFill/>
        <a:ln>
          <a:solidFill>
            <a:schemeClr val="tx1"/>
          </a:solidFill>
        </a:ln>
        <a:effectLst/>
      </c:spPr>
    </c:plotArea>
    <c:legend>
      <c:legendPos val="r"/>
      <c:layout>
        <c:manualLayout>
          <c:xMode val="edge"/>
          <c:yMode val="edge"/>
          <c:x val="0.67044378827646545"/>
          <c:y val="0.57043850781698435"/>
          <c:w val="0.23247287839020123"/>
          <c:h val="0.18448454359871683"/>
        </c:manualLayout>
      </c:layout>
      <c:overlay val="0"/>
      <c:spPr>
        <a:solidFill>
          <a:schemeClr val="bg2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>
      <a:solidFill>
        <a:schemeClr val="accent2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111781-2F86-4AB9-8308-7422D36808C2}" type="datetimeFigureOut">
              <a:rPr lang="en-US" smtClean="0"/>
              <a:t>8/21/2018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BB850-8878-43C9-8C6A-6B1134913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124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BB850-8878-43C9-8C6A-6B113491357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1997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29E490-47A8-4014-BC1A-E8CF10027F9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6292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29E490-47A8-4014-BC1A-E8CF10027F9B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8133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The </a:t>
            </a:r>
            <a:r>
              <a:rPr lang="en-US" dirty="0" smtClean="0">
                <a:solidFill>
                  <a:srgbClr val="4F81BD"/>
                </a:solidFill>
              </a:rPr>
              <a:t>TCSPM</a:t>
            </a:r>
            <a:r>
              <a:rPr lang="en-US" dirty="0" smtClean="0">
                <a:solidFill>
                  <a:prstClr val="black"/>
                </a:solidFill>
              </a:rPr>
              <a:t> is </a:t>
            </a:r>
            <a:r>
              <a:rPr lang="en-US" dirty="0" smtClean="0">
                <a:solidFill>
                  <a:srgbClr val="4F81BD"/>
                </a:solidFill>
              </a:rPr>
              <a:t>unusual from the jaw point </a:t>
            </a:r>
            <a:r>
              <a:rPr lang="en-US" dirty="0" smtClean="0">
                <a:solidFill>
                  <a:prstClr val="black"/>
                </a:solidFill>
              </a:rPr>
              <a:t>of view: </a:t>
            </a:r>
            <a:r>
              <a:rPr lang="en-US" dirty="0" smtClean="0">
                <a:solidFill>
                  <a:srgbClr val="C0504D"/>
                </a:solidFill>
              </a:rPr>
              <a:t>prototype</a:t>
            </a:r>
            <a:r>
              <a:rPr lang="en-US" dirty="0" smtClean="0">
                <a:solidFill>
                  <a:prstClr val="black"/>
                </a:solidFill>
              </a:rPr>
              <a:t> built to benchmark the </a:t>
            </a:r>
            <a:r>
              <a:rPr lang="en-US" dirty="0" smtClean="0">
                <a:solidFill>
                  <a:srgbClr val="C0504D"/>
                </a:solidFill>
              </a:rPr>
              <a:t>HL-LHC impedance reduction </a:t>
            </a:r>
            <a:r>
              <a:rPr lang="en-US" dirty="0" smtClean="0">
                <a:solidFill>
                  <a:prstClr val="black"/>
                </a:solidFill>
              </a:rPr>
              <a:t>achieved with </a:t>
            </a:r>
            <a:r>
              <a:rPr lang="en-US" dirty="0" smtClean="0">
                <a:solidFill>
                  <a:srgbClr val="4F81BD"/>
                </a:solidFill>
              </a:rPr>
              <a:t>conductive coatings</a:t>
            </a:r>
            <a:r>
              <a:rPr lang="en-US" dirty="0" smtClean="0">
                <a:solidFill>
                  <a:prstClr val="black"/>
                </a:solidFill>
              </a:rPr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4F81BD"/>
                </a:solidFill>
              </a:rPr>
              <a:t>Three stripes </a:t>
            </a:r>
            <a:r>
              <a:rPr lang="en-US" dirty="0" smtClean="0">
                <a:solidFill>
                  <a:prstClr val="black"/>
                </a:solidFill>
              </a:rPr>
              <a:t>of different material (MoGr bulk and TiN - Mo coatings on MoGr).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FBD10-4FF0-40E5-860F-8B51FE87F29C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5553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8/28/2018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128th HL-LHC WP2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0272-6367-4D92-BB4E-492D1AD3F84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598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8/28/2018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128th HL-LHC WP2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0272-6367-4D92-BB4E-492D1AD3F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166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8/28/2018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128th HL-LHC WP2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0272-6367-4D92-BB4E-492D1AD3F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233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8/28/2018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128th HL-LHC WP2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0272-6367-4D92-BB4E-492D1AD3F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13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8/28/2018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128th HL-LHC WP2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0272-6367-4D92-BB4E-492D1AD3F84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8597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8/28/2018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128th HL-LHC WP2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0272-6367-4D92-BB4E-492D1AD3F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212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8/28/2018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128th HL-LHC WP2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0272-6367-4D92-BB4E-492D1AD3F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036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8/28/2018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128th HL-LHC WP2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0272-6367-4D92-BB4E-492D1AD3F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875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8/28/2018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S. Antipov, 128th HL-LHC WP2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0272-6367-4D92-BB4E-492D1AD3F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662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8/28/2018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S. Antipov, 128th HL-LHC WP2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2610272-6367-4D92-BB4E-492D1AD3F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437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8/28/2018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128th HL-LHC WP2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0272-6367-4D92-BB4E-492D1AD3F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646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8/28/2018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S. Antipov, 128th HL-LHC WP2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2610272-6367-4D92-BB4E-492D1AD3F849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0428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730068/contributions/3008160/attachments/1652566/2643811/IM_Update_Mo_coating_resistivity_18052018_NB.pdf" TargetMode="External"/><Relationship Id="rId4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51839/contributions/3113528/attachments/1704247/2746297/SEM_Mo_coat_comparison_substrates_aug18.pdf" TargetMode="Externa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hyperlink" Target="https://indico.cern.ch/event/751839/contributions/3113528/attachments/1704247/2746297/SEM_Mo_coat_comparison_substrates_aug18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3.w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0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1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tm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7" Type="http://schemas.openxmlformats.org/officeDocument/2006/relationships/image" Target="../media/image3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9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Why do we need coated collimators?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64037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S. Antipov, D. Amorim, N. Biancacci, X. Buffat, E. </a:t>
            </a:r>
            <a:r>
              <a:rPr lang="en-US" dirty="0" smtClean="0"/>
              <a:t>Carideo,</a:t>
            </a:r>
            <a:br>
              <a:rPr lang="en-US" dirty="0" smtClean="0"/>
            </a:br>
            <a:r>
              <a:rPr lang="en-US" dirty="0" smtClean="0"/>
              <a:t>J. Guardia, E</a:t>
            </a:r>
            <a:r>
              <a:rPr lang="en-US" dirty="0" smtClean="0"/>
              <a:t>. Metral, N. </a:t>
            </a:r>
            <a:r>
              <a:rPr lang="en-US" dirty="0" err="1" smtClean="0"/>
              <a:t>Mounet</a:t>
            </a:r>
            <a:r>
              <a:rPr lang="en-US" dirty="0" smtClean="0"/>
              <a:t>, B. </a:t>
            </a:r>
            <a:r>
              <a:rPr lang="en-US" dirty="0" err="1" smtClean="0"/>
              <a:t>Salvant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HL-LHC WP2 Meeting, </a:t>
            </a:r>
            <a:r>
              <a:rPr lang="en-US" dirty="0" smtClean="0"/>
              <a:t>28.08.18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86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286500" y="1924050"/>
            <a:ext cx="5000625" cy="378499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US" dirty="0" smtClean="0"/>
              <a:t>ne collimator, closer to the beam:</a:t>
            </a:r>
            <a:br>
              <a:rPr lang="en-US" dirty="0" smtClean="0"/>
            </a:br>
            <a:r>
              <a:rPr lang="en-US" dirty="0" smtClean="0"/>
              <a:t>Coating is very efficient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956" y="1846263"/>
            <a:ext cx="4022725" cy="4022725"/>
          </a:xfrm>
          <a:ln>
            <a:solidFill>
              <a:schemeClr val="accent1">
                <a:shade val="50000"/>
              </a:schemeClr>
            </a:solidFill>
          </a:ln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238" y="2006204"/>
            <a:ext cx="4937125" cy="3702843"/>
          </a:xfrm>
          <a:ln>
            <a:noFill/>
          </a:ln>
        </p:spPr>
      </p:pic>
      <p:cxnSp>
        <p:nvCxnSpPr>
          <p:cNvPr id="5" name="Straight Arrow Connector 4"/>
          <p:cNvCxnSpPr/>
          <p:nvPr/>
        </p:nvCxnSpPr>
        <p:spPr>
          <a:xfrm flipV="1">
            <a:off x="10639425" y="2886076"/>
            <a:ext cx="1" cy="27622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/>
        </p:nvGrpSpPr>
        <p:grpSpPr>
          <a:xfrm>
            <a:off x="2733675" y="2662694"/>
            <a:ext cx="934530" cy="2079287"/>
            <a:chOff x="2733675" y="2662694"/>
            <a:chExt cx="934530" cy="2079287"/>
          </a:xfrm>
        </p:grpSpPr>
        <p:sp>
          <p:nvSpPr>
            <p:cNvPr id="9" name="TextBox 8"/>
            <p:cNvSpPr txBox="1"/>
            <p:nvPr/>
          </p:nvSpPr>
          <p:spPr>
            <a:xfrm rot="16200000">
              <a:off x="2336174" y="3409950"/>
              <a:ext cx="2079287" cy="5847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sz="1600" dirty="0" smtClean="0"/>
                <a:t>Damper suppresses</a:t>
              </a:r>
              <a:br>
                <a:rPr lang="en-US" sz="1600" dirty="0" smtClean="0"/>
              </a:br>
              <a:r>
                <a:rPr lang="en-US" sz="1600" dirty="0" smtClean="0"/>
                <a:t>coupled-bunch motion</a:t>
              </a:r>
              <a:endParaRPr lang="en-US" sz="1600" dirty="0"/>
            </a:p>
          </p:txBody>
        </p:sp>
        <p:cxnSp>
          <p:nvCxnSpPr>
            <p:cNvPr id="11" name="Straight Arrow Connector 10"/>
            <p:cNvCxnSpPr>
              <a:stCxn id="9" idx="0"/>
            </p:cNvCxnSpPr>
            <p:nvPr/>
          </p:nvCxnSpPr>
          <p:spPr>
            <a:xfrm flipH="1">
              <a:off x="2733675" y="3702337"/>
              <a:ext cx="34975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1554956" y="5977891"/>
            <a:ext cx="3516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Vertical collimator,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Halfgap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1.4 mm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8/28/2018</a:t>
            </a:r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128th HL-LHC WP2 Meeting</a:t>
            </a: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0272-6367-4D92-BB4E-492D1AD3F84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564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219825" y="1952625"/>
            <a:ext cx="5000625" cy="378499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US" dirty="0" smtClean="0"/>
              <a:t>ne collimator, closer to the beam:</a:t>
            </a:r>
            <a:br>
              <a:rPr lang="en-US" dirty="0" smtClean="0"/>
            </a:br>
            <a:r>
              <a:rPr lang="en-US" dirty="0" smtClean="0"/>
              <a:t>Coating is very efficient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956" y="1846263"/>
            <a:ext cx="4022725" cy="4022725"/>
          </a:xfrm>
          <a:ln>
            <a:solidFill>
              <a:schemeClr val="accent1">
                <a:shade val="50000"/>
              </a:schemeClr>
            </a:solidFill>
          </a:ln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238" y="2006204"/>
            <a:ext cx="4937125" cy="3702843"/>
          </a:xfrm>
          <a:ln>
            <a:noFill/>
          </a:ln>
        </p:spPr>
      </p:pic>
      <p:cxnSp>
        <p:nvCxnSpPr>
          <p:cNvPr id="5" name="Straight Arrow Connector 4"/>
          <p:cNvCxnSpPr/>
          <p:nvPr/>
        </p:nvCxnSpPr>
        <p:spPr>
          <a:xfrm flipV="1">
            <a:off x="8848725" y="3790950"/>
            <a:ext cx="1" cy="27622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2733675" y="2662694"/>
            <a:ext cx="934530" cy="2079287"/>
            <a:chOff x="2733675" y="2662694"/>
            <a:chExt cx="934530" cy="2079287"/>
          </a:xfrm>
        </p:grpSpPr>
        <p:sp>
          <p:nvSpPr>
            <p:cNvPr id="10" name="TextBox 9"/>
            <p:cNvSpPr txBox="1"/>
            <p:nvPr/>
          </p:nvSpPr>
          <p:spPr>
            <a:xfrm rot="16200000">
              <a:off x="2336174" y="3409950"/>
              <a:ext cx="2079287" cy="5847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sz="1600" dirty="0" smtClean="0"/>
                <a:t>Damper suppresses</a:t>
              </a:r>
              <a:br>
                <a:rPr lang="en-US" sz="1600" dirty="0" smtClean="0"/>
              </a:br>
              <a:r>
                <a:rPr lang="en-US" sz="1600" dirty="0" smtClean="0"/>
                <a:t>coupled-bunch motion</a:t>
              </a:r>
              <a:endParaRPr lang="en-US" sz="1600" dirty="0"/>
            </a:p>
          </p:txBody>
        </p:sp>
        <p:cxnSp>
          <p:nvCxnSpPr>
            <p:cNvPr id="11" name="Straight Arrow Connector 10"/>
            <p:cNvCxnSpPr>
              <a:stCxn id="10" idx="0"/>
            </p:cNvCxnSpPr>
            <p:nvPr/>
          </p:nvCxnSpPr>
          <p:spPr>
            <a:xfrm flipH="1">
              <a:off x="2733675" y="3702337"/>
              <a:ext cx="34975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8/28/2018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128th HL-LHC WP2 Meeting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0272-6367-4D92-BB4E-492D1AD3F849}" type="slidenum">
              <a:rPr lang="en-US" smtClean="0"/>
              <a:t>11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554956" y="5977891"/>
            <a:ext cx="3516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Vertical collimator,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Halfgap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1.4 mm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863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229350" y="1933575"/>
            <a:ext cx="5000625" cy="378499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Coating is less efficient when other sources of impedance take part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956" y="1846263"/>
            <a:ext cx="4022725" cy="4022725"/>
          </a:xfrm>
          <a:ln>
            <a:solidFill>
              <a:schemeClr val="accent1">
                <a:shade val="50000"/>
              </a:schemeClr>
            </a:solidFill>
          </a:ln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238" y="2006204"/>
            <a:ext cx="4937125" cy="3702843"/>
          </a:xfrm>
          <a:ln>
            <a:noFill/>
          </a:ln>
        </p:spPr>
      </p:pic>
      <p:cxnSp>
        <p:nvCxnSpPr>
          <p:cNvPr id="8" name="Straight Arrow Connector 7"/>
          <p:cNvCxnSpPr/>
          <p:nvPr/>
        </p:nvCxnSpPr>
        <p:spPr>
          <a:xfrm>
            <a:off x="10629900" y="2876550"/>
            <a:ext cx="0" cy="2667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2733675" y="2662694"/>
            <a:ext cx="934530" cy="2079287"/>
            <a:chOff x="2733675" y="2662694"/>
            <a:chExt cx="934530" cy="2079287"/>
          </a:xfrm>
        </p:grpSpPr>
        <p:sp>
          <p:nvSpPr>
            <p:cNvPr id="10" name="TextBox 9"/>
            <p:cNvSpPr txBox="1"/>
            <p:nvPr/>
          </p:nvSpPr>
          <p:spPr>
            <a:xfrm rot="16200000">
              <a:off x="2336174" y="3409950"/>
              <a:ext cx="2079287" cy="5847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sz="1600" dirty="0" smtClean="0"/>
                <a:t>Damper suppresses</a:t>
              </a:r>
              <a:br>
                <a:rPr lang="en-US" sz="1600" dirty="0" smtClean="0"/>
              </a:br>
              <a:r>
                <a:rPr lang="en-US" sz="1600" dirty="0" smtClean="0"/>
                <a:t>coupled-bunch motion</a:t>
              </a:r>
              <a:endParaRPr lang="en-US" sz="1600" dirty="0"/>
            </a:p>
          </p:txBody>
        </p:sp>
        <p:cxnSp>
          <p:nvCxnSpPr>
            <p:cNvPr id="11" name="Straight Arrow Connector 10"/>
            <p:cNvCxnSpPr>
              <a:stCxn id="10" idx="0"/>
            </p:cNvCxnSpPr>
            <p:nvPr/>
          </p:nvCxnSpPr>
          <p:spPr>
            <a:xfrm flipH="1">
              <a:off x="2733675" y="3702337"/>
              <a:ext cx="34975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1554956" y="5977891"/>
            <a:ext cx="3776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Horizontal collimator,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Halfgap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3.1 mm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8/28/2018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128th HL-LHC WP2 Meeting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0272-6367-4D92-BB4E-492D1AD3F84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282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9350" y="1933575"/>
            <a:ext cx="5000625" cy="378499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956" y="1846263"/>
            <a:ext cx="4022725" cy="4022725"/>
          </a:xfrm>
          <a:ln>
            <a:solidFill>
              <a:schemeClr val="accent1">
                <a:shade val="50000"/>
              </a:schemeClr>
            </a:solidFill>
          </a:ln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238" y="2006204"/>
            <a:ext cx="4937125" cy="3702843"/>
          </a:xfrm>
          <a:ln>
            <a:noFill/>
          </a:ln>
        </p:spPr>
      </p:pic>
      <p:cxnSp>
        <p:nvCxnSpPr>
          <p:cNvPr id="7" name="Straight Arrow Connector 6"/>
          <p:cNvCxnSpPr/>
          <p:nvPr/>
        </p:nvCxnSpPr>
        <p:spPr>
          <a:xfrm>
            <a:off x="8848725" y="3209925"/>
            <a:ext cx="0" cy="2667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2733675" y="2662694"/>
            <a:ext cx="934530" cy="2079287"/>
            <a:chOff x="2733675" y="2662694"/>
            <a:chExt cx="934530" cy="2079287"/>
          </a:xfrm>
        </p:grpSpPr>
        <p:sp>
          <p:nvSpPr>
            <p:cNvPr id="10" name="TextBox 9"/>
            <p:cNvSpPr txBox="1"/>
            <p:nvPr/>
          </p:nvSpPr>
          <p:spPr>
            <a:xfrm rot="16200000">
              <a:off x="2336174" y="3409950"/>
              <a:ext cx="2079287" cy="5847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sz="1600" dirty="0" smtClean="0"/>
                <a:t>Damper suppresses</a:t>
              </a:r>
              <a:br>
                <a:rPr lang="en-US" sz="1600" dirty="0" smtClean="0"/>
              </a:br>
              <a:r>
                <a:rPr lang="en-US" sz="1600" dirty="0" smtClean="0"/>
                <a:t>coupled-bunch motion</a:t>
              </a:r>
              <a:endParaRPr lang="en-US" sz="1600" dirty="0"/>
            </a:p>
          </p:txBody>
        </p:sp>
        <p:cxnSp>
          <p:nvCxnSpPr>
            <p:cNvPr id="11" name="Straight Arrow Connector 10"/>
            <p:cNvCxnSpPr>
              <a:stCxn id="10" idx="0"/>
            </p:cNvCxnSpPr>
            <p:nvPr/>
          </p:nvCxnSpPr>
          <p:spPr>
            <a:xfrm flipH="1">
              <a:off x="2733675" y="3702337"/>
              <a:ext cx="34975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8/28/2018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128th HL-LHC WP2 Meeting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0272-6367-4D92-BB4E-492D1AD3F849}" type="slidenum">
              <a:rPr lang="en-US" smtClean="0"/>
              <a:t>13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554956" y="5977891"/>
            <a:ext cx="3776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Horizontal collimator,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Halfgap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3.1 mm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Coating is less efficient when other sources of impedance take part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76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Broadband components of impedance limit how much the total can be reduced</a:t>
            </a:r>
            <a:endParaRPr lang="en-US" sz="4400" dirty="0">
              <a:solidFill>
                <a:srgbClr val="FFFF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346" y="1846262"/>
            <a:ext cx="5853287" cy="4389966"/>
          </a:xfrm>
          <a:ln>
            <a:solidFill>
              <a:schemeClr val="accent1">
                <a:shade val="50000"/>
              </a:schemeClr>
            </a:solidFill>
          </a:ln>
        </p:spPr>
      </p:pic>
      <p:grpSp>
        <p:nvGrpSpPr>
          <p:cNvPr id="11" name="Group 10"/>
          <p:cNvGrpSpPr/>
          <p:nvPr/>
        </p:nvGrpSpPr>
        <p:grpSpPr>
          <a:xfrm>
            <a:off x="7600950" y="3867150"/>
            <a:ext cx="66675" cy="421276"/>
            <a:chOff x="7600950" y="3867150"/>
            <a:chExt cx="66675" cy="421276"/>
          </a:xfrm>
        </p:grpSpPr>
        <p:sp>
          <p:nvSpPr>
            <p:cNvPr id="7" name="Oval 6"/>
            <p:cNvSpPr/>
            <p:nvPr/>
          </p:nvSpPr>
          <p:spPr>
            <a:xfrm>
              <a:off x="7600950" y="3867150"/>
              <a:ext cx="66675" cy="76200"/>
            </a:xfrm>
            <a:prstGeom prst="ellipse">
              <a:avLst/>
            </a:prstGeom>
            <a:solidFill>
              <a:srgbClr val="2A2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>
              <a:off x="7629525" y="3922666"/>
              <a:ext cx="0" cy="365760"/>
            </a:xfrm>
            <a:prstGeom prst="straightConnector1">
              <a:avLst/>
            </a:prstGeom>
            <a:ln>
              <a:solidFill>
                <a:srgbClr val="2222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6309076" y="3572344"/>
            <a:ext cx="66675" cy="421276"/>
            <a:chOff x="7600950" y="3867150"/>
            <a:chExt cx="66675" cy="421276"/>
          </a:xfrm>
        </p:grpSpPr>
        <p:sp>
          <p:nvSpPr>
            <p:cNvPr id="13" name="Oval 12"/>
            <p:cNvSpPr/>
            <p:nvPr/>
          </p:nvSpPr>
          <p:spPr>
            <a:xfrm>
              <a:off x="7600950" y="3867150"/>
              <a:ext cx="66675" cy="76200"/>
            </a:xfrm>
            <a:prstGeom prst="ellipse">
              <a:avLst/>
            </a:prstGeom>
            <a:solidFill>
              <a:srgbClr val="2A2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flipH="1">
              <a:off x="7629525" y="3922666"/>
              <a:ext cx="0" cy="365760"/>
            </a:xfrm>
            <a:prstGeom prst="straightConnector1">
              <a:avLst/>
            </a:prstGeom>
            <a:ln>
              <a:solidFill>
                <a:srgbClr val="2222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5041635" y="3262994"/>
            <a:ext cx="66675" cy="421276"/>
            <a:chOff x="7600950" y="3867150"/>
            <a:chExt cx="66675" cy="421276"/>
          </a:xfrm>
        </p:grpSpPr>
        <p:sp>
          <p:nvSpPr>
            <p:cNvPr id="16" name="Oval 15"/>
            <p:cNvSpPr/>
            <p:nvPr/>
          </p:nvSpPr>
          <p:spPr>
            <a:xfrm>
              <a:off x="7600950" y="3867150"/>
              <a:ext cx="66675" cy="76200"/>
            </a:xfrm>
            <a:prstGeom prst="ellipse">
              <a:avLst/>
            </a:prstGeom>
            <a:solidFill>
              <a:srgbClr val="2A2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H="1">
              <a:off x="7629525" y="3922666"/>
              <a:ext cx="0" cy="365760"/>
            </a:xfrm>
            <a:prstGeom prst="straightConnector1">
              <a:avLst/>
            </a:prstGeom>
            <a:ln>
              <a:solidFill>
                <a:srgbClr val="2222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8845199" y="4155347"/>
            <a:ext cx="66675" cy="421276"/>
            <a:chOff x="7600950" y="3867150"/>
            <a:chExt cx="66675" cy="421276"/>
          </a:xfrm>
        </p:grpSpPr>
        <p:sp>
          <p:nvSpPr>
            <p:cNvPr id="19" name="Oval 18"/>
            <p:cNvSpPr/>
            <p:nvPr/>
          </p:nvSpPr>
          <p:spPr>
            <a:xfrm>
              <a:off x="7600950" y="3867150"/>
              <a:ext cx="66675" cy="76200"/>
            </a:xfrm>
            <a:prstGeom prst="ellipse">
              <a:avLst/>
            </a:prstGeom>
            <a:solidFill>
              <a:srgbClr val="2A2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 flipH="1">
              <a:off x="7629525" y="3922666"/>
              <a:ext cx="0" cy="365760"/>
            </a:xfrm>
            <a:prstGeom prst="straightConnector1">
              <a:avLst/>
            </a:prstGeom>
            <a:ln>
              <a:solidFill>
                <a:srgbClr val="2222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8/28/2018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128th HL-LHC WP2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0272-6367-4D92-BB4E-492D1AD3F849}" type="slidenum">
              <a:rPr lang="en-US" smtClean="0"/>
              <a:t>14</a:t>
            </a:fld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9048750" y="3697873"/>
            <a:ext cx="2730661" cy="1027617"/>
            <a:chOff x="9039225" y="3697873"/>
            <a:chExt cx="2730661" cy="1027617"/>
          </a:xfrm>
        </p:grpSpPr>
        <p:sp>
          <p:nvSpPr>
            <p:cNvPr id="8" name="TextBox 7"/>
            <p:cNvSpPr txBox="1"/>
            <p:nvPr/>
          </p:nvSpPr>
          <p:spPr>
            <a:xfrm>
              <a:off x="9270648" y="3697873"/>
              <a:ext cx="2428165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2E972E"/>
                  </a:solidFill>
                </a:rPr>
                <a:t>Being refined by E. Carideo</a:t>
              </a:r>
              <a:endParaRPr lang="en-US" sz="1600" dirty="0">
                <a:solidFill>
                  <a:srgbClr val="2E972E"/>
                </a:solidFill>
              </a:endParaRPr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9039225" y="4050770"/>
              <a:ext cx="2571750" cy="0"/>
            </a:xfrm>
            <a:prstGeom prst="line">
              <a:avLst/>
            </a:prstGeom>
            <a:ln w="15875">
              <a:solidFill>
                <a:srgbClr val="2E972E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9039225" y="4336051"/>
              <a:ext cx="2571750" cy="0"/>
            </a:xfrm>
            <a:prstGeom prst="line">
              <a:avLst/>
            </a:prstGeom>
            <a:ln w="15875">
              <a:solidFill>
                <a:srgbClr val="B14747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9284141" y="4386936"/>
              <a:ext cx="2485745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B14747"/>
                  </a:solidFill>
                </a:rPr>
                <a:t>Being checked by T. </a:t>
              </a:r>
              <a:r>
                <a:rPr lang="en-US" sz="1600" dirty="0" err="1">
                  <a:solidFill>
                    <a:srgbClr val="B14747"/>
                  </a:solidFill>
                </a:rPr>
                <a:t>Dascalu</a:t>
              </a:r>
              <a:endParaRPr lang="en-US" sz="1600" dirty="0">
                <a:solidFill>
                  <a:srgbClr val="B14747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235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346" y="1846263"/>
            <a:ext cx="5363633" cy="4022725"/>
          </a:xfrm>
          <a:ln>
            <a:solidFill>
              <a:schemeClr val="accent2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Stability diagram: </a:t>
            </a:r>
            <a:r>
              <a:rPr lang="en-US" sz="4000" dirty="0" smtClean="0"/>
              <a:t>Full machine</a:t>
            </a:r>
            <a:endParaRPr lang="en-US" sz="40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4200525" y="2295525"/>
            <a:ext cx="1327860" cy="1809750"/>
            <a:chOff x="4200525" y="2295525"/>
            <a:chExt cx="1327860" cy="1809750"/>
          </a:xfrm>
        </p:grpSpPr>
        <p:cxnSp>
          <p:nvCxnSpPr>
            <p:cNvPr id="13" name="Straight Arrow Connector 12"/>
            <p:cNvCxnSpPr/>
            <p:nvPr/>
          </p:nvCxnSpPr>
          <p:spPr>
            <a:xfrm>
              <a:off x="4200525" y="2295525"/>
              <a:ext cx="676275" cy="1809750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4396665" y="2524125"/>
              <a:ext cx="113172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Coating IR7</a:t>
              </a:r>
            </a:p>
            <a:p>
              <a:r>
                <a:rPr lang="en-US" sz="1600" dirty="0" smtClean="0"/>
                <a:t>TCSGs</a:t>
              </a:r>
              <a:endParaRPr lang="en-US" sz="160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019550" y="2114550"/>
            <a:ext cx="4533900" cy="3114676"/>
            <a:chOff x="4019550" y="2114550"/>
            <a:chExt cx="4533900" cy="3114676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4019550" y="4191000"/>
              <a:ext cx="4533900" cy="190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4876800" y="2114550"/>
              <a:ext cx="0" cy="3114675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H="1" flipV="1">
              <a:off x="4876800" y="4210050"/>
              <a:ext cx="1409701" cy="101917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5276631" y="4372025"/>
              <a:ext cx="89781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1"/>
                  </a:solidFill>
                </a:rPr>
                <a:t>Other</a:t>
              </a:r>
              <a:br>
                <a:rPr lang="en-US" dirty="0" smtClean="0">
                  <a:solidFill>
                    <a:schemeClr val="accent1"/>
                  </a:solidFill>
                </a:rPr>
              </a:br>
              <a:r>
                <a:rPr lang="en-US" dirty="0" smtClean="0">
                  <a:solidFill>
                    <a:schemeClr val="accent1"/>
                  </a:solidFill>
                </a:rPr>
                <a:t>sources</a:t>
              </a:r>
              <a:endParaRPr lang="en-US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8/28/2018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128th HL-LHC WP2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0272-6367-4D92-BB4E-492D1AD3F84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86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4105275" y="1857375"/>
            <a:ext cx="4171950" cy="42957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Further reducing the resistivity gets less effective as one goes to better conductors</a:t>
            </a:r>
            <a:endParaRPr lang="en-US" sz="4000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1846263"/>
            <a:ext cx="4022725" cy="4022725"/>
          </a:xfrm>
        </p:spPr>
      </p:pic>
      <p:sp>
        <p:nvSpPr>
          <p:cNvPr id="13" name="TextBox 12"/>
          <p:cNvSpPr txBox="1"/>
          <p:nvPr/>
        </p:nvSpPr>
        <p:spPr>
          <a:xfrm>
            <a:off x="5724811" y="2362200"/>
            <a:ext cx="429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/>
                </a:solidFill>
              </a:rPr>
              <a:t>Cu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62060" y="2674382"/>
            <a:ext cx="503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Mo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26312" y="3414078"/>
            <a:ext cx="72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MoGr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458950" y="5056387"/>
            <a:ext cx="535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2222FF"/>
                </a:solidFill>
              </a:rPr>
              <a:t>CFC</a:t>
            </a:r>
            <a:endParaRPr lang="en-US" dirty="0">
              <a:solidFill>
                <a:srgbClr val="2222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07407" y="3096122"/>
            <a:ext cx="1350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FFC000"/>
                </a:solidFill>
              </a:rPr>
              <a:t>Mo (TCSPM)</a:t>
            </a:r>
            <a:endParaRPr lang="en-US" i="1" dirty="0">
              <a:solidFill>
                <a:srgbClr val="FFC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67804" y="2435265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accent5"/>
                </a:solidFill>
              </a:rPr>
              <a:t>Cu (TDIS)</a:t>
            </a:r>
            <a:endParaRPr lang="en-US" i="1" dirty="0">
              <a:solidFill>
                <a:schemeClr val="accent5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680078" y="5721290"/>
            <a:ext cx="186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Resistivity (</a:t>
            </a:r>
            <a:r>
              <a:rPr lang="en-US" dirty="0" err="1" smtClean="0"/>
              <a:t>n</a:t>
            </a:r>
            <a:r>
              <a:rPr lang="en-US" dirty="0" err="1" smtClean="0">
                <a:latin typeface="Symbol" panose="05050102010706020507" pitchFamily="18" charset="2"/>
              </a:rPr>
              <a:t>W</a:t>
            </a:r>
            <a:r>
              <a:rPr lang="en-US" dirty="0" smtClean="0"/>
              <a:t>-m)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8/28/2018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128th HL-LHC WP2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0272-6367-4D92-BB4E-492D1AD3F84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121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What could be different (go wrong)?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Need tighter collimator settings for machine protection</a:t>
            </a:r>
          </a:p>
          <a:p>
            <a:r>
              <a:rPr lang="en-US" sz="2400" dirty="0" smtClean="0"/>
              <a:t>Mo coating does not perform as expected</a:t>
            </a:r>
          </a:p>
          <a:p>
            <a:r>
              <a:rPr lang="en-US" sz="2400" dirty="0" smtClean="0"/>
              <a:t>Have to settle for uncoated secondary collimators</a:t>
            </a:r>
          </a:p>
          <a:p>
            <a:r>
              <a:rPr lang="en-US" sz="2400" dirty="0" smtClean="0"/>
              <a:t>Something left unaccounted for in the model</a:t>
            </a:r>
          </a:p>
          <a:p>
            <a:pPr lvl="1"/>
            <a:r>
              <a:rPr lang="en-US" sz="2200" dirty="0" smtClean="0"/>
              <a:t>Refining the model of geometric impedance</a:t>
            </a:r>
          </a:p>
          <a:p>
            <a:pPr lvl="1"/>
            <a:r>
              <a:rPr lang="en-US" sz="2200" dirty="0" smtClean="0"/>
              <a:t>Noise leading to instabilities with large latency times</a:t>
            </a:r>
          </a:p>
          <a:p>
            <a:pPr lvl="1"/>
            <a:r>
              <a:rPr lang="en-US" sz="2200" dirty="0" smtClean="0"/>
              <a:t>Beam-beam interaction reducing the Stability Diagram</a:t>
            </a:r>
            <a:endParaRPr lang="en-US" sz="2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8/28/2018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128th HL-LHC WP2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0272-6367-4D92-BB4E-492D1AD3F84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805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LHC keeps tightening the collimator gaps during its operation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Originally, there were three collimator scenarios for HL-LHC:</a:t>
            </a:r>
          </a:p>
          <a:p>
            <a:pPr lvl="1"/>
            <a:r>
              <a:rPr lang="en-US" dirty="0" smtClean="0"/>
              <a:t>1.0 </a:t>
            </a:r>
            <a:r>
              <a:rPr lang="en-US" dirty="0" smtClean="0">
                <a:latin typeface="Symbol" panose="05050102010706020507" pitchFamily="18" charset="2"/>
              </a:rPr>
              <a:t>s: </a:t>
            </a:r>
            <a:r>
              <a:rPr lang="en-US" dirty="0" smtClean="0"/>
              <a:t>TCP – 6, TCS – 7</a:t>
            </a:r>
            <a:r>
              <a:rPr lang="en-US" dirty="0" smtClean="0">
                <a:latin typeface="Symbol" panose="05050102010706020507" pitchFamily="18" charset="2"/>
              </a:rPr>
              <a:t> </a:t>
            </a:r>
            <a:r>
              <a:rPr lang="en-US" sz="1600" dirty="0" smtClean="0">
                <a:latin typeface="Calibri "/>
              </a:rPr>
              <a:t>(for 3.5 </a:t>
            </a:r>
            <a:r>
              <a:rPr lang="en-US" dirty="0" smtClean="0">
                <a:latin typeface="Symbol" panose="05050102010706020507" pitchFamily="18" charset="2"/>
              </a:rPr>
              <a:t>m</a:t>
            </a:r>
            <a:r>
              <a:rPr lang="en-US" sz="1600" dirty="0" smtClean="0">
                <a:latin typeface="Calibri "/>
              </a:rPr>
              <a:t>m ref. emittance, “Nominal” design report)</a:t>
            </a:r>
          </a:p>
          <a:p>
            <a:pPr lvl="1"/>
            <a:r>
              <a:rPr lang="en-US" dirty="0" smtClean="0"/>
              <a:t>1.5 </a:t>
            </a:r>
            <a:r>
              <a:rPr lang="en-US" dirty="0" smtClean="0">
                <a:latin typeface="Symbol" panose="05050102010706020507" pitchFamily="18" charset="2"/>
              </a:rPr>
              <a:t>s: </a:t>
            </a:r>
            <a:r>
              <a:rPr lang="en-US" dirty="0"/>
              <a:t>TCP – 5</a:t>
            </a:r>
            <a:r>
              <a:rPr lang="en-US" dirty="0" smtClean="0"/>
              <a:t>, </a:t>
            </a:r>
            <a:r>
              <a:rPr lang="en-US" dirty="0"/>
              <a:t>TCS – </a:t>
            </a:r>
            <a:r>
              <a:rPr lang="en-US" dirty="0" smtClean="0"/>
              <a:t>6.5</a:t>
            </a:r>
            <a:endParaRPr lang="en-US" dirty="0" smtClean="0">
              <a:latin typeface="Symbol" panose="05050102010706020507" pitchFamily="18" charset="2"/>
            </a:endParaRPr>
          </a:p>
          <a:p>
            <a:pPr lvl="1"/>
            <a:r>
              <a:rPr lang="en-US" dirty="0" smtClean="0"/>
              <a:t>2.0 </a:t>
            </a:r>
            <a:r>
              <a:rPr lang="en-US" dirty="0" smtClean="0">
                <a:latin typeface="Symbol" panose="05050102010706020507" pitchFamily="18" charset="2"/>
              </a:rPr>
              <a:t>s: </a:t>
            </a:r>
            <a:r>
              <a:rPr lang="en-US" dirty="0"/>
              <a:t>TCP – </a:t>
            </a:r>
            <a:r>
              <a:rPr lang="en-US" dirty="0" smtClean="0"/>
              <a:t>5.7, </a:t>
            </a:r>
            <a:r>
              <a:rPr lang="en-US" dirty="0"/>
              <a:t>TCS – </a:t>
            </a:r>
            <a:r>
              <a:rPr lang="en-US" dirty="0" smtClean="0"/>
              <a:t>7.7</a:t>
            </a:r>
            <a:endParaRPr lang="en-US" dirty="0">
              <a:latin typeface="Symbol" panose="05050102010706020507" pitchFamily="18" charset="2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095751" y="5515151"/>
            <a:ext cx="3523171" cy="369332"/>
            <a:chOff x="2085976" y="5528337"/>
            <a:chExt cx="3523171" cy="369332"/>
          </a:xfrm>
        </p:grpSpPr>
        <p:sp>
          <p:nvSpPr>
            <p:cNvPr id="4" name="TextBox 3"/>
            <p:cNvSpPr txBox="1"/>
            <p:nvPr/>
          </p:nvSpPr>
          <p:spPr>
            <a:xfrm>
              <a:off x="2457450" y="5528337"/>
              <a:ext cx="3151697" cy="369332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accent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Ultimately became the baseline</a:t>
              </a:r>
              <a:endParaRPr lang="en-US" dirty="0"/>
            </a:p>
          </p:txBody>
        </p:sp>
        <p:cxnSp>
          <p:nvCxnSpPr>
            <p:cNvPr id="6" name="Straight Arrow Connector 5"/>
            <p:cNvCxnSpPr>
              <a:stCxn id="4" idx="1"/>
            </p:cNvCxnSpPr>
            <p:nvPr/>
          </p:nvCxnSpPr>
          <p:spPr>
            <a:xfrm flipH="1">
              <a:off x="2085976" y="5713003"/>
              <a:ext cx="371474" cy="1997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9207037"/>
              </p:ext>
            </p:extLst>
          </p:nvPr>
        </p:nvGraphicFramePr>
        <p:xfrm>
          <a:off x="3840479" y="1865274"/>
          <a:ext cx="4572000" cy="25452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747157" y="5902308"/>
            <a:ext cx="6758645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accent2"/>
                </a:solidFill>
              </a:rPr>
              <a:t>Are we sure the settings are not going to change in the future? </a:t>
            </a:r>
            <a:endParaRPr lang="en-US" sz="2000" dirty="0">
              <a:solidFill>
                <a:schemeClr val="accent2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8/28/2018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128th HL-LHC WP2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0272-6367-4D92-BB4E-492D1AD3F84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812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Little or no safety margin for tighter settings if the full impedance reduction is not done</a:t>
            </a:r>
            <a:endParaRPr lang="en-US" sz="4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516148"/>
          </a:xfrm>
        </p:spPr>
        <p:txBody>
          <a:bodyPr/>
          <a:lstStyle/>
          <a:p>
            <a:pPr algn="ctr"/>
            <a:r>
              <a:rPr lang="en-US" cap="none" dirty="0" smtClean="0"/>
              <a:t>Nominal settings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950" y="2362200"/>
            <a:ext cx="3860164" cy="3860164"/>
          </a:xfr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</p:pic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516148"/>
          </a:xfrm>
        </p:spPr>
        <p:txBody>
          <a:bodyPr>
            <a:normAutofit/>
          </a:bodyPr>
          <a:lstStyle/>
          <a:p>
            <a:pPr algn="ctr"/>
            <a:r>
              <a:rPr lang="en-US" cap="none" dirty="0" smtClean="0"/>
              <a:t>Tight (non-baseline) settings</a:t>
            </a:r>
            <a:endParaRPr lang="en-US" dirty="0"/>
          </a:p>
        </p:txBody>
      </p:sp>
      <p:pic>
        <p:nvPicPr>
          <p:cNvPr id="15" name="Content Placeholder 14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3737" y="2362200"/>
            <a:ext cx="3860052" cy="3860052"/>
          </a:xfrm>
          <a:solidFill>
            <a:schemeClr val="bg1"/>
          </a:solidFill>
          <a:ln>
            <a:solidFill>
              <a:schemeClr val="accent2"/>
            </a:solidFill>
          </a:ln>
        </p:spPr>
      </p:pic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8/28/2018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128th HL-LHC WP2 Meeting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0272-6367-4D92-BB4E-492D1AD3F84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403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What is the motivation for collimator impedance reduction?</a:t>
            </a:r>
            <a:endParaRPr lang="en-US" sz="4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8/28/2018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128th HL-LHC WP2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0272-6367-4D92-BB4E-492D1AD3F84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3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Not coating the secondary collimators: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Octupole current threshold – similar to post-LS2</a:t>
            </a:r>
            <a:endParaRPr lang="en-US" sz="4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801" y="1922463"/>
            <a:ext cx="4257358" cy="4257358"/>
          </a:xfr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8/28/2018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128th HL-LHC WP2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0272-6367-4D92-BB4E-492D1AD3F84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40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The actual resistivity of Mo coating might be higher than the model value</a:t>
            </a:r>
            <a:endParaRPr lang="en-US" sz="40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411" y="1855788"/>
            <a:ext cx="6028453" cy="4022725"/>
          </a:xfrm>
          <a:prstGeom prst="rect">
            <a:avLst/>
          </a:prstGeom>
          <a:ln>
            <a:solidFill>
              <a:schemeClr val="accent2"/>
            </a:solidFill>
          </a:ln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3154256"/>
              </p:ext>
            </p:extLst>
          </p:nvPr>
        </p:nvGraphicFramePr>
        <p:xfrm>
          <a:off x="5991225" y="2123346"/>
          <a:ext cx="5250180" cy="15240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22909"/>
                <a:gridCol w="970466"/>
                <a:gridCol w="1178424"/>
                <a:gridCol w="1278269"/>
                <a:gridCol w="800112"/>
              </a:tblGrid>
              <a:tr h="29542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mbria" panose="02040503050406030204" pitchFamily="18" charset="0"/>
                        </a:rPr>
                        <a:t>Material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mbria" panose="02040503050406030204" pitchFamily="18" charset="0"/>
                        </a:rPr>
                        <a:t>Model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mbria" panose="02040503050406030204" pitchFamily="18" charset="0"/>
                        </a:rPr>
                        <a:t>Beam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mbria" panose="02040503050406030204" pitchFamily="18" charset="0"/>
                        </a:rPr>
                        <a:t>Lab: DC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mbria" panose="02040503050406030204" pitchFamily="18" charset="0"/>
                        </a:rPr>
                        <a:t>Lab: RF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29542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2A2CFF"/>
                          </a:solidFill>
                          <a:effectLst/>
                          <a:latin typeface="Cambria" panose="02040503050406030204" pitchFamily="18" charset="0"/>
                        </a:rPr>
                        <a:t>CFC</a:t>
                      </a:r>
                      <a:endParaRPr lang="en-US" sz="1400" dirty="0">
                        <a:solidFill>
                          <a:srgbClr val="2A2CFF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mbria" panose="02040503050406030204" pitchFamily="18" charset="0"/>
                        </a:rPr>
                        <a:t>5000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mbria" panose="02040503050406030204" pitchFamily="18" charset="0"/>
                        </a:rPr>
                        <a:t>4030 ± 380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mbria" panose="02040503050406030204" pitchFamily="18" charset="0"/>
                        </a:rPr>
                        <a:t>5000</a:t>
                      </a:r>
                      <a:r>
                        <a:rPr lang="en-US" sz="1400" baseline="0" dirty="0" smtClean="0">
                          <a:effectLst/>
                          <a:latin typeface="Cambria" panose="02040503050406030204" pitchFamily="18" charset="0"/>
                        </a:rPr>
                        <a:t> – 6000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29542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Cambria" panose="02040503050406030204" pitchFamily="18" charset="0"/>
                        </a:rPr>
                        <a:t>MoGr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mbria" panose="02040503050406030204" pitchFamily="18" charset="0"/>
                        </a:rPr>
                        <a:t>1000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mbria" panose="02040503050406030204" pitchFamily="18" charset="0"/>
                        </a:rPr>
                        <a:t>760 ± 60</a:t>
                      </a:r>
                      <a:endParaRPr lang="en-US" sz="14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mbria" panose="02040503050406030204" pitchFamily="18" charset="0"/>
                        </a:rPr>
                        <a:t>900 ± 100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29542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rgbClr val="008000"/>
                          </a:solidFill>
                          <a:effectLst/>
                          <a:latin typeface="Cambria" panose="02040503050406030204" pitchFamily="18" charset="0"/>
                        </a:rPr>
                        <a:t>TiN</a:t>
                      </a:r>
                      <a:endParaRPr lang="en-US" sz="1400" dirty="0">
                        <a:solidFill>
                          <a:srgbClr val="008000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 panose="02040503050406030204" pitchFamily="18" charset="0"/>
                        </a:rPr>
                        <a:t>400</a:t>
                      </a:r>
                      <a:endParaRPr lang="en-US" sz="14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mbria" panose="02040503050406030204" pitchFamily="18" charset="0"/>
                        </a:rPr>
                        <a:t>340 ± 40</a:t>
                      </a:r>
                      <a:endParaRPr lang="en-US" sz="14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mbria" panose="02040503050406030204" pitchFamily="18" charset="0"/>
                        </a:rPr>
                        <a:t>~400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29542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BDBD00"/>
                          </a:solidFill>
                          <a:effectLst/>
                          <a:latin typeface="Cambria" panose="02040503050406030204" pitchFamily="18" charset="0"/>
                        </a:rPr>
                        <a:t>Mo</a:t>
                      </a:r>
                      <a:endParaRPr lang="en-US" sz="1400" dirty="0">
                        <a:solidFill>
                          <a:srgbClr val="BDBD00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1"/>
                          </a:solidFill>
                          <a:effectLst/>
                          <a:latin typeface="Cambria" panose="02040503050406030204" pitchFamily="18" charset="0"/>
                        </a:rPr>
                        <a:t>53.5</a:t>
                      </a:r>
                      <a:endParaRPr lang="en-US" sz="1400" dirty="0">
                        <a:solidFill>
                          <a:schemeClr val="accent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FF0000"/>
                          </a:solidFill>
                          <a:effectLst/>
                          <a:latin typeface="Cambria" panose="02040503050406030204" pitchFamily="18" charset="0"/>
                        </a:rPr>
                        <a:t>250</a:t>
                      </a:r>
                      <a:r>
                        <a:rPr lang="en-GB" sz="1400" dirty="0">
                          <a:effectLst/>
                          <a:latin typeface="Cambria" panose="02040503050406030204" pitchFamily="18" charset="0"/>
                        </a:rPr>
                        <a:t> ± 50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mbria" panose="02040503050406030204" pitchFamily="18" charset="0"/>
                        </a:rPr>
                        <a:t>100 – </a:t>
                      </a:r>
                      <a:r>
                        <a:rPr lang="en-GB" sz="1400" dirty="0" smtClean="0">
                          <a:effectLst/>
                          <a:latin typeface="Cambria" panose="02040503050406030204" pitchFamily="18" charset="0"/>
                        </a:rPr>
                        <a:t>300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Cambria" panose="02040503050406030204" pitchFamily="18" charset="0"/>
                        </a:rPr>
                        <a:t>~300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901409" y="5878513"/>
            <a:ext cx="2254271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S. Antipov, </a:t>
            </a:r>
            <a:r>
              <a:rPr lang="en-US" sz="1600" i="1" dirty="0" smtClean="0"/>
              <a:t>et al.</a:t>
            </a:r>
            <a:r>
              <a:rPr lang="en-US" sz="1600" dirty="0" smtClean="0"/>
              <a:t>, </a:t>
            </a:r>
            <a:r>
              <a:rPr lang="en-US" sz="1600" i="1" dirty="0" smtClean="0"/>
              <a:t>IPAC’18</a:t>
            </a:r>
            <a:endParaRPr lang="en-US" sz="1600" i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8/28/2018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128th HL-LHC WP2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0272-6367-4D92-BB4E-492D1AD3F84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280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0625" y="544606"/>
            <a:ext cx="8229600" cy="11430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Surface studies</a:t>
            </a:r>
            <a:endParaRPr lang="en-US" sz="4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9F3B4-403C-45BD-BA3D-C2A3BDB3B80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190625" y="4451330"/>
                <a:ext cx="10021858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>
                    <a:solidFill>
                      <a:prstClr val="black"/>
                    </a:solidFill>
                  </a:rPr>
                  <a:t>Higher Mo resistivity could be related to:</a:t>
                </a:r>
              </a:p>
              <a:p>
                <a:pPr marL="800100" lvl="1" indent="-342900">
                  <a:buClr>
                    <a:srgbClr val="4F81BD"/>
                  </a:buClr>
                  <a:buFont typeface="+mj-lt"/>
                  <a:buAutoNum type="arabicPeriod"/>
                </a:pPr>
                <a:r>
                  <a:rPr lang="en-US" b="1" dirty="0">
                    <a:solidFill>
                      <a:prstClr val="black"/>
                    </a:solidFill>
                  </a:rPr>
                  <a:t> </a:t>
                </a:r>
                <a:r>
                  <a:rPr lang="en-US" dirty="0">
                    <a:solidFill>
                      <a:prstClr val="black"/>
                    </a:solidFill>
                  </a:rPr>
                  <a:t>Coating grain size and number of 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boundaries – affect the resistivity</a:t>
                </a:r>
                <a:endParaRPr lang="en-US" dirty="0">
                  <a:solidFill>
                    <a:prstClr val="black"/>
                  </a:solidFill>
                </a:endParaRPr>
              </a:p>
              <a:p>
                <a:pPr marL="800100" lvl="1" indent="-342900">
                  <a:buClr>
                    <a:srgbClr val="4F81BD"/>
                  </a:buClr>
                  <a:buFont typeface="+mj-lt"/>
                  <a:buAutoNum type="arabicPeriod"/>
                </a:pPr>
                <a:r>
                  <a:rPr lang="en-US" b="1" dirty="0">
                    <a:solidFill>
                      <a:prstClr val="black"/>
                    </a:solidFill>
                  </a:rPr>
                  <a:t> </a:t>
                </a:r>
                <a:r>
                  <a:rPr lang="en-US" dirty="0">
                    <a:solidFill>
                      <a:prstClr val="black"/>
                    </a:solidFill>
                  </a:rPr>
                  <a:t>Coating surface 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roughness </a:t>
                </a:r>
                <a:r>
                  <a:rPr lang="en-US" dirty="0">
                    <a:solidFill>
                      <a:prstClr val="black"/>
                    </a:solidFill>
                  </a:rPr>
                  <a:t>– affect the imaginary impedance</a:t>
                </a:r>
              </a:p>
              <a:p>
                <a:pPr marL="800100" lvl="1" indent="-342900">
                  <a:buClr>
                    <a:srgbClr val="4F81BD"/>
                  </a:buClr>
                  <a:buFont typeface="+mj-lt"/>
                  <a:buAutoNum type="arabicPeriod"/>
                </a:pPr>
                <a:r>
                  <a:rPr lang="en-US" b="1" dirty="0">
                    <a:solidFill>
                      <a:prstClr val="black"/>
                    </a:solidFill>
                  </a:rPr>
                  <a:t> </a:t>
                </a:r>
                <a:r>
                  <a:rPr lang="en-US" dirty="0">
                    <a:solidFill>
                      <a:prstClr val="black"/>
                    </a:solidFill>
                  </a:rPr>
                  <a:t>Presence of large (</a:t>
                </a:r>
                <a14:m>
                  <m:oMath xmlns:m="http://schemas.openxmlformats.org/officeDocument/2006/math">
                    <m:r>
                      <a:rPr lang="en-US">
                        <a:solidFill>
                          <a:prstClr val="black"/>
                        </a:solidFill>
                        <a:latin typeface="Cambria Math"/>
                      </a:rPr>
                      <m:t> </m:t>
                    </m:r>
                    <m:r>
                      <a:rPr lang="en-US" i="1">
                        <a:solidFill>
                          <a:prstClr val="black"/>
                        </a:solidFill>
                        <a:latin typeface="Cambria Math"/>
                      </a:rPr>
                      <m:t>&lt;10</m:t>
                    </m:r>
                    <m:r>
                      <a:rPr lang="en-US" i="1">
                        <a:solidFill>
                          <a:prstClr val="black"/>
                        </a:solidFill>
                        <a:latin typeface="Cambria Math"/>
                      </a:rPr>
                      <m:t>𝜇</m:t>
                    </m:r>
                  </m:oMath>
                </a14:m>
                <a:r>
                  <a:rPr lang="en-US" dirty="0">
                    <a:solidFill>
                      <a:prstClr val="black"/>
                    </a:solidFill>
                  </a:rPr>
                  <a:t>m ) bumps on the 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surface – affect the imaginary impedance </a:t>
                </a:r>
                <a:r>
                  <a:rPr lang="en-US" dirty="0">
                    <a:solidFill>
                      <a:prstClr val="black"/>
                    </a:solidFill>
                  </a:rPr>
                  <a:t/>
                </a:r>
                <a:br>
                  <a:rPr lang="en-US" dirty="0">
                    <a:solidFill>
                      <a:prstClr val="black"/>
                    </a:solidFill>
                  </a:rPr>
                </a:br>
                <a:endParaRPr lang="en-US" dirty="0">
                  <a:solidFill>
                    <a:prstClr val="black"/>
                  </a:solidFill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>
                    <a:solidFill>
                      <a:prstClr val="black"/>
                    </a:solidFill>
                  </a:rPr>
                  <a:t>Surface impurities could also increase effective 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resistivity</a:t>
                </a:r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0625" y="4451330"/>
                <a:ext cx="10021858" cy="1754326"/>
              </a:xfrm>
              <a:prstGeom prst="rect">
                <a:avLst/>
              </a:prstGeom>
              <a:blipFill rotWithShape="0">
                <a:blip r:embed="rId2"/>
                <a:stretch>
                  <a:fillRect l="-365" t="-1736" b="-45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7299" y="1800225"/>
            <a:ext cx="7086600" cy="252842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2971800" y="2916330"/>
            <a:ext cx="3810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1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114800" y="2154330"/>
            <a:ext cx="3810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2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848600" y="2611530"/>
            <a:ext cx="3810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785728" y="5837387"/>
            <a:ext cx="2426755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N. Biancacci, </a:t>
            </a:r>
            <a:r>
              <a:rPr lang="en-US" sz="1600" i="1" dirty="0" smtClean="0"/>
              <a:t>et al.</a:t>
            </a:r>
            <a:r>
              <a:rPr lang="en-US" sz="1600" dirty="0" smtClean="0"/>
              <a:t>, </a:t>
            </a:r>
            <a:r>
              <a:rPr lang="en-US" sz="1600" i="1" dirty="0" smtClean="0"/>
              <a:t>IPAC’18</a:t>
            </a:r>
            <a:endParaRPr lang="en-US" sz="1600" i="1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8/28/2018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128th HL-LHC WP2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677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304925" y="2228850"/>
            <a:ext cx="2962275" cy="24098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Bench RF measurements suggest the importance of the microstructure </a:t>
            </a:r>
            <a:endParaRPr lang="en-US" sz="4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9F3B4-403C-45BD-BA3D-C2A3BDB3B80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192699" y="5090645"/>
                <a:ext cx="10019783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 smtClean="0">
                    <a:solidFill>
                      <a:prstClr val="black"/>
                    </a:solidFill>
                  </a:rPr>
                  <a:t>Change in Q-factor → Real part of longitudinal impedance</a:t>
                </a:r>
                <a:endParaRPr lang="en-US" dirty="0">
                  <a:solidFill>
                    <a:prstClr val="black"/>
                  </a:solidFill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 smtClean="0">
                    <a:solidFill>
                      <a:srgbClr val="4F81BD"/>
                    </a:solidFill>
                  </a:rPr>
                  <a:t>Agreement </a:t>
                </a:r>
                <a:r>
                  <a:rPr lang="en-US" dirty="0">
                    <a:solidFill>
                      <a:srgbClr val="4F81BD"/>
                    </a:solidFill>
                  </a:rPr>
                  <a:t>within </a:t>
                </a:r>
                <a:r>
                  <a:rPr lang="en-US" dirty="0" smtClean="0">
                    <a:solidFill>
                      <a:srgbClr val="4F81BD"/>
                    </a:solidFill>
                  </a:rPr>
                  <a:t>error bars </a:t>
                </a:r>
                <a:r>
                  <a:rPr lang="en-US" dirty="0">
                    <a:solidFill>
                      <a:srgbClr val="4F81BD"/>
                    </a:solidFill>
                  </a:rPr>
                  <a:t>on </a:t>
                </a:r>
                <a:r>
                  <a:rPr lang="en-US" dirty="0" err="1">
                    <a:solidFill>
                      <a:srgbClr val="4F81BD"/>
                    </a:solidFill>
                  </a:rPr>
                  <a:t>TiN</a:t>
                </a:r>
                <a:r>
                  <a:rPr lang="en-US" dirty="0">
                    <a:solidFill>
                      <a:srgbClr val="4F81BD"/>
                    </a:solidFill>
                  </a:rPr>
                  <a:t> 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stripe</a:t>
                </a:r>
                <a:endParaRPr lang="en-US" dirty="0">
                  <a:solidFill>
                    <a:prstClr val="black"/>
                  </a:solidFill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 smtClean="0">
                    <a:solidFill>
                      <a:srgbClr val="4F81BD"/>
                    </a:solidFill>
                  </a:rPr>
                  <a:t>Lower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 </a:t>
                </a:r>
                <a:r>
                  <a:rPr lang="en-US" dirty="0">
                    <a:solidFill>
                      <a:prstClr val="black"/>
                    </a:solidFill>
                  </a:rPr>
                  <a:t>impedance </a:t>
                </a:r>
                <a:r>
                  <a:rPr lang="en-US" dirty="0">
                    <a:solidFill>
                      <a:srgbClr val="4F81BD"/>
                    </a:solidFill>
                  </a:rPr>
                  <a:t>reduction measured on Mo </a:t>
                </a:r>
                <a:r>
                  <a:rPr lang="en-US" dirty="0">
                    <a:solidFill>
                      <a:prstClr val="black"/>
                    </a:solidFill>
                  </a:rPr>
                  <a:t>stripe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prstClr val="black"/>
                        </a:solidFill>
                        <a:latin typeface="Cambria Math"/>
                      </a:rPr>
                      <m:t>→</m:t>
                    </m:r>
                  </m:oMath>
                </a14:m>
                <a:r>
                  <a:rPr lang="en-US" dirty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0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     </m:t>
                    </m:r>
                    <m:r>
                      <a:rPr lang="en-US" i="1" dirty="0">
                        <a:solidFill>
                          <a:prstClr val="black"/>
                        </a:solidFill>
                        <a:latin typeface="Cambria Math"/>
                      </a:rPr>
                      <m:t>~</m:t>
                    </m:r>
                  </m:oMath>
                </a14:m>
                <a:r>
                  <a:rPr lang="en-US" dirty="0">
                    <a:solidFill>
                      <a:prstClr val="black"/>
                    </a:solidFill>
                  </a:rPr>
                  <a:t>300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prstClr val="black"/>
                        </a:solidFill>
                        <a:latin typeface="Cambria Math"/>
                      </a:rPr>
                      <m:t>𝑛</m:t>
                    </m:r>
                    <m:r>
                      <m:rPr>
                        <m:sty m:val="p"/>
                      </m:rPr>
                      <a:rPr lang="en-US" dirty="0">
                        <a:solidFill>
                          <a:prstClr val="black"/>
                        </a:solidFill>
                        <a:latin typeface="Cambria Math"/>
                      </a:rPr>
                      <m:t>Ω</m:t>
                    </m:r>
                    <m:r>
                      <a:rPr lang="en-US" i="1" dirty="0">
                        <a:solidFill>
                          <a:prstClr val="black"/>
                        </a:solidFill>
                        <a:latin typeface="Cambria Math"/>
                      </a:rPr>
                      <m:t>𝑚</m:t>
                    </m:r>
                  </m:oMath>
                </a14:m>
                <a:r>
                  <a:rPr lang="en-US" dirty="0">
                    <a:solidFill>
                      <a:prstClr val="black"/>
                    </a:solidFill>
                  </a:rPr>
                  <a:t> Mo resistivity (expected 53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prstClr val="black"/>
                        </a:solidFill>
                        <a:latin typeface="Cambria Math"/>
                      </a:rPr>
                      <m:t>𝑛</m:t>
                    </m:r>
                    <m:r>
                      <m:rPr>
                        <m:sty m:val="p"/>
                      </m:rPr>
                      <a:rPr lang="en-US" dirty="0">
                        <a:solidFill>
                          <a:prstClr val="black"/>
                        </a:solidFill>
                        <a:latin typeface="Cambria Math"/>
                      </a:rPr>
                      <m:t>Ω</m:t>
                    </m:r>
                    <m:r>
                      <a:rPr lang="en-US" i="1" dirty="0">
                        <a:solidFill>
                          <a:prstClr val="black"/>
                        </a:solidFill>
                        <a:latin typeface="Cambria Math"/>
                      </a:rPr>
                      <m:t>𝑚</m:t>
                    </m:r>
                  </m:oMath>
                </a14:m>
                <a:r>
                  <a:rPr lang="en-US" dirty="0" smtClean="0">
                    <a:solidFill>
                      <a:prstClr val="black"/>
                    </a:solidFill>
                  </a:rPr>
                  <a:t>)</a:t>
                </a:r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2699" y="5090645"/>
                <a:ext cx="10019783" cy="923330"/>
              </a:xfrm>
              <a:prstGeom prst="rect">
                <a:avLst/>
              </a:prstGeom>
              <a:blipFill rotWithShape="0">
                <a:blip r:embed="rId2"/>
                <a:stretch>
                  <a:fillRect l="-426" t="-3289" r="-426" b="-9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7375" y="1842655"/>
            <a:ext cx="4415451" cy="325186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1385369" y="2346730"/>
            <a:ext cx="2819400" cy="2237330"/>
            <a:chOff x="2814119" y="2000873"/>
            <a:chExt cx="2819400" cy="223733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305" b="23974"/>
            <a:stretch/>
          </p:blipFill>
          <p:spPr>
            <a:xfrm>
              <a:off x="2814119" y="2000873"/>
              <a:ext cx="2819400" cy="149542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8394" y="2936349"/>
              <a:ext cx="2136659" cy="1301854"/>
            </a:xfrm>
            <a:prstGeom prst="rect">
              <a:avLst/>
            </a:prstGeom>
          </p:spPr>
        </p:pic>
        <p:cxnSp>
          <p:nvCxnSpPr>
            <p:cNvPr id="7" name="Straight Connector 6"/>
            <p:cNvCxnSpPr/>
            <p:nvPr/>
          </p:nvCxnSpPr>
          <p:spPr>
            <a:xfrm>
              <a:off x="3743324" y="4021933"/>
              <a:ext cx="10668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3743324" y="3950495"/>
              <a:ext cx="0" cy="1524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4805360" y="3945733"/>
              <a:ext cx="0" cy="1524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4052886" y="3891286"/>
              <a:ext cx="6096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solidFill>
                    <a:prstClr val="white"/>
                  </a:solidFill>
                </a:rPr>
                <a:t>DUT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061806" y="1832821"/>
            <a:ext cx="3466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Resonant wire measurement setup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8746071" y="5968523"/>
            <a:ext cx="2426755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N. Biancacci, </a:t>
            </a:r>
            <a:r>
              <a:rPr lang="en-US" sz="1600" i="1" dirty="0" smtClean="0"/>
              <a:t>et al.</a:t>
            </a:r>
            <a:r>
              <a:rPr lang="en-US" sz="1600" dirty="0" smtClean="0"/>
              <a:t>, </a:t>
            </a:r>
            <a:r>
              <a:rPr lang="en-US" sz="1600" i="1" dirty="0" smtClean="0"/>
              <a:t>IPAC’18</a:t>
            </a:r>
            <a:endParaRPr lang="en-US" sz="1600" i="1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8/28/2018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128th HL-LHC WP2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413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Impact of higher than expected Mo resistivity</a:t>
            </a:r>
            <a:endParaRPr lang="en-US" sz="4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1846263"/>
            <a:ext cx="4022725" cy="4022725"/>
          </a:xfr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1846263"/>
            <a:ext cx="4022725" cy="4022725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097280" y="5977891"/>
                <a:ext cx="1065657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prstClr val="black"/>
                    </a:solidFill>
                  </a:rPr>
                  <a:t>Assuming measured Mo resistivity (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250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dirty="0">
                    <a:solidFill>
                      <a:prstClr val="black"/>
                    </a:solidFill>
                  </a:rPr>
                  <a:t>vs </a:t>
                </a:r>
                <a:r>
                  <a:rPr lang="en-US" b="1" dirty="0">
                    <a:solidFill>
                      <a:schemeClr val="accent1"/>
                    </a:solidFill>
                  </a:rPr>
                  <a:t>54</a:t>
                </a:r>
                <a:r>
                  <a:rPr lang="en-US" dirty="0">
                    <a:solidFill>
                      <a:schemeClr val="accent1"/>
                    </a:solidFill>
                  </a:rPr>
                  <a:t> 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n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solidFill>
                          <a:prstClr val="black"/>
                        </a:solidFill>
                        <a:latin typeface="Cambria Math"/>
                      </a:rPr>
                      <m:t>Ω</m:t>
                    </m:r>
                  </m:oMath>
                </a14:m>
                <a:r>
                  <a:rPr lang="en-US" dirty="0" smtClean="0">
                    <a:solidFill>
                      <a:prstClr val="black"/>
                    </a:solidFill>
                  </a:rPr>
                  <a:t>-</a:t>
                </a:r>
                <a:r>
                  <a:rPr lang="en-US" dirty="0">
                    <a:solidFill>
                      <a:prstClr val="black"/>
                    </a:solidFill>
                  </a:rPr>
                  <a:t>m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): 25 </a:t>
                </a:r>
                <a:r>
                  <a:rPr lang="en-US" dirty="0">
                    <a:solidFill>
                      <a:prstClr val="black"/>
                    </a:solidFill>
                  </a:rPr>
                  <a:t>(20) A reduction in margin for BCMS (Standard) beam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7280" y="5977891"/>
                <a:ext cx="10656570" cy="646331"/>
              </a:xfrm>
              <a:prstGeom prst="rect">
                <a:avLst/>
              </a:prstGeom>
              <a:blipFill rotWithShape="0">
                <a:blip r:embed="rId4"/>
                <a:stretch>
                  <a:fillRect l="-458" t="-56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8/28/2018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128th HL-LHC WP2 Meeting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0272-6367-4D92-BB4E-492D1AD3F84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58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Latest Mo-coated samples show good electrical conductivity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69341"/>
          </a:xfrm>
        </p:spPr>
        <p:txBody>
          <a:bodyPr numCol="2"/>
          <a:lstStyle/>
          <a:p>
            <a:r>
              <a:rPr lang="en-US" dirty="0" smtClean="0"/>
              <a:t>Eddy current measurement is required to qualify the coating</a:t>
            </a:r>
          </a:p>
          <a:p>
            <a:pPr lvl="1"/>
            <a:r>
              <a:rPr lang="en-US" dirty="0" smtClean="0"/>
              <a:t>DC not enough – not ‘beam’ frequency, does not account for surface roughness</a:t>
            </a:r>
          </a:p>
          <a:p>
            <a:pPr lvl="1"/>
            <a:endParaRPr lang="en-US" dirty="0"/>
          </a:p>
          <a:p>
            <a:r>
              <a:rPr lang="en-US" dirty="0" smtClean="0"/>
              <a:t>Newer coatings show 60-70 </a:t>
            </a:r>
            <a:r>
              <a:rPr lang="en-US" dirty="0" err="1" smtClean="0"/>
              <a:t>n</a:t>
            </a:r>
            <a:r>
              <a:rPr lang="en-US" dirty="0" err="1" smtClean="0">
                <a:latin typeface="Symbol" panose="05050102010706020507" pitchFamily="18" charset="2"/>
              </a:rPr>
              <a:t>W</a:t>
            </a:r>
            <a:r>
              <a:rPr lang="en-US" dirty="0" smtClean="0"/>
              <a:t>-m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sz="600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Some </a:t>
            </a:r>
            <a:r>
              <a:rPr lang="en-US" dirty="0"/>
              <a:t>(older ones) feature up to 300 </a:t>
            </a:r>
            <a:r>
              <a:rPr lang="en-US" dirty="0" err="1"/>
              <a:t>n</a:t>
            </a:r>
            <a:r>
              <a:rPr lang="en-US" dirty="0" err="1">
                <a:latin typeface="Symbol" panose="05050102010706020507" pitchFamily="18" charset="2"/>
              </a:rPr>
              <a:t>W</a:t>
            </a:r>
            <a:r>
              <a:rPr lang="en-US" dirty="0"/>
              <a:t>-m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847840" y="1845734"/>
            <a:ext cx="2202815" cy="1434465"/>
          </a:xfrm>
          <a:prstGeom prst="rect">
            <a:avLst/>
          </a:prstGeom>
          <a:ln>
            <a:solidFill>
              <a:schemeClr val="accent2"/>
            </a:solidFill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9224" y="3971925"/>
            <a:ext cx="3099426" cy="224775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5704" y="3857414"/>
            <a:ext cx="3289892" cy="2362269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97280" y="3009900"/>
            <a:ext cx="47898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hlinkClick r:id="rId5"/>
              </a:rPr>
              <a:t>N. Biancacci, Update on Mo coating resistivity, 18.05.18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8/28/2018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128th HL-LHC WP2 Meeting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0272-6367-4D92-BB4E-492D1AD3F84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194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The increase in Mo resistivity is likely to be governed by its microstructure</a:t>
            </a:r>
            <a:endParaRPr lang="en-US" sz="44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8196"/>
          <a:stretch/>
        </p:blipFill>
        <p:spPr>
          <a:xfrm>
            <a:off x="3450625" y="1773898"/>
            <a:ext cx="6079822" cy="4193124"/>
          </a:xfrm>
          <a:prstGeom prst="rect">
            <a:avLst/>
          </a:prstGeom>
          <a:ln>
            <a:solidFill>
              <a:schemeClr val="accent2"/>
            </a:solidFill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8/28/2018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128th HL-LHC WP2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0272-6367-4D92-BB4E-492D1AD3F849}" type="slidenum">
              <a:rPr lang="en-US" smtClean="0"/>
              <a:t>26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91360" y="5967022"/>
            <a:ext cx="3598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hlinkClick r:id="rId3"/>
              </a:rPr>
              <a:t>J. Guardia, Impedance Meeting, 24.08.18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4044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The increase in Mo resistivity is likely to be governed by its microstructure</a:t>
            </a:r>
            <a:endParaRPr lang="en-US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8/28/2018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128th HL-LHC WP2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0272-6367-4D92-BB4E-492D1AD3F849}" type="slidenum">
              <a:rPr lang="en-US" smtClean="0"/>
              <a:t>27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91360" y="5967022"/>
            <a:ext cx="3598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hlinkClick r:id="rId2"/>
              </a:rPr>
              <a:t>J. Guardia, Impedance Meeting, 24.08.18</a:t>
            </a:r>
            <a:endParaRPr lang="en-US" sz="1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8690" y="4065952"/>
            <a:ext cx="9137793" cy="1900166"/>
          </a:xfrm>
          <a:prstGeom prst="rect">
            <a:avLst/>
          </a:prstGeom>
          <a:ln w="15875">
            <a:solidFill>
              <a:schemeClr val="accent2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1946" y="1808783"/>
            <a:ext cx="2008478" cy="2043408"/>
          </a:xfrm>
          <a:prstGeom prst="rect">
            <a:avLst/>
          </a:prstGeom>
          <a:ln w="19050">
            <a:solidFill>
              <a:schemeClr val="accent2"/>
            </a:solidFill>
          </a:ln>
        </p:spPr>
      </p:pic>
      <p:cxnSp>
        <p:nvCxnSpPr>
          <p:cNvPr id="12" name="Straight Arrow Connector 11"/>
          <p:cNvCxnSpPr/>
          <p:nvPr/>
        </p:nvCxnSpPr>
        <p:spPr>
          <a:xfrm flipH="1">
            <a:off x="4067176" y="2581275"/>
            <a:ext cx="27432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638559" y="2581275"/>
            <a:ext cx="27432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endCxn id="10" idx="2"/>
          </p:cNvCxnSpPr>
          <p:nvPr/>
        </p:nvCxnSpPr>
        <p:spPr>
          <a:xfrm flipH="1" flipV="1">
            <a:off x="3686185" y="3852191"/>
            <a:ext cx="380991" cy="213761"/>
          </a:xfrm>
          <a:prstGeom prst="straightConnector1">
            <a:avLst/>
          </a:prstGeom>
          <a:ln w="190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725471" y="1856475"/>
            <a:ext cx="1940211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The larger the better</a:t>
            </a:r>
            <a:endParaRPr lang="en-US" sz="1600" b="1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5"/>
          <a:srcRect r="21812"/>
          <a:stretch/>
        </p:blipFill>
        <p:spPr>
          <a:xfrm>
            <a:off x="5279394" y="1808783"/>
            <a:ext cx="2131055" cy="2006137"/>
          </a:xfrm>
          <a:prstGeom prst="rect">
            <a:avLst/>
          </a:prstGeom>
          <a:ln w="15875">
            <a:solidFill>
              <a:schemeClr val="accent2"/>
            </a:solidFill>
          </a:ln>
        </p:spPr>
      </p:pic>
      <p:sp>
        <p:nvSpPr>
          <p:cNvPr id="20" name="TextBox 19"/>
          <p:cNvSpPr txBox="1"/>
          <p:nvPr/>
        </p:nvSpPr>
        <p:spPr>
          <a:xfrm>
            <a:off x="5495963" y="1856475"/>
            <a:ext cx="176208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The less the better</a:t>
            </a:r>
            <a:endParaRPr lang="en-US" sz="1600" b="1" dirty="0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5924550" y="3795870"/>
            <a:ext cx="429897" cy="251032"/>
          </a:xfrm>
          <a:prstGeom prst="straightConnector1">
            <a:avLst/>
          </a:prstGeom>
          <a:ln w="190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6268722" y="2266452"/>
            <a:ext cx="524456" cy="1364271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981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4105275" y="1857375"/>
            <a:ext cx="4171950" cy="42957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Propose to set the limit for production such that a degradation of the octupole current is &lt; 10%</a:t>
            </a:r>
            <a:endParaRPr lang="en-US" sz="4000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1846263"/>
            <a:ext cx="4022725" cy="4022725"/>
          </a:xfrm>
        </p:spPr>
      </p:pic>
      <p:sp>
        <p:nvSpPr>
          <p:cNvPr id="13" name="TextBox 12"/>
          <p:cNvSpPr txBox="1"/>
          <p:nvPr/>
        </p:nvSpPr>
        <p:spPr>
          <a:xfrm>
            <a:off x="5724811" y="2362200"/>
            <a:ext cx="429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/>
                </a:solidFill>
              </a:rPr>
              <a:t>Cu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62060" y="2674382"/>
            <a:ext cx="503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Mo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26312" y="3414078"/>
            <a:ext cx="72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MoGr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458950" y="5056387"/>
            <a:ext cx="535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2222FF"/>
                </a:solidFill>
              </a:rPr>
              <a:t>CFC</a:t>
            </a:r>
            <a:endParaRPr lang="en-US" dirty="0">
              <a:solidFill>
                <a:srgbClr val="2222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07407" y="3096122"/>
            <a:ext cx="1350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FFC000"/>
                </a:solidFill>
              </a:rPr>
              <a:t>Mo (TCSPM)</a:t>
            </a:r>
            <a:endParaRPr lang="en-US" i="1" dirty="0">
              <a:solidFill>
                <a:srgbClr val="FFC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67804" y="2435265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accent5"/>
                </a:solidFill>
              </a:rPr>
              <a:t>Cu (TDIS)</a:t>
            </a:r>
            <a:endParaRPr lang="en-US" i="1" dirty="0">
              <a:solidFill>
                <a:schemeClr val="accent5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680078" y="5721290"/>
            <a:ext cx="186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Resistivity (</a:t>
            </a:r>
            <a:r>
              <a:rPr lang="en-US" dirty="0" err="1" smtClean="0"/>
              <a:t>n</a:t>
            </a:r>
            <a:r>
              <a:rPr lang="en-US" dirty="0" err="1" smtClean="0">
                <a:latin typeface="Symbol" panose="05050102010706020507" pitchFamily="18" charset="2"/>
              </a:rPr>
              <a:t>W</a:t>
            </a:r>
            <a:r>
              <a:rPr lang="en-US" dirty="0" smtClean="0"/>
              <a:t>-m)</a:t>
            </a:r>
            <a:endParaRPr lang="en-US" dirty="0"/>
          </a:p>
        </p:txBody>
      </p:sp>
      <p:grpSp>
        <p:nvGrpSpPr>
          <p:cNvPr id="24" name="Group 23"/>
          <p:cNvGrpSpPr/>
          <p:nvPr/>
        </p:nvGrpSpPr>
        <p:grpSpPr>
          <a:xfrm>
            <a:off x="6303406" y="2362200"/>
            <a:ext cx="383144" cy="3137455"/>
            <a:chOff x="6303406" y="2362200"/>
            <a:chExt cx="383144" cy="3137455"/>
          </a:xfrm>
        </p:grpSpPr>
        <p:cxnSp>
          <p:nvCxnSpPr>
            <p:cNvPr id="22" name="Straight Connector 21"/>
            <p:cNvCxnSpPr/>
            <p:nvPr/>
          </p:nvCxnSpPr>
          <p:spPr>
            <a:xfrm flipV="1">
              <a:off x="6686550" y="2362200"/>
              <a:ext cx="0" cy="3063519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 rot="16200000">
              <a:off x="5459072" y="4285990"/>
              <a:ext cx="20579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1CADE4"/>
                  </a:solidFill>
                </a:rPr>
                <a:t>Limit for production</a:t>
              </a:r>
              <a:endParaRPr lang="en-US" dirty="0">
                <a:solidFill>
                  <a:srgbClr val="1CADE4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8/28/2018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128th HL-LHC WP2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0272-6367-4D92-BB4E-492D1AD3F849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661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Changes in geometric impedance:</a:t>
            </a:r>
            <a:br>
              <a:rPr lang="en-US" sz="4000" dirty="0" smtClean="0"/>
            </a:br>
            <a:r>
              <a:rPr lang="en-US" sz="4000" dirty="0" smtClean="0"/>
              <a:t>New taper geometries</a:t>
            </a:r>
            <a:endParaRPr lang="en-US" sz="4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319"/>
          <a:stretch/>
        </p:blipFill>
        <p:spPr>
          <a:xfrm>
            <a:off x="6602730" y="2350578"/>
            <a:ext cx="5255000" cy="3108836"/>
          </a:xfr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7" r="6063" b="71333"/>
          <a:stretch/>
        </p:blipFill>
        <p:spPr>
          <a:xfrm>
            <a:off x="297179" y="3680256"/>
            <a:ext cx="5829301" cy="1779158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</p:pic>
      <p:grpSp>
        <p:nvGrpSpPr>
          <p:cNvPr id="9" name="Group 8"/>
          <p:cNvGrpSpPr/>
          <p:nvPr/>
        </p:nvGrpSpPr>
        <p:grpSpPr>
          <a:xfrm>
            <a:off x="523875" y="5029200"/>
            <a:ext cx="5240730" cy="1265456"/>
            <a:chOff x="523875" y="5029200"/>
            <a:chExt cx="5240730" cy="1265456"/>
          </a:xfrm>
        </p:grpSpPr>
        <p:sp>
          <p:nvSpPr>
            <p:cNvPr id="6" name="TextBox 5"/>
            <p:cNvSpPr txBox="1"/>
            <p:nvPr/>
          </p:nvSpPr>
          <p:spPr>
            <a:xfrm>
              <a:off x="523875" y="5648325"/>
              <a:ext cx="5240730" cy="646331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accent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This is the only geometry in the model at the moment</a:t>
              </a:r>
            </a:p>
            <a:p>
              <a:r>
                <a:rPr lang="en-US" dirty="0" smtClean="0"/>
                <a:t>Simulated as a broadband flat taper impedance</a:t>
              </a:r>
              <a:endParaRPr lang="en-US" dirty="0"/>
            </a:p>
          </p:txBody>
        </p:sp>
        <p:cxnSp>
          <p:nvCxnSpPr>
            <p:cNvPr id="8" name="Straight Arrow Connector 7"/>
            <p:cNvCxnSpPr>
              <a:stCxn id="6" idx="0"/>
            </p:cNvCxnSpPr>
            <p:nvPr/>
          </p:nvCxnSpPr>
          <p:spPr>
            <a:xfrm flipH="1" flipV="1">
              <a:off x="1771650" y="5029200"/>
              <a:ext cx="1372590" cy="61912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10381110" y="5883008"/>
            <a:ext cx="1023037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E. Carideo</a:t>
            </a:r>
            <a:endParaRPr lang="en-US" sz="1600" i="1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8472534"/>
              </p:ext>
            </p:extLst>
          </p:nvPr>
        </p:nvGraphicFramePr>
        <p:xfrm>
          <a:off x="297179" y="1973784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TCSP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TCSPM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11,6</a:t>
                      </a:r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</a:t>
                      </a:r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°, </a:t>
                      </a:r>
                      <a:r>
                        <a:rPr lang="en-US" dirty="0" smtClean="0">
                          <a:latin typeface="+mn-lt"/>
                          <a:cs typeface="+mn-cs"/>
                        </a:rPr>
                        <a:t>16,5</a:t>
                      </a:r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  <a:cs typeface="+mn-cs"/>
                        </a:rPr>
                        <a:t>16,5</a:t>
                      </a:r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°, </a:t>
                      </a:r>
                      <a:r>
                        <a:rPr lang="en-US" b="1" dirty="0" smtClean="0">
                          <a:solidFill>
                            <a:schemeClr val="accent2"/>
                          </a:solidFill>
                          <a:latin typeface="+mn-lt"/>
                          <a:cs typeface="+mn-cs"/>
                        </a:rPr>
                        <a:t>5</a:t>
                      </a:r>
                      <a:r>
                        <a:rPr lang="en-US" b="1" dirty="0" smtClean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°</a:t>
                      </a:r>
                      <a:endParaRPr lang="en-US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97 mm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37 mm, 27 mm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</a:t>
                      </a:r>
                      <a:r>
                        <a:rPr lang="en-US" baseline="0" dirty="0" smtClean="0"/>
                        <a:t> mm, </a:t>
                      </a:r>
                      <a:r>
                        <a:rPr lang="en-US" baseline="0" dirty="0" smtClean="0">
                          <a:solidFill>
                            <a:schemeClr val="accent2"/>
                          </a:solidFill>
                        </a:rPr>
                        <a:t>80 mm</a:t>
                      </a:r>
                      <a:endParaRPr lang="en-US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362450" y="3130153"/>
            <a:ext cx="1943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Optimized for Imp.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8/28/2018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128th HL-LHC WP2 Meeting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0272-6367-4D92-BB4E-492D1AD3F849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506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2083" y="2360452"/>
            <a:ext cx="2253100" cy="385674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Impedance of LHC collimators has to be reduced for the Hi-</a:t>
            </a:r>
            <a:r>
              <a:rPr lang="en-US" sz="4000" dirty="0" err="1" smtClean="0"/>
              <a:t>Lumi</a:t>
            </a:r>
            <a:r>
              <a:rPr lang="en-US" sz="4000" dirty="0" smtClean="0"/>
              <a:t> upgrade</a:t>
            </a:r>
            <a:endParaRPr lang="en-US" sz="4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128th HL-LHC WP2 Meeting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FBC78-B51D-44C1-98D7-92416566DE20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097280" y="1877747"/>
            <a:ext cx="38903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Octupole current </a:t>
            </a:r>
            <a:r>
              <a:rPr 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close to threshold</a:t>
            </a: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2628899" y="4171588"/>
            <a:ext cx="1463040" cy="400110"/>
            <a:chOff x="2628899" y="4171588"/>
            <a:chExt cx="1463040" cy="400110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2628899" y="4236244"/>
              <a:ext cx="1463040" cy="0"/>
            </a:xfrm>
            <a:prstGeom prst="line">
              <a:avLst/>
            </a:prstGeom>
            <a:ln w="2540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2763833" y="4171588"/>
              <a:ext cx="117852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Garamond" panose="02020404030301010803" pitchFamily="18" charset="0"/>
                  <a:cs typeface="Times New Roman" panose="02020603050405020304" pitchFamily="18" charset="0"/>
                </a:rPr>
                <a:t>x2 margin</a:t>
              </a:r>
              <a:endParaRPr lang="en-US" sz="2000" dirty="0">
                <a:latin typeface="Garamond" panose="02020404030301010803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8/28/2018</a:t>
            </a:r>
            <a:endParaRPr lang="en-US"/>
          </a:p>
        </p:txBody>
      </p:sp>
      <p:grpSp>
        <p:nvGrpSpPr>
          <p:cNvPr id="35" name="Group 34"/>
          <p:cNvGrpSpPr/>
          <p:nvPr/>
        </p:nvGrpSpPr>
        <p:grpSpPr>
          <a:xfrm>
            <a:off x="4286250" y="2682761"/>
            <a:ext cx="4222739" cy="1671291"/>
            <a:chOff x="4286250" y="2674135"/>
            <a:chExt cx="4222739" cy="1671291"/>
          </a:xfrm>
        </p:grpSpPr>
        <p:sp>
          <p:nvSpPr>
            <p:cNvPr id="7" name="Right Brace 6"/>
            <p:cNvSpPr/>
            <p:nvPr/>
          </p:nvSpPr>
          <p:spPr>
            <a:xfrm>
              <a:off x="4286250" y="2847975"/>
              <a:ext cx="400050" cy="1323613"/>
            </a:xfrm>
            <a:prstGeom prst="rightBrac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962312" y="2674135"/>
              <a:ext cx="3546677" cy="16712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lnSpc>
                  <a:spcPct val="114000"/>
                </a:lnSpc>
                <a:buFont typeface="Arial" panose="020B0604020202020204" pitchFamily="34" charset="0"/>
                <a:buChar char="•"/>
              </a:pPr>
              <a:r>
                <a:rPr 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Linear coupling</a:t>
              </a:r>
            </a:p>
            <a:p>
              <a:pPr marL="285750" indent="-285750">
                <a:lnSpc>
                  <a:spcPct val="114000"/>
                </a:lnSpc>
                <a:buFont typeface="Arial" panose="020B0604020202020204" pitchFamily="34" charset="0"/>
                <a:buChar char="•"/>
              </a:pPr>
              <a:r>
                <a:rPr 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Magnet imperfections</a:t>
              </a:r>
            </a:p>
            <a:p>
              <a:pPr marL="285750" indent="-285750">
                <a:lnSpc>
                  <a:spcPct val="114000"/>
                </a:lnSpc>
                <a:buFont typeface="Arial" panose="020B0604020202020204" pitchFamily="34" charset="0"/>
                <a:buChar char="•"/>
              </a:pPr>
              <a:r>
                <a:rPr 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Feedback noise</a:t>
              </a:r>
            </a:p>
            <a:p>
              <a:pPr marL="285750" indent="-285750">
                <a:lnSpc>
                  <a:spcPct val="114000"/>
                </a:lnSpc>
                <a:buFont typeface="Arial" panose="020B0604020202020204" pitchFamily="34" charset="0"/>
                <a:buChar char="•"/>
              </a:pPr>
              <a:r>
                <a:rPr 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Optics errors</a:t>
              </a:r>
            </a:p>
            <a:p>
              <a:pPr marL="285750" indent="-285750">
                <a:lnSpc>
                  <a:spcPct val="114000"/>
                </a:lnSpc>
                <a:buFont typeface="Arial" panose="020B0604020202020204" pitchFamily="34" charset="0"/>
                <a:buChar char="•"/>
              </a:pPr>
              <a:r>
                <a:rPr 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Uncertainty of beam distribution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4962312" y="5247464"/>
            <a:ext cx="33552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Present operational experience: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Need a </a:t>
            </a:r>
            <a:r>
              <a:rPr lang="en-US" dirty="0" smtClean="0">
                <a:solidFill>
                  <a:schemeClr val="accent2"/>
                </a:solidFill>
              </a:rPr>
              <a:t>factor 2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margin </a:t>
            </a:r>
            <a:r>
              <a:rPr lang="en-US" dirty="0" smtClean="0">
                <a:solidFill>
                  <a:schemeClr val="accent2"/>
                </a:solidFill>
              </a:rPr>
              <a:t>at least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Compared to pure impedance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153525" y="2481918"/>
            <a:ext cx="2453107" cy="18238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Current study: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Ultimate OP scenario</a:t>
            </a:r>
          </a:p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Right before collision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 beam-beam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 help from ATS</a:t>
            </a:r>
          </a:p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781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Noise triggers an instability with high latency time at Flat-Top</a:t>
            </a:r>
            <a:endParaRPr lang="en-US" sz="4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383" y="1846263"/>
            <a:ext cx="6443559" cy="4022725"/>
          </a:xfrm>
          <a:solidFill>
            <a:schemeClr val="bg1"/>
          </a:solidFill>
          <a:ln w="12700">
            <a:solidFill>
              <a:schemeClr val="accent1">
                <a:shade val="50000"/>
              </a:schemeClr>
            </a:solidFill>
          </a:ln>
        </p:spPr>
      </p:pic>
      <p:sp>
        <p:nvSpPr>
          <p:cNvPr id="5" name="Right Arrow 4"/>
          <p:cNvSpPr/>
          <p:nvPr/>
        </p:nvSpPr>
        <p:spPr>
          <a:xfrm>
            <a:off x="4829175" y="4467225"/>
            <a:ext cx="3048000" cy="190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978920" y="4173656"/>
            <a:ext cx="2748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chemeClr val="accent2"/>
                </a:solidFill>
              </a:rPr>
              <a:t>Increasing noise amplitude</a:t>
            </a:r>
            <a:endParaRPr lang="en-US" b="1" i="1" dirty="0">
              <a:solidFill>
                <a:schemeClr val="accent2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8/28/2018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128th HL-LHC WP2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0272-6367-4D92-BB4E-492D1AD3F849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78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Stability diagram collapses as the beams are brought into collision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Minimum at a certain beam separation</a:t>
            </a:r>
          </a:p>
          <a:p>
            <a:r>
              <a:rPr lang="en-US" dirty="0" smtClean="0"/>
              <a:t>Predicted theoretically and observed in a dedicated MD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6329" t="17778" r="12110" b="14583"/>
          <a:stretch/>
        </p:blipFill>
        <p:spPr>
          <a:xfrm>
            <a:off x="2600325" y="2775374"/>
            <a:ext cx="6864448" cy="3202094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097280" y="5977468"/>
            <a:ext cx="43043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X. Buffat </a:t>
            </a:r>
            <a:r>
              <a:rPr lang="en-US" sz="1600" i="1" dirty="0" smtClean="0"/>
              <a:t>et al.</a:t>
            </a:r>
            <a:r>
              <a:rPr lang="en-US" sz="1600" dirty="0"/>
              <a:t>, </a:t>
            </a:r>
            <a:r>
              <a:rPr lang="en-US" sz="1600" dirty="0" smtClean="0"/>
              <a:t>CERN-ACC-NOTE-2018-0036, 2018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5603740" y="2775374"/>
            <a:ext cx="104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FBF"/>
                </a:solidFill>
              </a:rPr>
              <a:t>Octupole</a:t>
            </a:r>
            <a:endParaRPr lang="en-US" dirty="0">
              <a:solidFill>
                <a:srgbClr val="00BFB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24350" y="4648200"/>
            <a:ext cx="1322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Beam-beam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H="1" flipV="1">
            <a:off x="3981450" y="4648200"/>
            <a:ext cx="342900" cy="184666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6" idx="1"/>
          </p:cNvCxnSpPr>
          <p:nvPr/>
        </p:nvCxnSpPr>
        <p:spPr>
          <a:xfrm flipH="1">
            <a:off x="5505450" y="2960040"/>
            <a:ext cx="98290" cy="974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7753350" y="3733800"/>
            <a:ext cx="19050" cy="1099066"/>
          </a:xfrm>
          <a:prstGeom prst="straightConnector1">
            <a:avLst/>
          </a:prstGeom>
          <a:ln w="15875">
            <a:solidFill>
              <a:srgbClr val="C0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8/28/2018</a:t>
            </a:r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128th HL-LHC WP2 Meeting</a:t>
            </a: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0272-6367-4D92-BB4E-492D1AD3F849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65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794511"/>
            <a:ext cx="10058400" cy="455992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IR-7</a:t>
            </a:r>
            <a:r>
              <a:rPr lang="en-US" dirty="0"/>
              <a:t> primary and secondary collimators are the </a:t>
            </a:r>
            <a:r>
              <a:rPr lang="en-US" dirty="0">
                <a:solidFill>
                  <a:schemeClr val="accent2"/>
                </a:solidFill>
              </a:rPr>
              <a:t>right target</a:t>
            </a:r>
            <a:r>
              <a:rPr lang="en-US" dirty="0"/>
              <a:t> for impedance reduction</a:t>
            </a:r>
          </a:p>
          <a:p>
            <a:pPr lvl="1"/>
            <a:r>
              <a:rPr lang="en-US" dirty="0" smtClean="0"/>
              <a:t>From </a:t>
            </a:r>
            <a:r>
              <a:rPr lang="en-US" dirty="0"/>
              <a:t>the past operational experience, a </a:t>
            </a:r>
            <a:r>
              <a:rPr lang="en-US" dirty="0">
                <a:solidFill>
                  <a:schemeClr val="accent2"/>
                </a:solidFill>
              </a:rPr>
              <a:t>x2 margin </a:t>
            </a:r>
            <a:r>
              <a:rPr lang="en-US" dirty="0"/>
              <a:t>in octupole threshold is </a:t>
            </a:r>
            <a:r>
              <a:rPr lang="en-US" dirty="0" smtClean="0">
                <a:solidFill>
                  <a:schemeClr val="accent2"/>
                </a:solidFill>
              </a:rPr>
              <a:t>required</a:t>
            </a:r>
          </a:p>
          <a:p>
            <a:pPr lvl="1"/>
            <a:r>
              <a:rPr lang="en-US" dirty="0" smtClean="0"/>
              <a:t>Mo </a:t>
            </a:r>
            <a:r>
              <a:rPr lang="en-US" dirty="0"/>
              <a:t>coating on MoGr offers the largest reduction of impedance and octupole current in HL-LHC</a:t>
            </a:r>
            <a:endParaRPr lang="en-US" dirty="0" smtClean="0"/>
          </a:p>
          <a:p>
            <a:pPr lvl="1"/>
            <a:r>
              <a:rPr lang="en-US" dirty="0"/>
              <a:t>For the ultimate scenario one </a:t>
            </a:r>
            <a:r>
              <a:rPr lang="en-US" dirty="0" smtClean="0"/>
              <a:t>gains up to </a:t>
            </a:r>
            <a:r>
              <a:rPr lang="en-US" dirty="0" smtClean="0">
                <a:solidFill>
                  <a:schemeClr val="accent2"/>
                </a:solidFill>
              </a:rPr>
              <a:t>150 </a:t>
            </a:r>
            <a:r>
              <a:rPr lang="en-US" dirty="0">
                <a:solidFill>
                  <a:schemeClr val="accent2"/>
                </a:solidFill>
              </a:rPr>
              <a:t>A</a:t>
            </a:r>
            <a:r>
              <a:rPr lang="en-US" dirty="0"/>
              <a:t> </a:t>
            </a:r>
            <a:r>
              <a:rPr lang="en-US" dirty="0" smtClean="0"/>
              <a:t>(BCMS beam) by </a:t>
            </a:r>
            <a:r>
              <a:rPr lang="en-US" dirty="0"/>
              <a:t>coating </a:t>
            </a:r>
            <a:r>
              <a:rPr lang="en-US" dirty="0">
                <a:solidFill>
                  <a:schemeClr val="accent2"/>
                </a:solidFill>
              </a:rPr>
              <a:t>all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secondaries</a:t>
            </a:r>
            <a:r>
              <a:rPr lang="en-US" dirty="0"/>
              <a:t> in </a:t>
            </a:r>
            <a:r>
              <a:rPr lang="en-US" dirty="0" smtClean="0"/>
              <a:t>IR-7 </a:t>
            </a:r>
          </a:p>
          <a:p>
            <a:pPr lvl="1"/>
            <a:r>
              <a:rPr lang="en-US" dirty="0"/>
              <a:t>Additional </a:t>
            </a:r>
            <a:r>
              <a:rPr lang="en-US" dirty="0">
                <a:solidFill>
                  <a:schemeClr val="accent2"/>
                </a:solidFill>
              </a:rPr>
              <a:t>30 A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/>
              <a:t>(BCMS)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  <a:r>
              <a:rPr lang="en-US" dirty="0" smtClean="0"/>
              <a:t>can </a:t>
            </a:r>
            <a:r>
              <a:rPr lang="en-US" dirty="0"/>
              <a:t>be gained by replacing the </a:t>
            </a:r>
            <a:r>
              <a:rPr lang="en-US" dirty="0" smtClean="0"/>
              <a:t>2 </a:t>
            </a:r>
            <a:r>
              <a:rPr lang="en-US" dirty="0">
                <a:solidFill>
                  <a:schemeClr val="accent2"/>
                </a:solidFill>
              </a:rPr>
              <a:t>primary</a:t>
            </a:r>
            <a:r>
              <a:rPr lang="en-US" dirty="0"/>
              <a:t> collimators with </a:t>
            </a:r>
            <a:r>
              <a:rPr lang="en-US" dirty="0" smtClean="0"/>
              <a:t>MoGr</a:t>
            </a: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1/2</a:t>
            </a:r>
            <a:r>
              <a:rPr lang="en-US" dirty="0" smtClean="0"/>
              <a:t> the gain with </a:t>
            </a:r>
            <a:r>
              <a:rPr lang="en-US" dirty="0" smtClean="0">
                <a:solidFill>
                  <a:schemeClr val="accent2"/>
                </a:solidFill>
              </a:rPr>
              <a:t>LS2</a:t>
            </a:r>
            <a:r>
              <a:rPr lang="en-US" dirty="0" smtClean="0"/>
              <a:t> upgrade (2 primary + 4 secondary) or with uncoated </a:t>
            </a:r>
            <a:r>
              <a:rPr lang="en-US" dirty="0" smtClean="0">
                <a:solidFill>
                  <a:schemeClr val="accent2"/>
                </a:solidFill>
              </a:rPr>
              <a:t>MoGr</a:t>
            </a:r>
            <a:r>
              <a:rPr lang="en-US" dirty="0" smtClean="0"/>
              <a:t> secondaries</a:t>
            </a:r>
          </a:p>
          <a:p>
            <a:r>
              <a:rPr lang="en-US" dirty="0" smtClean="0"/>
              <a:t>A collimator resistive wall component of the octupole threshold scales as </a:t>
            </a:r>
            <a:r>
              <a:rPr lang="en-US" i="1" dirty="0" smtClean="0">
                <a:latin typeface="Symbol" panose="05050102010706020507" pitchFamily="18" charset="2"/>
              </a:rPr>
              <a:t>r</a:t>
            </a:r>
            <a:r>
              <a:rPr lang="en-US" baseline="30000" dirty="0" smtClean="0"/>
              <a:t>-1/2</a:t>
            </a:r>
          </a:p>
          <a:p>
            <a:pPr lvl="1"/>
            <a:r>
              <a:rPr lang="en-US" dirty="0" smtClean="0"/>
              <a:t>Coating provides a large gain</a:t>
            </a:r>
          </a:p>
          <a:p>
            <a:pPr lvl="1"/>
            <a:r>
              <a:rPr lang="en-US" dirty="0" smtClean="0"/>
              <a:t>Only for the collimators that are close to the beam; further away – the taper geometry plays a role</a:t>
            </a:r>
          </a:p>
          <a:p>
            <a:r>
              <a:rPr lang="en-US" dirty="0" smtClean="0"/>
              <a:t>In a realistic accelerator the scaling is worse than </a:t>
            </a:r>
            <a:r>
              <a:rPr lang="en-US" i="1" dirty="0">
                <a:latin typeface="Symbol" panose="05050102010706020507" pitchFamily="18" charset="2"/>
              </a:rPr>
              <a:t>r</a:t>
            </a:r>
            <a:r>
              <a:rPr lang="en-US" baseline="30000" dirty="0"/>
              <a:t>-1/2</a:t>
            </a:r>
            <a:endParaRPr lang="en-US" dirty="0" smtClean="0"/>
          </a:p>
          <a:p>
            <a:pPr lvl="1"/>
            <a:r>
              <a:rPr lang="en-US" dirty="0" smtClean="0"/>
              <a:t>Other sources of impedance: beam screen, tapers, etc. Act on </a:t>
            </a:r>
            <a:r>
              <a:rPr lang="en-US" dirty="0" smtClean="0">
                <a:solidFill>
                  <a:schemeClr val="accent2"/>
                </a:solidFill>
              </a:rPr>
              <a:t>50%</a:t>
            </a:r>
            <a:r>
              <a:rPr lang="en-US" dirty="0" smtClean="0"/>
              <a:t> of effective beam impedance</a:t>
            </a:r>
          </a:p>
          <a:p>
            <a:pPr lvl="1"/>
            <a:r>
              <a:rPr lang="en-US" dirty="0" smtClean="0"/>
              <a:t>At small resistivities, a further reduction is less effective</a:t>
            </a:r>
          </a:p>
          <a:p>
            <a:pPr lvl="1"/>
            <a:r>
              <a:rPr lang="en-US" dirty="0" smtClean="0"/>
              <a:t>Can set a limit of </a:t>
            </a:r>
            <a:r>
              <a:rPr lang="en-US" dirty="0" smtClean="0">
                <a:solidFill>
                  <a:schemeClr val="accent2"/>
                </a:solidFill>
              </a:rPr>
              <a:t>100 n</a:t>
            </a:r>
            <a:r>
              <a:rPr lang="en-US" dirty="0" smtClean="0">
                <a:solidFill>
                  <a:schemeClr val="accent2"/>
                </a:solidFill>
                <a:latin typeface="Symbol" panose="05050102010706020507" pitchFamily="18" charset="2"/>
              </a:rPr>
              <a:t>W</a:t>
            </a:r>
            <a:r>
              <a:rPr lang="en-US" dirty="0" smtClean="0">
                <a:solidFill>
                  <a:schemeClr val="accent2"/>
                </a:solidFill>
              </a:rPr>
              <a:t>-m</a:t>
            </a:r>
            <a:r>
              <a:rPr lang="en-US" dirty="0" smtClean="0"/>
              <a:t> for the production Mo coatings</a:t>
            </a:r>
          </a:p>
          <a:p>
            <a:pPr lvl="1"/>
            <a:endParaRPr lang="en-US" dirty="0" smtClean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7135658"/>
              </p:ext>
            </p:extLst>
          </p:nvPr>
        </p:nvGraphicFramePr>
        <p:xfrm>
          <a:off x="4250128" y="4163592"/>
          <a:ext cx="1743075" cy="3414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7" name="Equation" r:id="rId3" imgW="2463480" imgH="482400" progId="Equation.DSMT4">
                  <p:embed/>
                </p:oleObj>
              </mc:Choice>
              <mc:Fallback>
                <p:oleObj name="Equation" r:id="rId3" imgW="2463480" imgH="482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250128" y="4163592"/>
                        <a:ext cx="1743075" cy="3414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8/28/2018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128th HL-LHC WP2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0272-6367-4D92-BB4E-492D1AD3F849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852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Back-up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8/28/2018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128th HL-LHC WP2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0272-6367-4D92-BB4E-492D1AD3F849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594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097280" y="96103"/>
            <a:ext cx="10058400" cy="1450757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Stability diagram: 1 Collimator</a:t>
            </a:r>
            <a:endParaRPr lang="en-US" sz="40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346" y="1846263"/>
            <a:ext cx="5363633" cy="4022725"/>
          </a:xfrm>
          <a:ln>
            <a:solidFill>
              <a:schemeClr val="accent2"/>
            </a:solidFill>
          </a:ln>
        </p:spPr>
      </p:pic>
      <p:grpSp>
        <p:nvGrpSpPr>
          <p:cNvPr id="22" name="Group 21"/>
          <p:cNvGrpSpPr/>
          <p:nvPr/>
        </p:nvGrpSpPr>
        <p:grpSpPr>
          <a:xfrm>
            <a:off x="5067300" y="2857500"/>
            <a:ext cx="1457325" cy="2343151"/>
            <a:chOff x="5067300" y="2857500"/>
            <a:chExt cx="1457325" cy="2343151"/>
          </a:xfrm>
        </p:grpSpPr>
        <p:cxnSp>
          <p:nvCxnSpPr>
            <p:cNvPr id="9" name="Straight Arrow Connector 8"/>
            <p:cNvCxnSpPr/>
            <p:nvPr/>
          </p:nvCxnSpPr>
          <p:spPr>
            <a:xfrm flipH="1" flipV="1">
              <a:off x="5429250" y="3448050"/>
              <a:ext cx="285750" cy="476251"/>
            </a:xfrm>
            <a:prstGeom prst="straightConnector1">
              <a:avLst/>
            </a:prstGeom>
            <a:ln w="38100">
              <a:solidFill>
                <a:schemeClr val="accent2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H="1" flipV="1">
              <a:off x="5878512" y="4143375"/>
              <a:ext cx="285750" cy="476251"/>
            </a:xfrm>
            <a:prstGeom prst="straightConnector1">
              <a:avLst/>
            </a:prstGeom>
            <a:ln w="38100">
              <a:solidFill>
                <a:schemeClr val="accent2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H="1" flipV="1">
              <a:off x="6238875" y="4724400"/>
              <a:ext cx="285750" cy="476251"/>
            </a:xfrm>
            <a:prstGeom prst="straightConnector1">
              <a:avLst/>
            </a:prstGeom>
            <a:ln w="38100">
              <a:solidFill>
                <a:schemeClr val="accent2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H="1" flipV="1">
              <a:off x="5067300" y="2857500"/>
              <a:ext cx="285750" cy="476251"/>
            </a:xfrm>
            <a:prstGeom prst="straightConnector1">
              <a:avLst/>
            </a:prstGeom>
            <a:ln w="38100">
              <a:solidFill>
                <a:schemeClr val="accent2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5572125" y="3448050"/>
              <a:ext cx="5228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2683C6"/>
                  </a:solidFill>
                </a:rPr>
                <a:t>RW</a:t>
              </a:r>
              <a:endParaRPr lang="en-US" b="1" dirty="0">
                <a:solidFill>
                  <a:srgbClr val="2683C6"/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460244" y="4402694"/>
            <a:ext cx="1026281" cy="788431"/>
            <a:chOff x="5460244" y="4402694"/>
            <a:chExt cx="1026281" cy="788431"/>
          </a:xfrm>
        </p:grpSpPr>
        <p:cxnSp>
          <p:nvCxnSpPr>
            <p:cNvPr id="16" name="Straight Arrow Connector 15"/>
            <p:cNvCxnSpPr/>
            <p:nvPr/>
          </p:nvCxnSpPr>
          <p:spPr>
            <a:xfrm flipH="1">
              <a:off x="6011862" y="4772026"/>
              <a:ext cx="284163" cy="9524"/>
            </a:xfrm>
            <a:prstGeom prst="straightConnector1">
              <a:avLst/>
            </a:prstGeom>
            <a:ln w="38100">
              <a:solidFill>
                <a:srgbClr val="FF000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5460244" y="4402694"/>
              <a:ext cx="7585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Geom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flipH="1">
              <a:off x="6135687" y="5029201"/>
              <a:ext cx="284163" cy="9524"/>
            </a:xfrm>
            <a:prstGeom prst="straightConnector1">
              <a:avLst/>
            </a:prstGeom>
            <a:ln w="38100">
              <a:solidFill>
                <a:srgbClr val="FF000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H="1">
              <a:off x="6202362" y="5181601"/>
              <a:ext cx="284163" cy="9524"/>
            </a:xfrm>
            <a:prstGeom prst="straightConnector1">
              <a:avLst/>
            </a:prstGeom>
            <a:ln w="38100">
              <a:solidFill>
                <a:srgbClr val="FF000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8/28/2018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128th HL-LHC WP2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0272-6367-4D92-BB4E-492D1AD3F849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861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Geometric component of collimator tapers is comparable to resistive wall after the upgrade</a:t>
            </a:r>
            <a:endParaRPr lang="en-US" sz="4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417"/>
          <a:stretch/>
        </p:blipFill>
        <p:spPr>
          <a:xfrm>
            <a:off x="220979" y="2446338"/>
            <a:ext cx="5830963" cy="2834640"/>
          </a:xfrm>
          <a:ln>
            <a:solidFill>
              <a:schemeClr val="accent2"/>
            </a:solidFill>
          </a:ln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401"/>
          <a:stretch/>
        </p:blipFill>
        <p:spPr>
          <a:xfrm>
            <a:off x="6337935" y="2446338"/>
            <a:ext cx="5713915" cy="2834640"/>
          </a:xfrm>
          <a:prstGeom prst="rect">
            <a:avLst/>
          </a:prstGeom>
          <a:ln>
            <a:solidFill>
              <a:schemeClr val="accent2"/>
            </a:solidFill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8/28/2018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128th HL-LHC WP2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0272-6367-4D92-BB4E-492D1AD3F849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88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362075" y="2000250"/>
            <a:ext cx="4229100" cy="304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962775" y="1838325"/>
            <a:ext cx="4076700" cy="37052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9" y="548845"/>
            <a:ext cx="10784531" cy="1143000"/>
          </a:xfrm>
        </p:spPr>
        <p:txBody>
          <a:bodyPr>
            <a:noAutofit/>
          </a:bodyPr>
          <a:lstStyle/>
          <a:p>
            <a:pPr marL="285750" indent="-285750"/>
            <a:r>
              <a:rPr lang="en-US" sz="3200" dirty="0" smtClean="0"/>
              <a:t>	</a:t>
            </a:r>
            <a:r>
              <a:rPr lang="en-US" sz="3600" dirty="0" smtClean="0"/>
              <a:t>Staged </a:t>
            </a:r>
            <a:r>
              <a:rPr lang="en-US" sz="3600" dirty="0"/>
              <a:t>installation of low impedance </a:t>
            </a:r>
            <a:r>
              <a:rPr lang="en-US" sz="3600" dirty="0" smtClean="0"/>
              <a:t>collimators in LS2:</a:t>
            </a:r>
            <a:br>
              <a:rPr lang="en-US" sz="3600" dirty="0" smtClean="0"/>
            </a:br>
            <a:r>
              <a:rPr lang="en-US" sz="3600" dirty="0" smtClean="0"/>
              <a:t>Maximizing reduction in the most critical, horizontal plane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9F3B4-403C-45BD-BA3D-C2A3BDB3B805}" type="slidenum">
              <a:rPr lang="en-US" smtClean="0"/>
              <a:t>36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55019" y="5305879"/>
            <a:ext cx="762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Impedance reduction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Injection/extraction failure events or asynchronous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dumps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Steady exposure to beam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losses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493194" y="2080818"/>
            <a:ext cx="4260851" cy="2890643"/>
            <a:chOff x="2124075" y="1092867"/>
            <a:chExt cx="4260851" cy="2890643"/>
          </a:xfrm>
        </p:grpSpPr>
        <p:pic>
          <p:nvPicPr>
            <p:cNvPr id="14338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542"/>
            <a:stretch/>
          </p:blipFill>
          <p:spPr bwMode="auto">
            <a:xfrm>
              <a:off x="2209801" y="1092867"/>
              <a:ext cx="4175125" cy="28906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2125345" y="2455862"/>
              <a:ext cx="914400" cy="114300"/>
            </a:xfrm>
            <a:prstGeom prst="rect">
              <a:avLst/>
            </a:prstGeom>
            <a:solidFill>
              <a:schemeClr val="accent3">
                <a:alpha val="29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2124075" y="2316163"/>
              <a:ext cx="914400" cy="122965"/>
            </a:xfrm>
            <a:prstGeom prst="rect">
              <a:avLst/>
            </a:prstGeom>
            <a:solidFill>
              <a:schemeClr val="accent3">
                <a:alpha val="29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2125980" y="1700212"/>
              <a:ext cx="914400" cy="121060"/>
            </a:xfrm>
            <a:prstGeom prst="rect">
              <a:avLst/>
            </a:prstGeom>
            <a:solidFill>
              <a:schemeClr val="accent3">
                <a:alpha val="29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2124075" y="1554162"/>
              <a:ext cx="914400" cy="117250"/>
            </a:xfrm>
            <a:prstGeom prst="rect">
              <a:avLst/>
            </a:prstGeom>
            <a:solidFill>
              <a:schemeClr val="accent3">
                <a:alpha val="29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096125" y="1918894"/>
            <a:ext cx="3992533" cy="3557982"/>
            <a:chOff x="6238556" y="1376219"/>
            <a:chExt cx="3697962" cy="3149743"/>
          </a:xfrm>
        </p:grpSpPr>
        <p:pic>
          <p:nvPicPr>
            <p:cNvPr id="14339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510"/>
            <a:stretch/>
          </p:blipFill>
          <p:spPr bwMode="auto">
            <a:xfrm>
              <a:off x="6238556" y="1376219"/>
              <a:ext cx="3281363" cy="30021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3" name="Straight Connector 12"/>
            <p:cNvCxnSpPr/>
            <p:nvPr/>
          </p:nvCxnSpPr>
          <p:spPr>
            <a:xfrm>
              <a:off x="6705600" y="1630149"/>
              <a:ext cx="2743200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8229600" y="1642074"/>
                  <a:ext cx="1706918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b="1" i="1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>
                                <a:solidFill>
                                  <a:schemeClr val="accent2"/>
                                </a:solidFill>
                                <a:latin typeface="Cambria Math"/>
                              </a:rPr>
                              <m:t>𝑰</m:t>
                            </m:r>
                          </m:e>
                          <m:sub>
                            <m:r>
                              <a:rPr lang="en-US" sz="1600" b="1" i="1">
                                <a:solidFill>
                                  <a:schemeClr val="accent2"/>
                                </a:solidFill>
                                <a:latin typeface="Cambria Math"/>
                              </a:rPr>
                              <m:t>𝒐𝒄𝒕</m:t>
                            </m:r>
                          </m:sub>
                          <m:sup>
                            <m:r>
                              <a:rPr lang="en-US" sz="1600" b="1" i="1">
                                <a:solidFill>
                                  <a:schemeClr val="accent2"/>
                                </a:solidFill>
                                <a:latin typeface="Cambria Math"/>
                              </a:rPr>
                              <m:t>𝒎𝒂𝒙</m:t>
                            </m:r>
                          </m:sup>
                        </m:sSubSup>
                      </m:oMath>
                    </m:oMathPara>
                  </a14:m>
                  <a:endParaRPr lang="en-US" sz="2400" b="1" dirty="0">
                    <a:solidFill>
                      <a:schemeClr val="accent2"/>
                    </a:solidFill>
                  </a:endParaRPr>
                </a:p>
              </p:txBody>
            </p:sp>
          </mc:Choice>
          <mc:Fallback xmlns="">
            <p:sp>
              <p:nvSpPr>
                <p:cNvPr id="15" name="TextBox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05600" y="1642074"/>
                  <a:ext cx="1706918" cy="338554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" name="Rounded Rectangle 5"/>
            <p:cNvSpPr/>
            <p:nvPr/>
          </p:nvSpPr>
          <p:spPr>
            <a:xfrm>
              <a:off x="8058150" y="1980628"/>
              <a:ext cx="457200" cy="2545334"/>
            </a:xfrm>
            <a:prstGeom prst="roundRect">
              <a:avLst/>
            </a:pr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8/28/2018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128th HL-LHC WP2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673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6286" y="285237"/>
            <a:ext cx="10058400" cy="1450757"/>
          </a:xfrm>
        </p:spPr>
        <p:txBody>
          <a:bodyPr>
            <a:normAutofit/>
          </a:bodyPr>
          <a:lstStyle/>
          <a:p>
            <a:r>
              <a:rPr lang="en-GB" sz="4000" dirty="0" smtClean="0"/>
              <a:t>Fitting the taper impedance:</a:t>
            </a:r>
            <a:endParaRPr lang="en-GB" sz="4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634684" y="1990801"/>
          <a:ext cx="8127999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xmlns="" val="724853929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xmlns="" val="1143727774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xmlns="" val="4210729617"/>
                    </a:ext>
                  </a:extLst>
                </a:gridCol>
              </a:tblGrid>
              <a:tr h="255404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+mj-lt"/>
                        </a:rPr>
                        <a:t>Name</a:t>
                      </a:r>
                      <a:endParaRPr lang="en-GB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+mj-lt"/>
                        </a:rPr>
                        <a:t>A </a:t>
                      </a:r>
                      <a:endParaRPr lang="en-GB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>
                          <a:latin typeface="+mj-lt"/>
                        </a:rPr>
                        <a:t>α</a:t>
                      </a:r>
                      <a:endParaRPr lang="en-GB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979151408"/>
                  </a:ext>
                </a:extLst>
              </a:tr>
              <a:tr h="25540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+mj-lt"/>
                        </a:rPr>
                        <a:t>TCS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+mj-lt"/>
                        </a:rPr>
                        <a:t>2,07*10</a:t>
                      </a:r>
                      <a:r>
                        <a:rPr lang="en-GB" baseline="30000" dirty="0" smtClean="0">
                          <a:latin typeface="+mj-lt"/>
                        </a:rPr>
                        <a:t>-3</a:t>
                      </a:r>
                      <a:endParaRPr lang="en-GB" baseline="30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+mj-lt"/>
                        </a:rPr>
                        <a:t>1.9</a:t>
                      </a:r>
                      <a:endParaRPr lang="en-GB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82470217"/>
                  </a:ext>
                </a:extLst>
              </a:tr>
              <a:tr h="25540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+mj-lt"/>
                        </a:rPr>
                        <a:t>TCSP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+mj-lt"/>
                        </a:rPr>
                        <a:t>2,57*10</a:t>
                      </a:r>
                      <a:r>
                        <a:rPr lang="en-GB" baseline="30000" dirty="0" smtClean="0">
                          <a:latin typeface="+mj-lt"/>
                        </a:rPr>
                        <a:t>-3</a:t>
                      </a:r>
                      <a:endParaRPr lang="en-GB" baseline="30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dirty="0" smtClean="0">
                          <a:latin typeface="+mj-lt"/>
                        </a:rPr>
                        <a:t>2.0</a:t>
                      </a:r>
                      <a:endParaRPr lang="en-GB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798449370"/>
                  </a:ext>
                </a:extLst>
              </a:tr>
              <a:tr h="25540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+mj-lt"/>
                        </a:rPr>
                        <a:t>TCSPM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+mj-lt"/>
                        </a:rPr>
                        <a:t>1,02*10</a:t>
                      </a:r>
                      <a:r>
                        <a:rPr lang="en-GB" baseline="30000" dirty="0" smtClean="0">
                          <a:latin typeface="+mj-lt"/>
                        </a:rPr>
                        <a:t>-3</a:t>
                      </a:r>
                      <a:endParaRPr lang="en-GB" baseline="30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+mj-lt"/>
                        </a:rPr>
                        <a:t>2.0</a:t>
                      </a:r>
                      <a:endParaRPr lang="en-GB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768257487"/>
                  </a:ext>
                </a:extLst>
              </a:tr>
            </a:tbl>
          </a:graphicData>
        </a:graphic>
      </p:graphicFrame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8/28/2018</a:t>
            </a: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3E00D-8950-45A6-AD81-7360BD384070}" type="slidenum">
              <a:rPr lang="en-GB" smtClean="0"/>
              <a:t>37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6650495" y="1217750"/>
                <a:ext cx="4947881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[</m:t>
                      </m:r>
                      <m:r>
                        <m:rPr>
                          <m:sty m:val="p"/>
                        </m:rPr>
                        <a:rPr lang="en-GB" sz="2800" b="0" i="0" smtClean="0">
                          <a:latin typeface="Cambria Math" panose="02040503050406030204" pitchFamily="18" charset="0"/>
                        </a:rPr>
                        <m:t>Omh</m:t>
                      </m:r>
                      <m:r>
                        <a:rPr lang="en-GB" sz="2800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GB" sz="2800" b="0" i="0" smtClean="0">
                          <a:latin typeface="Cambria Math" panose="02040503050406030204" pitchFamily="18" charset="0"/>
                        </a:rPr>
                        <m:t>m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]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∗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m:rPr>
                              <m:sty m:val="p"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]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</m:oMath>
                  </m:oMathPara>
                </a14:m>
                <a:endParaRPr lang="en-GB" sz="2800" dirty="0">
                  <a:latin typeface="+mj-lt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0495" y="1217750"/>
                <a:ext cx="4947881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10381110" y="5883008"/>
            <a:ext cx="1023037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E. Carideo</a:t>
            </a:r>
            <a:endParaRPr lang="en-US" sz="1600" i="1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561"/>
          <a:stretch/>
        </p:blipFill>
        <p:spPr>
          <a:xfrm>
            <a:off x="2457537" y="3803102"/>
            <a:ext cx="6785436" cy="1702958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238250" y="5667375"/>
            <a:ext cx="56418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model can be used to refine the prediction for HL-LHC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Work ongoing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128th HL-LHC WP2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21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" y="2390648"/>
            <a:ext cx="8533235" cy="25909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TMCI Threshold for different coating scenarios</a:t>
            </a:r>
            <a:endParaRPr lang="en-US" sz="4000" dirty="0"/>
          </a:p>
        </p:txBody>
      </p:sp>
      <p:sp>
        <p:nvSpPr>
          <p:cNvPr id="5" name="Right Brace 4"/>
          <p:cNvSpPr/>
          <p:nvPr/>
        </p:nvSpPr>
        <p:spPr>
          <a:xfrm flipH="1">
            <a:off x="908644" y="2808094"/>
            <a:ext cx="203077" cy="609600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6" name="TextBox 3"/>
          <p:cNvSpPr txBox="1"/>
          <p:nvPr/>
        </p:nvSpPr>
        <p:spPr>
          <a:xfrm rot="16200000">
            <a:off x="-7210" y="2789728"/>
            <a:ext cx="11338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Simulated</a:t>
            </a:r>
            <a:br>
              <a:rPr lang="en-US" dirty="0" smtClean="0"/>
            </a:br>
            <a:r>
              <a:rPr lang="en-US" dirty="0" smtClean="0"/>
              <a:t>Measured</a:t>
            </a:r>
            <a:endParaRPr lang="en-GB" dirty="0"/>
          </a:p>
        </p:txBody>
      </p:sp>
      <p:sp>
        <p:nvSpPr>
          <p:cNvPr id="7" name="Right Brace 6"/>
          <p:cNvSpPr/>
          <p:nvPr/>
        </p:nvSpPr>
        <p:spPr>
          <a:xfrm flipH="1">
            <a:off x="908644" y="3487008"/>
            <a:ext cx="203077" cy="1325021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8" name="TextBox 15"/>
          <p:cNvSpPr txBox="1"/>
          <p:nvPr/>
        </p:nvSpPr>
        <p:spPr>
          <a:xfrm rot="16200000">
            <a:off x="158700" y="3964851"/>
            <a:ext cx="1122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Simulated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0448689" y="5876295"/>
            <a:ext cx="1068690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D. Amorim</a:t>
            </a:r>
            <a:endParaRPr lang="en-US" sz="1600" i="1" dirty="0"/>
          </a:p>
        </p:txBody>
      </p:sp>
      <p:pic>
        <p:nvPicPr>
          <p:cNvPr id="18" name="table"/>
          <p:cNvPicPr>
            <a:picLocks noChangeAspect="1"/>
          </p:cNvPicPr>
          <p:nvPr/>
        </p:nvPicPr>
        <p:blipFill rotWithShape="1">
          <a:blip r:embed="rId3"/>
          <a:srcRect l="77808" r="3442"/>
          <a:stretch/>
        </p:blipFill>
        <p:spPr>
          <a:xfrm>
            <a:off x="9609601" y="2057400"/>
            <a:ext cx="2156308" cy="292417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9" name="TextBox 18"/>
          <p:cNvSpPr txBox="1"/>
          <p:nvPr/>
        </p:nvSpPr>
        <p:spPr>
          <a:xfrm rot="16200000">
            <a:off x="10470391" y="4029272"/>
            <a:ext cx="1592424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Looser settings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8/28/2018</a:t>
            </a:r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128th HL-LHC WP2 Meeting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0272-6367-4D92-BB4E-492D1AD3F849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984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4482" y="161925"/>
            <a:ext cx="9118395" cy="6117115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8/28/2018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128th HL-LHC WP2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0272-6367-4D92-BB4E-492D1AD3F849}" type="slidenum">
              <a:rPr lang="en-US" smtClean="0"/>
              <a:t>39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574482" y="5940486"/>
            <a:ext cx="1040798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 b="1" i="1" dirty="0" smtClean="0"/>
              <a:t>J. Guardia</a:t>
            </a:r>
            <a:endParaRPr lang="en-US" sz="1600" b="1" i="1" dirty="0"/>
          </a:p>
        </p:txBody>
      </p:sp>
    </p:spTree>
    <p:extLst>
      <p:ext uri="{BB962C8B-B14F-4D97-AF65-F5344CB8AC3E}">
        <p14:creationId xmlns:p14="http://schemas.microsoft.com/office/powerpoint/2010/main" val="347421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2083" y="2360452"/>
            <a:ext cx="2253100" cy="385674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Impedance of LHC collimators has to be reduced for the Hi-</a:t>
            </a:r>
            <a:r>
              <a:rPr lang="en-US" sz="4000" dirty="0" err="1" smtClean="0"/>
              <a:t>Lumi</a:t>
            </a:r>
            <a:r>
              <a:rPr lang="en-US" sz="4000" dirty="0" smtClean="0"/>
              <a:t> upgrade</a:t>
            </a:r>
            <a:endParaRPr lang="en-US" sz="4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128th HL-LHC WP2 Meeting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FBC78-B51D-44C1-98D7-92416566DE20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097280" y="1877747"/>
            <a:ext cx="38903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Octupole current </a:t>
            </a:r>
            <a:r>
              <a:rPr 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close to threshold</a:t>
            </a: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220075" y="3239810"/>
            <a:ext cx="32035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To be </a:t>
            </a:r>
            <a:r>
              <a:rPr lang="en-US" dirty="0" smtClean="0">
                <a:solidFill>
                  <a:schemeClr val="accent2"/>
                </a:solidFill>
              </a:rPr>
              <a:t>upgraded</a:t>
            </a:r>
            <a:endParaRPr lang="en-US" dirty="0">
              <a:solidFill>
                <a:schemeClr val="accent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4 </a:t>
            </a:r>
            <a:r>
              <a:rPr lang="en-US" dirty="0" smtClean="0">
                <a:solidFill>
                  <a:schemeClr val="accent2"/>
                </a:solidFill>
              </a:rPr>
              <a:t>to be replaced </a:t>
            </a:r>
            <a:r>
              <a:rPr lang="en-US" dirty="0">
                <a:solidFill>
                  <a:schemeClr val="accent2"/>
                </a:solidFill>
              </a:rPr>
              <a:t>during LS 2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8220075" y="4351311"/>
            <a:ext cx="3072059" cy="1935125"/>
            <a:chOff x="8220075" y="4465611"/>
            <a:chExt cx="3072059" cy="1935125"/>
          </a:xfrm>
        </p:grpSpPr>
        <p:sp>
          <p:nvSpPr>
            <p:cNvPr id="25" name="TextBox 24"/>
            <p:cNvSpPr txBox="1"/>
            <p:nvPr/>
          </p:nvSpPr>
          <p:spPr>
            <a:xfrm>
              <a:off x="8220075" y="4465611"/>
              <a:ext cx="307205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2"/>
                  </a:solidFill>
                </a:rPr>
                <a:t>To be </a:t>
              </a:r>
              <a:r>
                <a:rPr lang="en-US" dirty="0" smtClean="0">
                  <a:solidFill>
                    <a:schemeClr val="accent2"/>
                  </a:solidFill>
                </a:rPr>
                <a:t>upgraded</a:t>
              </a:r>
              <a:r>
                <a:rPr lang="en-US" baseline="30000" dirty="0" smtClean="0">
                  <a:solidFill>
                    <a:schemeClr val="accent2"/>
                  </a:solidFill>
                </a:rPr>
                <a:t>*</a:t>
              </a:r>
              <a:endParaRPr lang="en-US" baseline="30000" dirty="0">
                <a:solidFill>
                  <a:schemeClr val="accent2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2"/>
                  </a:solidFill>
                </a:rPr>
                <a:t>2 to be replaced during LS 2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649295" y="6062182"/>
              <a:ext cx="2571088" cy="338554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>
                  <a:lumMod val="5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prstClr val="black"/>
                  </a:solidFill>
                </a:rPr>
                <a:t>* 2 </a:t>
              </a:r>
              <a:r>
                <a:rPr lang="en-US" sz="1600" dirty="0">
                  <a:solidFill>
                    <a:prstClr val="black"/>
                  </a:solidFill>
                </a:rPr>
                <a:t>approved at 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the</a:t>
              </a:r>
              <a:r>
                <a:rPr lang="en-US" sz="1600" dirty="0">
                  <a:solidFill>
                    <a:prstClr val="black"/>
                  </a:solidFill>
                </a:rPr>
                <a:t> moment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084101" y="1906321"/>
            <a:ext cx="7977276" cy="4395330"/>
            <a:chOff x="3084101" y="1906321"/>
            <a:chExt cx="7977276" cy="4395330"/>
          </a:xfrm>
        </p:grpSpPr>
        <p:grpSp>
          <p:nvGrpSpPr>
            <p:cNvPr id="38" name="Group 37"/>
            <p:cNvGrpSpPr/>
            <p:nvPr/>
          </p:nvGrpSpPr>
          <p:grpSpPr>
            <a:xfrm>
              <a:off x="3084101" y="1906321"/>
              <a:ext cx="7873301" cy="4395330"/>
              <a:chOff x="3084101" y="1906321"/>
              <a:chExt cx="7873301" cy="4395330"/>
            </a:xfrm>
          </p:grpSpPr>
          <p:pic>
            <p:nvPicPr>
              <p:cNvPr id="29" name="Picture 28" descr="Nitro Pro 9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825" t="8337" r="40213" b="5836"/>
              <a:stretch/>
            </p:blipFill>
            <p:spPr>
              <a:xfrm>
                <a:off x="5680523" y="1906321"/>
                <a:ext cx="1806669" cy="4395330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</p:pic>
          <p:grpSp>
            <p:nvGrpSpPr>
              <p:cNvPr id="23" name="Group 22"/>
              <p:cNvGrpSpPr/>
              <p:nvPr/>
            </p:nvGrpSpPr>
            <p:grpSpPr>
              <a:xfrm>
                <a:off x="3084101" y="1906321"/>
                <a:ext cx="7873301" cy="4395330"/>
                <a:chOff x="3084101" y="1906321"/>
                <a:chExt cx="7873301" cy="4395330"/>
              </a:xfrm>
            </p:grpSpPr>
            <p:cxnSp>
              <p:nvCxnSpPr>
                <p:cNvPr id="8" name="Straight Connector 7"/>
                <p:cNvCxnSpPr/>
                <p:nvPr/>
              </p:nvCxnSpPr>
              <p:spPr>
                <a:xfrm flipV="1">
                  <a:off x="3084101" y="1906321"/>
                  <a:ext cx="2565941" cy="2730033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/>
                <p:nvPr/>
              </p:nvCxnSpPr>
              <p:spPr>
                <a:xfrm>
                  <a:off x="3084101" y="4636354"/>
                  <a:ext cx="2596422" cy="166529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4" name="Group 13"/>
                <p:cNvGrpSpPr/>
                <p:nvPr/>
              </p:nvGrpSpPr>
              <p:grpSpPr>
                <a:xfrm>
                  <a:off x="7105649" y="2889528"/>
                  <a:ext cx="3851753" cy="2994779"/>
                  <a:chOff x="7105649" y="2889528"/>
                  <a:chExt cx="3851753" cy="2994779"/>
                </a:xfrm>
              </p:grpSpPr>
              <p:sp>
                <p:nvSpPr>
                  <p:cNvPr id="11" name="TextBox 10"/>
                  <p:cNvSpPr txBox="1"/>
                  <p:nvPr/>
                </p:nvSpPr>
                <p:spPr>
                  <a:xfrm>
                    <a:off x="7953375" y="5514975"/>
                    <a:ext cx="2421945" cy="369332"/>
                  </a:xfrm>
                  <a:prstGeom prst="rect">
                    <a:avLst/>
                  </a:prstGeom>
                  <a:solidFill>
                    <a:schemeClr val="bg2"/>
                  </a:solidFill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Everything else - &lt; 10 A </a:t>
                    </a:r>
                  </a:p>
                </p:txBody>
              </p:sp>
              <p:sp>
                <p:nvSpPr>
                  <p:cNvPr id="15" name="TextBox 14"/>
                  <p:cNvSpPr txBox="1"/>
                  <p:nvPr/>
                </p:nvSpPr>
                <p:spPr>
                  <a:xfrm>
                    <a:off x="7953375" y="5120615"/>
                    <a:ext cx="2726387" cy="369332"/>
                  </a:xfrm>
                  <a:prstGeom prst="rect">
                    <a:avLst/>
                  </a:prstGeom>
                  <a:solidFill>
                    <a:schemeClr val="bg2"/>
                  </a:solidFill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All other collimators - </a:t>
                    </a:r>
                    <a:r>
                      <a:rPr lang="en-US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70 </a:t>
                    </a:r>
                    <a:r>
                      <a:rPr 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A </a:t>
                    </a:r>
                  </a:p>
                </p:txBody>
              </p:sp>
              <p:sp>
                <p:nvSpPr>
                  <p:cNvPr id="16" name="TextBox 15"/>
                  <p:cNvSpPr txBox="1"/>
                  <p:nvPr/>
                </p:nvSpPr>
                <p:spPr>
                  <a:xfrm>
                    <a:off x="7953375" y="4053299"/>
                    <a:ext cx="2008883" cy="369332"/>
                  </a:xfrm>
                  <a:prstGeom prst="rect">
                    <a:avLst/>
                  </a:prstGeom>
                  <a:solidFill>
                    <a:schemeClr val="bg2"/>
                  </a:solidFill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4 primaries - </a:t>
                    </a:r>
                    <a:r>
                      <a:rPr lang="en-US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100 </a:t>
                    </a:r>
                    <a:r>
                      <a:rPr 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A </a:t>
                    </a:r>
                  </a:p>
                </p:txBody>
              </p:sp>
              <p:sp>
                <p:nvSpPr>
                  <p:cNvPr id="17" name="TextBox 16"/>
                  <p:cNvSpPr txBox="1"/>
                  <p:nvPr/>
                </p:nvSpPr>
                <p:spPr>
                  <a:xfrm>
                    <a:off x="7953375" y="2889528"/>
                    <a:ext cx="3004027" cy="369332"/>
                  </a:xfrm>
                  <a:prstGeom prst="rect">
                    <a:avLst/>
                  </a:prstGeom>
                  <a:solidFill>
                    <a:schemeClr val="bg2"/>
                  </a:solidFill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11 secondaries in IR-7 - </a:t>
                    </a:r>
                    <a:r>
                      <a:rPr lang="en-US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200 </a:t>
                    </a:r>
                    <a:r>
                      <a:rPr 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A </a:t>
                    </a:r>
                  </a:p>
                </p:txBody>
              </p:sp>
              <p:cxnSp>
                <p:nvCxnSpPr>
                  <p:cNvPr id="20" name="Straight Connector 19"/>
                  <p:cNvCxnSpPr/>
                  <p:nvPr/>
                </p:nvCxnSpPr>
                <p:spPr>
                  <a:xfrm>
                    <a:off x="7105649" y="4236244"/>
                    <a:ext cx="731520" cy="0"/>
                  </a:xfrm>
                  <a:prstGeom prst="line">
                    <a:avLst/>
                  </a:prstGeom>
                  <a:ln w="15875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Straight Connector 20"/>
                  <p:cNvCxnSpPr/>
                  <p:nvPr/>
                </p:nvCxnSpPr>
                <p:spPr>
                  <a:xfrm>
                    <a:off x="7105649" y="5331619"/>
                    <a:ext cx="731520" cy="0"/>
                  </a:xfrm>
                  <a:prstGeom prst="line">
                    <a:avLst/>
                  </a:prstGeom>
                  <a:ln w="15875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Straight Connector 21"/>
                  <p:cNvCxnSpPr/>
                  <p:nvPr/>
                </p:nvCxnSpPr>
                <p:spPr>
                  <a:xfrm>
                    <a:off x="7105649" y="5712619"/>
                    <a:ext cx="731520" cy="0"/>
                  </a:xfrm>
                  <a:prstGeom prst="line">
                    <a:avLst/>
                  </a:prstGeom>
                  <a:ln w="15875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" name="Straight Connector 12"/>
                  <p:cNvCxnSpPr/>
                  <p:nvPr/>
                </p:nvCxnSpPr>
                <p:spPr>
                  <a:xfrm>
                    <a:off x="7105649" y="3083719"/>
                    <a:ext cx="731520" cy="0"/>
                  </a:xfrm>
                  <a:prstGeom prst="line">
                    <a:avLst/>
                  </a:prstGeom>
                  <a:ln w="15875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39" name="TextBox 38"/>
            <p:cNvSpPr txBox="1"/>
            <p:nvPr/>
          </p:nvSpPr>
          <p:spPr>
            <a:xfrm>
              <a:off x="7962900" y="1917134"/>
              <a:ext cx="309847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Dominant component is the</a:t>
              </a:r>
            </a:p>
            <a:p>
              <a:r>
                <a:rPr 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collimator impedance 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2628899" y="4171588"/>
            <a:ext cx="1463040" cy="400110"/>
            <a:chOff x="2628899" y="4171588"/>
            <a:chExt cx="1463040" cy="400110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2628899" y="4236244"/>
              <a:ext cx="1463040" cy="0"/>
            </a:xfrm>
            <a:prstGeom prst="line">
              <a:avLst/>
            </a:prstGeom>
            <a:ln w="2540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2763833" y="4171588"/>
              <a:ext cx="117852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Garamond" panose="02020404030301010803" pitchFamily="18" charset="0"/>
                  <a:cs typeface="Times New Roman" panose="02020603050405020304" pitchFamily="18" charset="0"/>
                </a:rPr>
                <a:t>x2 margin</a:t>
              </a:r>
              <a:endParaRPr lang="en-US" sz="2000" dirty="0">
                <a:latin typeface="Garamond" panose="02020404030301010803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8/28/2018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157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Study of the low impedance collimator in LHC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55466" y="1893359"/>
            <a:ext cx="2600213" cy="4023360"/>
          </a:xfrm>
          <a:noFill/>
        </p:spPr>
        <p:txBody>
          <a:bodyPr/>
          <a:lstStyle/>
          <a:p>
            <a:r>
              <a:rPr lang="en-US" dirty="0" smtClean="0"/>
              <a:t>Primary collimators:</a:t>
            </a:r>
          </a:p>
          <a:p>
            <a:pPr lvl="1"/>
            <a:r>
              <a:rPr lang="en-US" dirty="0" smtClean="0"/>
              <a:t>MoGr </a:t>
            </a:r>
            <a:r>
              <a:rPr lang="en-US" dirty="0"/>
              <a:t>to replace </a:t>
            </a:r>
            <a:r>
              <a:rPr lang="en-US" dirty="0" smtClean="0"/>
              <a:t>CFC</a:t>
            </a:r>
          </a:p>
          <a:p>
            <a:pPr lvl="1"/>
            <a:endParaRPr lang="en-US" dirty="0"/>
          </a:p>
          <a:p>
            <a:r>
              <a:rPr lang="en-US" dirty="0"/>
              <a:t>Secondary </a:t>
            </a:r>
            <a:r>
              <a:rPr lang="en-US" dirty="0" smtClean="0"/>
              <a:t>collimators:</a:t>
            </a:r>
          </a:p>
          <a:p>
            <a:pPr lvl="1"/>
            <a:r>
              <a:rPr lang="en-US" dirty="0" smtClean="0"/>
              <a:t>MoGr jaw</a:t>
            </a:r>
          </a:p>
          <a:p>
            <a:pPr lvl="1"/>
            <a:r>
              <a:rPr lang="en-US" dirty="0" smtClean="0"/>
              <a:t>Low-resistivity coating</a:t>
            </a:r>
            <a:endParaRPr lang="en-US" dirty="0"/>
          </a:p>
          <a:p>
            <a:pPr lvl="1"/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128th HL-LHC WP2 Meeting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7B8F3-0F3F-462B-A504-72330DEF670C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4204961" y="1903444"/>
            <a:ext cx="3785252" cy="4260995"/>
            <a:chOff x="1097280" y="1845734"/>
            <a:chExt cx="3785252" cy="4260995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7280" y="1845734"/>
              <a:ext cx="3785252" cy="4260995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3081867" y="5497015"/>
              <a:ext cx="1236969" cy="338554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i="1" dirty="0">
                  <a:solidFill>
                    <a:prstClr val="black"/>
                  </a:solidFill>
                </a:rPr>
                <a:t>N. Biancacci</a:t>
              </a: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5703171" y="2446464"/>
            <a:ext cx="55463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</a:rPr>
              <a:t>MoGr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78394" y="1846299"/>
            <a:ext cx="27883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Currently, both primary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and</a:t>
            </a:r>
            <a:b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secondary collimators</a:t>
            </a:r>
            <a:b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have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CFC jaws (</a:t>
            </a:r>
            <a:r>
              <a:rPr lang="el-GR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ρ</a:t>
            </a:r>
            <a:r>
              <a:rPr lang="en-US" i="1" baseline="-25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c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 =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 </a:t>
            </a:r>
            <a:r>
              <a:rPr lang="el-G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μ</a:t>
            </a:r>
            <a:r>
              <a:rPr lang="el-GR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Ω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m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8/28/2018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259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The largest reduction of the resistive wall tune shift measured for Mo coating</a:t>
            </a:r>
            <a:endParaRPr lang="en-US" sz="40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8/28/2018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128th HL-LHC WP2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7B8F3-0F3F-462B-A504-72330DEF670C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1469" y="2087210"/>
            <a:ext cx="6034087" cy="4022725"/>
          </a:xfrm>
          <a:ln>
            <a:solidFill>
              <a:schemeClr val="accent2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8242289" y="2359910"/>
            <a:ext cx="4954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CFC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242289" y="2821684"/>
            <a:ext cx="463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</a:rPr>
              <a:t>TiN</a:t>
            </a:r>
            <a:endParaRPr lang="en-US" sz="1600" dirty="0">
              <a:solidFill>
                <a:srgbClr val="008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242289" y="2591034"/>
            <a:ext cx="577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MoC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259221" y="3058754"/>
            <a:ext cx="4683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BFBF00"/>
                </a:solidFill>
              </a:rPr>
              <a:t>Mo</a:t>
            </a:r>
            <a:endParaRPr lang="en-US" sz="1600" dirty="0">
              <a:solidFill>
                <a:srgbClr val="BFB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683247" y="3777237"/>
            <a:ext cx="7136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j-lt"/>
              </a:rPr>
              <a:t>model</a:t>
            </a:r>
            <a:endParaRPr lang="en-US" sz="1600" dirty="0"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68962" y="4282369"/>
            <a:ext cx="5262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+mj-lt"/>
              </a:rPr>
              <a:t>e</a:t>
            </a:r>
            <a:r>
              <a:rPr lang="en-US" sz="1600" dirty="0" smtClean="0">
                <a:latin typeface="+mj-lt"/>
              </a:rPr>
              <a:t>xp.</a:t>
            </a:r>
            <a:endParaRPr lang="en-US" sz="1600" dirty="0">
              <a:latin typeface="+mj-lt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5476916" y="2456807"/>
          <a:ext cx="1417638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" name="Equation" r:id="rId4" imgW="774360" imgH="368280" progId="Equation.DSMT4">
                  <p:embed/>
                </p:oleObj>
              </mc:Choice>
              <mc:Fallback>
                <p:oleObj name="Equation" r:id="rId4" imgW="774360" imgH="3682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476916" y="2456807"/>
                        <a:ext cx="1417638" cy="6731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6862569" y="5245333"/>
            <a:ext cx="23194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</a:rPr>
              <a:t>S. Antipov, </a:t>
            </a:r>
            <a:r>
              <a:rPr lang="en-US" sz="1400" i="1" dirty="0" smtClean="0">
                <a:solidFill>
                  <a:prstClr val="black"/>
                </a:solidFill>
              </a:rPr>
              <a:t>et al.</a:t>
            </a:r>
            <a:r>
              <a:rPr lang="en-US" sz="1400" dirty="0" smtClean="0">
                <a:solidFill>
                  <a:prstClr val="black"/>
                </a:solidFill>
              </a:rPr>
              <a:t>, </a:t>
            </a:r>
            <a:r>
              <a:rPr lang="en-US" sz="1400" i="1" dirty="0" smtClean="0">
                <a:solidFill>
                  <a:prstClr val="black"/>
                </a:solidFill>
              </a:rPr>
              <a:t>IPAC’18</a:t>
            </a:r>
            <a:endParaRPr lang="en-US" sz="1400" i="1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27976" y="2446349"/>
            <a:ext cx="69602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Good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56418" y="3913906"/>
            <a:ext cx="76758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Better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81356" y="4350635"/>
            <a:ext cx="58926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BEBE00"/>
                </a:solidFill>
              </a:rPr>
              <a:t>Best</a:t>
            </a:r>
            <a:endParaRPr lang="en-US" dirty="0">
              <a:solidFill>
                <a:srgbClr val="BEBE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680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8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IR-7 Secondary collimators are the right target for impedance reduction</a:t>
            </a:r>
            <a:endParaRPr lang="en-US" sz="4000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Collimator Tune shift goes down</a:t>
            </a:r>
            <a:endParaRPr lang="en-US" dirty="0"/>
          </a:p>
        </p:txBody>
      </p:sp>
      <p:pic>
        <p:nvPicPr>
          <p:cNvPr id="13" name="Content Placeholder 10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737"/>
          <a:stretch/>
        </p:blipFill>
        <p:spPr>
          <a:xfrm>
            <a:off x="859506" y="2582334"/>
            <a:ext cx="4770437" cy="3183928"/>
          </a:xfrm>
          <a:ln>
            <a:solidFill>
              <a:schemeClr val="accent2"/>
            </a:solidFill>
          </a:ln>
        </p:spPr>
      </p:pic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Significant reduction in impedance was measured in the TMCI MD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5695" y="2582863"/>
            <a:ext cx="4462211" cy="3286125"/>
          </a:xfrm>
          <a:ln>
            <a:solidFill>
              <a:schemeClr val="accent2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1209615" y="5799038"/>
            <a:ext cx="40702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Measured tune shift of 1 collimator: TCSG.D4, TCSPM</a:t>
            </a:r>
            <a:endParaRPr lang="en-US" sz="1400" dirty="0"/>
          </a:p>
        </p:txBody>
      </p:sp>
      <p:grpSp>
        <p:nvGrpSpPr>
          <p:cNvPr id="22" name="Group 21"/>
          <p:cNvGrpSpPr/>
          <p:nvPr/>
        </p:nvGrpSpPr>
        <p:grpSpPr>
          <a:xfrm>
            <a:off x="295942" y="2919250"/>
            <a:ext cx="1847183" cy="646331"/>
            <a:chOff x="295942" y="2919250"/>
            <a:chExt cx="1847183" cy="646331"/>
          </a:xfrm>
        </p:grpSpPr>
        <p:sp>
          <p:nvSpPr>
            <p:cNvPr id="17" name="TextBox 16"/>
            <p:cNvSpPr txBox="1"/>
            <p:nvPr/>
          </p:nvSpPr>
          <p:spPr>
            <a:xfrm>
              <a:off x="295942" y="2919250"/>
              <a:ext cx="1428083" cy="646331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accent2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That’s a huge</a:t>
              </a:r>
              <a:br>
                <a:rPr lang="en-US" dirty="0" smtClean="0"/>
              </a:br>
              <a:r>
                <a:rPr lang="en-US" dirty="0" smtClean="0"/>
                <a:t>tune shift!</a:t>
              </a:r>
              <a:endParaRPr lang="en-US" dirty="0"/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>
              <a:off x="1724025" y="3242416"/>
              <a:ext cx="419100" cy="291359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2876550" y="2691026"/>
            <a:ext cx="1138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1.8</a:t>
            </a:r>
            <a:r>
              <a:rPr lang="en-US" dirty="0" smtClean="0">
                <a:solidFill>
                  <a:schemeClr val="accent2"/>
                </a:solidFill>
                <a:latin typeface="+mj-lt"/>
              </a:rPr>
              <a:t>x</a:t>
            </a:r>
            <a:r>
              <a:rPr lang="en-US" dirty="0" smtClean="0">
                <a:solidFill>
                  <a:schemeClr val="accent2"/>
                </a:solidFill>
              </a:rPr>
              <a:t>10</a:t>
            </a:r>
            <a:r>
              <a:rPr lang="en-US" baseline="30000" dirty="0" smtClean="0">
                <a:solidFill>
                  <a:schemeClr val="accent2"/>
                </a:solidFill>
              </a:rPr>
              <a:t>11</a:t>
            </a:r>
            <a:r>
              <a:rPr lang="en-US" dirty="0" smtClean="0">
                <a:solidFill>
                  <a:schemeClr val="accent2"/>
                </a:solidFill>
              </a:rPr>
              <a:t> p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8/28/2018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128th HL-LHC WP2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0272-6367-4D92-BB4E-492D1AD3F84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712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02265" y="1945746"/>
            <a:ext cx="4148666" cy="39978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Low impedance collimators</a:t>
            </a:r>
            <a:endParaRPr lang="en-US" sz="4400" dirty="0"/>
          </a:p>
        </p:txBody>
      </p:sp>
      <p:grpSp>
        <p:nvGrpSpPr>
          <p:cNvPr id="8" name="Group 7"/>
          <p:cNvGrpSpPr/>
          <p:nvPr/>
        </p:nvGrpSpPr>
        <p:grpSpPr>
          <a:xfrm>
            <a:off x="6989885" y="2215662"/>
            <a:ext cx="4222598" cy="3226776"/>
            <a:chOff x="6989885" y="2215662"/>
            <a:chExt cx="4222598" cy="3226776"/>
          </a:xfrm>
        </p:grpSpPr>
        <p:sp>
          <p:nvSpPr>
            <p:cNvPr id="7" name="Rectangle 6"/>
            <p:cNvSpPr/>
            <p:nvPr/>
          </p:nvSpPr>
          <p:spPr>
            <a:xfrm>
              <a:off x="6989885" y="2215662"/>
              <a:ext cx="4222598" cy="322677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7065629" y="2283567"/>
              <a:ext cx="4090051" cy="3105312"/>
              <a:chOff x="6019801" y="1390488"/>
              <a:chExt cx="4090051" cy="3105312"/>
            </a:xfrm>
          </p:grpSpPr>
          <p:pic>
            <p:nvPicPr>
              <p:cNvPr id="56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6019801" y="1390488"/>
                <a:ext cx="4090051" cy="31053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53" name="Straight Connector 52"/>
              <p:cNvCxnSpPr/>
              <p:nvPr/>
            </p:nvCxnSpPr>
            <p:spPr>
              <a:xfrm>
                <a:off x="6553200" y="1606789"/>
                <a:ext cx="3465212" cy="0"/>
              </a:xfrm>
              <a:prstGeom prst="line">
                <a:avLst/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" name="TextBox 12"/>
                  <p:cNvSpPr txBox="1"/>
                  <p:nvPr/>
                </p:nvSpPr>
                <p:spPr>
                  <a:xfrm>
                    <a:off x="8077200" y="1670685"/>
                    <a:ext cx="1706918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en-US" sz="1600" b="1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1" i="1">
                                  <a:solidFill>
                                    <a:schemeClr val="accent2"/>
                                  </a:solidFill>
                                  <a:latin typeface="Cambria Math"/>
                                </a:rPr>
                                <m:t>𝑰</m:t>
                              </m:r>
                            </m:e>
                            <m:sub>
                              <m:r>
                                <a:rPr lang="en-US" sz="1600" b="1" i="1">
                                  <a:solidFill>
                                    <a:schemeClr val="accent2"/>
                                  </a:solidFill>
                                  <a:latin typeface="Cambria Math"/>
                                </a:rPr>
                                <m:t>𝒐𝒄𝒕</m:t>
                              </m:r>
                            </m:sub>
                            <m:sup>
                              <m:r>
                                <a:rPr lang="en-US" sz="1600" b="1" i="1">
                                  <a:solidFill>
                                    <a:schemeClr val="accent2"/>
                                  </a:solidFill>
                                  <a:latin typeface="Cambria Math"/>
                                </a:rPr>
                                <m:t>𝒎𝒂𝒙</m:t>
                              </m:r>
                            </m:sup>
                          </m:sSubSup>
                        </m:oMath>
                      </m:oMathPara>
                    </a14:m>
                    <a:endParaRPr lang="en-US" sz="2400" b="1" dirty="0">
                      <a:solidFill>
                        <a:schemeClr val="accent2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3" name="TextBox 1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553200" y="1670685"/>
                    <a:ext cx="1706918" cy="338554"/>
                  </a:xfrm>
                  <a:prstGeom prst="rect">
                    <a:avLst/>
                  </a:prstGeom>
                  <a:blipFill rotWithShape="1"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9" name="Straight Arrow Connector 18"/>
              <p:cNvCxnSpPr/>
              <p:nvPr/>
            </p:nvCxnSpPr>
            <p:spPr>
              <a:xfrm>
                <a:off x="8001001" y="2356486"/>
                <a:ext cx="929659" cy="288133"/>
              </a:xfrm>
              <a:prstGeom prst="straightConnector1">
                <a:avLst/>
              </a:prstGeom>
              <a:ln w="28575">
                <a:solidFill>
                  <a:srgbClr val="00B0F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/>
              <p:cNvCxnSpPr/>
              <p:nvPr/>
            </p:nvCxnSpPr>
            <p:spPr>
              <a:xfrm>
                <a:off x="8914260" y="2652237"/>
                <a:ext cx="869858" cy="103824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/>
              <p:cNvCxnSpPr/>
              <p:nvPr/>
            </p:nvCxnSpPr>
            <p:spPr>
              <a:xfrm>
                <a:off x="7162800" y="2055815"/>
                <a:ext cx="838200" cy="30067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" name="Group 3"/>
          <p:cNvGrpSpPr/>
          <p:nvPr/>
        </p:nvGrpSpPr>
        <p:grpSpPr>
          <a:xfrm>
            <a:off x="1269998" y="1729893"/>
            <a:ext cx="4013200" cy="4296613"/>
            <a:chOff x="1930400" y="841669"/>
            <a:chExt cx="4013200" cy="4296613"/>
          </a:xfrm>
        </p:grpSpPr>
        <p:pic>
          <p:nvPicPr>
            <p:cNvPr id="43" name="Picture 42"/>
            <p:cNvPicPr/>
            <p:nvPr/>
          </p:nvPicPr>
          <p:blipFill rotWithShape="1">
            <a:blip r:embed="rId8" cstate="print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034" r="-4274"/>
            <a:stretch/>
          </p:blipFill>
          <p:spPr bwMode="auto">
            <a:xfrm>
              <a:off x="4038600" y="841669"/>
              <a:ext cx="1905000" cy="4296613"/>
            </a:xfrm>
            <a:prstGeom prst="rect">
              <a:avLst/>
            </a:prstGeom>
            <a:noFill/>
          </p:spPr>
        </p:pic>
        <p:sp>
          <p:nvSpPr>
            <p:cNvPr id="44" name="Rectangle 43"/>
            <p:cNvSpPr/>
            <p:nvPr/>
          </p:nvSpPr>
          <p:spPr>
            <a:xfrm>
              <a:off x="4530725" y="3494878"/>
              <a:ext cx="428625" cy="85729"/>
            </a:xfrm>
            <a:prstGeom prst="rect">
              <a:avLst/>
            </a:prstGeom>
            <a:solidFill>
              <a:srgbClr val="00B0F0">
                <a:alpha val="4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5" name="Straight Connector 44"/>
            <p:cNvCxnSpPr/>
            <p:nvPr/>
          </p:nvCxnSpPr>
          <p:spPr>
            <a:xfrm flipV="1">
              <a:off x="3866284" y="1390488"/>
              <a:ext cx="324717" cy="58499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3761508" y="3810000"/>
              <a:ext cx="429492" cy="83820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7" name="Rectangle 46"/>
            <p:cNvSpPr/>
            <p:nvPr/>
          </p:nvSpPr>
          <p:spPr>
            <a:xfrm>
              <a:off x="4562475" y="3405186"/>
              <a:ext cx="428625" cy="85729"/>
            </a:xfrm>
            <a:prstGeom prst="rect">
              <a:avLst/>
            </a:prstGeom>
            <a:solidFill>
              <a:srgbClr val="00B0F0">
                <a:alpha val="4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4572001" y="3327400"/>
              <a:ext cx="428625" cy="85729"/>
            </a:xfrm>
            <a:prstGeom prst="rect">
              <a:avLst/>
            </a:prstGeom>
            <a:solidFill>
              <a:srgbClr val="00B0F0">
                <a:alpha val="4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627568" y="2811460"/>
              <a:ext cx="428625" cy="85729"/>
            </a:xfrm>
            <a:prstGeom prst="rect">
              <a:avLst/>
            </a:prstGeom>
            <a:solidFill>
              <a:srgbClr val="00B0F0">
                <a:alpha val="4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619626" y="2889251"/>
              <a:ext cx="428625" cy="85729"/>
            </a:xfrm>
            <a:prstGeom prst="rect">
              <a:avLst/>
            </a:prstGeom>
            <a:solidFill>
              <a:srgbClr val="00B0F0">
                <a:alpha val="4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619632" y="2728915"/>
              <a:ext cx="428625" cy="85729"/>
            </a:xfrm>
            <a:prstGeom prst="rect">
              <a:avLst/>
            </a:prstGeom>
            <a:solidFill>
              <a:srgbClr val="00B0F0">
                <a:alpha val="4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4627567" y="3073394"/>
              <a:ext cx="428625" cy="85729"/>
            </a:xfrm>
            <a:prstGeom prst="rect">
              <a:avLst/>
            </a:prstGeom>
            <a:solidFill>
              <a:srgbClr val="00B0F0">
                <a:alpha val="4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5241926" y="2601118"/>
              <a:ext cx="428625" cy="85729"/>
            </a:xfrm>
            <a:prstGeom prst="rect">
              <a:avLst/>
            </a:prstGeom>
            <a:solidFill>
              <a:srgbClr val="00B0F0">
                <a:alpha val="4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5219700" y="2511426"/>
              <a:ext cx="428625" cy="85729"/>
            </a:xfrm>
            <a:prstGeom prst="rect">
              <a:avLst/>
            </a:prstGeom>
            <a:solidFill>
              <a:srgbClr val="00B0F0">
                <a:alpha val="4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5193506" y="2421729"/>
              <a:ext cx="428625" cy="85729"/>
            </a:xfrm>
            <a:prstGeom prst="rect">
              <a:avLst/>
            </a:prstGeom>
            <a:solidFill>
              <a:srgbClr val="00B0F0">
                <a:alpha val="4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Rectangle 94"/>
            <p:cNvSpPr/>
            <p:nvPr/>
          </p:nvSpPr>
          <p:spPr>
            <a:xfrm>
              <a:off x="5283228" y="2862270"/>
              <a:ext cx="428625" cy="85729"/>
            </a:xfrm>
            <a:prstGeom prst="rect">
              <a:avLst/>
            </a:prstGeom>
            <a:solidFill>
              <a:srgbClr val="00B0F0">
                <a:alpha val="4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Rectangle 95"/>
            <p:cNvSpPr/>
            <p:nvPr/>
          </p:nvSpPr>
          <p:spPr>
            <a:xfrm>
              <a:off x="5318126" y="3124201"/>
              <a:ext cx="428625" cy="85729"/>
            </a:xfrm>
            <a:prstGeom prst="rect">
              <a:avLst/>
            </a:prstGeom>
            <a:solidFill>
              <a:srgbClr val="00B0F0">
                <a:alpha val="4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Rectangle 96"/>
            <p:cNvSpPr/>
            <p:nvPr/>
          </p:nvSpPr>
          <p:spPr>
            <a:xfrm>
              <a:off x="5257010" y="3298826"/>
              <a:ext cx="428625" cy="85729"/>
            </a:xfrm>
            <a:prstGeom prst="rect">
              <a:avLst/>
            </a:prstGeom>
            <a:solidFill>
              <a:srgbClr val="00B0F0">
                <a:alpha val="4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Rectangle 98"/>
            <p:cNvSpPr/>
            <p:nvPr/>
          </p:nvSpPr>
          <p:spPr>
            <a:xfrm>
              <a:off x="5291171" y="3211510"/>
              <a:ext cx="428625" cy="85729"/>
            </a:xfrm>
            <a:prstGeom prst="rect">
              <a:avLst/>
            </a:prstGeom>
            <a:solidFill>
              <a:srgbClr val="00B0F0">
                <a:alpha val="4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0" name="Picture 99"/>
            <p:cNvPicPr/>
            <p:nvPr/>
          </p:nvPicPr>
          <p:blipFill rotWithShape="1">
            <a:blip r:embed="rId9" cstate="print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4829"/>
            <a:stretch/>
          </p:blipFill>
          <p:spPr bwMode="auto">
            <a:xfrm>
              <a:off x="1930400" y="1508761"/>
              <a:ext cx="1936751" cy="2764154"/>
            </a:xfrm>
            <a:prstGeom prst="rect">
              <a:avLst/>
            </a:prstGeom>
            <a:noFill/>
          </p:spPr>
        </p:pic>
        <p:sp>
          <p:nvSpPr>
            <p:cNvPr id="101" name="Rectangle 100"/>
            <p:cNvSpPr/>
            <p:nvPr/>
          </p:nvSpPr>
          <p:spPr>
            <a:xfrm>
              <a:off x="5174454" y="2248454"/>
              <a:ext cx="354808" cy="76675"/>
            </a:xfrm>
            <a:prstGeom prst="rect">
              <a:avLst/>
            </a:prstGeom>
            <a:solidFill>
              <a:srgbClr val="FF0000">
                <a:alpha val="4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5145893" y="2164079"/>
              <a:ext cx="354808" cy="76675"/>
            </a:xfrm>
            <a:prstGeom prst="rect">
              <a:avLst/>
            </a:prstGeom>
            <a:solidFill>
              <a:srgbClr val="FF0000">
                <a:alpha val="4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4521992" y="3650461"/>
              <a:ext cx="354808" cy="76675"/>
            </a:xfrm>
            <a:prstGeom prst="rect">
              <a:avLst/>
            </a:prstGeom>
            <a:solidFill>
              <a:srgbClr val="FF0000">
                <a:alpha val="4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4476754" y="3733801"/>
              <a:ext cx="354808" cy="76675"/>
            </a:xfrm>
            <a:prstGeom prst="rect">
              <a:avLst/>
            </a:prstGeom>
            <a:solidFill>
              <a:srgbClr val="FF0000">
                <a:alpha val="4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4614312" y="2556038"/>
              <a:ext cx="353525" cy="72867"/>
            </a:xfrm>
            <a:prstGeom prst="rect">
              <a:avLst/>
            </a:prstGeom>
            <a:solidFill>
              <a:srgbClr val="FFFF00">
                <a:alpha val="4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4607714" y="2639381"/>
              <a:ext cx="401145" cy="72867"/>
            </a:xfrm>
            <a:prstGeom prst="rect">
              <a:avLst/>
            </a:prstGeom>
            <a:solidFill>
              <a:srgbClr val="FFFF00">
                <a:alpha val="4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4607715" y="3258505"/>
              <a:ext cx="401145" cy="72867"/>
            </a:xfrm>
            <a:prstGeom prst="rect">
              <a:avLst/>
            </a:prstGeom>
            <a:solidFill>
              <a:srgbClr val="FFFF00">
                <a:alpha val="4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4620913" y="3178972"/>
              <a:ext cx="401145" cy="72867"/>
            </a:xfrm>
            <a:prstGeom prst="rect">
              <a:avLst/>
            </a:prstGeom>
            <a:solidFill>
              <a:srgbClr val="FFFF00">
                <a:alpha val="4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5217319" y="3453763"/>
              <a:ext cx="401145" cy="72867"/>
            </a:xfrm>
            <a:prstGeom prst="rect">
              <a:avLst/>
            </a:prstGeom>
            <a:solidFill>
              <a:srgbClr val="FFFF00">
                <a:alpha val="4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5259089" y="3380663"/>
              <a:ext cx="401145" cy="72867"/>
            </a:xfrm>
            <a:prstGeom prst="rect">
              <a:avLst/>
            </a:prstGeom>
            <a:solidFill>
              <a:srgbClr val="FFFF00">
                <a:alpha val="4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Rectangle 91"/>
            <p:cNvSpPr/>
            <p:nvPr/>
          </p:nvSpPr>
          <p:spPr>
            <a:xfrm>
              <a:off x="5296967" y="2775114"/>
              <a:ext cx="401145" cy="72867"/>
            </a:xfrm>
            <a:prstGeom prst="rect">
              <a:avLst/>
            </a:prstGeom>
            <a:solidFill>
              <a:srgbClr val="FFFF00">
                <a:alpha val="4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5280523" y="2686049"/>
              <a:ext cx="401145" cy="72867"/>
            </a:xfrm>
            <a:prstGeom prst="rect">
              <a:avLst/>
            </a:prstGeom>
            <a:solidFill>
              <a:srgbClr val="FFFF00">
                <a:alpha val="4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9F3B4-403C-45BD-BA3D-C2A3BDB3B805}" type="slidenum">
              <a:rPr lang="en-US" smtClean="0"/>
              <a:t>8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8/28/2018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128th HL-LHC WP2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55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How does the gain scale with coating resistivity?</a:t>
            </a:r>
            <a:endParaRPr lang="en-US" sz="4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8/28/2018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128th HL-LHC WP2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0272-6367-4D92-BB4E-492D1AD3F84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84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46942</TotalTime>
  <Words>1762</Words>
  <Application>Microsoft Office PowerPoint</Application>
  <PresentationFormat>Widescreen</PresentationFormat>
  <Paragraphs>389</Paragraphs>
  <Slides>39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50" baseType="lpstr">
      <vt:lpstr>Arial</vt:lpstr>
      <vt:lpstr>Calibri</vt:lpstr>
      <vt:lpstr>Calibri </vt:lpstr>
      <vt:lpstr>Calibri Light</vt:lpstr>
      <vt:lpstr>Cambria</vt:lpstr>
      <vt:lpstr>Cambria Math</vt:lpstr>
      <vt:lpstr>Garamond</vt:lpstr>
      <vt:lpstr>Symbol</vt:lpstr>
      <vt:lpstr>Times New Roman</vt:lpstr>
      <vt:lpstr>Retrospect</vt:lpstr>
      <vt:lpstr>Equation</vt:lpstr>
      <vt:lpstr>Why do we need coated collimators?</vt:lpstr>
      <vt:lpstr>What is the motivation for collimator impedance reduction?</vt:lpstr>
      <vt:lpstr>Impedance of LHC collimators has to be reduced for the Hi-Lumi upgrade</vt:lpstr>
      <vt:lpstr>Impedance of LHC collimators has to be reduced for the Hi-Lumi upgrade</vt:lpstr>
      <vt:lpstr>Study of the low impedance collimator in LHC</vt:lpstr>
      <vt:lpstr>The largest reduction of the resistive wall tune shift measured for Mo coating</vt:lpstr>
      <vt:lpstr>IR-7 Secondary collimators are the right target for impedance reduction</vt:lpstr>
      <vt:lpstr>Low impedance collimators</vt:lpstr>
      <vt:lpstr>How does the gain scale with coating resistivity?</vt:lpstr>
      <vt:lpstr>One collimator, closer to the beam: Coating is very efficient</vt:lpstr>
      <vt:lpstr>One collimator, closer to the beam: Coating is very efficient</vt:lpstr>
      <vt:lpstr>Coating is less efficient when other sources of impedance take part</vt:lpstr>
      <vt:lpstr>Coating is less efficient when other sources of impedance take part</vt:lpstr>
      <vt:lpstr>Broadband components of impedance limit how much the total can be reduced</vt:lpstr>
      <vt:lpstr>Stability diagram: Full machine</vt:lpstr>
      <vt:lpstr>Further reducing the resistivity gets less effective as one goes to better conductors</vt:lpstr>
      <vt:lpstr>What could be different (go wrong)?</vt:lpstr>
      <vt:lpstr>LHC keeps tightening the collimator gaps during its operation</vt:lpstr>
      <vt:lpstr>Little or no safety margin for tighter settings if the full impedance reduction is not done</vt:lpstr>
      <vt:lpstr>Not coating the secondary collimators:  Octupole current threshold – similar to post-LS2</vt:lpstr>
      <vt:lpstr>The actual resistivity of Mo coating might be higher than the model value</vt:lpstr>
      <vt:lpstr>Surface studies</vt:lpstr>
      <vt:lpstr>Bench RF measurements suggest the importance of the microstructure </vt:lpstr>
      <vt:lpstr>Impact of higher than expected Mo resistivity</vt:lpstr>
      <vt:lpstr>Latest Mo-coated samples show good electrical conductivity</vt:lpstr>
      <vt:lpstr>The increase in Mo resistivity is likely to be governed by its microstructure</vt:lpstr>
      <vt:lpstr>The increase in Mo resistivity is likely to be governed by its microstructure</vt:lpstr>
      <vt:lpstr>Propose to set the limit for production such that a degradation of the octupole current is &lt; 10%</vt:lpstr>
      <vt:lpstr>Changes in geometric impedance: New taper geometries</vt:lpstr>
      <vt:lpstr>Noise triggers an instability with high latency time at Flat-Top</vt:lpstr>
      <vt:lpstr>Stability diagram collapses as the beams are brought into collision</vt:lpstr>
      <vt:lpstr>Conclusions</vt:lpstr>
      <vt:lpstr>Back-up</vt:lpstr>
      <vt:lpstr>Stability diagram: 1 Collimator</vt:lpstr>
      <vt:lpstr>Geometric component of collimator tapers is comparable to resistive wall after the upgrade</vt:lpstr>
      <vt:lpstr> Staged installation of low impedance collimators in LS2: Maximizing reduction in the most critical, horizontal plane</vt:lpstr>
      <vt:lpstr>Fitting the taper impedance:</vt:lpstr>
      <vt:lpstr>TMCI Threshold for different coating scenarios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Sergey</dc:creator>
  <cp:lastModifiedBy>Sergey</cp:lastModifiedBy>
  <cp:revision>127</cp:revision>
  <dcterms:created xsi:type="dcterms:W3CDTF">2018-07-25T05:42:42Z</dcterms:created>
  <dcterms:modified xsi:type="dcterms:W3CDTF">2018-08-28T07:34:26Z</dcterms:modified>
</cp:coreProperties>
</file>