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30268863" cy="4279265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Helvetica Neue" panose="020B0604020202020204" charset="0"/>
      <p:regular r:id="rId8"/>
      <p:bold r:id="rId9"/>
      <p:italic r:id="rId10"/>
      <p:boldItalic r:id="rId11"/>
    </p:embeddedFont>
    <p:embeddedFont>
      <p:font typeface="PT Sans" panose="020B0604020202020204" charset="0"/>
      <p:regular r:id="rId12"/>
      <p:bold r:id="rId13"/>
      <p:italic r:id="rId14"/>
      <p:boldItalic r:id="rId15"/>
    </p:embeddedFont>
    <p:embeddedFont>
      <p:font typeface="PT Sans Caption" panose="020B0604020202020204" charset="0"/>
      <p:regular r:id="rId16"/>
      <p:bold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3478">
          <p15:clr>
            <a:srgbClr val="A4A3A4"/>
          </p15:clr>
        </p15:guide>
        <p15:guide id="2" pos="95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33" d="100"/>
          <a:sy n="33" d="100"/>
        </p:scale>
        <p:origin x="16" y="-5956"/>
      </p:cViewPr>
      <p:guideLst>
        <p:guide orient="horz" pos="13478"/>
        <p:guide pos="953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font" Target="fonts/font10.fntdata"/><Relationship Id="rId1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1" Type="http://schemas.openxmlformats.org/officeDocument/2006/relationships/tableStyles" Target="tableStyles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font" Target="fonts/font1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font" Target="fonts/font12.fntdata"/><Relationship Id="rId10" Type="http://schemas.openxmlformats.org/officeDocument/2006/relationships/font" Target="fonts/font7.fntdata"/><Relationship Id="rId19" Type="http://schemas.openxmlformats.org/officeDocument/2006/relationships/viewProps" Target="view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38388" y="1143000"/>
            <a:ext cx="2181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37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37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37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37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37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37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37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37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37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2270165" y="13293459"/>
            <a:ext cx="25728533" cy="9172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4540330" y="24249169"/>
            <a:ext cx="21188204" cy="10935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lvl="0" algn="ctr">
              <a:spcBef>
                <a:spcPts val="2920"/>
              </a:spcBef>
              <a:spcAft>
                <a:spcPts val="0"/>
              </a:spcAft>
              <a:buClr>
                <a:schemeClr val="lt1"/>
              </a:buClr>
              <a:buSzPts val="1460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2560"/>
              </a:spcBef>
              <a:spcAft>
                <a:spcPts val="0"/>
              </a:spcAft>
              <a:buClr>
                <a:schemeClr val="lt1"/>
              </a:buClr>
              <a:buSzPts val="128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10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1513443" y="1713690"/>
            <a:ext cx="27241977" cy="7132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1013844" y="10484552"/>
            <a:ext cx="28241172" cy="27241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093956" y="16564663"/>
            <a:ext cx="36512432" cy="6810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-6779273" y="10006410"/>
            <a:ext cx="36512432" cy="19927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1513443" y="1713690"/>
            <a:ext cx="27241977" cy="7132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1513443" y="9984955"/>
            <a:ext cx="27241977" cy="28241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2391031" y="27498244"/>
            <a:ext cx="25728533" cy="8499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300"/>
              <a:buFont typeface="Calibri"/>
              <a:buNone/>
              <a:defRPr sz="183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2391031" y="18137355"/>
            <a:ext cx="25728533" cy="9360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b" anchorCtr="0"/>
          <a:lstStyle>
            <a:lvl1pPr marL="457200" lvl="0" indent="-22860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None/>
              <a:defRPr sz="91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None/>
              <a:defRPr sz="82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128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128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5pPr>
            <a:lvl6pPr marL="2743200" lvl="5" indent="-228600" algn="l">
              <a:spcBef>
                <a:spcPts val="128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6pPr>
            <a:lvl7pPr marL="3200400" lvl="6" indent="-228600" algn="l">
              <a:spcBef>
                <a:spcPts val="128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7pPr>
            <a:lvl8pPr marL="3657600" lvl="7" indent="-228600" algn="l">
              <a:spcBef>
                <a:spcPts val="128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8pPr>
            <a:lvl9pPr marL="4114800" lvl="8" indent="-228600" algn="l">
              <a:spcBef>
                <a:spcPts val="128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1513443" y="1713690"/>
            <a:ext cx="27241977" cy="7132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1513443" y="9984955"/>
            <a:ext cx="13368748" cy="28241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L="457200" lvl="0" indent="-1041400" algn="l">
              <a:spcBef>
                <a:spcPts val="2560"/>
              </a:spcBef>
              <a:spcAft>
                <a:spcPts val="0"/>
              </a:spcAft>
              <a:buClr>
                <a:schemeClr val="lt1"/>
              </a:buClr>
              <a:buSzPts val="12800"/>
              <a:buChar char="•"/>
              <a:defRPr sz="12800"/>
            </a:lvl1pPr>
            <a:lvl2pPr marL="914400" lvl="1" indent="-927100" algn="l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1000"/>
              <a:buChar char="–"/>
              <a:defRPr sz="11000"/>
            </a:lvl2pPr>
            <a:lvl3pPr marL="1371600" lvl="2" indent="-80645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Char char="•"/>
              <a:defRPr sz="9100"/>
            </a:lvl3pPr>
            <a:lvl4pPr marL="1828800" lvl="3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–"/>
              <a:defRPr sz="8200"/>
            </a:lvl4pPr>
            <a:lvl5pPr marL="2286000" lvl="4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»"/>
              <a:defRPr sz="8200"/>
            </a:lvl5pPr>
            <a:lvl6pPr marL="2743200" lvl="5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•"/>
              <a:defRPr sz="8200"/>
            </a:lvl6pPr>
            <a:lvl7pPr marL="3200400" lvl="6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•"/>
              <a:defRPr sz="8200"/>
            </a:lvl7pPr>
            <a:lvl8pPr marL="3657600" lvl="7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•"/>
              <a:defRPr sz="8200"/>
            </a:lvl8pPr>
            <a:lvl9pPr marL="4114800" lvl="8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•"/>
              <a:defRPr sz="8200"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15386672" y="9984955"/>
            <a:ext cx="13368748" cy="28241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L="457200" lvl="0" indent="-1041400" algn="l">
              <a:spcBef>
                <a:spcPts val="2560"/>
              </a:spcBef>
              <a:spcAft>
                <a:spcPts val="0"/>
              </a:spcAft>
              <a:buClr>
                <a:schemeClr val="lt1"/>
              </a:buClr>
              <a:buSzPts val="12800"/>
              <a:buChar char="•"/>
              <a:defRPr sz="12800"/>
            </a:lvl1pPr>
            <a:lvl2pPr marL="914400" lvl="1" indent="-927100" algn="l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1000"/>
              <a:buChar char="–"/>
              <a:defRPr sz="11000"/>
            </a:lvl2pPr>
            <a:lvl3pPr marL="1371600" lvl="2" indent="-80645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Char char="•"/>
              <a:defRPr sz="9100"/>
            </a:lvl3pPr>
            <a:lvl4pPr marL="1828800" lvl="3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–"/>
              <a:defRPr sz="8200"/>
            </a:lvl4pPr>
            <a:lvl5pPr marL="2286000" lvl="4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»"/>
              <a:defRPr sz="8200"/>
            </a:lvl5pPr>
            <a:lvl6pPr marL="2743200" lvl="5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•"/>
              <a:defRPr sz="8200"/>
            </a:lvl6pPr>
            <a:lvl7pPr marL="3200400" lvl="6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•"/>
              <a:defRPr sz="8200"/>
            </a:lvl7pPr>
            <a:lvl8pPr marL="3657600" lvl="7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•"/>
              <a:defRPr sz="8200"/>
            </a:lvl8pPr>
            <a:lvl9pPr marL="4114800" lvl="8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•"/>
              <a:defRPr sz="8200"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1513443" y="1713690"/>
            <a:ext cx="27241977" cy="7132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1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513443" y="9578821"/>
            <a:ext cx="13374003" cy="3991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b" anchorCtr="0"/>
          <a:lstStyle>
            <a:lvl1pPr marL="457200" lvl="0" indent="-228600" algn="l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1000"/>
              <a:buNone/>
              <a:defRPr sz="11000" b="1"/>
            </a:lvl1pPr>
            <a:lvl2pPr marL="914400" lvl="1" indent="-22860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None/>
              <a:defRPr sz="9100" b="1"/>
            </a:lvl2pPr>
            <a:lvl3pPr marL="1371600" lvl="2" indent="-2286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None/>
              <a:defRPr sz="8200" b="1"/>
            </a:lvl3pPr>
            <a:lvl4pPr marL="1828800" lvl="3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4pPr>
            <a:lvl5pPr marL="2286000" lvl="4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5pPr>
            <a:lvl6pPr marL="2743200" lvl="5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6pPr>
            <a:lvl7pPr marL="3200400" lvl="6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7pPr>
            <a:lvl8pPr marL="3657600" lvl="7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8pPr>
            <a:lvl9pPr marL="4114800" lvl="8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1513443" y="13570817"/>
            <a:ext cx="13374003" cy="24655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L="457200" lvl="0" indent="-927100" algn="l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1000"/>
              <a:buChar char="•"/>
              <a:defRPr sz="11000"/>
            </a:lvl1pPr>
            <a:lvl2pPr marL="914400" lvl="1" indent="-80645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Char char="–"/>
              <a:defRPr sz="9100"/>
            </a:lvl2pPr>
            <a:lvl3pPr marL="1371600" lvl="2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•"/>
              <a:defRPr sz="8200"/>
            </a:lvl3pPr>
            <a:lvl4pPr marL="1828800" lvl="3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–"/>
              <a:defRPr sz="7300"/>
            </a:lvl4pPr>
            <a:lvl5pPr marL="2286000" lvl="4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»"/>
              <a:defRPr sz="7300"/>
            </a:lvl5pPr>
            <a:lvl6pPr marL="2743200" lvl="5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•"/>
              <a:defRPr sz="7300"/>
            </a:lvl6pPr>
            <a:lvl7pPr marL="3200400" lvl="6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•"/>
              <a:defRPr sz="7300"/>
            </a:lvl7pPr>
            <a:lvl8pPr marL="3657600" lvl="7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•"/>
              <a:defRPr sz="7300"/>
            </a:lvl8pPr>
            <a:lvl9pPr marL="4114800" lvl="8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•"/>
              <a:defRPr sz="7300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15376164" y="9578821"/>
            <a:ext cx="13379258" cy="3991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b" anchorCtr="0"/>
          <a:lstStyle>
            <a:lvl1pPr marL="457200" lvl="0" indent="-228600" algn="l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1000"/>
              <a:buNone/>
              <a:defRPr sz="11000" b="1"/>
            </a:lvl1pPr>
            <a:lvl2pPr marL="914400" lvl="1" indent="-22860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None/>
              <a:defRPr sz="9100" b="1"/>
            </a:lvl2pPr>
            <a:lvl3pPr marL="1371600" lvl="2" indent="-2286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None/>
              <a:defRPr sz="8200" b="1"/>
            </a:lvl3pPr>
            <a:lvl4pPr marL="1828800" lvl="3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4pPr>
            <a:lvl5pPr marL="2286000" lvl="4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5pPr>
            <a:lvl6pPr marL="2743200" lvl="5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6pPr>
            <a:lvl7pPr marL="3200400" lvl="6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7pPr>
            <a:lvl8pPr marL="3657600" lvl="7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8pPr>
            <a:lvl9pPr marL="4114800" lvl="8" indent="-22860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None/>
              <a:defRPr sz="73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15376164" y="13570817"/>
            <a:ext cx="13379258" cy="24655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L="457200" lvl="0" indent="-927100" algn="l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1000"/>
              <a:buChar char="•"/>
              <a:defRPr sz="11000"/>
            </a:lvl1pPr>
            <a:lvl2pPr marL="914400" lvl="1" indent="-80645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Char char="–"/>
              <a:defRPr sz="9100"/>
            </a:lvl2pPr>
            <a:lvl3pPr marL="1371600" lvl="2" indent="-749300" algn="l">
              <a:spcBef>
                <a:spcPts val="1640"/>
              </a:spcBef>
              <a:spcAft>
                <a:spcPts val="0"/>
              </a:spcAft>
              <a:buClr>
                <a:schemeClr val="lt1"/>
              </a:buClr>
              <a:buSzPts val="8200"/>
              <a:buChar char="•"/>
              <a:defRPr sz="8200"/>
            </a:lvl3pPr>
            <a:lvl4pPr marL="1828800" lvl="3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–"/>
              <a:defRPr sz="7300"/>
            </a:lvl4pPr>
            <a:lvl5pPr marL="2286000" lvl="4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»"/>
              <a:defRPr sz="7300"/>
            </a:lvl5pPr>
            <a:lvl6pPr marL="2743200" lvl="5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•"/>
              <a:defRPr sz="7300"/>
            </a:lvl6pPr>
            <a:lvl7pPr marL="3200400" lvl="6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•"/>
              <a:defRPr sz="7300"/>
            </a:lvl7pPr>
            <a:lvl8pPr marL="3657600" lvl="7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•"/>
              <a:defRPr sz="7300"/>
            </a:lvl8pPr>
            <a:lvl9pPr marL="4114800" lvl="8" indent="-692150" algn="l">
              <a:spcBef>
                <a:spcPts val="1460"/>
              </a:spcBef>
              <a:spcAft>
                <a:spcPts val="0"/>
              </a:spcAft>
              <a:buClr>
                <a:schemeClr val="lt1"/>
              </a:buClr>
              <a:buSzPts val="7300"/>
              <a:buChar char="•"/>
              <a:defRPr sz="73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1513443" y="1713690"/>
            <a:ext cx="27241977" cy="7132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1513445" y="1703781"/>
            <a:ext cx="9958247" cy="7250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Calibri"/>
              <a:buNone/>
              <a:defRPr sz="91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11834285" y="1703785"/>
            <a:ext cx="16921135" cy="36522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L="457200" lvl="0" indent="-1155700" algn="l">
              <a:spcBef>
                <a:spcPts val="2920"/>
              </a:spcBef>
              <a:spcAft>
                <a:spcPts val="0"/>
              </a:spcAft>
              <a:buClr>
                <a:schemeClr val="lt1"/>
              </a:buClr>
              <a:buSzPts val="14600"/>
              <a:buChar char="•"/>
              <a:defRPr sz="14600"/>
            </a:lvl1pPr>
            <a:lvl2pPr marL="914400" lvl="1" indent="-1041400" algn="l">
              <a:spcBef>
                <a:spcPts val="2560"/>
              </a:spcBef>
              <a:spcAft>
                <a:spcPts val="0"/>
              </a:spcAft>
              <a:buClr>
                <a:schemeClr val="lt1"/>
              </a:buClr>
              <a:buSzPts val="12800"/>
              <a:buChar char="–"/>
              <a:defRPr sz="12800"/>
            </a:lvl2pPr>
            <a:lvl3pPr marL="1371600" lvl="2" indent="-927100" algn="l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1000"/>
              <a:buChar char="•"/>
              <a:defRPr sz="11000"/>
            </a:lvl3pPr>
            <a:lvl4pPr marL="1828800" lvl="3" indent="-80645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Char char="–"/>
              <a:defRPr sz="9100"/>
            </a:lvl4pPr>
            <a:lvl5pPr marL="2286000" lvl="4" indent="-80645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Char char="»"/>
              <a:defRPr sz="9100"/>
            </a:lvl5pPr>
            <a:lvl6pPr marL="2743200" lvl="5" indent="-80645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Char char="•"/>
              <a:defRPr sz="9100"/>
            </a:lvl6pPr>
            <a:lvl7pPr marL="3200400" lvl="6" indent="-80645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Char char="•"/>
              <a:defRPr sz="9100"/>
            </a:lvl7pPr>
            <a:lvl8pPr marL="3657600" lvl="7" indent="-80645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Char char="•"/>
              <a:defRPr sz="9100"/>
            </a:lvl8pPr>
            <a:lvl9pPr marL="4114800" lvl="8" indent="-806450" algn="l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Char char="•"/>
              <a:defRPr sz="91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1513445" y="8954762"/>
            <a:ext cx="9958247" cy="29271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L="457200" lvl="0" indent="-228600" algn="l">
              <a:spcBef>
                <a:spcPts val="128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/>
            </a:lvl1pPr>
            <a:lvl2pPr marL="914400" lvl="1" indent="-228600" algn="l"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/>
            </a:lvl2pPr>
            <a:lvl3pPr marL="1371600" lvl="2" indent="-228600" algn="l">
              <a:spcBef>
                <a:spcPts val="92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/>
            </a:lvl3pPr>
            <a:lvl4pPr marL="1828800" lvl="3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4pPr>
            <a:lvl5pPr marL="2286000" lvl="4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5pPr>
            <a:lvl6pPr marL="2743200" lvl="5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6pPr>
            <a:lvl7pPr marL="3200400" lvl="6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7pPr>
            <a:lvl8pPr marL="3657600" lvl="7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8pPr>
            <a:lvl9pPr marL="4114800" lvl="8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5932909" y="29954856"/>
            <a:ext cx="18161317" cy="3536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b" anchorCtr="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Calibri"/>
              <a:buNone/>
              <a:defRPr sz="91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932909" y="3823603"/>
            <a:ext cx="18161317" cy="25675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R="0" lvl="0" algn="l" rtl="0">
              <a:spcBef>
                <a:spcPts val="2920"/>
              </a:spcBef>
              <a:spcAft>
                <a:spcPts val="0"/>
              </a:spcAft>
              <a:buClr>
                <a:schemeClr val="lt1"/>
              </a:buClr>
              <a:buSzPts val="14600"/>
              <a:buFont typeface="Arial"/>
              <a:buNone/>
              <a:defRPr sz="14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2560"/>
              </a:spcBef>
              <a:spcAft>
                <a:spcPts val="0"/>
              </a:spcAft>
              <a:buClr>
                <a:schemeClr val="lt1"/>
              </a:buClr>
              <a:buSzPts val="12800"/>
              <a:buFont typeface="Arial"/>
              <a:buNone/>
              <a:defRPr sz="1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1000"/>
              <a:buFont typeface="Arial"/>
              <a:buNone/>
              <a:defRPr sz="1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None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None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None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None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None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None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5932909" y="33491194"/>
            <a:ext cx="18161317" cy="5022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L="457200" lvl="0" indent="-228600" algn="l">
              <a:spcBef>
                <a:spcPts val="1280"/>
              </a:spcBef>
              <a:spcAft>
                <a:spcPts val="0"/>
              </a:spcAft>
              <a:buClr>
                <a:schemeClr val="lt1"/>
              </a:buClr>
              <a:buSzPts val="6400"/>
              <a:buNone/>
              <a:defRPr sz="6400"/>
            </a:lvl1pPr>
            <a:lvl2pPr marL="914400" lvl="1" indent="-228600" algn="l"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SzPts val="5500"/>
              <a:buNone/>
              <a:defRPr sz="5500"/>
            </a:lvl2pPr>
            <a:lvl3pPr marL="1371600" lvl="2" indent="-228600" algn="l">
              <a:spcBef>
                <a:spcPts val="92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/>
            </a:lvl3pPr>
            <a:lvl4pPr marL="1828800" lvl="3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4pPr>
            <a:lvl5pPr marL="2286000" lvl="4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5pPr>
            <a:lvl6pPr marL="2743200" lvl="5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6pPr>
            <a:lvl7pPr marL="3200400" lvl="6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7pPr>
            <a:lvl8pPr marL="3657600" lvl="7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8pPr>
            <a:lvl9pPr marL="4114800" lvl="8" indent="-228600" algn="l">
              <a:spcBef>
                <a:spcPts val="820"/>
              </a:spcBef>
              <a:spcAft>
                <a:spcPts val="0"/>
              </a:spcAft>
              <a:buClr>
                <a:schemeClr val="lt1"/>
              </a:buClr>
              <a:buSzPts val="4100"/>
              <a:buNone/>
              <a:defRPr sz="41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>
            <a:alpha val="14901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513443" y="1713690"/>
            <a:ext cx="27241977" cy="71321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100"/>
              <a:buFont typeface="Calibri"/>
              <a:buNone/>
              <a:defRPr sz="20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1513443" y="9984955"/>
            <a:ext cx="27241977" cy="28241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t" anchorCtr="0"/>
          <a:lstStyle>
            <a:lvl1pPr marL="457200" marR="0" lvl="0" indent="-1155700" algn="l" rtl="0">
              <a:spcBef>
                <a:spcPts val="2920"/>
              </a:spcBef>
              <a:spcAft>
                <a:spcPts val="0"/>
              </a:spcAft>
              <a:buClr>
                <a:schemeClr val="lt1"/>
              </a:buClr>
              <a:buSzPts val="14600"/>
              <a:buFont typeface="Arial"/>
              <a:buChar char="•"/>
              <a:defRPr sz="14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1041400" algn="l" rtl="0">
              <a:spcBef>
                <a:spcPts val="2560"/>
              </a:spcBef>
              <a:spcAft>
                <a:spcPts val="0"/>
              </a:spcAft>
              <a:buClr>
                <a:schemeClr val="lt1"/>
              </a:buClr>
              <a:buSzPts val="12800"/>
              <a:buFont typeface="Arial"/>
              <a:buChar char="–"/>
              <a:defRPr sz="1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927100" algn="l" rtl="0"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1000"/>
              <a:buFont typeface="Arial"/>
              <a:buChar char="•"/>
              <a:defRPr sz="11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806450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Char char="–"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806450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Char char="»"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806450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Char char="•"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806450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Char char="•"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806450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Char char="•"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806450" algn="l" rtl="0">
              <a:spcBef>
                <a:spcPts val="1820"/>
              </a:spcBef>
              <a:spcAft>
                <a:spcPts val="0"/>
              </a:spcAft>
              <a:buClr>
                <a:schemeClr val="lt1"/>
              </a:buClr>
              <a:buSzPts val="9100"/>
              <a:buFont typeface="Arial"/>
              <a:buChar char="•"/>
              <a:defRPr sz="91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1513443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5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10341862" y="39662450"/>
            <a:ext cx="9585140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5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564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21692684" y="39662450"/>
            <a:ext cx="7062735" cy="227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7475" tIns="208725" rIns="417475" bIns="2087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5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5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5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5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5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5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5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5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55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34" Type="http://schemas.openxmlformats.org/officeDocument/2006/relationships/image" Target="../media/image30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29.png"/><Relationship Id="rId38" Type="http://schemas.openxmlformats.org/officeDocument/2006/relationships/image" Target="../media/image33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32" Type="http://schemas.openxmlformats.org/officeDocument/2006/relationships/image" Target="../media/image28.png"/><Relationship Id="rId37" Type="http://schemas.openxmlformats.org/officeDocument/2006/relationships/image" Target="../media/image32.jp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36" Type="http://schemas.openxmlformats.org/officeDocument/2006/relationships/image" Target="../media/image31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31" Type="http://schemas.openxmlformats.org/officeDocument/2006/relationships/image" Target="../media/image27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png"/><Relationship Id="rId30" Type="http://schemas.openxmlformats.org/officeDocument/2006/relationships/hyperlink" Target="https://inspirehep.net/search?p=collaboration:%27ALICE%27&amp;ln=en" TargetMode="External"/><Relationship Id="rId35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89;p13">
            <a:extLst>
              <a:ext uri="{FF2B5EF4-FFF2-40B4-BE49-F238E27FC236}">
                <a16:creationId xmlns:a16="http://schemas.microsoft.com/office/drawing/2014/main" id="{0E770510-6282-4C30-8044-BE18DF688834}"/>
              </a:ext>
            </a:extLst>
          </p:cNvPr>
          <p:cNvSpPr/>
          <p:nvPr/>
        </p:nvSpPr>
        <p:spPr>
          <a:xfrm>
            <a:off x="264781" y="430184"/>
            <a:ext cx="29739300" cy="41940900"/>
          </a:xfrm>
          <a:prstGeom prst="roundRect">
            <a:avLst>
              <a:gd name="adj" fmla="val 2164"/>
            </a:avLst>
          </a:prstGeom>
          <a:gradFill flip="none" rotWithShape="1">
            <a:gsLst>
              <a:gs pos="0">
                <a:schemeClr val="accent4">
                  <a:lumMod val="75000"/>
                  <a:lumOff val="25000"/>
                </a:schemeClr>
              </a:gs>
              <a:gs pos="100000">
                <a:srgbClr val="FFFFFF"/>
              </a:gs>
            </a:gsLst>
            <a:lin ang="5400000" scaled="1"/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564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0" name="Google Shape;90;p13" descr="sPHENIX_Sept2016.png"/>
          <p:cNvPicPr preferRelativeResize="0"/>
          <p:nvPr/>
        </p:nvPicPr>
        <p:blipFill rotWithShape="1">
          <a:blip r:embed="rId3">
            <a:alphaModFix amt="52000"/>
          </a:blip>
          <a:srcRect l="7092" r="5651"/>
          <a:stretch/>
        </p:blipFill>
        <p:spPr>
          <a:xfrm>
            <a:off x="264781" y="5667318"/>
            <a:ext cx="29739304" cy="35658816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3"/>
          <p:cNvSpPr txBox="1"/>
          <p:nvPr/>
        </p:nvSpPr>
        <p:spPr>
          <a:xfrm>
            <a:off x="7325568" y="3099353"/>
            <a:ext cx="16843200" cy="18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Department of Physics and Astronomy,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0" i="0" u="none" strike="noStrike" cap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Stony Brook University, SUNY, Stony Brook, New York 11794-3800, USA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564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3"/>
          <p:cNvSpPr/>
          <p:nvPr/>
        </p:nvSpPr>
        <p:spPr>
          <a:xfrm>
            <a:off x="1310077" y="5809706"/>
            <a:ext cx="26729076" cy="3173952"/>
          </a:xfrm>
          <a:prstGeom prst="roundRect">
            <a:avLst>
              <a:gd name="adj" fmla="val 5155"/>
            </a:avLst>
          </a:prstGeom>
          <a:solidFill>
            <a:schemeClr val="lt1"/>
          </a:solidFill>
          <a:ln w="19050" cap="flat" cmpd="sng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564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3"/>
          <p:cNvSpPr txBox="1"/>
          <p:nvPr/>
        </p:nvSpPr>
        <p:spPr>
          <a:xfrm>
            <a:off x="1740303" y="5825935"/>
            <a:ext cx="26506600" cy="269313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u="none" dirty="0">
                <a:solidFill>
                  <a:srgbClr val="000000"/>
                </a:solidFill>
                <a:latin typeface="PT Sans Caption"/>
                <a:ea typeface="PT Sans Caption"/>
                <a:cs typeface="PT Sans Caption"/>
                <a:sym typeface="PT Sans Caption"/>
              </a:rPr>
              <a:t>Abstract</a:t>
            </a:r>
            <a:endParaRPr sz="2600" b="0" u="none" dirty="0">
              <a:solidFill>
                <a:srgbClr val="000000"/>
              </a:solidFill>
              <a:latin typeface="PT Sans"/>
              <a:ea typeface="PT Sans"/>
              <a:cs typeface="PT Sans"/>
              <a:sym typeface="PT Sans"/>
            </a:endParaRPr>
          </a:p>
          <a:p>
            <a:r>
              <a:rPr lang="en-US" sz="2800" dirty="0">
                <a:latin typeface="PT Sans" panose="020B0604020202020204" charset="0"/>
              </a:rPr>
              <a:t>A Time Projection Chamber (TPC) will be the central tracking detector in the </a:t>
            </a:r>
            <a:r>
              <a:rPr lang="en-US" sz="2800" dirty="0" err="1">
                <a:latin typeface="PT Sans" panose="020B0604020202020204" charset="0"/>
              </a:rPr>
              <a:t>sPHENIX</a:t>
            </a:r>
            <a:r>
              <a:rPr lang="en-US" sz="2800" dirty="0">
                <a:latin typeface="PT Sans" panose="020B0604020202020204" charset="0"/>
              </a:rPr>
              <a:t> experiment. Its main task is to provide a high tracking efficiency and excellent momentum resolution for precise upsilon spectroscopy and jet measurements. The TPC will cover the full azimuth and a </a:t>
            </a:r>
            <a:r>
              <a:rPr lang="en-US" sz="2800" dirty="0" err="1">
                <a:latin typeface="PT Sans" panose="020B0604020202020204" charset="0"/>
              </a:rPr>
              <a:t>pseudorapidity</a:t>
            </a:r>
            <a:r>
              <a:rPr lang="en-US" sz="2800" dirty="0">
                <a:latin typeface="PT Sans" panose="020B0604020202020204" charset="0"/>
              </a:rPr>
              <a:t> range of up to |η| &lt; 1.1.</a:t>
            </a:r>
          </a:p>
          <a:p>
            <a:r>
              <a:rPr lang="en-US" sz="2800" dirty="0">
                <a:latin typeface="PT Sans" panose="020B0604020202020204" charset="0"/>
              </a:rPr>
              <a:t>A small-scale prototype TPC with a radial extension of 40 cm and a similar drift length has been manufactured which can accommodate a full-size amplification module as for the </a:t>
            </a:r>
            <a:r>
              <a:rPr lang="en-US" sz="2800" dirty="0" err="1">
                <a:latin typeface="PT Sans" panose="020B0604020202020204" charset="0"/>
              </a:rPr>
              <a:t>sPHENIX</a:t>
            </a:r>
            <a:r>
              <a:rPr lang="en-US" sz="2800" dirty="0">
                <a:latin typeface="PT Sans" panose="020B0604020202020204" charset="0"/>
              </a:rPr>
              <a:t> TPC. The prototype has been exposed to a 120 GeV proton beam at the Fermilab Test Beam Facility (FTBF). The results of the test-beam campaigns including SAMPA readout electronics will be presented.</a:t>
            </a:r>
          </a:p>
        </p:txBody>
      </p:sp>
      <p:sp>
        <p:nvSpPr>
          <p:cNvPr id="96" name="Google Shape;96;p13"/>
          <p:cNvSpPr txBox="1"/>
          <p:nvPr/>
        </p:nvSpPr>
        <p:spPr>
          <a:xfrm>
            <a:off x="4805940" y="-40632"/>
            <a:ext cx="21126418" cy="2699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lang="en-US" sz="6600" b="1" u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Test Beam Results for the </a:t>
            </a:r>
            <a:r>
              <a:rPr lang="en-US" sz="6600" b="1" u="none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sPHENIX</a:t>
            </a:r>
            <a:r>
              <a:rPr lang="en-US" sz="6600" b="1" u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TPC Prototype</a:t>
            </a:r>
            <a:endParaRPr sz="6600" b="1" u="none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7" name="Google Shape;97;p13"/>
          <p:cNvSpPr txBox="1"/>
          <p:nvPr/>
        </p:nvSpPr>
        <p:spPr>
          <a:xfrm>
            <a:off x="7240522" y="2135434"/>
            <a:ext cx="17072674" cy="12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800"/>
              <a:buFont typeface="Arial"/>
              <a:buNone/>
            </a:pPr>
            <a:r>
              <a:rPr lang="en-US" sz="5800" dirty="0">
                <a:latin typeface="Helvetica Neue"/>
                <a:ea typeface="Helvetica Neue"/>
                <a:cs typeface="Helvetica Neue"/>
                <a:sym typeface="Helvetica Neue"/>
              </a:rPr>
              <a:t>Henry Klest</a:t>
            </a:r>
            <a:r>
              <a:rPr lang="en-US" sz="5800" b="0" u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</a:t>
            </a:r>
            <a:r>
              <a:rPr lang="en-US" sz="5800" b="0" i="1" u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</a:t>
            </a:r>
            <a:r>
              <a:rPr lang="en-US" sz="5800" b="0" i="1" u="none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sPHENIX</a:t>
            </a:r>
            <a:r>
              <a:rPr lang="en-US" sz="5800" b="0" i="1" u="none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Collaboration</a:t>
            </a:r>
            <a:endParaRPr sz="5800" b="0" i="1" u="none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9" name="Google Shape;99;p13"/>
          <p:cNvSpPr/>
          <p:nvPr/>
        </p:nvSpPr>
        <p:spPr>
          <a:xfrm>
            <a:off x="656205" y="19060846"/>
            <a:ext cx="13858225" cy="9870300"/>
          </a:xfrm>
          <a:prstGeom prst="roundRect">
            <a:avLst>
              <a:gd name="adj" fmla="val 5155"/>
            </a:avLst>
          </a:prstGeom>
          <a:solidFill>
            <a:schemeClr val="lt1"/>
          </a:solidFill>
          <a:ln w="19050" cap="flat" cmpd="sng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00" name="Google Shape;100;p13"/>
          <p:cNvSpPr txBox="1"/>
          <p:nvPr/>
        </p:nvSpPr>
        <p:spPr>
          <a:xfrm>
            <a:off x="2042135" y="19207836"/>
            <a:ext cx="10653392" cy="741362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u="none" dirty="0">
                <a:solidFill>
                  <a:srgbClr val="000000"/>
                </a:solidFill>
                <a:latin typeface="PT Sans Caption"/>
                <a:ea typeface="PT Sans Caption"/>
                <a:cs typeface="PT Sans Caption"/>
                <a:sym typeface="PT Sans Caption"/>
              </a:rPr>
              <a:t>Spatial Resolution</a:t>
            </a:r>
            <a:endParaRPr sz="3600" b="1" u="none" dirty="0">
              <a:solidFill>
                <a:srgbClr val="000000"/>
              </a:solidFill>
              <a:latin typeface="PT Sans Caption"/>
              <a:ea typeface="PT Sans Caption"/>
              <a:cs typeface="PT Sans Caption"/>
              <a:sym typeface="PT Sans Caption"/>
            </a:endParaRPr>
          </a:p>
        </p:txBody>
      </p:sp>
      <p:grpSp>
        <p:nvGrpSpPr>
          <p:cNvPr id="101" name="Google Shape;101;p13"/>
          <p:cNvGrpSpPr/>
          <p:nvPr/>
        </p:nvGrpSpPr>
        <p:grpSpPr>
          <a:xfrm>
            <a:off x="706759" y="9312837"/>
            <a:ext cx="13807671" cy="9359186"/>
            <a:chOff x="15807455" y="6794806"/>
            <a:chExt cx="13944600" cy="10112717"/>
          </a:xfrm>
          <a:solidFill>
            <a:schemeClr val="bg1"/>
          </a:solidFill>
        </p:grpSpPr>
        <p:sp>
          <p:nvSpPr>
            <p:cNvPr id="102" name="Google Shape;102;p13"/>
            <p:cNvSpPr/>
            <p:nvPr/>
          </p:nvSpPr>
          <p:spPr>
            <a:xfrm>
              <a:off x="15807455" y="6794806"/>
              <a:ext cx="13944600" cy="10112717"/>
            </a:xfrm>
            <a:prstGeom prst="roundRect">
              <a:avLst>
                <a:gd name="adj" fmla="val 5155"/>
              </a:avLst>
            </a:prstGeom>
            <a:grpFill/>
            <a:ln w="19050" cap="flat" cmpd="sng">
              <a:solidFill>
                <a:srgbClr val="008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564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13"/>
            <p:cNvSpPr txBox="1"/>
            <p:nvPr/>
          </p:nvSpPr>
          <p:spPr>
            <a:xfrm>
              <a:off x="16050154" y="7430433"/>
              <a:ext cx="7116070" cy="30462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PT Sans"/>
                <a:ea typeface="PT Sans"/>
                <a:cs typeface="PT Sans"/>
                <a:sym typeface="PT Sans"/>
              </a:endParaRPr>
            </a:p>
            <a:p>
              <a:pPr marL="457200" marR="0" lvl="0" indent="-457200" algn="just" rtl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ts val="3200"/>
                <a:buFont typeface="Noto Sans Symbols"/>
                <a:buChar char="⌘"/>
              </a:pPr>
              <a:r>
                <a:rPr lang="en-US" sz="3200" b="1" dirty="0">
                  <a:latin typeface="PT Sans"/>
                  <a:ea typeface="PT Sans"/>
                  <a:cs typeface="PT Sans"/>
                  <a:sym typeface="PT Sans"/>
                </a:rPr>
                <a:t> Test Beam Goals</a:t>
              </a:r>
              <a:endParaRPr sz="3200" b="1" dirty="0">
                <a:latin typeface="PT Sans"/>
                <a:ea typeface="PT Sans"/>
                <a:cs typeface="PT Sans"/>
                <a:sym typeface="PT Sans"/>
              </a:endParaRPr>
            </a:p>
            <a:p>
              <a:pPr marL="342900" marR="0" lvl="0" indent="-342900" algn="just" rtl="0">
                <a:spcBef>
                  <a:spcPts val="0"/>
                </a:spcBef>
                <a:spcAft>
                  <a:spcPts val="0"/>
                </a:spcAft>
                <a:buClr>
                  <a:srgbClr val="274E13"/>
                </a:buClr>
                <a:buSzPts val="2400"/>
                <a:buFont typeface="Noto Sans Symbols"/>
                <a:buChar char="❖"/>
              </a:pPr>
              <a:r>
                <a:rPr lang="en-US" sz="2400" b="0" u="none" dirty="0">
                  <a:solidFill>
                    <a:srgbClr val="000000"/>
                  </a:solidFill>
                  <a:latin typeface="PT Sans"/>
                  <a:ea typeface="PT Sans"/>
                  <a:cs typeface="PT Sans"/>
                  <a:sym typeface="PT Sans"/>
                </a:rPr>
                <a:t>Demonstrate stable operation of GEMs in low ion backflow mode, </a:t>
              </a:r>
              <a:r>
                <a:rPr lang="en-US" sz="2400" b="0" u="none" dirty="0" err="1">
                  <a:solidFill>
                    <a:srgbClr val="000000"/>
                  </a:solidFill>
                  <a:latin typeface="PT Sans"/>
                  <a:ea typeface="PT Sans"/>
                  <a:cs typeface="PT Sans"/>
                  <a:sym typeface="PT Sans"/>
                </a:rPr>
                <a:t>sPHENIX</a:t>
              </a:r>
              <a:r>
                <a:rPr lang="en-US" sz="2400" b="0" u="none" dirty="0">
                  <a:solidFill>
                    <a:srgbClr val="000000"/>
                  </a:solidFill>
                  <a:latin typeface="PT Sans"/>
                  <a:ea typeface="PT Sans"/>
                  <a:cs typeface="PT Sans"/>
                  <a:sym typeface="PT Sans"/>
                </a:rPr>
                <a:t> requires &lt;1%</a:t>
              </a:r>
            </a:p>
            <a:p>
              <a:pPr marL="342900" marR="0" lvl="0" indent="-342900" algn="just" rtl="0">
                <a:spcBef>
                  <a:spcPts val="0"/>
                </a:spcBef>
                <a:spcAft>
                  <a:spcPts val="0"/>
                </a:spcAft>
                <a:buClr>
                  <a:srgbClr val="274E13"/>
                </a:buClr>
                <a:buSzPts val="2400"/>
                <a:buFont typeface="Noto Sans Symbols"/>
                <a:buChar char="❖"/>
              </a:pPr>
              <a:r>
                <a:rPr lang="en-US" sz="2400" dirty="0">
                  <a:latin typeface="PT Sans"/>
                  <a:ea typeface="PT Sans"/>
                  <a:cs typeface="PT Sans"/>
                  <a:sym typeface="PT Sans"/>
                </a:rPr>
                <a:t>Test almost final frontend electronics</a:t>
              </a:r>
            </a:p>
            <a:p>
              <a:pPr marL="342900" marR="0" lvl="0" indent="-342900" algn="just" rtl="0">
                <a:spcBef>
                  <a:spcPts val="0"/>
                </a:spcBef>
                <a:spcAft>
                  <a:spcPts val="0"/>
                </a:spcAft>
                <a:buClr>
                  <a:srgbClr val="274E13"/>
                </a:buClr>
                <a:buSzPts val="2400"/>
                <a:buFont typeface="Noto Sans Symbols"/>
                <a:buChar char="❖"/>
              </a:pPr>
              <a:r>
                <a:rPr lang="en-US" sz="2400" b="0" u="none" dirty="0">
                  <a:solidFill>
                    <a:srgbClr val="000000"/>
                  </a:solidFill>
                  <a:latin typeface="PT Sans"/>
                  <a:ea typeface="PT Sans"/>
                  <a:cs typeface="PT Sans"/>
                  <a:sym typeface="PT Sans"/>
                </a:rPr>
                <a:t>Explore Ne:CF4 50/50 mixture </a:t>
              </a:r>
            </a:p>
            <a:p>
              <a:pPr marL="342900" marR="0" lvl="0" indent="-342900" algn="just" rtl="0">
                <a:spcBef>
                  <a:spcPts val="0"/>
                </a:spcBef>
                <a:spcAft>
                  <a:spcPts val="0"/>
                </a:spcAft>
                <a:buClr>
                  <a:srgbClr val="274E13"/>
                </a:buClr>
                <a:buSzPts val="2400"/>
                <a:buFont typeface="Noto Sans Symbols"/>
                <a:buChar char="❖"/>
              </a:pPr>
              <a:r>
                <a:rPr lang="en-US" sz="2400" b="0" u="none" dirty="0">
                  <a:solidFill>
                    <a:srgbClr val="000000"/>
                  </a:solidFill>
                  <a:latin typeface="PT Sans"/>
                  <a:ea typeface="PT Sans"/>
                  <a:cs typeface="PT Sans"/>
                  <a:sym typeface="PT Sans"/>
                </a:rPr>
                <a:t>Maintain or improve spatial resolution </a:t>
              </a:r>
            </a:p>
            <a:p>
              <a:pPr marL="342900" marR="0" lvl="0" indent="-342900" algn="just" rtl="0">
                <a:spcBef>
                  <a:spcPts val="0"/>
                </a:spcBef>
                <a:spcAft>
                  <a:spcPts val="0"/>
                </a:spcAft>
                <a:buClr>
                  <a:srgbClr val="274E13"/>
                </a:buClr>
                <a:buSzPts val="2400"/>
                <a:buFont typeface="Noto Sans Symbols"/>
                <a:buChar char="❖"/>
              </a:pPr>
              <a:endParaRPr lang="en-US" sz="2400" dirty="0">
                <a:latin typeface="PT Sans"/>
                <a:ea typeface="PT Sans"/>
                <a:cs typeface="PT Sans"/>
                <a:sym typeface="PT Sans"/>
              </a:endParaRPr>
            </a:p>
            <a:p>
              <a:pPr marR="0" lvl="0" algn="just" rtl="0">
                <a:spcBef>
                  <a:spcPts val="0"/>
                </a:spcBef>
                <a:spcAft>
                  <a:spcPts val="0"/>
                </a:spcAft>
                <a:buClr>
                  <a:srgbClr val="274E13"/>
                </a:buClr>
                <a:buSzPts val="2400"/>
              </a:pPr>
              <a:endParaRPr lang="en-US" sz="2400" b="0" u="none" dirty="0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endParaRPr>
            </a:p>
            <a:p>
              <a:pPr marR="0" lvl="0" algn="just" rtl="0">
                <a:spcBef>
                  <a:spcPts val="0"/>
                </a:spcBef>
                <a:spcAft>
                  <a:spcPts val="0"/>
                </a:spcAft>
                <a:buClr>
                  <a:srgbClr val="274E13"/>
                </a:buClr>
                <a:buSzPts val="2400"/>
              </a:pPr>
              <a:endParaRPr lang="en-US" sz="2400" dirty="0">
                <a:latin typeface="PT Sans"/>
                <a:ea typeface="PT Sans"/>
                <a:cs typeface="PT Sans"/>
                <a:sym typeface="PT Sans"/>
              </a:endParaRPr>
            </a:p>
            <a:p>
              <a:pPr marL="342900" marR="0" lvl="0" indent="-342900" algn="just" rtl="0">
                <a:spcBef>
                  <a:spcPts val="0"/>
                </a:spcBef>
                <a:spcAft>
                  <a:spcPts val="0"/>
                </a:spcAft>
                <a:buClr>
                  <a:srgbClr val="274E13"/>
                </a:buClr>
                <a:buSzPts val="2400"/>
                <a:buFont typeface="Noto Sans Symbols"/>
                <a:buChar char="❖"/>
              </a:pPr>
              <a:endParaRPr lang="en-US" sz="2400" b="0" u="none" dirty="0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endParaRPr>
            </a:p>
            <a:p>
              <a:pPr marR="0" lvl="0" algn="just" rtl="0">
                <a:spcBef>
                  <a:spcPts val="0"/>
                </a:spcBef>
                <a:spcAft>
                  <a:spcPts val="0"/>
                </a:spcAft>
                <a:buClr>
                  <a:srgbClr val="274E13"/>
                </a:buClr>
                <a:buSzPts val="2400"/>
              </a:pPr>
              <a:endParaRPr lang="en-US" sz="2400" b="0" u="none" dirty="0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endParaRPr>
            </a:p>
            <a:p>
              <a:pPr marL="342900" marR="0" lvl="0" indent="-342900" algn="just" rtl="0">
                <a:spcBef>
                  <a:spcPts val="0"/>
                </a:spcBef>
                <a:spcAft>
                  <a:spcPts val="0"/>
                </a:spcAft>
                <a:buClr>
                  <a:srgbClr val="274E13"/>
                </a:buClr>
                <a:buSzPts val="2400"/>
                <a:buFont typeface="Noto Sans Symbols"/>
                <a:buChar char="❖"/>
              </a:pPr>
              <a:endParaRPr lang="en-US" sz="2400" b="0" u="none" dirty="0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endParaRPr>
            </a:p>
            <a:p>
              <a:pPr marL="45720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PT Sans"/>
                <a:ea typeface="PT Sans"/>
                <a:cs typeface="PT Sans"/>
                <a:sym typeface="PT Sans"/>
              </a:endParaRPr>
            </a:p>
            <a:p>
              <a:pPr marL="45720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PT Sans"/>
                <a:ea typeface="PT Sans"/>
                <a:cs typeface="PT Sans"/>
                <a:sym typeface="PT Sans"/>
              </a:endParaRPr>
            </a:p>
            <a:p>
              <a:pPr marL="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dirty="0">
                <a:latin typeface="PT Sans"/>
                <a:ea typeface="PT Sans"/>
                <a:cs typeface="PT Sans"/>
                <a:sym typeface="PT Sans"/>
              </a:endParaRPr>
            </a:p>
            <a:p>
              <a:pPr marL="0" marR="0" lvl="0" indent="0" algn="just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u="none" dirty="0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 b="0" u="none" dirty="0">
                <a:solidFill>
                  <a:srgbClr val="000000"/>
                </a:solidFill>
                <a:latin typeface="PT Sans"/>
                <a:ea typeface="PT Sans"/>
                <a:cs typeface="PT Sans"/>
                <a:sym typeface="PT Sans"/>
              </a:endParaRPr>
            </a:p>
          </p:txBody>
        </p:sp>
      </p:grpSp>
      <p:grpSp>
        <p:nvGrpSpPr>
          <p:cNvPr id="108" name="Google Shape;108;p13"/>
          <p:cNvGrpSpPr/>
          <p:nvPr/>
        </p:nvGrpSpPr>
        <p:grpSpPr>
          <a:xfrm>
            <a:off x="15576848" y="10154001"/>
            <a:ext cx="14001938" cy="12837338"/>
            <a:chOff x="15807455" y="25413505"/>
            <a:chExt cx="13944600" cy="5475968"/>
          </a:xfrm>
          <a:solidFill>
            <a:schemeClr val="lt1"/>
          </a:solidFill>
        </p:grpSpPr>
        <p:sp>
          <p:nvSpPr>
            <p:cNvPr id="109" name="Google Shape;109;p13"/>
            <p:cNvSpPr/>
            <p:nvPr/>
          </p:nvSpPr>
          <p:spPr>
            <a:xfrm>
              <a:off x="15807455" y="25413505"/>
              <a:ext cx="13944600" cy="5475968"/>
            </a:xfrm>
            <a:prstGeom prst="roundRect">
              <a:avLst>
                <a:gd name="adj" fmla="val 5155"/>
              </a:avLst>
            </a:prstGeom>
            <a:grpFill/>
            <a:ln w="19050" cap="flat" cmpd="sng">
              <a:solidFill>
                <a:srgbClr val="008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564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13"/>
            <p:cNvSpPr txBox="1"/>
            <p:nvPr/>
          </p:nvSpPr>
          <p:spPr>
            <a:xfrm>
              <a:off x="16290303" y="25438283"/>
              <a:ext cx="12854163" cy="671039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b="1" u="none" dirty="0" err="1">
                  <a:solidFill>
                    <a:schemeClr val="dk1"/>
                  </a:solidFill>
                  <a:latin typeface="PT Sans Caption"/>
                  <a:ea typeface="PT Sans Caption"/>
                  <a:cs typeface="PT Sans Caption"/>
                  <a:sym typeface="PT Sans Caption"/>
                </a:rPr>
                <a:t>sPHENIX</a:t>
              </a:r>
              <a:r>
                <a:rPr lang="en-US" sz="3600" b="1" u="none" dirty="0">
                  <a:solidFill>
                    <a:schemeClr val="dk1"/>
                  </a:solidFill>
                  <a:latin typeface="PT Sans Caption"/>
                  <a:ea typeface="PT Sans Caption"/>
                  <a:cs typeface="PT Sans Caption"/>
                  <a:sym typeface="PT Sans Caption"/>
                </a:rPr>
                <a:t> Prototype TPC</a:t>
              </a:r>
              <a:endParaRPr sz="3600" b="1" u="none" dirty="0">
                <a:solidFill>
                  <a:schemeClr val="dk1"/>
                </a:solidFill>
                <a:latin typeface="PT Sans Caption"/>
                <a:ea typeface="PT Sans Caption"/>
                <a:cs typeface="PT Sans Caption"/>
                <a:sym typeface="PT Sans Caption"/>
              </a:endParaRPr>
            </a:p>
          </p:txBody>
        </p:sp>
      </p:grpSp>
      <p:sp>
        <p:nvSpPr>
          <p:cNvPr id="134" name="Google Shape;134;p13"/>
          <p:cNvSpPr txBox="1"/>
          <p:nvPr/>
        </p:nvSpPr>
        <p:spPr>
          <a:xfrm>
            <a:off x="26664410" y="31177997"/>
            <a:ext cx="12907288" cy="818457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u="none">
              <a:solidFill>
                <a:schemeClr val="dk1"/>
              </a:solidFill>
              <a:latin typeface="PT Sans Caption"/>
              <a:ea typeface="PT Sans Caption"/>
              <a:cs typeface="PT Sans Caption"/>
              <a:sym typeface="PT Sans Caption"/>
            </a:endParaRPr>
          </a:p>
        </p:txBody>
      </p:sp>
      <p:sp>
        <p:nvSpPr>
          <p:cNvPr id="136" name="Google Shape;136;p13"/>
          <p:cNvSpPr/>
          <p:nvPr/>
        </p:nvSpPr>
        <p:spPr>
          <a:xfrm>
            <a:off x="15410239" y="34915229"/>
            <a:ext cx="4909622" cy="4832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just" rtl="0">
              <a:spcBef>
                <a:spcPts val="0"/>
              </a:spcBef>
              <a:spcAft>
                <a:spcPts val="0"/>
              </a:spcAft>
              <a:buClr>
                <a:srgbClr val="3D4C25"/>
              </a:buClr>
              <a:buSzPts val="3388"/>
              <a:buFont typeface="Noto Sans Symbols"/>
              <a:buChar char="❖"/>
            </a:pPr>
            <a:endParaRPr sz="2800">
              <a:solidFill>
                <a:srgbClr val="000090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37" name="Google Shape;137;p13"/>
          <p:cNvSpPr txBox="1"/>
          <p:nvPr/>
        </p:nvSpPr>
        <p:spPr>
          <a:xfrm>
            <a:off x="15372149" y="27478483"/>
            <a:ext cx="513782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6002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80"/>
              <a:buFont typeface="Noto Sans Symbols"/>
              <a:buNone/>
            </a:pPr>
            <a:endParaRPr sz="2400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pic>
        <p:nvPicPr>
          <p:cNvPr id="138" name="Google Shape;138;p13" descr="SBU horz_2clr_pms.ep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644411" y="41403615"/>
            <a:ext cx="6186058" cy="10639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1" name="Google Shape;141;p13"/>
          <p:cNvGrpSpPr/>
          <p:nvPr/>
        </p:nvGrpSpPr>
        <p:grpSpPr>
          <a:xfrm>
            <a:off x="15474690" y="23412906"/>
            <a:ext cx="14289253" cy="9483816"/>
            <a:chOff x="15708704" y="21576377"/>
            <a:chExt cx="13944600" cy="5912400"/>
          </a:xfrm>
          <a:solidFill>
            <a:schemeClr val="bg1"/>
          </a:solidFill>
        </p:grpSpPr>
        <p:sp>
          <p:nvSpPr>
            <p:cNvPr id="143" name="Google Shape;143;p13"/>
            <p:cNvSpPr/>
            <p:nvPr/>
          </p:nvSpPr>
          <p:spPr>
            <a:xfrm>
              <a:off x="15708704" y="21576377"/>
              <a:ext cx="13944600" cy="5912400"/>
            </a:xfrm>
            <a:prstGeom prst="roundRect">
              <a:avLst>
                <a:gd name="adj" fmla="val 5155"/>
              </a:avLst>
            </a:prstGeom>
            <a:grpFill/>
            <a:ln w="19050" cap="flat" cmpd="sng">
              <a:solidFill>
                <a:srgbClr val="008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564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3"/>
            <p:cNvSpPr txBox="1"/>
            <p:nvPr/>
          </p:nvSpPr>
          <p:spPr>
            <a:xfrm>
              <a:off x="18364761" y="21592610"/>
              <a:ext cx="8745600" cy="8109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b="1" dirty="0" err="1">
                  <a:latin typeface="PT Sans Caption"/>
                  <a:sym typeface="PT Sans Caption"/>
                </a:rPr>
                <a:t>dE</a:t>
              </a:r>
              <a:r>
                <a:rPr lang="en-US" sz="3600" b="1" dirty="0">
                  <a:latin typeface="PT Sans Caption"/>
                  <a:sym typeface="PT Sans Caption"/>
                </a:rPr>
                <a:t>/dx Resolution </a:t>
              </a:r>
              <a:endParaRPr dirty="0"/>
            </a:p>
          </p:txBody>
        </p:sp>
      </p:grpSp>
      <p:sp>
        <p:nvSpPr>
          <p:cNvPr id="150" name="Google Shape;150;p13"/>
          <p:cNvSpPr/>
          <p:nvPr/>
        </p:nvSpPr>
        <p:spPr>
          <a:xfrm>
            <a:off x="569830" y="29719721"/>
            <a:ext cx="13944600" cy="10036500"/>
          </a:xfrm>
          <a:prstGeom prst="roundRect">
            <a:avLst>
              <a:gd name="adj" fmla="val 5155"/>
            </a:avLst>
          </a:prstGeom>
          <a:solidFill>
            <a:schemeClr val="lt1"/>
          </a:solidFill>
          <a:ln w="19050" cap="flat" cmpd="sng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sp>
        <p:nvSpPr>
          <p:cNvPr id="151" name="Google Shape;151;p13"/>
          <p:cNvSpPr txBox="1"/>
          <p:nvPr/>
        </p:nvSpPr>
        <p:spPr>
          <a:xfrm>
            <a:off x="2911280" y="29926926"/>
            <a:ext cx="91953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PT Sans Caption"/>
                <a:ea typeface="PT Sans Caption"/>
                <a:cs typeface="PT Sans Caption"/>
                <a:sym typeface="PT Sans Caption"/>
              </a:rPr>
              <a:t>Readout Electronics</a:t>
            </a:r>
            <a:endParaRPr sz="3600" b="1" dirty="0">
              <a:latin typeface="PT Sans Caption"/>
              <a:ea typeface="PT Sans Caption"/>
              <a:cs typeface="PT Sans Caption"/>
              <a:sym typeface="PT Sans Caption"/>
            </a:endParaRPr>
          </a:p>
        </p:txBody>
      </p:sp>
      <p:sp>
        <p:nvSpPr>
          <p:cNvPr id="153" name="Google Shape;153;p13"/>
          <p:cNvSpPr txBox="1"/>
          <p:nvPr/>
        </p:nvSpPr>
        <p:spPr>
          <a:xfrm>
            <a:off x="2771180" y="9396333"/>
            <a:ext cx="9195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PT Sans Caption"/>
                <a:ea typeface="PT Sans Caption"/>
                <a:cs typeface="PT Sans Caption"/>
                <a:sym typeface="PT Sans Caption"/>
              </a:rPr>
              <a:t>2019 </a:t>
            </a:r>
            <a:r>
              <a:rPr lang="en-US" sz="3600" b="1" dirty="0" err="1">
                <a:latin typeface="PT Sans Caption"/>
                <a:ea typeface="PT Sans Caption"/>
                <a:cs typeface="PT Sans Caption"/>
                <a:sym typeface="PT Sans Caption"/>
              </a:rPr>
              <a:t>sPHENIX</a:t>
            </a:r>
            <a:r>
              <a:rPr lang="en-US" sz="3600" b="1" dirty="0">
                <a:latin typeface="PT Sans Caption"/>
                <a:ea typeface="PT Sans Caption"/>
                <a:cs typeface="PT Sans Caption"/>
                <a:sym typeface="PT Sans Caption"/>
              </a:rPr>
              <a:t> TPC Test Beam</a:t>
            </a:r>
            <a:endParaRPr sz="3600" b="1" dirty="0">
              <a:latin typeface="PT Sans Caption"/>
              <a:ea typeface="PT Sans Caption"/>
              <a:cs typeface="PT Sans Caption"/>
              <a:sym typeface="PT Sans Caption"/>
            </a:endParaRPr>
          </a:p>
        </p:txBody>
      </p:sp>
      <p:pic>
        <p:nvPicPr>
          <p:cNvPr id="154" name="Google Shape;154;p13"/>
          <p:cNvPicPr preferRelativeResize="0"/>
          <p:nvPr/>
        </p:nvPicPr>
        <p:blipFill>
          <a:blip r:embed="rId5">
            <a:alphaModFix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8894" y1="21946" x2="58894" y2="21946"/>
                        <a14:foregroundMark x1="59328" y1="49896" x2="59328" y2="49896"/>
                        <a14:foregroundMark x1="64642" y1="50725" x2="64642" y2="50725"/>
                        <a14:foregroundMark x1="73753" y1="51139" x2="73753" y2="51139"/>
                        <a14:foregroundMark x1="75488" y1="46998" x2="75488" y2="46998"/>
                        <a14:foregroundMark x1="89696" y1="21532" x2="89696" y2="21532"/>
                        <a14:foregroundMark x1="38720" y1="50725" x2="38720" y2="50725"/>
                        <a14:foregroundMark x1="44469" y1="57557" x2="44469" y2="57557"/>
                        <a14:foregroundMark x1="42299" y1="57971" x2="42299" y2="57971"/>
                        <a14:foregroundMark x1="33080" y1="51553" x2="33080" y2="51553"/>
                        <a14:foregroundMark x1="19957" y1="44720" x2="19957" y2="44720"/>
                        <a14:foregroundMark x1="5531" y1="45756" x2="5531" y2="4575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8729" y="2062577"/>
            <a:ext cx="6015471" cy="306593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E61B28-365C-400C-80F6-59B73F627537}"/>
              </a:ext>
            </a:extLst>
          </p:cNvPr>
          <p:cNvSpPr txBox="1"/>
          <p:nvPr/>
        </p:nvSpPr>
        <p:spPr>
          <a:xfrm>
            <a:off x="21506533" y="13631753"/>
            <a:ext cx="751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PT Sans" panose="020B060402020202020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A05328-2225-42E4-908F-FC45591BC95D}"/>
              </a:ext>
            </a:extLst>
          </p:cNvPr>
          <p:cNvSpPr txBox="1"/>
          <p:nvPr/>
        </p:nvSpPr>
        <p:spPr>
          <a:xfrm>
            <a:off x="796254" y="30797487"/>
            <a:ext cx="644426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1" indent="-5715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200" dirty="0">
                <a:latin typeface="PT Sans" panose="020B0604020202020204" charset="0"/>
              </a:rPr>
              <a:t>Continuous readout via 8 SAMPA per front-end card</a:t>
            </a:r>
          </a:p>
          <a:p>
            <a:pPr marL="571500" lvl="1" indent="-5715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200" dirty="0">
                <a:latin typeface="PT Sans" panose="020B0604020202020204" charset="0"/>
              </a:rPr>
              <a:t>8 FEE cards for prototype TPC</a:t>
            </a:r>
          </a:p>
          <a:p>
            <a:pPr marL="571500" lvl="1" indent="-5715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200" dirty="0">
                <a:latin typeface="PT Sans" panose="020B0604020202020204" charset="0"/>
              </a:rPr>
              <a:t>256 Channel SAMPA Optical readout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EFEB9B-2C73-4492-9CD5-B9F09485F460}"/>
              </a:ext>
            </a:extLst>
          </p:cNvPr>
          <p:cNvSpPr txBox="1"/>
          <p:nvPr/>
        </p:nvSpPr>
        <p:spPr>
          <a:xfrm>
            <a:off x="7833330" y="21076848"/>
            <a:ext cx="5131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94E1FA8-6B4F-4269-A151-81F36F82FF37}"/>
              </a:ext>
            </a:extLst>
          </p:cNvPr>
          <p:cNvSpPr/>
          <p:nvPr/>
        </p:nvSpPr>
        <p:spPr>
          <a:xfrm>
            <a:off x="7495247" y="35829885"/>
            <a:ext cx="6574025" cy="365461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FFF6EA-5367-4E06-B79E-5DF0CF8809CF}"/>
              </a:ext>
            </a:extLst>
          </p:cNvPr>
          <p:cNvSpPr/>
          <p:nvPr/>
        </p:nvSpPr>
        <p:spPr>
          <a:xfrm>
            <a:off x="7781590" y="35641889"/>
            <a:ext cx="627024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endParaRPr lang="en-US" sz="2800" dirty="0">
              <a:latin typeface="PT Sans" panose="020B0604020202020204" charset="0"/>
            </a:endParaRPr>
          </a:p>
          <a:p>
            <a:pPr marL="457200" lvl="1" indent="-457200">
              <a:buFont typeface="Wingdings" panose="05000000000000000000" pitchFamily="2" charset="2"/>
              <a:buChar char="v"/>
            </a:pPr>
            <a:r>
              <a:rPr lang="en-US" sz="2800" dirty="0">
                <a:latin typeface="PT Sans" panose="020B0604020202020204" charset="0"/>
              </a:rPr>
              <a:t>Prototype employs almost-final FEE</a:t>
            </a:r>
          </a:p>
          <a:p>
            <a:pPr marL="457200" lvl="1" indent="-457200">
              <a:buFont typeface="Wingdings" panose="05000000000000000000" pitchFamily="2" charset="2"/>
              <a:buChar char="v"/>
            </a:pPr>
            <a:r>
              <a:rPr lang="en-US" sz="2800" dirty="0">
                <a:latin typeface="PT Sans" panose="020B0604020202020204" charset="0"/>
              </a:rPr>
              <a:t>80 ns peaking time required for </a:t>
            </a:r>
            <a:r>
              <a:rPr lang="en-US" sz="2800" dirty="0" err="1">
                <a:latin typeface="PT Sans" panose="020B0604020202020204" charset="0"/>
              </a:rPr>
              <a:t>sPHENIX</a:t>
            </a:r>
            <a:r>
              <a:rPr lang="en-US" sz="2800" dirty="0">
                <a:latin typeface="PT Sans" panose="020B0604020202020204" charset="0"/>
              </a:rPr>
              <a:t> </a:t>
            </a:r>
          </a:p>
          <a:p>
            <a:pPr marL="457200" lvl="1" indent="-457200">
              <a:buFont typeface="Wingdings" panose="05000000000000000000" pitchFamily="2" charset="2"/>
              <a:buChar char="v"/>
            </a:pPr>
            <a:r>
              <a:rPr lang="en-US" sz="2800" dirty="0">
                <a:latin typeface="PT Sans" panose="020B0604020202020204" charset="0"/>
              </a:rPr>
              <a:t>SAMPA v5 coming soon!</a:t>
            </a:r>
          </a:p>
          <a:p>
            <a:pPr marL="457200" lvl="1" indent="-457200">
              <a:buFont typeface="Wingdings" panose="05000000000000000000" pitchFamily="2" charset="2"/>
              <a:buChar char="v"/>
            </a:pPr>
            <a:r>
              <a:rPr lang="en-US" sz="2800" dirty="0">
                <a:latin typeface="PT Sans" panose="020B0604020202020204" charset="0"/>
              </a:rPr>
              <a:t>Streaming readout performed well, aside from some event chopping issues</a:t>
            </a:r>
          </a:p>
          <a:p>
            <a:pPr marL="457200" lvl="1" indent="-457200">
              <a:buFont typeface="Wingdings" panose="05000000000000000000" pitchFamily="2" charset="2"/>
              <a:buChar char="v"/>
            </a:pPr>
            <a:endParaRPr lang="en-US" sz="2800" dirty="0">
              <a:latin typeface="PT Sans" panose="020B0604020202020204" charset="0"/>
            </a:endParaRPr>
          </a:p>
          <a:p>
            <a:pPr lvl="8"/>
            <a:endParaRPr lang="en-US" sz="2800" dirty="0">
              <a:latin typeface="PT Sans" panose="020B0604020202020204" charset="0"/>
            </a:endParaRPr>
          </a:p>
          <a:p>
            <a:pPr marL="571500" lvl="1" indent="-571500">
              <a:buFont typeface="Wingdings" panose="05000000000000000000" pitchFamily="2" charset="2"/>
              <a:buChar char="v"/>
            </a:pPr>
            <a:endParaRPr lang="en-US" sz="2800" dirty="0">
              <a:latin typeface="PT Sans" panose="020B060402020202020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C8C5372-894B-4BD3-808A-4B3CEDC83D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5931" y="33568931"/>
            <a:ext cx="5918879" cy="5394215"/>
          </a:xfrm>
          <a:prstGeom prst="rect">
            <a:avLst/>
          </a:prstGeom>
          <a:ln w="228600" cap="sq" cmpd="thickThin">
            <a:solidFill>
              <a:schemeClr val="accent4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454F894-CB35-4EF7-B67D-52C84A0A63B0}"/>
              </a:ext>
            </a:extLst>
          </p:cNvPr>
          <p:cNvSpPr txBox="1"/>
          <p:nvPr/>
        </p:nvSpPr>
        <p:spPr>
          <a:xfrm>
            <a:off x="1818923" y="39189247"/>
            <a:ext cx="497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PT Sans" panose="020B0604020202020204" charset="0"/>
              </a:rPr>
              <a:t>Structure of TPC Front-end electronics</a:t>
            </a:r>
          </a:p>
        </p:txBody>
      </p:sp>
      <p:sp>
        <p:nvSpPr>
          <p:cNvPr id="159" name="Google Shape;150;p13">
            <a:extLst>
              <a:ext uri="{FF2B5EF4-FFF2-40B4-BE49-F238E27FC236}">
                <a16:creationId xmlns:a16="http://schemas.microsoft.com/office/drawing/2014/main" id="{CCCA87D0-F714-4A5F-BD20-735134FEAFEC}"/>
              </a:ext>
            </a:extLst>
          </p:cNvPr>
          <p:cNvSpPr/>
          <p:nvPr/>
        </p:nvSpPr>
        <p:spPr>
          <a:xfrm>
            <a:off x="27757829" y="39589890"/>
            <a:ext cx="1702225" cy="1485342"/>
          </a:xfrm>
          <a:prstGeom prst="roundRect">
            <a:avLst>
              <a:gd name="adj" fmla="val 11995"/>
            </a:avLst>
          </a:prstGeom>
          <a:solidFill>
            <a:schemeClr val="lt1">
              <a:alpha val="89800"/>
            </a:schemeClr>
          </a:solidFill>
          <a:ln w="19050" cap="flat" cmpd="sng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cxnSp>
        <p:nvCxnSpPr>
          <p:cNvPr id="28" name="Connector: Curved 27">
            <a:extLst>
              <a:ext uri="{FF2B5EF4-FFF2-40B4-BE49-F238E27FC236}">
                <a16:creationId xmlns:a16="http://schemas.microsoft.com/office/drawing/2014/main" id="{A64D7FF0-3EA4-4686-92CD-5F0CF3B12730}"/>
              </a:ext>
            </a:extLst>
          </p:cNvPr>
          <p:cNvCxnSpPr>
            <a:cxnSpLocks/>
          </p:cNvCxnSpPr>
          <p:nvPr/>
        </p:nvCxnSpPr>
        <p:spPr>
          <a:xfrm rot="10800000">
            <a:off x="12106583" y="11584482"/>
            <a:ext cx="397509" cy="276560"/>
          </a:xfrm>
          <a:prstGeom prst="curvedConnector3">
            <a:avLst>
              <a:gd name="adj1" fmla="val 50000"/>
            </a:avLst>
          </a:prstGeom>
          <a:ln>
            <a:solidFill>
              <a:schemeClr val="accent5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7763EFA3-7155-4E46-A4A2-AE6D3809CB35}"/>
              </a:ext>
            </a:extLst>
          </p:cNvPr>
          <p:cNvSpPr txBox="1"/>
          <p:nvPr/>
        </p:nvSpPr>
        <p:spPr>
          <a:xfrm>
            <a:off x="12375141" y="11892110"/>
            <a:ext cx="886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PT Sans" panose="020B0604020202020204" charset="0"/>
              </a:rPr>
              <a:t>TPC</a:t>
            </a:r>
          </a:p>
        </p:txBody>
      </p:sp>
      <p:pic>
        <p:nvPicPr>
          <p:cNvPr id="87" name="Picture 86">
            <a:extLst>
              <a:ext uri="{FF2B5EF4-FFF2-40B4-BE49-F238E27FC236}">
                <a16:creationId xmlns:a16="http://schemas.microsoft.com/office/drawing/2014/main" id="{C494FA38-A5B6-4B6B-AAB7-B238C2A41D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96836" y="12541804"/>
            <a:ext cx="3022245" cy="2715389"/>
          </a:xfrm>
          <a:prstGeom prst="rect">
            <a:avLst/>
          </a:prstGeom>
        </p:spPr>
      </p:pic>
      <p:pic>
        <p:nvPicPr>
          <p:cNvPr id="152" name="Picture 151">
            <a:extLst>
              <a:ext uri="{FF2B5EF4-FFF2-40B4-BE49-F238E27FC236}">
                <a16:creationId xmlns:a16="http://schemas.microsoft.com/office/drawing/2014/main" id="{D3DECE37-D08B-4403-AE5D-485852A38E0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9153" y="39758644"/>
            <a:ext cx="1156763" cy="1156763"/>
          </a:xfrm>
          <a:prstGeom prst="rect">
            <a:avLst/>
          </a:pr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3DA98CC1-10A4-4309-88FD-EEF4FC316DEF}"/>
              </a:ext>
            </a:extLst>
          </p:cNvPr>
          <p:cNvGrpSpPr/>
          <p:nvPr/>
        </p:nvGrpSpPr>
        <p:grpSpPr>
          <a:xfrm>
            <a:off x="23735490" y="11104822"/>
            <a:ext cx="5233208" cy="6159226"/>
            <a:chOff x="1060812" y="381000"/>
            <a:chExt cx="4264299" cy="5094248"/>
          </a:xfrm>
        </p:grpSpPr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46F3A744-88B2-4998-9A06-C7FBC20325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6736" r="680"/>
            <a:stretch/>
          </p:blipFill>
          <p:spPr>
            <a:xfrm>
              <a:off x="1060812" y="381000"/>
              <a:ext cx="4264299" cy="5094248"/>
            </a:xfrm>
            <a:prstGeom prst="rect">
              <a:avLst/>
            </a:prstGeom>
            <a:ln w="127000" cap="sq">
              <a:solidFill>
                <a:schemeClr val="accent4"/>
              </a:solidFill>
              <a:miter lim="800000"/>
            </a:ln>
            <a:effectLst>
              <a:outerShdw blurRad="57150" dist="50800" dir="2700000" algn="tl" rotWithShape="0">
                <a:srgbClr val="000000">
                  <a:alpha val="40000"/>
                </a:srgbClr>
              </a:outerShdw>
            </a:effectLst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9CD317F-7055-4724-B842-92D82F725926}"/>
                </a:ext>
              </a:extLst>
            </p:cNvPr>
            <p:cNvSpPr txBox="1"/>
            <p:nvPr/>
          </p:nvSpPr>
          <p:spPr>
            <a:xfrm>
              <a:off x="3696333" y="2207221"/>
              <a:ext cx="1366080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3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B0F0"/>
                  </a:solidFill>
                </a:rPr>
                <a:t>Beam Exits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833C88B1-2BFF-4CF7-BFEA-877F80911660}"/>
                </a:ext>
              </a:extLst>
            </p:cNvPr>
            <p:cNvCxnSpPr>
              <a:cxnSpLocks/>
            </p:cNvCxnSpPr>
            <p:nvPr/>
          </p:nvCxnSpPr>
          <p:spPr>
            <a:xfrm>
              <a:off x="3696333" y="1905000"/>
              <a:ext cx="1485085" cy="0"/>
            </a:xfrm>
            <a:prstGeom prst="straightConnector1">
              <a:avLst/>
            </a:prstGeom>
            <a:ln w="76200">
              <a:solidFill>
                <a:schemeClr val="accent3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379716B-0F84-4FDD-8377-4BDAFBB41AFA}"/>
                </a:ext>
              </a:extLst>
            </p:cNvPr>
            <p:cNvSpPr txBox="1"/>
            <p:nvPr/>
          </p:nvSpPr>
          <p:spPr>
            <a:xfrm rot="854350">
              <a:off x="3146082" y="621072"/>
              <a:ext cx="657552" cy="36933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4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92D050"/>
                  </a:solidFill>
                </a:rPr>
                <a:t>Drift</a:t>
              </a: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8C7BBF02-EAE8-45A5-9341-34698C2517BC}"/>
                </a:ext>
              </a:extLst>
            </p:cNvPr>
            <p:cNvCxnSpPr>
              <a:cxnSpLocks/>
            </p:cNvCxnSpPr>
            <p:nvPr/>
          </p:nvCxnSpPr>
          <p:spPr>
            <a:xfrm>
              <a:off x="2971800" y="1230474"/>
              <a:ext cx="1076866" cy="127273"/>
            </a:xfrm>
            <a:prstGeom prst="straightConnector1">
              <a:avLst/>
            </a:prstGeom>
            <a:ln w="57150"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54F18F1B-ED08-4D47-9DEE-5C57E792C5A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31340" y="30183389"/>
            <a:ext cx="4061575" cy="5415432"/>
          </a:xfrm>
          <a:prstGeom prst="rect">
            <a:avLst/>
          </a:prstGeom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D6800974-CC0F-4D7B-9346-17B9807FFC7C}"/>
              </a:ext>
            </a:extLst>
          </p:cNvPr>
          <p:cNvSpPr/>
          <p:nvPr/>
        </p:nvSpPr>
        <p:spPr>
          <a:xfrm rot="17841156" flipV="1">
            <a:off x="8730618" y="33699547"/>
            <a:ext cx="2591925" cy="23907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76EF35-B586-472B-ABBB-35FF428B3568}"/>
              </a:ext>
            </a:extLst>
          </p:cNvPr>
          <p:cNvSpPr txBox="1"/>
          <p:nvPr/>
        </p:nvSpPr>
        <p:spPr>
          <a:xfrm>
            <a:off x="8210144" y="34594540"/>
            <a:ext cx="1464663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latin typeface="PT Sans" panose="020B0604020202020204" charset="0"/>
              </a:rPr>
              <a:t>Fiber Optic Transmission Lines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ED1B8D-EAA7-4378-8DAB-37F0E93E4AAC}"/>
              </a:ext>
            </a:extLst>
          </p:cNvPr>
          <p:cNvSpPr txBox="1"/>
          <p:nvPr/>
        </p:nvSpPr>
        <p:spPr>
          <a:xfrm>
            <a:off x="7665861" y="32622136"/>
            <a:ext cx="21980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PT Sans" panose="020B0604020202020204" charset="0"/>
              </a:rPr>
              <a:t>3D printed cradle contains 8 cards, 2048 total channels</a:t>
            </a:r>
          </a:p>
        </p:txBody>
      </p:sp>
      <p:sp>
        <p:nvSpPr>
          <p:cNvPr id="26" name="Arrow: U-Turn 25">
            <a:extLst>
              <a:ext uri="{FF2B5EF4-FFF2-40B4-BE49-F238E27FC236}">
                <a16:creationId xmlns:a16="http://schemas.microsoft.com/office/drawing/2014/main" id="{35F4ADC4-878D-4D9B-A8CC-57C371EDFCD7}"/>
              </a:ext>
            </a:extLst>
          </p:cNvPr>
          <p:cNvSpPr/>
          <p:nvPr/>
        </p:nvSpPr>
        <p:spPr>
          <a:xfrm>
            <a:off x="8952489" y="31243918"/>
            <a:ext cx="3233161" cy="1106500"/>
          </a:xfrm>
          <a:prstGeom prst="utur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AB021DB-15EA-47FC-A95E-ED693F02D5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24347" y="30832870"/>
            <a:ext cx="1885478" cy="177535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BD47C7B-6FCD-4501-A062-CF8E332FA761}"/>
              </a:ext>
            </a:extLst>
          </p:cNvPr>
          <p:cNvSpPr txBox="1"/>
          <p:nvPr/>
        </p:nvSpPr>
        <p:spPr>
          <a:xfrm>
            <a:off x="15914375" y="11104822"/>
            <a:ext cx="773003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000" dirty="0">
                <a:latin typeface="PT Sans" panose="020B0604020202020204" charset="0"/>
              </a:rPr>
              <a:t>40 cm long, one-sided TPC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000" dirty="0">
                <a:latin typeface="PT Sans" panose="020B0604020202020204" charset="0"/>
              </a:rPr>
              <a:t>Exposed to 120 GeV protons at Fermilab Test Beam Facility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000" dirty="0">
                <a:latin typeface="PT Sans" panose="020B0604020202020204" charset="0"/>
              </a:rPr>
              <a:t>400 V/cm drift field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000" dirty="0">
                <a:latin typeface="PT Sans" panose="020B0604020202020204" charset="0"/>
              </a:rPr>
              <a:t>Ne:CF4 50/50 gas mixture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000" dirty="0">
                <a:latin typeface="PT Sans" panose="020B0604020202020204" charset="0"/>
              </a:rPr>
              <a:t>Single module, 1/36 of an endcap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000" dirty="0">
                <a:latin typeface="PT Sans" panose="020B0604020202020204" charset="0"/>
              </a:rPr>
              <a:t>Quad-GEM with zig-zag pads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000" dirty="0">
                <a:latin typeface="PT Sans" panose="020B0604020202020204" charset="0"/>
              </a:rPr>
              <a:t>Moving stage allows for movement simulating tracks inclined in </a:t>
            </a:r>
            <a:r>
              <a:rPr lang="en-US" sz="3000" dirty="0" err="1">
                <a:latin typeface="PT Sans" panose="020B0604020202020204" charset="0"/>
              </a:rPr>
              <a:t>z,η</a:t>
            </a:r>
            <a:r>
              <a:rPr lang="en-US" sz="3000" dirty="0">
                <a:latin typeface="PT Sans" panose="020B0604020202020204" charset="0"/>
              </a:rPr>
              <a:t>,</a:t>
            </a:r>
            <a:r>
              <a:rPr lang="el-GR" sz="3000" dirty="0">
                <a:latin typeface="PT Sans" panose="020B0604020202020204" charset="0"/>
              </a:rPr>
              <a:t>φ</a:t>
            </a:r>
            <a:endParaRPr lang="en-US" sz="3000" dirty="0">
              <a:latin typeface="PT Sans" panose="020B0604020202020204" charset="0"/>
            </a:endParaRP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000" dirty="0">
                <a:latin typeface="PT Sans" panose="020B0604020202020204" charset="0"/>
              </a:rPr>
              <a:t>No magnetic field, realistic momentum resolution requires extrapolation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3000" dirty="0">
                <a:latin typeface="PT Sans" panose="020B0604020202020204" charset="0"/>
              </a:rPr>
              <a:t>Free parameters: GEM voltages, cathode voltage, gas mixture, TPC position, beam species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>
              <a:latin typeface="PT Sans" panose="020B060402020202020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>
              <a:latin typeface="PT Sans" panose="020B0604020202020204" charset="0"/>
            </a:endParaRP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90065F53-98F4-49FF-8A8D-1E1616586F6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271508" y="19737302"/>
            <a:ext cx="4317982" cy="2843647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C9F0612F-F147-4343-875C-89497A3C94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289539" y="19645509"/>
            <a:ext cx="2919203" cy="2706434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6575C51F-998C-44B3-BB3A-67292153187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155312" y="19818629"/>
            <a:ext cx="2826972" cy="2513756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05954F8D-586F-4D77-BC34-44C6B12C019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9184082" y="19750486"/>
            <a:ext cx="2876609" cy="260145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90F4653-F83A-400B-A40C-54B1580E3E8A}"/>
              </a:ext>
            </a:extLst>
          </p:cNvPr>
          <p:cNvSpPr txBox="1"/>
          <p:nvPr/>
        </p:nvSpPr>
        <p:spPr>
          <a:xfrm>
            <a:off x="16335411" y="22344698"/>
            <a:ext cx="2602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604020202020204" charset="0"/>
              </a:rPr>
              <a:t>10K high multiplicity events from shower in lead block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6FF2C122-F134-49DC-90EA-0692246A4E17}"/>
              </a:ext>
            </a:extLst>
          </p:cNvPr>
          <p:cNvGrpSpPr/>
          <p:nvPr/>
        </p:nvGrpSpPr>
        <p:grpSpPr>
          <a:xfrm>
            <a:off x="10595159" y="19112295"/>
            <a:ext cx="3592449" cy="6785154"/>
            <a:chOff x="4713560" y="76200"/>
            <a:chExt cx="3592449" cy="6785154"/>
          </a:xfrm>
        </p:grpSpPr>
        <p:pic>
          <p:nvPicPr>
            <p:cNvPr id="118" name="Picture 2" descr="https://www.phenix.bnl.gov/phenix/WWW/publish/jinhuang/sPHENIX/TPC2019_QA/Run_297/Track3D.png">
              <a:extLst>
                <a:ext uri="{FF2B5EF4-FFF2-40B4-BE49-F238E27FC236}">
                  <a16:creationId xmlns:a16="http://schemas.microsoft.com/office/drawing/2014/main" id="{9B6AB9AB-78BD-4FCA-B3D2-AD3C2977E1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090" y="76200"/>
              <a:ext cx="3543388" cy="17206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9" name="Picture 4" descr="https://www.phenix.bnl.gov/phenix/WWW/publish/jinhuang/sPHENIX/TPC2019_QA/Run_299/Track3D.png">
              <a:extLst>
                <a:ext uri="{FF2B5EF4-FFF2-40B4-BE49-F238E27FC236}">
                  <a16:creationId xmlns:a16="http://schemas.microsoft.com/office/drawing/2014/main" id="{6128A90B-F767-445F-81E9-9B2C6C3BF8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3560" y="1740790"/>
              <a:ext cx="3592449" cy="1744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0" name="Picture 6" descr="https://www.phenix.bnl.gov/phenix/WWW/publish/jinhuang/sPHENIX/TPC2019_QA/Run_300/Track3D.png">
              <a:extLst>
                <a:ext uri="{FF2B5EF4-FFF2-40B4-BE49-F238E27FC236}">
                  <a16:creationId xmlns:a16="http://schemas.microsoft.com/office/drawing/2014/main" id="{013FAE6D-D365-45B5-83E9-36D3491DC94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3560" y="3428963"/>
              <a:ext cx="3592449" cy="1744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1" name="Picture 8" descr="https://www.phenix.bnl.gov/phenix/WWW/publish/jinhuang/sPHENIX/TPC2019_QA/Run_301/Track3D.png">
              <a:extLst>
                <a:ext uri="{FF2B5EF4-FFF2-40B4-BE49-F238E27FC236}">
                  <a16:creationId xmlns:a16="http://schemas.microsoft.com/office/drawing/2014/main" id="{09098200-38F5-4B44-A27E-829AF5B25F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3560" y="5117136"/>
              <a:ext cx="3592449" cy="17442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0878E257-1B30-4C78-BE94-EA1D4E41CFE7}"/>
                </a:ext>
              </a:extLst>
            </p:cNvPr>
            <p:cNvCxnSpPr/>
            <p:nvPr/>
          </p:nvCxnSpPr>
          <p:spPr>
            <a:xfrm>
              <a:off x="6858000" y="304800"/>
              <a:ext cx="1066800" cy="617220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96E2F642-F2CC-43DA-B26F-B0CF6B6475E5}"/>
              </a:ext>
            </a:extLst>
          </p:cNvPr>
          <p:cNvSpPr txBox="1"/>
          <p:nvPr/>
        </p:nvSpPr>
        <p:spPr>
          <a:xfrm>
            <a:off x="19655072" y="22327279"/>
            <a:ext cx="23287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604020202020204" charset="0"/>
              </a:rPr>
              <a:t>10K events with TPC inclined 10° in </a:t>
            </a:r>
            <a:r>
              <a:rPr lang="el-GR" dirty="0">
                <a:latin typeface="PT Sans" panose="020B0604020202020204" charset="0"/>
              </a:rPr>
              <a:t>φ</a:t>
            </a:r>
            <a:endParaRPr lang="en-US" dirty="0">
              <a:latin typeface="PT Sans" panose="020B0604020202020204" charset="0"/>
            </a:endParaRPr>
          </a:p>
          <a:p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A10E0C7-C11F-41F4-8660-C49B6F47FAB5}"/>
              </a:ext>
            </a:extLst>
          </p:cNvPr>
          <p:cNvSpPr txBox="1"/>
          <p:nvPr/>
        </p:nvSpPr>
        <p:spPr>
          <a:xfrm>
            <a:off x="22515188" y="22327279"/>
            <a:ext cx="2290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604020202020204" charset="0"/>
              </a:rPr>
              <a:t>10K events with 6 cm drift length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0060E26-FEA7-4B0C-B1BA-739B0B11A2AF}"/>
              </a:ext>
            </a:extLst>
          </p:cNvPr>
          <p:cNvSpPr txBox="1"/>
          <p:nvPr/>
        </p:nvSpPr>
        <p:spPr>
          <a:xfrm>
            <a:off x="26062052" y="22376916"/>
            <a:ext cx="2736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604020202020204" charset="0"/>
              </a:rPr>
              <a:t>Several events with TPC inclined 30° in η</a:t>
            </a:r>
          </a:p>
        </p:txBody>
      </p:sp>
      <p:pic>
        <p:nvPicPr>
          <p:cNvPr id="123" name="Picture 122">
            <a:extLst>
              <a:ext uri="{FF2B5EF4-FFF2-40B4-BE49-F238E27FC236}">
                <a16:creationId xmlns:a16="http://schemas.microsoft.com/office/drawing/2014/main" id="{27748BFF-276A-4DC6-83B3-8A4DBFC5600A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045084" y="19864637"/>
            <a:ext cx="3257550" cy="11430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8DB1C5E-BA6D-4D95-9AAE-37EA50265805}"/>
              </a:ext>
            </a:extLst>
          </p:cNvPr>
          <p:cNvSpPr txBox="1"/>
          <p:nvPr/>
        </p:nvSpPr>
        <p:spPr>
          <a:xfrm>
            <a:off x="893209" y="20066496"/>
            <a:ext cx="596099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PT Sans" panose="020B0604020202020204" charset="0"/>
              </a:rPr>
              <a:t> </a:t>
            </a:r>
            <a:r>
              <a:rPr lang="en-US" sz="2400" dirty="0" err="1">
                <a:latin typeface="PT Sans" panose="020B0604020202020204" charset="0"/>
              </a:rPr>
              <a:t>sPHENIX</a:t>
            </a:r>
            <a:r>
              <a:rPr lang="en-US" sz="2400" dirty="0">
                <a:latin typeface="PT Sans" panose="020B0604020202020204" charset="0"/>
              </a:rPr>
              <a:t> physics goals require spatial resolution &lt; 200 µm from TPC</a:t>
            </a:r>
          </a:p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400" dirty="0" err="1">
                <a:latin typeface="PT Sans" panose="020B0604020202020204" charset="0"/>
              </a:rPr>
              <a:t>sPHENIX</a:t>
            </a:r>
            <a:r>
              <a:rPr lang="en-US" sz="2400" dirty="0">
                <a:latin typeface="PT Sans" panose="020B0604020202020204" charset="0"/>
              </a:rPr>
              <a:t> magnet will provide ~1.4T</a:t>
            </a:r>
          </a:p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PT Sans" panose="020B0604020202020204" charset="0"/>
              </a:rPr>
              <a:t>Measurement of resolution as a function of drift length in prototype TPC requires extrapolation to value with magnetic field</a:t>
            </a:r>
          </a:p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400" dirty="0">
                <a:latin typeface="PT Sans" panose="020B0604020202020204" charset="0"/>
              </a:rPr>
              <a:t>Ne:CF4 50/50 provides a significant improvement over 90/10, likely due to reduced electron attachment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sz="2800" dirty="0">
              <a:latin typeface="PT Sans" panose="020B0604020202020204" charset="0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086753D9-EEBD-422A-80CB-3E17E8F03C6A}"/>
              </a:ext>
            </a:extLst>
          </p:cNvPr>
          <p:cNvGrpSpPr/>
          <p:nvPr/>
        </p:nvGrpSpPr>
        <p:grpSpPr>
          <a:xfrm>
            <a:off x="1162606" y="24076734"/>
            <a:ext cx="6162962" cy="4656431"/>
            <a:chOff x="4191000" y="313563"/>
            <a:chExt cx="5221589" cy="3813619"/>
          </a:xfrm>
        </p:grpSpPr>
        <p:pic>
          <p:nvPicPr>
            <p:cNvPr id="125" name="Picture 124">
              <a:extLst>
                <a:ext uri="{FF2B5EF4-FFF2-40B4-BE49-F238E27FC236}">
                  <a16:creationId xmlns:a16="http://schemas.microsoft.com/office/drawing/2014/main" id="{6FEB6C2B-3E3F-4D1B-B9D8-1F45D5913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4191000" y="313563"/>
              <a:ext cx="5050469" cy="3813619"/>
            </a:xfrm>
            <a:prstGeom prst="rect">
              <a:avLst/>
            </a:prstGeom>
          </p:spPr>
        </p:pic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10C1A573-9386-404B-B15F-3AAE68EFBE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77200" y="2438400"/>
              <a:ext cx="0" cy="1070046"/>
            </a:xfrm>
            <a:prstGeom prst="line">
              <a:avLst/>
            </a:prstGeom>
            <a:ln w="285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Arrow: Down 126">
              <a:extLst>
                <a:ext uri="{FF2B5EF4-FFF2-40B4-BE49-F238E27FC236}">
                  <a16:creationId xmlns:a16="http://schemas.microsoft.com/office/drawing/2014/main" id="{DAB5516F-E63D-4AA4-A762-7F9CEA2625AF}"/>
                </a:ext>
              </a:extLst>
            </p:cNvPr>
            <p:cNvSpPr/>
            <p:nvPr/>
          </p:nvSpPr>
          <p:spPr>
            <a:xfrm rot="20124001">
              <a:off x="6131520" y="1805118"/>
              <a:ext cx="81346" cy="920591"/>
            </a:xfrm>
            <a:prstGeom prst="down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64FE9997-FD99-4AB8-8293-7CB435E29E64}"/>
                </a:ext>
              </a:extLst>
            </p:cNvPr>
            <p:cNvSpPr txBox="1"/>
            <p:nvPr/>
          </p:nvSpPr>
          <p:spPr>
            <a:xfrm rot="1416268">
              <a:off x="5493606" y="2172882"/>
              <a:ext cx="899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Extrapolate</a:t>
              </a:r>
              <a:r>
                <a:rPr lang="en-US" sz="1200" dirty="0"/>
                <a:t> 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D600175D-431A-437D-968F-CD45AC876560}"/>
                </a:ext>
              </a:extLst>
            </p:cNvPr>
            <p:cNvSpPr txBox="1"/>
            <p:nvPr/>
          </p:nvSpPr>
          <p:spPr>
            <a:xfrm>
              <a:off x="8019723" y="2562363"/>
              <a:ext cx="13928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~130 at 1m</a:t>
              </a:r>
            </a:p>
          </p:txBody>
        </p: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60F38C3C-9CF6-4509-AE48-5D5FC807900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3452" y="2562363"/>
              <a:ext cx="3103748" cy="6807"/>
            </a:xfrm>
            <a:prstGeom prst="line">
              <a:avLst/>
            </a:prstGeom>
            <a:ln w="254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A9B50DB6-7A46-43BD-88A6-374E7DA89272}"/>
              </a:ext>
            </a:extLst>
          </p:cNvPr>
          <p:cNvSpPr/>
          <p:nvPr/>
        </p:nvSpPr>
        <p:spPr>
          <a:xfrm>
            <a:off x="10979656" y="25864885"/>
            <a:ext cx="2826744" cy="73159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1" name="Content Placeholder 7">
            <a:extLst>
              <a:ext uri="{FF2B5EF4-FFF2-40B4-BE49-F238E27FC236}">
                <a16:creationId xmlns:a16="http://schemas.microsoft.com/office/drawing/2014/main" id="{F52392E5-0A63-4A43-86CE-8723829BAB92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733223" y="20994573"/>
            <a:ext cx="3740736" cy="285899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Arrow: Left 131">
            <a:extLst>
              <a:ext uri="{FF2B5EF4-FFF2-40B4-BE49-F238E27FC236}">
                <a16:creationId xmlns:a16="http://schemas.microsoft.com/office/drawing/2014/main" id="{A57C86BE-4858-4731-9DCD-D6926F8B3FC6}"/>
              </a:ext>
            </a:extLst>
          </p:cNvPr>
          <p:cNvSpPr/>
          <p:nvPr/>
        </p:nvSpPr>
        <p:spPr>
          <a:xfrm rot="16200000">
            <a:off x="8610985" y="22446239"/>
            <a:ext cx="368538" cy="196115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A8A89F5-4697-44FD-AE0E-A136D6E44653}"/>
              </a:ext>
            </a:extLst>
          </p:cNvPr>
          <p:cNvSpPr txBox="1"/>
          <p:nvPr/>
        </p:nvSpPr>
        <p:spPr>
          <a:xfrm>
            <a:off x="11015738" y="25851831"/>
            <a:ext cx="29511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604020202020204" charset="0"/>
              </a:rPr>
              <a:t>Series of events at different drift lengths used to determine spatial resolution as a function of position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5F84032C-C57E-4758-B54D-D38945B97E8E}"/>
              </a:ext>
            </a:extLst>
          </p:cNvPr>
          <p:cNvGrpSpPr/>
          <p:nvPr/>
        </p:nvGrpSpPr>
        <p:grpSpPr>
          <a:xfrm>
            <a:off x="7070959" y="24085044"/>
            <a:ext cx="3432761" cy="2533871"/>
            <a:chOff x="381985" y="-210608"/>
            <a:chExt cx="4515248" cy="3574381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ECBBB0BE-F5A0-4CFF-AB3D-0E5F2069EAF1}"/>
                </a:ext>
              </a:extLst>
            </p:cNvPr>
            <p:cNvSpPr txBox="1"/>
            <p:nvPr/>
          </p:nvSpPr>
          <p:spPr>
            <a:xfrm>
              <a:off x="1376640" y="-88229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Ne:CF4 (90:10)</a:t>
              </a:r>
              <a:endParaRPr lang="en-US" dirty="0"/>
            </a:p>
          </p:txBody>
        </p: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8273394E-A0E7-4E54-B718-4A1E41A63256}"/>
                </a:ext>
              </a:extLst>
            </p:cNvPr>
            <p:cNvGrpSpPr/>
            <p:nvPr/>
          </p:nvGrpSpPr>
          <p:grpSpPr>
            <a:xfrm>
              <a:off x="381985" y="-210608"/>
              <a:ext cx="4515248" cy="3574381"/>
              <a:chOff x="381985" y="-210608"/>
              <a:chExt cx="4515248" cy="3574381"/>
            </a:xfrm>
          </p:grpSpPr>
          <p:pic>
            <p:nvPicPr>
              <p:cNvPr id="148" name="Picture 147">
                <a:extLst>
                  <a:ext uri="{FF2B5EF4-FFF2-40B4-BE49-F238E27FC236}">
                    <a16:creationId xmlns:a16="http://schemas.microsoft.com/office/drawing/2014/main" id="{53539741-C8EE-4F88-8C24-DFF6F5B2F6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81985" y="-210608"/>
                <a:ext cx="3925657" cy="3574381"/>
              </a:xfrm>
              <a:prstGeom prst="rect">
                <a:avLst/>
              </a:prstGeom>
            </p:spPr>
          </p:pic>
          <p:cxnSp>
            <p:nvCxnSpPr>
              <p:cNvPr id="149" name="Straight Arrow Connector 148">
                <a:extLst>
                  <a:ext uri="{FF2B5EF4-FFF2-40B4-BE49-F238E27FC236}">
                    <a16:creationId xmlns:a16="http://schemas.microsoft.com/office/drawing/2014/main" id="{2873A596-F132-4F50-B0FB-E9378533C2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168682" y="1281489"/>
                <a:ext cx="772356" cy="1172530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7" name="TextBox 156">
                <a:extLst>
                  <a:ext uri="{FF2B5EF4-FFF2-40B4-BE49-F238E27FC236}">
                    <a16:creationId xmlns:a16="http://schemas.microsoft.com/office/drawing/2014/main" id="{CAE9DD98-6964-4971-999B-0BFB4D13C954}"/>
                  </a:ext>
                </a:extLst>
              </p:cNvPr>
              <p:cNvSpPr txBox="1"/>
              <p:nvPr/>
            </p:nvSpPr>
            <p:spPr>
              <a:xfrm>
                <a:off x="2716628" y="2432960"/>
                <a:ext cx="2180605" cy="4341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0070C0"/>
                    </a:solidFill>
                  </a:rPr>
                  <a:t>GEM </a:t>
                </a:r>
                <a:r>
                  <a:rPr lang="en-US" dirty="0">
                    <a:solidFill>
                      <a:srgbClr val="0070C0"/>
                    </a:solidFill>
                  </a:rPr>
                  <a:t>f</a:t>
                </a:r>
                <a:r>
                  <a:rPr lang="en-US" sz="1400" dirty="0">
                    <a:solidFill>
                      <a:srgbClr val="0070C0"/>
                    </a:solidFill>
                  </a:rPr>
                  <a:t>ringe fields?</a:t>
                </a:r>
              </a:p>
            </p:txBody>
          </p:sp>
        </p:grpSp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141D1404-172D-4CBC-9ADA-3CC80DF98CA2}"/>
              </a:ext>
            </a:extLst>
          </p:cNvPr>
          <p:cNvSpPr txBox="1"/>
          <p:nvPr/>
        </p:nvSpPr>
        <p:spPr>
          <a:xfrm>
            <a:off x="8494388" y="25019323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Ne:CF4 (90:10)</a:t>
            </a:r>
            <a:endParaRPr lang="en-US" dirty="0"/>
          </a:p>
        </p:txBody>
      </p: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FBD05950-F1FE-4898-9AB6-EF61E6761B2C}"/>
              </a:ext>
            </a:extLst>
          </p:cNvPr>
          <p:cNvGrpSpPr/>
          <p:nvPr/>
        </p:nvGrpSpPr>
        <p:grpSpPr>
          <a:xfrm>
            <a:off x="7074645" y="26300086"/>
            <a:ext cx="2878676" cy="2454613"/>
            <a:chOff x="4572995" y="-405372"/>
            <a:chExt cx="4297182" cy="4010237"/>
          </a:xfrm>
        </p:grpSpPr>
        <p:pic>
          <p:nvPicPr>
            <p:cNvPr id="167" name="Picture 166">
              <a:extLst>
                <a:ext uri="{FF2B5EF4-FFF2-40B4-BE49-F238E27FC236}">
                  <a16:creationId xmlns:a16="http://schemas.microsoft.com/office/drawing/2014/main" id="{6CE6934D-AC77-436B-9C21-4515F5D1C5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4572995" y="-405372"/>
              <a:ext cx="4297182" cy="4010237"/>
            </a:xfrm>
            <a:prstGeom prst="rect">
              <a:avLst/>
            </a:prstGeom>
          </p:spPr>
        </p:pic>
        <p:sp>
          <p:nvSpPr>
            <p:cNvPr id="168" name="TextBox 167">
              <a:extLst>
                <a:ext uri="{FF2B5EF4-FFF2-40B4-BE49-F238E27FC236}">
                  <a16:creationId xmlns:a16="http://schemas.microsoft.com/office/drawing/2014/main" id="{633F0FEB-6F0E-460E-8796-6065A40B639E}"/>
                </a:ext>
              </a:extLst>
            </p:cNvPr>
            <p:cNvSpPr txBox="1"/>
            <p:nvPr/>
          </p:nvSpPr>
          <p:spPr>
            <a:xfrm>
              <a:off x="6417217" y="1230414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Ne:CF4 (50:50)</a:t>
              </a:r>
              <a:endParaRPr lang="en-US" dirty="0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0386EBE0-6B34-4E1B-9361-0A3DBB6D3100}"/>
              </a:ext>
            </a:extLst>
          </p:cNvPr>
          <p:cNvSpPr txBox="1"/>
          <p:nvPr/>
        </p:nvSpPr>
        <p:spPr>
          <a:xfrm>
            <a:off x="10858500" y="26707789"/>
            <a:ext cx="3108389" cy="590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US" dirty="0"/>
          </a:p>
        </p:txBody>
      </p: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35BF779F-1EF1-4FEF-AED3-1E72C9D82D28}"/>
              </a:ext>
            </a:extLst>
          </p:cNvPr>
          <p:cNvGrpSpPr/>
          <p:nvPr/>
        </p:nvGrpSpPr>
        <p:grpSpPr>
          <a:xfrm>
            <a:off x="10123675" y="26668376"/>
            <a:ext cx="4014240" cy="2220843"/>
            <a:chOff x="4251455" y="4039368"/>
            <a:chExt cx="4967933" cy="2435034"/>
          </a:xfrm>
        </p:grpSpPr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A93A933C-1158-4077-823C-0C8AF49F5F2F}"/>
                </a:ext>
              </a:extLst>
            </p:cNvPr>
            <p:cNvGrpSpPr/>
            <p:nvPr/>
          </p:nvGrpSpPr>
          <p:grpSpPr>
            <a:xfrm>
              <a:off x="4441713" y="4419600"/>
              <a:ext cx="4250404" cy="2054802"/>
              <a:chOff x="3355941" y="1068396"/>
              <a:chExt cx="4831203" cy="3532179"/>
            </a:xfrm>
          </p:grpSpPr>
          <p:grpSp>
            <p:nvGrpSpPr>
              <p:cNvPr id="176" name="Group 175">
                <a:extLst>
                  <a:ext uri="{FF2B5EF4-FFF2-40B4-BE49-F238E27FC236}">
                    <a16:creationId xmlns:a16="http://schemas.microsoft.com/office/drawing/2014/main" id="{7D6202BF-FC6A-4599-8ACC-F795F1F4CFAF}"/>
                  </a:ext>
                </a:extLst>
              </p:cNvPr>
              <p:cNvGrpSpPr/>
              <p:nvPr/>
            </p:nvGrpSpPr>
            <p:grpSpPr>
              <a:xfrm>
                <a:off x="3355941" y="1068396"/>
                <a:ext cx="4831203" cy="3532179"/>
                <a:chOff x="326572" y="1052513"/>
                <a:chExt cx="5015496" cy="3405188"/>
              </a:xfrm>
            </p:grpSpPr>
            <p:pic>
              <p:nvPicPr>
                <p:cNvPr id="180" name="Picture 179">
                  <a:extLst>
                    <a:ext uri="{FF2B5EF4-FFF2-40B4-BE49-F238E27FC236}">
                      <a16:creationId xmlns:a16="http://schemas.microsoft.com/office/drawing/2014/main" id="{15A6DD97-5958-4ADD-8C07-CCB7EE4F07D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26572" y="1052513"/>
                  <a:ext cx="4866674" cy="3405188"/>
                </a:xfrm>
                <a:prstGeom prst="rect">
                  <a:avLst/>
                </a:prstGeom>
              </p:spPr>
            </p:pic>
            <p:cxnSp>
              <p:nvCxnSpPr>
                <p:cNvPr id="181" name="Straight Arrow Connector 180">
                  <a:extLst>
                    <a:ext uri="{FF2B5EF4-FFF2-40B4-BE49-F238E27FC236}">
                      <a16:creationId xmlns:a16="http://schemas.microsoft.com/office/drawing/2014/main" id="{19376846-B585-4069-B65F-60A12E32D6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9087" y="2171699"/>
                  <a:ext cx="3439885" cy="0"/>
                </a:xfrm>
                <a:prstGeom prst="straightConnector1">
                  <a:avLst/>
                </a:prstGeom>
                <a:ln w="38100">
                  <a:solidFill>
                    <a:srgbClr val="00B0F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Arrow Connector 181">
                  <a:extLst>
                    <a:ext uri="{FF2B5EF4-FFF2-40B4-BE49-F238E27FC236}">
                      <a16:creationId xmlns:a16="http://schemas.microsoft.com/office/drawing/2014/main" id="{BE8C0461-80F8-4602-8975-3B8EE37722C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9087" y="2313213"/>
                  <a:ext cx="3439885" cy="0"/>
                </a:xfrm>
                <a:prstGeom prst="straightConnector1">
                  <a:avLst/>
                </a:prstGeom>
                <a:ln w="38100">
                  <a:solidFill>
                    <a:srgbClr val="92D05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3" name="TextBox 182">
                  <a:extLst>
                    <a:ext uri="{FF2B5EF4-FFF2-40B4-BE49-F238E27FC236}">
                      <a16:creationId xmlns:a16="http://schemas.microsoft.com/office/drawing/2014/main" id="{F83B87F3-C2DC-453E-99F8-C71533668310}"/>
                    </a:ext>
                  </a:extLst>
                </p:cNvPr>
                <p:cNvSpPr txBox="1"/>
                <p:nvPr/>
              </p:nvSpPr>
              <p:spPr>
                <a:xfrm>
                  <a:off x="4196798" y="1946393"/>
                  <a:ext cx="1145270" cy="2967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00B0F0"/>
                      </a:solidFill>
                    </a:rPr>
                    <a:t>Meas &lt;114&gt;</a:t>
                  </a:r>
                </a:p>
              </p:txBody>
            </p:sp>
            <p:sp>
              <p:nvSpPr>
                <p:cNvPr id="184" name="TextBox 183">
                  <a:extLst>
                    <a:ext uri="{FF2B5EF4-FFF2-40B4-BE49-F238E27FC236}">
                      <a16:creationId xmlns:a16="http://schemas.microsoft.com/office/drawing/2014/main" id="{67A3F9B8-68A8-4EDE-97F5-517B98FAB51C}"/>
                    </a:ext>
                  </a:extLst>
                </p:cNvPr>
                <p:cNvSpPr txBox="1"/>
                <p:nvPr/>
              </p:nvSpPr>
              <p:spPr>
                <a:xfrm>
                  <a:off x="4142558" y="2290322"/>
                  <a:ext cx="1168568" cy="2967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92D050"/>
                      </a:solidFill>
                    </a:rPr>
                    <a:t>Limit &lt;106&gt;</a:t>
                  </a:r>
                </a:p>
              </p:txBody>
            </p: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9892732C-2EF4-4422-B83B-2E26E03E42C0}"/>
                    </a:ext>
                  </a:extLst>
                </p:cNvPr>
                <p:cNvCxnSpPr/>
                <p:nvPr/>
              </p:nvCxnSpPr>
              <p:spPr>
                <a:xfrm flipV="1">
                  <a:off x="3722914" y="1436914"/>
                  <a:ext cx="0" cy="2530929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8C14B070-2639-44D5-A123-5988B387ED06}"/>
                  </a:ext>
                </a:extLst>
              </p:cNvPr>
              <p:cNvSpPr txBox="1"/>
              <p:nvPr/>
            </p:nvSpPr>
            <p:spPr>
              <a:xfrm rot="16200000">
                <a:off x="2397681" y="2712180"/>
                <a:ext cx="2341524" cy="3017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 dirty="0"/>
                  <a:t>Resolution [</a:t>
                </a:r>
                <a:r>
                  <a:rPr lang="el-GR" sz="1200" dirty="0"/>
                  <a:t>μ</a:t>
                </a:r>
                <a:r>
                  <a:rPr lang="en-US" sz="1200" dirty="0"/>
                  <a:t>m]</a:t>
                </a:r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C42DF25C-F0A8-4A23-82AA-E8B056B98431}"/>
                  </a:ext>
                </a:extLst>
              </p:cNvPr>
              <p:cNvSpPr/>
              <p:nvPr/>
            </p:nvSpPr>
            <p:spPr>
              <a:xfrm>
                <a:off x="7353300" y="2834485"/>
                <a:ext cx="579659" cy="3373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B797B47F-B702-4495-A779-9D91DE409C21}"/>
                </a:ext>
              </a:extLst>
            </p:cNvPr>
            <p:cNvSpPr txBox="1"/>
            <p:nvPr/>
          </p:nvSpPr>
          <p:spPr>
            <a:xfrm>
              <a:off x="4251455" y="4039368"/>
              <a:ext cx="4967933" cy="337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PT Sans" panose="020B0604020202020204" charset="0"/>
                </a:rPr>
                <a:t>Definite improvement over summer 2018 results!</a:t>
              </a:r>
            </a:p>
          </p:txBody>
        </p: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3D734F15-58F3-4508-836D-77E73275DAA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00078" y="4782542"/>
              <a:ext cx="2985064" cy="0"/>
            </a:xfrm>
            <a:prstGeom prst="line">
              <a:avLst/>
            </a:prstGeom>
            <a:ln w="25400" cap="flat" cmpd="sng" algn="ctr">
              <a:solidFill>
                <a:schemeClr val="accent6">
                  <a:lumMod val="60000"/>
                  <a:lumOff val="40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B964A0A7-0D45-4F8F-99C6-E16E15166935}"/>
                </a:ext>
              </a:extLst>
            </p:cNvPr>
            <p:cNvSpPr txBox="1"/>
            <p:nvPr/>
          </p:nvSpPr>
          <p:spPr>
            <a:xfrm>
              <a:off x="7751134" y="4649632"/>
              <a:ext cx="13928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~145 at 1m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4D85CB0C-698F-4691-88DC-B9877D6A3760}"/>
              </a:ext>
            </a:extLst>
          </p:cNvPr>
          <p:cNvSpPr txBox="1"/>
          <p:nvPr/>
        </p:nvSpPr>
        <p:spPr>
          <a:xfrm>
            <a:off x="3282742" y="23989434"/>
            <a:ext cx="30884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Summer 2019 Results</a:t>
            </a:r>
          </a:p>
        </p:txBody>
      </p:sp>
      <p:pic>
        <p:nvPicPr>
          <p:cNvPr id="186" name="Picture 185">
            <a:extLst>
              <a:ext uri="{FF2B5EF4-FFF2-40B4-BE49-F238E27FC236}">
                <a16:creationId xmlns:a16="http://schemas.microsoft.com/office/drawing/2014/main" id="{C71CEE7E-23B0-4291-8BAC-3F7C9CBD5778}"/>
              </a:ext>
            </a:extLst>
          </p:cNvPr>
          <p:cNvPicPr>
            <a:picLocks noChangeAspect="1"/>
          </p:cNvPicPr>
          <p:nvPr/>
        </p:nvPicPr>
        <p:blipFill rotWithShape="1">
          <a:blip r:embed="rId27"/>
          <a:srcRect l="33961" t="18532" r="33037" b="36373"/>
          <a:stretch/>
        </p:blipFill>
        <p:spPr>
          <a:xfrm>
            <a:off x="10946922" y="10048420"/>
            <a:ext cx="3451486" cy="3536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8BF32D0-8D86-4E38-8D35-1577B3EE5B8F}"/>
              </a:ext>
            </a:extLst>
          </p:cNvPr>
          <p:cNvSpPr txBox="1"/>
          <p:nvPr/>
        </p:nvSpPr>
        <p:spPr>
          <a:xfrm>
            <a:off x="8429313" y="10191668"/>
            <a:ext cx="2207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PT Sans" panose="020B0604020202020204" charset="0"/>
              </a:rPr>
              <a:t>The Prototype TPC</a:t>
            </a:r>
          </a:p>
        </p:txBody>
      </p:sp>
      <p:cxnSp>
        <p:nvCxnSpPr>
          <p:cNvPr id="41" name="Connector: Curved 40">
            <a:extLst>
              <a:ext uri="{FF2B5EF4-FFF2-40B4-BE49-F238E27FC236}">
                <a16:creationId xmlns:a16="http://schemas.microsoft.com/office/drawing/2014/main" id="{864A3D11-1C41-459A-8619-AEAE4E6CF7B7}"/>
              </a:ext>
            </a:extLst>
          </p:cNvPr>
          <p:cNvCxnSpPr>
            <a:cxnSpLocks/>
          </p:cNvCxnSpPr>
          <p:nvPr/>
        </p:nvCxnSpPr>
        <p:spPr>
          <a:xfrm>
            <a:off x="10467975" y="10391843"/>
            <a:ext cx="1558395" cy="1137455"/>
          </a:xfrm>
          <a:prstGeom prst="curvedConnector3">
            <a:avLst>
              <a:gd name="adj1" fmla="val 50000"/>
            </a:avLst>
          </a:prstGeom>
          <a:ln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  <a:reflection stA="45000" endPos="0" dist="50800" dir="5400000" sy="-100000" algn="bl" rotWithShape="0"/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439BB30-0B53-4ED2-8FE7-0F919112D1E3}"/>
              </a:ext>
            </a:extLst>
          </p:cNvPr>
          <p:cNvSpPr/>
          <p:nvPr/>
        </p:nvSpPr>
        <p:spPr>
          <a:xfrm>
            <a:off x="15928900" y="17823247"/>
            <a:ext cx="4602230" cy="188546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6816C5E-C773-41CE-A649-5BDB98068EFA}"/>
              </a:ext>
            </a:extLst>
          </p:cNvPr>
          <p:cNvSpPr txBox="1"/>
          <p:nvPr/>
        </p:nvSpPr>
        <p:spPr>
          <a:xfrm>
            <a:off x="16292937" y="17970043"/>
            <a:ext cx="4017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PT Sans" panose="020B0604020202020204" charset="0"/>
              </a:rPr>
              <a:t>Identical setup to Summer 2018 test beam allows for performance comparison of gas mixtures and voltages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AEADFEF0-D0A4-4DB5-A5D7-F5AA5041C360}"/>
              </a:ext>
            </a:extLst>
          </p:cNvPr>
          <p:cNvPicPr>
            <a:picLocks noChangeAspect="1"/>
          </p:cNvPicPr>
          <p:nvPr/>
        </p:nvPicPr>
        <p:blipFill rotWithShape="1">
          <a:blip r:embed="rId28"/>
          <a:srcRect l="10029" t="11572" r="9216" b="6529"/>
          <a:stretch/>
        </p:blipFill>
        <p:spPr>
          <a:xfrm>
            <a:off x="881552" y="13077115"/>
            <a:ext cx="6841499" cy="525012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36A2E5DF-E8A3-4075-B09B-17D3C122F753}"/>
              </a:ext>
            </a:extLst>
          </p:cNvPr>
          <p:cNvSpPr txBox="1"/>
          <p:nvPr/>
        </p:nvSpPr>
        <p:spPr>
          <a:xfrm>
            <a:off x="7916619" y="15460798"/>
            <a:ext cx="6493422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3200" b="1" dirty="0">
                <a:solidFill>
                  <a:schemeClr val="tx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 </a:t>
            </a:r>
            <a:r>
              <a:rPr lang="en-US" sz="2900" b="1" dirty="0">
                <a:solidFill>
                  <a:schemeClr val="tx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Low Ion Backflow modes were stable </a:t>
            </a:r>
          </a:p>
          <a:p>
            <a:pPr marL="457200" lvl="0" indent="-4572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900" b="1" dirty="0">
                <a:solidFill>
                  <a:schemeClr val="tx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FEE performed acceptably</a:t>
            </a:r>
          </a:p>
          <a:p>
            <a:pPr marL="457200" lvl="0" indent="-4572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900" b="1" dirty="0">
                <a:solidFill>
                  <a:schemeClr val="tx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Spatial resolution improved</a:t>
            </a:r>
          </a:p>
          <a:p>
            <a:pPr marL="457200" lvl="0" indent="-4572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en-US" sz="2900" b="1" dirty="0">
                <a:solidFill>
                  <a:schemeClr val="tx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 </a:t>
            </a:r>
            <a:r>
              <a:rPr lang="en-US" sz="2900" b="1" dirty="0" err="1">
                <a:solidFill>
                  <a:schemeClr val="tx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dE</a:t>
            </a:r>
            <a:r>
              <a:rPr lang="en-US" sz="2900" b="1" dirty="0">
                <a:solidFill>
                  <a:schemeClr val="tx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/dx resolution measured for the first time, much better than expected, </a:t>
            </a:r>
            <a:r>
              <a:rPr lang="en-US" sz="2900" b="1" dirty="0" err="1">
                <a:solidFill>
                  <a:schemeClr val="tx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sPHENIX</a:t>
            </a:r>
            <a:r>
              <a:rPr lang="en-US" sz="2900" b="1" dirty="0">
                <a:solidFill>
                  <a:schemeClr val="tx1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 TPC could be used for PID</a:t>
            </a:r>
          </a:p>
          <a:p>
            <a:pPr marL="457200" lvl="1" indent="-457200" algn="just">
              <a:buClr>
                <a:srgbClr val="FF0000"/>
              </a:buClr>
              <a:buFont typeface="Wingdings" panose="05000000000000000000" pitchFamily="2" charset="2"/>
              <a:buChar char="ü"/>
            </a:pPr>
            <a:endParaRPr lang="en-US" sz="3200" b="1" dirty="0">
              <a:solidFill>
                <a:srgbClr val="FF0000"/>
              </a:solidFill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endParaRPr lang="en-US" sz="2400" dirty="0">
              <a:latin typeface="Noto Sans Symbols"/>
              <a:ea typeface="Noto Sans Symbols"/>
              <a:cs typeface="Noto Sans Symbols"/>
              <a:sym typeface="Noto Sans Symbols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US" sz="2400" dirty="0">
              <a:latin typeface="Noto Sans Symbols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7AA7DC3A-113B-470F-BD61-A9279025D869}"/>
              </a:ext>
            </a:extLst>
          </p:cNvPr>
          <p:cNvSpPr/>
          <p:nvPr/>
        </p:nvSpPr>
        <p:spPr>
          <a:xfrm>
            <a:off x="8277078" y="11297553"/>
            <a:ext cx="2527161" cy="79557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D8541A9-998A-4674-9EBF-77AD061F373F}"/>
              </a:ext>
            </a:extLst>
          </p:cNvPr>
          <p:cNvSpPr txBox="1"/>
          <p:nvPr/>
        </p:nvSpPr>
        <p:spPr>
          <a:xfrm>
            <a:off x="8246710" y="11281180"/>
            <a:ext cx="2596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T Sans" panose="020B0604020202020204" charset="0"/>
              </a:rPr>
              <a:t>TPC surrounded in safety cage due to exposed 20kV cathode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5705DC8-501A-4E21-AFCE-71778FF80D65}"/>
              </a:ext>
            </a:extLst>
          </p:cNvPr>
          <p:cNvCxnSpPr>
            <a:cxnSpLocks/>
          </p:cNvCxnSpPr>
          <p:nvPr/>
        </p:nvCxnSpPr>
        <p:spPr>
          <a:xfrm>
            <a:off x="10816259" y="11502554"/>
            <a:ext cx="1786860" cy="2972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4454AFCB-C31C-47C3-BB6E-93C83E711C83}"/>
              </a:ext>
            </a:extLst>
          </p:cNvPr>
          <p:cNvSpPr txBox="1"/>
          <p:nvPr/>
        </p:nvSpPr>
        <p:spPr>
          <a:xfrm>
            <a:off x="10979655" y="11949308"/>
            <a:ext cx="10845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Mylar window for beam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93EF67DB-6CD5-479E-A3C3-269FD4EFCB03}"/>
              </a:ext>
            </a:extLst>
          </p:cNvPr>
          <p:cNvCxnSpPr>
            <a:cxnSpLocks/>
          </p:cNvCxnSpPr>
          <p:nvPr/>
        </p:nvCxnSpPr>
        <p:spPr>
          <a:xfrm flipV="1">
            <a:off x="11565813" y="11760363"/>
            <a:ext cx="92665" cy="30274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AE86C39A-5936-4D79-B4F7-C2DAC38C2E30}"/>
              </a:ext>
            </a:extLst>
          </p:cNvPr>
          <p:cNvSpPr/>
          <p:nvPr/>
        </p:nvSpPr>
        <p:spPr>
          <a:xfrm>
            <a:off x="11053182" y="13869485"/>
            <a:ext cx="3311125" cy="127426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6621BD2-49DC-4569-BB52-1B7029902E8A}"/>
              </a:ext>
            </a:extLst>
          </p:cNvPr>
          <p:cNvSpPr txBox="1"/>
          <p:nvPr/>
        </p:nvSpPr>
        <p:spPr>
          <a:xfrm>
            <a:off x="11216189" y="13942442"/>
            <a:ext cx="30468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PT Sans" panose="020B0604020202020204" charset="0"/>
              </a:rPr>
              <a:t>Several GEM voltage configurations tested for low IBF (&lt;.5%) on tabletop at Yale were implemented successfully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C940E8D-6B9E-4243-BC97-694476AF5F87}"/>
              </a:ext>
            </a:extLst>
          </p:cNvPr>
          <p:cNvSpPr txBox="1"/>
          <p:nvPr/>
        </p:nvSpPr>
        <p:spPr>
          <a:xfrm>
            <a:off x="15820146" y="24143671"/>
            <a:ext cx="83154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800" dirty="0">
                <a:latin typeface="PT Sans" panose="020B0604020202020204" charset="0"/>
              </a:rPr>
              <a:t>Measuring the energy loss for different particle species enables particle identification in a TPC, critical measurement for EIC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800" dirty="0" err="1">
                <a:latin typeface="PT Sans" panose="020B0604020202020204" charset="0"/>
              </a:rPr>
              <a:t>sPHENIX</a:t>
            </a:r>
            <a:r>
              <a:rPr lang="en-US" sz="2800" dirty="0">
                <a:latin typeface="PT Sans" panose="020B0604020202020204" charset="0"/>
              </a:rPr>
              <a:t> TPC is compact, covers </a:t>
            </a:r>
            <a:r>
              <a:rPr lang="en-US" sz="2800" dirty="0">
                <a:latin typeface="PT Sans" panose="020B0604020202020204" charset="0"/>
                <a:ea typeface="PT Sans"/>
                <a:cs typeface="PT Sans"/>
                <a:sym typeface="PT Sans"/>
              </a:rPr>
              <a:t>20 &lt; r &lt; 78 cm </a:t>
            </a:r>
            <a:endParaRPr lang="en-US" sz="2800" dirty="0">
              <a:latin typeface="PT Sans" panose="020B0604020202020204" charset="0"/>
            </a:endParaRP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800" dirty="0">
                <a:latin typeface="PT Sans" panose="020B0604020202020204" charset="0"/>
              </a:rPr>
              <a:t> </a:t>
            </a:r>
            <a:r>
              <a:rPr lang="en-US" sz="2800" dirty="0" err="1">
                <a:latin typeface="PT Sans" panose="020B0604020202020204" charset="0"/>
              </a:rPr>
              <a:t>dE</a:t>
            </a:r>
            <a:r>
              <a:rPr lang="en-US" sz="2800" dirty="0">
                <a:latin typeface="PT Sans" panose="020B0604020202020204" charset="0"/>
              </a:rPr>
              <a:t>/dx measurements generally use long baseline: STAR radial drift volume 150 cm, ALICE 162 cm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800" dirty="0">
                <a:latin typeface="PT Sans" panose="020B0604020202020204" charset="0"/>
              </a:rPr>
              <a:t>Due to large ratio of primary ionization to total ionization, CF</a:t>
            </a:r>
            <a:r>
              <a:rPr lang="en-US" sz="2800" baseline="-25000" dirty="0">
                <a:latin typeface="PT Sans" panose="020B0604020202020204" charset="0"/>
              </a:rPr>
              <a:t>4</a:t>
            </a:r>
            <a:r>
              <a:rPr lang="en-US" sz="2800" dirty="0">
                <a:latin typeface="PT Sans" panose="020B0604020202020204" charset="0"/>
              </a:rPr>
              <a:t> enables high </a:t>
            </a:r>
            <a:r>
              <a:rPr lang="en-US" sz="2800" dirty="0" err="1">
                <a:latin typeface="PT Sans" panose="020B0604020202020204" charset="0"/>
              </a:rPr>
              <a:t>dE</a:t>
            </a:r>
            <a:r>
              <a:rPr lang="en-US" sz="2800" dirty="0">
                <a:latin typeface="PT Sans" panose="020B0604020202020204" charset="0"/>
              </a:rPr>
              <a:t>/dx resolution in a smaller TPC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>
              <a:latin typeface="PT Sans" panose="020B060402020202020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>
              <a:latin typeface="PT Sans" panose="020B060402020202020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>
              <a:latin typeface="PT Sans" panose="020B060402020202020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3A2D5D1-FB92-4F6E-B066-E975A8BDD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37908" y="24196062"/>
            <a:ext cx="5540878" cy="366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Rectangle 4">
            <a:extLst>
              <a:ext uri="{FF2B5EF4-FFF2-40B4-BE49-F238E27FC236}">
                <a16:creationId xmlns:a16="http://schemas.microsoft.com/office/drawing/2014/main" id="{456F663D-33B0-475B-9CC1-F99A9429AF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18161" y="24100180"/>
            <a:ext cx="4679977" cy="63145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39675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T Sans" panose="020B0604020202020204" charset="0"/>
                <a:cs typeface="Arial" panose="020B0604020202020204" pitchFamily="34" charset="0"/>
              </a:rPr>
              <a:t>“Particle identification performance at ALICE”</a:t>
            </a:r>
            <a:r>
              <a:rPr lang="en-US" altLang="en-US" sz="1200" dirty="0">
                <a:latin typeface="PT Sans" panose="020B0604020202020204" charset="0"/>
              </a:rPr>
              <a:t> - 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6699CC"/>
                </a:solidFill>
                <a:effectLst/>
                <a:latin typeface="PT Sans" panose="020B0604020202020204" charset="0"/>
                <a:cs typeface="Arial" panose="020B0604020202020204" pitchFamily="34" charset="0"/>
                <a:hlinkClick r:id="rId30"/>
              </a:rPr>
              <a:t>ALICE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PT Sans" panose="020B0604020202020204" charset="0"/>
                <a:cs typeface="Arial" panose="020B0604020202020204" pitchFamily="34" charset="0"/>
              </a:rPr>
              <a:t> Collaboration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PT Sans" panose="020B0604020202020204" charset="0"/>
            </a:endParaRPr>
          </a:p>
        </p:txBody>
      </p:sp>
      <p:sp>
        <p:nvSpPr>
          <p:cNvPr id="139" name="Google Shape;150;p13">
            <a:extLst>
              <a:ext uri="{FF2B5EF4-FFF2-40B4-BE49-F238E27FC236}">
                <a16:creationId xmlns:a16="http://schemas.microsoft.com/office/drawing/2014/main" id="{14CFC123-DA3E-45EF-9786-042AD070A913}"/>
              </a:ext>
            </a:extLst>
          </p:cNvPr>
          <p:cNvSpPr/>
          <p:nvPr/>
        </p:nvSpPr>
        <p:spPr>
          <a:xfrm>
            <a:off x="15450026" y="33367538"/>
            <a:ext cx="14313917" cy="5930868"/>
          </a:xfrm>
          <a:prstGeom prst="roundRect">
            <a:avLst>
              <a:gd name="adj" fmla="val 5155"/>
            </a:avLst>
          </a:prstGeom>
          <a:solidFill>
            <a:schemeClr val="lt1"/>
          </a:solidFill>
          <a:ln w="19050" cap="flat" cmpd="sng">
            <a:solidFill>
              <a:srgbClr val="008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>
              <a:solidFill>
                <a:schemeClr val="dk1"/>
              </a:solidFill>
              <a:latin typeface="PT Sans"/>
              <a:ea typeface="PT Sans"/>
              <a:cs typeface="PT Sans"/>
              <a:sym typeface="PT San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87B91F-AE33-47FD-824B-9D085958B788}"/>
              </a:ext>
            </a:extLst>
          </p:cNvPr>
          <p:cNvPicPr>
            <a:picLocks noChangeAspect="1"/>
          </p:cNvPicPr>
          <p:nvPr/>
        </p:nvPicPr>
        <p:blipFill rotWithShape="1">
          <a:blip r:embed="rId31"/>
          <a:srcRect t="50477" r="47717" b="15994"/>
          <a:stretch/>
        </p:blipFill>
        <p:spPr>
          <a:xfrm>
            <a:off x="26578389" y="17888388"/>
            <a:ext cx="2885971" cy="15930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267704-F4C8-4B8B-BFB2-A8D9FF494061}"/>
              </a:ext>
            </a:extLst>
          </p:cNvPr>
          <p:cNvSpPr txBox="1"/>
          <p:nvPr/>
        </p:nvSpPr>
        <p:spPr>
          <a:xfrm>
            <a:off x="19166840" y="33328697"/>
            <a:ext cx="81331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PT Sans Caption" panose="020B0604020202020204" charset="0"/>
              </a:rPr>
              <a:t>Low Ion Backflow Configurations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8E82CC-6F04-49C7-AB31-250A955A674A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21644567" y="27995751"/>
            <a:ext cx="8012928" cy="1497153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80D58B3A-3938-428B-A59A-372EB7002E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" t="3417" r="4371"/>
          <a:stretch/>
        </p:blipFill>
        <p:spPr bwMode="auto">
          <a:xfrm>
            <a:off x="15533176" y="28421715"/>
            <a:ext cx="5911431" cy="428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9E3AAE3-15C8-46EF-B3ED-C0DF3CAD6EC5}"/>
              </a:ext>
            </a:extLst>
          </p:cNvPr>
          <p:cNvSpPr/>
          <p:nvPr/>
        </p:nvSpPr>
        <p:spPr>
          <a:xfrm>
            <a:off x="24818161" y="27965641"/>
            <a:ext cx="1199913" cy="14971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A8DBD74-902A-4443-BF04-F0464AB473D2}"/>
              </a:ext>
            </a:extLst>
          </p:cNvPr>
          <p:cNvSpPr/>
          <p:nvPr/>
        </p:nvSpPr>
        <p:spPr>
          <a:xfrm>
            <a:off x="21503093" y="29661658"/>
            <a:ext cx="7902272" cy="297557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4AAA16A-69BE-43CB-A640-5A578CA0D117}"/>
              </a:ext>
            </a:extLst>
          </p:cNvPr>
          <p:cNvSpPr txBox="1"/>
          <p:nvPr/>
        </p:nvSpPr>
        <p:spPr>
          <a:xfrm>
            <a:off x="21508287" y="29744133"/>
            <a:ext cx="779453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600" dirty="0" err="1">
                <a:latin typeface="PT Sans" panose="020B0604020202020204" charset="0"/>
              </a:rPr>
              <a:t>sPHENIX</a:t>
            </a:r>
            <a:r>
              <a:rPr lang="en-US" sz="2600" dirty="0">
                <a:latin typeface="PT Sans" panose="020B0604020202020204" charset="0"/>
              </a:rPr>
              <a:t> needs to run in low IBF configuration due to high rate and occupation, makes </a:t>
            </a:r>
            <a:r>
              <a:rPr lang="en-US" sz="2600" dirty="0" err="1">
                <a:latin typeface="PT Sans" panose="020B0604020202020204" charset="0"/>
              </a:rPr>
              <a:t>dE</a:t>
            </a:r>
            <a:r>
              <a:rPr lang="en-US" sz="2600" dirty="0">
                <a:latin typeface="PT Sans" panose="020B0604020202020204" charset="0"/>
              </a:rPr>
              <a:t>/dx more difficult, but for EIC IBF is not as large of a concern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600" dirty="0">
                <a:latin typeface="PT Sans" panose="020B0604020202020204" charset="0"/>
              </a:rPr>
              <a:t>Projection of test beam data to full TPC provides a possible </a:t>
            </a:r>
            <a:r>
              <a:rPr lang="en-US" sz="2600" dirty="0" err="1">
                <a:latin typeface="PT Sans" panose="020B0604020202020204" charset="0"/>
              </a:rPr>
              <a:t>dE</a:t>
            </a:r>
            <a:r>
              <a:rPr lang="en-US" sz="2600" dirty="0">
                <a:latin typeface="PT Sans" panose="020B0604020202020204" charset="0"/>
              </a:rPr>
              <a:t>/dx resolution of σ = 6.6%</a:t>
            </a:r>
          </a:p>
          <a:p>
            <a:pPr marL="342900" indent="-34290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600" dirty="0">
                <a:latin typeface="PT Sans" panose="020B0604020202020204" charset="0"/>
              </a:rPr>
              <a:t> </a:t>
            </a:r>
            <a:r>
              <a:rPr lang="en-US" sz="2600" dirty="0" err="1">
                <a:latin typeface="PT Sans" panose="020B0604020202020204" charset="0"/>
              </a:rPr>
              <a:t>sPHENIX</a:t>
            </a:r>
            <a:r>
              <a:rPr lang="en-US" sz="2600" dirty="0">
                <a:latin typeface="PT Sans" panose="020B0604020202020204" charset="0"/>
              </a:rPr>
              <a:t> TPC is a capable day-one detector for EIC!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6F7402F-40D0-4CC6-9005-3E29B2A5CE44}"/>
              </a:ext>
            </a:extLst>
          </p:cNvPr>
          <p:cNvSpPr txBox="1"/>
          <p:nvPr/>
        </p:nvSpPr>
        <p:spPr>
          <a:xfrm>
            <a:off x="15533176" y="34126323"/>
            <a:ext cx="7341673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300" dirty="0">
                <a:latin typeface="PT Sans" panose="020B0604020202020204" charset="0"/>
              </a:rPr>
              <a:t>Space charge from ions in the avalanche can significantly distort the electric field lines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300" dirty="0">
                <a:latin typeface="PT Sans" panose="020B0604020202020204" charset="0"/>
              </a:rPr>
              <a:t>MPGDs such as GEMs and Micromegas can reduce the amount of ion backflow below 1%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300" dirty="0">
                <a:latin typeface="PT Sans" panose="020B0604020202020204" charset="0"/>
              </a:rPr>
              <a:t>The IBF of several configurations of voltages on individual GEM layers was tested at Yale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300" dirty="0">
                <a:latin typeface="PT Sans" panose="020B0604020202020204" charset="0"/>
              </a:rPr>
              <a:t>These configurations were then implemented in the prototype TPC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300" dirty="0">
                <a:latin typeface="PT Sans" panose="020B0604020202020204" charset="0"/>
              </a:rPr>
              <a:t>Voltages on GEM tops and bottoms could be tuned remotely during a run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300" dirty="0">
                <a:latin typeface="PT Sans" panose="020B0604020202020204" charset="0"/>
              </a:rPr>
              <a:t>All low IBF configurations were stable with no sparking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300" dirty="0">
                <a:latin typeface="PT Sans" panose="020B0604020202020204" charset="0"/>
              </a:rPr>
              <a:t>Passive gating grid has potential to further reduce IBF (See Poster by P. Garg)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endParaRPr lang="en-US" sz="2400" dirty="0">
              <a:latin typeface="PT Sans" panose="020B0604020202020204" charset="0"/>
            </a:endParaRPr>
          </a:p>
        </p:txBody>
      </p:sp>
      <p:pic>
        <p:nvPicPr>
          <p:cNvPr id="155" name="Picture 2" descr="Fig. 2.">
            <a:extLst>
              <a:ext uri="{FF2B5EF4-FFF2-40B4-BE49-F238E27FC236}">
                <a16:creationId xmlns:a16="http://schemas.microsoft.com/office/drawing/2014/main" id="{9CF31617-CCEC-431C-99C2-76CD315C8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ackgroundRemoval t="8244" b="96057" l="429" r="90000">
                        <a14:foregroundMark x1="39143" y1="8244" x2="39143" y2="8244"/>
                        <a14:foregroundMark x1="4286" y1="17025" x2="4286" y2="17025"/>
                        <a14:foregroundMark x1="571" y1="55376" x2="571" y2="55376"/>
                        <a14:foregroundMark x1="2714" y1="91398" x2="2714" y2="91398"/>
                        <a14:foregroundMark x1="571" y1="96057" x2="571" y2="960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6697" y="33921515"/>
            <a:ext cx="2678007" cy="213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0" name="Picture 159">
            <a:extLst>
              <a:ext uri="{FF2B5EF4-FFF2-40B4-BE49-F238E27FC236}">
                <a16:creationId xmlns:a16="http://schemas.microsoft.com/office/drawing/2014/main" id="{E19DB445-D9B6-4537-9B81-D0B626847BD9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25404054" y="33924653"/>
            <a:ext cx="4060196" cy="2143616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59AF535C-5787-42BB-9B78-7FC7E2DD0767}"/>
              </a:ext>
            </a:extLst>
          </p:cNvPr>
          <p:cNvSpPr txBox="1"/>
          <p:nvPr/>
        </p:nvSpPr>
        <p:spPr>
          <a:xfrm>
            <a:off x="23784870" y="35989490"/>
            <a:ext cx="80173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604020202020204" charset="0"/>
              </a:rPr>
              <a:t>Quadruple GEMs as implemented by ALICE</a:t>
            </a:r>
          </a:p>
          <a:p>
            <a:r>
              <a:rPr lang="en-US" sz="1000" dirty="0">
                <a:latin typeface="PT Sans" panose="020B0604020202020204" charset="0"/>
              </a:rPr>
              <a:t>(R. </a:t>
            </a:r>
            <a:r>
              <a:rPr lang="en-US" sz="1000" dirty="0" err="1">
                <a:latin typeface="PT Sans" panose="020B0604020202020204" charset="0"/>
              </a:rPr>
              <a:t>Majka</a:t>
            </a:r>
            <a:r>
              <a:rPr lang="en-US" sz="1000" dirty="0">
                <a:latin typeface="PT Sans" panose="020B0604020202020204" charset="0"/>
              </a:rPr>
              <a:t>, “</a:t>
            </a:r>
            <a:r>
              <a:rPr lang="en-US" sz="1000" dirty="0"/>
              <a:t>The ALICE TPC Upgrade Project”, Quark Matter 2017, Feb. 8 2017</a:t>
            </a:r>
            <a:r>
              <a:rPr lang="en-US" sz="1000" dirty="0">
                <a:latin typeface="PT Sans" panose="020B0604020202020204" charset="0"/>
              </a:rPr>
              <a:t>)</a:t>
            </a:r>
          </a:p>
          <a:p>
            <a:endParaRPr lang="en-US" dirty="0">
              <a:latin typeface="PT Sans" panose="020B0604020202020204" charset="0"/>
            </a:endParaRPr>
          </a:p>
        </p:txBody>
      </p:sp>
      <p:graphicFrame>
        <p:nvGraphicFramePr>
          <p:cNvPr id="162" name="Table 161">
            <a:extLst>
              <a:ext uri="{FF2B5EF4-FFF2-40B4-BE49-F238E27FC236}">
                <a16:creationId xmlns:a16="http://schemas.microsoft.com/office/drawing/2014/main" id="{E5219DA0-A4B4-4EF3-A358-8AA5C2F581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182647"/>
              </p:ext>
            </p:extLst>
          </p:nvPr>
        </p:nvGraphicFramePr>
        <p:xfrm>
          <a:off x="22914636" y="36468919"/>
          <a:ext cx="6461250" cy="2440630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1292250">
                  <a:extLst>
                    <a:ext uri="{9D8B030D-6E8A-4147-A177-3AD203B41FA5}">
                      <a16:colId xmlns:a16="http://schemas.microsoft.com/office/drawing/2014/main" val="1240369498"/>
                    </a:ext>
                  </a:extLst>
                </a:gridCol>
                <a:gridCol w="1292250">
                  <a:extLst>
                    <a:ext uri="{9D8B030D-6E8A-4147-A177-3AD203B41FA5}">
                      <a16:colId xmlns:a16="http://schemas.microsoft.com/office/drawing/2014/main" val="41854355"/>
                    </a:ext>
                  </a:extLst>
                </a:gridCol>
                <a:gridCol w="1292250">
                  <a:extLst>
                    <a:ext uri="{9D8B030D-6E8A-4147-A177-3AD203B41FA5}">
                      <a16:colId xmlns:a16="http://schemas.microsoft.com/office/drawing/2014/main" val="4144924395"/>
                    </a:ext>
                  </a:extLst>
                </a:gridCol>
                <a:gridCol w="1292250">
                  <a:extLst>
                    <a:ext uri="{9D8B030D-6E8A-4147-A177-3AD203B41FA5}">
                      <a16:colId xmlns:a16="http://schemas.microsoft.com/office/drawing/2014/main" val="59329309"/>
                    </a:ext>
                  </a:extLst>
                </a:gridCol>
                <a:gridCol w="1292250">
                  <a:extLst>
                    <a:ext uri="{9D8B030D-6E8A-4147-A177-3AD203B41FA5}">
                      <a16:colId xmlns:a16="http://schemas.microsoft.com/office/drawing/2014/main" val="3344737165"/>
                    </a:ext>
                  </a:extLst>
                </a:gridCol>
              </a:tblGrid>
              <a:tr h="41447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IBF % No Passive Gating Grid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0.44%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.39%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.33%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.31%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265178146"/>
                  </a:ext>
                </a:extLst>
              </a:tr>
              <a:tr h="20952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IBF % With Grid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.22%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.2%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.17%</a:t>
                      </a: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.16%</a:t>
                      </a: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215085087"/>
                  </a:ext>
                </a:extLst>
              </a:tr>
              <a:tr h="22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GEM1 Top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4208V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4658V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5124V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5118V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684755146"/>
                  </a:ext>
                </a:extLst>
              </a:tr>
              <a:tr h="22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GEM1 Bot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3951V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4401V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4851V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4861V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955186025"/>
                  </a:ext>
                </a:extLst>
              </a:tr>
              <a:tr h="22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GEM2 Top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3051V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3351V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3651V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3661V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3084176289"/>
                  </a:ext>
                </a:extLst>
              </a:tr>
              <a:tr h="22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GEM2 Bot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2721V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3021V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3321V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3342V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357332569"/>
                  </a:ext>
                </a:extLst>
              </a:tr>
              <a:tr h="22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GEM3 Top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1821V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1971V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2121V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2142V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072805866"/>
                  </a:ext>
                </a:extLst>
              </a:tr>
              <a:tr h="22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GEM3 Bot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1409V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1559V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1709V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1709V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2723152508"/>
                  </a:ext>
                </a:extLst>
              </a:tr>
              <a:tr h="22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GEM4 Top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1379V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1529V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1679V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1679V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993645514"/>
                  </a:ext>
                </a:extLst>
              </a:tr>
              <a:tr h="22387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GEM4 Bot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900V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1050V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1200V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1200V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/>
                </a:tc>
                <a:extLst>
                  <a:ext uri="{0D108BD9-81ED-4DB2-BD59-A6C34878D82A}">
                    <a16:rowId xmlns:a16="http://schemas.microsoft.com/office/drawing/2014/main" val="1023949449"/>
                  </a:ext>
                </a:extLst>
              </a:tr>
            </a:tbl>
          </a:graphicData>
        </a:graphic>
      </p:graphicFrame>
      <p:sp>
        <p:nvSpPr>
          <p:cNvPr id="40" name="TextBox 39">
            <a:extLst>
              <a:ext uri="{FF2B5EF4-FFF2-40B4-BE49-F238E27FC236}">
                <a16:creationId xmlns:a16="http://schemas.microsoft.com/office/drawing/2014/main" id="{0318AB2A-AE72-4F5E-9020-1CD74AE5529C}"/>
              </a:ext>
            </a:extLst>
          </p:cNvPr>
          <p:cNvSpPr txBox="1"/>
          <p:nvPr/>
        </p:nvSpPr>
        <p:spPr>
          <a:xfrm>
            <a:off x="23464591" y="38921861"/>
            <a:ext cx="5361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PT Sans" panose="020B0604020202020204" charset="0"/>
              </a:rPr>
              <a:t>GEM Voltage Configurations With IBF Properties Tested at Yale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13C2FC3-6F9C-4128-AFF2-9FE436477783}"/>
              </a:ext>
            </a:extLst>
          </p:cNvPr>
          <p:cNvGrpSpPr/>
          <p:nvPr/>
        </p:nvGrpSpPr>
        <p:grpSpPr>
          <a:xfrm>
            <a:off x="21203097" y="17478898"/>
            <a:ext cx="6280516" cy="2049355"/>
            <a:chOff x="21069665" y="10925789"/>
            <a:chExt cx="6280516" cy="2049355"/>
          </a:xfrm>
        </p:grpSpPr>
        <p:pic>
          <p:nvPicPr>
            <p:cNvPr id="156" name="Picture 155">
              <a:extLst>
                <a:ext uri="{FF2B5EF4-FFF2-40B4-BE49-F238E27FC236}">
                  <a16:creationId xmlns:a16="http://schemas.microsoft.com/office/drawing/2014/main" id="{2167BC82-2FB9-4EE5-988B-0DCDDC181C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/>
            <a:stretch>
              <a:fillRect/>
            </a:stretch>
          </p:blipFill>
          <p:spPr>
            <a:xfrm rot="5400000">
              <a:off x="21213376" y="10940936"/>
              <a:ext cx="1885464" cy="2172885"/>
            </a:xfrm>
            <a:prstGeom prst="rect">
              <a:avLst/>
            </a:prstGeom>
          </p:spPr>
        </p:pic>
        <p:pic>
          <p:nvPicPr>
            <p:cNvPr id="1025" name="Picture 1024">
              <a:extLst>
                <a:ext uri="{FF2B5EF4-FFF2-40B4-BE49-F238E27FC236}">
                  <a16:creationId xmlns:a16="http://schemas.microsoft.com/office/drawing/2014/main" id="{D05707F7-780B-4EDD-9238-3B7DF3DE31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/>
            <a:stretch>
              <a:fillRect/>
            </a:stretch>
          </p:blipFill>
          <p:spPr>
            <a:xfrm>
              <a:off x="23555290" y="10925789"/>
              <a:ext cx="2732472" cy="2049355"/>
            </a:xfrm>
            <a:prstGeom prst="rect">
              <a:avLst/>
            </a:prstGeom>
          </p:spPr>
        </p:pic>
        <p:cxnSp>
          <p:nvCxnSpPr>
            <p:cNvPr id="1034" name="Connector: Curved 1033">
              <a:extLst>
                <a:ext uri="{FF2B5EF4-FFF2-40B4-BE49-F238E27FC236}">
                  <a16:creationId xmlns:a16="http://schemas.microsoft.com/office/drawing/2014/main" id="{3B765D00-FCE1-4D50-B2FB-F68030E879EF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5639264" y="12133973"/>
              <a:ext cx="1710917" cy="12700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accent3">
                  <a:lumMod val="60000"/>
                  <a:lumOff val="40000"/>
                </a:schemeClr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044" name="Oval 1043">
              <a:extLst>
                <a:ext uri="{FF2B5EF4-FFF2-40B4-BE49-F238E27FC236}">
                  <a16:creationId xmlns:a16="http://schemas.microsoft.com/office/drawing/2014/main" id="{CFADBA36-932B-4F4B-8D36-C796909F449A}"/>
                </a:ext>
              </a:extLst>
            </p:cNvPr>
            <p:cNvSpPr/>
            <p:nvPr/>
          </p:nvSpPr>
          <p:spPr>
            <a:xfrm>
              <a:off x="24446274" y="11643356"/>
              <a:ext cx="226138" cy="244575"/>
            </a:xfrm>
            <a:prstGeom prst="ellipse">
              <a:avLst/>
            </a:prstGeom>
            <a:noFill/>
            <a:ln w="57150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48" name="Connector: Curved 1047">
              <a:extLst>
                <a:ext uri="{FF2B5EF4-FFF2-40B4-BE49-F238E27FC236}">
                  <a16:creationId xmlns:a16="http://schemas.microsoft.com/office/drawing/2014/main" id="{46E9CE2E-6859-4778-AF9A-E0DA46CD0231}"/>
                </a:ext>
              </a:extLst>
            </p:cNvPr>
            <p:cNvCxnSpPr>
              <a:cxnSpLocks/>
              <a:stCxn id="1044" idx="2"/>
            </p:cNvCxnSpPr>
            <p:nvPr/>
          </p:nvCxnSpPr>
          <p:spPr>
            <a:xfrm rot="10800000" flipV="1">
              <a:off x="22855674" y="11765644"/>
              <a:ext cx="1590600" cy="660020"/>
            </a:xfrm>
            <a:prstGeom prst="curvedConnector3">
              <a:avLst/>
            </a:prstGeom>
            <a:ln w="57150">
              <a:solidFill>
                <a:schemeClr val="accent3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20985</TotalTime>
  <Words>972</Words>
  <Application>Microsoft Office PowerPoint</Application>
  <PresentationFormat>Custom</PresentationFormat>
  <Paragraphs>154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Helvetica Neue</vt:lpstr>
      <vt:lpstr>PT Sans Caption</vt:lpstr>
      <vt:lpstr>Calibri</vt:lpstr>
      <vt:lpstr>Noto Sans Symbols</vt:lpstr>
      <vt:lpstr>PT Sans</vt:lpstr>
      <vt:lpstr>Arial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Henry Klest</dc:creator>
  <cp:lastModifiedBy>Henry T Klest</cp:lastModifiedBy>
  <cp:revision>182</cp:revision>
  <dcterms:modified xsi:type="dcterms:W3CDTF">2020-05-28T00:40:40Z</dcterms:modified>
</cp:coreProperties>
</file>