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5" r:id="rId1"/>
  </p:sldMasterIdLst>
  <p:notesMasterIdLst>
    <p:notesMasterId r:id="rId22"/>
  </p:notesMasterIdLst>
  <p:handoutMasterIdLst>
    <p:handoutMasterId r:id="rId23"/>
  </p:handoutMasterIdLst>
  <p:sldIdLst>
    <p:sldId id="494" r:id="rId2"/>
    <p:sldId id="405" r:id="rId3"/>
    <p:sldId id="527" r:id="rId4"/>
    <p:sldId id="529" r:id="rId5"/>
    <p:sldId id="530" r:id="rId6"/>
    <p:sldId id="531" r:id="rId7"/>
    <p:sldId id="533" r:id="rId8"/>
    <p:sldId id="534" r:id="rId9"/>
    <p:sldId id="536" r:id="rId10"/>
    <p:sldId id="537" r:id="rId11"/>
    <p:sldId id="544" r:id="rId12"/>
    <p:sldId id="539" r:id="rId13"/>
    <p:sldId id="538" r:id="rId14"/>
    <p:sldId id="541" r:id="rId15"/>
    <p:sldId id="542" r:id="rId16"/>
    <p:sldId id="514" r:id="rId17"/>
    <p:sldId id="493" r:id="rId18"/>
    <p:sldId id="546" r:id="rId19"/>
    <p:sldId id="547" r:id="rId20"/>
    <p:sldId id="545" r:id="rId21"/>
  </p:sldIdLst>
  <p:sldSz cx="9144000" cy="6858000" type="screen4x3"/>
  <p:notesSz cx="7315200" cy="96012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FF"/>
    <a:srgbClr val="062F67"/>
    <a:srgbClr val="000099"/>
    <a:srgbClr val="008000"/>
    <a:srgbClr val="FFFFFF"/>
    <a:srgbClr val="FFFF00"/>
    <a:srgbClr val="FFD9D9"/>
    <a:srgbClr val="FFEBEB"/>
    <a:srgbClr val="6666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463" autoAdjust="0"/>
    <p:restoredTop sz="26306" autoAdjust="0"/>
  </p:normalViewPr>
  <p:slideViewPr>
    <p:cSldViewPr>
      <p:cViewPr varScale="1">
        <p:scale>
          <a:sx n="104" d="100"/>
          <a:sy n="104" d="100"/>
        </p:scale>
        <p:origin x="-56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00" d="100"/>
          <a:sy n="100" d="100"/>
        </p:scale>
        <p:origin x="-3396" y="-96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endParaRPr lang="en-US" dirty="0"/>
          </a:p>
        </p:txBody>
      </p:sp>
      <p:sp>
        <p:nvSpPr>
          <p:cNvPr id="3850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dirty="0"/>
          </a:p>
        </p:txBody>
      </p:sp>
      <p:sp>
        <p:nvSpPr>
          <p:cNvPr id="3850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endParaRPr lang="en-US" dirty="0"/>
          </a:p>
        </p:txBody>
      </p:sp>
      <p:sp>
        <p:nvSpPr>
          <p:cNvPr id="3850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0BD5BA7-53CD-495F-A703-AFE6B77DC911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7332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865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8" tIns="45914" rIns="91828" bIns="45914" numCol="1" anchor="t" anchorCtr="0" compatLnSpc="1">
            <a:prstTxWarp prst="textNoShape">
              <a:avLst/>
            </a:prstTxWarp>
          </a:bodyPr>
          <a:lstStyle>
            <a:lvl1pPr algn="l" defTabSz="919163" eaLnBrk="1" hangingPunct="1">
              <a:defRPr sz="1200"/>
            </a:lvl1pPr>
          </a:lstStyle>
          <a:p>
            <a:endParaRPr lang="en-US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6865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8" tIns="45914" rIns="91828" bIns="45914" numCol="1" anchor="t" anchorCtr="0" compatLnSpc="1">
            <a:prstTxWarp prst="textNoShape">
              <a:avLst/>
            </a:prstTxWarp>
          </a:bodyPr>
          <a:lstStyle>
            <a:lvl1pPr algn="r" defTabSz="919163" eaLnBrk="1" hangingPunct="1">
              <a:defRPr sz="1200"/>
            </a:lvl1pPr>
          </a:lstStyle>
          <a:p>
            <a:endParaRPr lang="en-US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8888" y="720725"/>
            <a:ext cx="4799012" cy="3598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59300"/>
            <a:ext cx="5851525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8" tIns="45914" rIns="91828" bIns="459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8600"/>
            <a:ext cx="316865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8" tIns="45914" rIns="91828" bIns="45914" numCol="1" anchor="b" anchorCtr="0" compatLnSpc="1">
            <a:prstTxWarp prst="textNoShape">
              <a:avLst/>
            </a:prstTxWarp>
          </a:bodyPr>
          <a:lstStyle>
            <a:lvl1pPr algn="l" defTabSz="919163" eaLnBrk="1" hangingPunct="1">
              <a:defRPr sz="1200"/>
            </a:lvl1pPr>
          </a:lstStyle>
          <a:p>
            <a:endParaRPr lang="en-US" dirty="0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18600"/>
            <a:ext cx="316865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8" tIns="45914" rIns="91828" bIns="45914" numCol="1" anchor="b" anchorCtr="0" compatLnSpc="1">
            <a:prstTxWarp prst="textNoShape">
              <a:avLst/>
            </a:prstTxWarp>
          </a:bodyPr>
          <a:lstStyle>
            <a:lvl1pPr algn="r" defTabSz="919163" eaLnBrk="1" hangingPunct="1">
              <a:defRPr sz="1200"/>
            </a:lvl1pPr>
          </a:lstStyle>
          <a:p>
            <a:fld id="{369889C3-8944-49D8-B3D7-D59249FC20DA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59011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9889C3-8944-49D8-B3D7-D59249FC20DA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3685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81000"/>
            <a:ext cx="1752600" cy="1734987"/>
          </a:xfrm>
          <a:prstGeom prst="rect">
            <a:avLst/>
          </a:prstGeom>
        </p:spPr>
      </p:pic>
      <p:sp>
        <p:nvSpPr>
          <p:cNvPr id="3" name="Rectangle 8"/>
          <p:cNvSpPr>
            <a:spLocks noChangeArrowheads="1"/>
          </p:cNvSpPr>
          <p:nvPr userDrawn="1"/>
        </p:nvSpPr>
        <p:spPr bwMode="auto">
          <a:xfrm>
            <a:off x="7239000" y="6581001"/>
            <a:ext cx="1905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200" baseline="0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Jan 30, 2019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969881" y="2713910"/>
            <a:ext cx="5204373" cy="954107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en-US" sz="2800" b="1" kern="1200" dirty="0" smtClean="0">
                <a:solidFill>
                  <a:schemeClr val="bg1"/>
                </a:solidFill>
                <a:latin typeface="Calibri" pitchFamily="34" charset="0"/>
                <a:ea typeface="+mn-ea"/>
                <a:cs typeface="+mn-cs"/>
              </a:rPr>
              <a:t>Systems overview:</a:t>
            </a:r>
            <a:endParaRPr lang="en-US" sz="2800" b="1" kern="1200" baseline="0" dirty="0" smtClean="0">
              <a:solidFill>
                <a:schemeClr val="bg1"/>
              </a:solidFill>
              <a:latin typeface="Calibri" pitchFamily="34" charset="0"/>
              <a:ea typeface="+mn-ea"/>
              <a:cs typeface="+mn-cs"/>
            </a:endParaRPr>
          </a:p>
          <a:p>
            <a:r>
              <a:rPr lang="en-US" sz="2800" b="1" kern="1200" dirty="0" smtClean="0">
                <a:solidFill>
                  <a:schemeClr val="bg1"/>
                </a:solidFill>
                <a:latin typeface="Calibri" pitchFamily="34" charset="0"/>
                <a:ea typeface="+mn-ea"/>
                <a:cs typeface="+mn-cs"/>
              </a:rPr>
              <a:t>Power Converter</a:t>
            </a:r>
            <a:r>
              <a:rPr lang="en-US" sz="2800" b="1" kern="1200" baseline="0" dirty="0" smtClean="0">
                <a:solidFill>
                  <a:schemeClr val="bg1"/>
                </a:solidFill>
                <a:latin typeface="Calibri" pitchFamily="34" charset="0"/>
                <a:ea typeface="+mn-ea"/>
                <a:cs typeface="+mn-cs"/>
              </a:rPr>
              <a:t> &amp; Their Controls</a:t>
            </a:r>
            <a:endParaRPr lang="en-US" sz="2800" b="1" kern="1200" dirty="0" smtClean="0">
              <a:solidFill>
                <a:schemeClr val="bg1"/>
              </a:solidFill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6" name="Rectangle 8"/>
          <p:cNvSpPr>
            <a:spLocks noChangeArrowheads="1"/>
          </p:cNvSpPr>
          <p:nvPr userDrawn="1"/>
        </p:nvSpPr>
        <p:spPr bwMode="auto">
          <a:xfrm>
            <a:off x="0" y="6581001"/>
            <a:ext cx="1905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200" baseline="0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slawosz.uznanski@cern.ch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1623602" y="3801070"/>
            <a:ext cx="6004080" cy="92333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en-US" sz="1800" b="0" kern="1200" dirty="0" smtClean="0">
                <a:solidFill>
                  <a:schemeClr val="bg1"/>
                </a:solidFill>
                <a:latin typeface="Calibri" pitchFamily="34" charset="0"/>
                <a:ea typeface="+mn-ea"/>
                <a:cs typeface="+mn-cs"/>
              </a:rPr>
              <a:t>Slawosz Uznanski, Valerie </a:t>
            </a:r>
            <a:r>
              <a:rPr lang="en-US" sz="1800" b="0" kern="1200" dirty="0" err="1" smtClean="0">
                <a:solidFill>
                  <a:schemeClr val="bg1"/>
                </a:solidFill>
                <a:latin typeface="Calibri" pitchFamily="34" charset="0"/>
                <a:ea typeface="+mn-ea"/>
                <a:cs typeface="+mn-cs"/>
              </a:rPr>
              <a:t>Montabonnet</a:t>
            </a:r>
            <a:r>
              <a:rPr lang="en-US" sz="1800" b="0" kern="1200" dirty="0" smtClean="0">
                <a:solidFill>
                  <a:schemeClr val="bg1"/>
                </a:solidFill>
                <a:latin typeface="Calibri" pitchFamily="34" charset="0"/>
                <a:ea typeface="+mn-ea"/>
                <a:cs typeface="+mn-cs"/>
              </a:rPr>
              <a:t>, Yves </a:t>
            </a:r>
            <a:r>
              <a:rPr lang="en-US" sz="1800" b="0" kern="1200" dirty="0" err="1" smtClean="0">
                <a:solidFill>
                  <a:schemeClr val="bg1"/>
                </a:solidFill>
                <a:latin typeface="Calibri" pitchFamily="34" charset="0"/>
                <a:ea typeface="+mn-ea"/>
                <a:cs typeface="+mn-cs"/>
              </a:rPr>
              <a:t>Thurel</a:t>
            </a:r>
            <a:r>
              <a:rPr lang="en-US" sz="1800" b="0" kern="1200" dirty="0" smtClean="0">
                <a:solidFill>
                  <a:schemeClr val="bg1"/>
                </a:solidFill>
                <a:latin typeface="Calibri" pitchFamily="34" charset="0"/>
                <a:ea typeface="+mn-ea"/>
                <a:cs typeface="+mn-cs"/>
              </a:rPr>
              <a:t>, </a:t>
            </a:r>
          </a:p>
          <a:p>
            <a:r>
              <a:rPr lang="en-US" sz="1800" b="0" kern="1200" dirty="0" smtClean="0">
                <a:solidFill>
                  <a:schemeClr val="bg1"/>
                </a:solidFill>
                <a:latin typeface="Calibri" pitchFamily="34" charset="0"/>
                <a:ea typeface="+mn-ea"/>
                <a:cs typeface="+mn-cs"/>
              </a:rPr>
              <a:t>Benjamin Todd, Ruben Garcia Alia, Ivan </a:t>
            </a:r>
            <a:r>
              <a:rPr lang="en-US" sz="1800" b="0" kern="1200" dirty="0" err="1" smtClean="0">
                <a:solidFill>
                  <a:schemeClr val="bg1"/>
                </a:solidFill>
                <a:latin typeface="Calibri" pitchFamily="34" charset="0"/>
                <a:ea typeface="+mn-ea"/>
                <a:cs typeface="+mn-cs"/>
              </a:rPr>
              <a:t>Romera</a:t>
            </a:r>
            <a:r>
              <a:rPr lang="en-US" sz="1800" b="0" kern="1200" dirty="0" smtClean="0">
                <a:solidFill>
                  <a:schemeClr val="bg1"/>
                </a:solidFill>
                <a:latin typeface="Calibri" pitchFamily="34" charset="0"/>
                <a:ea typeface="+mn-ea"/>
                <a:cs typeface="+mn-cs"/>
              </a:rPr>
              <a:t>, Alain</a:t>
            </a:r>
            <a:r>
              <a:rPr lang="en-US" sz="1800" b="0" kern="1200" baseline="0" dirty="0" smtClean="0">
                <a:solidFill>
                  <a:schemeClr val="bg1"/>
                </a:solidFill>
                <a:latin typeface="Calibri" pitchFamily="34" charset="0"/>
                <a:ea typeface="+mn-ea"/>
                <a:cs typeface="+mn-cs"/>
              </a:rPr>
              <a:t> Antoine,</a:t>
            </a:r>
            <a:endParaRPr lang="en-US" sz="1800" b="0" kern="1200" dirty="0" smtClean="0">
              <a:solidFill>
                <a:schemeClr val="bg1"/>
              </a:solidFill>
              <a:latin typeface="Calibri" pitchFamily="34" charset="0"/>
              <a:ea typeface="+mn-ea"/>
              <a:cs typeface="+mn-cs"/>
            </a:endParaRPr>
          </a:p>
          <a:p>
            <a:r>
              <a:rPr lang="en-US" sz="1800" b="0" kern="1200" dirty="0" smtClean="0">
                <a:solidFill>
                  <a:schemeClr val="bg1"/>
                </a:solidFill>
                <a:latin typeface="Calibri" pitchFamily="34" charset="0"/>
                <a:ea typeface="+mn-ea"/>
                <a:cs typeface="+mn-cs"/>
              </a:rPr>
              <a:t>and many more</a:t>
            </a:r>
          </a:p>
        </p:txBody>
      </p:sp>
    </p:spTree>
    <p:extLst>
      <p:ext uri="{BB962C8B-B14F-4D97-AF65-F5344CB8AC3E}">
        <p14:creationId xmlns:p14="http://schemas.microsoft.com/office/powerpoint/2010/main" val="27304522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f Fa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>
            <a:lvl1pPr>
              <a:defRPr sz="1100" b="0"/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1866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 smtClean="0"/>
          </a:p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u="none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u="none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66421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slawosz.uznanski@cern.ch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0254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0" name="Rectangle 34"/>
          <p:cNvSpPr>
            <a:spLocks noChangeArrowheads="1"/>
          </p:cNvSpPr>
          <p:nvPr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CERN </a:t>
            </a:r>
            <a:r>
              <a:rPr lang="en-US" sz="1200" baseline="0" dirty="0" smtClean="0">
                <a:solidFill>
                  <a:schemeClr val="bg1"/>
                </a:solidFill>
                <a:latin typeface="Calibri" pitchFamily="34" charset="0"/>
              </a:rPr>
              <a:t>2019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2" name="Image 4" descr="logooutline.eps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846709" cy="8382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61" r:id="rId2"/>
    <p:sldLayoutId id="2147483682" r:id="rId3"/>
  </p:sldLayoutIdLst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Font typeface="Arial Unicode MS" pitchFamily="34" charset="-128"/>
        <a:buChar char="●"/>
        <a:defRPr sz="20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+mj-lt"/>
        <a:buNone/>
        <a:defRPr sz="2000">
          <a:solidFill>
            <a:srgbClr val="008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None/>
        <a:defRPr sz="2000">
          <a:solidFill>
            <a:srgbClr val="66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Relationship Id="rId3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6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5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23972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Converter performance: </a:t>
            </a:r>
            <a:r>
              <a:rPr lang="en-GB" dirty="0" err="1"/>
              <a:t>RPHx</a:t>
            </a:r>
            <a:r>
              <a:rPr lang="en-GB" dirty="0"/>
              <a:t> - IPD, IPQ, </a:t>
            </a:r>
            <a:r>
              <a:rPr lang="en-GB" dirty="0" smtClean="0"/>
              <a:t>IT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676400" y="5924490"/>
            <a:ext cx="5705168" cy="400110"/>
          </a:xfrm>
          <a:prstGeom prst="rect">
            <a:avLst/>
          </a:prstGeom>
          <a:solidFill>
            <a:schemeClr val="bg1"/>
          </a:solidFill>
        </p:spPr>
        <p:txBody>
          <a:bodyPr wrap="square" anchor="ctr">
            <a:spAutoFit/>
          </a:bodyPr>
          <a:lstStyle/>
          <a:p>
            <a:r>
              <a:rPr lang="en-US" sz="2000" b="1" dirty="0" smtClean="0">
                <a:solidFill>
                  <a:schemeClr val="accent6"/>
                </a:solidFill>
                <a:latin typeface="Calibri" pitchFamily="34" charset="0"/>
              </a:rPr>
              <a:t>High Reliability of the Power Converter (125x)</a:t>
            </a:r>
            <a:endParaRPr lang="en-GB" sz="2000" b="1" dirty="0">
              <a:solidFill>
                <a:schemeClr val="accent6"/>
              </a:solidFill>
              <a:latin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438400"/>
            <a:ext cx="9144000" cy="400110"/>
          </a:xfrm>
          <a:prstGeom prst="rect">
            <a:avLst/>
          </a:prstGeom>
          <a:solidFill>
            <a:schemeClr val="bg1"/>
          </a:solidFill>
        </p:spPr>
        <p:txBody>
          <a:bodyPr wrap="square" anchor="ctr">
            <a:spAutoFit/>
          </a:bodyPr>
          <a:lstStyle/>
          <a:p>
            <a:r>
              <a:rPr lang="en-GB" sz="2000" b="1" dirty="0" smtClean="0">
                <a:solidFill>
                  <a:schemeClr val="accent6"/>
                </a:solidFill>
                <a:latin typeface="Calibri" pitchFamily="34" charset="0"/>
              </a:rPr>
              <a:t>FGClite &amp; R2E-LHC4-6-8kA will be deployed in all RRs (64x)</a:t>
            </a:r>
            <a:endParaRPr lang="en-GB" sz="2000" b="1" dirty="0">
              <a:solidFill>
                <a:schemeClr val="accent6"/>
              </a:solidFill>
              <a:latin typeface="Calibri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885182"/>
            <a:ext cx="91341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R2E failures will be addressed by the FGClite and a new rad-</a:t>
            </a:r>
            <a:r>
              <a:rPr lang="en-US" dirty="0" err="1" smtClean="0">
                <a:solidFill>
                  <a:srgbClr val="062F67"/>
                </a:solidFill>
                <a:latin typeface="Calibri" pitchFamily="34" charset="0"/>
              </a:rPr>
              <a:t>tol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 power modules</a:t>
            </a:r>
          </a:p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It is expected that an infant mortality problems might decrease the overall availability </a:t>
            </a:r>
          </a:p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in the first weeks of operation Post-LS2</a:t>
            </a:r>
            <a:endParaRPr lang="en-GB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676400" y="6290846"/>
            <a:ext cx="569903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No action required during the LS2</a:t>
            </a:r>
            <a:endParaRPr lang="en-GB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8308" y="3696981"/>
            <a:ext cx="2893892" cy="2170419"/>
          </a:xfrm>
          <a:prstGeom prst="rect">
            <a:avLst/>
          </a:prstGeom>
        </p:spPr>
      </p:pic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9783432"/>
              </p:ext>
            </p:extLst>
          </p:nvPr>
        </p:nvGraphicFramePr>
        <p:xfrm>
          <a:off x="752168" y="971730"/>
          <a:ext cx="7680009" cy="983198"/>
        </p:xfrm>
        <a:graphic>
          <a:graphicData uri="http://schemas.openxmlformats.org/drawingml/2006/table">
            <a:tbl>
              <a:tblPr firstRow="1" bandRow="1"/>
              <a:tblGrid>
                <a:gridCol w="153383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60580">
                  <a:extLst>
                    <a:ext uri="{9D8B030D-6E8A-4147-A177-3AD203B41FA5}">
                      <a16:colId xmlns="" xmlns:a16="http://schemas.microsoft.com/office/drawing/2014/main" val="2142086736"/>
                    </a:ext>
                  </a:extLst>
                </a:gridCol>
                <a:gridCol w="69983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9924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9924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9924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753036">
                  <a:extLst>
                    <a:ext uri="{9D8B030D-6E8A-4147-A177-3AD203B41FA5}">
                      <a16:colId xmlns="" xmlns:a16="http://schemas.microsoft.com/office/drawing/2014/main" val="2747918675"/>
                    </a:ext>
                  </a:extLst>
                </a:gridCol>
                <a:gridCol w="726141">
                  <a:extLst>
                    <a:ext uri="{9D8B030D-6E8A-4147-A177-3AD203B41FA5}">
                      <a16:colId xmlns="" xmlns:a16="http://schemas.microsoft.com/office/drawing/2014/main" val="1833815367"/>
                    </a:ext>
                  </a:extLst>
                </a:gridCol>
                <a:gridCol w="572870">
                  <a:extLst>
                    <a:ext uri="{9D8B030D-6E8A-4147-A177-3AD203B41FA5}">
                      <a16:colId xmlns="" xmlns:a16="http://schemas.microsoft.com/office/drawing/2014/main" val="3261284654"/>
                    </a:ext>
                  </a:extLst>
                </a:gridCol>
                <a:gridCol w="735976">
                  <a:extLst>
                    <a:ext uri="{9D8B030D-6E8A-4147-A177-3AD203B41FA5}">
                      <a16:colId xmlns="" xmlns:a16="http://schemas.microsoft.com/office/drawing/2014/main" val="3923652980"/>
                    </a:ext>
                  </a:extLst>
                </a:gridCol>
              </a:tblGrid>
              <a:tr h="3176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2015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da-DK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2016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2017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2018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2744768641"/>
                  </a:ext>
                </a:extLst>
              </a:tr>
              <a:tr h="3176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Converter type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Qty</a:t>
                      </a:r>
                      <a:endParaRPr lang="en-US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Faults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da-DK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R2E</a:t>
                      </a:r>
                    </a:p>
                    <a:p>
                      <a:pPr algn="ctr" fontAlgn="b"/>
                      <a:r>
                        <a:rPr lang="da-DK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Power/controls</a:t>
                      </a:r>
                      <a:endParaRPr lang="da-DK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Faults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R2E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a-DK" sz="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charset="0"/>
                          <a:ea typeface="+mn-ea"/>
                          <a:cs typeface="+mn-cs"/>
                        </a:rPr>
                        <a:t>Power/controls</a:t>
                      </a: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Faults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R2E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a-DK" sz="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charset="0"/>
                          <a:ea typeface="+mn-ea"/>
                          <a:cs typeface="+mn-cs"/>
                        </a:rPr>
                        <a:t>Power/controls</a:t>
                      </a: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Faults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R2E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a-DK" sz="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charset="0"/>
                          <a:ea typeface="+mn-ea"/>
                          <a:cs typeface="+mn-cs"/>
                        </a:rPr>
                        <a:t>Power/controls</a:t>
                      </a: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176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err="1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RPHx</a:t>
                      </a:r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 - IPD</a:t>
                      </a:r>
                      <a:r>
                        <a:rPr kumimoji="0" lang="en-US" sz="1400" b="0" i="0" u="none" strike="noStrike" kern="1200" dirty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, IPQ, IT</a:t>
                      </a: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189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12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- / -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10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1 / 1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-/ -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8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- / -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5638436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6220207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Rad-levels in RRs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0" y="914400"/>
            <a:ext cx="9144000" cy="400110"/>
          </a:xfrm>
          <a:prstGeom prst="rect">
            <a:avLst/>
          </a:prstGeom>
          <a:solidFill>
            <a:schemeClr val="bg1"/>
          </a:solidFill>
        </p:spPr>
        <p:txBody>
          <a:bodyPr wrap="square" anchor="ctr">
            <a:spAutoFit/>
          </a:bodyPr>
          <a:lstStyle/>
          <a:p>
            <a:r>
              <a:rPr lang="en-GB" sz="2000" b="1" dirty="0" smtClean="0">
                <a:solidFill>
                  <a:schemeClr val="accent6"/>
                </a:solidFill>
                <a:latin typeface="Calibri" pitchFamily="34" charset="0"/>
              </a:rPr>
              <a:t>Radiation levels </a:t>
            </a:r>
            <a:r>
              <a:rPr lang="en-GB" sz="2000" b="1" dirty="0">
                <a:solidFill>
                  <a:schemeClr val="accent6"/>
                </a:solidFill>
                <a:latin typeface="Calibri" pitchFamily="34" charset="0"/>
              </a:rPr>
              <a:t>in </a:t>
            </a:r>
            <a:r>
              <a:rPr lang="en-GB" sz="2000" b="1" dirty="0" smtClean="0">
                <a:solidFill>
                  <a:schemeClr val="accent6"/>
                </a:solidFill>
                <a:latin typeface="Calibri" pitchFamily="34" charset="0"/>
              </a:rPr>
              <a:t>RRs in P1 &amp; P5 dependency on TCL6 settings</a:t>
            </a:r>
            <a:endParaRPr lang="en-GB" sz="2000" b="1" dirty="0">
              <a:solidFill>
                <a:schemeClr val="accent6"/>
              </a:solidFill>
              <a:latin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832" y="4572000"/>
            <a:ext cx="91341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Reduction of </a:t>
            </a:r>
            <a:r>
              <a:rPr lang="en-US" b="1" dirty="0" smtClean="0">
                <a:solidFill>
                  <a:srgbClr val="062F67"/>
                </a:solidFill>
                <a:latin typeface="Calibri" pitchFamily="34" charset="0"/>
              </a:rPr>
              <a:t>~4x </a:t>
            </a:r>
            <a:r>
              <a:rPr lang="en-US" dirty="0">
                <a:solidFill>
                  <a:srgbClr val="062F67"/>
                </a:solidFill>
                <a:latin typeface="Calibri" pitchFamily="34" charset="0"/>
              </a:rPr>
              <a:t>for </a:t>
            </a:r>
            <a:r>
              <a:rPr lang="en-US" b="1" dirty="0">
                <a:solidFill>
                  <a:srgbClr val="062F67"/>
                </a:solidFill>
                <a:latin typeface="Calibri" pitchFamily="34" charset="0"/>
              </a:rPr>
              <a:t>IP1 </a:t>
            </a:r>
            <a:r>
              <a:rPr lang="en-US" dirty="0">
                <a:solidFill>
                  <a:srgbClr val="062F67"/>
                </a:solidFill>
                <a:latin typeface="Calibri" pitchFamily="34" charset="0"/>
              </a:rPr>
              <a:t>&amp; </a:t>
            </a:r>
            <a:r>
              <a:rPr lang="en-US" b="1" dirty="0" smtClean="0">
                <a:solidFill>
                  <a:srgbClr val="062F67"/>
                </a:solidFill>
                <a:latin typeface="Calibri" pitchFamily="34" charset="0"/>
              </a:rPr>
              <a:t>~</a:t>
            </a:r>
            <a:r>
              <a:rPr lang="en-US" b="1" dirty="0">
                <a:solidFill>
                  <a:srgbClr val="062F67"/>
                </a:solidFill>
                <a:latin typeface="Calibri" pitchFamily="34" charset="0"/>
              </a:rPr>
              <a:t>2x </a:t>
            </a:r>
            <a:r>
              <a:rPr lang="en-US" dirty="0">
                <a:solidFill>
                  <a:srgbClr val="062F67"/>
                </a:solidFill>
                <a:latin typeface="Calibri" pitchFamily="34" charset="0"/>
              </a:rPr>
              <a:t>for </a:t>
            </a:r>
            <a:r>
              <a:rPr lang="en-US" b="1" dirty="0">
                <a:solidFill>
                  <a:srgbClr val="062F67"/>
                </a:solidFill>
                <a:latin typeface="Calibri" pitchFamily="34" charset="0"/>
              </a:rPr>
              <a:t>IP5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in 2018 vs. 2017 but increase in P7 due to </a:t>
            </a:r>
            <a:r>
              <a:rPr lang="en-US" dirty="0" err="1" smtClean="0">
                <a:solidFill>
                  <a:srgbClr val="062F67"/>
                </a:solidFill>
                <a:latin typeface="Calibri" pitchFamily="34" charset="0"/>
              </a:rPr>
              <a:t>betatron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 losses.</a:t>
            </a:r>
          </a:p>
          <a:p>
            <a:r>
              <a:rPr lang="en-GB" dirty="0">
                <a:solidFill>
                  <a:srgbClr val="062F67"/>
                </a:solidFill>
                <a:latin typeface="Calibri" pitchFamily="34" charset="0"/>
              </a:rPr>
              <a:t>The ARC rad-levels increased due to open TCL6 impacting MPE equipment in </a:t>
            </a:r>
            <a:r>
              <a:rPr lang="en-GB" dirty="0" smtClean="0">
                <a:solidFill>
                  <a:srgbClr val="062F67"/>
                </a:solidFill>
                <a:latin typeface="Calibri" pitchFamily="34" charset="0"/>
              </a:rPr>
              <a:t>DS (increase in cell8).</a:t>
            </a:r>
          </a:p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From the R2E perspective: </a:t>
            </a:r>
            <a:r>
              <a:rPr lang="en-GB" dirty="0">
                <a:solidFill>
                  <a:srgbClr val="062F67"/>
                </a:solidFill>
                <a:latin typeface="Calibri" pitchFamily="34" charset="0"/>
              </a:rPr>
              <a:t>preferable</a:t>
            </a:r>
            <a:r>
              <a:rPr lang="en-GB" b="1" dirty="0">
                <a:solidFill>
                  <a:srgbClr val="062F67"/>
                </a:solidFill>
                <a:latin typeface="Calibri" pitchFamily="34" charset="0"/>
              </a:rPr>
              <a:t> post-LS2 </a:t>
            </a:r>
            <a:r>
              <a:rPr lang="en-GB" dirty="0">
                <a:solidFill>
                  <a:srgbClr val="062F67"/>
                </a:solidFill>
                <a:latin typeface="Calibri" pitchFamily="34" charset="0"/>
              </a:rPr>
              <a:t>configuration will be TCL6 closed, owing to radiation hardness of RR EPC equipment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.</a:t>
            </a:r>
            <a:endParaRPr lang="en-GB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pic>
        <p:nvPicPr>
          <p:cNvPr id="10" name="Content Placeholder 3"/>
          <p:cNvPicPr>
            <a:picLocks noChangeAspect="1"/>
          </p:cNvPicPr>
          <p:nvPr/>
        </p:nvPicPr>
        <p:blipFill rotWithShape="1">
          <a:blip r:embed="rId2"/>
          <a:srcRect t="18644"/>
          <a:stretch/>
        </p:blipFill>
        <p:spPr>
          <a:xfrm>
            <a:off x="1447800" y="1627444"/>
            <a:ext cx="4588199" cy="2570208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6468268" y="2028769"/>
            <a:ext cx="24334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R2E failures </a:t>
            </a:r>
            <a:r>
              <a:rPr lang="en-US" b="1" dirty="0" smtClean="0">
                <a:solidFill>
                  <a:srgbClr val="062F67"/>
                </a:solidFill>
                <a:latin typeface="Calibri" pitchFamily="34" charset="0"/>
              </a:rPr>
              <a:t>2017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vs. </a:t>
            </a:r>
            <a:r>
              <a:rPr lang="en-US" b="1" dirty="0" smtClean="0">
                <a:solidFill>
                  <a:srgbClr val="062F67"/>
                </a:solidFill>
                <a:latin typeface="Calibri" pitchFamily="34" charset="0"/>
              </a:rPr>
              <a:t>2018</a:t>
            </a:r>
            <a:endParaRPr lang="en-GB" b="1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6449" y="2362081"/>
            <a:ext cx="2597121" cy="1371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771696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Converter performance: RPLB - </a:t>
            </a:r>
            <a:r>
              <a:rPr lang="en-GB" dirty="0" smtClean="0"/>
              <a:t>LHC120A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0" y="3007280"/>
            <a:ext cx="8760732" cy="400110"/>
          </a:xfrm>
          <a:prstGeom prst="rect">
            <a:avLst/>
          </a:prstGeom>
          <a:solidFill>
            <a:schemeClr val="bg1"/>
          </a:solidFill>
        </p:spPr>
        <p:txBody>
          <a:bodyPr wrap="square" anchor="ctr">
            <a:spAutoFit/>
          </a:bodyPr>
          <a:lstStyle/>
          <a:p>
            <a:r>
              <a:rPr lang="en-GB" sz="2000" b="1" dirty="0" smtClean="0">
                <a:solidFill>
                  <a:schemeClr val="accent6"/>
                </a:solidFill>
                <a:latin typeface="Calibri" pitchFamily="34" charset="0"/>
              </a:rPr>
              <a:t>FGClite will be deployed in all RRs (102x)</a:t>
            </a:r>
            <a:endParaRPr lang="en-GB" sz="2000" b="1" dirty="0">
              <a:solidFill>
                <a:schemeClr val="accent6"/>
              </a:solidFill>
              <a:latin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3454062"/>
            <a:ext cx="87513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R2E failures will be addressed by the FGClite.</a:t>
            </a:r>
          </a:p>
        </p:txBody>
      </p:sp>
      <p:sp>
        <p:nvSpPr>
          <p:cNvPr id="7" name="Rectangle 6"/>
          <p:cNvSpPr/>
          <p:nvPr/>
        </p:nvSpPr>
        <p:spPr>
          <a:xfrm>
            <a:off x="9420" y="4472464"/>
            <a:ext cx="8760732" cy="400110"/>
          </a:xfrm>
          <a:prstGeom prst="rect">
            <a:avLst/>
          </a:prstGeom>
          <a:solidFill>
            <a:schemeClr val="bg1"/>
          </a:solidFill>
        </p:spPr>
        <p:txBody>
          <a:bodyPr wrap="square" anchor="ctr">
            <a:spAutoFit/>
          </a:bodyPr>
          <a:lstStyle/>
          <a:p>
            <a:r>
              <a:rPr lang="en-US" sz="2000" b="1" dirty="0" smtClean="0">
                <a:solidFill>
                  <a:schemeClr val="accent6"/>
                </a:solidFill>
                <a:latin typeface="Calibri" pitchFamily="34" charset="0"/>
              </a:rPr>
              <a:t>High Reliability of the Power Converter (188x)</a:t>
            </a:r>
            <a:endParaRPr lang="en-GB" sz="2000" b="1" dirty="0">
              <a:solidFill>
                <a:schemeClr val="accent6"/>
              </a:solidFill>
              <a:latin typeface="Calibri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420" y="4919246"/>
            <a:ext cx="87513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No action required during the LS2. </a:t>
            </a:r>
          </a:p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Consolidation of the power part will be done during the LS3.</a:t>
            </a:r>
            <a:endParaRPr lang="en-GB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6" t="3938" r="-1716" b="-2398"/>
          <a:stretch/>
        </p:blipFill>
        <p:spPr>
          <a:xfrm>
            <a:off x="7377728" y="2168976"/>
            <a:ext cx="1520818" cy="199652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5852" y="4216934"/>
            <a:ext cx="1642694" cy="2092337"/>
          </a:xfrm>
          <a:prstGeom prst="rect">
            <a:avLst/>
          </a:prstGeom>
        </p:spPr>
      </p:pic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6698137"/>
              </p:ext>
            </p:extLst>
          </p:nvPr>
        </p:nvGraphicFramePr>
        <p:xfrm>
          <a:off x="752168" y="971730"/>
          <a:ext cx="7680009" cy="983198"/>
        </p:xfrm>
        <a:graphic>
          <a:graphicData uri="http://schemas.openxmlformats.org/drawingml/2006/table">
            <a:tbl>
              <a:tblPr firstRow="1" bandRow="1"/>
              <a:tblGrid>
                <a:gridCol w="153383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60580">
                  <a:extLst>
                    <a:ext uri="{9D8B030D-6E8A-4147-A177-3AD203B41FA5}">
                      <a16:colId xmlns="" xmlns:a16="http://schemas.microsoft.com/office/drawing/2014/main" val="2142086736"/>
                    </a:ext>
                  </a:extLst>
                </a:gridCol>
                <a:gridCol w="69983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9924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9924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9924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753036">
                  <a:extLst>
                    <a:ext uri="{9D8B030D-6E8A-4147-A177-3AD203B41FA5}">
                      <a16:colId xmlns="" xmlns:a16="http://schemas.microsoft.com/office/drawing/2014/main" val="2747918675"/>
                    </a:ext>
                  </a:extLst>
                </a:gridCol>
                <a:gridCol w="726141">
                  <a:extLst>
                    <a:ext uri="{9D8B030D-6E8A-4147-A177-3AD203B41FA5}">
                      <a16:colId xmlns="" xmlns:a16="http://schemas.microsoft.com/office/drawing/2014/main" val="1833815367"/>
                    </a:ext>
                  </a:extLst>
                </a:gridCol>
                <a:gridCol w="572870">
                  <a:extLst>
                    <a:ext uri="{9D8B030D-6E8A-4147-A177-3AD203B41FA5}">
                      <a16:colId xmlns="" xmlns:a16="http://schemas.microsoft.com/office/drawing/2014/main" val="3261284654"/>
                    </a:ext>
                  </a:extLst>
                </a:gridCol>
                <a:gridCol w="735976">
                  <a:extLst>
                    <a:ext uri="{9D8B030D-6E8A-4147-A177-3AD203B41FA5}">
                      <a16:colId xmlns="" xmlns:a16="http://schemas.microsoft.com/office/drawing/2014/main" val="3923652980"/>
                    </a:ext>
                  </a:extLst>
                </a:gridCol>
              </a:tblGrid>
              <a:tr h="3176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2015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da-DK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2016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2017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2018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2744768641"/>
                  </a:ext>
                </a:extLst>
              </a:tr>
              <a:tr h="3176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Converter type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Qty</a:t>
                      </a:r>
                      <a:endParaRPr lang="en-US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Faults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da-DK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R2E</a:t>
                      </a:r>
                    </a:p>
                    <a:p>
                      <a:pPr algn="ctr" fontAlgn="b"/>
                      <a:r>
                        <a:rPr lang="da-DK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Power/controls</a:t>
                      </a:r>
                      <a:endParaRPr lang="da-DK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Faults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R2E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a-DK" sz="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charset="0"/>
                          <a:ea typeface="+mn-ea"/>
                          <a:cs typeface="+mn-cs"/>
                        </a:rPr>
                        <a:t>Power/controls</a:t>
                      </a: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Faults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R2E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a-DK" sz="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charset="0"/>
                          <a:ea typeface="+mn-ea"/>
                          <a:cs typeface="+mn-cs"/>
                        </a:rPr>
                        <a:t>Power/controls</a:t>
                      </a: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Faults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R2E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a-DK" sz="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charset="0"/>
                          <a:ea typeface="+mn-ea"/>
                          <a:cs typeface="+mn-cs"/>
                        </a:rPr>
                        <a:t>Power/controls</a:t>
                      </a: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176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RPLB -</a:t>
                      </a:r>
                      <a:r>
                        <a:rPr kumimoji="0" lang="en-US" sz="14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LHC120A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290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15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2 / 1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9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- / 1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8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- / 5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8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 - / 3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4047651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8187150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Converter performance: RPLA - </a:t>
            </a:r>
            <a:r>
              <a:rPr lang="en-GB" dirty="0" smtClean="0"/>
              <a:t>LHC60A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2590800"/>
            <a:ext cx="9144000" cy="400110"/>
          </a:xfrm>
          <a:prstGeom prst="rect">
            <a:avLst/>
          </a:prstGeom>
          <a:solidFill>
            <a:schemeClr val="bg1"/>
          </a:solidFill>
        </p:spPr>
        <p:txBody>
          <a:bodyPr wrap="square" anchor="ctr">
            <a:spAutoFit/>
          </a:bodyPr>
          <a:lstStyle/>
          <a:p>
            <a:r>
              <a:rPr lang="en-GB" sz="2000" b="1" dirty="0" smtClean="0">
                <a:solidFill>
                  <a:schemeClr val="accent6"/>
                </a:solidFill>
                <a:latin typeface="Calibri" pitchFamily="34" charset="0"/>
              </a:rPr>
              <a:t>FGClite deployment lessons learnt</a:t>
            </a:r>
            <a:endParaRPr lang="en-GB" sz="2000" b="1" dirty="0">
              <a:solidFill>
                <a:schemeClr val="accent6"/>
              </a:solidFill>
              <a:latin typeface="Calibri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3037582"/>
            <a:ext cx="91341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Commissioning of the FGClite after EYETS’16-17 was complicated due to the Post Mortem tool interfaces.</a:t>
            </a:r>
          </a:p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Known SW integration problems solved during 1</a:t>
            </a:r>
            <a:r>
              <a:rPr lang="en-US" baseline="30000" dirty="0" smtClean="0">
                <a:solidFill>
                  <a:srgbClr val="062F67"/>
                </a:solidFill>
                <a:latin typeface="Calibri" pitchFamily="34" charset="0"/>
              </a:rPr>
              <a:t>st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 phase and ready for the 2</a:t>
            </a:r>
            <a:r>
              <a:rPr lang="en-US" baseline="30000" dirty="0" smtClean="0">
                <a:solidFill>
                  <a:srgbClr val="062F67"/>
                </a:solidFill>
                <a:latin typeface="Calibri" pitchFamily="34" charset="0"/>
              </a:rPr>
              <a:t>nd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 phase of deployment:</a:t>
            </a:r>
          </a:p>
          <a:p>
            <a:r>
              <a:rPr lang="en-US" b="1" dirty="0" smtClean="0">
                <a:solidFill>
                  <a:srgbClr val="062F67"/>
                </a:solidFill>
                <a:latin typeface="Calibri" pitchFamily="34" charset="0"/>
              </a:rPr>
              <a:t>LHC120A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(102x), </a:t>
            </a:r>
            <a:r>
              <a:rPr lang="en-US" b="1" dirty="0" smtClean="0">
                <a:solidFill>
                  <a:srgbClr val="062F67"/>
                </a:solidFill>
                <a:latin typeface="Calibri" pitchFamily="34" charset="0"/>
              </a:rPr>
              <a:t>R2E-LHC600A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(120x), </a:t>
            </a:r>
            <a:r>
              <a:rPr lang="en-US" b="1" dirty="0" smtClean="0">
                <a:solidFill>
                  <a:srgbClr val="062F67"/>
                </a:solidFill>
                <a:latin typeface="Calibri" pitchFamily="34" charset="0"/>
              </a:rPr>
              <a:t>R2E-LHC4-6-8kA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(64x).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4413886"/>
            <a:ext cx="9144000" cy="400110"/>
          </a:xfrm>
          <a:prstGeom prst="rect">
            <a:avLst/>
          </a:prstGeom>
          <a:solidFill>
            <a:schemeClr val="bg1"/>
          </a:solidFill>
        </p:spPr>
        <p:txBody>
          <a:bodyPr wrap="square" anchor="ctr">
            <a:spAutoFit/>
          </a:bodyPr>
          <a:lstStyle/>
          <a:p>
            <a:r>
              <a:rPr lang="en-US" sz="2000" b="1" dirty="0" smtClean="0">
                <a:solidFill>
                  <a:schemeClr val="accent6"/>
                </a:solidFill>
                <a:latin typeface="Calibri" pitchFamily="34" charset="0"/>
              </a:rPr>
              <a:t>Extremely High Reliability of the Power Converter and FGClite</a:t>
            </a:r>
            <a:endParaRPr lang="en-GB" sz="2000" b="1" dirty="0">
              <a:solidFill>
                <a:schemeClr val="accent6"/>
              </a:solidFill>
              <a:latin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832" y="4860668"/>
            <a:ext cx="91341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The power part of the converter has never exhibited any radiation-induced trip</a:t>
            </a:r>
            <a:r>
              <a:rPr lang="en-GB" dirty="0" smtClean="0">
                <a:solidFill>
                  <a:srgbClr val="062F67"/>
                </a:solidFill>
                <a:latin typeface="Calibri" pitchFamily="34" charset="0"/>
              </a:rPr>
              <a:t>.</a:t>
            </a:r>
          </a:p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FGClite deployed during EYETS’16-17 addresses the radiation-induced failures in the controls.</a:t>
            </a:r>
          </a:p>
          <a:p>
            <a:r>
              <a:rPr lang="en-US" dirty="0">
                <a:solidFill>
                  <a:srgbClr val="062F67"/>
                </a:solidFill>
                <a:latin typeface="Calibri" pitchFamily="34" charset="0"/>
              </a:rPr>
              <a:t>Consolidation of the power part will be done during the LS3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.</a:t>
            </a:r>
            <a:endParaRPr lang="en-GB" dirty="0">
              <a:solidFill>
                <a:srgbClr val="062F67"/>
              </a:solidFill>
              <a:latin typeface="Calibri" pitchFamily="34" charset="0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5288596"/>
              </p:ext>
            </p:extLst>
          </p:nvPr>
        </p:nvGraphicFramePr>
        <p:xfrm>
          <a:off x="752168" y="971730"/>
          <a:ext cx="7680009" cy="983198"/>
        </p:xfrm>
        <a:graphic>
          <a:graphicData uri="http://schemas.openxmlformats.org/drawingml/2006/table">
            <a:tbl>
              <a:tblPr firstRow="1" bandRow="1"/>
              <a:tblGrid>
                <a:gridCol w="153383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60580">
                  <a:extLst>
                    <a:ext uri="{9D8B030D-6E8A-4147-A177-3AD203B41FA5}">
                      <a16:colId xmlns="" xmlns:a16="http://schemas.microsoft.com/office/drawing/2014/main" val="2142086736"/>
                    </a:ext>
                  </a:extLst>
                </a:gridCol>
                <a:gridCol w="69983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9924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9924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9924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753036">
                  <a:extLst>
                    <a:ext uri="{9D8B030D-6E8A-4147-A177-3AD203B41FA5}">
                      <a16:colId xmlns="" xmlns:a16="http://schemas.microsoft.com/office/drawing/2014/main" val="2747918675"/>
                    </a:ext>
                  </a:extLst>
                </a:gridCol>
                <a:gridCol w="726141">
                  <a:extLst>
                    <a:ext uri="{9D8B030D-6E8A-4147-A177-3AD203B41FA5}">
                      <a16:colId xmlns="" xmlns:a16="http://schemas.microsoft.com/office/drawing/2014/main" val="1833815367"/>
                    </a:ext>
                  </a:extLst>
                </a:gridCol>
                <a:gridCol w="572870">
                  <a:extLst>
                    <a:ext uri="{9D8B030D-6E8A-4147-A177-3AD203B41FA5}">
                      <a16:colId xmlns="" xmlns:a16="http://schemas.microsoft.com/office/drawing/2014/main" val="3261284654"/>
                    </a:ext>
                  </a:extLst>
                </a:gridCol>
                <a:gridCol w="735976">
                  <a:extLst>
                    <a:ext uri="{9D8B030D-6E8A-4147-A177-3AD203B41FA5}">
                      <a16:colId xmlns="" xmlns:a16="http://schemas.microsoft.com/office/drawing/2014/main" val="3923652980"/>
                    </a:ext>
                  </a:extLst>
                </a:gridCol>
              </a:tblGrid>
              <a:tr h="3176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2015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da-DK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2016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2017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2018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2744768641"/>
                  </a:ext>
                </a:extLst>
              </a:tr>
              <a:tr h="3176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Converter type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Qty</a:t>
                      </a:r>
                      <a:endParaRPr lang="en-US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Faults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da-DK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R2E</a:t>
                      </a:r>
                    </a:p>
                    <a:p>
                      <a:pPr algn="ctr" fontAlgn="b"/>
                      <a:r>
                        <a:rPr lang="da-DK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Power/controls</a:t>
                      </a:r>
                      <a:endParaRPr lang="da-DK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Faults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R2E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a-DK" sz="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charset="0"/>
                          <a:ea typeface="+mn-ea"/>
                          <a:cs typeface="+mn-cs"/>
                        </a:rPr>
                        <a:t>Power/controls</a:t>
                      </a: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Faults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R2E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a-DK" sz="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charset="0"/>
                          <a:ea typeface="+mn-ea"/>
                          <a:cs typeface="+mn-cs"/>
                        </a:rPr>
                        <a:t>Power/controls</a:t>
                      </a: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Faults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R2E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a-DK" sz="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charset="0"/>
                          <a:ea typeface="+mn-ea"/>
                          <a:cs typeface="+mn-cs"/>
                        </a:rPr>
                        <a:t>Power/controls</a:t>
                      </a: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176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RPLA - LHC60A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752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5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- / 5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4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- / -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cs-CZ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10</a:t>
                      </a:r>
                      <a:endParaRPr kumimoji="0" lang="cs-CZ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- / -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2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 -/ -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085534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9695910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Converter performance: </a:t>
            </a:r>
            <a:r>
              <a:rPr lang="en-GB" dirty="0" smtClean="0"/>
              <a:t>Others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0" y="3037581"/>
            <a:ext cx="9144000" cy="400110"/>
          </a:xfrm>
          <a:prstGeom prst="rect">
            <a:avLst/>
          </a:prstGeom>
          <a:solidFill>
            <a:schemeClr val="bg1"/>
          </a:solidFill>
        </p:spPr>
        <p:txBody>
          <a:bodyPr wrap="square" anchor="ctr">
            <a:spAutoFit/>
          </a:bodyPr>
          <a:lstStyle/>
          <a:p>
            <a:r>
              <a:rPr lang="en-GB" sz="2000" b="1" dirty="0" smtClean="0">
                <a:solidFill>
                  <a:schemeClr val="accent6"/>
                </a:solidFill>
                <a:latin typeface="Calibri" pitchFamily="34" charset="0"/>
              </a:rPr>
              <a:t>RPTE – Main Dipole: water leak on water-cooled </a:t>
            </a:r>
            <a:r>
              <a:rPr lang="en-GB" sz="2000" b="1" dirty="0" err="1" smtClean="0">
                <a:solidFill>
                  <a:schemeClr val="accent6"/>
                </a:solidFill>
                <a:latin typeface="Calibri" pitchFamily="34" charset="0"/>
              </a:rPr>
              <a:t>busbars</a:t>
            </a:r>
            <a:endParaRPr lang="en-GB" sz="2000" b="1" dirty="0">
              <a:solidFill>
                <a:schemeClr val="accent6"/>
              </a:solidFill>
              <a:latin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3484363"/>
            <a:ext cx="91341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62F67"/>
                </a:solidFill>
                <a:latin typeface="Calibri" pitchFamily="34" charset="0"/>
              </a:rPr>
              <a:t>Water-cooled </a:t>
            </a:r>
            <a:r>
              <a:rPr lang="en-GB" dirty="0" err="1">
                <a:solidFill>
                  <a:srgbClr val="062F67"/>
                </a:solidFill>
                <a:latin typeface="Calibri" pitchFamily="34" charset="0"/>
              </a:rPr>
              <a:t>busbars</a:t>
            </a:r>
            <a:r>
              <a:rPr lang="en-GB" dirty="0">
                <a:solidFill>
                  <a:srgbClr val="062F67"/>
                </a:solidFill>
                <a:latin typeface="Calibri" pitchFamily="34" charset="0"/>
              </a:rPr>
              <a:t> for RB.A12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caused a big downtime in 2017 but p</a:t>
            </a:r>
            <a:r>
              <a:rPr lang="en-GB" dirty="0" err="1" smtClean="0">
                <a:solidFill>
                  <a:srgbClr val="062F67"/>
                </a:solidFill>
                <a:latin typeface="Calibri" pitchFamily="34" charset="0"/>
              </a:rPr>
              <a:t>oor</a:t>
            </a:r>
            <a:r>
              <a:rPr lang="en-GB" dirty="0" smtClean="0">
                <a:solidFill>
                  <a:srgbClr val="062F67"/>
                </a:solidFill>
                <a:latin typeface="Calibri" pitchFamily="34" charset="0"/>
              </a:rPr>
              <a:t> </a:t>
            </a:r>
            <a:r>
              <a:rPr lang="en-GB" dirty="0">
                <a:solidFill>
                  <a:srgbClr val="062F67"/>
                </a:solidFill>
                <a:latin typeface="Calibri" pitchFamily="34" charset="0"/>
              </a:rPr>
              <a:t>quality of </a:t>
            </a:r>
            <a:r>
              <a:rPr lang="en-GB" dirty="0" smtClean="0">
                <a:solidFill>
                  <a:srgbClr val="062F67"/>
                </a:solidFill>
                <a:latin typeface="Calibri" pitchFamily="34" charset="0"/>
              </a:rPr>
              <a:t>welding </a:t>
            </a:r>
            <a:r>
              <a:rPr lang="en-GB" dirty="0">
                <a:solidFill>
                  <a:srgbClr val="062F67"/>
                </a:solidFill>
                <a:latin typeface="Calibri" pitchFamily="34" charset="0"/>
              </a:rPr>
              <a:t>on cooling </a:t>
            </a:r>
            <a:r>
              <a:rPr lang="en-GB" dirty="0" smtClean="0">
                <a:solidFill>
                  <a:srgbClr val="062F67"/>
                </a:solidFill>
                <a:latin typeface="Calibri" pitchFamily="34" charset="0"/>
              </a:rPr>
              <a:t>plates is seen on all converters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. One w</a:t>
            </a:r>
            <a:r>
              <a:rPr lang="en-GB" dirty="0" err="1" smtClean="0">
                <a:solidFill>
                  <a:srgbClr val="062F67"/>
                </a:solidFill>
                <a:latin typeface="Calibri" pitchFamily="34" charset="0"/>
              </a:rPr>
              <a:t>ater</a:t>
            </a:r>
            <a:r>
              <a:rPr lang="en-GB" dirty="0" smtClean="0">
                <a:solidFill>
                  <a:srgbClr val="062F67"/>
                </a:solidFill>
                <a:latin typeface="Calibri" pitchFamily="34" charset="0"/>
              </a:rPr>
              <a:t>-cooled </a:t>
            </a:r>
            <a:r>
              <a:rPr lang="en-GB" dirty="0" err="1" smtClean="0">
                <a:solidFill>
                  <a:srgbClr val="062F67"/>
                </a:solidFill>
                <a:latin typeface="Calibri" pitchFamily="34" charset="0"/>
              </a:rPr>
              <a:t>busbar</a:t>
            </a:r>
            <a:r>
              <a:rPr lang="en-GB" dirty="0" smtClean="0">
                <a:solidFill>
                  <a:srgbClr val="062F67"/>
                </a:solidFill>
                <a:latin typeface="Calibri" pitchFamily="34" charset="0"/>
              </a:rPr>
              <a:t> </a:t>
            </a:r>
            <a:r>
              <a:rPr lang="en-GB" dirty="0">
                <a:solidFill>
                  <a:srgbClr val="062F67"/>
                </a:solidFill>
                <a:latin typeface="Calibri" pitchFamily="34" charset="0"/>
              </a:rPr>
              <a:t>for RB.A12 </a:t>
            </a:r>
            <a:r>
              <a:rPr lang="en-GB" dirty="0" smtClean="0">
                <a:solidFill>
                  <a:srgbClr val="062F67"/>
                </a:solidFill>
                <a:latin typeface="Calibri" pitchFamily="34" charset="0"/>
              </a:rPr>
              <a:t>changed </a:t>
            </a:r>
            <a:r>
              <a:rPr lang="en-GB" dirty="0">
                <a:solidFill>
                  <a:srgbClr val="062F67"/>
                </a:solidFill>
                <a:latin typeface="Calibri" pitchFamily="34" charset="0"/>
              </a:rPr>
              <a:t>during the YETS </a:t>
            </a:r>
            <a:r>
              <a:rPr lang="en-GB" dirty="0" smtClean="0">
                <a:solidFill>
                  <a:srgbClr val="062F67"/>
                </a:solidFill>
                <a:latin typeface="Calibri" pitchFamily="34" charset="0"/>
              </a:rPr>
              <a:t>2017-18.</a:t>
            </a:r>
          </a:p>
          <a:p>
            <a:r>
              <a:rPr lang="en-GB" dirty="0" smtClean="0">
                <a:solidFill>
                  <a:srgbClr val="062F67"/>
                </a:solidFill>
                <a:latin typeface="Calibri" pitchFamily="34" charset="0"/>
              </a:rPr>
              <a:t>LS2: Consolidation of all </a:t>
            </a:r>
            <a:r>
              <a:rPr lang="en-GB" dirty="0" err="1" smtClean="0">
                <a:solidFill>
                  <a:srgbClr val="062F67"/>
                </a:solidFill>
                <a:latin typeface="Calibri" pitchFamily="34" charset="0"/>
              </a:rPr>
              <a:t>busbars</a:t>
            </a:r>
            <a:endParaRPr lang="en-GB" dirty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4391560"/>
            <a:ext cx="9144000" cy="400110"/>
          </a:xfrm>
          <a:prstGeom prst="rect">
            <a:avLst/>
          </a:prstGeom>
          <a:solidFill>
            <a:schemeClr val="bg1"/>
          </a:solidFill>
        </p:spPr>
        <p:txBody>
          <a:bodyPr wrap="square" anchor="ctr">
            <a:spAutoFit/>
          </a:bodyPr>
          <a:lstStyle/>
          <a:p>
            <a:r>
              <a:rPr lang="en-GB" sz="2000" b="1" dirty="0" smtClean="0">
                <a:solidFill>
                  <a:schemeClr val="accent6"/>
                </a:solidFill>
                <a:latin typeface="Calibri" pitchFamily="34" charset="0"/>
              </a:rPr>
              <a:t>FMCM trips in 2016 &amp; mitigation</a:t>
            </a:r>
            <a:endParaRPr lang="en-GB" sz="2000" b="1" dirty="0">
              <a:solidFill>
                <a:schemeClr val="accent6"/>
              </a:solidFill>
              <a:latin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4731603"/>
            <a:ext cx="91341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mtClean="0">
                <a:solidFill>
                  <a:srgbClr val="002060"/>
                </a:solidFill>
                <a:latin typeface="Calibri" pitchFamily="34" charset="0"/>
              </a:rPr>
              <a:t>No </a:t>
            </a:r>
            <a:r>
              <a:rPr lang="en-US" smtClean="0">
                <a:solidFill>
                  <a:srgbClr val="002060"/>
                </a:solidFill>
                <a:latin typeface="Calibri" pitchFamily="34" charset="0"/>
              </a:rPr>
              <a:t>triggers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of the FMCM in 2017 nor 2018.</a:t>
            </a:r>
          </a:p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RD1/RD34 replaced with Saturn converters during EYETS’16-17 </a:t>
            </a:r>
          </a:p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helped to significantly reduce FMCM triggers: 23x (2016) vs. 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9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x (2017) vs. 3x (2018)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5619690"/>
            <a:ext cx="9144000" cy="400110"/>
          </a:xfrm>
          <a:prstGeom prst="rect">
            <a:avLst/>
          </a:prstGeom>
          <a:solidFill>
            <a:schemeClr val="bg1"/>
          </a:solidFill>
        </p:spPr>
        <p:txBody>
          <a:bodyPr wrap="square" anchor="ctr">
            <a:spAutoFit/>
          </a:bodyPr>
          <a:lstStyle/>
          <a:p>
            <a:r>
              <a:rPr lang="en-GB" sz="2000" b="1" dirty="0" smtClean="0">
                <a:solidFill>
                  <a:schemeClr val="accent6"/>
                </a:solidFill>
                <a:latin typeface="Calibri" pitchFamily="34" charset="0"/>
              </a:rPr>
              <a:t>Warm circuits</a:t>
            </a:r>
            <a:endParaRPr lang="en-GB" sz="2000" b="1" dirty="0">
              <a:solidFill>
                <a:schemeClr val="accent6"/>
              </a:solidFill>
              <a:latin typeface="Calibri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5943600"/>
            <a:ext cx="91341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Calibri" pitchFamily="34" charset="0"/>
              </a:rPr>
              <a:t>2x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 Ageing of capacitors due to over temperature (ALICE compensators): LS2 consolidation.</a:t>
            </a:r>
          </a:p>
          <a:p>
            <a:r>
              <a:rPr lang="en-US" b="1" dirty="0" smtClean="0">
                <a:solidFill>
                  <a:srgbClr val="002060"/>
                </a:solidFill>
                <a:latin typeface="Calibri" pitchFamily="34" charset="0"/>
              </a:rPr>
              <a:t>9x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 Voltage over ripple (RPTM &amp; RPTF): Analysis on-going but not conclusive yet.</a:t>
            </a: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2893089"/>
              </p:ext>
            </p:extLst>
          </p:nvPr>
        </p:nvGraphicFramePr>
        <p:xfrm>
          <a:off x="752168" y="971730"/>
          <a:ext cx="7680009" cy="1936025"/>
        </p:xfrm>
        <a:graphic>
          <a:graphicData uri="http://schemas.openxmlformats.org/drawingml/2006/table">
            <a:tbl>
              <a:tblPr firstRow="1" bandRow="1"/>
              <a:tblGrid>
                <a:gridCol w="153383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60580">
                  <a:extLst>
                    <a:ext uri="{9D8B030D-6E8A-4147-A177-3AD203B41FA5}">
                      <a16:colId xmlns="" xmlns:a16="http://schemas.microsoft.com/office/drawing/2014/main" val="2142086736"/>
                    </a:ext>
                  </a:extLst>
                </a:gridCol>
                <a:gridCol w="69983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9924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9924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9924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753036">
                  <a:extLst>
                    <a:ext uri="{9D8B030D-6E8A-4147-A177-3AD203B41FA5}">
                      <a16:colId xmlns="" xmlns:a16="http://schemas.microsoft.com/office/drawing/2014/main" val="2747918675"/>
                    </a:ext>
                  </a:extLst>
                </a:gridCol>
                <a:gridCol w="726141">
                  <a:extLst>
                    <a:ext uri="{9D8B030D-6E8A-4147-A177-3AD203B41FA5}">
                      <a16:colId xmlns="" xmlns:a16="http://schemas.microsoft.com/office/drawing/2014/main" val="1833815367"/>
                    </a:ext>
                  </a:extLst>
                </a:gridCol>
                <a:gridCol w="572870">
                  <a:extLst>
                    <a:ext uri="{9D8B030D-6E8A-4147-A177-3AD203B41FA5}">
                      <a16:colId xmlns="" xmlns:a16="http://schemas.microsoft.com/office/drawing/2014/main" val="3261284654"/>
                    </a:ext>
                  </a:extLst>
                </a:gridCol>
                <a:gridCol w="735976">
                  <a:extLst>
                    <a:ext uri="{9D8B030D-6E8A-4147-A177-3AD203B41FA5}">
                      <a16:colId xmlns="" xmlns:a16="http://schemas.microsoft.com/office/drawing/2014/main" val="3923652980"/>
                    </a:ext>
                  </a:extLst>
                </a:gridCol>
              </a:tblGrid>
              <a:tr h="3176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2015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da-DK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2016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2017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2018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2744768641"/>
                  </a:ext>
                </a:extLst>
              </a:tr>
              <a:tr h="3176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Converter type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Qty</a:t>
                      </a:r>
                      <a:endParaRPr lang="en-US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Faults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da-DK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R2E</a:t>
                      </a:r>
                    </a:p>
                    <a:p>
                      <a:pPr algn="ctr" fontAlgn="b"/>
                      <a:r>
                        <a:rPr lang="da-DK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Power/controls</a:t>
                      </a:r>
                      <a:endParaRPr lang="da-DK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Faults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R2E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a-DK" sz="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charset="0"/>
                          <a:ea typeface="+mn-ea"/>
                          <a:cs typeface="+mn-cs"/>
                        </a:rPr>
                        <a:t>Power/controls</a:t>
                      </a: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Faults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R2E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a-DK" sz="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charset="0"/>
                          <a:ea typeface="+mn-ea"/>
                          <a:cs typeface="+mn-cs"/>
                        </a:rPr>
                        <a:t>Power/controls</a:t>
                      </a: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Faults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R2E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a-DK" sz="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charset="0"/>
                          <a:ea typeface="+mn-ea"/>
                          <a:cs typeface="+mn-cs"/>
                        </a:rPr>
                        <a:t>Power/controls</a:t>
                      </a: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1760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RPTE - Dipole</a:t>
                      </a: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rgbClr val="C00000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-</a:t>
                      </a:r>
                      <a:endParaRPr kumimoji="0" lang="en-US" sz="1400" b="0" i="0" u="none" strike="noStrike" kern="1200" dirty="0">
                        <a:solidFill>
                          <a:srgbClr val="C00000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n-US" sz="1400" b="0" i="0" u="none" strike="noStrike" kern="1200" dirty="0">
                        <a:solidFill>
                          <a:srgbClr val="C00000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3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7 (26h)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4 (3h)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n-US" sz="1400" b="0" i="0" u="none" strike="noStrike" kern="1200" dirty="0">
                        <a:solidFill>
                          <a:srgbClr val="C00000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688553286"/>
                  </a:ext>
                </a:extLst>
              </a:tr>
              <a:tr h="31760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charset="0"/>
                          <a:ea typeface="+mn-ea"/>
                          <a:cs typeface="+mn-cs"/>
                        </a:rPr>
                        <a:t>Saturn_2s</a:t>
                      </a: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n-US" sz="1400" b="0" i="0" u="none" strike="noStrike" kern="1200" dirty="0">
                        <a:solidFill>
                          <a:srgbClr val="C00000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n-US" sz="1400" b="0" i="0" u="none" strike="noStrike" kern="1200" dirty="0">
                        <a:solidFill>
                          <a:srgbClr val="C00000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n-US" sz="1400" b="0" i="0" u="none" strike="noStrike" kern="1200" dirty="0">
                        <a:solidFill>
                          <a:srgbClr val="C00000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n-US" sz="1400" b="0" i="0" u="none" strike="noStrike" kern="1200" dirty="0">
                        <a:solidFill>
                          <a:srgbClr val="C00000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n-US" sz="1400" b="0" i="0" u="none" strike="noStrike" kern="1200" dirty="0">
                        <a:solidFill>
                          <a:srgbClr val="C00000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2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n-US" sz="1400" b="0" i="0" u="none" strike="noStrike" kern="1200" dirty="0">
                        <a:solidFill>
                          <a:srgbClr val="C00000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493161690"/>
                  </a:ext>
                </a:extLst>
              </a:tr>
              <a:tr h="317609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RPMC 600A-40V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37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4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n-US" sz="1400" b="0" i="0" u="none" strike="noStrike" kern="1200" dirty="0">
                        <a:solidFill>
                          <a:srgbClr val="C00000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4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n-US" sz="1400" b="0" i="0" u="none" strike="noStrike" kern="1200" dirty="0">
                        <a:solidFill>
                          <a:srgbClr val="C00000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3</a:t>
                      </a:r>
                      <a:endParaRPr kumimoji="0" lang="cs-CZ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n-US" sz="1400" b="0" i="0" u="none" strike="noStrike" kern="1200" dirty="0">
                        <a:solidFill>
                          <a:srgbClr val="C00000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-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n-US" sz="1400" b="0" i="0" u="none" strike="noStrike" kern="1200" dirty="0">
                        <a:solidFill>
                          <a:srgbClr val="C00000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723061102"/>
                  </a:ext>
                </a:extLst>
              </a:tr>
              <a:tr h="317609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Other</a:t>
                      </a:r>
                      <a:r>
                        <a:rPr kumimoji="0" lang="en-US" sz="14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 warm circuits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26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~10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n-US" sz="1400" b="0" i="0" u="none" strike="noStrike" kern="1200" dirty="0">
                        <a:solidFill>
                          <a:srgbClr val="C00000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2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n-US" sz="1400" b="0" i="0" u="none" strike="noStrike" kern="1200" dirty="0">
                        <a:solidFill>
                          <a:srgbClr val="C00000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2</a:t>
                      </a:r>
                      <a:endParaRPr kumimoji="0" lang="cs-CZ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n-US" sz="1400" b="0" i="0" u="none" strike="noStrike" kern="1200" dirty="0">
                        <a:solidFill>
                          <a:srgbClr val="C00000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13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n-US" sz="1400" b="0" i="0" u="none" strike="noStrike" kern="1200" dirty="0">
                        <a:solidFill>
                          <a:srgbClr val="C00000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8940982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0884065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8" grpId="0" animBg="1"/>
      <p:bldP spid="9" grpId="0"/>
      <p:bldP spid="10" grpId="0" animBg="1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Recommissioning Post-LS2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1066800"/>
            <a:ext cx="9144000" cy="400110"/>
          </a:xfrm>
          <a:prstGeom prst="rect">
            <a:avLst/>
          </a:prstGeom>
          <a:solidFill>
            <a:schemeClr val="bg1"/>
          </a:solidFill>
        </p:spPr>
        <p:txBody>
          <a:bodyPr wrap="square" anchor="ctr">
            <a:spAutoFit/>
          </a:bodyPr>
          <a:lstStyle/>
          <a:p>
            <a:r>
              <a:rPr lang="en-GB" sz="2000" b="1" dirty="0" smtClean="0">
                <a:solidFill>
                  <a:schemeClr val="accent6"/>
                </a:solidFill>
                <a:latin typeface="Calibri" pitchFamily="34" charset="0"/>
              </a:rPr>
              <a:t>R2E-LHC600A &amp; R2E-LHC4-6-8kA: Short-circuit tests</a:t>
            </a:r>
            <a:endParaRPr lang="en-GB" sz="2000" b="1" dirty="0">
              <a:solidFill>
                <a:schemeClr val="accent6"/>
              </a:solidFill>
              <a:latin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513582"/>
            <a:ext cx="913416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All converters and FGClites are tested in A7 prior to deployment.</a:t>
            </a:r>
            <a:endParaRPr lang="en-GB" dirty="0" smtClean="0">
              <a:solidFill>
                <a:srgbClr val="062F67"/>
              </a:solidFill>
              <a:latin typeface="Calibri" pitchFamily="34" charset="0"/>
            </a:endParaRPr>
          </a:p>
          <a:p>
            <a:r>
              <a:rPr lang="en-GB" dirty="0" smtClean="0">
                <a:solidFill>
                  <a:srgbClr val="062F67"/>
                </a:solidFill>
                <a:latin typeface="Calibri" pitchFamily="34" charset="0"/>
              </a:rPr>
              <a:t>FGClites, power converters &amp; water-cooled DC cabling will be installed in P.1 &amp; P.5. </a:t>
            </a:r>
          </a:p>
          <a:p>
            <a:r>
              <a:rPr lang="en-GB" dirty="0" smtClean="0">
                <a:solidFill>
                  <a:srgbClr val="062F67"/>
                </a:solidFill>
                <a:latin typeface="Calibri" pitchFamily="34" charset="0"/>
              </a:rPr>
              <a:t>These changes will validate the </a:t>
            </a:r>
            <a:r>
              <a:rPr lang="en-GB" b="1" dirty="0" smtClean="0">
                <a:solidFill>
                  <a:srgbClr val="062F67"/>
                </a:solidFill>
                <a:latin typeface="Calibri" pitchFamily="34" charset="0"/>
              </a:rPr>
              <a:t>R2E </a:t>
            </a:r>
            <a:r>
              <a:rPr lang="en-GB" dirty="0" smtClean="0">
                <a:solidFill>
                  <a:srgbClr val="062F67"/>
                </a:solidFill>
                <a:latin typeface="Calibri" pitchFamily="34" charset="0"/>
              </a:rPr>
              <a:t>power converter performance, full cabling and ventilation.</a:t>
            </a:r>
          </a:p>
          <a:p>
            <a:endParaRPr lang="en-GB" dirty="0" smtClean="0">
              <a:solidFill>
                <a:srgbClr val="062F67"/>
              </a:solidFill>
              <a:latin typeface="Calibri" pitchFamily="34" charset="0"/>
            </a:endParaRPr>
          </a:p>
          <a:p>
            <a:r>
              <a:rPr lang="en-GB" dirty="0" smtClean="0">
                <a:solidFill>
                  <a:srgbClr val="062F67"/>
                </a:solidFill>
                <a:latin typeface="Calibri" pitchFamily="34" charset="0"/>
              </a:rPr>
              <a:t>No short circuit tests are foreseen in P.7 where new FGClites &amp; power converters are installed.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3348097"/>
            <a:ext cx="9144000" cy="400110"/>
          </a:xfrm>
          <a:prstGeom prst="rect">
            <a:avLst/>
          </a:prstGeom>
          <a:solidFill>
            <a:schemeClr val="bg1"/>
          </a:solidFill>
        </p:spPr>
        <p:txBody>
          <a:bodyPr wrap="square" anchor="ctr">
            <a:spAutoFit/>
          </a:bodyPr>
          <a:lstStyle/>
          <a:p>
            <a:r>
              <a:rPr lang="en-GB" sz="2000" b="1" dirty="0" smtClean="0">
                <a:solidFill>
                  <a:schemeClr val="accent6"/>
                </a:solidFill>
                <a:latin typeface="Calibri" pitchFamily="34" charset="0"/>
              </a:rPr>
              <a:t>Hardware </a:t>
            </a:r>
            <a:r>
              <a:rPr lang="en-GB" sz="2000" b="1" dirty="0">
                <a:solidFill>
                  <a:schemeClr val="accent6"/>
                </a:solidFill>
                <a:latin typeface="Calibri" pitchFamily="34" charset="0"/>
              </a:rPr>
              <a:t>Commissioning (HWC</a:t>
            </a:r>
            <a:r>
              <a:rPr lang="en-GB" sz="2000" b="1" dirty="0" smtClean="0">
                <a:solidFill>
                  <a:schemeClr val="accent6"/>
                </a:solidFill>
                <a:latin typeface="Calibri" pitchFamily="34" charset="0"/>
              </a:rPr>
              <a:t>)</a:t>
            </a:r>
            <a:r>
              <a:rPr lang="en-GB" sz="2000" b="1" dirty="0">
                <a:solidFill>
                  <a:schemeClr val="accent6"/>
                </a:solidFill>
                <a:latin typeface="Calibri" pitchFamily="34" charset="0"/>
              </a:rPr>
              <a:t> </a:t>
            </a:r>
            <a:r>
              <a:rPr lang="en-GB" sz="2000" b="1" dirty="0" smtClean="0">
                <a:solidFill>
                  <a:schemeClr val="accent6"/>
                </a:solidFill>
                <a:latin typeface="Calibri" pitchFamily="34" charset="0"/>
              </a:rPr>
              <a:t>tests </a:t>
            </a:r>
            <a:endParaRPr lang="en-GB" sz="2000" b="1" dirty="0">
              <a:solidFill>
                <a:schemeClr val="accent6"/>
              </a:solidFill>
              <a:latin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805297"/>
            <a:ext cx="91341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err="1">
                <a:solidFill>
                  <a:srgbClr val="062F67"/>
                </a:solidFill>
                <a:latin typeface="Calibri" pitchFamily="34" charset="0"/>
              </a:rPr>
              <a:t>FGClites</a:t>
            </a:r>
            <a:r>
              <a:rPr lang="en-GB" dirty="0">
                <a:solidFill>
                  <a:srgbClr val="062F67"/>
                </a:solidFill>
                <a:latin typeface="Calibri" pitchFamily="34" charset="0"/>
              </a:rPr>
              <a:t> will be installed in RRs and tested during HWC on LHC120A.</a:t>
            </a:r>
          </a:p>
          <a:p>
            <a:endParaRPr lang="en-US" dirty="0" smtClean="0">
              <a:solidFill>
                <a:srgbClr val="062F67"/>
              </a:solidFill>
              <a:latin typeface="Calibri" pitchFamily="34" charset="0"/>
            </a:endParaRPr>
          </a:p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Load </a:t>
            </a:r>
            <a:r>
              <a:rPr lang="en-US" dirty="0">
                <a:solidFill>
                  <a:srgbClr val="062F67"/>
                </a:solidFill>
                <a:latin typeface="Calibri" pitchFamily="34" charset="0"/>
              </a:rPr>
              <a:t>&amp; Converter tests are done in the A7 test zone on each power module </a:t>
            </a:r>
          </a:p>
          <a:p>
            <a:r>
              <a:rPr lang="en-US" dirty="0">
                <a:solidFill>
                  <a:srgbClr val="062F67"/>
                </a:solidFill>
                <a:latin typeface="Calibri" pitchFamily="34" charset="0"/>
              </a:rPr>
              <a:t>but </a:t>
            </a:r>
            <a:r>
              <a:rPr lang="en-GB" dirty="0">
                <a:solidFill>
                  <a:srgbClr val="062F67"/>
                </a:solidFill>
                <a:latin typeface="Calibri" pitchFamily="34" charset="0"/>
              </a:rPr>
              <a:t>expert performance tests will need to be done post-</a:t>
            </a:r>
            <a:r>
              <a:rPr lang="en-GB">
                <a:solidFill>
                  <a:srgbClr val="062F67"/>
                </a:solidFill>
                <a:latin typeface="Calibri" pitchFamily="34" charset="0"/>
              </a:rPr>
              <a:t>deployment</a:t>
            </a:r>
            <a:r>
              <a:rPr lang="en-GB" smtClean="0">
                <a:solidFill>
                  <a:srgbClr val="062F67"/>
                </a:solidFill>
                <a:latin typeface="Calibri" pitchFamily="34" charset="0"/>
              </a:rPr>
              <a:t>.</a:t>
            </a:r>
            <a:endParaRPr lang="en-GB" dirty="0">
              <a:solidFill>
                <a:srgbClr val="062F67"/>
              </a:solidFill>
              <a:latin typeface="Calibri" pitchFamily="34" charset="0"/>
            </a:endParaRPr>
          </a:p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1-2weeks </a:t>
            </a:r>
            <a:r>
              <a:rPr lang="en-US" dirty="0">
                <a:solidFill>
                  <a:srgbClr val="062F67"/>
                </a:solidFill>
                <a:latin typeface="Calibri" pitchFamily="34" charset="0"/>
              </a:rPr>
              <a:t>of test time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requested during </a:t>
            </a:r>
            <a:r>
              <a:rPr lang="en-US" dirty="0">
                <a:solidFill>
                  <a:srgbClr val="062F67"/>
                </a:solidFill>
                <a:latin typeface="Calibri" pitchFamily="34" charset="0"/>
              </a:rPr>
              <a:t>Hardware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commissioning for EPC Expert Regulation</a:t>
            </a:r>
            <a:r>
              <a:rPr lang="en-GB" dirty="0" smtClean="0">
                <a:solidFill>
                  <a:srgbClr val="062F67"/>
                </a:solidFill>
                <a:latin typeface="Calibri" pitchFamily="34" charset="0"/>
              </a:rPr>
              <a:t> tests: </a:t>
            </a:r>
          </a:p>
          <a:p>
            <a:r>
              <a:rPr lang="en-GB" dirty="0" smtClean="0">
                <a:solidFill>
                  <a:srgbClr val="062F67"/>
                </a:solidFill>
                <a:latin typeface="Calibri" pitchFamily="34" charset="0"/>
              </a:rPr>
              <a:t>variety of systems/magnets is big (load parameters, QPS, converter type).</a:t>
            </a:r>
          </a:p>
          <a:p>
            <a:endParaRPr lang="en-US" dirty="0" smtClean="0">
              <a:solidFill>
                <a:srgbClr val="062F67"/>
              </a:solidFill>
              <a:latin typeface="Calibri" pitchFamily="34" charset="0"/>
            </a:endParaRPr>
          </a:p>
          <a:p>
            <a:r>
              <a:rPr lang="en-US" dirty="0">
                <a:solidFill>
                  <a:srgbClr val="062F67"/>
                </a:solidFill>
                <a:latin typeface="Calibri" pitchFamily="34" charset="0"/>
              </a:rPr>
              <a:t>QPS will experience less of the problems due to 0V-crossing (30% of population changed). </a:t>
            </a:r>
          </a:p>
          <a:p>
            <a:endParaRPr lang="en-US" dirty="0">
              <a:solidFill>
                <a:srgbClr val="062F67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6438702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1219200"/>
            <a:ext cx="9144000" cy="400110"/>
          </a:xfrm>
          <a:prstGeom prst="rect">
            <a:avLst/>
          </a:prstGeom>
          <a:solidFill>
            <a:schemeClr val="bg1"/>
          </a:solidFill>
        </p:spPr>
        <p:txBody>
          <a:bodyPr wrap="square" anchor="ctr">
            <a:spAutoFit/>
          </a:bodyPr>
          <a:lstStyle/>
          <a:p>
            <a:r>
              <a:rPr lang="en-US" sz="2000" b="1" dirty="0" smtClean="0">
                <a:solidFill>
                  <a:schemeClr val="accent6"/>
                </a:solidFill>
                <a:latin typeface="Calibri" pitchFamily="34" charset="0"/>
              </a:rPr>
              <a:t>Overall good performance of power converters in 2018</a:t>
            </a:r>
          </a:p>
        </p:txBody>
      </p:sp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0" y="2590800"/>
            <a:ext cx="9144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sz="2000" b="1" dirty="0" smtClean="0">
                <a:solidFill>
                  <a:schemeClr val="accent6"/>
                </a:solidFill>
                <a:latin typeface="Calibri" pitchFamily="34" charset="0"/>
              </a:rPr>
              <a:t>LS2 deployments will address the R2E failures in RRs</a:t>
            </a:r>
            <a:endParaRPr lang="en-US" sz="2000" b="1" dirty="0">
              <a:solidFill>
                <a:schemeClr val="accent6"/>
              </a:solidFill>
              <a:latin typeface="Calibri" pitchFamily="34" charset="0"/>
            </a:endParaRPr>
          </a:p>
        </p:txBody>
      </p:sp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0" y="4724400"/>
            <a:ext cx="9144000" cy="400110"/>
          </a:xfrm>
          <a:prstGeom prst="rect">
            <a:avLst/>
          </a:prstGeom>
          <a:solidFill>
            <a:schemeClr val="bg1"/>
          </a:solidFill>
        </p:spPr>
        <p:txBody>
          <a:bodyPr wrap="square" anchor="ctr">
            <a:spAutoFit/>
          </a:bodyPr>
          <a:lstStyle/>
          <a:p>
            <a:r>
              <a:rPr lang="en-US" sz="2000" b="1" dirty="0" smtClean="0">
                <a:solidFill>
                  <a:schemeClr val="accent6"/>
                </a:solidFill>
                <a:latin typeface="Calibri" pitchFamily="34" charset="0"/>
              </a:rPr>
              <a:t>LS2 consolidation work &amp; Recommissioning</a:t>
            </a: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-9525" y="3037582"/>
            <a:ext cx="915352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Observed increased number of radiation induced in 2016 to 2018. </a:t>
            </a:r>
          </a:p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Post LS2 all known rad failure modes will be eliminated allowing for operation with TCL6 closed settings:</a:t>
            </a:r>
          </a:p>
          <a:p>
            <a:r>
              <a:rPr lang="en-US" b="1" dirty="0">
                <a:solidFill>
                  <a:srgbClr val="062F67"/>
                </a:solidFill>
                <a:latin typeface="Calibri" pitchFamily="34" charset="0"/>
              </a:rPr>
              <a:t>LHC120A </a:t>
            </a:r>
            <a:r>
              <a:rPr lang="en-US" dirty="0">
                <a:solidFill>
                  <a:srgbClr val="062F67"/>
                </a:solidFill>
                <a:latin typeface="Calibri" pitchFamily="34" charset="0"/>
              </a:rPr>
              <a:t>(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102x </a:t>
            </a:r>
            <a:r>
              <a:rPr lang="en-US" b="1" dirty="0" smtClean="0">
                <a:solidFill>
                  <a:srgbClr val="062F67"/>
                </a:solidFill>
                <a:latin typeface="Calibri" pitchFamily="34" charset="0"/>
              </a:rPr>
              <a:t>FGClite only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), </a:t>
            </a:r>
            <a:r>
              <a:rPr lang="en-US" b="1" dirty="0">
                <a:solidFill>
                  <a:srgbClr val="062F67"/>
                </a:solidFill>
                <a:latin typeface="Calibri" pitchFamily="34" charset="0"/>
              </a:rPr>
              <a:t>R2E-LHC600A </a:t>
            </a:r>
            <a:r>
              <a:rPr lang="en-US" dirty="0">
                <a:solidFill>
                  <a:srgbClr val="062F67"/>
                </a:solidFill>
                <a:latin typeface="Calibri" pitchFamily="34" charset="0"/>
              </a:rPr>
              <a:t>(120x), </a:t>
            </a:r>
            <a:r>
              <a:rPr lang="en-US" b="1" dirty="0">
                <a:solidFill>
                  <a:srgbClr val="062F67"/>
                </a:solidFill>
                <a:latin typeface="Calibri" pitchFamily="34" charset="0"/>
              </a:rPr>
              <a:t>R2E-LHC4-6-8kA </a:t>
            </a:r>
            <a:r>
              <a:rPr lang="en-US" dirty="0">
                <a:solidFill>
                  <a:srgbClr val="062F67"/>
                </a:solidFill>
                <a:latin typeface="Calibri" pitchFamily="34" charset="0"/>
              </a:rPr>
              <a:t>(64x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).</a:t>
            </a:r>
          </a:p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During LS3: </a:t>
            </a:r>
            <a:r>
              <a:rPr lang="en-US" b="1" dirty="0" smtClean="0">
                <a:solidFill>
                  <a:srgbClr val="062F67"/>
                </a:solidFill>
                <a:latin typeface="Calibri" pitchFamily="34" charset="0"/>
              </a:rPr>
              <a:t>HL-LHC-(60-120)A-10V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and </a:t>
            </a:r>
            <a:r>
              <a:rPr lang="en-US" b="1" dirty="0" smtClean="0">
                <a:solidFill>
                  <a:srgbClr val="062F67"/>
                </a:solidFill>
                <a:latin typeface="Calibri" pitchFamily="34" charset="0"/>
              </a:rPr>
              <a:t>Rad-</a:t>
            </a:r>
            <a:r>
              <a:rPr lang="en-US" b="1" dirty="0" err="1" smtClean="0">
                <a:solidFill>
                  <a:srgbClr val="062F67"/>
                </a:solidFill>
                <a:latin typeface="Calibri" pitchFamily="34" charset="0"/>
              </a:rPr>
              <a:t>Tol</a:t>
            </a:r>
            <a:r>
              <a:rPr lang="en-US" b="1" dirty="0" smtClean="0">
                <a:solidFill>
                  <a:srgbClr val="062F67"/>
                </a:solidFill>
                <a:latin typeface="Calibri" pitchFamily="34" charset="0"/>
              </a:rPr>
              <a:t> Controls PSU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will be deployed.</a:t>
            </a:r>
            <a:endParaRPr lang="en-US" dirty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0" y="1676400"/>
            <a:ext cx="915352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Stable fault duration with respect to the 2017 (within 2%), stable number of intervention.</a:t>
            </a:r>
            <a:endParaRPr lang="en-US" dirty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9" name="Rectangle 13"/>
          <p:cNvSpPr>
            <a:spLocks noChangeArrowheads="1"/>
          </p:cNvSpPr>
          <p:nvPr/>
        </p:nvSpPr>
        <p:spPr bwMode="auto">
          <a:xfrm>
            <a:off x="-9525" y="5152310"/>
            <a:ext cx="915352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Work on-going on water-cooled </a:t>
            </a:r>
            <a:r>
              <a:rPr lang="en-US" dirty="0" err="1" smtClean="0">
                <a:solidFill>
                  <a:srgbClr val="062F67"/>
                </a:solidFill>
                <a:latin typeface="Calibri" pitchFamily="34" charset="0"/>
              </a:rPr>
              <a:t>busbars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 on RPTE.</a:t>
            </a:r>
          </a:p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New </a:t>
            </a:r>
            <a:r>
              <a:rPr lang="en-US" b="1" dirty="0" smtClean="0">
                <a:solidFill>
                  <a:srgbClr val="062F67"/>
                </a:solidFill>
                <a:latin typeface="Calibri" pitchFamily="34" charset="0"/>
              </a:rPr>
              <a:t>R2E-LHC600A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will address the reliability of 30% of population, consolidation in UJ/UA on-going.</a:t>
            </a:r>
            <a:endParaRPr lang="en-US" b="1" dirty="0" smtClean="0">
              <a:solidFill>
                <a:srgbClr val="062F67"/>
              </a:solidFill>
              <a:latin typeface="Calibri" pitchFamily="34" charset="0"/>
            </a:endParaRPr>
          </a:p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Saturn performance confirmed significant reduction of FMCM trips. </a:t>
            </a:r>
          </a:p>
          <a:p>
            <a:endParaRPr lang="en-US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0989804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10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0012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Qualified R2E projects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18</a:t>
            </a:fld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4597995"/>
              </p:ext>
            </p:extLst>
          </p:nvPr>
        </p:nvGraphicFramePr>
        <p:xfrm>
          <a:off x="1143000" y="1524000"/>
          <a:ext cx="7084918" cy="3674002"/>
        </p:xfrm>
        <a:graphic>
          <a:graphicData uri="http://schemas.openxmlformats.org/drawingml/2006/table">
            <a:tbl>
              <a:tblPr firstRow="1" bandRow="1"/>
              <a:tblGrid>
                <a:gridCol w="186953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2759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5025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8399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78399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910317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959223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5829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/>
                        <a:t>EPC Item / type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/>
                        <a:t>Status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kern="1200" noProof="0" dirty="0" smtClean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TID</a:t>
                      </a:r>
                      <a:br>
                        <a:rPr kumimoji="0" lang="en-US" sz="1400" b="1" kern="1200" noProof="0" dirty="0" smtClean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</a:br>
                      <a:r>
                        <a:rPr kumimoji="0" lang="en-US" sz="1400" b="1" kern="1200" noProof="0" dirty="0" smtClean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[</a:t>
                      </a:r>
                      <a:r>
                        <a:rPr kumimoji="0" lang="en-US" sz="1400" b="1" kern="1200" noProof="0" dirty="0" err="1" smtClean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Gy</a:t>
                      </a:r>
                      <a:r>
                        <a:rPr kumimoji="0" lang="en-US" sz="1400" b="1" kern="1200" noProof="0" dirty="0" smtClean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kern="1200" noProof="0" dirty="0" smtClean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SEE XS</a:t>
                      </a:r>
                    </a:p>
                    <a:p>
                      <a:pPr marL="720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kern="1200" noProof="0" dirty="0" smtClean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[cm²]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kern="1200" noProof="0" dirty="0" smtClean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DD</a:t>
                      </a:r>
                      <a:br>
                        <a:rPr kumimoji="0" lang="en-US" sz="1400" b="1" kern="1200" noProof="0" dirty="0" smtClean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</a:br>
                      <a:r>
                        <a:rPr kumimoji="0" lang="en-US" sz="1400" b="1" kern="1200" noProof="0" dirty="0" smtClean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[/cm2]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kern="1200" noProof="0" dirty="0" smtClean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Available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kern="1200" noProof="0" dirty="0" smtClean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Deployed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00100"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FGClite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72000" algn="ctr"/>
                      <a:r>
                        <a:rPr lang="en-US" sz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In</a:t>
                      </a:r>
                      <a:r>
                        <a:rPr lang="en-US" sz="1200" baseline="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 operation</a:t>
                      </a:r>
                      <a:endParaRPr lang="en-GB" sz="1200" dirty="0">
                        <a:solidFill>
                          <a:schemeClr val="accent6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72000" algn="ctr"/>
                      <a:r>
                        <a:rPr lang="en-GB" sz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200</a:t>
                      </a:r>
                      <a:r>
                        <a:rPr lang="en-GB" sz="14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/>
                      </a:r>
                      <a:br>
                        <a:rPr lang="en-GB" sz="14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</a:br>
                      <a:r>
                        <a:rPr lang="en-GB" sz="1100" b="1" i="1" dirty="0" smtClean="0">
                          <a:solidFill>
                            <a:srgbClr val="00B050"/>
                          </a:solidFill>
                        </a:rPr>
                        <a:t>qualified</a:t>
                      </a:r>
                      <a:endParaRPr lang="en-GB" sz="1400" b="1" i="1" dirty="0">
                        <a:solidFill>
                          <a:srgbClr val="00B05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ctr"/>
                      <a:r>
                        <a:rPr lang="en-GB" sz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&lt;10</a:t>
                      </a:r>
                      <a:r>
                        <a:rPr lang="en-GB" sz="1200" baseline="300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-13</a:t>
                      </a:r>
                      <a:r>
                        <a:rPr lang="en-GB" sz="14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/>
                      </a:r>
                      <a:br>
                        <a:rPr lang="en-GB" sz="14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</a:br>
                      <a:r>
                        <a:rPr kumimoji="0" lang="en-GB" sz="1100" b="1" i="1" kern="1200" dirty="0" smtClean="0">
                          <a:solidFill>
                            <a:srgbClr val="00B050"/>
                          </a:solidFill>
                          <a:latin typeface="Calibri"/>
                          <a:ea typeface="+mn-ea"/>
                          <a:cs typeface="+mn-cs"/>
                        </a:rPr>
                        <a:t>qualified</a:t>
                      </a:r>
                      <a:endParaRPr kumimoji="0" lang="en-GB" sz="1100" b="1" i="1" kern="1200" dirty="0">
                        <a:solidFill>
                          <a:srgbClr val="00B05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&gt;10</a:t>
                      </a:r>
                      <a:r>
                        <a:rPr lang="en-GB" sz="1200" baseline="300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12</a:t>
                      </a:r>
                      <a:r>
                        <a:rPr lang="en-GB" sz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/>
                      </a:r>
                      <a:br>
                        <a:rPr lang="en-GB" sz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</a:br>
                      <a:r>
                        <a:rPr kumimoji="0" lang="en-GB" sz="1100" b="1" i="1" kern="1200" dirty="0" smtClean="0">
                          <a:solidFill>
                            <a:srgbClr val="00B050"/>
                          </a:solidFill>
                          <a:latin typeface="Calibri"/>
                          <a:ea typeface="+mn-ea"/>
                          <a:cs typeface="+mn-cs"/>
                        </a:rPr>
                        <a:t>qualified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ctr"/>
                      <a:r>
                        <a:rPr lang="en-GB" sz="1200" b="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2016</a:t>
                      </a:r>
                      <a:endParaRPr lang="en-GB" sz="1400" b="0" dirty="0">
                        <a:solidFill>
                          <a:schemeClr val="accent6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ARC:</a:t>
                      </a:r>
                      <a:r>
                        <a:rPr lang="en-GB" sz="1200" b="1" i="1" baseline="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en-GB" sz="1200" b="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EYETS</a:t>
                      </a:r>
                      <a:r>
                        <a:rPr lang="en-GB" sz="1200" b="1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/>
                      </a:r>
                      <a:br>
                        <a:rPr lang="en-GB" sz="1200" b="1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</a:br>
                      <a:r>
                        <a:rPr lang="en-GB" sz="1200" b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RR1/5/7: </a:t>
                      </a:r>
                      <a:r>
                        <a:rPr lang="en-GB" sz="1200" b="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LS2</a:t>
                      </a:r>
                      <a:endParaRPr lang="en-GB" sz="1400" b="0" i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610802055"/>
                  </a:ext>
                </a:extLst>
              </a:tr>
              <a:tr h="800100">
                <a:tc>
                  <a:txBody>
                    <a:bodyPr/>
                    <a:lstStyle/>
                    <a:p>
                      <a:r>
                        <a:rPr lang="en-US" sz="1400" b="1" dirty="0" err="1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RadDIM</a:t>
                      </a:r>
                      <a:endParaRPr lang="en-GB" sz="1400" b="1" dirty="0" smtClean="0">
                        <a:solidFill>
                          <a:schemeClr val="accent6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ctr"/>
                      <a:r>
                        <a:rPr lang="en-US" sz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In operation</a:t>
                      </a:r>
                      <a:endParaRPr lang="en-GB" sz="1200" dirty="0">
                        <a:solidFill>
                          <a:schemeClr val="accent6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72000" algn="ctr"/>
                      <a:r>
                        <a:rPr lang="en-GB" sz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200</a:t>
                      </a:r>
                      <a:r>
                        <a:rPr lang="en-GB" sz="14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/>
                      </a:r>
                      <a:br>
                        <a:rPr lang="en-GB" sz="14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</a:br>
                      <a:r>
                        <a:rPr lang="en-GB" sz="1100" b="1" i="1" dirty="0" smtClean="0">
                          <a:solidFill>
                            <a:srgbClr val="00B050"/>
                          </a:solidFill>
                        </a:rPr>
                        <a:t>qualified</a:t>
                      </a:r>
                      <a:endParaRPr lang="en-GB" sz="1400" b="1" i="1" dirty="0">
                        <a:solidFill>
                          <a:srgbClr val="00B050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ctr"/>
                      <a:r>
                        <a:rPr lang="en-GB" sz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&lt;10</a:t>
                      </a:r>
                      <a:r>
                        <a:rPr lang="en-GB" sz="1200" baseline="300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-13</a:t>
                      </a:r>
                      <a:r>
                        <a:rPr lang="en-GB" sz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/>
                      </a:r>
                      <a:br>
                        <a:rPr lang="en-GB" sz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</a:br>
                      <a:r>
                        <a:rPr kumimoji="0" lang="en-GB" sz="1100" b="1" i="1" kern="1200" dirty="0" smtClean="0">
                          <a:solidFill>
                            <a:srgbClr val="00B050"/>
                          </a:solidFill>
                          <a:latin typeface="Calibri"/>
                          <a:ea typeface="+mn-ea"/>
                          <a:cs typeface="+mn-cs"/>
                        </a:rPr>
                        <a:t>qualified</a:t>
                      </a:r>
                      <a:endParaRPr kumimoji="0" lang="en-GB" sz="1100" b="1" i="1" kern="1200" dirty="0">
                        <a:solidFill>
                          <a:srgbClr val="00B05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&gt;10</a:t>
                      </a:r>
                      <a:r>
                        <a:rPr lang="en-GB" sz="1200" baseline="300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12</a:t>
                      </a:r>
                      <a:r>
                        <a:rPr lang="en-GB" sz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/>
                      </a:r>
                      <a:br>
                        <a:rPr lang="en-GB" sz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</a:br>
                      <a:r>
                        <a:rPr kumimoji="0" lang="en-GB" sz="1100" b="1" i="1" kern="1200" dirty="0" smtClean="0">
                          <a:solidFill>
                            <a:srgbClr val="00B050"/>
                          </a:solidFill>
                          <a:latin typeface="Calibri"/>
                          <a:ea typeface="+mn-ea"/>
                          <a:cs typeface="+mn-cs"/>
                        </a:rPr>
                        <a:t>qualified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ctr"/>
                      <a:r>
                        <a:rPr lang="en-GB" sz="1200" b="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2016</a:t>
                      </a:r>
                      <a:endParaRPr lang="en-GB" sz="1400" b="0" dirty="0">
                        <a:solidFill>
                          <a:schemeClr val="accent6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ARC:</a:t>
                      </a:r>
                      <a:r>
                        <a:rPr lang="en-GB" sz="1200" b="1" i="1" baseline="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en-GB" sz="1200" b="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EYETS</a:t>
                      </a:r>
                      <a:r>
                        <a:rPr lang="en-GB" sz="1200" b="1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/>
                      </a:r>
                      <a:br>
                        <a:rPr lang="en-GB" sz="1200" b="1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</a:br>
                      <a:r>
                        <a:rPr lang="en-GB" sz="1200" b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RR1/5/7: </a:t>
                      </a:r>
                      <a:r>
                        <a:rPr lang="en-GB" sz="1200" b="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LS2</a:t>
                      </a:r>
                      <a:endParaRPr lang="en-GB" sz="1400" b="0" i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91555576"/>
                  </a:ext>
                </a:extLst>
              </a:tr>
              <a:tr h="800100"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R2E-LHC</a:t>
                      </a:r>
                      <a:br>
                        <a:rPr lang="en-GB" sz="1400" b="1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</a:br>
                      <a:r>
                        <a:rPr lang="en-GB" sz="1400" b="1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600A-10V</a:t>
                      </a:r>
                      <a:endParaRPr lang="en-GB" sz="1400" b="1" dirty="0">
                        <a:solidFill>
                          <a:schemeClr val="accent6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ctr"/>
                      <a:r>
                        <a:rPr lang="en-GB" sz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Production</a:t>
                      </a:r>
                      <a:endParaRPr lang="en-GB" sz="1200" dirty="0">
                        <a:solidFill>
                          <a:schemeClr val="accent6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ctr"/>
                      <a:r>
                        <a:rPr lang="en-GB" sz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300</a:t>
                      </a:r>
                      <a:r>
                        <a:rPr lang="en-GB" sz="14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/>
                      </a:r>
                      <a:br>
                        <a:rPr lang="en-GB" sz="14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</a:br>
                      <a:r>
                        <a:rPr kumimoji="0" lang="en-GB" sz="1100" b="1" i="1" kern="1200" dirty="0" smtClean="0">
                          <a:solidFill>
                            <a:srgbClr val="00B050"/>
                          </a:solidFill>
                          <a:latin typeface="Calibri"/>
                          <a:ea typeface="+mn-ea"/>
                          <a:cs typeface="+mn-cs"/>
                        </a:rPr>
                        <a:t>qualified</a:t>
                      </a:r>
                      <a:endParaRPr kumimoji="0" lang="en-GB" sz="1100" b="1" i="1" kern="1200" dirty="0">
                        <a:solidFill>
                          <a:srgbClr val="00B05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kern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&lt;10</a:t>
                      </a:r>
                      <a:r>
                        <a:rPr kumimoji="0" lang="en-GB" sz="1200" kern="1200" baseline="300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-12 </a:t>
                      </a:r>
                      <a:r>
                        <a:rPr kumimoji="0" lang="en-GB" sz="1100" b="1" i="1" kern="1200" dirty="0" smtClean="0">
                          <a:solidFill>
                            <a:srgbClr val="00B050"/>
                          </a:solidFill>
                          <a:latin typeface="Calibri"/>
                          <a:ea typeface="+mn-ea"/>
                          <a:cs typeface="+mn-cs"/>
                        </a:rPr>
                        <a:t>qualified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&gt;10</a:t>
                      </a:r>
                      <a:r>
                        <a:rPr lang="en-GB" sz="1200" baseline="300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12</a:t>
                      </a:r>
                      <a:r>
                        <a:rPr lang="en-GB" sz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/>
                      </a:r>
                      <a:br>
                        <a:rPr lang="en-GB" sz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</a:br>
                      <a:r>
                        <a:rPr kumimoji="0" lang="en-GB" sz="1100" b="1" i="1" kern="1200" dirty="0" smtClean="0">
                          <a:solidFill>
                            <a:srgbClr val="00B050"/>
                          </a:solidFill>
                          <a:latin typeface="Calibri"/>
                          <a:ea typeface="+mn-ea"/>
                          <a:cs typeface="+mn-cs"/>
                        </a:rPr>
                        <a:t>qualified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ctr"/>
                      <a:r>
                        <a:rPr lang="en-GB" sz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2019</a:t>
                      </a:r>
                      <a:endParaRPr lang="en-GB" sz="1400" dirty="0">
                        <a:solidFill>
                          <a:schemeClr val="accent6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RR1/5/7: </a:t>
                      </a:r>
                      <a:r>
                        <a:rPr lang="en-GB" sz="1200" b="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LS2</a:t>
                      </a:r>
                      <a:endParaRPr lang="en-GB" sz="1400" b="0" i="1" dirty="0" smtClean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2975547"/>
                  </a:ext>
                </a:extLst>
              </a:tr>
              <a:tr h="690772"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R2E-LHC</a:t>
                      </a:r>
                      <a:br>
                        <a:rPr lang="en-GB" sz="1400" b="1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</a:br>
                      <a:r>
                        <a:rPr lang="en-GB" sz="1400" b="1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4-6-8kA-08V</a:t>
                      </a:r>
                      <a:endParaRPr lang="en-GB" sz="1400" b="1" dirty="0">
                        <a:solidFill>
                          <a:schemeClr val="accent6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72000" algn="ctr"/>
                      <a:r>
                        <a:rPr lang="en-GB" sz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Production</a:t>
                      </a:r>
                      <a:endParaRPr lang="en-GB" sz="1200" dirty="0">
                        <a:solidFill>
                          <a:schemeClr val="accent6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ctr" rtl="0" eaLnBrk="1" latinLnBrk="0" hangingPunct="1"/>
                      <a:r>
                        <a:rPr lang="en-GB" sz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60</a:t>
                      </a:r>
                      <a:r>
                        <a:rPr lang="en-GB" sz="14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/>
                      </a:r>
                      <a:br>
                        <a:rPr lang="en-GB" sz="14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</a:br>
                      <a:r>
                        <a:rPr kumimoji="0" lang="en-GB" sz="1100" b="1" i="1" kern="1200" dirty="0" smtClean="0">
                          <a:solidFill>
                            <a:srgbClr val="00B050"/>
                          </a:solidFill>
                          <a:latin typeface="Calibri"/>
                          <a:ea typeface="+mn-ea"/>
                          <a:cs typeface="+mn-cs"/>
                        </a:rPr>
                        <a:t>qualified</a:t>
                      </a:r>
                      <a:endParaRPr kumimoji="0" lang="en-GB" sz="1100" b="1" i="1" kern="1200" dirty="0">
                        <a:solidFill>
                          <a:srgbClr val="00B05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kern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&lt;10</a:t>
                      </a:r>
                      <a:r>
                        <a:rPr kumimoji="0" lang="en-GB" sz="1200" kern="1200" baseline="300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-12</a:t>
                      </a:r>
                      <a:r>
                        <a:rPr kumimoji="0" lang="en-GB" sz="1200" kern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kumimoji="0" lang="en-GB" sz="1200" kern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en-GB" sz="1100" b="1" i="1" kern="1200" dirty="0" smtClean="0">
                          <a:solidFill>
                            <a:srgbClr val="00B050"/>
                          </a:solidFill>
                          <a:latin typeface="Calibri"/>
                          <a:ea typeface="+mn-ea"/>
                          <a:cs typeface="+mn-cs"/>
                        </a:rPr>
                        <a:t>qualified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kern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&gt;10</a:t>
                      </a:r>
                      <a:r>
                        <a:rPr kumimoji="0" lang="en-GB" sz="1200" kern="1200" baseline="300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r>
                        <a:rPr kumimoji="0" lang="en-GB" sz="1200" kern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kumimoji="0" lang="en-GB" sz="1200" kern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en-GB" sz="1100" b="1" i="1" kern="1200" dirty="0" smtClean="0">
                          <a:solidFill>
                            <a:srgbClr val="00B050"/>
                          </a:solidFill>
                          <a:latin typeface="Calibri"/>
                          <a:ea typeface="+mn-ea"/>
                          <a:cs typeface="+mn-cs"/>
                        </a:rPr>
                        <a:t>qualified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ctr"/>
                      <a:r>
                        <a:rPr lang="en-GB" sz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2020</a:t>
                      </a:r>
                      <a:endParaRPr lang="en-GB" sz="1400" dirty="0">
                        <a:solidFill>
                          <a:schemeClr val="accent6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RR1/5/7: </a:t>
                      </a:r>
                      <a:r>
                        <a:rPr lang="en-GB" sz="1200" b="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LS2</a:t>
                      </a:r>
                      <a:endParaRPr lang="en-GB" sz="1400" b="0" i="1" dirty="0" smtClean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7218" y="2202758"/>
            <a:ext cx="498452" cy="6340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5171" y="3741091"/>
            <a:ext cx="888154" cy="632069"/>
          </a:xfrm>
          <a:prstGeom prst="rect">
            <a:avLst/>
          </a:prstGeom>
        </p:spPr>
      </p:pic>
      <p:pic>
        <p:nvPicPr>
          <p:cNvPr id="7" name="Picture 6" descr="G:\Projects\cce\electronics\fgclite\meetings\photos fgclite\raddim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3537" y="3136206"/>
            <a:ext cx="556223" cy="30551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57287" y="4514472"/>
            <a:ext cx="887590" cy="73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198326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On-going R2E projects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19</a:t>
            </a:fld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4219203"/>
              </p:ext>
            </p:extLst>
          </p:nvPr>
        </p:nvGraphicFramePr>
        <p:xfrm>
          <a:off x="304800" y="914400"/>
          <a:ext cx="8534173" cy="3484263"/>
        </p:xfrm>
        <a:graphic>
          <a:graphicData uri="http://schemas.openxmlformats.org/drawingml/2006/table">
            <a:tbl>
              <a:tblPr firstRow="1" bandRow="1"/>
              <a:tblGrid>
                <a:gridCol w="220177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3003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0073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5143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78022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169791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300176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577977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  <a:t>EPC Item / type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  <a:t>Status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  <a:t>TID</a:t>
                      </a:r>
                      <a:b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  <a:t>[</a:t>
                      </a:r>
                      <a:r>
                        <a:rPr lang="en-US" sz="1400" b="1" noProof="0" dirty="0" err="1" smtClean="0">
                          <a:solidFill>
                            <a:schemeClr val="bg1"/>
                          </a:solidFill>
                        </a:rPr>
                        <a:t>Gy</a:t>
                      </a:r>
                      <a: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  <a:t>]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600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  <a:t>SEE</a:t>
                      </a:r>
                      <a:r>
                        <a:rPr lang="en-US" sz="1400" b="1" baseline="0" noProof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  <a:t>XS</a:t>
                      </a:r>
                    </a:p>
                    <a:p>
                      <a:pPr marL="7200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  <a:t>[cm²]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600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  <a:t>DD</a:t>
                      </a:r>
                      <a:b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  <a:t>[/cm2]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600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  <a:t>Budget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  <a:t>Design/</a:t>
                      </a:r>
                    </a:p>
                    <a:p>
                      <a:pPr marL="7200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  <a:t>Production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33646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kumimoji="0" lang="en-GB" sz="1400" b="1" kern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Tri-Volt</a:t>
                      </a:r>
                      <a:br>
                        <a:rPr kumimoji="0" lang="en-GB" sz="1400" b="1" kern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en-GB" sz="1400" b="1" kern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Bi-Volt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72000" algn="ctr"/>
                      <a:r>
                        <a:rPr kumimoji="0" lang="en-GB" sz="1600" b="1" i="1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R2E-funded (design)</a:t>
                      </a:r>
                    </a:p>
                    <a:p>
                      <a:pPr marL="72000" algn="ctr"/>
                      <a:r>
                        <a:rPr kumimoji="0" lang="en-US" sz="1600" b="1" i="1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Production not funded</a:t>
                      </a:r>
                      <a:endParaRPr kumimoji="0" lang="en-GB" sz="1600" b="1" i="1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339966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  <a:p>
                      <a:pPr marL="72000" algn="ctr"/>
                      <a:r>
                        <a:rPr kumimoji="0" lang="en-GB" sz="1200" b="1" i="1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740x*/490x*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72000" algn="ctr"/>
                      <a:r>
                        <a:rPr lang="en-GB" sz="14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200</a:t>
                      </a:r>
                    </a:p>
                    <a:p>
                      <a:pPr marL="72000" algn="ctr"/>
                      <a:r>
                        <a:rPr lang="en-GB" sz="1200" b="1" i="1" dirty="0" smtClean="0">
                          <a:solidFill>
                            <a:srgbClr val="00B050"/>
                          </a:solidFill>
                        </a:rPr>
                        <a:t>Spec</a:t>
                      </a:r>
                      <a:endParaRPr lang="en-GB" sz="1400" b="1" i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algn="ctr"/>
                      <a:r>
                        <a:rPr lang="en-GB" sz="14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&lt;10</a:t>
                      </a:r>
                      <a:r>
                        <a:rPr lang="en-GB" sz="1400" baseline="300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-12</a:t>
                      </a:r>
                    </a:p>
                    <a:p>
                      <a:pPr marL="72000" algn="ctr"/>
                      <a:r>
                        <a:rPr lang="en-GB" sz="1200" b="1" i="1" dirty="0" smtClean="0">
                          <a:solidFill>
                            <a:srgbClr val="00B050"/>
                          </a:solidFill>
                        </a:rPr>
                        <a:t>Spec</a:t>
                      </a:r>
                      <a:endParaRPr lang="en-GB" sz="1400" baseline="30000" dirty="0">
                        <a:solidFill>
                          <a:schemeClr val="accent6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&gt;10</a:t>
                      </a:r>
                      <a:r>
                        <a:rPr lang="en-GB" sz="1400" baseline="300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12</a:t>
                      </a:r>
                    </a:p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1" dirty="0" smtClean="0">
                          <a:solidFill>
                            <a:srgbClr val="00B050"/>
                          </a:solidFill>
                        </a:rPr>
                        <a:t>Spec</a:t>
                      </a:r>
                      <a:endParaRPr lang="en-GB" sz="1400" baseline="30000" dirty="0" smtClean="0">
                        <a:solidFill>
                          <a:schemeClr val="accent6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algn="ctr"/>
                      <a:r>
                        <a:rPr kumimoji="0" lang="en-US" sz="1600" b="1" i="1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339966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1.1 MCHF*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2019-2020</a:t>
                      </a:r>
                    </a:p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Deployment Post LS2</a:t>
                      </a:r>
                      <a:endParaRPr lang="en-GB" sz="1600" b="0" i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33646">
                <a:tc>
                  <a:txBody>
                    <a:bodyPr/>
                    <a:lstStyle/>
                    <a:p>
                      <a:r>
                        <a:rPr kumimoji="0" lang="en-US" sz="1400" b="1" kern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R2E-HL-LHC60A-10V</a:t>
                      </a:r>
                      <a:endParaRPr kumimoji="0" lang="en-GB" sz="1400" b="1" kern="1200" dirty="0" smtClean="0">
                        <a:solidFill>
                          <a:schemeClr val="accent6">
                            <a:lumMod val="85000"/>
                            <a:lumOff val="1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ctr"/>
                      <a:r>
                        <a:rPr kumimoji="0" lang="en-US" sz="1600" b="1" i="1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HL-Funded</a:t>
                      </a:r>
                    </a:p>
                    <a:p>
                      <a:pPr marL="72000" algn="ctr"/>
                      <a:r>
                        <a:rPr kumimoji="0" lang="en-US" sz="1600" b="1" i="1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(design + prod)</a:t>
                      </a:r>
                    </a:p>
                    <a:p>
                      <a:pPr marL="72000" algn="ctr"/>
                      <a:r>
                        <a:rPr kumimoji="0" lang="en-US" sz="1600" b="1" i="1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R&amp;D &gt;LS2</a:t>
                      </a:r>
                      <a:endParaRPr kumimoji="0" lang="en-GB" sz="1600" b="1" i="1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algn="ctr"/>
                      <a:r>
                        <a:rPr lang="en-GB" sz="14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70-200</a:t>
                      </a:r>
                    </a:p>
                    <a:p>
                      <a:pPr marL="72000" algn="ctr"/>
                      <a:r>
                        <a:rPr lang="en-GB" sz="1200" b="1" i="1" dirty="0" smtClean="0">
                          <a:solidFill>
                            <a:srgbClr val="00B050"/>
                          </a:solidFill>
                        </a:rPr>
                        <a:t>Spec</a:t>
                      </a:r>
                      <a:endParaRPr lang="en-GB" sz="1100" b="1" i="1" kern="12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&lt;10</a:t>
                      </a:r>
                      <a:r>
                        <a:rPr lang="en-GB" sz="1400" baseline="300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-12</a:t>
                      </a:r>
                    </a:p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1" dirty="0" smtClean="0">
                          <a:solidFill>
                            <a:srgbClr val="00B050"/>
                          </a:solidFill>
                        </a:rPr>
                        <a:t>Spec</a:t>
                      </a:r>
                      <a:endParaRPr lang="en-GB" sz="1400" baseline="30000" dirty="0" smtClean="0">
                        <a:solidFill>
                          <a:schemeClr val="accent6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&gt;10</a:t>
                      </a:r>
                      <a:r>
                        <a:rPr lang="en-GB" sz="1400" baseline="300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-12</a:t>
                      </a:r>
                    </a:p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1" dirty="0" smtClean="0">
                          <a:solidFill>
                            <a:srgbClr val="00B050"/>
                          </a:solidFill>
                        </a:rPr>
                        <a:t>Spec</a:t>
                      </a:r>
                      <a:endParaRPr lang="en-GB" sz="1400" baseline="30000" dirty="0" smtClean="0">
                        <a:solidFill>
                          <a:schemeClr val="accent6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ctr"/>
                      <a:r>
                        <a:rPr kumimoji="0" lang="en-US" sz="1600" b="1" i="1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339966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7.8 MCHF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8F8F8">
                              <a:lumMod val="1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2022+</a:t>
                      </a:r>
                    </a:p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8F8F8">
                              <a:lumMod val="1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Deployment LS3</a:t>
                      </a:r>
                      <a:endParaRPr kumimoji="0" lang="en-GB" sz="14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8F8F8">
                            <a:lumMod val="1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552491623"/>
                  </a:ext>
                </a:extLst>
              </a:tr>
              <a:tr h="796327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kumimoji="0" lang="en-US" sz="1400" b="1" kern="12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R2E-HL-LHC120A-10V</a:t>
                      </a:r>
                      <a:endParaRPr kumimoji="0" lang="en-GB" sz="1400" b="1" kern="1200" dirty="0" smtClean="0">
                        <a:solidFill>
                          <a:schemeClr val="accent6">
                            <a:lumMod val="85000"/>
                            <a:lumOff val="1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HL-Funded</a:t>
                      </a:r>
                    </a:p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(design + prod)</a:t>
                      </a:r>
                    </a:p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R&amp;D &gt;LS2</a:t>
                      </a:r>
                      <a:endParaRPr kumimoji="0" lang="en-GB" sz="1600" b="1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algn="ctr"/>
                      <a:r>
                        <a:rPr lang="en-GB" sz="14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70-200</a:t>
                      </a:r>
                    </a:p>
                    <a:p>
                      <a:pPr marL="72000" algn="ctr"/>
                      <a:r>
                        <a:rPr lang="en-GB" sz="1200" b="1" i="1" dirty="0" smtClean="0">
                          <a:solidFill>
                            <a:srgbClr val="00B050"/>
                          </a:solidFill>
                        </a:rPr>
                        <a:t>Spec</a:t>
                      </a:r>
                      <a:endParaRPr lang="en-GB" sz="1400" dirty="0" smtClean="0">
                        <a:solidFill>
                          <a:schemeClr val="accent6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&lt;10</a:t>
                      </a:r>
                      <a:r>
                        <a:rPr lang="en-GB" sz="1400" baseline="300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-12</a:t>
                      </a:r>
                    </a:p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1" dirty="0" smtClean="0">
                          <a:solidFill>
                            <a:srgbClr val="00B050"/>
                          </a:solidFill>
                        </a:rPr>
                        <a:t>Spec</a:t>
                      </a:r>
                      <a:endParaRPr lang="en-GB" sz="1400" baseline="30000" dirty="0" smtClean="0">
                        <a:solidFill>
                          <a:schemeClr val="accent6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&gt;10</a:t>
                      </a:r>
                      <a:r>
                        <a:rPr lang="en-GB" sz="1400" baseline="300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-12</a:t>
                      </a:r>
                    </a:p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1" dirty="0" smtClean="0">
                          <a:solidFill>
                            <a:srgbClr val="00B050"/>
                          </a:solidFill>
                        </a:rPr>
                        <a:t>Spec</a:t>
                      </a:r>
                      <a:endParaRPr lang="en-GB" sz="1400" baseline="30000" dirty="0" smtClean="0">
                        <a:solidFill>
                          <a:schemeClr val="accent6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1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339966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4.4 MCHF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8F8F8">
                              <a:lumMod val="10000"/>
                            </a:srgbClr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2022+</a:t>
                      </a:r>
                    </a:p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8F8F8">
                              <a:lumMod val="10000"/>
                            </a:srgbClr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Deployment LS3</a:t>
                      </a:r>
                      <a:endParaRPr kumimoji="0" lang="en-GB" sz="16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8F8F8">
                            <a:lumMod val="10000"/>
                          </a:srgb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5" name="Picture 2" descr="Photo of the converter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1630" y="1626901"/>
            <a:ext cx="1195098" cy="89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057343" y="4398663"/>
            <a:ext cx="47816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Numbers not accounting for units for HL-LHC120A and HL-LHC60A</a:t>
            </a:r>
          </a:p>
          <a:p>
            <a:pPr algn="r"/>
            <a:r>
              <a:rPr lang="en-US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Price estimation based on production </a:t>
            </a:r>
            <a:r>
              <a:rPr lang="en-US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25 units</a:t>
            </a:r>
            <a:endParaRPr lang="en-GB" sz="1200" b="1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819074"/>
              </p:ext>
            </p:extLst>
          </p:nvPr>
        </p:nvGraphicFramePr>
        <p:xfrm>
          <a:off x="533400" y="5029200"/>
          <a:ext cx="8035219" cy="1374304"/>
        </p:xfrm>
        <a:graphic>
          <a:graphicData uri="http://schemas.openxmlformats.org/drawingml/2006/table">
            <a:tbl>
              <a:tblPr firstRow="1" bandRow="1"/>
              <a:tblGrid>
                <a:gridCol w="216776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3770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0286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9597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79006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108635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232204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577977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  <a:t>EPC Item / type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  <a:t>Status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  <a:t>TID</a:t>
                      </a:r>
                      <a:b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  <a:t>[</a:t>
                      </a:r>
                      <a:r>
                        <a:rPr lang="en-US" sz="1400" b="1" noProof="0" dirty="0" err="1" smtClean="0">
                          <a:solidFill>
                            <a:schemeClr val="bg1"/>
                          </a:solidFill>
                        </a:rPr>
                        <a:t>Gy</a:t>
                      </a:r>
                      <a: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  <a:t>]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600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  <a:t>SEE</a:t>
                      </a:r>
                      <a:r>
                        <a:rPr lang="en-US" sz="1400" b="1" baseline="0" noProof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  <a:t>XS</a:t>
                      </a:r>
                    </a:p>
                    <a:p>
                      <a:pPr marL="7200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  <a:t>[cm²]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600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  <a:t>DD</a:t>
                      </a:r>
                      <a:b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  <a:t>[/cm2]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600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  <a:t>Cost</a:t>
                      </a:r>
                    </a:p>
                    <a:p>
                      <a:pPr marL="7200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  <a:t>[/unit]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  <a:t>Design/</a:t>
                      </a:r>
                    </a:p>
                    <a:p>
                      <a:pPr marL="7200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  <a:t>Production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96327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18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Fan-Tray</a:t>
                      </a:r>
                    </a:p>
                    <a:p>
                      <a:endParaRPr lang="en-GB" sz="12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72000" algn="ctr"/>
                      <a:r>
                        <a:rPr kumimoji="0" lang="en-GB" sz="1600" b="1" i="1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Not funded</a:t>
                      </a:r>
                      <a:endParaRPr kumimoji="0" lang="en-GB" sz="1600" b="1" i="1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339966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  <a:p>
                      <a:pPr marL="72000" algn="ctr"/>
                      <a:r>
                        <a:rPr kumimoji="0" lang="en-GB" sz="1200" b="1" i="1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200x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algn="ctr"/>
                      <a:r>
                        <a:rPr lang="en-GB" sz="14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200</a:t>
                      </a:r>
                      <a:endParaRPr lang="en-GB" sz="1100" b="1" i="1" kern="12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&lt;1E-12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&gt;1E12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algn="ctr"/>
                      <a:r>
                        <a:rPr lang="en-GB" sz="1600" dirty="0" smtClean="0">
                          <a:solidFill>
                            <a:schemeClr val="accent6">
                              <a:lumMod val="85000"/>
                              <a:lumOff val="15000"/>
                            </a:schemeClr>
                          </a:solidFill>
                        </a:rPr>
                        <a:t>?</a:t>
                      </a:r>
                      <a:endParaRPr lang="en-GB" sz="1600" dirty="0">
                        <a:solidFill>
                          <a:schemeClr val="accent6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On-hold</a:t>
                      </a:r>
                    </a:p>
                    <a:p>
                      <a:pPr marL="7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1" dirty="0" smtClean="0">
                          <a:solidFill>
                            <a:srgbClr val="FDB50A"/>
                          </a:solidFill>
                        </a:rPr>
                        <a:t>Needed for LS3?</a:t>
                      </a:r>
                      <a:endParaRPr lang="en-GB" sz="1600" b="0" i="1" dirty="0">
                        <a:solidFill>
                          <a:srgbClr val="FDB50A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8" name="Picture 6" descr="http://te-epc-lpc.web.cern.ch/te-epc-lpc/control/fgc02/pagesources/LHC-FGC-Fan-Tray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6492" y="5825529"/>
            <a:ext cx="1080000" cy="45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1501715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Outline</a:t>
            </a:r>
            <a:endParaRPr lang="en-GB" sz="2800" b="1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1828800" y="2264151"/>
            <a:ext cx="6096000" cy="2708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l">
              <a:buFont typeface="+mj-lt"/>
              <a:buAutoNum type="arabicPeriod"/>
            </a:pPr>
            <a:r>
              <a:rPr lang="en-GB" sz="1800" b="1" dirty="0">
                <a:solidFill>
                  <a:schemeClr val="accent6"/>
                </a:solidFill>
                <a:latin typeface="+mn-lt"/>
              </a:rPr>
              <a:t>LS1 consolidation &amp; Post-LS1 recommissioning</a:t>
            </a:r>
          </a:p>
          <a:p>
            <a:pPr marL="342900" indent="-342900" algn="l">
              <a:buFont typeface="+mj-lt"/>
              <a:buAutoNum type="arabicPeriod"/>
            </a:pPr>
            <a:endParaRPr lang="en-GB" sz="1800" b="1" dirty="0">
              <a:solidFill>
                <a:schemeClr val="accent6"/>
              </a:solidFill>
              <a:latin typeface="+mn-lt"/>
            </a:endParaRPr>
          </a:p>
          <a:p>
            <a:pPr marL="342900" indent="-342900" algn="l">
              <a:buFont typeface="+mj-lt"/>
              <a:buAutoNum type="arabicPeriod"/>
            </a:pPr>
            <a:r>
              <a:rPr lang="en-GB" sz="1800" b="1" dirty="0">
                <a:solidFill>
                  <a:schemeClr val="accent6"/>
                </a:solidFill>
                <a:latin typeface="+mn-lt"/>
              </a:rPr>
              <a:t>Power converter performance &amp; evolution during Run 2</a:t>
            </a:r>
          </a:p>
          <a:p>
            <a:pPr marL="800100" lvl="1" indent="-342900" algn="l">
              <a:buFont typeface="+mj-lt"/>
              <a:buAutoNum type="arabicPeriod"/>
            </a:pPr>
            <a:r>
              <a:rPr lang="en-GB" b="1" dirty="0">
                <a:solidFill>
                  <a:schemeClr val="accent6"/>
                </a:solidFill>
                <a:latin typeface="+mn-lt"/>
              </a:rPr>
              <a:t>IPD, IPQ, IT </a:t>
            </a:r>
          </a:p>
          <a:p>
            <a:pPr marL="800100" lvl="1" indent="-342900" algn="l">
              <a:buFont typeface="+mj-lt"/>
              <a:buAutoNum type="arabicPeriod"/>
            </a:pPr>
            <a:r>
              <a:rPr lang="en-GB" b="1" dirty="0">
                <a:solidFill>
                  <a:schemeClr val="accent6"/>
                </a:solidFill>
                <a:latin typeface="+mn-lt"/>
              </a:rPr>
              <a:t>LHC600A</a:t>
            </a:r>
          </a:p>
          <a:p>
            <a:pPr marL="800100" lvl="1" indent="-342900" algn="l">
              <a:buFont typeface="+mj-lt"/>
              <a:buAutoNum type="arabicPeriod"/>
            </a:pPr>
            <a:r>
              <a:rPr lang="en-GB" b="1" dirty="0">
                <a:solidFill>
                  <a:schemeClr val="accent6"/>
                </a:solidFill>
                <a:latin typeface="+mn-lt"/>
              </a:rPr>
              <a:t>LHC120A</a:t>
            </a:r>
          </a:p>
          <a:p>
            <a:pPr marL="800100" lvl="1" indent="-342900" algn="l">
              <a:buFont typeface="+mj-lt"/>
              <a:buAutoNum type="arabicPeriod"/>
            </a:pPr>
            <a:r>
              <a:rPr lang="en-GB" b="1" dirty="0" smtClean="0">
                <a:solidFill>
                  <a:schemeClr val="accent6"/>
                </a:solidFill>
                <a:latin typeface="+mn-lt"/>
              </a:rPr>
              <a:t>LHC60A</a:t>
            </a:r>
          </a:p>
          <a:p>
            <a:pPr marL="800100" lvl="1" indent="-342900" algn="l">
              <a:buFont typeface="+mj-lt"/>
              <a:buAutoNum type="arabicPeriod"/>
            </a:pPr>
            <a:r>
              <a:rPr lang="en-US" b="1" dirty="0" smtClean="0">
                <a:solidFill>
                  <a:schemeClr val="accent6"/>
                </a:solidFill>
                <a:latin typeface="+mn-lt"/>
              </a:rPr>
              <a:t>Others…</a:t>
            </a:r>
            <a:endParaRPr lang="en-GB" b="1" dirty="0">
              <a:solidFill>
                <a:schemeClr val="accent6"/>
              </a:solidFill>
              <a:latin typeface="+mn-lt"/>
            </a:endParaRPr>
          </a:p>
          <a:p>
            <a:pPr marL="342900" indent="-342900" algn="l">
              <a:buFont typeface="+mj-lt"/>
              <a:buAutoNum type="arabicPeriod"/>
            </a:pPr>
            <a:endParaRPr lang="en-GB" sz="1800" b="1" dirty="0">
              <a:solidFill>
                <a:schemeClr val="accent6"/>
              </a:solidFill>
              <a:latin typeface="+mn-lt"/>
            </a:endParaRPr>
          </a:p>
          <a:p>
            <a:pPr marL="342900" indent="-342900" algn="l">
              <a:buFont typeface="+mj-lt"/>
              <a:buAutoNum type="arabicPeriod"/>
            </a:pPr>
            <a:r>
              <a:rPr lang="en-GB" sz="1800" b="1" dirty="0" smtClean="0">
                <a:solidFill>
                  <a:schemeClr val="accent6"/>
                </a:solidFill>
                <a:latin typeface="+mn-lt"/>
              </a:rPr>
              <a:t>LS2 activities, </a:t>
            </a:r>
            <a:r>
              <a:rPr lang="en-GB" sz="1800" b="1" dirty="0">
                <a:solidFill>
                  <a:schemeClr val="accent6"/>
                </a:solidFill>
                <a:latin typeface="+mn-lt"/>
              </a:rPr>
              <a:t>impact on recommissioning &amp; </a:t>
            </a:r>
            <a:r>
              <a:rPr lang="en-GB" sz="1800" b="1" dirty="0" smtClean="0">
                <a:solidFill>
                  <a:schemeClr val="accent6"/>
                </a:solidFill>
                <a:latin typeface="+mn-lt"/>
              </a:rPr>
              <a:t>operations</a:t>
            </a:r>
            <a:endParaRPr lang="en-GB" sz="1800" b="1" dirty="0">
              <a:solidFill>
                <a:schemeClr val="accent6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208681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Converter performance: </a:t>
            </a:r>
            <a:r>
              <a:rPr lang="en-GB" dirty="0" smtClean="0"/>
              <a:t>Others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0" y="3040864"/>
            <a:ext cx="9144000" cy="400110"/>
          </a:xfrm>
          <a:prstGeom prst="rect">
            <a:avLst/>
          </a:prstGeom>
          <a:solidFill>
            <a:schemeClr val="bg1"/>
          </a:solidFill>
        </p:spPr>
        <p:txBody>
          <a:bodyPr wrap="square" anchor="ctr">
            <a:spAutoFit/>
          </a:bodyPr>
          <a:lstStyle/>
          <a:p>
            <a:r>
              <a:rPr lang="en-GB" sz="2000" b="1" dirty="0" smtClean="0">
                <a:solidFill>
                  <a:schemeClr val="accent6"/>
                </a:solidFill>
                <a:latin typeface="Calibri" pitchFamily="34" charset="0"/>
              </a:rPr>
              <a:t>RPTE – Main Dipole: water leak on water-cooled </a:t>
            </a:r>
            <a:r>
              <a:rPr lang="en-GB" sz="2000" b="1" dirty="0" err="1" smtClean="0">
                <a:solidFill>
                  <a:schemeClr val="accent6"/>
                </a:solidFill>
                <a:latin typeface="Calibri" pitchFamily="34" charset="0"/>
              </a:rPr>
              <a:t>busbars</a:t>
            </a:r>
            <a:endParaRPr lang="en-GB" sz="2000" b="1" dirty="0">
              <a:solidFill>
                <a:schemeClr val="accent6"/>
              </a:solidFill>
              <a:latin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3487646"/>
            <a:ext cx="91341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62F67"/>
                </a:solidFill>
                <a:latin typeface="Calibri" pitchFamily="34" charset="0"/>
              </a:rPr>
              <a:t>Water-cooled </a:t>
            </a:r>
            <a:r>
              <a:rPr lang="en-GB" dirty="0" err="1">
                <a:solidFill>
                  <a:srgbClr val="062F67"/>
                </a:solidFill>
                <a:latin typeface="Calibri" pitchFamily="34" charset="0"/>
              </a:rPr>
              <a:t>busbars</a:t>
            </a:r>
            <a:r>
              <a:rPr lang="en-GB" dirty="0">
                <a:solidFill>
                  <a:srgbClr val="062F67"/>
                </a:solidFill>
                <a:latin typeface="Calibri" pitchFamily="34" charset="0"/>
              </a:rPr>
              <a:t> for RB.A12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caused a big downtime in 2017 but p</a:t>
            </a:r>
            <a:r>
              <a:rPr lang="en-GB" dirty="0" err="1" smtClean="0">
                <a:solidFill>
                  <a:srgbClr val="062F67"/>
                </a:solidFill>
                <a:latin typeface="Calibri" pitchFamily="34" charset="0"/>
              </a:rPr>
              <a:t>oor</a:t>
            </a:r>
            <a:r>
              <a:rPr lang="en-GB" dirty="0" smtClean="0">
                <a:solidFill>
                  <a:srgbClr val="062F67"/>
                </a:solidFill>
                <a:latin typeface="Calibri" pitchFamily="34" charset="0"/>
              </a:rPr>
              <a:t> </a:t>
            </a:r>
            <a:r>
              <a:rPr lang="en-GB" dirty="0">
                <a:solidFill>
                  <a:srgbClr val="062F67"/>
                </a:solidFill>
                <a:latin typeface="Calibri" pitchFamily="34" charset="0"/>
              </a:rPr>
              <a:t>quality of </a:t>
            </a:r>
            <a:r>
              <a:rPr lang="en-GB" dirty="0" smtClean="0">
                <a:solidFill>
                  <a:srgbClr val="062F67"/>
                </a:solidFill>
                <a:latin typeface="Calibri" pitchFamily="34" charset="0"/>
              </a:rPr>
              <a:t>welding </a:t>
            </a:r>
            <a:r>
              <a:rPr lang="en-GB" dirty="0">
                <a:solidFill>
                  <a:srgbClr val="062F67"/>
                </a:solidFill>
                <a:latin typeface="Calibri" pitchFamily="34" charset="0"/>
              </a:rPr>
              <a:t>on cooling </a:t>
            </a:r>
            <a:r>
              <a:rPr lang="en-GB" dirty="0" smtClean="0">
                <a:solidFill>
                  <a:srgbClr val="062F67"/>
                </a:solidFill>
                <a:latin typeface="Calibri" pitchFamily="34" charset="0"/>
              </a:rPr>
              <a:t>plates is seen on all converters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. One w</a:t>
            </a:r>
            <a:r>
              <a:rPr lang="en-GB" dirty="0" err="1" smtClean="0">
                <a:solidFill>
                  <a:srgbClr val="062F67"/>
                </a:solidFill>
                <a:latin typeface="Calibri" pitchFamily="34" charset="0"/>
              </a:rPr>
              <a:t>ater</a:t>
            </a:r>
            <a:r>
              <a:rPr lang="en-GB" dirty="0" smtClean="0">
                <a:solidFill>
                  <a:srgbClr val="062F67"/>
                </a:solidFill>
                <a:latin typeface="Calibri" pitchFamily="34" charset="0"/>
              </a:rPr>
              <a:t>-cooled </a:t>
            </a:r>
            <a:r>
              <a:rPr lang="en-GB" dirty="0" err="1" smtClean="0">
                <a:solidFill>
                  <a:srgbClr val="062F67"/>
                </a:solidFill>
                <a:latin typeface="Calibri" pitchFamily="34" charset="0"/>
              </a:rPr>
              <a:t>busbar</a:t>
            </a:r>
            <a:r>
              <a:rPr lang="en-GB" dirty="0" smtClean="0">
                <a:solidFill>
                  <a:srgbClr val="062F67"/>
                </a:solidFill>
                <a:latin typeface="Calibri" pitchFamily="34" charset="0"/>
              </a:rPr>
              <a:t> </a:t>
            </a:r>
            <a:r>
              <a:rPr lang="en-GB" dirty="0">
                <a:solidFill>
                  <a:srgbClr val="062F67"/>
                </a:solidFill>
                <a:latin typeface="Calibri" pitchFamily="34" charset="0"/>
              </a:rPr>
              <a:t>for RB.A12 </a:t>
            </a:r>
            <a:r>
              <a:rPr lang="en-GB" dirty="0" smtClean="0">
                <a:solidFill>
                  <a:srgbClr val="062F67"/>
                </a:solidFill>
                <a:latin typeface="Calibri" pitchFamily="34" charset="0"/>
              </a:rPr>
              <a:t>changed </a:t>
            </a:r>
            <a:r>
              <a:rPr lang="en-GB" dirty="0">
                <a:solidFill>
                  <a:srgbClr val="062F67"/>
                </a:solidFill>
                <a:latin typeface="Calibri" pitchFamily="34" charset="0"/>
              </a:rPr>
              <a:t>during the YETS </a:t>
            </a:r>
            <a:r>
              <a:rPr lang="en-GB" dirty="0" smtClean="0">
                <a:solidFill>
                  <a:srgbClr val="062F67"/>
                </a:solidFill>
                <a:latin typeface="Calibri" pitchFamily="34" charset="0"/>
              </a:rPr>
              <a:t>2017-18.</a:t>
            </a:r>
          </a:p>
          <a:p>
            <a:r>
              <a:rPr lang="en-GB" dirty="0" smtClean="0">
                <a:solidFill>
                  <a:srgbClr val="062F67"/>
                </a:solidFill>
                <a:latin typeface="Calibri" pitchFamily="34" charset="0"/>
              </a:rPr>
              <a:t>LS2: Consolidation of all </a:t>
            </a:r>
            <a:r>
              <a:rPr lang="en-GB" dirty="0" err="1" smtClean="0">
                <a:solidFill>
                  <a:srgbClr val="062F67"/>
                </a:solidFill>
                <a:latin typeface="Calibri" pitchFamily="34" charset="0"/>
              </a:rPr>
              <a:t>busbars</a:t>
            </a:r>
            <a:endParaRPr lang="en-GB" dirty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4554378"/>
            <a:ext cx="9144000" cy="400110"/>
          </a:xfrm>
          <a:prstGeom prst="rect">
            <a:avLst/>
          </a:prstGeom>
          <a:solidFill>
            <a:schemeClr val="bg1"/>
          </a:solidFill>
        </p:spPr>
        <p:txBody>
          <a:bodyPr wrap="square" anchor="ctr">
            <a:spAutoFit/>
          </a:bodyPr>
          <a:lstStyle/>
          <a:p>
            <a:r>
              <a:rPr lang="en-GB" sz="2000" b="1" dirty="0" smtClean="0">
                <a:solidFill>
                  <a:schemeClr val="accent6"/>
                </a:solidFill>
                <a:latin typeface="Calibri" pitchFamily="34" charset="0"/>
              </a:rPr>
              <a:t>FMCM trips in 2016 &amp; mitigation</a:t>
            </a:r>
            <a:endParaRPr lang="en-GB" sz="2000" b="1" dirty="0">
              <a:solidFill>
                <a:schemeClr val="accent6"/>
              </a:solidFill>
              <a:latin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4960203"/>
            <a:ext cx="91341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No self triggers of the FMCM in 2017 nor 2018.</a:t>
            </a:r>
          </a:p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RD1/RD34 replaced with Saturn converters during EYETS’16-17 </a:t>
            </a:r>
          </a:p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helped to significantly reduce FMCM triggers: 23x (2016) vs. 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9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x (2017) vs. 3x (2018)</a:t>
            </a:r>
          </a:p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Potential availability gain if improving glitch rejection on RQ5.LR3 (x11), RQ4.LR3 (x11)</a:t>
            </a:r>
            <a:endParaRPr lang="en-GB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046" y="960641"/>
            <a:ext cx="6696075" cy="2024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823551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LHC Power Converters</a:t>
            </a:r>
            <a:endParaRPr lang="en-US" b="1" dirty="0"/>
          </a:p>
        </p:txBody>
      </p:sp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7646216"/>
              </p:ext>
            </p:extLst>
          </p:nvPr>
        </p:nvGraphicFramePr>
        <p:xfrm>
          <a:off x="1678269" y="1698570"/>
          <a:ext cx="5814086" cy="3859131"/>
        </p:xfrm>
        <a:graphic>
          <a:graphicData uri="http://schemas.openxmlformats.org/drawingml/2006/table">
            <a:tbl>
              <a:tblPr firstRow="1" bandRow="1"/>
              <a:tblGrid>
                <a:gridCol w="217766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27651">
                  <a:extLst>
                    <a:ext uri="{9D8B030D-6E8A-4147-A177-3AD203B41FA5}">
                      <a16:colId xmlns="" xmlns:a16="http://schemas.microsoft.com/office/drawing/2014/main" val="2576521964"/>
                    </a:ext>
                  </a:extLst>
                </a:gridCol>
                <a:gridCol w="72765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2704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2704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72704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3176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Typical use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Type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Current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da-DK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Voltage</a:t>
                      </a:r>
                      <a:endParaRPr lang="da-DK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Location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Quantity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176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Main Dipoles</a:t>
                      </a:r>
                      <a:endParaRPr kumimoji="0" lang="hr-HR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RPTE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13kA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180V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UA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8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100416498"/>
                  </a:ext>
                </a:extLst>
              </a:tr>
              <a:tr h="3176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Main Quads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RPHE 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13kA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18V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UA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16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563843629"/>
                  </a:ext>
                </a:extLst>
              </a:tr>
              <a:tr h="3176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IPD, IPQ, IT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err="1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RPHx</a:t>
                      </a:r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 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4-6-8kA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8V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RR</a:t>
                      </a:r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UA/UJ</a:t>
                      </a:r>
                      <a:r>
                        <a:rPr kumimoji="0" lang="en-US" sz="14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 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189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179239098"/>
                  </a:ext>
                </a:extLst>
              </a:tr>
              <a:tr h="317609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600A</a:t>
                      </a:r>
                      <a:r>
                        <a:rPr kumimoji="0" lang="en-US" sz="14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 Multipole correctors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err="1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RPMBx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600A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10V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RR/UL</a:t>
                      </a:r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 UA/UJ</a:t>
                      </a: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400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404765154"/>
                  </a:ext>
                </a:extLst>
              </a:tr>
              <a:tr h="3176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Orbit correctors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RPLB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120A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10V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RR/UL</a:t>
                      </a:r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 UA/UJ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290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08553402"/>
                  </a:ext>
                </a:extLst>
              </a:tr>
              <a:tr h="3176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Orbit correctors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RPLA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60A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8V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ARC</a:t>
                      </a:r>
                      <a:endParaRPr kumimoji="0" lang="en-US" sz="1400" b="0" i="0" u="none" strike="noStrike" kern="1200" dirty="0">
                        <a:solidFill>
                          <a:srgbClr val="FF0000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752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493161690"/>
                  </a:ext>
                </a:extLst>
              </a:tr>
              <a:tr h="31760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charset="0"/>
                          <a:ea typeface="+mn-ea"/>
                          <a:cs typeface="+mn-cs"/>
                        </a:rPr>
                        <a:t>Saturn_2s</a:t>
                      </a: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RPADO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850A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700V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SR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4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723061102"/>
                  </a:ext>
                </a:extLst>
              </a:tr>
              <a:tr h="317609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RPMC 600A-40V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RPMC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600A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40V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UJ/TZ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37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894098211"/>
                  </a:ext>
                </a:extLst>
              </a:tr>
              <a:tr h="317609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Other</a:t>
                      </a:r>
                      <a:r>
                        <a:rPr kumimoji="0" lang="en-US" sz="14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 warm circuits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err="1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RPTx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UA/UJ/TZ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26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176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r" fontAlgn="b"/>
                      <a:r>
                        <a:rPr kumimoji="0" lang="el-GR" sz="1400" b="1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Σ</a:t>
                      </a:r>
                      <a:endParaRPr kumimoji="0" lang="en-GB" sz="1400" b="1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endParaRPr kumimoji="0" lang="en-GB" sz="1400" b="1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endParaRPr kumimoji="0" lang="en-GB" sz="1400" b="1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endParaRPr kumimoji="0" lang="en-GB" sz="1400" b="1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endParaRPr kumimoji="0" lang="en-GB" sz="1400" b="1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1722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75693136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 bwMode="auto">
          <a:xfrm>
            <a:off x="4585312" y="2762707"/>
            <a:ext cx="684000" cy="216000"/>
          </a:xfrm>
          <a:prstGeom prst="rect">
            <a:avLst/>
          </a:prstGeom>
          <a:noFill/>
          <a:ln w="381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solidFill>
                  <a:srgbClr val="062F67"/>
                </a:solidFill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6519966" y="1447604"/>
            <a:ext cx="2524125" cy="2556076"/>
            <a:chOff x="7485427" y="1989763"/>
            <a:chExt cx="2524125" cy="2556076"/>
          </a:xfrm>
        </p:grpSpPr>
        <p:pic>
          <p:nvPicPr>
            <p:cNvPr id="8194" name="Picture 2" descr="\\cern.ch\dfs\Users\b\btodd\Documents\Conferences and Workshops\TWEPP 2012\presentation\468kA.bmp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85427" y="2011138"/>
              <a:ext cx="2524125" cy="2534701"/>
            </a:xfrm>
            <a:prstGeom prst="rect">
              <a:avLst/>
            </a:prstGeom>
            <a:solidFill>
              <a:schemeClr val="accent1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</p:pic>
        <p:sp>
          <p:nvSpPr>
            <p:cNvPr id="10" name="Rectangle 9"/>
            <p:cNvSpPr/>
            <p:nvPr/>
          </p:nvSpPr>
          <p:spPr bwMode="auto">
            <a:xfrm>
              <a:off x="7485427" y="1989763"/>
              <a:ext cx="2488472" cy="2534701"/>
            </a:xfrm>
            <a:prstGeom prst="rect">
              <a:avLst/>
            </a:prstGeom>
            <a:noFill/>
            <a:ln w="3810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600" b="0" i="0" u="none" strike="noStrike" cap="none" normalizeH="0" baseline="0" smtClean="0">
                <a:ln>
                  <a:solidFill>
                    <a:srgbClr val="000099"/>
                  </a:solidFill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8" name="Straight Connector 7"/>
          <p:cNvCxnSpPr>
            <a:stCxn id="9" idx="3"/>
            <a:endCxn id="10" idx="1"/>
          </p:cNvCxnSpPr>
          <p:nvPr/>
        </p:nvCxnSpPr>
        <p:spPr bwMode="auto">
          <a:xfrm flipV="1">
            <a:off x="5269312" y="2714955"/>
            <a:ext cx="1250654" cy="15575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Rectangle 11"/>
          <p:cNvSpPr/>
          <p:nvPr/>
        </p:nvSpPr>
        <p:spPr bwMode="auto">
          <a:xfrm>
            <a:off x="4585312" y="4009435"/>
            <a:ext cx="684000" cy="216000"/>
          </a:xfrm>
          <a:prstGeom prst="rect">
            <a:avLst/>
          </a:prstGeom>
          <a:noFill/>
          <a:ln w="38100" cap="flat" cmpd="sng" algn="ctr">
            <a:solidFill>
              <a:srgbClr val="062F67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76200" y="4684391"/>
            <a:ext cx="2790773" cy="1826049"/>
            <a:chOff x="76200" y="4684391"/>
            <a:chExt cx="2790773" cy="1826049"/>
          </a:xfrm>
        </p:grpSpPr>
        <p:pic>
          <p:nvPicPr>
            <p:cNvPr id="8195" name="Picture 3" descr="\\cern.ch\dfs\Users\b\btodd\Documents\Conferences and Workshops\TWEPP 2012\presentation\60A.bmp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211" y="4684392"/>
              <a:ext cx="2724762" cy="1826048"/>
            </a:xfrm>
            <a:prstGeom prst="rect">
              <a:avLst/>
            </a:prstGeom>
            <a:noFill/>
            <a:ln>
              <a:solidFill>
                <a:srgbClr val="062F67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Rectangle 12"/>
            <p:cNvSpPr/>
            <p:nvPr/>
          </p:nvSpPr>
          <p:spPr bwMode="auto">
            <a:xfrm>
              <a:off x="76200" y="4684391"/>
              <a:ext cx="2775920" cy="1826048"/>
            </a:xfrm>
            <a:prstGeom prst="rect">
              <a:avLst/>
            </a:prstGeom>
            <a:noFill/>
            <a:ln w="38100" cap="flat" cmpd="sng" algn="ctr">
              <a:solidFill>
                <a:srgbClr val="062F67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14" name="Straight Connector 13"/>
          <p:cNvCxnSpPr>
            <a:stCxn id="12" idx="1"/>
            <a:endCxn id="13" idx="3"/>
          </p:cNvCxnSpPr>
          <p:nvPr/>
        </p:nvCxnSpPr>
        <p:spPr bwMode="auto">
          <a:xfrm flipH="1">
            <a:off x="2852120" y="4117435"/>
            <a:ext cx="1733192" cy="147998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62F67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Rectangle 38"/>
          <p:cNvSpPr/>
          <p:nvPr/>
        </p:nvSpPr>
        <p:spPr bwMode="auto">
          <a:xfrm>
            <a:off x="4585312" y="3632100"/>
            <a:ext cx="684000" cy="216000"/>
          </a:xfrm>
          <a:prstGeom prst="rect">
            <a:avLst/>
          </a:prstGeom>
          <a:noFill/>
          <a:ln w="381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6686192" y="4553419"/>
            <a:ext cx="2353574" cy="1800349"/>
            <a:chOff x="5108374" y="4953000"/>
            <a:chExt cx="2353574" cy="1800349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08374" y="4954197"/>
              <a:ext cx="2353574" cy="1799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" name="Rectangle 39"/>
            <p:cNvSpPr/>
            <p:nvPr/>
          </p:nvSpPr>
          <p:spPr bwMode="auto">
            <a:xfrm>
              <a:off x="5108374" y="4953000"/>
              <a:ext cx="2353574" cy="1800349"/>
            </a:xfrm>
            <a:prstGeom prst="rect">
              <a:avLst/>
            </a:prstGeom>
            <a:noFill/>
            <a:ln w="3810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41" name="Straight Connector 40"/>
          <p:cNvCxnSpPr>
            <a:stCxn id="39" idx="3"/>
            <a:endCxn id="1026" idx="1"/>
          </p:cNvCxnSpPr>
          <p:nvPr/>
        </p:nvCxnSpPr>
        <p:spPr bwMode="auto">
          <a:xfrm>
            <a:off x="5269312" y="3740100"/>
            <a:ext cx="1416880" cy="171409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8" name="Rectangle 47"/>
          <p:cNvSpPr/>
          <p:nvPr/>
        </p:nvSpPr>
        <p:spPr bwMode="auto">
          <a:xfrm>
            <a:off x="4585312" y="3215643"/>
            <a:ext cx="684000" cy="216000"/>
          </a:xfrm>
          <a:prstGeom prst="rect">
            <a:avLst/>
          </a:prstGeom>
          <a:noFill/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235001" y="1024578"/>
            <a:ext cx="1633752" cy="3070107"/>
            <a:chOff x="684968" y="1066800"/>
            <a:chExt cx="1633752" cy="3070107"/>
          </a:xfrm>
        </p:grpSpPr>
        <p:pic>
          <p:nvPicPr>
            <p:cNvPr id="1028" name="Picture 4" descr="Picture of the converter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968" y="1103654"/>
              <a:ext cx="1633752" cy="30332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1" name="Rectangle 50"/>
            <p:cNvSpPr/>
            <p:nvPr/>
          </p:nvSpPr>
          <p:spPr bwMode="auto">
            <a:xfrm>
              <a:off x="684968" y="1066800"/>
              <a:ext cx="1633752" cy="3070107"/>
            </a:xfrm>
            <a:prstGeom prst="rect">
              <a:avLst/>
            </a:prstGeom>
            <a:noFill/>
            <a:ln w="38100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52" name="Straight Connector 51"/>
          <p:cNvCxnSpPr>
            <a:stCxn id="48" idx="1"/>
            <a:endCxn id="51" idx="3"/>
          </p:cNvCxnSpPr>
          <p:nvPr/>
        </p:nvCxnSpPr>
        <p:spPr bwMode="auto">
          <a:xfrm flipH="1" flipV="1">
            <a:off x="1868753" y="2559632"/>
            <a:ext cx="2716559" cy="764011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Rectangle 23"/>
          <p:cNvSpPr/>
          <p:nvPr/>
        </p:nvSpPr>
        <p:spPr bwMode="auto">
          <a:xfrm rot="10800000" flipV="1">
            <a:off x="3578266" y="5885999"/>
            <a:ext cx="2656800" cy="386248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dirty="0">
                <a:solidFill>
                  <a:srgbClr val="C00000"/>
                </a:solidFill>
                <a:latin typeface="Calibri"/>
              </a:rPr>
              <a:t>≈</a:t>
            </a:r>
            <a:r>
              <a:rPr lang="en-US" dirty="0">
                <a:solidFill>
                  <a:srgbClr val="C00000"/>
                </a:solidFill>
                <a:latin typeface="Calibri" pitchFamily="34" charset="0"/>
              </a:rPr>
              <a:t>1050 in LHC radiation areas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charset="0"/>
            </a:endParaRPr>
          </a:p>
        </p:txBody>
      </p:sp>
      <p:sp>
        <p:nvSpPr>
          <p:cNvPr id="29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/>
          <a:p>
            <a:r>
              <a:rPr lang="en-US" dirty="0" smtClean="0"/>
              <a:t>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816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39" grpId="0" animBg="1"/>
      <p:bldP spid="48" grpId="0" animBg="1"/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LS1 </a:t>
            </a:r>
            <a:r>
              <a:rPr lang="en-GB" dirty="0" smtClean="0"/>
              <a:t>Consolidation: R2E project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" name="Picture 5" descr="\\cern.ch\dfs\Departments\TE\Groups\EPC\Administration\TEMB\EPC_report_27-05-2013\DSC_946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23115" y="4672350"/>
            <a:ext cx="1844168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\\cern.ch\dfs\Users\v\vmontabo\Desktop\Status\IMG_0128 (Medium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3115" y="1933800"/>
            <a:ext cx="2399757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0" y="914400"/>
            <a:ext cx="9144000" cy="400110"/>
          </a:xfrm>
          <a:prstGeom prst="rect">
            <a:avLst/>
          </a:prstGeom>
          <a:solidFill>
            <a:schemeClr val="bg1"/>
          </a:solidFill>
        </p:spPr>
        <p:txBody>
          <a:bodyPr wrap="square" anchor="ctr">
            <a:spAutoFit/>
          </a:bodyPr>
          <a:lstStyle/>
          <a:p>
            <a:r>
              <a:rPr lang="en-GB" sz="2000" b="1" dirty="0" smtClean="0">
                <a:solidFill>
                  <a:schemeClr val="accent6"/>
                </a:solidFill>
                <a:latin typeface="Calibri" pitchFamily="34" charset="0"/>
              </a:rPr>
              <a:t>Decrease exposure to radiation as a Single Event Effect mitigation</a:t>
            </a:r>
            <a:endParaRPr lang="en-GB" sz="2000" b="1" dirty="0">
              <a:solidFill>
                <a:schemeClr val="accent6"/>
              </a:solidFill>
              <a:latin typeface="Calibri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43000" y="1286177"/>
            <a:ext cx="6858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62F67"/>
                </a:solidFill>
                <a:latin typeface="Calibri" pitchFamily="34" charset="0"/>
              </a:rPr>
              <a:t>Relocation of power converters from UJ to UL14/16, UL557, </a:t>
            </a:r>
            <a:r>
              <a:rPr lang="en-GB" dirty="0" smtClean="0">
                <a:solidFill>
                  <a:srgbClr val="062F67"/>
                </a:solidFill>
                <a:latin typeface="Calibri" pitchFamily="34" charset="0"/>
              </a:rPr>
              <a:t>TZ76</a:t>
            </a:r>
          </a:p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Enhanced shielding in the RRs in P1, P5 &amp; P7 </a:t>
            </a:r>
            <a:endParaRPr lang="en-US" dirty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3861669"/>
            <a:ext cx="9144000" cy="400110"/>
          </a:xfrm>
          <a:prstGeom prst="rect">
            <a:avLst/>
          </a:prstGeom>
          <a:solidFill>
            <a:schemeClr val="bg1"/>
          </a:solidFill>
        </p:spPr>
        <p:txBody>
          <a:bodyPr wrap="square" anchor="ctr">
            <a:spAutoFit/>
          </a:bodyPr>
          <a:lstStyle/>
          <a:p>
            <a:r>
              <a:rPr lang="en-GB" sz="2000" b="1" dirty="0" smtClean="0">
                <a:solidFill>
                  <a:schemeClr val="accent6"/>
                </a:solidFill>
                <a:latin typeface="Calibri" pitchFamily="34" charset="0"/>
              </a:rPr>
              <a:t>System consolidation: LHC600A-10V Converters </a:t>
            </a:r>
            <a:endParaRPr lang="en-GB" sz="2000" b="1" dirty="0">
              <a:solidFill>
                <a:schemeClr val="accent6"/>
              </a:solidFill>
              <a:latin typeface="Calibri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4233446"/>
            <a:ext cx="91341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062F67"/>
                </a:solidFill>
                <a:latin typeface="Calibri" pitchFamily="34" charset="0"/>
              </a:rPr>
              <a:t>Auxiliary </a:t>
            </a:r>
            <a:r>
              <a:rPr lang="en-GB" dirty="0">
                <a:solidFill>
                  <a:srgbClr val="062F67"/>
                </a:solidFill>
                <a:latin typeface="Calibri" pitchFamily="34" charset="0"/>
              </a:rPr>
              <a:t>Power Supply </a:t>
            </a:r>
            <a:r>
              <a:rPr lang="en-GB" dirty="0" smtClean="0">
                <a:solidFill>
                  <a:srgbClr val="062F67"/>
                </a:solidFill>
                <a:latin typeface="Calibri" pitchFamily="34" charset="0"/>
              </a:rPr>
              <a:t>: Single </a:t>
            </a:r>
            <a:r>
              <a:rPr lang="en-GB" dirty="0">
                <a:solidFill>
                  <a:srgbClr val="062F67"/>
                </a:solidFill>
                <a:latin typeface="Calibri" pitchFamily="34" charset="0"/>
              </a:rPr>
              <a:t>Event Effect </a:t>
            </a:r>
            <a:r>
              <a:rPr lang="en-GB" dirty="0" smtClean="0">
                <a:solidFill>
                  <a:srgbClr val="062F67"/>
                </a:solidFill>
                <a:latin typeface="Calibri" pitchFamily="34" charset="0"/>
              </a:rPr>
              <a:t>mitigation</a:t>
            </a:r>
            <a:endParaRPr lang="en-US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pic>
        <p:nvPicPr>
          <p:cNvPr id="14" name="Picture 2" descr="\\cern.ch\dfs\Departments\TE\Groups\EPC\Administration\TEMB\EPC_report_27-05-2013\DSC_946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7537" y="4672350"/>
            <a:ext cx="2717663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5200" y="1933800"/>
            <a:ext cx="2400000" cy="1800000"/>
          </a:xfrm>
          <a:prstGeom prst="rect">
            <a:avLst/>
          </a:prstGeom>
        </p:spPr>
      </p:pic>
      <p:sp>
        <p:nvSpPr>
          <p:cNvPr id="16" name="ZoneTexte 17"/>
          <p:cNvSpPr txBox="1"/>
          <p:nvPr/>
        </p:nvSpPr>
        <p:spPr>
          <a:xfrm>
            <a:off x="7772400" y="5965040"/>
            <a:ext cx="1030288" cy="369332"/>
          </a:xfrm>
          <a:prstGeom prst="rect">
            <a:avLst/>
          </a:prstGeom>
          <a:solidFill>
            <a:srgbClr val="E39F2E"/>
          </a:solidFill>
          <a:ln w="25400" cap="flat" cmpd="sng" algn="ctr">
            <a:solidFill>
              <a:srgbClr val="E39F2E">
                <a:shade val="50000"/>
              </a:srgbClr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rgbClr val="FFFFFF"/>
                </a:solidFill>
                <a:latin typeface="Arial"/>
                <a:ea typeface="ＭＳ Ｐゴシック"/>
              </a:rPr>
              <a:t>Montabonnet, Chamonix’16</a:t>
            </a:r>
            <a:endParaRPr lang="en-US" sz="900" b="1" kern="0" dirty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179275261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LS1 </a:t>
            </a:r>
            <a:r>
              <a:rPr lang="en-GB" dirty="0" smtClean="0"/>
              <a:t>Consolidation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1066800"/>
            <a:ext cx="9144000" cy="400110"/>
          </a:xfrm>
          <a:prstGeom prst="rect">
            <a:avLst/>
          </a:prstGeom>
          <a:solidFill>
            <a:schemeClr val="bg1"/>
          </a:solidFill>
        </p:spPr>
        <p:txBody>
          <a:bodyPr wrap="square" anchor="ctr">
            <a:spAutoFit/>
          </a:bodyPr>
          <a:lstStyle/>
          <a:p>
            <a:r>
              <a:rPr lang="en-GB" sz="2000" b="1" dirty="0">
                <a:solidFill>
                  <a:schemeClr val="accent6"/>
                </a:solidFill>
                <a:latin typeface="Calibri" pitchFamily="34" charset="0"/>
              </a:rPr>
              <a:t>IPD/IPQ and RQD/RQF converters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85800" y="1438577"/>
            <a:ext cx="7543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62F67"/>
                </a:solidFill>
                <a:latin typeface="Calibri" pitchFamily="34" charset="0"/>
              </a:rPr>
              <a:t>Output module consolidation due to diode case reliability issue and improvement of the thermal environment for a better reliability at 7TeV (full current)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0" y="3861669"/>
            <a:ext cx="9144000" cy="400110"/>
          </a:xfrm>
          <a:prstGeom prst="rect">
            <a:avLst/>
          </a:prstGeom>
          <a:solidFill>
            <a:schemeClr val="bg1"/>
          </a:solidFill>
        </p:spPr>
        <p:txBody>
          <a:bodyPr wrap="square" anchor="ctr">
            <a:spAutoFit/>
          </a:bodyPr>
          <a:lstStyle/>
          <a:p>
            <a:r>
              <a:rPr lang="en-GB" sz="2000" b="1" dirty="0" smtClean="0">
                <a:solidFill>
                  <a:schemeClr val="accent6"/>
                </a:solidFill>
                <a:latin typeface="Calibri" pitchFamily="34" charset="0"/>
              </a:rPr>
              <a:t>LHC60A-08V </a:t>
            </a:r>
            <a:r>
              <a:rPr lang="en-GB" sz="2000" b="1" dirty="0">
                <a:solidFill>
                  <a:schemeClr val="accent6"/>
                </a:solidFill>
                <a:latin typeface="Calibri" pitchFamily="34" charset="0"/>
              </a:rPr>
              <a:t>converters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0" y="4233446"/>
            <a:ext cx="91341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62F67"/>
                </a:solidFill>
                <a:latin typeface="Calibri" pitchFamily="34" charset="0"/>
              </a:rPr>
              <a:t>Consolidation of the Auxiliary Power Supply due to capacitor ageing </a:t>
            </a:r>
          </a:p>
        </p:txBody>
      </p:sp>
      <p:pic>
        <p:nvPicPr>
          <p:cNvPr id="16" name="Picture 2" descr="\\cern.ch\dfs\Users\y\ythurel\Desktop\delete\te-tm diodes failures\photos\high-res\lhc4-6-8kA-08v_crashed-diodes-output-module (Custom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6135" y="2187525"/>
            <a:ext cx="1440374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G:\Departments\TE\Groups\EPC\Sections\LPC\Temp\Frederic\4-6-8kA\Photos\P1000883 (Small)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14" t="34545" r="13210"/>
          <a:stretch/>
        </p:blipFill>
        <p:spPr bwMode="auto">
          <a:xfrm>
            <a:off x="1447614" y="2133600"/>
            <a:ext cx="1987455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5" descr="\\cern.ch\dfs\Departments\TE\Groups\EPC\Administration\TEMB\EPC_report_27-05-2013\DSC_9475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96000" y="2166684"/>
            <a:ext cx="1569373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ZoneTexte 17"/>
          <p:cNvSpPr txBox="1"/>
          <p:nvPr/>
        </p:nvSpPr>
        <p:spPr>
          <a:xfrm>
            <a:off x="7848600" y="6100096"/>
            <a:ext cx="1030288" cy="369332"/>
          </a:xfrm>
          <a:prstGeom prst="rect">
            <a:avLst/>
          </a:prstGeom>
          <a:solidFill>
            <a:srgbClr val="E39F2E"/>
          </a:solidFill>
          <a:ln w="25400" cap="flat" cmpd="sng" algn="ctr">
            <a:solidFill>
              <a:srgbClr val="E39F2E">
                <a:shade val="50000"/>
              </a:srgbClr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rgbClr val="FFFFFF"/>
                </a:solidFill>
                <a:latin typeface="Arial"/>
                <a:ea typeface="ＭＳ Ｐゴシック"/>
              </a:rPr>
              <a:t>Montabonnet, Chamonix’16</a:t>
            </a:r>
            <a:endParaRPr lang="en-US" sz="900" b="1" kern="0" dirty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pic>
        <p:nvPicPr>
          <p:cNvPr id="15" name="Picture 3" descr="P100056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38142" y="4851753"/>
            <a:ext cx="1915715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" name="Group 19"/>
          <p:cNvGrpSpPr/>
          <p:nvPr/>
        </p:nvGrpSpPr>
        <p:grpSpPr>
          <a:xfrm>
            <a:off x="2590800" y="4865035"/>
            <a:ext cx="1528227" cy="1440000"/>
            <a:chOff x="6312878" y="4186221"/>
            <a:chExt cx="2390964" cy="1800000"/>
          </a:xfrm>
        </p:grpSpPr>
        <p:pic>
          <p:nvPicPr>
            <p:cNvPr id="21" name="Picture 4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12878" y="4186221"/>
              <a:ext cx="2390964" cy="180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AutoShape 5"/>
            <p:cNvSpPr>
              <a:spLocks noChangeArrowheads="1"/>
            </p:cNvSpPr>
            <p:nvPr/>
          </p:nvSpPr>
          <p:spPr bwMode="auto">
            <a:xfrm rot="5400000">
              <a:off x="6448903" y="4397639"/>
              <a:ext cx="363537" cy="196850"/>
            </a:xfrm>
            <a:prstGeom prst="rightArrow">
              <a:avLst>
                <a:gd name="adj1" fmla="val 50000"/>
                <a:gd name="adj2" fmla="val 46169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A0"/>
                </a:solidFill>
              </a:endParaRPr>
            </a:p>
          </p:txBody>
        </p:sp>
        <p:sp>
          <p:nvSpPr>
            <p:cNvPr id="23" name="AutoShape 6"/>
            <p:cNvSpPr>
              <a:spLocks noChangeArrowheads="1"/>
            </p:cNvSpPr>
            <p:nvPr/>
          </p:nvSpPr>
          <p:spPr bwMode="auto">
            <a:xfrm rot="5400000">
              <a:off x="7042085" y="4396845"/>
              <a:ext cx="363537" cy="198438"/>
            </a:xfrm>
            <a:prstGeom prst="rightArrow">
              <a:avLst>
                <a:gd name="adj1" fmla="val 50000"/>
                <a:gd name="adj2" fmla="val 458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A0"/>
                </a:solidFill>
              </a:endParaRPr>
            </a:p>
          </p:txBody>
        </p:sp>
        <p:sp>
          <p:nvSpPr>
            <p:cNvPr id="24" name="AutoShape 7"/>
            <p:cNvSpPr>
              <a:spLocks noChangeArrowheads="1"/>
            </p:cNvSpPr>
            <p:nvPr/>
          </p:nvSpPr>
          <p:spPr bwMode="auto">
            <a:xfrm rot="5400000">
              <a:off x="7560118" y="4396845"/>
              <a:ext cx="363537" cy="198437"/>
            </a:xfrm>
            <a:prstGeom prst="rightArrow">
              <a:avLst>
                <a:gd name="adj1" fmla="val 50000"/>
                <a:gd name="adj2" fmla="val 458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55A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13702691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Recommissioning Post-LS1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1066800"/>
            <a:ext cx="9144000" cy="400110"/>
          </a:xfrm>
          <a:prstGeom prst="rect">
            <a:avLst/>
          </a:prstGeom>
          <a:solidFill>
            <a:schemeClr val="bg1"/>
          </a:solidFill>
        </p:spPr>
        <p:txBody>
          <a:bodyPr wrap="square" anchor="ctr">
            <a:spAutoFit/>
          </a:bodyPr>
          <a:lstStyle/>
          <a:p>
            <a:r>
              <a:rPr lang="en-GB" sz="2000" b="1" dirty="0" smtClean="0">
                <a:solidFill>
                  <a:schemeClr val="accent6"/>
                </a:solidFill>
                <a:latin typeface="Calibri" pitchFamily="34" charset="0"/>
              </a:rPr>
              <a:t>Short-circuit tests on converters that were relocated</a:t>
            </a:r>
            <a:endParaRPr lang="en-GB" sz="2000" b="1" dirty="0">
              <a:solidFill>
                <a:schemeClr val="accent6"/>
              </a:solidFill>
              <a:latin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85800" y="1438577"/>
            <a:ext cx="7543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062F67"/>
                </a:solidFill>
                <a:latin typeface="Calibri" pitchFamily="34" charset="0"/>
              </a:rPr>
              <a:t>New water-cooled DC cabling &amp; their resistance. </a:t>
            </a:r>
          </a:p>
          <a:p>
            <a:r>
              <a:rPr lang="en-GB" dirty="0" smtClean="0">
                <a:solidFill>
                  <a:srgbClr val="062F67"/>
                </a:solidFill>
                <a:latin typeface="Calibri" pitchFamily="34" charset="0"/>
              </a:rPr>
              <a:t>DC cables short-circuited at the DFB to test </a:t>
            </a:r>
          </a:p>
          <a:p>
            <a:r>
              <a:rPr lang="en-GB" dirty="0" smtClean="0">
                <a:solidFill>
                  <a:srgbClr val="062F67"/>
                </a:solidFill>
                <a:latin typeface="Calibri" pitchFamily="34" charset="0"/>
              </a:rPr>
              <a:t>power converter performance, full cabling and ventilation</a:t>
            </a:r>
            <a:endParaRPr lang="en-GB" dirty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3476323"/>
            <a:ext cx="9144000" cy="400110"/>
          </a:xfrm>
          <a:prstGeom prst="rect">
            <a:avLst/>
          </a:prstGeom>
          <a:solidFill>
            <a:schemeClr val="bg1"/>
          </a:solidFill>
        </p:spPr>
        <p:txBody>
          <a:bodyPr wrap="square" anchor="ctr">
            <a:spAutoFit/>
          </a:bodyPr>
          <a:lstStyle/>
          <a:p>
            <a:r>
              <a:rPr lang="en-GB" sz="2000" b="1" dirty="0" smtClean="0">
                <a:solidFill>
                  <a:schemeClr val="accent6"/>
                </a:solidFill>
                <a:latin typeface="Calibri" pitchFamily="34" charset="0"/>
              </a:rPr>
              <a:t>Impact on the Hardware Commissioning (HWC)</a:t>
            </a:r>
            <a:endParaRPr lang="en-GB" sz="2000" b="1" dirty="0">
              <a:solidFill>
                <a:schemeClr val="accent6"/>
              </a:solidFill>
              <a:latin typeface="Calibri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5800" y="3848100"/>
            <a:ext cx="7543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All power modules and changes on the Auxiliary Power Supplies were tested </a:t>
            </a:r>
          </a:p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in the A7 EPC test zone then re-tested during the HWC.</a:t>
            </a:r>
          </a:p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No major issues were reported.</a:t>
            </a:r>
            <a:endParaRPr lang="en-GB" dirty="0">
              <a:solidFill>
                <a:srgbClr val="062F67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1606676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Converter performance: Run2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77" y="762000"/>
            <a:ext cx="8977476" cy="58674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auto">
          <a:xfrm>
            <a:off x="457200" y="5562600"/>
            <a:ext cx="3972232" cy="216000"/>
          </a:xfrm>
          <a:prstGeom prst="rect">
            <a:avLst/>
          </a:prstGeom>
          <a:noFill/>
          <a:ln w="28575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3382712"/>
              </p:ext>
            </p:extLst>
          </p:nvPr>
        </p:nvGraphicFramePr>
        <p:xfrm>
          <a:off x="3810000" y="3360960"/>
          <a:ext cx="3840049" cy="1053026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388679">
                  <a:extLst>
                    <a:ext uri="{9D8B030D-6E8A-4147-A177-3AD203B41FA5}">
                      <a16:colId xmlns="" xmlns:a16="http://schemas.microsoft.com/office/drawing/2014/main" val="1875223043"/>
                    </a:ext>
                  </a:extLst>
                </a:gridCol>
                <a:gridCol w="694339">
                  <a:extLst>
                    <a:ext uri="{9D8B030D-6E8A-4147-A177-3AD203B41FA5}">
                      <a16:colId xmlns="" xmlns:a16="http://schemas.microsoft.com/office/drawing/2014/main" val="1217207722"/>
                    </a:ext>
                  </a:extLst>
                </a:gridCol>
                <a:gridCol w="564479">
                  <a:extLst>
                    <a:ext uri="{9D8B030D-6E8A-4147-A177-3AD203B41FA5}">
                      <a16:colId xmlns="" xmlns:a16="http://schemas.microsoft.com/office/drawing/2014/main" val="990866382"/>
                    </a:ext>
                  </a:extLst>
                </a:gridCol>
                <a:gridCol w="585004">
                  <a:extLst>
                    <a:ext uri="{9D8B030D-6E8A-4147-A177-3AD203B41FA5}">
                      <a16:colId xmlns="" xmlns:a16="http://schemas.microsoft.com/office/drawing/2014/main" val="2749101034"/>
                    </a:ext>
                  </a:extLst>
                </a:gridCol>
                <a:gridCol w="607548">
                  <a:extLst>
                    <a:ext uri="{9D8B030D-6E8A-4147-A177-3AD203B41FA5}">
                      <a16:colId xmlns="" xmlns:a16="http://schemas.microsoft.com/office/drawing/2014/main" val="2740059118"/>
                    </a:ext>
                  </a:extLst>
                </a:gridCol>
              </a:tblGrid>
              <a:tr h="336013">
                <a:tc>
                  <a:txBody>
                    <a:bodyPr/>
                    <a:lstStyle/>
                    <a:p>
                      <a:pPr algn="ctr"/>
                      <a:endParaRPr lang="en-GB" sz="1200" b="1" dirty="0">
                        <a:solidFill>
                          <a:srgbClr val="000099"/>
                        </a:solidFill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pt-BR" sz="12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</a:rPr>
                        <a:t>2015</a:t>
                      </a:r>
                    </a:p>
                    <a:p>
                      <a:pPr algn="ctr"/>
                      <a:r>
                        <a:rPr kumimoji="0" lang="pt-BR" sz="7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</a:rPr>
                        <a:t>AFT no check</a:t>
                      </a: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pt-BR" sz="12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</a:rPr>
                        <a:t>2016</a:t>
                      </a:r>
                      <a:endParaRPr lang="en-GB" sz="1200" b="1" dirty="0">
                        <a:solidFill>
                          <a:srgbClr val="000099"/>
                        </a:solidFill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pt-BR" sz="12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</a:rPr>
                        <a:t>2017</a:t>
                      </a:r>
                      <a:endParaRPr lang="en-GB" sz="1200" b="1" dirty="0">
                        <a:solidFill>
                          <a:srgbClr val="000099"/>
                        </a:solidFill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pt-BR" sz="12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</a:rPr>
                        <a:t>2018</a:t>
                      </a:r>
                      <a:endParaRPr lang="en-GB" sz="1200" b="1" dirty="0">
                        <a:solidFill>
                          <a:srgbClr val="000099"/>
                        </a:solidFill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635667949"/>
                  </a:ext>
                </a:extLst>
              </a:tr>
              <a:tr h="336013">
                <a:tc>
                  <a:txBody>
                    <a:bodyPr/>
                    <a:lstStyle/>
                    <a:p>
                      <a:pPr algn="ctr"/>
                      <a:r>
                        <a:rPr kumimoji="0" lang="pt-BR" sz="12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</a:rPr>
                        <a:t>Faults in AFT</a:t>
                      </a:r>
                      <a:endParaRPr lang="en-GB" sz="1200" b="1" dirty="0">
                        <a:solidFill>
                          <a:srgbClr val="000099"/>
                        </a:solidFill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pt-BR" sz="12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</a:rPr>
                        <a:t>99</a:t>
                      </a:r>
                      <a:endParaRPr lang="en-GB" sz="1200" b="1" dirty="0">
                        <a:solidFill>
                          <a:srgbClr val="000099"/>
                        </a:solidFill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pt-BR" sz="12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</a:rPr>
                        <a:t>75</a:t>
                      </a:r>
                      <a:endParaRPr lang="en-GB" sz="1200" b="1" dirty="0">
                        <a:solidFill>
                          <a:srgbClr val="000099"/>
                        </a:solidFill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pt-BR" sz="12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</a:rPr>
                        <a:t>109</a:t>
                      </a:r>
                      <a:endParaRPr lang="en-GB" sz="1200" b="1" dirty="0">
                        <a:solidFill>
                          <a:srgbClr val="000099"/>
                        </a:solidFill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0099"/>
                          </a:solidFill>
                        </a:rPr>
                        <a:t>107</a:t>
                      </a:r>
                      <a:endParaRPr lang="en-GB" sz="1200" b="1" dirty="0">
                        <a:solidFill>
                          <a:srgbClr val="000099"/>
                        </a:solidFill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885964491"/>
                  </a:ext>
                </a:extLst>
              </a:tr>
              <a:tr h="336013">
                <a:tc>
                  <a:txBody>
                    <a:bodyPr/>
                    <a:lstStyle/>
                    <a:p>
                      <a:pPr algn="ctr"/>
                      <a:r>
                        <a:rPr kumimoji="0" lang="pt-BR" sz="12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</a:rPr>
                        <a:t>Downtime in AFT</a:t>
                      </a:r>
                      <a:endParaRPr lang="en-GB" sz="1200" b="1" dirty="0">
                        <a:solidFill>
                          <a:srgbClr val="000099"/>
                        </a:solidFill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pt-BR" sz="12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</a:rPr>
                        <a:t>112h</a:t>
                      </a:r>
                      <a:endParaRPr lang="en-GB" sz="1200" b="1" dirty="0">
                        <a:solidFill>
                          <a:srgbClr val="000099"/>
                        </a:solidFill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sz="12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</a:rPr>
                        <a:t>76h</a:t>
                      </a:r>
                      <a:endParaRPr kumimoji="0" lang="pt-BR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pt-BR" sz="12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</a:rPr>
                        <a:t>99h</a:t>
                      </a:r>
                      <a:endParaRPr lang="en-GB" sz="1200" b="1" dirty="0">
                        <a:solidFill>
                          <a:srgbClr val="000099"/>
                        </a:solidFill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pt-BR" sz="12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</a:rPr>
                        <a:t>101h</a:t>
                      </a:r>
                      <a:endParaRPr lang="en-GB" sz="1200" b="1" dirty="0">
                        <a:solidFill>
                          <a:srgbClr val="000099"/>
                        </a:solidFill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4807152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6842063"/>
              </p:ext>
            </p:extLst>
          </p:nvPr>
        </p:nvGraphicFramePr>
        <p:xfrm>
          <a:off x="4552415" y="4985387"/>
          <a:ext cx="4301848" cy="793213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629185">
                  <a:extLst>
                    <a:ext uri="{9D8B030D-6E8A-4147-A177-3AD203B41FA5}">
                      <a16:colId xmlns="" xmlns:a16="http://schemas.microsoft.com/office/drawing/2014/main" val="1875223043"/>
                    </a:ext>
                  </a:extLst>
                </a:gridCol>
                <a:gridCol w="3672663">
                  <a:extLst>
                    <a:ext uri="{9D8B030D-6E8A-4147-A177-3AD203B41FA5}">
                      <a16:colId xmlns="" xmlns:a16="http://schemas.microsoft.com/office/drawing/2014/main" val="1217207722"/>
                    </a:ext>
                  </a:extLst>
                </a:gridCol>
              </a:tblGrid>
              <a:tr h="336013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0099"/>
                          </a:solidFill>
                        </a:rPr>
                        <a:t>2017</a:t>
                      </a:r>
                      <a:endParaRPr lang="en-GB" sz="1200" b="1" dirty="0">
                        <a:solidFill>
                          <a:srgbClr val="000099"/>
                        </a:solidFill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rgbClr val="000099"/>
                          </a:solidFill>
                        </a:rPr>
                        <a:t>Increased R2E-related failures in RRs (TCL6</a:t>
                      </a:r>
                      <a:r>
                        <a:rPr lang="en-GB" sz="1200" b="1" baseline="0" dirty="0" smtClean="0">
                          <a:solidFill>
                            <a:srgbClr val="000099"/>
                          </a:solidFill>
                        </a:rPr>
                        <a:t> closed</a:t>
                      </a:r>
                      <a:r>
                        <a:rPr lang="en-GB" sz="1200" b="1" dirty="0" smtClean="0">
                          <a:solidFill>
                            <a:srgbClr val="000099"/>
                          </a:solidFill>
                        </a:rPr>
                        <a:t>)</a:t>
                      </a:r>
                    </a:p>
                    <a:p>
                      <a:pPr algn="ctr"/>
                      <a:r>
                        <a:rPr lang="en-GB" sz="1200" b="1" dirty="0" smtClean="0">
                          <a:solidFill>
                            <a:srgbClr val="000099"/>
                          </a:solidFill>
                        </a:rPr>
                        <a:t>Big impact intervention on RB.A12 PC (20h)</a:t>
                      </a: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698297147"/>
                  </a:ext>
                </a:extLst>
              </a:tr>
              <a:tr h="336013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0099"/>
                          </a:solidFill>
                        </a:rPr>
                        <a:t>2018</a:t>
                      </a:r>
                      <a:endParaRPr lang="en-GB" sz="1200" b="1" dirty="0">
                        <a:solidFill>
                          <a:srgbClr val="000099"/>
                        </a:solidFill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>
                          <a:solidFill>
                            <a:srgbClr val="000099"/>
                          </a:solidFill>
                        </a:rPr>
                        <a:t>R2E-related failures in RRs (TCL6 open)</a:t>
                      </a: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632927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1700914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Converter performance: Run2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7383321"/>
              </p:ext>
            </p:extLst>
          </p:nvPr>
        </p:nvGraphicFramePr>
        <p:xfrm>
          <a:off x="752168" y="1687901"/>
          <a:ext cx="7680009" cy="3524070"/>
        </p:xfrm>
        <a:graphic>
          <a:graphicData uri="http://schemas.openxmlformats.org/drawingml/2006/table">
            <a:tbl>
              <a:tblPr firstRow="1" bandRow="1"/>
              <a:tblGrid>
                <a:gridCol w="153383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60580">
                  <a:extLst>
                    <a:ext uri="{9D8B030D-6E8A-4147-A177-3AD203B41FA5}">
                      <a16:colId xmlns="" xmlns:a16="http://schemas.microsoft.com/office/drawing/2014/main" val="2142086736"/>
                    </a:ext>
                  </a:extLst>
                </a:gridCol>
                <a:gridCol w="69983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9924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9924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9924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753036">
                  <a:extLst>
                    <a:ext uri="{9D8B030D-6E8A-4147-A177-3AD203B41FA5}">
                      <a16:colId xmlns="" xmlns:a16="http://schemas.microsoft.com/office/drawing/2014/main" val="2747918675"/>
                    </a:ext>
                  </a:extLst>
                </a:gridCol>
                <a:gridCol w="726141">
                  <a:extLst>
                    <a:ext uri="{9D8B030D-6E8A-4147-A177-3AD203B41FA5}">
                      <a16:colId xmlns="" xmlns:a16="http://schemas.microsoft.com/office/drawing/2014/main" val="1833815367"/>
                    </a:ext>
                  </a:extLst>
                </a:gridCol>
                <a:gridCol w="572870">
                  <a:extLst>
                    <a:ext uri="{9D8B030D-6E8A-4147-A177-3AD203B41FA5}">
                      <a16:colId xmlns="" xmlns:a16="http://schemas.microsoft.com/office/drawing/2014/main" val="3261284654"/>
                    </a:ext>
                  </a:extLst>
                </a:gridCol>
                <a:gridCol w="735976">
                  <a:extLst>
                    <a:ext uri="{9D8B030D-6E8A-4147-A177-3AD203B41FA5}">
                      <a16:colId xmlns="" xmlns:a16="http://schemas.microsoft.com/office/drawing/2014/main" val="3923652980"/>
                    </a:ext>
                  </a:extLst>
                </a:gridCol>
              </a:tblGrid>
              <a:tr h="3176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2015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da-DK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2016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2017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2018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2744768641"/>
                  </a:ext>
                </a:extLst>
              </a:tr>
              <a:tr h="3176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Converter type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Qty</a:t>
                      </a:r>
                      <a:endParaRPr lang="en-US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Faults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da-DK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R2E</a:t>
                      </a:r>
                    </a:p>
                    <a:p>
                      <a:pPr algn="ctr" fontAlgn="b"/>
                      <a:r>
                        <a:rPr lang="da-DK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Power/controls</a:t>
                      </a:r>
                      <a:endParaRPr lang="da-DK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Faults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R2E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a-DK" sz="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charset="0"/>
                          <a:ea typeface="+mn-ea"/>
                          <a:cs typeface="+mn-cs"/>
                        </a:rPr>
                        <a:t>Power/controls</a:t>
                      </a: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Faults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R2E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a-DK" sz="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charset="0"/>
                          <a:ea typeface="+mn-ea"/>
                          <a:cs typeface="+mn-cs"/>
                        </a:rPr>
                        <a:t>Power/controls</a:t>
                      </a: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Faults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R2E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a-DK" sz="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charset="0"/>
                          <a:ea typeface="+mn-ea"/>
                          <a:cs typeface="+mn-cs"/>
                        </a:rPr>
                        <a:t>Power/controls</a:t>
                      </a: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176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err="1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RPMBx</a:t>
                      </a:r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 - </a:t>
                      </a:r>
                      <a:r>
                        <a:rPr kumimoji="0" lang="hr-HR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LHC600A</a:t>
                      </a:r>
                      <a:endParaRPr kumimoji="0" lang="hr-HR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400</a:t>
                      </a:r>
                      <a:endParaRPr kumimoji="0" lang="hr-HR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38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- / 1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45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4 / 3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3/2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43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6 / 2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100416498"/>
                  </a:ext>
                </a:extLst>
              </a:tr>
              <a:tr h="3176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err="1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RPHx</a:t>
                      </a:r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 - IPD</a:t>
                      </a:r>
                      <a:r>
                        <a:rPr kumimoji="0" lang="en-US" sz="1400" b="0" i="0" u="none" strike="noStrike" kern="1200" dirty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, IPQ, IT</a:t>
                      </a: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189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12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- / -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10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1 / 1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-/ -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8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- / -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563843629"/>
                  </a:ext>
                </a:extLst>
              </a:tr>
              <a:tr h="3176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RPLB -</a:t>
                      </a:r>
                      <a:r>
                        <a:rPr kumimoji="0" lang="en-US" sz="14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LHC120A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290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15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2 / 1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9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- / 1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8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- / 5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8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 - / 3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404765154"/>
                  </a:ext>
                </a:extLst>
              </a:tr>
              <a:tr h="3176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RPLA - LHC60A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752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5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- / 5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4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- / -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cs-CZ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10</a:t>
                      </a:r>
                      <a:endParaRPr kumimoji="0" lang="cs-CZ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- / -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2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 -/ -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08553402"/>
                  </a:ext>
                </a:extLst>
              </a:tr>
              <a:tr h="31760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RPTE - Dipole</a:t>
                      </a: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rgbClr val="C00000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-</a:t>
                      </a:r>
                      <a:endParaRPr kumimoji="0" lang="en-US" sz="1400" b="0" i="0" u="none" strike="noStrike" kern="1200" dirty="0">
                        <a:solidFill>
                          <a:srgbClr val="C00000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n-US" sz="1400" b="0" i="0" u="none" strike="noStrike" kern="1200" dirty="0">
                        <a:solidFill>
                          <a:srgbClr val="C00000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3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4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n-US" sz="1400" b="0" i="0" u="none" strike="noStrike" kern="1200" dirty="0">
                        <a:solidFill>
                          <a:srgbClr val="C00000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688553286"/>
                  </a:ext>
                </a:extLst>
              </a:tr>
              <a:tr h="31760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charset="0"/>
                          <a:ea typeface="+mn-ea"/>
                          <a:cs typeface="+mn-cs"/>
                        </a:rPr>
                        <a:t>Saturn_2s</a:t>
                      </a: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n-US" sz="1400" b="0" i="0" u="none" strike="noStrike" kern="1200" dirty="0">
                        <a:solidFill>
                          <a:srgbClr val="C00000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n-US" sz="1400" b="0" i="0" u="none" strike="noStrike" kern="1200" dirty="0">
                        <a:solidFill>
                          <a:srgbClr val="C00000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n-US" sz="1400" b="0" i="0" u="none" strike="noStrike" kern="1200" dirty="0">
                        <a:solidFill>
                          <a:srgbClr val="C00000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n-US" sz="1400" b="0" i="0" u="none" strike="noStrike" kern="1200" dirty="0">
                        <a:solidFill>
                          <a:srgbClr val="C00000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n-US" sz="1400" b="0" i="0" u="none" strike="noStrike" kern="1200" dirty="0">
                        <a:solidFill>
                          <a:srgbClr val="C00000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2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n-US" sz="1400" b="0" i="0" u="none" strike="noStrike" kern="1200" dirty="0">
                        <a:solidFill>
                          <a:srgbClr val="C00000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493161690"/>
                  </a:ext>
                </a:extLst>
              </a:tr>
              <a:tr h="317609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RPMC 600A-40V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37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4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n-US" sz="1400" b="0" i="0" u="none" strike="noStrike" kern="1200" dirty="0">
                        <a:solidFill>
                          <a:srgbClr val="C00000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4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n-US" sz="1400" b="0" i="0" u="none" strike="noStrike" kern="1200" dirty="0">
                        <a:solidFill>
                          <a:srgbClr val="C00000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3</a:t>
                      </a:r>
                      <a:endParaRPr kumimoji="0" lang="cs-CZ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n-US" sz="1400" b="0" i="0" u="none" strike="noStrike" kern="1200" dirty="0">
                        <a:solidFill>
                          <a:srgbClr val="C00000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-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n-US" sz="1400" b="0" i="0" u="none" strike="noStrike" kern="1200" dirty="0">
                        <a:solidFill>
                          <a:srgbClr val="C00000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723061102"/>
                  </a:ext>
                </a:extLst>
              </a:tr>
              <a:tr h="317609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Other</a:t>
                      </a:r>
                      <a:r>
                        <a:rPr kumimoji="0" lang="en-US" sz="1400" b="0" i="0" u="none" strike="noStrike" kern="1200" baseline="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 warm circuits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26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~10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n-US" sz="1400" b="0" i="0" u="none" strike="noStrike" kern="1200" dirty="0">
                        <a:solidFill>
                          <a:srgbClr val="C00000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2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n-US" sz="1400" b="0" i="0" u="none" strike="noStrike" kern="1200" dirty="0">
                        <a:solidFill>
                          <a:srgbClr val="C00000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2</a:t>
                      </a:r>
                      <a:endParaRPr kumimoji="0" lang="cs-CZ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n-US" sz="1400" b="0" i="0" u="none" strike="noStrike" kern="1200" dirty="0">
                        <a:solidFill>
                          <a:srgbClr val="C00000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13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n-US" sz="1400" b="0" i="0" u="none" strike="noStrike" kern="1200" dirty="0">
                        <a:solidFill>
                          <a:srgbClr val="C00000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894098211"/>
                  </a:ext>
                </a:extLst>
              </a:tr>
              <a:tr h="3176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r" fontAlgn="b"/>
                      <a:endParaRPr kumimoji="0" lang="en-GB" sz="1400" b="1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l-GR" sz="1400" b="1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Σ</a:t>
                      </a:r>
                      <a:endParaRPr kumimoji="0" lang="en-GB" sz="1400" b="1" i="0" u="none" strike="noStrike" kern="1200" dirty="0" smtClean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1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84</a:t>
                      </a:r>
                      <a:endParaRPr kumimoji="0" lang="en-GB" sz="1400" b="1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400" b="1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10</a:t>
                      </a:r>
                      <a:endParaRPr kumimoji="0" lang="en-GB" sz="1400" b="1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1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77</a:t>
                      </a:r>
                      <a:endParaRPr kumimoji="0" lang="en-GB" sz="1400" b="1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1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10</a:t>
                      </a:r>
                      <a:endParaRPr kumimoji="0" lang="en-GB" sz="1400" b="1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400" b="1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83</a:t>
                      </a:r>
                      <a:endParaRPr kumimoji="0" lang="en-GB" sz="1400" b="1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GB" sz="1400" b="1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10</a:t>
                      </a:r>
                      <a:endParaRPr kumimoji="0" lang="en-GB" sz="1400" b="1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1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81</a:t>
                      </a:r>
                      <a:endParaRPr kumimoji="0" lang="en-GB" sz="1400" b="1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1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11</a:t>
                      </a:r>
                      <a:endParaRPr kumimoji="0" lang="en-GB" sz="1400" b="1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3" name="ZoneTexte 17"/>
          <p:cNvSpPr txBox="1"/>
          <p:nvPr/>
        </p:nvSpPr>
        <p:spPr>
          <a:xfrm>
            <a:off x="3192392" y="1230868"/>
            <a:ext cx="1030288" cy="369332"/>
          </a:xfrm>
          <a:prstGeom prst="rect">
            <a:avLst/>
          </a:prstGeom>
          <a:solidFill>
            <a:srgbClr val="E39F2E"/>
          </a:solidFill>
          <a:ln w="25400" cap="flat" cmpd="sng" algn="ctr">
            <a:solidFill>
              <a:srgbClr val="E39F2E">
                <a:shade val="50000"/>
              </a:srgbClr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rgbClr val="FFFFFF"/>
                </a:solidFill>
                <a:latin typeface="Arial"/>
                <a:ea typeface="ＭＳ Ｐゴシック"/>
              </a:rPr>
              <a:t>Montabonnet, Chamonix’16</a:t>
            </a:r>
            <a:endParaRPr lang="en-US" sz="900" b="1" kern="0" dirty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15" name="ZoneTexte 17"/>
          <p:cNvSpPr txBox="1"/>
          <p:nvPr/>
        </p:nvSpPr>
        <p:spPr>
          <a:xfrm>
            <a:off x="6172200" y="1213245"/>
            <a:ext cx="1030288" cy="369332"/>
          </a:xfrm>
          <a:prstGeom prst="rect">
            <a:avLst/>
          </a:prstGeom>
          <a:solidFill>
            <a:srgbClr val="E39F2E"/>
          </a:solidFill>
          <a:ln w="25400" cap="flat" cmpd="sng" algn="ctr">
            <a:solidFill>
              <a:srgbClr val="E39F2E">
                <a:shade val="50000"/>
              </a:srgbClr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err="1" smtClean="0">
                <a:solidFill>
                  <a:srgbClr val="FFFFFF"/>
                </a:solidFill>
                <a:latin typeface="Arial"/>
                <a:ea typeface="ＭＳ Ｐゴシック"/>
              </a:rPr>
              <a:t>Romera</a:t>
            </a:r>
            <a:r>
              <a:rPr lang="en-US" sz="900" b="1" kern="0" dirty="0" smtClean="0">
                <a:solidFill>
                  <a:srgbClr val="FFFFFF"/>
                </a:solidFill>
                <a:latin typeface="Arial"/>
                <a:ea typeface="ＭＳ Ｐゴシック"/>
              </a:rPr>
              <a:t>, Evian’17</a:t>
            </a:r>
            <a:endParaRPr lang="en-US" sz="900" b="1" kern="0" dirty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3124200" y="5334000"/>
            <a:ext cx="1588780" cy="3810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pt-BR" sz="1100" dirty="0" smtClean="0">
                <a:solidFill>
                  <a:srgbClr val="3366FF"/>
                </a:solidFill>
              </a:rPr>
              <a:t>FGClite deployment</a:t>
            </a:r>
          </a:p>
          <a:p>
            <a:pPr algn="l"/>
            <a:r>
              <a:rPr lang="pt-BR" sz="1100" dirty="0" smtClean="0">
                <a:solidFill>
                  <a:srgbClr val="3366FF"/>
                </a:solidFill>
              </a:rPr>
              <a:t>ARC, </a:t>
            </a:r>
            <a:r>
              <a:rPr lang="pt-BR" sz="1100" b="1" dirty="0" smtClean="0">
                <a:solidFill>
                  <a:srgbClr val="3366FF"/>
                </a:solidFill>
              </a:rPr>
              <a:t>EYETS’16-17 </a:t>
            </a:r>
            <a:endParaRPr lang="pt-BR" sz="1100" b="1" dirty="0">
              <a:solidFill>
                <a:srgbClr val="3366FF"/>
              </a:solidFill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100" b="0" i="0" u="none" strike="noStrike" cap="none" normalizeH="0" baseline="0" dirty="0" smtClean="0">
              <a:ln>
                <a:noFill/>
              </a:ln>
              <a:solidFill>
                <a:srgbClr val="3366FF"/>
              </a:solidFill>
              <a:effectLst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5285289" y="3318183"/>
            <a:ext cx="228600" cy="270339"/>
          </a:xfrm>
          <a:prstGeom prst="rect">
            <a:avLst/>
          </a:prstGeom>
          <a:noFill/>
          <a:ln w="28575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100" b="0" i="0" u="none" strike="noStrike" cap="none" normalizeH="0" baseline="0" dirty="0" smtClean="0">
              <a:ln>
                <a:noFill/>
              </a:ln>
              <a:solidFill>
                <a:srgbClr val="3366FF"/>
              </a:solidFill>
              <a:effectLst/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6757016" y="3318182"/>
            <a:ext cx="228600" cy="270340"/>
          </a:xfrm>
          <a:prstGeom prst="rect">
            <a:avLst/>
          </a:prstGeom>
          <a:noFill/>
          <a:ln w="28575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100" b="0" i="0" u="none" strike="noStrike" cap="none" normalizeH="0" baseline="0" dirty="0" smtClean="0">
              <a:ln>
                <a:noFill/>
              </a:ln>
              <a:solidFill>
                <a:srgbClr val="3366FF"/>
              </a:solidFill>
              <a:effectLst/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8054595" y="3021788"/>
            <a:ext cx="216000" cy="540000"/>
          </a:xfrm>
          <a:prstGeom prst="rect">
            <a:avLst/>
          </a:prstGeom>
          <a:noFill/>
          <a:ln w="28575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100" b="0" i="0" u="none" strike="noStrike" cap="none" normalizeH="0" baseline="0" dirty="0" smtClean="0">
              <a:ln>
                <a:noFill/>
              </a:ln>
              <a:solidFill>
                <a:srgbClr val="3366FF"/>
              </a:solidFill>
              <a:effectLst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7857232" y="2387213"/>
            <a:ext cx="428282" cy="550406"/>
          </a:xfrm>
          <a:prstGeom prst="rect">
            <a:avLst/>
          </a:prstGeom>
          <a:noFill/>
          <a:ln w="28575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100" b="0" i="0" u="none" strike="noStrike" cap="none" normalizeH="0" baseline="0" dirty="0" smtClean="0">
              <a:ln>
                <a:noFill/>
              </a:ln>
              <a:solidFill>
                <a:srgbClr val="3366FF"/>
              </a:solidFill>
              <a:effectLst/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4970061" y="5334000"/>
            <a:ext cx="1792996" cy="3810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pt-BR" sz="1100" dirty="0" smtClean="0">
                <a:solidFill>
                  <a:srgbClr val="3366FF"/>
                </a:solidFill>
              </a:rPr>
              <a:t>FGClite &amp; PC deployment</a:t>
            </a:r>
          </a:p>
          <a:p>
            <a:pPr algn="l"/>
            <a:r>
              <a:rPr lang="pt-BR" sz="1100" dirty="0" smtClean="0">
                <a:solidFill>
                  <a:srgbClr val="3366FF"/>
                </a:solidFill>
              </a:rPr>
              <a:t>RRs, </a:t>
            </a:r>
            <a:r>
              <a:rPr lang="pt-BR" sz="1100" b="1" dirty="0" smtClean="0">
                <a:solidFill>
                  <a:srgbClr val="3366FF"/>
                </a:solidFill>
              </a:rPr>
              <a:t>LS2</a:t>
            </a:r>
            <a:endParaRPr lang="pt-BR" sz="1100" b="1" dirty="0">
              <a:solidFill>
                <a:srgbClr val="3366FF"/>
              </a:solidFill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100" b="0" i="0" u="none" strike="noStrike" cap="none" normalizeH="0" baseline="0" dirty="0" smtClean="0">
              <a:ln>
                <a:noFill/>
              </a:ln>
              <a:solidFill>
                <a:srgbClr val="3366FF"/>
              </a:solidFill>
              <a:effectLst/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7020138" y="5333999"/>
            <a:ext cx="1792996" cy="558225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pt-BR" sz="1100" dirty="0" smtClean="0">
                <a:solidFill>
                  <a:srgbClr val="3366FF"/>
                </a:solidFill>
              </a:rPr>
              <a:t>FGClite &amp; PC deployment</a:t>
            </a:r>
          </a:p>
          <a:p>
            <a:pPr algn="l"/>
            <a:r>
              <a:rPr lang="pt-BR" sz="1100" dirty="0" smtClean="0">
                <a:solidFill>
                  <a:srgbClr val="3366FF"/>
                </a:solidFill>
              </a:rPr>
              <a:t>RRs, </a:t>
            </a:r>
            <a:r>
              <a:rPr lang="pt-BR" sz="1100" b="1" dirty="0" smtClean="0">
                <a:solidFill>
                  <a:srgbClr val="3366FF"/>
                </a:solidFill>
              </a:rPr>
              <a:t>LS3: HL-LHC-(60-120)A-10V</a:t>
            </a:r>
            <a:endParaRPr lang="pt-BR" sz="1100" b="1" dirty="0">
              <a:solidFill>
                <a:srgbClr val="3366FF"/>
              </a:solidFill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100" b="0" i="0" u="none" strike="noStrike" cap="none" normalizeH="0" baseline="0" dirty="0" smtClean="0">
              <a:ln>
                <a:noFill/>
              </a:ln>
              <a:solidFill>
                <a:srgbClr val="3366FF"/>
              </a:solidFill>
              <a:effectLst/>
            </a:endParaRPr>
          </a:p>
        </p:txBody>
      </p:sp>
      <p:sp>
        <p:nvSpPr>
          <p:cNvPr id="34" name="Rectangle 33"/>
          <p:cNvSpPr/>
          <p:nvPr/>
        </p:nvSpPr>
        <p:spPr bwMode="auto">
          <a:xfrm>
            <a:off x="7852021" y="3021444"/>
            <a:ext cx="216000" cy="540000"/>
          </a:xfrm>
          <a:prstGeom prst="rect">
            <a:avLst/>
          </a:prstGeom>
          <a:noFill/>
          <a:ln w="28575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100" b="0" i="0" u="none" strike="noStrike" cap="none" normalizeH="0" baseline="0" dirty="0" smtClean="0">
              <a:ln>
                <a:noFill/>
              </a:ln>
              <a:solidFill>
                <a:srgbClr val="3366FF"/>
              </a:solidFill>
              <a:effectLst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0" y="5892225"/>
            <a:ext cx="91341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62F67"/>
                </a:solidFill>
                <a:latin typeface="Calibri" pitchFamily="34" charset="0"/>
              </a:rPr>
              <a:t>The table covers </a:t>
            </a:r>
            <a:r>
              <a:rPr lang="en-GB" dirty="0" smtClean="0">
                <a:solidFill>
                  <a:srgbClr val="062F67"/>
                </a:solidFill>
                <a:latin typeface="Calibri" pitchFamily="34" charset="0"/>
              </a:rPr>
              <a:t>the </a:t>
            </a:r>
            <a:r>
              <a:rPr lang="en-GB" dirty="0">
                <a:solidFill>
                  <a:srgbClr val="062F67"/>
                </a:solidFill>
                <a:latin typeface="Calibri" pitchFamily="34" charset="0"/>
              </a:rPr>
              <a:t>faults </a:t>
            </a:r>
            <a:r>
              <a:rPr lang="en-GB" dirty="0" smtClean="0">
                <a:solidFill>
                  <a:srgbClr val="062F67"/>
                </a:solidFill>
                <a:latin typeface="Calibri" pitchFamily="34" charset="0"/>
              </a:rPr>
              <a:t>from EPC DB impacting </a:t>
            </a:r>
            <a:r>
              <a:rPr lang="en-GB" dirty="0">
                <a:solidFill>
                  <a:srgbClr val="062F67"/>
                </a:solidFill>
                <a:latin typeface="Calibri" pitchFamily="34" charset="0"/>
              </a:rPr>
              <a:t>machine availability </a:t>
            </a:r>
            <a:endParaRPr lang="en-GB" dirty="0" smtClean="0">
              <a:solidFill>
                <a:srgbClr val="062F67"/>
              </a:solidFill>
              <a:latin typeface="Calibri" pitchFamily="34" charset="0"/>
            </a:endParaRPr>
          </a:p>
          <a:p>
            <a:r>
              <a:rPr lang="en-GB" dirty="0" smtClean="0">
                <a:solidFill>
                  <a:srgbClr val="062F67"/>
                </a:solidFill>
                <a:latin typeface="Calibri" pitchFamily="34" charset="0"/>
              </a:rPr>
              <a:t>No events </a:t>
            </a:r>
            <a:r>
              <a:rPr lang="en-GB" dirty="0">
                <a:solidFill>
                  <a:srgbClr val="062F67"/>
                </a:solidFill>
                <a:latin typeface="Calibri" pitchFamily="34" charset="0"/>
              </a:rPr>
              <a:t>recovered in the shadow </a:t>
            </a:r>
            <a:r>
              <a:rPr lang="en-GB" dirty="0" smtClean="0">
                <a:solidFill>
                  <a:srgbClr val="062F67"/>
                </a:solidFill>
                <a:latin typeface="Calibri" pitchFamily="34" charset="0"/>
              </a:rPr>
              <a:t>are analysed e.g</a:t>
            </a:r>
            <a:r>
              <a:rPr lang="en-GB" dirty="0">
                <a:solidFill>
                  <a:srgbClr val="062F67"/>
                </a:solidFill>
                <a:latin typeface="Calibri" pitchFamily="34" charset="0"/>
              </a:rPr>
              <a:t>. 600A trips during the </a:t>
            </a:r>
            <a:r>
              <a:rPr lang="en-GB" dirty="0" smtClean="0">
                <a:solidFill>
                  <a:srgbClr val="062F67"/>
                </a:solidFill>
                <a:latin typeface="Calibri" pitchFamily="34" charset="0"/>
              </a:rPr>
              <a:t>ramp down</a:t>
            </a:r>
            <a:endParaRPr lang="en-GB" dirty="0">
              <a:solidFill>
                <a:srgbClr val="062F67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8736959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Converter performance: </a:t>
            </a:r>
            <a:r>
              <a:rPr lang="en-GB" dirty="0" err="1"/>
              <a:t>RPMBx</a:t>
            </a:r>
            <a:r>
              <a:rPr lang="en-GB" dirty="0"/>
              <a:t> - </a:t>
            </a:r>
            <a:r>
              <a:rPr lang="en-GB" dirty="0" smtClean="0"/>
              <a:t>LHC600A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0" y="2743200"/>
            <a:ext cx="7704484" cy="400110"/>
          </a:xfrm>
          <a:prstGeom prst="rect">
            <a:avLst/>
          </a:prstGeom>
          <a:solidFill>
            <a:schemeClr val="bg1"/>
          </a:solidFill>
        </p:spPr>
        <p:txBody>
          <a:bodyPr wrap="square" anchor="ctr">
            <a:spAutoFit/>
          </a:bodyPr>
          <a:lstStyle/>
          <a:p>
            <a:r>
              <a:rPr lang="en-GB" sz="2000" b="1" dirty="0" smtClean="0">
                <a:solidFill>
                  <a:schemeClr val="accent6"/>
                </a:solidFill>
                <a:latin typeface="Calibri" pitchFamily="34" charset="0"/>
              </a:rPr>
              <a:t>FGClite &amp; R2E-LHC600A will be deployed in all RRs (120x)</a:t>
            </a:r>
            <a:endParaRPr lang="en-GB" sz="2000" b="1" dirty="0">
              <a:solidFill>
                <a:schemeClr val="accent6"/>
              </a:solidFill>
              <a:latin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8284" y="3189982"/>
            <a:ext cx="7696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R2E failures will be addressed by the FGClite and a new rad-</a:t>
            </a:r>
            <a:r>
              <a:rPr lang="en-US" dirty="0" err="1" smtClean="0">
                <a:solidFill>
                  <a:srgbClr val="062F67"/>
                </a:solidFill>
                <a:latin typeface="Calibri" pitchFamily="34" charset="0"/>
              </a:rPr>
              <a:t>tol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 converter</a:t>
            </a:r>
          </a:p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It is expected that an infant mortality problems might decrease the overall availability </a:t>
            </a:r>
          </a:p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in the first weeks of operation Post-LS2</a:t>
            </a:r>
            <a:endParaRPr lang="en-GB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4513421"/>
            <a:ext cx="7704484" cy="400110"/>
          </a:xfrm>
          <a:prstGeom prst="rect">
            <a:avLst/>
          </a:prstGeom>
          <a:solidFill>
            <a:schemeClr val="bg1"/>
          </a:solidFill>
        </p:spPr>
        <p:txBody>
          <a:bodyPr wrap="square" anchor="ctr">
            <a:spAutoFit/>
          </a:bodyPr>
          <a:lstStyle/>
          <a:p>
            <a:r>
              <a:rPr lang="en-GB" sz="2000" b="1" dirty="0" smtClean="0">
                <a:solidFill>
                  <a:schemeClr val="accent6"/>
                </a:solidFill>
                <a:latin typeface="Calibri" pitchFamily="34" charset="0"/>
              </a:rPr>
              <a:t>Consolidation in UA/UJ during LS2 (280x)</a:t>
            </a:r>
            <a:endParaRPr lang="en-GB" sz="2000" b="1" dirty="0">
              <a:solidFill>
                <a:schemeClr val="accent6"/>
              </a:solidFill>
              <a:latin typeface="Calibri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4960203"/>
            <a:ext cx="7696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Least reliable converter and with the highest impact on availability.</a:t>
            </a:r>
          </a:p>
          <a:p>
            <a:r>
              <a:rPr lang="en-GB" dirty="0">
                <a:solidFill>
                  <a:srgbClr val="062F67"/>
                </a:solidFill>
                <a:latin typeface="Calibri" pitchFamily="34" charset="0"/>
              </a:rPr>
              <a:t>2018 Failure mode diagnosis and consolidation in UJ/UA locations </a:t>
            </a:r>
            <a:endParaRPr lang="en-GB" dirty="0" smtClean="0">
              <a:solidFill>
                <a:srgbClr val="062F67"/>
              </a:solidFill>
              <a:latin typeface="Calibri" pitchFamily="34" charset="0"/>
            </a:endParaRPr>
          </a:p>
          <a:p>
            <a:r>
              <a:rPr lang="en-GB" dirty="0" smtClean="0">
                <a:solidFill>
                  <a:srgbClr val="062F67"/>
                </a:solidFill>
                <a:latin typeface="Calibri" pitchFamily="34" charset="0"/>
              </a:rPr>
              <a:t>studies on-going </a:t>
            </a:r>
            <a:r>
              <a:rPr lang="en-GB" dirty="0">
                <a:solidFill>
                  <a:srgbClr val="062F67"/>
                </a:solidFill>
                <a:latin typeface="Calibri" pitchFamily="34" charset="0"/>
              </a:rPr>
              <a:t>to improve its </a:t>
            </a:r>
            <a:r>
              <a:rPr lang="en-GB" dirty="0" smtClean="0">
                <a:solidFill>
                  <a:srgbClr val="062F67"/>
                </a:solidFill>
                <a:latin typeface="Calibri" pitchFamily="34" charset="0"/>
              </a:rPr>
              <a:t>reliability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.</a:t>
            </a:r>
            <a:endParaRPr lang="en-GB" dirty="0" smtClean="0">
              <a:solidFill>
                <a:srgbClr val="062F67"/>
              </a:solidFill>
              <a:latin typeface="Calibri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6643" y="1937283"/>
            <a:ext cx="1607525" cy="4539717"/>
          </a:xfrm>
          <a:prstGeom prst="rect">
            <a:avLst/>
          </a:prstGeom>
        </p:spPr>
      </p:pic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0280139"/>
              </p:ext>
            </p:extLst>
          </p:nvPr>
        </p:nvGraphicFramePr>
        <p:xfrm>
          <a:off x="752168" y="971730"/>
          <a:ext cx="7680009" cy="983198"/>
        </p:xfrm>
        <a:graphic>
          <a:graphicData uri="http://schemas.openxmlformats.org/drawingml/2006/table">
            <a:tbl>
              <a:tblPr firstRow="1" bandRow="1"/>
              <a:tblGrid>
                <a:gridCol w="153383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60580">
                  <a:extLst>
                    <a:ext uri="{9D8B030D-6E8A-4147-A177-3AD203B41FA5}">
                      <a16:colId xmlns="" xmlns:a16="http://schemas.microsoft.com/office/drawing/2014/main" val="2142086736"/>
                    </a:ext>
                  </a:extLst>
                </a:gridCol>
                <a:gridCol w="69983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9924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9924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9924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753036">
                  <a:extLst>
                    <a:ext uri="{9D8B030D-6E8A-4147-A177-3AD203B41FA5}">
                      <a16:colId xmlns="" xmlns:a16="http://schemas.microsoft.com/office/drawing/2014/main" val="2747918675"/>
                    </a:ext>
                  </a:extLst>
                </a:gridCol>
                <a:gridCol w="726141">
                  <a:extLst>
                    <a:ext uri="{9D8B030D-6E8A-4147-A177-3AD203B41FA5}">
                      <a16:colId xmlns="" xmlns:a16="http://schemas.microsoft.com/office/drawing/2014/main" val="1833815367"/>
                    </a:ext>
                  </a:extLst>
                </a:gridCol>
                <a:gridCol w="572870">
                  <a:extLst>
                    <a:ext uri="{9D8B030D-6E8A-4147-A177-3AD203B41FA5}">
                      <a16:colId xmlns="" xmlns:a16="http://schemas.microsoft.com/office/drawing/2014/main" val="3261284654"/>
                    </a:ext>
                  </a:extLst>
                </a:gridCol>
                <a:gridCol w="735976">
                  <a:extLst>
                    <a:ext uri="{9D8B030D-6E8A-4147-A177-3AD203B41FA5}">
                      <a16:colId xmlns="" xmlns:a16="http://schemas.microsoft.com/office/drawing/2014/main" val="3923652980"/>
                    </a:ext>
                  </a:extLst>
                </a:gridCol>
              </a:tblGrid>
              <a:tr h="3176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2015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da-DK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2016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2017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2018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2744768641"/>
                  </a:ext>
                </a:extLst>
              </a:tr>
              <a:tr h="3176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Converter type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Qty</a:t>
                      </a:r>
                      <a:endParaRPr lang="en-US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Faults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da-DK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R2E</a:t>
                      </a:r>
                    </a:p>
                    <a:p>
                      <a:pPr algn="ctr" fontAlgn="b"/>
                      <a:r>
                        <a:rPr lang="da-DK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Power/controls</a:t>
                      </a:r>
                      <a:endParaRPr lang="da-DK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Faults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R2E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a-DK" sz="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charset="0"/>
                          <a:ea typeface="+mn-ea"/>
                          <a:cs typeface="+mn-cs"/>
                        </a:rPr>
                        <a:t>Power/controls</a:t>
                      </a: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Faults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R2E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a-DK" sz="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charset="0"/>
                          <a:ea typeface="+mn-ea"/>
                          <a:cs typeface="+mn-cs"/>
                        </a:rPr>
                        <a:t>Power/controls</a:t>
                      </a: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Faults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R2E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a-DK" sz="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charset="0"/>
                          <a:ea typeface="+mn-ea"/>
                          <a:cs typeface="+mn-cs"/>
                        </a:rPr>
                        <a:t>Power/controls</a:t>
                      </a: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176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err="1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RPMBx</a:t>
                      </a:r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 - </a:t>
                      </a:r>
                      <a:r>
                        <a:rPr kumimoji="0" lang="hr-HR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LHC600A</a:t>
                      </a:r>
                      <a:endParaRPr kumimoji="0" lang="hr-HR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400</a:t>
                      </a:r>
                      <a:endParaRPr kumimoji="0" lang="hr-HR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38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- / 1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45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4 / 3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3/2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43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kumimoji="0" lang="en-US" sz="1400" b="0" i="0" u="none" strike="noStrike" kern="1200" dirty="0" smtClean="0">
                          <a:solidFill>
                            <a:schemeClr val="accent6"/>
                          </a:solidFill>
                          <a:effectLst/>
                          <a:latin typeface="Calibri" charset="0"/>
                          <a:ea typeface="+mn-ea"/>
                          <a:cs typeface="+mn-cs"/>
                        </a:rPr>
                        <a:t>6 / 2</a:t>
                      </a:r>
                      <a:endParaRPr kumimoji="0" lang="en-US" sz="1400" b="0" i="0" u="none" strike="noStrike" kern="1200" dirty="0">
                        <a:solidFill>
                          <a:schemeClr val="accent6"/>
                        </a:solidFill>
                        <a:effectLst/>
                        <a:latin typeface="Calibri" charset="0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100416498"/>
                  </a:ext>
                </a:extLst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0" y="6096000"/>
            <a:ext cx="7704484" cy="400110"/>
          </a:xfrm>
          <a:prstGeom prst="rect">
            <a:avLst/>
          </a:prstGeom>
          <a:solidFill>
            <a:schemeClr val="bg1"/>
          </a:solidFill>
        </p:spPr>
        <p:txBody>
          <a:bodyPr wrap="square" anchor="ctr">
            <a:spAutoFit/>
          </a:bodyPr>
          <a:lstStyle/>
          <a:p>
            <a:r>
              <a:rPr lang="en-GB" sz="2000" b="1" dirty="0" smtClean="0">
                <a:solidFill>
                  <a:schemeClr val="accent6"/>
                </a:solidFill>
                <a:latin typeface="Calibri" pitchFamily="34" charset="0"/>
              </a:rPr>
              <a:t>Consolidation request for the rest of 280x during LS3 (?)</a:t>
            </a:r>
            <a:endParaRPr lang="en-GB" sz="2000" b="1" dirty="0">
              <a:solidFill>
                <a:schemeClr val="accent6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9371834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8" grpId="0"/>
      <p:bldP spid="11" grpId="0" animBg="1"/>
    </p:bldLst>
  </p:timing>
</p:sld>
</file>

<file path=ppt/theme/theme1.xml><?xml version="1.0" encoding="utf-8"?>
<a:theme xmlns:a="http://schemas.openxmlformats.org/drawingml/2006/main" name="BTODD primary master">
  <a:themeElements>
    <a:clrScheme name="BTODD Theme Colour Set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800080"/>
      </a:accent3>
      <a:accent4>
        <a:srgbClr val="FF6600"/>
      </a:accent4>
      <a:accent5>
        <a:srgbClr val="062F67"/>
      </a:accent5>
      <a:accent6>
        <a:srgbClr val="000000"/>
      </a:accent6>
      <a:hlink>
        <a:srgbClr val="1717FF"/>
      </a:hlink>
      <a:folHlink>
        <a:srgbClr val="0000CC"/>
      </a:folHlink>
    </a:clrScheme>
    <a:fontScheme name="BTODD Theme Font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TODD Theme Colour Set">
    <a:dk1>
      <a:srgbClr val="FFFFFF"/>
    </a:dk1>
    <a:lt1>
      <a:srgbClr val="FFFFFF"/>
    </a:lt1>
    <a:dk2>
      <a:srgbClr val="FFFFFF"/>
    </a:dk2>
    <a:lt2>
      <a:srgbClr val="FFFFFF"/>
    </a:lt2>
    <a:accent1>
      <a:srgbClr val="339966"/>
    </a:accent1>
    <a:accent2>
      <a:srgbClr val="FF0000"/>
    </a:accent2>
    <a:accent3>
      <a:srgbClr val="800080"/>
    </a:accent3>
    <a:accent4>
      <a:srgbClr val="FF6600"/>
    </a:accent4>
    <a:accent5>
      <a:srgbClr val="062F67"/>
    </a:accent5>
    <a:accent6>
      <a:srgbClr val="000000"/>
    </a:accent6>
    <a:hlink>
      <a:srgbClr val="1717FF"/>
    </a:hlink>
    <a:folHlink>
      <a:srgbClr val="0000CC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52238</TotalTime>
  <Words>2289</Words>
  <Application>Microsoft Macintosh PowerPoint</Application>
  <PresentationFormat>On-screen Show (4:3)</PresentationFormat>
  <Paragraphs>581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BTODD primary master</vt:lpstr>
      <vt:lpstr>PowerPoint Presentation</vt:lpstr>
      <vt:lpstr>Outline</vt:lpstr>
      <vt:lpstr>LHC Power Converters</vt:lpstr>
      <vt:lpstr>LS1 Consolidation: R2E project</vt:lpstr>
      <vt:lpstr>LS1 Consolidation</vt:lpstr>
      <vt:lpstr>Recommissioning Post-LS1</vt:lpstr>
      <vt:lpstr>Converter performance: Run2</vt:lpstr>
      <vt:lpstr>Converter performance: Run2</vt:lpstr>
      <vt:lpstr>Converter performance: RPMBx - LHC600A</vt:lpstr>
      <vt:lpstr>Converter performance: RPHx - IPD, IPQ, IT</vt:lpstr>
      <vt:lpstr>Rad-levels in RRs</vt:lpstr>
      <vt:lpstr>Converter performance: RPLB - LHC120A</vt:lpstr>
      <vt:lpstr>Converter performance: RPLA - LHC60A</vt:lpstr>
      <vt:lpstr>Converter performance: Others</vt:lpstr>
      <vt:lpstr>Recommissioning Post-LS2</vt:lpstr>
      <vt:lpstr>Conclusions</vt:lpstr>
      <vt:lpstr>PowerPoint Presentation</vt:lpstr>
      <vt:lpstr>Qualified R2E projects</vt:lpstr>
      <vt:lpstr>On-going R2E projects</vt:lpstr>
      <vt:lpstr>Converter performance: Others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LHC Beam Interlock System</dc:title>
  <dc:creator>benjamin todd</dc:creator>
  <cp:lastModifiedBy>Slawosz Uznanski</cp:lastModifiedBy>
  <cp:revision>1172</cp:revision>
  <dcterms:created xsi:type="dcterms:W3CDTF">2004-05-13T09:14:00Z</dcterms:created>
  <dcterms:modified xsi:type="dcterms:W3CDTF">2019-01-31T11:04:10Z</dcterms:modified>
</cp:coreProperties>
</file>