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7" r:id="rId2"/>
    <p:sldId id="259" r:id="rId3"/>
    <p:sldId id="265" r:id="rId4"/>
    <p:sldId id="289" r:id="rId5"/>
    <p:sldId id="271" r:id="rId6"/>
    <p:sldId id="272" r:id="rId7"/>
    <p:sldId id="273" r:id="rId8"/>
    <p:sldId id="275" r:id="rId9"/>
    <p:sldId id="278" r:id="rId10"/>
    <p:sldId id="279" r:id="rId11"/>
    <p:sldId id="280" r:id="rId12"/>
    <p:sldId id="281" r:id="rId13"/>
    <p:sldId id="283" r:id="rId14"/>
    <p:sldId id="282" r:id="rId15"/>
    <p:sldId id="277" r:id="rId16"/>
    <p:sldId id="284" r:id="rId17"/>
    <p:sldId id="285" r:id="rId18"/>
    <p:sldId id="286" r:id="rId19"/>
    <p:sldId id="287" r:id="rId20"/>
    <p:sldId id="288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A0"/>
    <a:srgbClr val="E59E00"/>
    <a:srgbClr val="27FF39"/>
    <a:srgbClr val="3591C4"/>
    <a:srgbClr val="0063D8"/>
    <a:srgbClr val="5A62F7"/>
    <a:srgbClr val="006203"/>
    <a:srgbClr val="0055A0"/>
    <a:srgbClr val="104282"/>
    <a:srgbClr val="0A5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9"/>
    <p:restoredTop sz="94673"/>
  </p:normalViewPr>
  <p:slideViewPr>
    <p:cSldViewPr snapToGrid="0" snapToObjects="1">
      <p:cViewPr varScale="1">
        <p:scale>
          <a:sx n="171" d="100"/>
          <a:sy n="171" d="100"/>
        </p:scale>
        <p:origin x="16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8B580-6AB2-A747-A058-8F7CBB3C8B3F}" type="datetimeFigureOut">
              <a:rPr lang="en-US" smtClean="0"/>
              <a:t>2/1/19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AA9CC-7E06-4D44-8FA0-4DADCD46A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59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117DC-40B3-DD4B-A18B-3A65F2A54148}" type="datetime1">
              <a:rPr lang="en-GB" smtClean="0"/>
              <a:t>01/02/2019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2B0E5-B268-164B-ACA7-28BBE63B60F7}" type="datetime1">
              <a:rPr lang="en-GB" smtClean="0"/>
              <a:t>01/02/2019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9F1ED-5724-F741-9A24-0886E493CD8B}" type="datetime1">
              <a:rPr lang="en-GB" smtClean="0"/>
              <a:t>01/02/2019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F5990-4C51-C04B-9673-4CD8682A647F}" type="datetime1">
              <a:rPr lang="en-GB" smtClean="0"/>
              <a:t>01/02/2019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AA28E-42CC-B04A-9876-A9918462B66A}" type="datetime1">
              <a:rPr lang="en-GB" smtClean="0"/>
              <a:t>01/02/2019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9201A-9CB2-FC4D-B963-3FDC20AA9F1E}" type="datetime1">
              <a:rPr lang="en-GB" smtClean="0"/>
              <a:t>01/02/2019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00CB2-BEEB-D84B-A34D-0C97BD2AF3DE}" type="datetime1">
              <a:rPr lang="en-GB" smtClean="0"/>
              <a:t>01/02/2019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D062D-5F30-A449-BBC6-7EB391BC3C3B}" type="datetime1">
              <a:rPr lang="en-GB" smtClean="0"/>
              <a:t>01/02/2019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1.png"/><Relationship Id="rId4" Type="http://schemas.openxmlformats.org/officeDocument/2006/relationships/image" Target="../media/image30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tiff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tiff"/><Relationship Id="rId5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6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0387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8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40.png"/><Relationship Id="rId4" Type="http://schemas.openxmlformats.org/officeDocument/2006/relationships/image" Target="../media/image141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09F44-5E89-F84C-B29D-05D0D861B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1372077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Bookman Old Style" panose="02050604050505020204" pitchFamily="18" charset="0"/>
              </a:rPr>
              <a:t>Report from the LHC Run-III Configuration Working Group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46070E-26E0-884E-8604-D0E0B5E82673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840344" y="3008379"/>
            <a:ext cx="7463311" cy="1117572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US" sz="2400" dirty="0">
                <a:latin typeface="Bookman Old Style" panose="02050604050505020204" pitchFamily="18" charset="0"/>
              </a:rPr>
              <a:t>G. </a:t>
            </a:r>
            <a:r>
              <a:rPr lang="en-US" sz="2400" dirty="0" err="1">
                <a:latin typeface="Bookman Old Style" panose="02050604050505020204" pitchFamily="18" charset="0"/>
              </a:rPr>
              <a:t>Arduini</a:t>
            </a:r>
            <a:r>
              <a:rPr lang="en-US" sz="2400" dirty="0">
                <a:latin typeface="Bookman Old Style" panose="02050604050505020204" pitchFamily="18" charset="0"/>
              </a:rPr>
              <a:t>, M. Barnes, H. </a:t>
            </a:r>
            <a:r>
              <a:rPr lang="en-US" sz="2400" dirty="0" err="1">
                <a:latin typeface="Bookman Old Style" panose="02050604050505020204" pitchFamily="18" charset="0"/>
              </a:rPr>
              <a:t>Bartosik</a:t>
            </a:r>
            <a:r>
              <a:rPr lang="en-US" sz="2400" dirty="0">
                <a:latin typeface="Bookman Old Style" panose="02050604050505020204" pitchFamily="18" charset="0"/>
              </a:rPr>
              <a:t>, K. </a:t>
            </a:r>
            <a:r>
              <a:rPr lang="en-US" sz="2400" dirty="0" err="1">
                <a:latin typeface="Bookman Old Style" panose="02050604050505020204" pitchFamily="18" charset="0"/>
              </a:rPr>
              <a:t>Brodzinski</a:t>
            </a:r>
            <a:r>
              <a:rPr lang="en-US" sz="2400" dirty="0">
                <a:latin typeface="Bookman Old Style" panose="02050604050505020204" pitchFamily="18" charset="0"/>
              </a:rPr>
              <a:t>, X. </a:t>
            </a:r>
            <a:r>
              <a:rPr lang="en-US" sz="2400" dirty="0" err="1">
                <a:latin typeface="Bookman Old Style" panose="02050604050505020204" pitchFamily="18" charset="0"/>
              </a:rPr>
              <a:t>Buffat</a:t>
            </a:r>
            <a:r>
              <a:rPr lang="en-US" sz="2400" dirty="0">
                <a:latin typeface="Bookman Old Style" panose="02050604050505020204" pitchFamily="18" charset="0"/>
              </a:rPr>
              <a:t>, F. </a:t>
            </a:r>
            <a:r>
              <a:rPr lang="en-US" sz="2400" dirty="0" err="1">
                <a:latin typeface="Bookman Old Style" panose="02050604050505020204" pitchFamily="18" charset="0"/>
              </a:rPr>
              <a:t>Cerutti</a:t>
            </a:r>
            <a:r>
              <a:rPr lang="en-US" sz="2400" dirty="0">
                <a:latin typeface="Bookman Old Style" panose="02050604050505020204" pitchFamily="18" charset="0"/>
              </a:rPr>
              <a:t>, </a:t>
            </a:r>
            <a:r>
              <a:rPr lang="en-US" sz="2400" b="1" dirty="0">
                <a:latin typeface="Bookman Old Style" panose="02050604050505020204" pitchFamily="18" charset="0"/>
              </a:rPr>
              <a:t>S. </a:t>
            </a:r>
            <a:r>
              <a:rPr lang="en-US" sz="2400" b="1" dirty="0" err="1">
                <a:latin typeface="Bookman Old Style" panose="02050604050505020204" pitchFamily="18" charset="0"/>
              </a:rPr>
              <a:t>Fartoukh</a:t>
            </a:r>
            <a:r>
              <a:rPr lang="en-US" sz="2400" dirty="0">
                <a:latin typeface="Bookman Old Style" panose="02050604050505020204" pitchFamily="18" charset="0"/>
              </a:rPr>
              <a:t>,</a:t>
            </a:r>
          </a:p>
          <a:p>
            <a:pPr algn="just"/>
            <a:r>
              <a:rPr lang="en-US" sz="2400" dirty="0">
                <a:latin typeface="Bookman Old Style" panose="02050604050505020204" pitchFamily="18" charset="0"/>
              </a:rPr>
              <a:t>B. Goddard, G. </a:t>
            </a:r>
            <a:r>
              <a:rPr lang="en-US" sz="2400" dirty="0" err="1">
                <a:latin typeface="Bookman Old Style" panose="02050604050505020204" pitchFamily="18" charset="0"/>
              </a:rPr>
              <a:t>Iadarola</a:t>
            </a:r>
            <a:r>
              <a:rPr lang="en-US" sz="2400" dirty="0">
                <a:latin typeface="Bookman Old Style" panose="02050604050505020204" pitchFamily="18" charset="0"/>
              </a:rPr>
              <a:t>, </a:t>
            </a:r>
            <a:r>
              <a:rPr lang="en-US" sz="2400" b="1" u="sng" dirty="0">
                <a:latin typeface="Bookman Old Style" panose="02050604050505020204" pitchFamily="18" charset="0"/>
              </a:rPr>
              <a:t>N. Karastathis</a:t>
            </a:r>
            <a:r>
              <a:rPr lang="en-US" sz="2400" dirty="0">
                <a:latin typeface="Bookman Old Style" panose="02050604050505020204" pitchFamily="18" charset="0"/>
              </a:rPr>
              <a:t>, S. Le </a:t>
            </a:r>
            <a:r>
              <a:rPr lang="en-US" sz="2400" dirty="0" err="1">
                <a:latin typeface="Bookman Old Style" panose="02050604050505020204" pitchFamily="18" charset="0"/>
              </a:rPr>
              <a:t>Naour</a:t>
            </a:r>
            <a:r>
              <a:rPr lang="en-US" sz="2400" dirty="0">
                <a:latin typeface="Bookman Old Style" panose="02050604050505020204" pitchFamily="18" charset="0"/>
              </a:rPr>
              <a:t>, A. Lechner, J. </a:t>
            </a:r>
            <a:r>
              <a:rPr lang="en-US" sz="2400" dirty="0" err="1">
                <a:latin typeface="Bookman Old Style" panose="02050604050505020204" pitchFamily="18" charset="0"/>
              </a:rPr>
              <a:t>Maestre</a:t>
            </a:r>
            <a:r>
              <a:rPr lang="en-US" sz="2400" dirty="0">
                <a:latin typeface="Bookman Old Style" panose="02050604050505020204" pitchFamily="18" charset="0"/>
              </a:rPr>
              <a:t> Heredia,      A. </a:t>
            </a:r>
            <a:r>
              <a:rPr lang="en-US" sz="2400" dirty="0" err="1">
                <a:latin typeface="Bookman Old Style" panose="02050604050505020204" pitchFamily="18" charset="0"/>
              </a:rPr>
              <a:t>Mereghetti</a:t>
            </a:r>
            <a:r>
              <a:rPr lang="en-US" sz="2400" dirty="0">
                <a:latin typeface="Bookman Old Style" panose="02050604050505020204" pitchFamily="18" charset="0"/>
              </a:rPr>
              <a:t>, E. </a:t>
            </a:r>
            <a:r>
              <a:rPr lang="en-US" sz="2400" dirty="0" err="1">
                <a:latin typeface="Bookman Old Style" panose="02050604050505020204" pitchFamily="18" charset="0"/>
              </a:rPr>
              <a:t>Metral</a:t>
            </a:r>
            <a:r>
              <a:rPr lang="en-US" sz="2400" dirty="0">
                <a:latin typeface="Bookman Old Style" panose="02050604050505020204" pitchFamily="18" charset="0"/>
              </a:rPr>
              <a:t>, D. </a:t>
            </a:r>
            <a:r>
              <a:rPr lang="en-US" sz="2400" dirty="0" err="1">
                <a:latin typeface="Bookman Old Style" panose="02050604050505020204" pitchFamily="18" charset="0"/>
              </a:rPr>
              <a:t>Missiaen</a:t>
            </a:r>
            <a:r>
              <a:rPr lang="en-US" sz="2400" dirty="0">
                <a:latin typeface="Bookman Old Style" panose="02050604050505020204" pitchFamily="18" charset="0"/>
              </a:rPr>
              <a:t>, N. </a:t>
            </a:r>
            <a:r>
              <a:rPr lang="en-US" sz="2400" dirty="0" err="1">
                <a:latin typeface="Bookman Old Style" panose="02050604050505020204" pitchFamily="18" charset="0"/>
              </a:rPr>
              <a:t>Mounet</a:t>
            </a:r>
            <a:r>
              <a:rPr lang="en-US" sz="2400" dirty="0">
                <a:latin typeface="Bookman Old Style" panose="02050604050505020204" pitchFamily="18" charset="0"/>
              </a:rPr>
              <a:t>,   F.X. </a:t>
            </a:r>
            <a:r>
              <a:rPr lang="en-US" sz="2400" dirty="0" err="1">
                <a:latin typeface="Bookman Old Style" panose="02050604050505020204" pitchFamily="18" charset="0"/>
              </a:rPr>
              <a:t>Nuiri</a:t>
            </a:r>
            <a:r>
              <a:rPr lang="en-US" sz="2400" dirty="0">
                <a:latin typeface="Bookman Old Style" panose="02050604050505020204" pitchFamily="18" charset="0"/>
              </a:rPr>
              <a:t>, S. </a:t>
            </a:r>
            <a:r>
              <a:rPr lang="en-US" sz="2400" dirty="0" err="1">
                <a:latin typeface="Bookman Old Style" panose="02050604050505020204" pitchFamily="18" charset="0"/>
              </a:rPr>
              <a:t>Papadopoulou</a:t>
            </a:r>
            <a:r>
              <a:rPr lang="en-US" sz="2400" dirty="0">
                <a:latin typeface="Bookman Old Style" panose="02050604050505020204" pitchFamily="18" charset="0"/>
              </a:rPr>
              <a:t>, </a:t>
            </a:r>
            <a:br>
              <a:rPr lang="en-US" sz="2400" dirty="0">
                <a:latin typeface="Bookman Old Style" panose="02050604050505020204" pitchFamily="18" charset="0"/>
              </a:rPr>
            </a:br>
            <a:r>
              <a:rPr lang="en-US" sz="2400" dirty="0">
                <a:latin typeface="Bookman Old Style" panose="02050604050505020204" pitchFamily="18" charset="0"/>
              </a:rPr>
              <a:t>Y. </a:t>
            </a:r>
            <a:r>
              <a:rPr lang="en-US" sz="2400" dirty="0" err="1">
                <a:latin typeface="Bookman Old Style" panose="02050604050505020204" pitchFamily="18" charset="0"/>
              </a:rPr>
              <a:t>Papaphilippou</a:t>
            </a:r>
            <a:r>
              <a:rPr lang="en-US" sz="2400" dirty="0">
                <a:latin typeface="Bookman Old Style" panose="02050604050505020204" pitchFamily="18" charset="0"/>
              </a:rPr>
              <a:t>, B. Petersen, C. </a:t>
            </a:r>
            <a:r>
              <a:rPr lang="en-US" sz="2400" dirty="0" err="1">
                <a:latin typeface="Bookman Old Style" panose="02050604050505020204" pitchFamily="18" charset="0"/>
              </a:rPr>
              <a:t>Schwick</a:t>
            </a:r>
            <a:r>
              <a:rPr lang="en-US" sz="2400" dirty="0">
                <a:latin typeface="Bookman Old Style" panose="02050604050505020204" pitchFamily="18" charset="0"/>
              </a:rPr>
              <a:t>, G. </a:t>
            </a:r>
            <a:r>
              <a:rPr lang="en-US" sz="2400" dirty="0" err="1">
                <a:latin typeface="Bookman Old Style" panose="02050604050505020204" pitchFamily="18" charset="0"/>
              </a:rPr>
              <a:t>Rumolo</a:t>
            </a:r>
            <a:r>
              <a:rPr lang="en-US" sz="2400" dirty="0">
                <a:latin typeface="Bookman Old Style" panose="02050604050505020204" pitchFamily="18" charset="0"/>
              </a:rPr>
              <a:t>, B. </a:t>
            </a:r>
            <a:r>
              <a:rPr lang="en-US" sz="2400" dirty="0" err="1">
                <a:latin typeface="Bookman Old Style" panose="02050604050505020204" pitchFamily="18" charset="0"/>
              </a:rPr>
              <a:t>Salvant</a:t>
            </a:r>
            <a:r>
              <a:rPr lang="en-US" sz="2400" dirty="0">
                <a:latin typeface="Bookman Old Style" panose="02050604050505020204" pitchFamily="18" charset="0"/>
              </a:rPr>
              <a:t>, M. </a:t>
            </a:r>
            <a:r>
              <a:rPr lang="en-US" sz="2400" dirty="0" err="1">
                <a:latin typeface="Bookman Old Style" panose="02050604050505020204" pitchFamily="18" charset="0"/>
              </a:rPr>
              <a:t>Solfaroli</a:t>
            </a:r>
            <a:r>
              <a:rPr lang="en-US" sz="2400" dirty="0">
                <a:latin typeface="Bookman Old Style" panose="02050604050505020204" pitchFamily="18" charset="0"/>
              </a:rPr>
              <a:t> </a:t>
            </a:r>
            <a:r>
              <a:rPr lang="en-US" sz="2400" dirty="0" err="1">
                <a:latin typeface="Bookman Old Style" panose="02050604050505020204" pitchFamily="18" charset="0"/>
              </a:rPr>
              <a:t>Camillocci</a:t>
            </a:r>
            <a:r>
              <a:rPr lang="en-US" sz="2400" dirty="0">
                <a:latin typeface="Bookman Old Style" panose="02050604050505020204" pitchFamily="18" charset="0"/>
              </a:rPr>
              <a:t>, G. </a:t>
            </a:r>
            <a:r>
              <a:rPr lang="en-US" sz="2400" dirty="0" err="1">
                <a:latin typeface="Bookman Old Style" panose="02050604050505020204" pitchFamily="18" charset="0"/>
              </a:rPr>
              <a:t>Sterbini</a:t>
            </a:r>
            <a:r>
              <a:rPr lang="en-US" sz="2400" dirty="0">
                <a:latin typeface="Bookman Old Style" panose="02050604050505020204" pitchFamily="18" charset="0"/>
              </a:rPr>
              <a:t>, H. Timko, R. Tomas Garcia, J. </a:t>
            </a:r>
            <a:r>
              <a:rPr lang="en-US" sz="2400" dirty="0" err="1">
                <a:latin typeface="Bookman Old Style" panose="02050604050505020204" pitchFamily="18" charset="0"/>
              </a:rPr>
              <a:t>Uythoven</a:t>
            </a:r>
            <a:r>
              <a:rPr lang="en-US" sz="2400" dirty="0">
                <a:latin typeface="Bookman Old Style" panose="02050604050505020204" pitchFamily="18" charset="0"/>
              </a:rPr>
              <a:t>, J. </a:t>
            </a:r>
            <a:r>
              <a:rPr lang="en-US" sz="2400" dirty="0" err="1">
                <a:latin typeface="Bookman Old Style" panose="02050604050505020204" pitchFamily="18" charset="0"/>
              </a:rPr>
              <a:t>Wenninger</a:t>
            </a:r>
            <a:r>
              <a:rPr lang="en-US" sz="2400" dirty="0">
                <a:latin typeface="Bookman Old Style" panose="02050604050505020204" pitchFamily="18" charset="0"/>
              </a:rPr>
              <a:t>  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A667CF2-AEB5-4D4B-9E87-0567D1B23D53}"/>
              </a:ext>
            </a:extLst>
          </p:cNvPr>
          <p:cNvSpPr txBox="1">
            <a:spLocks/>
          </p:cNvSpPr>
          <p:nvPr/>
        </p:nvSpPr>
        <p:spPr>
          <a:xfrm>
            <a:off x="2513335" y="5545639"/>
            <a:ext cx="4117330" cy="419653"/>
          </a:xfrm>
          <a:prstGeom prst="rect">
            <a:avLst/>
          </a:prstGeom>
        </p:spPr>
        <p:txBody>
          <a:bodyPr vert="horz" lIns="45720" tIns="0" rIns="45720" bIns="0" anchor="b">
            <a:normAutofit fontScale="92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Bookman Old Style" panose="02050604050505020204" pitchFamily="18" charset="0"/>
              </a:rPr>
              <a:t>9</a:t>
            </a:r>
            <a:r>
              <a:rPr lang="en-US" sz="1600" baseline="30000" dirty="0">
                <a:latin typeface="Bookman Old Style" panose="02050604050505020204" pitchFamily="18" charset="0"/>
              </a:rPr>
              <a:t>th</a:t>
            </a:r>
            <a:r>
              <a:rPr lang="en-US" sz="1600" dirty="0">
                <a:latin typeface="Bookman Old Style" panose="02050604050505020204" pitchFamily="18" charset="0"/>
              </a:rPr>
              <a:t> LHC Operations Evian Workshop</a:t>
            </a:r>
          </a:p>
          <a:p>
            <a:pPr algn="ctr"/>
            <a:r>
              <a:rPr lang="en-US" sz="1600" dirty="0">
                <a:latin typeface="Bookman Old Style" panose="02050604050505020204" pitchFamily="18" charset="0"/>
              </a:rPr>
              <a:t>01/02/2019</a:t>
            </a:r>
          </a:p>
        </p:txBody>
      </p:sp>
    </p:spTree>
    <p:extLst>
      <p:ext uri="{BB962C8B-B14F-4D97-AF65-F5344CB8AC3E}">
        <p14:creationId xmlns:p14="http://schemas.microsoft.com/office/powerpoint/2010/main" val="1031522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747" y="9026"/>
            <a:ext cx="8069412" cy="522508"/>
          </a:xfrm>
        </p:spPr>
        <p:txBody>
          <a:bodyPr>
            <a:noAutofit/>
          </a:bodyPr>
          <a:lstStyle/>
          <a:p>
            <a:r>
              <a:rPr lang="en-US" sz="1750" b="1" dirty="0">
                <a:latin typeface="Bookman Old Style" panose="02050604050505020204" pitchFamily="18" charset="0"/>
              </a:rPr>
              <a:t>Running Scenarios under the guidance of Beam-Beam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10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0AE2BD-A1A7-4340-A1AA-0BF2322B2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0" y="607351"/>
            <a:ext cx="6596421" cy="855589"/>
          </a:xfrm>
        </p:spPr>
        <p:txBody>
          <a:bodyPr>
            <a:noAutofit/>
          </a:bodyPr>
          <a:lstStyle/>
          <a:p>
            <a:pPr marL="222250" indent="-185738"/>
            <a:r>
              <a:rPr lang="en-US" sz="1200" dirty="0">
                <a:latin typeface="Bookman Old Style" panose="02050604050505020204" pitchFamily="18" charset="0"/>
              </a:rPr>
              <a:t>We use </a:t>
            </a:r>
            <a:r>
              <a:rPr lang="en-US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Dynamic Aperture</a:t>
            </a:r>
            <a:r>
              <a:rPr lang="en-US" sz="1200" dirty="0">
                <a:latin typeface="Bookman Old Style" panose="02050604050505020204" pitchFamily="18" charset="0"/>
              </a:rPr>
              <a:t> beam-beam simulations to estimate the beam lifetime.</a:t>
            </a:r>
          </a:p>
          <a:p>
            <a:pPr marL="633730" lvl="1" indent="-185738"/>
            <a:r>
              <a:rPr lang="en-US" sz="1200" dirty="0">
                <a:latin typeface="Bookman Old Style" panose="02050604050505020204" pitchFamily="18" charset="0"/>
              </a:rPr>
              <a:t>DA simulations were proved to be a helpful “tool” to guide the </a:t>
            </a:r>
            <a:r>
              <a:rPr lang="en-US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LHC operation </a:t>
            </a:r>
            <a:r>
              <a:rPr lang="en-US" sz="1200" dirty="0">
                <a:latin typeface="Bookman Old Style" panose="02050604050505020204" pitchFamily="18" charset="0"/>
              </a:rPr>
              <a:t>during Run-II (tune optimizations, anti-leveling, </a:t>
            </a:r>
            <a:r>
              <a:rPr lang="en-US" sz="1200" dirty="0" err="1">
                <a:latin typeface="Bookman Old Style" panose="02050604050505020204" pitchFamily="18" charset="0"/>
              </a:rPr>
              <a:t>etc</a:t>
            </a:r>
            <a:r>
              <a:rPr lang="en-US" sz="1200" dirty="0">
                <a:latin typeface="Bookman Old Style" panose="02050604050505020204" pitchFamily="18" charset="0"/>
              </a:rPr>
              <a:t>).</a:t>
            </a:r>
          </a:p>
          <a:p>
            <a:pPr marL="222250" indent="-185738"/>
            <a:r>
              <a:rPr lang="en-US" sz="1200" dirty="0">
                <a:latin typeface="Bookman Old Style" panose="02050604050505020204" pitchFamily="18" charset="0"/>
              </a:rPr>
              <a:t>Based on our experience, we set a </a:t>
            </a:r>
            <a:r>
              <a:rPr lang="en-US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target DA for LHC </a:t>
            </a:r>
            <a:r>
              <a:rPr lang="el-GR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&gt;</a:t>
            </a:r>
            <a:r>
              <a:rPr lang="en-US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5.0</a:t>
            </a:r>
            <a:r>
              <a:rPr lang="el-GR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σ</a:t>
            </a:r>
            <a:endParaRPr lang="en-US" sz="700" i="1" dirty="0">
              <a:latin typeface="Bookman Old Style" panose="02050604050505020204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A46D618-3B74-154A-A3E2-772A71CB9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288" y="1091547"/>
            <a:ext cx="3415841" cy="25649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582CD2-BE32-DD40-9CC7-41F12817A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091" y="1476205"/>
            <a:ext cx="2585653" cy="20659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33D2D7-7778-104C-996F-5EC1D2AA6D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19" y="1481995"/>
            <a:ext cx="2651130" cy="20749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C28054-DBCB-D545-9D71-148F1D9C6F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" y="3911477"/>
            <a:ext cx="3483005" cy="290250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8B7FF8-DAD2-8341-AAF6-29325C857062}"/>
              </a:ext>
            </a:extLst>
          </p:cNvPr>
          <p:cNvSpPr txBox="1"/>
          <p:nvPr/>
        </p:nvSpPr>
        <p:spPr>
          <a:xfrm>
            <a:off x="1411782" y="3478990"/>
            <a:ext cx="2764877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Bookman Old Style" panose="02050604050505020204" pitchFamily="18" charset="0"/>
              </a:rPr>
              <a:t>In the regime of </a:t>
            </a:r>
            <a:r>
              <a:rPr lang="en-US" sz="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optimal tune</a:t>
            </a:r>
            <a:r>
              <a:rPr lang="en-US" sz="800" dirty="0">
                <a:latin typeface="Bookman Old Style" panose="02050604050505020204" pitchFamily="18" charset="0"/>
              </a:rPr>
              <a:t>, the </a:t>
            </a:r>
            <a:r>
              <a:rPr lang="en-US" sz="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crossing angle </a:t>
            </a:r>
            <a:r>
              <a:rPr lang="en-US" sz="800" dirty="0">
                <a:latin typeface="Bookman Old Style" panose="02050604050505020204" pitchFamily="18" charset="0"/>
              </a:rPr>
              <a:t>is (almost) a linear function of the </a:t>
            </a:r>
            <a:r>
              <a:rPr lang="en-US" sz="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bunch charge</a:t>
            </a:r>
            <a:r>
              <a:rPr lang="en-US" sz="800" dirty="0">
                <a:latin typeface="Bookman Old Style" panose="02050604050505020204" pitchFamily="18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05D9F9-FD11-4140-ACD1-D0CE1DA7BD7A}"/>
              </a:ext>
            </a:extLst>
          </p:cNvPr>
          <p:cNvSpPr txBox="1"/>
          <p:nvPr/>
        </p:nvSpPr>
        <p:spPr>
          <a:xfrm>
            <a:off x="811854" y="4400218"/>
            <a:ext cx="681597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2736b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D68DC6-D80E-BC4F-AF7F-C0C5055665BB}"/>
              </a:ext>
            </a:extLst>
          </p:cNvPr>
          <p:cNvSpPr txBox="1"/>
          <p:nvPr/>
        </p:nvSpPr>
        <p:spPr>
          <a:xfrm>
            <a:off x="1493451" y="4400217"/>
            <a:ext cx="681597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2484b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91EFE72-C33D-644C-9A0A-BF6C8E00132B}"/>
              </a:ext>
            </a:extLst>
          </p:cNvPr>
          <p:cNvSpPr/>
          <p:nvPr/>
        </p:nvSpPr>
        <p:spPr>
          <a:xfrm>
            <a:off x="7309564" y="3831974"/>
            <a:ext cx="1725565" cy="2246769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80975" indent="-146050">
              <a:buClr>
                <a:schemeClr val="tx1"/>
              </a:buClr>
              <a:buFont typeface="+mj-lt"/>
              <a:buAutoNum type="romanUcPeriod"/>
            </a:pPr>
            <a:r>
              <a:rPr lang="en-US" sz="1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Large dynamic range of β</a:t>
            </a:r>
            <a:r>
              <a:rPr lang="el-GR" sz="1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*</a:t>
            </a:r>
            <a:r>
              <a:rPr lang="en-US" sz="1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: </a:t>
            </a:r>
            <a:r>
              <a:rPr lang="en-US" sz="1000" dirty="0">
                <a:latin typeface="Bookman Old Style" panose="02050604050505020204" pitchFamily="18" charset="0"/>
              </a:rPr>
              <a:t>20% in 2018 </a:t>
            </a:r>
            <a:r>
              <a:rPr lang="en-US" sz="1000" dirty="0">
                <a:latin typeface="Bookman Old Style" panose="02050604050505020204" pitchFamily="18" charset="0"/>
                <a:sym typeface="Wingdings" pitchFamily="2" charset="2"/>
              </a:rPr>
              <a:t> up to 500% in 2023</a:t>
            </a:r>
          </a:p>
          <a:p>
            <a:pPr marL="180975" indent="-146050">
              <a:buFont typeface="+mj-lt"/>
              <a:buAutoNum type="romanUcPeriod"/>
            </a:pPr>
            <a:r>
              <a:rPr lang="en-US" sz="1000" dirty="0">
                <a:latin typeface="Bookman Old Style" panose="02050604050505020204" pitchFamily="18" charset="0"/>
                <a:sym typeface="Wingdings" pitchFamily="2" charset="2"/>
              </a:rPr>
              <a:t>Not all the luminosity shall be produced </a:t>
            </a:r>
            <a:r>
              <a:rPr lang="en-US" sz="1000" b="1" dirty="0">
                <a:solidFill>
                  <a:srgbClr val="FF0000"/>
                </a:solidFill>
                <a:latin typeface="Bookman Old Style" panose="02050604050505020204" pitchFamily="18" charset="0"/>
                <a:sym typeface="Wingdings" pitchFamily="2" charset="2"/>
              </a:rPr>
              <a:t>at the maximum crossing angle </a:t>
            </a:r>
            <a:r>
              <a:rPr lang="en-US" sz="1000" dirty="0">
                <a:latin typeface="Bookman Old Style" panose="02050604050505020204" pitchFamily="18" charset="0"/>
                <a:sym typeface="Wingdings" pitchFamily="2" charset="2"/>
              </a:rPr>
              <a:t>(IT lifetime)</a:t>
            </a:r>
          </a:p>
          <a:p>
            <a:pPr marL="180975" indent="-146050">
              <a:buFont typeface="+mj-lt"/>
              <a:buAutoNum type="romanUcPeriod"/>
            </a:pPr>
            <a:r>
              <a:rPr lang="en-US" sz="1000" dirty="0">
                <a:latin typeface="Bookman Old Style" panose="02050604050505020204" pitchFamily="18" charset="0"/>
                <a:sym typeface="Wingdings" pitchFamily="2" charset="2"/>
              </a:rPr>
              <a:t>De facto </a:t>
            </a:r>
            <a:r>
              <a:rPr lang="en-US" sz="1000" b="1" dirty="0">
                <a:solidFill>
                  <a:srgbClr val="FF0000"/>
                </a:solidFill>
                <a:latin typeface="Bookman Old Style" panose="02050604050505020204" pitchFamily="18" charset="0"/>
                <a:sym typeface="Wingdings" pitchFamily="2" charset="2"/>
              </a:rPr>
              <a:t>parametric variation of the crossing angle with </a:t>
            </a:r>
            <a:r>
              <a:rPr lang="el-GR" sz="1000" b="1" dirty="0">
                <a:solidFill>
                  <a:srgbClr val="FF0000"/>
                </a:solidFill>
                <a:latin typeface="Bookman Old Style" panose="02050604050505020204" pitchFamily="18" charset="0"/>
                <a:sym typeface="Wingdings" pitchFamily="2" charset="2"/>
              </a:rPr>
              <a:t>β*</a:t>
            </a:r>
            <a:r>
              <a:rPr lang="el-GR" sz="1000" dirty="0">
                <a:latin typeface="Bookman Old Style" panose="02050604050505020204" pitchFamily="18" charset="0"/>
                <a:sym typeface="Wingdings" pitchFamily="2" charset="2"/>
              </a:rPr>
              <a:t> </a:t>
            </a:r>
            <a:r>
              <a:rPr lang="en-US" sz="1000" dirty="0">
                <a:latin typeface="Bookman Old Style" panose="02050604050505020204" pitchFamily="18" charset="0"/>
                <a:sym typeface="Wingdings" pitchFamily="2" charset="2"/>
              </a:rPr>
              <a:t>shall be established.</a:t>
            </a:r>
            <a:endParaRPr lang="en-US" sz="1000" dirty="0">
              <a:latin typeface="Bookman Old Style" panose="020506040505050202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B7456E-8513-204D-B87F-C0017FBB7D42}"/>
              </a:ext>
            </a:extLst>
          </p:cNvPr>
          <p:cNvSpPr txBox="1"/>
          <p:nvPr/>
        </p:nvSpPr>
        <p:spPr>
          <a:xfrm>
            <a:off x="1481331" y="5553928"/>
            <a:ext cx="1373006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It works!</a:t>
            </a:r>
          </a:p>
          <a:p>
            <a:r>
              <a:rPr lang="en-US" sz="900" dirty="0">
                <a:latin typeface="Bookman Old Style" panose="02050604050505020204" pitchFamily="18" charset="0"/>
              </a:rPr>
              <a:t>Could spend the DA budget in refining the function and keep margin for non simulated effects.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E3EC6B7-A9A7-6F4A-B3EF-B51C9DA5B6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059" y="3915982"/>
            <a:ext cx="3477602" cy="2898000"/>
          </a:xfrm>
          <a:prstGeom prst="rect">
            <a:avLst/>
          </a:prstGeom>
          <a:ln w="25400">
            <a:solidFill>
              <a:srgbClr val="E59E00"/>
            </a:solidFill>
          </a:ln>
        </p:spPr>
      </p:pic>
    </p:spTree>
    <p:extLst>
      <p:ext uri="{BB962C8B-B14F-4D97-AF65-F5344CB8AC3E}">
        <p14:creationId xmlns:p14="http://schemas.microsoft.com/office/powerpoint/2010/main" val="76123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9" grpId="0" animBg="1"/>
      <p:bldP spid="3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871E89AB-377E-1644-85F1-9FDDB1AAD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884" y="687803"/>
            <a:ext cx="7767701" cy="54163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STABLE BEAMS (in 2023)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11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8690045-20DF-A44D-B711-E3FFF2B1A2D5}"/>
                  </a:ext>
                </a:extLst>
              </p:cNvPr>
              <p:cNvSpPr txBox="1"/>
              <p:nvPr/>
            </p:nvSpPr>
            <p:spPr>
              <a:xfrm>
                <a:off x="6749956" y="1399215"/>
                <a:ext cx="2308645" cy="40357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Start of Bunch Length Leveling: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1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sz="1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sz="1000" b="1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𝐡</m:t>
                    </m:r>
                  </m:oMath>
                </a14:m>
                <a:r>
                  <a:rPr lang="en-US" sz="1000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sz="1000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𝐛</m:t>
                        </m:r>
                      </m:sub>
                    </m:sSub>
                    <m:r>
                      <a:rPr lang="en-US" sz="1000" b="1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𝟐𝟔</m:t>
                    </m:r>
                    <m:r>
                      <a:rPr lang="en-US" sz="1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1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r>
                      <a:rPr lang="en-US" sz="1000" b="1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𝐩𝐩𝐛</m:t>
                    </m:r>
                  </m:oMath>
                </a14:m>
                <a:endParaRPr lang="en-US" sz="1000" b="1" dirty="0">
                  <a:solidFill>
                    <a:schemeClr val="bg1"/>
                  </a:solidFill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8690045-20DF-A44D-B711-E3FFF2B1A2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956" y="1399215"/>
                <a:ext cx="2308645" cy="403572"/>
              </a:xfrm>
              <a:prstGeom prst="rect">
                <a:avLst/>
              </a:prstGeom>
              <a:blipFill>
                <a:blip r:embed="rId3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8C8564E-B29B-7745-8FD2-E5C8D2AC2236}"/>
              </a:ext>
            </a:extLst>
          </p:cNvPr>
          <p:cNvSpPr txBox="1"/>
          <p:nvPr/>
        </p:nvSpPr>
        <p:spPr>
          <a:xfrm>
            <a:off x="1183580" y="5241975"/>
            <a:ext cx="1983235" cy="24622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Total Leveling Time: 11.2h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F579862-7952-934E-A8C4-0DAF48A850E0}"/>
                  </a:ext>
                </a:extLst>
              </p:cNvPr>
              <p:cNvSpPr txBox="1"/>
              <p:nvPr/>
            </p:nvSpPr>
            <p:spPr>
              <a:xfrm>
                <a:off x="7235040" y="4803075"/>
                <a:ext cx="853119" cy="281167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1.31</a:t>
                </a:r>
                <a14:m>
                  <m:oMath xmlns:m="http://schemas.openxmlformats.org/officeDocument/2006/math">
                    <m:r>
                      <a:rPr lang="en-US" sz="12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𝐟</m:t>
                    </m:r>
                    <m:sSup>
                      <m:sSupPr>
                        <m:ctrlPr>
                          <a:rPr lang="en-US" sz="12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  <m:sup>
                        <m:r>
                          <a:rPr lang="en-US" sz="12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2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1200" b="1" dirty="0">
                  <a:solidFill>
                    <a:schemeClr val="bg1"/>
                  </a:solidFill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F579862-7952-934E-A8C4-0DAF48A85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5040" y="4803075"/>
                <a:ext cx="853119" cy="281167"/>
              </a:xfrm>
              <a:prstGeom prst="rect">
                <a:avLst/>
              </a:prstGeom>
              <a:blipFill>
                <a:blip r:embed="rId4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D1A9D60C-5883-2C45-BAF0-EE334DC2E916}"/>
              </a:ext>
            </a:extLst>
          </p:cNvPr>
          <p:cNvSpPr txBox="1"/>
          <p:nvPr/>
        </p:nvSpPr>
        <p:spPr>
          <a:xfrm>
            <a:off x="6636928" y="3832107"/>
            <a:ext cx="835485" cy="24622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53 events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447830-BE6A-2C4B-83EC-17621AF7F9A7}"/>
              </a:ext>
            </a:extLst>
          </p:cNvPr>
          <p:cNvSpPr txBox="1"/>
          <p:nvPr/>
        </p:nvSpPr>
        <p:spPr>
          <a:xfrm>
            <a:off x="2142542" y="5013482"/>
            <a:ext cx="5250156" cy="73866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Bookman Old Style" panose="02050604050505020204" pitchFamily="18" charset="0"/>
              </a:rPr>
              <a:t>A large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range of End-of-RAMP </a:t>
            </a:r>
            <a:r>
              <a:rPr lang="el-GR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β*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en-US" sz="1400" dirty="0">
                <a:latin typeface="Bookman Old Style" panose="02050604050505020204" pitchFamily="18" charset="0"/>
              </a:rPr>
              <a:t>should be </a:t>
            </a:r>
          </a:p>
          <a:p>
            <a:pPr algn="ctr"/>
            <a:r>
              <a:rPr lang="en-US" sz="1400" dirty="0">
                <a:latin typeface="Bookman Old Style" panose="02050604050505020204" pitchFamily="18" charset="0"/>
              </a:rPr>
              <a:t>accommodated in the commissioned optics, </a:t>
            </a:r>
          </a:p>
          <a:p>
            <a:pPr algn="ctr"/>
            <a:r>
              <a:rPr lang="en-US" sz="1400" dirty="0">
                <a:latin typeface="Bookman Old Style" panose="02050604050505020204" pitchFamily="18" charset="0"/>
              </a:rPr>
              <a:t>especially if we consider a global Run-III optics (all years)!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49AFE68-C79C-C246-9DF6-CC4E6CB29B6F}"/>
              </a:ext>
            </a:extLst>
          </p:cNvPr>
          <p:cNvSpPr txBox="1">
            <a:spLocks/>
          </p:cNvSpPr>
          <p:nvPr/>
        </p:nvSpPr>
        <p:spPr>
          <a:xfrm>
            <a:off x="5079085" y="77629"/>
            <a:ext cx="3663500" cy="67487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buNone/>
            </a:pPr>
            <a:r>
              <a:rPr lang="en-US" sz="1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* Contribution of IR8 included. </a:t>
            </a:r>
            <a:br>
              <a:rPr lang="en-US" sz="1000" b="1" dirty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en-US" sz="1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Not Including major losses beyond expectation.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B33281-9D84-614B-B227-FA0678016AE1}"/>
              </a:ext>
            </a:extLst>
          </p:cNvPr>
          <p:cNvSpPr txBox="1"/>
          <p:nvPr/>
        </p:nvSpPr>
        <p:spPr>
          <a:xfrm>
            <a:off x="6773618" y="817398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C11BCE5-6966-1648-A410-DCA20D46C1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8197" y="1833245"/>
            <a:ext cx="4446954" cy="314844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82002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Looking into our crystal ball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12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08C36E65-2D10-C34C-8B92-9FF3A1A428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0077" y="5124620"/>
                <a:ext cx="4473923" cy="843698"/>
              </a:xfrm>
              <a:ln w="38100">
                <a:noFill/>
              </a:ln>
            </p:spPr>
            <p:txBody>
              <a:bodyPr>
                <a:noAutofit/>
              </a:bodyPr>
              <a:lstStyle/>
              <a:p>
                <a:pPr marL="222250" indent="-185738"/>
                <a:r>
                  <a:rPr lang="en-US" sz="1400" dirty="0">
                    <a:latin typeface="Bookman Old Style" panose="02050604050505020204" pitchFamily="18" charset="0"/>
                  </a:rPr>
                  <a:t>Integrated performance of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≈108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sz="1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400" dirty="0">
                  <a:latin typeface="Bookman Old Style" panose="02050604050505020204" pitchFamily="18" charset="0"/>
                </a:endParaRPr>
              </a:p>
              <a:p>
                <a:pPr marL="222250" indent="-185738"/>
                <a:r>
                  <a:rPr lang="en-US" sz="1400" dirty="0">
                    <a:latin typeface="Bookman Old Style" panose="02050604050505020204" pitchFamily="18" charset="0"/>
                  </a:rPr>
                  <a:t>Average (stat.) half-crossing angle </a:t>
                </a:r>
                <a:r>
                  <a:rPr lang="en-US" sz="1400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122.0 </a:t>
                </a:r>
                <a:r>
                  <a:rPr lang="el-GR" sz="1400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μ</a:t>
                </a:r>
                <a:r>
                  <a:rPr lang="en-US" sz="1400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rad</a:t>
                </a:r>
              </a:p>
              <a:p>
                <a:pPr marL="222250" indent="-185738"/>
                <a:r>
                  <a:rPr lang="en-US" sz="1400" dirty="0">
                    <a:latin typeface="Bookman Old Style" panose="02050604050505020204" pitchFamily="18" charset="0"/>
                  </a:rPr>
                  <a:t>Average value of </a:t>
                </a:r>
                <a:r>
                  <a:rPr lang="el-GR" sz="1400" dirty="0">
                    <a:latin typeface="Bookman Old Style" panose="02050604050505020204" pitchFamily="18" charset="0"/>
                  </a:rPr>
                  <a:t>β*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 at the time of dump</a:t>
                </a:r>
                <a:r>
                  <a:rPr lang="el-GR" sz="1400" dirty="0">
                    <a:latin typeface="Bookman Old Style" panose="02050604050505020204" pitchFamily="18" charset="0"/>
                  </a:rPr>
                  <a:t> </a:t>
                </a:r>
                <a:r>
                  <a:rPr lang="en-US" sz="1400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55 cm</a:t>
                </a:r>
              </a:p>
              <a:p>
                <a:pPr marL="409702" lvl="2" indent="-185738"/>
                <a:endParaRPr lang="en-US" sz="14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08C36E65-2D10-C34C-8B92-9FF3A1A428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0077" y="5124620"/>
                <a:ext cx="4473923" cy="843698"/>
              </a:xfrm>
              <a:blipFill>
                <a:blip r:embed="rId2"/>
                <a:stretch>
                  <a:fillRect t="-1493" b="-2985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965BC40-8903-A344-BB25-EFFE0B0DC86B}"/>
              </a:ext>
            </a:extLst>
          </p:cNvPr>
          <p:cNvSpPr txBox="1">
            <a:spLocks/>
          </p:cNvSpPr>
          <p:nvPr/>
        </p:nvSpPr>
        <p:spPr>
          <a:xfrm>
            <a:off x="457200" y="663922"/>
            <a:ext cx="8089200" cy="28743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2250" indent="-185738"/>
            <a:r>
              <a:rPr lang="en-US" sz="1400" dirty="0">
                <a:latin typeface="Bookman Old Style" panose="02050604050505020204" pitchFamily="18" charset="0"/>
              </a:rPr>
              <a:t>Using the above (</a:t>
            </a:r>
            <a:r>
              <a:rPr lang="en-US" sz="1400" dirty="0">
                <a:solidFill>
                  <a:srgbClr val="FF0000"/>
                </a:solidFill>
                <a:latin typeface="Bookman Old Style" panose="02050604050505020204" pitchFamily="18" charset="0"/>
              </a:rPr>
              <a:t>ideal</a:t>
            </a:r>
            <a:r>
              <a:rPr lang="en-US" sz="1400" dirty="0">
                <a:latin typeface="Bookman Old Style" panose="02050604050505020204" pitchFamily="18" charset="0"/>
              </a:rPr>
              <a:t>) scenario and the </a:t>
            </a:r>
            <a:r>
              <a:rPr lang="en-US" sz="1400" dirty="0">
                <a:solidFill>
                  <a:srgbClr val="FF0000"/>
                </a:solidFill>
                <a:latin typeface="Bookman Old Style" panose="02050604050505020204" pitchFamily="18" charset="0"/>
              </a:rPr>
              <a:t>2018 fill statistics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B43436D-0CCB-D54D-BC75-4DE826449585}"/>
              </a:ext>
            </a:extLst>
          </p:cNvPr>
          <p:cNvSpPr txBox="1">
            <a:spLocks/>
          </p:cNvSpPr>
          <p:nvPr/>
        </p:nvSpPr>
        <p:spPr>
          <a:xfrm>
            <a:off x="457200" y="994385"/>
            <a:ext cx="8089200" cy="28743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2250" indent="-185738"/>
            <a:r>
              <a:rPr lang="en-US" sz="1400" dirty="0">
                <a:latin typeface="Bookman Old Style" panose="02050604050505020204" pitchFamily="18" charset="0"/>
              </a:rPr>
              <a:t>Possible impact of larger intensity and higher energy on the </a:t>
            </a:r>
            <a:r>
              <a:rPr lang="en-US" sz="1400" dirty="0">
                <a:solidFill>
                  <a:srgbClr val="FF0000"/>
                </a:solidFill>
                <a:latin typeface="Bookman Old Style" panose="02050604050505020204" pitchFamily="18" charset="0"/>
              </a:rPr>
              <a:t>machine availability </a:t>
            </a:r>
            <a:r>
              <a:rPr lang="en-US" sz="1400" dirty="0">
                <a:latin typeface="Bookman Old Style" panose="02050604050505020204" pitchFamily="18" charset="0"/>
              </a:rPr>
              <a:t>is not considered.</a:t>
            </a:r>
            <a:endParaRPr lang="en-US" sz="14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BAE69BF-DBAA-7C45-AA57-209C272247A7}"/>
              </a:ext>
            </a:extLst>
          </p:cNvPr>
          <p:cNvSpPr txBox="1">
            <a:spLocks/>
          </p:cNvSpPr>
          <p:nvPr/>
        </p:nvSpPr>
        <p:spPr>
          <a:xfrm>
            <a:off x="5240077" y="4958740"/>
            <a:ext cx="3731123" cy="114686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2250" indent="-185738"/>
            <a:r>
              <a:rPr lang="en-US" sz="1400" dirty="0">
                <a:solidFill>
                  <a:srgbClr val="FF0000"/>
                </a:solidFill>
                <a:latin typeface="Bookman Old Style" panose="02050604050505020204" pitchFamily="18" charset="0"/>
              </a:rPr>
              <a:t>No significant impact (&lt;2%) </a:t>
            </a:r>
            <a:r>
              <a:rPr lang="en-US" sz="1400" dirty="0">
                <a:latin typeface="Bookman Old Style" panose="02050604050505020204" pitchFamily="18" charset="0"/>
              </a:rPr>
              <a:t>on the performance, from the number of  </a:t>
            </a:r>
            <a:r>
              <a:rPr lang="en-US" sz="1400" dirty="0">
                <a:solidFill>
                  <a:srgbClr val="FF0000"/>
                </a:solidFill>
                <a:latin typeface="Bookman Old Style" panose="02050604050505020204" pitchFamily="18" charset="0"/>
              </a:rPr>
              <a:t>bunches</a:t>
            </a:r>
            <a:r>
              <a:rPr lang="en-US" sz="1400" dirty="0">
                <a:latin typeface="Bookman Old Style" panose="02050604050505020204" pitchFamily="18" charset="0"/>
              </a:rPr>
              <a:t> or </a:t>
            </a:r>
            <a:r>
              <a:rPr lang="en-US" sz="1400" dirty="0">
                <a:solidFill>
                  <a:srgbClr val="FF0000"/>
                </a:solidFill>
                <a:latin typeface="Bookman Old Style" panose="02050604050505020204" pitchFamily="18" charset="0"/>
              </a:rPr>
              <a:t>emittance preservation </a:t>
            </a:r>
            <a:r>
              <a:rPr lang="en-US" sz="1400" dirty="0">
                <a:latin typeface="Bookman Old Style" panose="02050604050505020204" pitchFamily="18" charset="0"/>
              </a:rPr>
              <a:t>due to </a:t>
            </a:r>
            <a:r>
              <a:rPr lang="en-US" sz="1400" dirty="0">
                <a:solidFill>
                  <a:srgbClr val="FF0000"/>
                </a:solidFill>
                <a:latin typeface="Bookman Old Style" panose="02050604050505020204" pitchFamily="18" charset="0"/>
              </a:rPr>
              <a:t>leveling</a:t>
            </a:r>
            <a:r>
              <a:rPr lang="en-US" sz="1400" dirty="0">
                <a:latin typeface="Bookman Old Style" panose="02050604050505020204" pitchFamily="18" charset="0"/>
              </a:rPr>
              <a:t> (assuming no other losses).</a:t>
            </a:r>
          </a:p>
          <a:p>
            <a:pPr marL="409702" lvl="2" indent="-185738"/>
            <a:endParaRPr lang="en-US" sz="1400" dirty="0">
              <a:latin typeface="Bookman Old Style" panose="020506040505050202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ACD4BF9-15AB-EF4A-8875-197426D14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321" y="1485020"/>
            <a:ext cx="7154957" cy="363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84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3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What about flat optics?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13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5E20A655-4443-F545-86AD-F4EA26396A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606759"/>
                <a:ext cx="8204315" cy="376491"/>
              </a:xfrm>
            </p:spPr>
            <p:txBody>
              <a:bodyPr>
                <a:noAutofit/>
              </a:bodyPr>
              <a:lstStyle/>
              <a:p>
                <a:pPr marL="409702" lvl="2" indent="-185738"/>
                <a:r>
                  <a:rPr lang="en-US" sz="1400" dirty="0">
                    <a:latin typeface="Bookman Old Style" panose="02050604050505020204" pitchFamily="18" charset="0"/>
                  </a:rPr>
                  <a:t>The potential of the flat optics is limited by the </a:t>
                </a:r>
                <a:r>
                  <a:rPr lang="en-US" sz="14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levelled luminosity 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of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𝐻𝑧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latin typeface="Bookman Old Style" panose="020506040505050202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5E20A655-4443-F545-86AD-F4EA26396A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06759"/>
                <a:ext cx="8204315" cy="376491"/>
              </a:xfrm>
              <a:blipFill>
                <a:blip r:embed="rId2"/>
                <a:stretch>
                  <a:fillRect t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>
            <a:extLst>
              <a:ext uri="{FF2B5EF4-FFF2-40B4-BE49-F238E27FC236}">
                <a16:creationId xmlns:a16="http://schemas.microsoft.com/office/drawing/2014/main" id="{DF34A24D-0F56-784D-9630-BB34351D3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627" y="1508234"/>
            <a:ext cx="3555419" cy="27951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8A4C17C-666C-8847-9985-FEAAC53EE45B}"/>
                  </a:ext>
                </a:extLst>
              </p:cNvPr>
              <p:cNvSpPr txBox="1"/>
              <p:nvPr/>
            </p:nvSpPr>
            <p:spPr>
              <a:xfrm>
                <a:off x="5377664" y="1232405"/>
                <a:ext cx="2228495" cy="27699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Levelling at </a:t>
                </a:r>
                <a14:m>
                  <m:oMath xmlns:m="http://schemas.openxmlformats.org/officeDocument/2006/math">
                    <m:r>
                      <a:rPr lang="en-US" sz="12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2.0×</m:t>
                    </m:r>
                    <m:sSup>
                      <m:sSupPr>
                        <m:ctrlPr>
                          <a:rPr lang="en-US" sz="1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Hz</m:t>
                    </m:r>
                    <m:r>
                      <a:rPr lang="en-US" sz="12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1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2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200" dirty="0">
                  <a:solidFill>
                    <a:schemeClr val="bg1"/>
                  </a:solidFill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8A4C17C-666C-8847-9985-FEAAC53EE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664" y="1232405"/>
                <a:ext cx="2228495" cy="276999"/>
              </a:xfrm>
              <a:prstGeom prst="rect">
                <a:avLst/>
              </a:prstGeom>
              <a:blipFill>
                <a:blip r:embed="rId5"/>
                <a:stretch>
                  <a:fillRect b="-869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92657A9D-01CC-1D44-B3A5-3ED90FE50F9E}"/>
              </a:ext>
            </a:extLst>
          </p:cNvPr>
          <p:cNvSpPr/>
          <p:nvPr/>
        </p:nvSpPr>
        <p:spPr>
          <a:xfrm>
            <a:off x="-1" y="4393436"/>
            <a:ext cx="893402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9714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</a:rPr>
              <a:t>On the other hand, to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ease the LHC commissioning</a:t>
            </a:r>
            <a:r>
              <a:rPr lang="en-US" sz="1400" dirty="0">
                <a:latin typeface="Bookman Old Style" panose="02050604050505020204" pitchFamily="18" charset="0"/>
              </a:rPr>
              <a:t>, for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2021</a:t>
            </a:r>
            <a:r>
              <a:rPr lang="en-US" sz="1400" dirty="0">
                <a:latin typeface="Bookman Old Style" panose="02050604050505020204" pitchFamily="18" charset="0"/>
              </a:rPr>
              <a:t> there is a preference to stick to the well-known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round optics</a:t>
            </a:r>
            <a:r>
              <a:rPr lang="en-US" sz="1400" dirty="0">
                <a:latin typeface="Bookman Old Style" panose="02050604050505020204" pitchFamily="18" charset="0"/>
              </a:rPr>
              <a:t>.</a:t>
            </a:r>
            <a:br>
              <a:rPr lang="en-US" sz="1400" dirty="0">
                <a:latin typeface="Bookman Old Style" panose="02050604050505020204" pitchFamily="18" charset="0"/>
              </a:rPr>
            </a:br>
            <a:endParaRPr lang="en-US" sz="1400" dirty="0">
              <a:latin typeface="Bookman Old Style" panose="02050604050505020204" pitchFamily="18" charset="0"/>
            </a:endParaRPr>
          </a:p>
          <a:p>
            <a:pPr marL="509714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</a:rPr>
              <a:t>For the operation of 2022/2023 the decision on optics is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postponed for EYETS-2021/2022</a:t>
            </a:r>
            <a:r>
              <a:rPr lang="en-US" sz="1400" dirty="0">
                <a:latin typeface="Bookman Old Style" panose="02050604050505020204" pitchFamily="18" charset="0"/>
              </a:rPr>
              <a:t>.</a:t>
            </a:r>
          </a:p>
          <a:p>
            <a:pPr marL="966914" lvl="3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</a:rPr>
              <a:t>based on </a:t>
            </a:r>
            <a:r>
              <a:rPr lang="en-US" sz="14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MDs</a:t>
            </a:r>
            <a:r>
              <a:rPr lang="en-US" sz="1400" dirty="0">
                <a:latin typeface="Bookman Old Style" panose="02050604050505020204" pitchFamily="18" charset="0"/>
              </a:rPr>
              <a:t> and re-evaluation of the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need</a:t>
            </a:r>
            <a:r>
              <a:rPr lang="en-US" sz="1400" dirty="0">
                <a:latin typeface="Bookman Old Style" panose="02050604050505020204" pitchFamily="18" charset="0"/>
              </a:rPr>
              <a:t> (with refined forecast of </a:t>
            </a:r>
            <a:r>
              <a:rPr lang="en-US" sz="14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Run-III performance</a:t>
            </a:r>
            <a:r>
              <a:rPr lang="en-US" sz="1400" dirty="0">
                <a:latin typeface="Bookman Old Style" panose="02050604050505020204" pitchFamily="18" charset="0"/>
              </a:rPr>
              <a:t>, confirmation of the </a:t>
            </a:r>
            <a:r>
              <a:rPr lang="en-US" sz="1400" b="1" dirty="0">
                <a:solidFill>
                  <a:srgbClr val="0070C0"/>
                </a:solidFill>
                <a:latin typeface="Bookman Old Style" panose="02050604050505020204" pitchFamily="18" charset="0"/>
              </a:rPr>
              <a:t>CERN master schedule</a:t>
            </a:r>
            <a:r>
              <a:rPr lang="en-US" sz="1400" dirty="0">
                <a:latin typeface="Bookman Old Style" panose="02050604050505020204" pitchFamily="18" charset="0"/>
              </a:rPr>
              <a:t>, etc.)</a:t>
            </a:r>
            <a:br>
              <a:rPr lang="en-US" sz="1400" dirty="0">
                <a:latin typeface="Bookman Old Style" panose="02050604050505020204" pitchFamily="18" charset="0"/>
              </a:rPr>
            </a:br>
            <a:endParaRPr lang="en-US" sz="1400" dirty="0">
              <a:latin typeface="Bookman Old Style" panose="02050604050505020204" pitchFamily="18" charset="0"/>
            </a:endParaRPr>
          </a:p>
          <a:p>
            <a:pPr marL="534988" lvl="3" indent="-265113"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</a:rPr>
              <a:t>However, some information is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already available</a:t>
            </a:r>
            <a:r>
              <a:rPr lang="en-US" sz="14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350D43-E64A-F64C-88A1-182F0C3AA10F}"/>
              </a:ext>
            </a:extLst>
          </p:cNvPr>
          <p:cNvSpPr/>
          <p:nvPr/>
        </p:nvSpPr>
        <p:spPr>
          <a:xfrm>
            <a:off x="0" y="881891"/>
            <a:ext cx="86840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4813" lvl="2" indent="-180975"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</a:rPr>
              <a:t>Could be an interesting alternative for boosting performance in the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low-intensity regime</a:t>
            </a:r>
            <a:r>
              <a:rPr lang="en-US" sz="1400" dirty="0">
                <a:latin typeface="Bookman Old Style" panose="02050604050505020204" pitchFamily="18" charset="0"/>
              </a:rPr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565FF7-158E-DF41-BCBD-51EF1DC0BC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702" y="1506147"/>
            <a:ext cx="3442009" cy="27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55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35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Triplet Lifetime Forecast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14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B31CD47E-0694-AF4A-9A33-D92D51D3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200073"/>
              </p:ext>
            </p:extLst>
          </p:nvPr>
        </p:nvGraphicFramePr>
        <p:xfrm>
          <a:off x="142562" y="678900"/>
          <a:ext cx="5960530" cy="4959133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361118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761412">
                  <a:extLst>
                    <a:ext uri="{9D8B030D-6E8A-4147-A177-3AD203B41FA5}">
                      <a16:colId xmlns:a16="http://schemas.microsoft.com/office/drawing/2014/main" val="1918248048"/>
                    </a:ext>
                  </a:extLst>
                </a:gridCol>
                <a:gridCol w="814122">
                  <a:extLst>
                    <a:ext uri="{9D8B030D-6E8A-4147-A177-3AD203B41FA5}">
                      <a16:colId xmlns:a16="http://schemas.microsoft.com/office/drawing/2014/main" val="247853584"/>
                    </a:ext>
                  </a:extLst>
                </a:gridCol>
                <a:gridCol w="901348">
                  <a:extLst>
                    <a:ext uri="{9D8B030D-6E8A-4147-A177-3AD203B41FA5}">
                      <a16:colId xmlns:a16="http://schemas.microsoft.com/office/drawing/2014/main" val="3645233025"/>
                    </a:ext>
                  </a:extLst>
                </a:gridCol>
                <a:gridCol w="959500">
                  <a:extLst>
                    <a:ext uri="{9D8B030D-6E8A-4147-A177-3AD203B41FA5}">
                      <a16:colId xmlns:a16="http://schemas.microsoft.com/office/drawing/2014/main" val="2010846141"/>
                    </a:ext>
                  </a:extLst>
                </a:gridCol>
                <a:gridCol w="1163030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98351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Run-III PROSPECTS</a:t>
                      </a:r>
                      <a:endParaRPr lang="fr-FR" sz="1050" dirty="0">
                        <a:solidFill>
                          <a:srgbClr val="0000FF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up to now</a:t>
                      </a:r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2021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2022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2023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up to triplet replacement</a:t>
                      </a:r>
                      <a:endParaRPr lang="fr-FR" sz="1050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154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Bookman Old Style" panose="02050604050505020204" pitchFamily="18" charset="0"/>
                        </a:rPr>
                        <a:t>beam energy [</a:t>
                      </a:r>
                      <a:r>
                        <a:rPr kumimoji="0" lang="en-US" sz="9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Bookman Old Style" panose="02050604050505020204" pitchFamily="18" charset="0"/>
                        </a:rPr>
                        <a:t>TeV</a:t>
                      </a:r>
                      <a:r>
                        <a:rPr kumimoji="0" lang="en-US" sz="9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Bookman Old Style" panose="02050604050505020204" pitchFamily="18" charset="0"/>
                        </a:rPr>
                        <a:t>]</a:t>
                      </a:r>
                      <a:endParaRPr kumimoji="0" lang="fr-FR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Bookman Old Style" panose="0205060405050502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7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50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9353515"/>
                  </a:ext>
                </a:extLst>
              </a:tr>
              <a:tr h="369897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integrated 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lumi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[fb</a:t>
                      </a:r>
                      <a:r>
                        <a:rPr lang="en-US" sz="900" b="1" baseline="30000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-1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]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190</a:t>
                      </a:r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25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90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120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425</a:t>
                      </a:r>
                      <a:endParaRPr lang="fr-FR" sz="1050" b="1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15485">
                <a:tc gridSpan="6"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ROUND OPTICS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3869699"/>
                  </a:ext>
                </a:extLst>
              </a:tr>
              <a:tr h="51216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lumi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 averaged </a:t>
                      </a:r>
                    </a:p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half cross. angle </a:t>
                      </a:r>
                    </a:p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[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urad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]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-162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-148 </a:t>
                      </a:r>
                    </a:p>
                    <a:p>
                      <a:pPr algn="ctr"/>
                      <a:r>
                        <a:rPr lang="en-US" sz="1050" b="1" dirty="0">
                          <a:solidFill>
                            <a:srgbClr val="C00000"/>
                          </a:solidFill>
                          <a:latin typeface="Bookman Old Style" panose="02050604050505020204" pitchFamily="18" charset="0"/>
                        </a:rPr>
                        <a:t>(-162)</a:t>
                      </a:r>
                      <a:endParaRPr lang="fr-FR" sz="1050" b="1" dirty="0">
                        <a:solidFill>
                          <a:srgbClr val="C0000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7030A0"/>
                          </a:solidFill>
                          <a:latin typeface="Bookman Old Style" panose="02050604050505020204" pitchFamily="18" charset="0"/>
                        </a:rPr>
                        <a:t>+134</a:t>
                      </a:r>
                    </a:p>
                    <a:p>
                      <a:pPr algn="ctr"/>
                      <a:r>
                        <a:rPr lang="en-US" sz="1050" b="1" dirty="0">
                          <a:solidFill>
                            <a:srgbClr val="C00000"/>
                          </a:solidFill>
                          <a:latin typeface="Bookman Old Style" panose="02050604050505020204" pitchFamily="18" charset="0"/>
                        </a:rPr>
                        <a:t>(+162)</a:t>
                      </a:r>
                      <a:endParaRPr lang="fr-FR" sz="1050" b="1" dirty="0">
                        <a:solidFill>
                          <a:srgbClr val="C0000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50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145139"/>
                  </a:ext>
                </a:extLst>
              </a:tr>
              <a:tr h="369897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IR1 Q2a up </a:t>
                      </a:r>
                    </a:p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[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MGy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]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13</a:t>
                      </a:r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1.2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4.2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11.9 </a:t>
                      </a:r>
                      <a:r>
                        <a:rPr lang="en-US" sz="1050" b="1" dirty="0">
                          <a:solidFill>
                            <a:srgbClr val="C00000"/>
                          </a:solidFill>
                          <a:latin typeface="Bookman Old Style" panose="02050604050505020204" pitchFamily="18" charset="0"/>
                        </a:rPr>
                        <a:t>(13.4)</a:t>
                      </a:r>
                      <a:endParaRPr lang="fr-FR" sz="1050" b="1" dirty="0">
                        <a:solidFill>
                          <a:srgbClr val="C0000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30 </a:t>
                      </a:r>
                      <a:r>
                        <a:rPr lang="en-US" sz="1050" b="1" dirty="0">
                          <a:solidFill>
                            <a:srgbClr val="C00000"/>
                          </a:solidFill>
                          <a:latin typeface="Bookman Old Style" panose="02050604050505020204" pitchFamily="18" charset="0"/>
                        </a:rPr>
                        <a:t>(32)</a:t>
                      </a:r>
                      <a:endParaRPr lang="fr-FR" sz="1050" b="1" i="1" dirty="0">
                        <a:solidFill>
                          <a:srgbClr val="C0000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154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IR1 Q2a down [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MGy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]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11</a:t>
                      </a:r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2.8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9.5 </a:t>
                      </a:r>
                      <a:r>
                        <a:rPr lang="en-US" sz="1050" b="1" dirty="0">
                          <a:solidFill>
                            <a:srgbClr val="C00000"/>
                          </a:solidFill>
                          <a:latin typeface="Bookman Old Style" panose="02050604050505020204" pitchFamily="18" charset="0"/>
                        </a:rPr>
                        <a:t>(10.0)</a:t>
                      </a:r>
                      <a:endParaRPr lang="fr-FR" sz="1050" b="1" dirty="0">
                        <a:solidFill>
                          <a:srgbClr val="C0000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5.6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29 </a:t>
                      </a:r>
                      <a:r>
                        <a:rPr lang="en-US" sz="1050" b="1" dirty="0">
                          <a:solidFill>
                            <a:srgbClr val="C00000"/>
                          </a:solidFill>
                          <a:latin typeface="Bookman Old Style" panose="02050604050505020204" pitchFamily="18" charset="0"/>
                        </a:rPr>
                        <a:t>(29)</a:t>
                      </a:r>
                      <a:endParaRPr lang="fr-FR" sz="1050" b="1" i="1" dirty="0">
                        <a:solidFill>
                          <a:srgbClr val="C0000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154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IR5 Q2b inward [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MGy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]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11</a:t>
                      </a:r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1.9*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6.2* </a:t>
                      </a:r>
                      <a:r>
                        <a:rPr lang="en-US" sz="1050" b="1" dirty="0">
                          <a:solidFill>
                            <a:srgbClr val="C00000"/>
                          </a:solidFill>
                          <a:latin typeface="Bookman Old Style" panose="02050604050505020204" pitchFamily="18" charset="0"/>
                        </a:rPr>
                        <a:t>(6.8*)</a:t>
                      </a:r>
                      <a:endParaRPr lang="fr-FR" sz="1050" b="1" dirty="0">
                        <a:solidFill>
                          <a:srgbClr val="C0000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7.5* </a:t>
                      </a:r>
                      <a:r>
                        <a:rPr lang="en-US" sz="1050" b="1" dirty="0">
                          <a:solidFill>
                            <a:srgbClr val="C00000"/>
                          </a:solidFill>
                          <a:latin typeface="Bookman Old Style" panose="02050604050505020204" pitchFamily="18" charset="0"/>
                        </a:rPr>
                        <a:t>(9.1*)</a:t>
                      </a:r>
                      <a:endParaRPr lang="fr-FR" sz="1050" b="1" dirty="0">
                        <a:solidFill>
                          <a:srgbClr val="C0000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27 </a:t>
                      </a:r>
                      <a:r>
                        <a:rPr lang="en-US" sz="1050" b="1" dirty="0">
                          <a:solidFill>
                            <a:srgbClr val="C00000"/>
                          </a:solidFill>
                          <a:latin typeface="Bookman Old Style" panose="02050604050505020204" pitchFamily="18" charset="0"/>
                        </a:rPr>
                        <a:t>(29)</a:t>
                      </a:r>
                      <a:endParaRPr lang="fr-FR" sz="1050" b="1" i="1" dirty="0">
                        <a:solidFill>
                          <a:srgbClr val="C0000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273550"/>
                  </a:ext>
                </a:extLst>
              </a:tr>
              <a:tr h="31548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FLAT OPTICS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2239524"/>
                  </a:ext>
                </a:extLst>
              </a:tr>
              <a:tr h="51216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lumi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 averaged </a:t>
                      </a:r>
                    </a:p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half cross. angle [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urad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]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130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130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130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50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660987"/>
                  </a:ext>
                </a:extLst>
              </a:tr>
              <a:tr h="369897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IR1 Q2a up </a:t>
                      </a:r>
                    </a:p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[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MGy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]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13</a:t>
                      </a:r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1.7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6.0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8.0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29</a:t>
                      </a:r>
                      <a:endParaRPr lang="fr-FR" sz="1050" b="1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6326911"/>
                  </a:ext>
                </a:extLst>
              </a:tr>
              <a:tr h="3154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IR1 Q2a down [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MGy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]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11</a:t>
                      </a:r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1.7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6.0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8.0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27</a:t>
                      </a:r>
                      <a:endParaRPr lang="fr-FR" sz="1050" b="1" i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6388106"/>
                  </a:ext>
                </a:extLst>
              </a:tr>
              <a:tr h="3698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IR5 Q2b inward [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MGy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Bookman Old Style" panose="02050604050505020204" pitchFamily="18" charset="0"/>
                        </a:rPr>
                        <a:t>]</a:t>
                      </a:r>
                      <a:endParaRPr lang="fr-FR" sz="900" b="1" dirty="0">
                        <a:solidFill>
                          <a:schemeClr val="bg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Bookman Old Style" panose="02050604050505020204" pitchFamily="18" charset="0"/>
                        </a:rPr>
                        <a:t>11</a:t>
                      </a:r>
                      <a:endParaRPr lang="fr-FR" sz="1050" b="1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1.0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3.6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Bookman Old Style" panose="02050604050505020204" pitchFamily="18" charset="0"/>
                        </a:rPr>
                        <a:t>4.8</a:t>
                      </a:r>
                      <a:endParaRPr lang="fr-FR" sz="1050" dirty="0"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rgbClr val="FF0000"/>
                          </a:solidFill>
                          <a:latin typeface="Bookman Old Style" panose="02050604050505020204" pitchFamily="18" charset="0"/>
                        </a:rPr>
                        <a:t>** 20</a:t>
                      </a:r>
                      <a:endParaRPr lang="fr-FR" sz="1050" b="1" i="1" dirty="0">
                        <a:solidFill>
                          <a:srgbClr val="FF0000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51052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C014C36-DC25-B04B-83AA-CF5E4ED6E9F9}"/>
                  </a:ext>
                </a:extLst>
              </p:cNvPr>
              <p:cNvSpPr txBox="1"/>
              <p:nvPr/>
            </p:nvSpPr>
            <p:spPr>
              <a:xfrm>
                <a:off x="6215368" y="1480050"/>
                <a:ext cx="2851465" cy="773289"/>
              </a:xfrm>
              <a:prstGeom prst="rect">
                <a:avLst/>
              </a:prstGeom>
              <a:noFill/>
              <a:ln w="25400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>
                    <a:solidFill>
                      <a:srgbClr val="7030A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With the help of crossing angle</a:t>
                </a:r>
              </a:p>
              <a:p>
                <a:r>
                  <a:rPr lang="en-US" sz="1100" b="1" dirty="0">
                    <a:solidFill>
                      <a:srgbClr val="7030A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polarity inversion, 235 </a:t>
                </a:r>
                <a14:m>
                  <m:oMath xmlns:m="http://schemas.openxmlformats.org/officeDocument/2006/math">
                    <m:r>
                      <a:rPr lang="en-US" sz="1100" b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𝐟</m:t>
                    </m:r>
                    <m:sSup>
                      <m:sSupPr>
                        <m:ctrlPr>
                          <a:rPr lang="en-US" sz="11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100" b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𝐛</m:t>
                        </m:r>
                      </m:e>
                      <m:sup>
                        <m:r>
                          <a:rPr lang="en-US" sz="1100" b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−</m:t>
                        </m:r>
                        <m:r>
                          <a:rPr lang="en-US" sz="1100" b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sz="1100" b="1" dirty="0">
                    <a:solidFill>
                      <a:srgbClr val="7030A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 could be </a:t>
                </a:r>
              </a:p>
              <a:p>
                <a:r>
                  <a:rPr lang="en-US" sz="1100" b="1" dirty="0">
                    <a:solidFill>
                      <a:srgbClr val="7030A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added at 14 </a:t>
                </a:r>
                <a:r>
                  <a:rPr lang="en-US" sz="1100" b="1" dirty="0" err="1">
                    <a:solidFill>
                      <a:srgbClr val="7030A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TeV</a:t>
                </a:r>
                <a:r>
                  <a:rPr lang="en-US" sz="1100" b="1" dirty="0">
                    <a:solidFill>
                      <a:srgbClr val="7030A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 </a:t>
                </a:r>
                <a:r>
                  <a:rPr lang="en-US" sz="1100" b="1" dirty="0" err="1">
                    <a:solidFill>
                      <a:srgbClr val="7030A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c.m</a:t>
                </a:r>
                <a:r>
                  <a:rPr lang="en-US" sz="1100" b="1" dirty="0">
                    <a:solidFill>
                      <a:srgbClr val="7030A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. </a:t>
                </a:r>
                <a:r>
                  <a:rPr lang="en-US" sz="1100" b="1" dirty="0">
                    <a:solidFill>
                      <a:srgbClr val="7030A0"/>
                    </a:solidFill>
                    <a:latin typeface="Bookman Old Style" panose="02050604050505020204" pitchFamily="18" charset="0"/>
                  </a:rPr>
                  <a:t>before reaching the 30MGy limit.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C014C36-DC25-B04B-83AA-CF5E4ED6E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5368" y="1480050"/>
                <a:ext cx="2851465" cy="773289"/>
              </a:xfrm>
              <a:prstGeom prst="rect">
                <a:avLst/>
              </a:prstGeom>
              <a:blipFill>
                <a:blip r:embed="rId2"/>
                <a:stretch>
                  <a:fillRect r="-439" b="-3175"/>
                </a:stretch>
              </a:blipFill>
              <a:ln w="254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1631A4B-3EAC-A842-BD41-6C7E1F2C9F72}"/>
              </a:ext>
            </a:extLst>
          </p:cNvPr>
          <p:cNvSpPr txBox="1"/>
          <p:nvPr/>
        </p:nvSpPr>
        <p:spPr>
          <a:xfrm>
            <a:off x="4413600" y="3646775"/>
            <a:ext cx="177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Bookman Old Style" panose="02050604050505020204" pitchFamily="18" charset="0"/>
              </a:rPr>
              <a:t>** assuming IR5 polarity </a:t>
            </a:r>
          </a:p>
          <a:p>
            <a:r>
              <a:rPr lang="en-US" sz="1000" dirty="0">
                <a:solidFill>
                  <a:schemeClr val="bg1"/>
                </a:solidFill>
                <a:latin typeface="Bookman Old Style" panose="02050604050505020204" pitchFamily="18" charset="0"/>
              </a:rPr>
              <a:t>inversion in 2023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969D07-710C-FB42-9D08-6B71585332CB}"/>
              </a:ext>
            </a:extLst>
          </p:cNvPr>
          <p:cNvSpPr txBox="1"/>
          <p:nvPr/>
        </p:nvSpPr>
        <p:spPr>
          <a:xfrm>
            <a:off x="4001941" y="1726540"/>
            <a:ext cx="2151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Bookman Old Style" panose="02050604050505020204" pitchFamily="18" charset="0"/>
              </a:rPr>
              <a:t>* crossing angle dependence</a:t>
            </a:r>
          </a:p>
          <a:p>
            <a:r>
              <a:rPr lang="en-US" sz="1000" dirty="0">
                <a:solidFill>
                  <a:schemeClr val="bg1"/>
                </a:solidFill>
                <a:latin typeface="Bookman Old Style" panose="02050604050505020204" pitchFamily="18" charset="0"/>
              </a:rPr>
              <a:t> in IR5 not properly studied yet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221EFB-DF43-854E-834B-E4577BFED2AC}"/>
              </a:ext>
            </a:extLst>
          </p:cNvPr>
          <p:cNvSpPr txBox="1"/>
          <p:nvPr/>
        </p:nvSpPr>
        <p:spPr>
          <a:xfrm>
            <a:off x="6436434" y="3589619"/>
            <a:ext cx="2517818" cy="229293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Flat optics </a:t>
            </a:r>
            <a:r>
              <a:rPr lang="en-US" sz="1300" dirty="0">
                <a:latin typeface="Bookman Old Style" panose="02050604050505020204" pitchFamily="18" charset="0"/>
              </a:rPr>
              <a:t>remain an interesting configuration for 2022/2023:</a:t>
            </a:r>
          </a:p>
          <a:p>
            <a:pPr marL="171450" indent="-171450">
              <a:buFont typeface="Wingdings" pitchFamily="2" charset="2"/>
              <a:buChar char="à"/>
            </a:pPr>
            <a:r>
              <a:rPr lang="en-US" sz="1300" dirty="0">
                <a:latin typeface="Bookman Old Style" panose="02050604050505020204" pitchFamily="18" charset="0"/>
                <a:sym typeface="Wingdings" pitchFamily="2" charset="2"/>
              </a:rPr>
              <a:t>It would provide a </a:t>
            </a:r>
            <a:r>
              <a:rPr lang="en-US" sz="1300" b="1" dirty="0">
                <a:solidFill>
                  <a:srgbClr val="FF0000"/>
                </a:solidFill>
                <a:latin typeface="Bookman Old Style" panose="02050604050505020204" pitchFamily="18" charset="0"/>
                <a:sym typeface="Wingdings" pitchFamily="2" charset="2"/>
              </a:rPr>
              <a:t>small additional margin in IR1</a:t>
            </a:r>
            <a:r>
              <a:rPr lang="en-US" sz="1300" dirty="0">
                <a:latin typeface="Bookman Old Style" panose="02050604050505020204" pitchFamily="18" charset="0"/>
                <a:sym typeface="Wingdings" pitchFamily="2" charset="2"/>
              </a:rPr>
              <a:t>, </a:t>
            </a:r>
          </a:p>
          <a:p>
            <a:pPr marL="171450" indent="-171450">
              <a:buFont typeface="Wingdings" pitchFamily="2" charset="2"/>
              <a:buChar char="à"/>
            </a:pPr>
            <a:r>
              <a:rPr lang="en-US" sz="1300" dirty="0">
                <a:latin typeface="Bookman Old Style" panose="02050604050505020204" pitchFamily="18" charset="0"/>
                <a:sym typeface="Wingdings" pitchFamily="2" charset="2"/>
              </a:rPr>
              <a:t>Preserve to </a:t>
            </a:r>
            <a:r>
              <a:rPr lang="en-US" sz="1300" b="1" dirty="0">
                <a:solidFill>
                  <a:srgbClr val="FF0000"/>
                </a:solidFill>
                <a:latin typeface="Bookman Old Style" panose="02050604050505020204" pitchFamily="18" charset="0"/>
                <a:sym typeface="Wingdings" pitchFamily="2" charset="2"/>
              </a:rPr>
              <a:t>a sizeable extend the CMS triplets</a:t>
            </a:r>
            <a:r>
              <a:rPr lang="en-US" sz="1300" dirty="0">
                <a:latin typeface="Bookman Old Style" panose="02050604050505020204" pitchFamily="18" charset="0"/>
                <a:sym typeface="Wingdings" pitchFamily="2" charset="2"/>
              </a:rPr>
              <a:t>, to serve as IR8 spare magnets for the HL-LHC era</a:t>
            </a:r>
            <a:endParaRPr lang="en-US" sz="1300" dirty="0">
              <a:latin typeface="Bookman Old Style" panose="0205060405050502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BBA4EC-2194-2944-8F4B-B4FB481DC43B}"/>
              </a:ext>
            </a:extLst>
          </p:cNvPr>
          <p:cNvSpPr txBox="1"/>
          <p:nvPr/>
        </p:nvSpPr>
        <p:spPr>
          <a:xfrm>
            <a:off x="142562" y="5748825"/>
            <a:ext cx="1271502" cy="24622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F.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Cerutti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en-US" sz="10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et al.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DF70B2A6-0219-D34A-85D6-2ECA9903DA34}"/>
              </a:ext>
            </a:extLst>
          </p:cNvPr>
          <p:cNvSpPr/>
          <p:nvPr/>
        </p:nvSpPr>
        <p:spPr>
          <a:xfrm>
            <a:off x="6153492" y="3751633"/>
            <a:ext cx="216000" cy="1886400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E7E4B6F-C0E8-6E45-B0F1-9368BE0B6935}"/>
              </a:ext>
            </a:extLst>
          </p:cNvPr>
          <p:cNvCxnSpPr>
            <a:cxnSpLocks/>
          </p:cNvCxnSpPr>
          <p:nvPr/>
        </p:nvCxnSpPr>
        <p:spPr>
          <a:xfrm flipH="1">
            <a:off x="5705232" y="2231508"/>
            <a:ext cx="510136" cy="41790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932622A-A3C5-9C42-935D-2AC1C3C45DC3}"/>
                  </a:ext>
                </a:extLst>
              </p:cNvPr>
              <p:cNvSpPr txBox="1"/>
              <p:nvPr/>
            </p:nvSpPr>
            <p:spPr>
              <a:xfrm>
                <a:off x="6192000" y="2531203"/>
                <a:ext cx="2800760" cy="94256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177800" indent="-177800">
                  <a:buFont typeface="Wingdings" pitchFamily="2" charset="2"/>
                  <a:buChar char="è"/>
                </a:pPr>
                <a:r>
                  <a:rPr lang="en-US" sz="1100" b="1" dirty="0">
                    <a:solidFill>
                      <a:srgbClr val="C0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Additional 15</a:t>
                </a:r>
                <a14:m>
                  <m:oMath xmlns:m="http://schemas.openxmlformats.org/officeDocument/2006/math">
                    <m:r>
                      <a:rPr lang="en-US" sz="11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𝐟</m:t>
                    </m:r>
                    <m:sSup>
                      <m:sSupPr>
                        <m:ctrlPr>
                          <a:rPr lang="en-US" sz="11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1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𝐛</m:t>
                        </m:r>
                      </m:e>
                      <m:sup>
                        <m:r>
                          <a:rPr lang="en-US" sz="11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−</m:t>
                        </m:r>
                        <m:r>
                          <a:rPr lang="en-US" sz="11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sz="1100" b="1" dirty="0">
                    <a:solidFill>
                      <a:srgbClr val="C00000"/>
                    </a:solidFill>
                    <a:latin typeface="Bookman Old Style" panose="02050604050505020204" pitchFamily="18" charset="0"/>
                  </a:rPr>
                  <a:t> can be gained</a:t>
                </a:r>
              </a:p>
              <a:p>
                <a:r>
                  <a:rPr lang="en-US" sz="1100" b="1" dirty="0">
                    <a:solidFill>
                      <a:srgbClr val="C00000"/>
                    </a:solidFill>
                    <a:latin typeface="Bookman Old Style" panose="02050604050505020204" pitchFamily="18" charset="0"/>
                  </a:rPr>
                  <a:t>thanks to the parametric crossing angle variation (bare minimum gain without pushing down the average crossing angle)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932622A-A3C5-9C42-935D-2AC1C3C45D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000" y="2531203"/>
                <a:ext cx="2800760" cy="9425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524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2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Conceptual Design of Run-III optics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15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80D9768-E682-D844-9AC6-BEAF9AC8DEC0}"/>
              </a:ext>
            </a:extLst>
          </p:cNvPr>
          <p:cNvSpPr txBox="1">
            <a:spLocks/>
          </p:cNvSpPr>
          <p:nvPr/>
        </p:nvSpPr>
        <p:spPr>
          <a:xfrm>
            <a:off x="529200" y="619009"/>
            <a:ext cx="8226854" cy="29387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2250" indent="-185738"/>
            <a:r>
              <a:rPr lang="en-US" sz="1200" dirty="0">
                <a:latin typeface="Bookman Old Style" panose="02050604050505020204" pitchFamily="18" charset="0"/>
                <a:sym typeface="Wingdings" pitchFamily="2" charset="2"/>
              </a:rPr>
              <a:t>The </a:t>
            </a:r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strategy</a:t>
            </a:r>
            <a:r>
              <a:rPr lang="en-US" sz="1200" dirty="0">
                <a:latin typeface="Bookman Old Style" panose="02050604050505020204" pitchFamily="18" charset="0"/>
                <a:sym typeface="Wingdings" pitchFamily="2" charset="2"/>
              </a:rPr>
              <a:t> on STABLE works </a:t>
            </a:r>
            <a:r>
              <a:rPr lang="en-US" sz="1200" b="1" dirty="0">
                <a:solidFill>
                  <a:srgbClr val="FF0000"/>
                </a:solidFill>
                <a:latin typeface="Bookman Old Style" panose="02050604050505020204" pitchFamily="18" charset="0"/>
                <a:sym typeface="Wingdings" pitchFamily="2" charset="2"/>
              </a:rPr>
              <a:t>conceptually</a:t>
            </a:r>
            <a:r>
              <a:rPr lang="en-US" sz="1200" dirty="0">
                <a:latin typeface="Bookman Old Style" panose="02050604050505020204" pitchFamily="18" charset="0"/>
                <a:sym typeface="Wingdings" pitchFamily="2" charset="2"/>
              </a:rPr>
              <a:t>  need to complete the picture with the full LHC Cycle</a:t>
            </a:r>
            <a:endParaRPr lang="en-US" sz="1200" dirty="0">
              <a:latin typeface="Bookman Old Style" panose="0205060405050502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1D97AC-6D0C-574D-8692-3B36BA0D597B}"/>
              </a:ext>
            </a:extLst>
          </p:cNvPr>
          <p:cNvSpPr txBox="1"/>
          <p:nvPr/>
        </p:nvSpPr>
        <p:spPr>
          <a:xfrm>
            <a:off x="529200" y="925498"/>
            <a:ext cx="1328678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INJPHYS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42F1B9-4669-7441-BD41-AEDDFD905020}"/>
              </a:ext>
            </a:extLst>
          </p:cNvPr>
          <p:cNvSpPr txBox="1"/>
          <p:nvPr/>
        </p:nvSpPr>
        <p:spPr>
          <a:xfrm>
            <a:off x="1837346" y="954158"/>
            <a:ext cx="5466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Bookman Old Style" panose="02050604050505020204" pitchFamily="18" charset="0"/>
                <a:sym typeface="Wingdings" pitchFamily="2" charset="2"/>
              </a:rPr>
              <a:t> Optics are a priori unchanged with respect to 2017/2018</a:t>
            </a:r>
            <a:endParaRPr lang="en-US" sz="1400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6CFC01-9896-C748-B924-64B3AA64099B}"/>
              </a:ext>
            </a:extLst>
          </p:cNvPr>
          <p:cNvSpPr txBox="1"/>
          <p:nvPr/>
        </p:nvSpPr>
        <p:spPr>
          <a:xfrm>
            <a:off x="529200" y="1363790"/>
            <a:ext cx="133829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RAMP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7A5E93-4C07-894A-B5B3-2A98C74D33CE}"/>
              </a:ext>
            </a:extLst>
          </p:cNvPr>
          <p:cNvSpPr txBox="1"/>
          <p:nvPr/>
        </p:nvSpPr>
        <p:spPr>
          <a:xfrm>
            <a:off x="1867498" y="1294202"/>
            <a:ext cx="6805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E59E00"/>
                </a:solidFill>
                <a:latin typeface="Bookman Old Style" panose="02050604050505020204" pitchFamily="18" charset="0"/>
                <a:sym typeface="Wingdings" pitchFamily="2" charset="2"/>
              </a:rPr>
              <a:t> Telescope needs to be deployed to increase the efficiency of octupoles for Landau damping</a:t>
            </a:r>
            <a:endParaRPr lang="en-US" sz="1400" dirty="0">
              <a:solidFill>
                <a:srgbClr val="E59E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48CAB8-08B5-BD49-BAF8-0C56D296C1D1}"/>
              </a:ext>
            </a:extLst>
          </p:cNvPr>
          <p:cNvSpPr txBox="1"/>
          <p:nvPr/>
        </p:nvSpPr>
        <p:spPr>
          <a:xfrm>
            <a:off x="538820" y="2252801"/>
            <a:ext cx="132867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STABLE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81EDAE-0987-2544-A9E8-56313F375A76}"/>
              </a:ext>
            </a:extLst>
          </p:cNvPr>
          <p:cNvSpPr txBox="1"/>
          <p:nvPr/>
        </p:nvSpPr>
        <p:spPr>
          <a:xfrm>
            <a:off x="538820" y="1802082"/>
            <a:ext cx="1328678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SQUEEZE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F88BD5-5D4D-4844-A72D-B178AD0E05D4}"/>
              </a:ext>
            </a:extLst>
          </p:cNvPr>
          <p:cNvSpPr txBox="1"/>
          <p:nvPr/>
        </p:nvSpPr>
        <p:spPr>
          <a:xfrm>
            <a:off x="1857878" y="1827251"/>
            <a:ext cx="6805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Bookman Old Style" panose="02050604050505020204" pitchFamily="18" charset="0"/>
                <a:sym typeface="Wingdings" pitchFamily="2" charset="2"/>
              </a:rPr>
              <a:t> No SQUEEZE BP</a:t>
            </a:r>
            <a:endParaRPr lang="en-US" sz="14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EE873509-93C5-6A4E-9112-055BFE997111}"/>
              </a:ext>
            </a:extLst>
          </p:cNvPr>
          <p:cNvSpPr/>
          <p:nvPr/>
        </p:nvSpPr>
        <p:spPr>
          <a:xfrm rot="2755923">
            <a:off x="888538" y="1699821"/>
            <a:ext cx="610000" cy="601634"/>
          </a:xfrm>
          <a:prstGeom prst="plus">
            <a:avLst>
              <a:gd name="adj" fmla="val 44239"/>
            </a:avLst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165251-601D-E448-9473-999407398A34}"/>
              </a:ext>
            </a:extLst>
          </p:cNvPr>
          <p:cNvSpPr txBox="1"/>
          <p:nvPr/>
        </p:nvSpPr>
        <p:spPr>
          <a:xfrm>
            <a:off x="1867498" y="2183512"/>
            <a:ext cx="6805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Collide &amp; Squeeze  Large range of Start SB β</a:t>
            </a:r>
            <a:r>
              <a:rPr lang="el-GR" sz="1400" dirty="0">
                <a:latin typeface="Bookman Old Style" panose="02050604050505020204" pitchFamily="18" charset="0"/>
                <a:sym typeface="Wingdings" pitchFamily="2" charset="2"/>
              </a:rPr>
              <a:t>* </a:t>
            </a:r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&amp;</a:t>
            </a:r>
            <a:r>
              <a:rPr lang="el-GR" sz="1400" dirty="0">
                <a:latin typeface="Bookman Old Style" panose="02050604050505020204" pitchFamily="18" charset="0"/>
                <a:sym typeface="Wingdings" pitchFamily="2" charset="2"/>
              </a:rPr>
              <a:t> </a:t>
            </a:r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Tele-index of 2-3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6A9437D-2BBE-184B-A73A-191BC03A34DA}"/>
                  </a:ext>
                </a:extLst>
              </p:cNvPr>
              <p:cNvSpPr txBox="1"/>
              <p:nvPr/>
            </p:nvSpPr>
            <p:spPr>
              <a:xfrm>
                <a:off x="1867498" y="2837244"/>
                <a:ext cx="734372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è"/>
                </a:pPr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ATLAS/CMS : </a:t>
                </a:r>
                <a:r>
                  <a:rPr lang="el-GR" sz="1400" dirty="0">
                    <a:latin typeface="Bookman Old Style" panose="02050604050505020204" pitchFamily="18" charset="0"/>
                    <a:sym typeface="Wingdings" pitchFamily="2" charset="2"/>
                  </a:rPr>
                  <a:t>β* </a:t>
                </a:r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leveling with adapting the crossing angle simultaneously</a:t>
                </a:r>
              </a:p>
              <a:p>
                <a:pPr marL="285750" indent="-285750">
                  <a:buFont typeface="Wingdings" pitchFamily="2" charset="2"/>
                  <a:buChar char="è"/>
                </a:pPr>
                <a:r>
                  <a:rPr lang="en-US" sz="1400" dirty="0" err="1">
                    <a:latin typeface="Bookman Old Style" panose="02050604050505020204" pitchFamily="18" charset="0"/>
                    <a:sym typeface="Wingdings" pitchFamily="2" charset="2"/>
                  </a:rPr>
                  <a:t>LHCb</a:t>
                </a:r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 : Offset leveling &amp; H crossing angle (V?)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L</m:t>
                    </m:r>
                    <m:r>
                      <a:rPr lang="en-US" sz="140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≤2×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4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10</m:t>
                        </m:r>
                      </m:e>
                      <m:sup>
                        <m:r>
                          <a:rPr lang="en-US" sz="14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33</m:t>
                        </m:r>
                      </m:sup>
                    </m:sSup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Hz</m:t>
                    </m:r>
                    <m:r>
                      <a:rPr lang="en-US" sz="140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/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c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m</m:t>
                        </m:r>
                      </m:e>
                      <m:sup>
                        <m:r>
                          <a:rPr lang="en-US" sz="14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 &amp;  </a:t>
                </a:r>
                <a:r>
                  <a:rPr lang="el-GR" sz="1400" dirty="0">
                    <a:latin typeface="Bookman Old Style" panose="02050604050505020204" pitchFamily="18" charset="0"/>
                    <a:sym typeface="Wingdings" pitchFamily="2" charset="2"/>
                  </a:rPr>
                  <a:t>β* = 1.5</a:t>
                </a:r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 m</a:t>
                </a:r>
              </a:p>
              <a:p>
                <a:pPr marL="285750" indent="-285750">
                  <a:buFont typeface="Wingdings" pitchFamily="2" charset="2"/>
                  <a:buChar char="è"/>
                </a:pPr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ALICE : Prepared for luminosity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  <a:sym typeface="Wingdings" pitchFamily="2" charset="2"/>
                      </a:rPr>
                      <m:t>L</m:t>
                    </m:r>
                    <m:r>
                      <a:rPr lang="en-US" sz="1400">
                        <a:latin typeface="Cambria Math" panose="02040503050406030204" pitchFamily="18" charset="0"/>
                        <a:sym typeface="Wingdings" pitchFamily="2" charset="2"/>
                      </a:rPr>
                      <m:t>≤1.3 −1.4  × 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400">
                            <a:latin typeface="Cambria Math" panose="02040503050406030204" pitchFamily="18" charset="0"/>
                            <a:sym typeface="Wingdings" pitchFamily="2" charset="2"/>
                          </a:rPr>
                          <m:t>10</m:t>
                        </m:r>
                      </m:e>
                      <m:sup>
                        <m:r>
                          <a:rPr lang="en-US" sz="1400">
                            <a:latin typeface="Cambria Math" panose="02040503050406030204" pitchFamily="18" charset="0"/>
                            <a:sym typeface="Wingdings" pitchFamily="2" charset="2"/>
                          </a:rPr>
                          <m:t>3</m:t>
                        </m:r>
                        <m:r>
                          <a:rPr lang="en-US" sz="14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1</m:t>
                        </m:r>
                      </m:sup>
                    </m:sSup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  <a:sym typeface="Wingdings" pitchFamily="2" charset="2"/>
                      </a:rPr>
                      <m:t>Hz</m:t>
                    </m:r>
                    <m:r>
                      <a:rPr lang="en-US" sz="1400">
                        <a:latin typeface="Cambria Math" panose="02040503050406030204" pitchFamily="18" charset="0"/>
                        <a:sym typeface="Wingdings" pitchFamily="2" charset="2"/>
                      </a:rPr>
                      <m:t>/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  <a:sym typeface="Wingdings" pitchFamily="2" charset="2"/>
                      </a:rPr>
                      <m:t>c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  <a:sym typeface="Wingdings" pitchFamily="2" charset="2"/>
                          </a:rPr>
                          <m:t>m</m:t>
                        </m:r>
                      </m:e>
                      <m:sup>
                        <m:r>
                          <a:rPr lang="en-US" sz="140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 (Ions disconnected from proton physics)</a:t>
                </a:r>
              </a:p>
              <a:p>
                <a:pPr marL="285750" indent="-285750">
                  <a:buFont typeface="Wingdings" pitchFamily="2" charset="2"/>
                  <a:buChar char="è"/>
                </a:pPr>
                <a:endParaRPr lang="en-US" sz="14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6A9437D-2BBE-184B-A73A-191BC03A3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498" y="2837244"/>
                <a:ext cx="7343722" cy="1169551"/>
              </a:xfrm>
              <a:prstGeom prst="rect">
                <a:avLst/>
              </a:prstGeom>
              <a:blipFill>
                <a:blip r:embed="rId2"/>
                <a:stretch>
                  <a:fillRect l="-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708F871A-0502-EB4F-9BFA-C6D7C40B6002}"/>
              </a:ext>
            </a:extLst>
          </p:cNvPr>
          <p:cNvSpPr txBox="1"/>
          <p:nvPr/>
        </p:nvSpPr>
        <p:spPr>
          <a:xfrm>
            <a:off x="4668522" y="4001284"/>
            <a:ext cx="4015532" cy="1384995"/>
          </a:xfrm>
          <a:prstGeom prst="rect">
            <a:avLst/>
          </a:prstGeom>
          <a:noFill/>
          <a:ln w="38100">
            <a:solidFill>
              <a:srgbClr val="0054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Considering in addition, the allowed range of [1/4, 4] for the tele-index for match-ability, the only possible approach is to start the </a:t>
            </a:r>
            <a:r>
              <a:rPr lang="el-GR" sz="1400" dirty="0">
                <a:latin typeface="Bookman Old Style" panose="02050604050505020204" pitchFamily="18" charset="0"/>
                <a:sym typeface="Wingdings" pitchFamily="2" charset="2"/>
              </a:rPr>
              <a:t>β</a:t>
            </a:r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* leveling from an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  <a:sym typeface="Wingdings" pitchFamily="2" charset="2"/>
              </a:rPr>
              <a:t>anti-telescope</a:t>
            </a:r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,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  <a:sym typeface="Wingdings" pitchFamily="2" charset="2"/>
              </a:rPr>
              <a:t>cross the 1/1 </a:t>
            </a:r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tele-index and continue in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  <a:sym typeface="Wingdings" pitchFamily="2" charset="2"/>
              </a:rPr>
              <a:t>telescopic SQUEEZE</a:t>
            </a:r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8DA3084-3A38-4F42-BBD0-E1C6BD78A0D0}"/>
              </a:ext>
            </a:extLst>
          </p:cNvPr>
          <p:cNvGrpSpPr/>
          <p:nvPr/>
        </p:nvGrpSpPr>
        <p:grpSpPr>
          <a:xfrm>
            <a:off x="20170" y="3803970"/>
            <a:ext cx="3634352" cy="3054030"/>
            <a:chOff x="529201" y="3585942"/>
            <a:chExt cx="3634352" cy="305403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A3002EB-6395-CC4C-904C-62326A633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01" y="3954458"/>
              <a:ext cx="3634352" cy="265881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ED222C7-DE50-1A4F-9D55-8CBCA1F71EF1}"/>
                </a:ext>
              </a:extLst>
            </p:cNvPr>
            <p:cNvSpPr/>
            <p:nvPr/>
          </p:nvSpPr>
          <p:spPr>
            <a:xfrm>
              <a:off x="549153" y="3893447"/>
              <a:ext cx="3614400" cy="274652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D091E63-8BE8-E34C-B1DC-46E2B33ED65D}"/>
                </a:ext>
              </a:extLst>
            </p:cNvPr>
            <p:cNvSpPr txBox="1"/>
            <p:nvPr/>
          </p:nvSpPr>
          <p:spPr>
            <a:xfrm>
              <a:off x="625440" y="3585942"/>
              <a:ext cx="3441874" cy="276999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rgbClr val="0054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Bookman Old Style" panose="02050604050505020204" pitchFamily="18" charset="0"/>
                  <a:sym typeface="Wingdings" pitchFamily="2" charset="2"/>
                </a:rPr>
                <a:t>ROUND: </a:t>
              </a:r>
              <a:r>
                <a:rPr lang="el-GR" sz="1200" b="1" dirty="0">
                  <a:solidFill>
                    <a:schemeClr val="bg1"/>
                  </a:solidFill>
                  <a:latin typeface="Bookman Old Style" panose="02050604050505020204" pitchFamily="18" charset="0"/>
                  <a:sym typeface="Wingdings" pitchFamily="2" charset="2"/>
                </a:rPr>
                <a:t>β*</a:t>
              </a:r>
              <a:r>
                <a:rPr lang="en-US" sz="1200" b="1" dirty="0">
                  <a:solidFill>
                    <a:schemeClr val="bg1"/>
                  </a:solidFill>
                  <a:latin typeface="Bookman Old Style" panose="02050604050505020204" pitchFamily="18" charset="0"/>
                  <a:sym typeface="Wingdings" pitchFamily="2" charset="2"/>
                </a:rPr>
                <a:t> leveling from 1.5 m to 24 cm</a:t>
              </a: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A59C23EB-98A8-4B48-8348-3BA0F8A1CED8}"/>
              </a:ext>
            </a:extLst>
          </p:cNvPr>
          <p:cNvSpPr/>
          <p:nvPr/>
        </p:nvSpPr>
        <p:spPr>
          <a:xfrm>
            <a:off x="1867498" y="2411734"/>
            <a:ext cx="68365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Preference from FP to squeeze in tele-mode: keeping a constant R-matrix from the IP to the Roman Pots.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0ED4BA9-B123-EE44-832A-F1CBBD7794B8}"/>
              </a:ext>
            </a:extLst>
          </p:cNvPr>
          <p:cNvSpPr txBox="1"/>
          <p:nvPr/>
        </p:nvSpPr>
        <p:spPr>
          <a:xfrm>
            <a:off x="4417992" y="5550004"/>
            <a:ext cx="4600800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Combined Ramp and Anti-Telescopic Squeeze (CRATS)</a:t>
            </a:r>
          </a:p>
        </p:txBody>
      </p:sp>
    </p:spTree>
    <p:extLst>
      <p:ext uri="{BB962C8B-B14F-4D97-AF65-F5344CB8AC3E}">
        <p14:creationId xmlns:p14="http://schemas.microsoft.com/office/powerpoint/2010/main" val="213629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21" grpId="0" animBg="1"/>
      <p:bldP spid="22" grpId="0"/>
      <p:bldP spid="23" grpId="0" animBg="1"/>
      <p:bldP spid="24" grpId="0" animBg="1"/>
      <p:bldP spid="25" grpId="0"/>
      <p:bldP spid="11" grpId="0" animBg="1"/>
      <p:bldP spid="26" grpId="0"/>
      <p:bldP spid="32" grpId="0" animBg="1"/>
      <p:bldP spid="39" grpId="0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Concerning the anti-telescope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16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1C73056-B3DB-4B4D-AA93-94E1CFDDE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620" y="608085"/>
            <a:ext cx="8801100" cy="407915"/>
          </a:xfrm>
        </p:spPr>
        <p:txBody>
          <a:bodyPr>
            <a:noAutofit/>
          </a:bodyPr>
          <a:lstStyle/>
          <a:p>
            <a:pPr marL="222250" indent="-185738"/>
            <a:r>
              <a:rPr lang="en-US" sz="1400" dirty="0">
                <a:latin typeface="Bookman Old Style" panose="02050604050505020204" pitchFamily="18" charset="0"/>
              </a:rPr>
              <a:t>Starting from an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anti-telescope configuration </a:t>
            </a:r>
            <a:r>
              <a:rPr lang="en-US" sz="1400" dirty="0">
                <a:latin typeface="Bookman Old Style" panose="02050604050505020204" pitchFamily="18" charset="0"/>
              </a:rPr>
              <a:t>we get:</a:t>
            </a:r>
          </a:p>
          <a:p>
            <a:pPr marL="409702" lvl="2" indent="-185738"/>
            <a:endParaRPr lang="en-US" sz="14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428ED6F-77FB-5A4B-B9F4-FD6E82C2B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727733"/>
              </p:ext>
            </p:extLst>
          </p:nvPr>
        </p:nvGraphicFramePr>
        <p:xfrm>
          <a:off x="75978" y="1204594"/>
          <a:ext cx="5058092" cy="1679283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406141">
                  <a:extLst>
                    <a:ext uri="{9D8B030D-6E8A-4147-A177-3AD203B41FA5}">
                      <a16:colId xmlns:a16="http://schemas.microsoft.com/office/drawing/2014/main" val="2663976057"/>
                    </a:ext>
                  </a:extLst>
                </a:gridCol>
                <a:gridCol w="1411830">
                  <a:extLst>
                    <a:ext uri="{9D8B030D-6E8A-4147-A177-3AD203B41FA5}">
                      <a16:colId xmlns:a16="http://schemas.microsoft.com/office/drawing/2014/main" val="603627868"/>
                    </a:ext>
                  </a:extLst>
                </a:gridCol>
                <a:gridCol w="1240121">
                  <a:extLst>
                    <a:ext uri="{9D8B030D-6E8A-4147-A177-3AD203B41FA5}">
                      <a16:colId xmlns:a16="http://schemas.microsoft.com/office/drawing/2014/main" val="221498409"/>
                    </a:ext>
                  </a:extLst>
                </a:gridCol>
              </a:tblGrid>
              <a:tr h="434145">
                <a:tc>
                  <a:txBody>
                    <a:bodyPr/>
                    <a:lstStyle/>
                    <a:p>
                      <a:r>
                        <a:rPr lang="en-US" sz="1000" dirty="0"/>
                        <a:t>MO thresholds [A] @ 7</a:t>
                      </a:r>
                      <a:r>
                        <a:rPr lang="en-US" sz="1000" baseline="0" dirty="0"/>
                        <a:t> </a:t>
                      </a:r>
                      <a:r>
                        <a:rPr lang="en-US" sz="1000" baseline="0" dirty="0" err="1"/>
                        <a:t>TeV</a:t>
                      </a:r>
                      <a:r>
                        <a:rPr lang="en-US" sz="1000" baseline="0" dirty="0"/>
                        <a:t> (I</a:t>
                      </a:r>
                      <a:r>
                        <a:rPr lang="en-US" sz="600" baseline="0" dirty="0"/>
                        <a:t>MO</a:t>
                      </a:r>
                      <a:r>
                        <a:rPr lang="en-US" sz="1000" baseline="0" dirty="0"/>
                        <a:t>&gt;0) </a:t>
                      </a:r>
                      <a:br>
                        <a:rPr lang="en-US" sz="1000" baseline="0" dirty="0"/>
                      </a:br>
                      <a:r>
                        <a:rPr lang="en-US" sz="1000" baseline="0" dirty="0"/>
                        <a:t>* Including factor 2.0 margin</a:t>
                      </a:r>
                      <a:endParaRPr lang="en-GB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/>
                        <a:t>2021</a:t>
                      </a:r>
                    </a:p>
                    <a:p>
                      <a:pPr algn="ctr"/>
                      <a:r>
                        <a:rPr lang="en-US" sz="900" baseline="0" dirty="0"/>
                        <a:t>(1.4/1.8 brightness)</a:t>
                      </a:r>
                      <a:endParaRPr lang="en-GB" sz="900" baseline="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/>
                        <a:t>2022/2023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/>
                        <a:t>(1.8/1.8 brightness)</a:t>
                      </a:r>
                      <a:endParaRPr lang="en-GB" sz="800" baseline="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677791"/>
                  </a:ext>
                </a:extLst>
              </a:tr>
              <a:tr h="25153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Tele index of 1 (standard)</a:t>
                      </a:r>
                      <a:endParaRPr lang="en-GB" sz="9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430</a:t>
                      </a:r>
                      <a:endParaRPr lang="en-GB" sz="900" baseline="30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aseline="0" dirty="0"/>
                        <a:t>550 </a:t>
                      </a:r>
                      <a:endParaRPr lang="en-GB" sz="900" baseline="30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65494"/>
                  </a:ext>
                </a:extLst>
              </a:tr>
              <a:tr h="25153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Tele-index of 2.5 (telescopic)</a:t>
                      </a:r>
                      <a:endParaRPr lang="en-GB" sz="9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275 </a:t>
                      </a:r>
                      <a:endParaRPr lang="en-GB" sz="900" baseline="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350</a:t>
                      </a:r>
                      <a:endParaRPr lang="en-GB" sz="900" baseline="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72312"/>
                  </a:ext>
                </a:extLst>
              </a:tr>
              <a:tr h="2665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Tele-index of 1.8 (telescopic)</a:t>
                      </a:r>
                      <a:endParaRPr lang="en-GB" sz="9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350</a:t>
                      </a:r>
                      <a:endParaRPr lang="en-GB" sz="900" b="0" baseline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aseline="0" dirty="0"/>
                        <a:t>455</a:t>
                      </a:r>
                      <a:endParaRPr lang="en-GB" sz="900" b="0" baseline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618"/>
                  </a:ext>
                </a:extLst>
              </a:tr>
              <a:tr h="2377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Tele-index of 1/1.8 (anti-telescopic)</a:t>
                      </a:r>
                      <a:endParaRPr lang="en-GB" sz="9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baseline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350</a:t>
                      </a:r>
                      <a:endParaRPr lang="en-GB" sz="900" b="1" baseline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500</a:t>
                      </a:r>
                      <a:endParaRPr lang="en-GB" sz="900" b="0" baseline="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111048"/>
                  </a:ext>
                </a:extLst>
              </a:tr>
              <a:tr h="2377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Tele-index of 1/2.5 (anti-telescopic)</a:t>
                      </a:r>
                      <a:endParaRPr lang="en-GB" sz="9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305</a:t>
                      </a:r>
                      <a:endParaRPr lang="en-GB" sz="900" b="0" baseline="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baseline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350</a:t>
                      </a:r>
                      <a:endParaRPr lang="en-GB" sz="900" b="1" baseline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21084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EEEBDDD-3A19-054F-BF98-845A9DFE41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883023"/>
              </p:ext>
            </p:extLst>
          </p:nvPr>
        </p:nvGraphicFramePr>
        <p:xfrm>
          <a:off x="5200123" y="1416770"/>
          <a:ext cx="3867616" cy="1280160"/>
        </p:xfrm>
        <a:graphic>
          <a:graphicData uri="http://schemas.openxmlformats.org/drawingml/2006/table">
            <a:tbl>
              <a:tblPr firstRow="1" bandRow="1">
                <a:effectLst/>
                <a:tableStyleId>{793D81CF-94F2-401A-BA57-92F5A7B2D0C5}</a:tableStyleId>
              </a:tblPr>
              <a:tblGrid>
                <a:gridCol w="1726178">
                  <a:extLst>
                    <a:ext uri="{9D8B030D-6E8A-4147-A177-3AD203B41FA5}">
                      <a16:colId xmlns:a16="http://schemas.microsoft.com/office/drawing/2014/main" val="2663976057"/>
                    </a:ext>
                  </a:extLst>
                </a:gridCol>
                <a:gridCol w="851961">
                  <a:extLst>
                    <a:ext uri="{9D8B030D-6E8A-4147-A177-3AD203B41FA5}">
                      <a16:colId xmlns:a16="http://schemas.microsoft.com/office/drawing/2014/main" val="179371089"/>
                    </a:ext>
                  </a:extLst>
                </a:gridCol>
                <a:gridCol w="170722">
                  <a:extLst>
                    <a:ext uri="{9D8B030D-6E8A-4147-A177-3AD203B41FA5}">
                      <a16:colId xmlns:a16="http://schemas.microsoft.com/office/drawing/2014/main" val="1502093143"/>
                    </a:ext>
                  </a:extLst>
                </a:gridCol>
                <a:gridCol w="531710">
                  <a:extLst>
                    <a:ext uri="{9D8B030D-6E8A-4147-A177-3AD203B41FA5}">
                      <a16:colId xmlns:a16="http://schemas.microsoft.com/office/drawing/2014/main" val="2728153781"/>
                    </a:ext>
                  </a:extLst>
                </a:gridCol>
                <a:gridCol w="587045">
                  <a:extLst>
                    <a:ext uri="{9D8B030D-6E8A-4147-A177-3AD203B41FA5}">
                      <a16:colId xmlns:a16="http://schemas.microsoft.com/office/drawing/2014/main" val="265453485"/>
                    </a:ext>
                  </a:extLst>
                </a:gridCol>
              </a:tblGrid>
              <a:tr h="32716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Bookman Old Style" panose="02050604050505020204" pitchFamily="18" charset="0"/>
                        </a:rPr>
                        <a:t>Choice of </a:t>
                      </a:r>
                      <a:r>
                        <a:rPr lang="en-GB" sz="1000" dirty="0" err="1">
                          <a:latin typeface="Bookman Old Style" panose="02050604050505020204" pitchFamily="18" charset="0"/>
                        </a:rPr>
                        <a:t>EoR</a:t>
                      </a:r>
                      <a:r>
                        <a:rPr lang="en-GB" sz="1000" dirty="0">
                          <a:latin typeface="Bookman Old Style" panose="02050604050505020204" pitchFamily="18" charset="0"/>
                        </a:rPr>
                        <a:t> telescopic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2021</a:t>
                      </a:r>
                      <a:endParaRPr lang="en-GB" sz="1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2022</a:t>
                      </a:r>
                      <a:endParaRPr lang="en-GB" sz="1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 2023</a:t>
                      </a:r>
                      <a:endParaRPr lang="en-GB" sz="1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67779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latin typeface="Bookman Old Style" panose="02050604050505020204" pitchFamily="18" charset="0"/>
                        </a:rPr>
                        <a:t>EoR</a:t>
                      </a:r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el-GR" sz="1000" dirty="0">
                          <a:latin typeface="Bookman Old Style" panose="02050604050505020204" pitchFamily="18" charset="0"/>
                        </a:rPr>
                        <a:t>β</a:t>
                      </a:r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* [m] at IP1 &amp; IP5</a:t>
                      </a:r>
                      <a:endParaRPr lang="en-GB" sz="1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1.1</a:t>
                      </a:r>
                      <a:endParaRPr lang="en-GB" sz="1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1.5</a:t>
                      </a:r>
                      <a:endParaRPr lang="en-GB" sz="1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6549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EoR pre-squeezed </a:t>
                      </a:r>
                      <a:r>
                        <a:rPr lang="el-GR" sz="1000" dirty="0">
                          <a:latin typeface="Bookman Old Style" panose="02050604050505020204" pitchFamily="18" charset="0"/>
                        </a:rPr>
                        <a:t>β</a:t>
                      </a:r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* [m]</a:t>
                      </a:r>
                      <a:endParaRPr lang="en-GB" sz="1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0.6</a:t>
                      </a:r>
                      <a:endParaRPr lang="en-GB" sz="10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7612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Tele-index </a:t>
                      </a:r>
                      <a:br>
                        <a:rPr lang="en-US" sz="1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</a:br>
                      <a:r>
                        <a:rPr lang="en-US" sz="1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(anti-telescopic)</a:t>
                      </a:r>
                      <a:endParaRPr lang="en-GB" sz="1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0.6/1.1 </a:t>
                      </a:r>
                      <a:r>
                        <a:rPr lang="en-US" sz="1000" dirty="0">
                          <a:latin typeface="Bookman Old Style" panose="02050604050505020204" pitchFamily="18" charset="0"/>
                          <a:sym typeface="Mathematica3" panose="00000400000000000000" pitchFamily="2" charset="2"/>
                        </a:rPr>
                        <a:t>= 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1/1.8</a:t>
                      </a:r>
                      <a:endParaRPr lang="en-GB" sz="1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0.6/1.5 = 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1/2.5</a:t>
                      </a:r>
                      <a:endParaRPr lang="en-GB" sz="1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>
                          <a:latin typeface="Bookman Old Style" panose="02050604050505020204" pitchFamily="18" charset="0"/>
                        </a:rPr>
                        <a:t>0.6/1.5 = 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1/2.5</a:t>
                      </a:r>
                      <a:endParaRPr lang="en-US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025998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A88186B2-06E2-2A40-9200-CF7A4DF23898}"/>
              </a:ext>
            </a:extLst>
          </p:cNvPr>
          <p:cNvSpPr/>
          <p:nvPr/>
        </p:nvSpPr>
        <p:spPr>
          <a:xfrm>
            <a:off x="5337818" y="928298"/>
            <a:ext cx="362957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accent6"/>
                </a:solidFill>
                <a:sym typeface="Wingdings" panose="05000000000000000000" pitchFamily="2" charset="2"/>
              </a:rPr>
              <a:t>* </a:t>
            </a:r>
            <a:r>
              <a:rPr lang="en-US" sz="1050" i="1" dirty="0">
                <a:solidFill>
                  <a:schemeClr val="accent6"/>
                </a:solidFill>
              </a:rPr>
              <a:t>The ramp will a priori change from 2021 to 2022, unless </a:t>
            </a:r>
          </a:p>
          <a:p>
            <a:r>
              <a:rPr lang="en-US" sz="1050" i="1" dirty="0">
                <a:solidFill>
                  <a:schemeClr val="accent6"/>
                </a:solidFill>
              </a:rPr>
              <a:t>   good news in the MO measured thresholds.</a:t>
            </a:r>
            <a:endParaRPr lang="en-GB" sz="1050" i="1" dirty="0">
              <a:solidFill>
                <a:schemeClr val="accent6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C5C13A-958D-3341-82CE-04869837E7B6}"/>
              </a:ext>
            </a:extLst>
          </p:cNvPr>
          <p:cNvSpPr txBox="1"/>
          <p:nvPr/>
        </p:nvSpPr>
        <p:spPr>
          <a:xfrm>
            <a:off x="79470" y="922854"/>
            <a:ext cx="5054600" cy="246221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Predicted MO thresholds @ FT and benefits from (anti-)telescopic optics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D47B89-A929-564D-9A43-C505C883B79F}"/>
              </a:ext>
            </a:extLst>
          </p:cNvPr>
          <p:cNvGrpSpPr/>
          <p:nvPr/>
        </p:nvGrpSpPr>
        <p:grpSpPr>
          <a:xfrm>
            <a:off x="175801" y="2916921"/>
            <a:ext cx="8410138" cy="3297895"/>
            <a:chOff x="-51656" y="3085761"/>
            <a:chExt cx="8410138" cy="3297895"/>
          </a:xfrm>
          <a:solidFill>
            <a:schemeClr val="bg1"/>
          </a:solidFill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ED6E851-956E-9E45-8A0E-8DBD701FDB95}"/>
                </a:ext>
              </a:extLst>
            </p:cNvPr>
            <p:cNvGrpSpPr/>
            <p:nvPr/>
          </p:nvGrpSpPr>
          <p:grpSpPr>
            <a:xfrm>
              <a:off x="-51656" y="3085761"/>
              <a:ext cx="8410138" cy="3297895"/>
              <a:chOff x="-51656" y="3085761"/>
              <a:chExt cx="8410138" cy="3297895"/>
            </a:xfrm>
            <a:grpFill/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945252A-7709-6C44-9E7B-198D975A6770}"/>
                  </a:ext>
                </a:extLst>
              </p:cNvPr>
              <p:cNvSpPr/>
              <p:nvPr/>
            </p:nvSpPr>
            <p:spPr>
              <a:xfrm>
                <a:off x="820799" y="3085761"/>
                <a:ext cx="7537683" cy="3297895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80CB460-FF2F-D64D-B2E3-00549D2716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5370" y="3228357"/>
                <a:ext cx="3840000" cy="2880000"/>
              </a:xfrm>
              <a:prstGeom prst="rect">
                <a:avLst/>
              </a:prstGeom>
              <a:grpFill/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CDABE82-95FD-AA42-BB0A-C5BC23DEF5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02661" y="3297761"/>
                <a:ext cx="3834476" cy="2875857"/>
              </a:xfrm>
              <a:prstGeom prst="rect">
                <a:avLst/>
              </a:prstGeom>
              <a:grpFill/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7AAD718-5771-004F-A87A-A9DA3DB620A8}"/>
                  </a:ext>
                </a:extLst>
              </p:cNvPr>
              <p:cNvSpPr txBox="1"/>
              <p:nvPr/>
            </p:nvSpPr>
            <p:spPr>
              <a:xfrm>
                <a:off x="1766724" y="4153919"/>
                <a:ext cx="769763" cy="3693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I</a:t>
                </a:r>
                <a:r>
                  <a:rPr lang="en-US" sz="900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MO</a:t>
                </a:r>
                <a:r>
                  <a:rPr lang="en-US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&lt;0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9A876D4-C0E6-2841-A89E-B952B2A5ACEF}"/>
                  </a:ext>
                </a:extLst>
              </p:cNvPr>
              <p:cNvSpPr txBox="1"/>
              <p:nvPr/>
            </p:nvSpPr>
            <p:spPr>
              <a:xfrm>
                <a:off x="5294369" y="4153919"/>
                <a:ext cx="769763" cy="3693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I</a:t>
                </a:r>
                <a:r>
                  <a:rPr lang="en-US" sz="900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MO</a:t>
                </a:r>
                <a:r>
                  <a:rPr lang="en-US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&gt;0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49556F3-1D11-194D-BE98-3E1400DC53B4}"/>
                  </a:ext>
                </a:extLst>
              </p:cNvPr>
              <p:cNvSpPr txBox="1"/>
              <p:nvPr/>
            </p:nvSpPr>
            <p:spPr>
              <a:xfrm rot="16200000">
                <a:off x="315364" y="4397183"/>
                <a:ext cx="1208985" cy="36933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Stability</a:t>
                </a:r>
              </a:p>
            </p:txBody>
          </p: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57B319C2-D97E-8F4B-9FBE-A08B82C5D2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1656" y="5212734"/>
                <a:ext cx="768350" cy="768350"/>
              </a:xfrm>
              <a:prstGeom prst="rect">
                <a:avLst/>
              </a:prstGeom>
              <a:grpFill/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CE87CAB-D493-3B4D-974B-C5BCDA6CC77C}"/>
                </a:ext>
              </a:extLst>
            </p:cNvPr>
            <p:cNvSpPr txBox="1"/>
            <p:nvPr/>
          </p:nvSpPr>
          <p:spPr>
            <a:xfrm>
              <a:off x="1183580" y="5865668"/>
              <a:ext cx="1081466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</a:rPr>
                <a:t>N. </a:t>
              </a:r>
              <a:r>
                <a:rPr lang="en-US" sz="900" b="1" dirty="0" err="1">
                  <a:solidFill>
                    <a:schemeClr val="bg1"/>
                  </a:solidFill>
                </a:rPr>
                <a:t>Mounet</a:t>
              </a:r>
              <a:r>
                <a:rPr lang="en-US" sz="900" b="1" dirty="0">
                  <a:solidFill>
                    <a:schemeClr val="bg1"/>
                  </a:solidFill>
                </a:rPr>
                <a:t>, </a:t>
              </a:r>
              <a:r>
                <a:rPr lang="en-US" sz="900" b="1" i="1" dirty="0">
                  <a:solidFill>
                    <a:schemeClr val="bg1"/>
                  </a:solidFill>
                </a:rPr>
                <a:t>et al.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F231641-B0A0-D348-80A3-CB676E38D4EE}"/>
              </a:ext>
            </a:extLst>
          </p:cNvPr>
          <p:cNvGrpSpPr/>
          <p:nvPr/>
        </p:nvGrpSpPr>
        <p:grpSpPr>
          <a:xfrm>
            <a:off x="406942" y="3109663"/>
            <a:ext cx="7870693" cy="2967503"/>
            <a:chOff x="8452219" y="3121344"/>
            <a:chExt cx="7870693" cy="2967503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E56C885-1AE4-974F-AD28-F127BC31D741}"/>
                </a:ext>
              </a:extLst>
            </p:cNvPr>
            <p:cNvSpPr/>
            <p:nvPr/>
          </p:nvSpPr>
          <p:spPr>
            <a:xfrm>
              <a:off x="9231869" y="3121344"/>
              <a:ext cx="7091043" cy="296750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5E7B61F-A403-1E4B-B723-256A358DF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75456" y="3167168"/>
              <a:ext cx="3456000" cy="28800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D24457F-88D0-7847-9E9E-5C8257040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97039" y="3167168"/>
              <a:ext cx="3456000" cy="288000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36EDF17-43C1-7E46-9002-BA43C64BF49D}"/>
                </a:ext>
              </a:extLst>
            </p:cNvPr>
            <p:cNvSpPr txBox="1"/>
            <p:nvPr/>
          </p:nvSpPr>
          <p:spPr>
            <a:xfrm rot="16200000">
              <a:off x="8167286" y="4261324"/>
              <a:ext cx="1601721" cy="3693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Beam-Beam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EFFA8E0-91E6-BE47-89EF-E431FED2C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52219" y="5272666"/>
              <a:ext cx="768350" cy="768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555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Beam Parameters at End of RAMP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17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3640CE35-3334-CB46-BB94-78CB7910E2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725572"/>
              </p:ext>
            </p:extLst>
          </p:nvPr>
        </p:nvGraphicFramePr>
        <p:xfrm>
          <a:off x="414000" y="888661"/>
          <a:ext cx="8322169" cy="1602628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083296">
                  <a:extLst>
                    <a:ext uri="{9D8B030D-6E8A-4147-A177-3AD203B41FA5}">
                      <a16:colId xmlns:a16="http://schemas.microsoft.com/office/drawing/2014/main" val="2663976057"/>
                    </a:ext>
                  </a:extLst>
                </a:gridCol>
                <a:gridCol w="894246">
                  <a:extLst>
                    <a:ext uri="{9D8B030D-6E8A-4147-A177-3AD203B41FA5}">
                      <a16:colId xmlns:a16="http://schemas.microsoft.com/office/drawing/2014/main" val="179371089"/>
                    </a:ext>
                  </a:extLst>
                </a:gridCol>
                <a:gridCol w="981727">
                  <a:extLst>
                    <a:ext uri="{9D8B030D-6E8A-4147-A177-3AD203B41FA5}">
                      <a16:colId xmlns:a16="http://schemas.microsoft.com/office/drawing/2014/main" val="668424058"/>
                    </a:ext>
                  </a:extLst>
                </a:gridCol>
                <a:gridCol w="708494">
                  <a:extLst>
                    <a:ext uri="{9D8B030D-6E8A-4147-A177-3AD203B41FA5}">
                      <a16:colId xmlns:a16="http://schemas.microsoft.com/office/drawing/2014/main" val="265453485"/>
                    </a:ext>
                  </a:extLst>
                </a:gridCol>
                <a:gridCol w="3654406">
                  <a:extLst>
                    <a:ext uri="{9D8B030D-6E8A-4147-A177-3AD203B41FA5}">
                      <a16:colId xmlns:a16="http://schemas.microsoft.com/office/drawing/2014/main" val="3332623820"/>
                    </a:ext>
                  </a:extLst>
                </a:gridCol>
              </a:tblGrid>
              <a:tr h="327161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2021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2022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 2023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Comment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767779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Beam energy [TeV]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7.0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</a:t>
                      </a:r>
                      <a:r>
                        <a:rPr lang="en-US" sz="1000" baseline="0" dirty="0"/>
                        <a:t> TeV is being re-discussed for Run III</a:t>
                      </a:r>
                      <a:endParaRPr lang="en-GB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3333840"/>
                  </a:ext>
                </a:extLst>
              </a:tr>
              <a:tr h="3001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/>
                        <a:t>Collisions at IP1/5 &amp; IP2/IP8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2736/2736 &amp;</a:t>
                      </a:r>
                      <a:r>
                        <a:rPr lang="en-US" sz="1000" baseline="0" dirty="0"/>
                        <a:t> 2250/2376 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Possible</a:t>
                      </a:r>
                      <a:r>
                        <a:rPr lang="en-US" sz="1000" baseline="0" dirty="0"/>
                        <a:t> heat-load limitation not included</a:t>
                      </a:r>
                      <a:endParaRPr lang="en-GB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6344725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Bunch length [ns]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1.2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1.2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1.2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</a:t>
                      </a:r>
                      <a:r>
                        <a:rPr lang="en-US" sz="1000" baseline="0" dirty="0"/>
                        <a:t> ns after ~10 h of SB, then kept constant</a:t>
                      </a:r>
                      <a:endParaRPr lang="en-GB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1656549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Normalized</a:t>
                      </a:r>
                      <a:r>
                        <a:rPr lang="en-US" sz="1000" baseline="0" dirty="0"/>
                        <a:t> emittance</a:t>
                      </a:r>
                      <a:r>
                        <a:rPr lang="en-US" sz="1000" dirty="0"/>
                        <a:t> [</a:t>
                      </a:r>
                      <a:r>
                        <a:rPr lang="en-US" sz="1000" dirty="0" err="1"/>
                        <a:t>μm</a:t>
                      </a:r>
                      <a:r>
                        <a:rPr lang="en-US" sz="1000" dirty="0"/>
                        <a:t>]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2.5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2.5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2.5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Huge margin taken (could be as</a:t>
                      </a:r>
                      <a:r>
                        <a:rPr lang="en-US" sz="1000" baseline="0" dirty="0"/>
                        <a:t> small as 1.8 </a:t>
                      </a:r>
                      <a:r>
                        <a:rPr lang="el-GR" sz="1000" baseline="0" dirty="0"/>
                        <a:t>μ</a:t>
                      </a:r>
                      <a:r>
                        <a:rPr lang="en-US" sz="1000" baseline="0" dirty="0"/>
                        <a:t>m)</a:t>
                      </a:r>
                      <a:endParaRPr lang="en-GB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57612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Bunch charge </a:t>
                      </a:r>
                      <a:r>
                        <a:rPr lang="en-US" sz="1000" baseline="0" dirty="0"/>
                        <a:t>[10</a:t>
                      </a:r>
                      <a:r>
                        <a:rPr lang="en-US" sz="1000" baseline="30000" dirty="0"/>
                        <a:t>11</a:t>
                      </a:r>
                      <a:r>
                        <a:rPr lang="el-GR" sz="1000" baseline="30000" dirty="0"/>
                        <a:t> </a:t>
                      </a:r>
                      <a:r>
                        <a:rPr lang="en-US" sz="1000" baseline="0" dirty="0"/>
                        <a:t>ppb]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 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 1.4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1.4 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 1.8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1.8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Intensity ramp up within each year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002599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Table 32">
                <a:extLst>
                  <a:ext uri="{FF2B5EF4-FFF2-40B4-BE49-F238E27FC236}">
                    <a16:creationId xmlns:a16="http://schemas.microsoft.com/office/drawing/2014/main" id="{1979B9EE-CA2A-234C-93A9-2632F36565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1636318"/>
                  </p:ext>
                </p:extLst>
              </p:nvPr>
            </p:nvGraphicFramePr>
            <p:xfrm>
              <a:off x="402169" y="2780828"/>
              <a:ext cx="8334000" cy="2194560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2100978">
                      <a:extLst>
                        <a:ext uri="{9D8B030D-6E8A-4147-A177-3AD203B41FA5}">
                          <a16:colId xmlns:a16="http://schemas.microsoft.com/office/drawing/2014/main" val="2663976057"/>
                        </a:ext>
                      </a:extLst>
                    </a:gridCol>
                    <a:gridCol w="883589">
                      <a:extLst>
                        <a:ext uri="{9D8B030D-6E8A-4147-A177-3AD203B41FA5}">
                          <a16:colId xmlns:a16="http://schemas.microsoft.com/office/drawing/2014/main" val="603627868"/>
                        </a:ext>
                      </a:extLst>
                    </a:gridCol>
                    <a:gridCol w="962130">
                      <a:extLst>
                        <a:ext uri="{9D8B030D-6E8A-4147-A177-3AD203B41FA5}">
                          <a16:colId xmlns:a16="http://schemas.microsoft.com/office/drawing/2014/main" val="1643536735"/>
                        </a:ext>
                      </a:extLst>
                    </a:gridCol>
                    <a:gridCol w="736324">
                      <a:extLst>
                        <a:ext uri="{9D8B030D-6E8A-4147-A177-3AD203B41FA5}">
                          <a16:colId xmlns:a16="http://schemas.microsoft.com/office/drawing/2014/main" val="265453485"/>
                        </a:ext>
                      </a:extLst>
                    </a:gridCol>
                    <a:gridCol w="3650979">
                      <a:extLst>
                        <a:ext uri="{9D8B030D-6E8A-4147-A177-3AD203B41FA5}">
                          <a16:colId xmlns:a16="http://schemas.microsoft.com/office/drawing/2014/main" val="3836860956"/>
                        </a:ext>
                      </a:extLst>
                    </a:gridCol>
                  </a:tblGrid>
                  <a:tr h="167640"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OPTICS</a:t>
                          </a:r>
                          <a:r>
                            <a:rPr lang="en-US" sz="1000" baseline="0" dirty="0"/>
                            <a:t> PARAMETERS @ Beginning of SB</a:t>
                          </a:r>
                          <a:endParaRPr lang="en-GB" sz="1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19438795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="1" baseline="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="1" baseline="300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="1" baseline="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[m] at IP1/5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1.1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1.5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1.5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Anti-telescopic optics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316565494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="1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="1" baseline="3000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="1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[m] at IP2/IP8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="1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="1" baseline="3000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="1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@ IP2/8 is kept constant over the full Run 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95576124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</a:t>
                          </a:r>
                          <a:r>
                            <a:rPr lang="en-US" sz="1000" baseline="0" dirty="0"/>
                            <a:t> X-angle [</a:t>
                          </a:r>
                          <a:r>
                            <a:rPr lang="el-GR" sz="1000" baseline="0" dirty="0"/>
                            <a:t>μ</a:t>
                          </a:r>
                          <a:r>
                            <a:rPr lang="en-US" sz="1000" baseline="0" dirty="0"/>
                            <a:t>rad] at IP1/5</a:t>
                          </a:r>
                          <a:endParaRPr lang="en-GB" sz="1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108 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102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102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V/H (resp. H/V)</a:t>
                          </a:r>
                          <a:r>
                            <a:rPr lang="en-US" sz="1000" baseline="0" dirty="0"/>
                            <a:t> </a:t>
                          </a:r>
                          <a:r>
                            <a:rPr lang="en-US" sz="1000" dirty="0"/>
                            <a:t>for round (resp. flat) optics levelling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700025998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</a:t>
                          </a:r>
                          <a:r>
                            <a:rPr lang="en-US" sz="1000" baseline="0" dirty="0"/>
                            <a:t> X-angle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𝑏𝑒𝑎𝑚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00" baseline="0" dirty="0"/>
                            <a:t>] at IP1/5</a:t>
                          </a:r>
                          <a:endParaRPr lang="en-GB" sz="1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12.4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13.6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13.6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Calculated with </a:t>
                          </a:r>
                          <a:r>
                            <a:rPr lang="el-GR" sz="1000" dirty="0" err="1"/>
                            <a:t>γε</a:t>
                          </a:r>
                          <a:r>
                            <a:rPr lang="en-US" sz="1000" dirty="0"/>
                            <a:t>=2.5 </a:t>
                          </a:r>
                          <a:r>
                            <a:rPr lang="el-GR" sz="1000" dirty="0"/>
                            <a:t>μ</a:t>
                          </a:r>
                          <a:r>
                            <a:rPr lang="en-US" sz="1000" dirty="0"/>
                            <a:t>m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521442442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Peak lumi [10</a:t>
                          </a:r>
                          <a:r>
                            <a:rPr lang="en-US" sz="1000" b="1" baseline="30000" dirty="0">
                              <a:solidFill>
                                <a:srgbClr val="7030A0"/>
                              </a:solidFill>
                            </a:rPr>
                            <a:t>34 </a:t>
                          </a:r>
                          <a:r>
                            <a:rPr lang="en-US" sz="1000" b="1" baseline="0" dirty="0">
                              <a:solidFill>
                                <a:srgbClr val="7030A0"/>
                              </a:solidFill>
                            </a:rPr>
                            <a:t>cm</a:t>
                          </a:r>
                          <a:r>
                            <a:rPr lang="en-US" sz="1000" b="1" baseline="30000" dirty="0">
                              <a:solidFill>
                                <a:srgbClr val="7030A0"/>
                              </a:solidFill>
                            </a:rPr>
                            <a:t>-2</a:t>
                          </a:r>
                          <a:r>
                            <a:rPr lang="en-US" sz="1000" b="1" baseline="0" dirty="0">
                              <a:solidFill>
                                <a:srgbClr val="7030A0"/>
                              </a:solidFill>
                            </a:rPr>
                            <a:t>s</a:t>
                          </a:r>
                          <a:r>
                            <a:rPr lang="en-US" sz="1000" b="1" baseline="30000" dirty="0">
                              <a:solidFill>
                                <a:srgbClr val="7030A0"/>
                              </a:solidFill>
                            </a:rPr>
                            <a:t>-1</a:t>
                          </a:r>
                          <a:r>
                            <a:rPr lang="en-US" sz="1000" b="1" baseline="0" dirty="0">
                              <a:solidFill>
                                <a:srgbClr val="7030A0"/>
                              </a:solidFill>
                            </a:rPr>
                            <a:t>] @ IP1/5</a:t>
                          </a:r>
                          <a:endParaRPr lang="en-GB" sz="10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0</a:t>
                          </a:r>
                          <a:r>
                            <a:rPr lang="en-US" sz="1000" b="1" baseline="0" dirty="0">
                              <a:solidFill>
                                <a:srgbClr val="7030A0"/>
                              </a:solidFill>
                            </a:rPr>
                            <a:t> </a:t>
                          </a: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  <a:sym typeface="Wingdings" panose="05000000000000000000" pitchFamily="2" charset="2"/>
                            </a:rPr>
                            <a:t> 1.55</a:t>
                          </a:r>
                          <a:endParaRPr lang="en-GB" sz="10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1.19 </a:t>
                          </a: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  <a:sym typeface="Wingdings" panose="05000000000000000000" pitchFamily="2" charset="2"/>
                            </a:rPr>
                            <a:t> 1.98</a:t>
                          </a:r>
                          <a:endParaRPr lang="en-GB" sz="10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1.98</a:t>
                          </a:r>
                          <a:endParaRPr lang="en-GB" sz="10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Calculated with </a:t>
                          </a:r>
                          <a:r>
                            <a:rPr lang="el-GR" sz="1000" b="1" dirty="0" err="1">
                              <a:solidFill>
                                <a:srgbClr val="7030A0"/>
                              </a:solidFill>
                            </a:rPr>
                            <a:t>γε</a:t>
                          </a: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=1.8 </a:t>
                          </a:r>
                          <a:r>
                            <a:rPr lang="el-GR" sz="1000" b="1" dirty="0">
                              <a:solidFill>
                                <a:srgbClr val="7030A0"/>
                              </a:solidFill>
                            </a:rPr>
                            <a:t>μ</a:t>
                          </a: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m (best lumi conditions)</a:t>
                          </a:r>
                          <a:endParaRPr lang="en-GB" sz="10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2722723879"/>
                      </a:ext>
                    </a:extLst>
                  </a:tr>
                  <a:tr h="2235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</a:t>
                          </a:r>
                          <a:r>
                            <a:rPr lang="en-US" sz="1000" baseline="0" dirty="0"/>
                            <a:t> X-angle [</a:t>
                          </a:r>
                          <a:r>
                            <a:rPr lang="el-GR" sz="1000" baseline="0" dirty="0"/>
                            <a:t>μ</a:t>
                          </a:r>
                          <a:r>
                            <a:rPr lang="en-US" sz="1000" baseline="0" dirty="0"/>
                            <a:t>rad] at IP2/8</a:t>
                          </a:r>
                          <a:endParaRPr lang="en-GB" sz="1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V/H</a:t>
                          </a:r>
                          <a:r>
                            <a:rPr lang="en-US" sz="1000" baseline="0" dirty="0"/>
                            <a:t> at IP2/8 (V-Xing in IR8 under discussion)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2451854022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 || sep. @ IP2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𝑐𝑜𝑙𝑙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00" baseline="0" dirty="0"/>
                            <a:t>]</a:t>
                          </a:r>
                          <a:endParaRPr lang="en-GB" sz="1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1.79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1.79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1.89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1.89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For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000" i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3×</m:t>
                              </m:r>
                              <m:sSup>
                                <m:sSupPr>
                                  <m:ctrlPr>
                                    <a:rPr lang="en-US" sz="1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31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Hz</m:t>
                              </m:r>
                              <m: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sz="1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dirty="0"/>
                            <a:t>  &amp; 200-70=130 </a:t>
                          </a:r>
                          <a:r>
                            <a:rPr lang="el-GR" sz="1000" dirty="0"/>
                            <a:t>μ</a:t>
                          </a:r>
                          <a:r>
                            <a:rPr lang="en-US" sz="1000" dirty="0"/>
                            <a:t>rad  Xing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45897259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 || sep. @ IP8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𝑐𝑜𝑙𝑙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00" baseline="0" dirty="0"/>
                            <a:t>]</a:t>
                          </a:r>
                          <a:endParaRPr lang="en-GB" sz="1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0.76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0.76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0.97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0.97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For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i="0" dirty="0" smtClean="0">
                                  <a:latin typeface="Cambria Math" panose="02040503050406030204" pitchFamily="18" charset="0"/>
                                </a:rPr>
                                <m:t>2.0</m:t>
                              </m:r>
                              <m: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33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Hz</m:t>
                              </m:r>
                              <m: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sz="1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dirty="0"/>
                            <a:t> &amp; 250+135=385 </a:t>
                          </a:r>
                          <a:r>
                            <a:rPr lang="el-GR" sz="1000" dirty="0"/>
                            <a:t>μ</a:t>
                          </a:r>
                          <a:r>
                            <a:rPr lang="en-US" sz="1000" dirty="0"/>
                            <a:t>rad</a:t>
                          </a:r>
                          <a:r>
                            <a:rPr lang="en-US" sz="1000" baseline="0" dirty="0"/>
                            <a:t> </a:t>
                          </a:r>
                          <a:r>
                            <a:rPr lang="en-US" sz="1000" dirty="0"/>
                            <a:t>Xing (worst case)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4406016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Table 32">
                <a:extLst>
                  <a:ext uri="{FF2B5EF4-FFF2-40B4-BE49-F238E27FC236}">
                    <a16:creationId xmlns:a16="http://schemas.microsoft.com/office/drawing/2014/main" id="{1979B9EE-CA2A-234C-93A9-2632F36565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1636318"/>
                  </p:ext>
                </p:extLst>
              </p:nvPr>
            </p:nvGraphicFramePr>
            <p:xfrm>
              <a:off x="402169" y="2780828"/>
              <a:ext cx="8334000" cy="2194560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2100978">
                      <a:extLst>
                        <a:ext uri="{9D8B030D-6E8A-4147-A177-3AD203B41FA5}">
                          <a16:colId xmlns:a16="http://schemas.microsoft.com/office/drawing/2014/main" val="2663976057"/>
                        </a:ext>
                      </a:extLst>
                    </a:gridCol>
                    <a:gridCol w="883589">
                      <a:extLst>
                        <a:ext uri="{9D8B030D-6E8A-4147-A177-3AD203B41FA5}">
                          <a16:colId xmlns:a16="http://schemas.microsoft.com/office/drawing/2014/main" val="603627868"/>
                        </a:ext>
                      </a:extLst>
                    </a:gridCol>
                    <a:gridCol w="962130">
                      <a:extLst>
                        <a:ext uri="{9D8B030D-6E8A-4147-A177-3AD203B41FA5}">
                          <a16:colId xmlns:a16="http://schemas.microsoft.com/office/drawing/2014/main" val="1643536735"/>
                        </a:ext>
                      </a:extLst>
                    </a:gridCol>
                    <a:gridCol w="736324">
                      <a:extLst>
                        <a:ext uri="{9D8B030D-6E8A-4147-A177-3AD203B41FA5}">
                          <a16:colId xmlns:a16="http://schemas.microsoft.com/office/drawing/2014/main" val="265453485"/>
                        </a:ext>
                      </a:extLst>
                    </a:gridCol>
                    <a:gridCol w="3650979">
                      <a:extLst>
                        <a:ext uri="{9D8B030D-6E8A-4147-A177-3AD203B41FA5}">
                          <a16:colId xmlns:a16="http://schemas.microsoft.com/office/drawing/2014/main" val="3836860956"/>
                        </a:ext>
                      </a:extLst>
                    </a:gridCol>
                  </a:tblGrid>
                  <a:tr h="243840"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OPTICS</a:t>
                          </a:r>
                          <a:r>
                            <a:rPr lang="en-US" sz="1000" baseline="0" dirty="0"/>
                            <a:t> PARAMETERS @ Beginning of SB</a:t>
                          </a:r>
                          <a:endParaRPr lang="en-GB" sz="1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19438795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="1" baseline="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="1" baseline="300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="1" baseline="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[m] at IP1/5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1.1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1.5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1.5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Anti-telescopic optics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316565494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="1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="1" baseline="3000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="1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[m] at IP2/IP8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="1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="1" baseline="3000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="1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@ IP2/8 is kept constant over the full Run 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955761243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</a:t>
                          </a:r>
                          <a:r>
                            <a:rPr lang="en-US" sz="1000" baseline="0" dirty="0"/>
                            <a:t> X-angle [</a:t>
                          </a:r>
                          <a:r>
                            <a:rPr lang="el-GR" sz="1000" baseline="0" dirty="0"/>
                            <a:t>μ</a:t>
                          </a:r>
                          <a:r>
                            <a:rPr lang="en-US" sz="1000" baseline="0" dirty="0"/>
                            <a:t>rad] at IP1/5</a:t>
                          </a:r>
                          <a:endParaRPr lang="en-GB" sz="1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108 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102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102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V/H (resp. H/V)</a:t>
                          </a:r>
                          <a:r>
                            <a:rPr lang="en-US" sz="1000" baseline="0" dirty="0"/>
                            <a:t> </a:t>
                          </a:r>
                          <a:r>
                            <a:rPr lang="en-US" sz="1000" dirty="0"/>
                            <a:t>for round (resp. flat) optics levelling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700025998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l="-602" t="-385000" r="-296386" b="-39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12.4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13.6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13.6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Calculated with </a:t>
                          </a:r>
                          <a:r>
                            <a:rPr lang="el-GR" sz="1000" dirty="0" err="1"/>
                            <a:t>γε</a:t>
                          </a:r>
                          <a:r>
                            <a:rPr lang="en-US" sz="1000" dirty="0"/>
                            <a:t>=2.5 </a:t>
                          </a:r>
                          <a:r>
                            <a:rPr lang="el-GR" sz="1000" dirty="0"/>
                            <a:t>μ</a:t>
                          </a:r>
                          <a:r>
                            <a:rPr lang="en-US" sz="1000" dirty="0"/>
                            <a:t>m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521442442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Peak lumi [10</a:t>
                          </a:r>
                          <a:r>
                            <a:rPr lang="en-US" sz="1000" b="1" baseline="30000" dirty="0">
                              <a:solidFill>
                                <a:srgbClr val="7030A0"/>
                              </a:solidFill>
                            </a:rPr>
                            <a:t>34 </a:t>
                          </a:r>
                          <a:r>
                            <a:rPr lang="en-US" sz="1000" b="1" baseline="0" dirty="0">
                              <a:solidFill>
                                <a:srgbClr val="7030A0"/>
                              </a:solidFill>
                            </a:rPr>
                            <a:t>cm</a:t>
                          </a:r>
                          <a:r>
                            <a:rPr lang="en-US" sz="1000" b="1" baseline="30000" dirty="0">
                              <a:solidFill>
                                <a:srgbClr val="7030A0"/>
                              </a:solidFill>
                            </a:rPr>
                            <a:t>-2</a:t>
                          </a:r>
                          <a:r>
                            <a:rPr lang="en-US" sz="1000" b="1" baseline="0" dirty="0">
                              <a:solidFill>
                                <a:srgbClr val="7030A0"/>
                              </a:solidFill>
                            </a:rPr>
                            <a:t>s</a:t>
                          </a:r>
                          <a:r>
                            <a:rPr lang="en-US" sz="1000" b="1" baseline="30000" dirty="0">
                              <a:solidFill>
                                <a:srgbClr val="7030A0"/>
                              </a:solidFill>
                            </a:rPr>
                            <a:t>-1</a:t>
                          </a:r>
                          <a:r>
                            <a:rPr lang="en-US" sz="1000" b="1" baseline="0" dirty="0">
                              <a:solidFill>
                                <a:srgbClr val="7030A0"/>
                              </a:solidFill>
                            </a:rPr>
                            <a:t>] @ IP1/5</a:t>
                          </a:r>
                          <a:endParaRPr lang="en-GB" sz="10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0</a:t>
                          </a:r>
                          <a:r>
                            <a:rPr lang="en-US" sz="1000" b="1" baseline="0" dirty="0">
                              <a:solidFill>
                                <a:srgbClr val="7030A0"/>
                              </a:solidFill>
                            </a:rPr>
                            <a:t> </a:t>
                          </a: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  <a:sym typeface="Wingdings" panose="05000000000000000000" pitchFamily="2" charset="2"/>
                            </a:rPr>
                            <a:t> 1.55</a:t>
                          </a:r>
                          <a:endParaRPr lang="en-GB" sz="10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1.19 </a:t>
                          </a: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  <a:sym typeface="Wingdings" panose="05000000000000000000" pitchFamily="2" charset="2"/>
                            </a:rPr>
                            <a:t> 1.98</a:t>
                          </a:r>
                          <a:endParaRPr lang="en-GB" sz="10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1.98</a:t>
                          </a:r>
                          <a:endParaRPr lang="en-GB" sz="10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Calculated with </a:t>
                          </a:r>
                          <a:r>
                            <a:rPr lang="el-GR" sz="1000" b="1" dirty="0" err="1">
                              <a:solidFill>
                                <a:srgbClr val="7030A0"/>
                              </a:solidFill>
                            </a:rPr>
                            <a:t>γε</a:t>
                          </a: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=1.8 </a:t>
                          </a:r>
                          <a:r>
                            <a:rPr lang="el-GR" sz="1000" b="1" dirty="0">
                              <a:solidFill>
                                <a:srgbClr val="7030A0"/>
                              </a:solidFill>
                            </a:rPr>
                            <a:t>μ</a:t>
                          </a:r>
                          <a:r>
                            <a:rPr lang="en-US" sz="1000" b="1" dirty="0">
                              <a:solidFill>
                                <a:srgbClr val="7030A0"/>
                              </a:solidFill>
                            </a:rPr>
                            <a:t>m (best lumi conditions)</a:t>
                          </a:r>
                          <a:endParaRPr lang="en-GB" sz="1000" b="1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2722723879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</a:t>
                          </a:r>
                          <a:r>
                            <a:rPr lang="en-US" sz="1000" baseline="0" dirty="0"/>
                            <a:t> X-angle [</a:t>
                          </a:r>
                          <a:r>
                            <a:rPr lang="el-GR" sz="1000" baseline="0" dirty="0"/>
                            <a:t>μ</a:t>
                          </a:r>
                          <a:r>
                            <a:rPr lang="en-US" sz="1000" baseline="0" dirty="0"/>
                            <a:t>rad] at IP2/8</a:t>
                          </a:r>
                          <a:endParaRPr lang="en-GB" sz="1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V/H</a:t>
                          </a:r>
                          <a:r>
                            <a:rPr lang="en-US" sz="1000" baseline="0" dirty="0"/>
                            <a:t> at IP2/8 (V-Xing in IR8 under discussion)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2451854022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l="-602" t="-675000" r="-296386" b="-1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1.79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1.79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1.89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1.89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2"/>
                          <a:stretch>
                            <a:fillRect l="-128472" t="-675000" r="-347" b="-10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8972593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l="-602" t="-815789" r="-296386" b="-1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0.76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0.76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0.97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0.97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2"/>
                          <a:stretch>
                            <a:fillRect l="-128472" t="-815789" r="-347" b="-105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060166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52071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Beam Parameters at End of STABLE (Round Case)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18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903C4C04-7BB4-CC41-B87B-B28E8D3F0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6773399"/>
                  </p:ext>
                </p:extLst>
              </p:nvPr>
            </p:nvGraphicFramePr>
            <p:xfrm>
              <a:off x="200227" y="721896"/>
              <a:ext cx="8740799" cy="3624468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2319773">
                      <a:extLst>
                        <a:ext uri="{9D8B030D-6E8A-4147-A177-3AD203B41FA5}">
                          <a16:colId xmlns:a16="http://schemas.microsoft.com/office/drawing/2014/main" val="2663976057"/>
                        </a:ext>
                      </a:extLst>
                    </a:gridCol>
                    <a:gridCol w="834781">
                      <a:extLst>
                        <a:ext uri="{9D8B030D-6E8A-4147-A177-3AD203B41FA5}">
                          <a16:colId xmlns:a16="http://schemas.microsoft.com/office/drawing/2014/main" val="603627868"/>
                        </a:ext>
                      </a:extLst>
                    </a:gridCol>
                    <a:gridCol w="124042">
                      <a:extLst>
                        <a:ext uri="{9D8B030D-6E8A-4147-A177-3AD203B41FA5}">
                          <a16:colId xmlns:a16="http://schemas.microsoft.com/office/drawing/2014/main" val="1621284369"/>
                        </a:ext>
                      </a:extLst>
                    </a:gridCol>
                    <a:gridCol w="934749">
                      <a:extLst>
                        <a:ext uri="{9D8B030D-6E8A-4147-A177-3AD203B41FA5}">
                          <a16:colId xmlns:a16="http://schemas.microsoft.com/office/drawing/2014/main" val="1643536735"/>
                        </a:ext>
                      </a:extLst>
                    </a:gridCol>
                    <a:gridCol w="769763">
                      <a:extLst>
                        <a:ext uri="{9D8B030D-6E8A-4147-A177-3AD203B41FA5}">
                          <a16:colId xmlns:a16="http://schemas.microsoft.com/office/drawing/2014/main" val="265453485"/>
                        </a:ext>
                      </a:extLst>
                    </a:gridCol>
                    <a:gridCol w="3757691">
                      <a:extLst>
                        <a:ext uri="{9D8B030D-6E8A-4147-A177-3AD203B41FA5}">
                          <a16:colId xmlns:a16="http://schemas.microsoft.com/office/drawing/2014/main" val="3836860956"/>
                        </a:ext>
                      </a:extLst>
                    </a:gridCol>
                  </a:tblGrid>
                  <a:tr h="3271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ROUND OPTICS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2021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2022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 2023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Comment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557677791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Beam energy [TeV]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7.0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7</a:t>
                          </a:r>
                          <a:r>
                            <a:rPr lang="en-US" sz="1000" baseline="0" dirty="0"/>
                            <a:t> TeV is being re-discussed for Run III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843333840"/>
                      </a:ext>
                    </a:extLst>
                  </a:tr>
                  <a:tr h="30010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aseline="0" dirty="0"/>
                            <a:t>Collisions at IP1/5 &amp; IP2/IP8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2736/2736 &amp;</a:t>
                          </a:r>
                          <a:r>
                            <a:rPr lang="en-US" sz="1000" baseline="0" dirty="0"/>
                            <a:t> 2250/2376 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Possible</a:t>
                          </a:r>
                          <a:r>
                            <a:rPr lang="en-US" sz="1000" baseline="0" dirty="0"/>
                            <a:t> heat-load limitation not included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663447257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Bunch length [ns]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1.0</a:t>
                          </a:r>
                          <a:r>
                            <a:rPr lang="en-US" sz="1000" baseline="0" dirty="0"/>
                            <a:t> ns after ~10 h of SB, then kept constant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16565494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Normalized</a:t>
                          </a:r>
                          <a:r>
                            <a:rPr lang="en-US" sz="1000" baseline="0" dirty="0"/>
                            <a:t> emittance</a:t>
                          </a:r>
                          <a:r>
                            <a:rPr lang="en-US" sz="1000" dirty="0"/>
                            <a:t> [</a:t>
                          </a:r>
                          <a:r>
                            <a:rPr lang="el-GR" sz="1000" dirty="0"/>
                            <a:t>μ</a:t>
                          </a:r>
                          <a:r>
                            <a:rPr lang="en-US" sz="1000" dirty="0"/>
                            <a:t>m]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2.5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0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95576124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aseline="3000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[m] at IP1/5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0.28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Telescopic optics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700025998"/>
                      </a:ext>
                    </a:extLst>
                  </a:tr>
                  <a:tr h="29802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</a:t>
                          </a:r>
                          <a:r>
                            <a:rPr lang="en-US" sz="1000" baseline="0" dirty="0"/>
                            <a:t> X-angle [mrad] at IP1/5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162 (9.4</a:t>
                          </a:r>
                          <a:r>
                            <a:rPr lang="en-US" sz="1000" baseline="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0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𝑏𝑒𝑎𝑚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00" baseline="0" dirty="0"/>
                            <a:t>)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V/H </a:t>
                          </a:r>
                          <a:endParaRPr lang="en-GB" sz="1000" b="1" dirty="0">
                            <a:solidFill>
                              <a:srgbClr val="00B0F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169715028"/>
                      </a:ext>
                    </a:extLst>
                  </a:tr>
                  <a:tr h="2607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</a:rPr>
                            <a:t>Levelling time @ </a:t>
                          </a:r>
                          <a14:m>
                            <m:oMath xmlns:m="http://schemas.openxmlformats.org/officeDocument/2006/math">
                              <m:r>
                                <a:rPr lang="el-GR" sz="1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𝟑𝟒</m:t>
                                  </m:r>
                                </m:sup>
                              </m:sSup>
                              <m:r>
                                <a:rPr lang="en-US" sz="1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𝑯𝒛</m:t>
                              </m:r>
                              <m:r>
                                <a:rPr lang="en-US" sz="1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  <m:sSup>
                                <m:sSupPr>
                                  <m:ctrlPr>
                                    <a:rPr lang="en-US" sz="1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</a:rPr>
                            <a:t>[h]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</a:rPr>
                            <a:t>0.0 </a:t>
                          </a:r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sym typeface="Wingdings" panose="05000000000000000000" pitchFamily="2" charset="2"/>
                            </a:rPr>
                            <a:t> 5.0 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</a:rPr>
                            <a:t>5.0 </a:t>
                          </a:r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sym typeface="Wingdings" panose="05000000000000000000" pitchFamily="2" charset="2"/>
                            </a:rPr>
                            <a:t> 11.9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</a:rPr>
                            <a:t>11.9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</a:rPr>
                            <a:t>Burn off calculated with 110 mb (IR8 included)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65538279"/>
                      </a:ext>
                    </a:extLst>
                  </a:tr>
                  <a:tr h="2235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</a:rPr>
                            <a:t>Optimal</a:t>
                          </a:r>
                          <a:r>
                            <a:rPr lang="en-US" sz="1000" b="0" baseline="0" dirty="0">
                              <a:solidFill>
                                <a:srgbClr val="7030A0"/>
                              </a:solidFill>
                            </a:rPr>
                            <a:t> fill length [h]</a:t>
                          </a:r>
                          <a:endParaRPr lang="en-GB" sz="1000" b="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  <a:sym typeface="Wingdings" panose="05000000000000000000" pitchFamily="2" charset="2"/>
                            </a:rPr>
                            <a:t>--  9.8</a:t>
                          </a:r>
                          <a:endParaRPr lang="en-GB" sz="1000" b="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</a:rPr>
                            <a:t>9.8 </a:t>
                          </a:r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  <a:sym typeface="Wingdings" panose="05000000000000000000" pitchFamily="2" charset="2"/>
                            </a:rPr>
                            <a:t> 14.6</a:t>
                          </a:r>
                          <a:endParaRPr lang="en-GB" sz="1000" b="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</a:rPr>
                            <a:t>14.6</a:t>
                          </a:r>
                          <a:endParaRPr lang="en-GB" sz="1000" b="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</a:rPr>
                            <a:t> Assuming a turn</a:t>
                          </a:r>
                          <a:r>
                            <a:rPr lang="en-US" sz="1000" b="0" baseline="0" dirty="0">
                              <a:solidFill>
                                <a:srgbClr val="7030A0"/>
                              </a:solidFill>
                            </a:rPr>
                            <a:t> around time of 4 h</a:t>
                          </a:r>
                          <a:endParaRPr lang="en-US" sz="1000" b="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245027053"/>
                      </a:ext>
                    </a:extLst>
                  </a:tr>
                  <a:tr h="18626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Bunch charge </a:t>
                          </a:r>
                          <a:r>
                            <a:rPr lang="en-US" sz="1000" baseline="0" dirty="0"/>
                            <a:t>[10</a:t>
                          </a:r>
                          <a:r>
                            <a:rPr lang="en-US" sz="1000" baseline="30000" dirty="0"/>
                            <a:t>11 </a:t>
                          </a:r>
                          <a:r>
                            <a:rPr lang="en-US" sz="1000" baseline="0" dirty="0"/>
                            <a:t>ppb]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0.89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0.89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0.97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0.97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095152434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aseline="30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[m] at IP2/IP8</a:t>
                          </a:r>
                          <a:endParaRPr lang="en-GB" sz="10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aseline="30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@ IP2/8 is kept constant over the full Run </a:t>
                          </a:r>
                          <a:endParaRPr lang="en-GB" sz="10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01510115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</a:t>
                          </a:r>
                          <a:r>
                            <a:rPr lang="en-US" sz="1000" baseline="0" dirty="0"/>
                            <a:t> X-angle [mrad] at IP2/8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V/H</a:t>
                          </a:r>
                          <a:r>
                            <a:rPr lang="en-US" sz="1000" baseline="0" dirty="0"/>
                            <a:t> at IP2/8 (V-Xing in IR8 under discussion)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72088449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 || sep. @ IP2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0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𝑐𝑜𝑙𝑙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00" baseline="0" dirty="0"/>
                            <a:t>]</a:t>
                          </a:r>
                          <a:endParaRPr lang="en-GB" sz="1000" baseline="30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1.60</a:t>
                          </a:r>
                          <a:r>
                            <a:rPr lang="en-US" sz="1000" baseline="30000" dirty="0"/>
                            <a:t>(1)</a:t>
                          </a:r>
                          <a:endParaRPr lang="en-GB" sz="1000" baseline="30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1.60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1.64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1.64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For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000" i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3×</m:t>
                              </m:r>
                              <m:sSup>
                                <m:sSupPr>
                                  <m:ctrlPr>
                                    <a:rPr lang="en-US" sz="1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31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Hz</m:t>
                              </m:r>
                              <m: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sz="1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dirty="0"/>
                            <a:t> &amp; 200-70=130 </a:t>
                          </a:r>
                          <a:r>
                            <a:rPr lang="en-US" sz="1000" dirty="0" err="1"/>
                            <a:t>μrad</a:t>
                          </a:r>
                          <a:r>
                            <a:rPr lang="en-US" sz="1000" dirty="0"/>
                            <a:t> Xing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19497381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 || sep. @ IP8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0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𝑐𝑜𝑙𝑙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00" baseline="0" dirty="0"/>
                            <a:t>]</a:t>
                          </a:r>
                          <a:r>
                            <a:rPr lang="en-US" sz="1000" baseline="30000" dirty="0"/>
                            <a:t> </a:t>
                          </a:r>
                          <a:endParaRPr lang="en-GB" sz="1000" baseline="30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0.13</a:t>
                          </a:r>
                          <a:r>
                            <a:rPr lang="en-US" sz="1000" baseline="30000" dirty="0"/>
                            <a:t>(2)</a:t>
                          </a:r>
                          <a:endParaRPr lang="en-GB" sz="1000" baseline="30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0.13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0.38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0.38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For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i="0" dirty="0" smtClean="0">
                                  <a:latin typeface="Cambria Math" panose="02040503050406030204" pitchFamily="18" charset="0"/>
                                </a:rPr>
                                <m:t>2.0</m:t>
                              </m:r>
                              <m: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33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Hz</m:t>
                              </m:r>
                              <m: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000" b="0" i="0" dirty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sz="10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000" b="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dirty="0"/>
                            <a:t> &amp; 250+135=385 rad Xing (worst case)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8728555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903C4C04-7BB4-CC41-B87B-B28E8D3F0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6773399"/>
                  </p:ext>
                </p:extLst>
              </p:nvPr>
            </p:nvGraphicFramePr>
            <p:xfrm>
              <a:off x="200227" y="721896"/>
              <a:ext cx="8740799" cy="3624468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2319773">
                      <a:extLst>
                        <a:ext uri="{9D8B030D-6E8A-4147-A177-3AD203B41FA5}">
                          <a16:colId xmlns:a16="http://schemas.microsoft.com/office/drawing/2014/main" val="2663976057"/>
                        </a:ext>
                      </a:extLst>
                    </a:gridCol>
                    <a:gridCol w="834781">
                      <a:extLst>
                        <a:ext uri="{9D8B030D-6E8A-4147-A177-3AD203B41FA5}">
                          <a16:colId xmlns:a16="http://schemas.microsoft.com/office/drawing/2014/main" val="603627868"/>
                        </a:ext>
                      </a:extLst>
                    </a:gridCol>
                    <a:gridCol w="124042">
                      <a:extLst>
                        <a:ext uri="{9D8B030D-6E8A-4147-A177-3AD203B41FA5}">
                          <a16:colId xmlns:a16="http://schemas.microsoft.com/office/drawing/2014/main" val="1621284369"/>
                        </a:ext>
                      </a:extLst>
                    </a:gridCol>
                    <a:gridCol w="934749">
                      <a:extLst>
                        <a:ext uri="{9D8B030D-6E8A-4147-A177-3AD203B41FA5}">
                          <a16:colId xmlns:a16="http://schemas.microsoft.com/office/drawing/2014/main" val="1643536735"/>
                        </a:ext>
                      </a:extLst>
                    </a:gridCol>
                    <a:gridCol w="769763">
                      <a:extLst>
                        <a:ext uri="{9D8B030D-6E8A-4147-A177-3AD203B41FA5}">
                          <a16:colId xmlns:a16="http://schemas.microsoft.com/office/drawing/2014/main" val="265453485"/>
                        </a:ext>
                      </a:extLst>
                    </a:gridCol>
                    <a:gridCol w="3757691">
                      <a:extLst>
                        <a:ext uri="{9D8B030D-6E8A-4147-A177-3AD203B41FA5}">
                          <a16:colId xmlns:a16="http://schemas.microsoft.com/office/drawing/2014/main" val="3836860956"/>
                        </a:ext>
                      </a:extLst>
                    </a:gridCol>
                  </a:tblGrid>
                  <a:tr h="3271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ROUND OPTICS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2021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2022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 2023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Comment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557677791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Beam energy [TeV]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7.0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7</a:t>
                          </a:r>
                          <a:r>
                            <a:rPr lang="en-US" sz="1000" baseline="0" dirty="0"/>
                            <a:t> TeV is being re-discussed for Run III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843333840"/>
                      </a:ext>
                    </a:extLst>
                  </a:tr>
                  <a:tr h="30010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aseline="0" dirty="0"/>
                            <a:t>Collisions at IP1/5 &amp; IP2/IP8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2736/2736 &amp;</a:t>
                          </a:r>
                          <a:r>
                            <a:rPr lang="en-US" sz="1000" baseline="0" dirty="0"/>
                            <a:t> 2250/2376 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Possible</a:t>
                          </a:r>
                          <a:r>
                            <a:rPr lang="en-US" sz="1000" baseline="0" dirty="0"/>
                            <a:t> heat-load limitation not included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663447257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Bunch length [ns]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1.0</a:t>
                          </a:r>
                          <a:r>
                            <a:rPr lang="en-US" sz="1000" baseline="0" dirty="0"/>
                            <a:t> ns after ~10 h of SB, then kept constant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16565494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Normalized</a:t>
                          </a:r>
                          <a:r>
                            <a:rPr lang="en-US" sz="1000" baseline="0" dirty="0"/>
                            <a:t> emittance</a:t>
                          </a:r>
                          <a:r>
                            <a:rPr lang="en-US" sz="1000" dirty="0"/>
                            <a:t> [</a:t>
                          </a:r>
                          <a:r>
                            <a:rPr lang="el-GR" sz="1000" dirty="0"/>
                            <a:t>μ</a:t>
                          </a:r>
                          <a:r>
                            <a:rPr lang="en-US" sz="1000" dirty="0"/>
                            <a:t>m]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2.5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0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955761243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aseline="3000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aseline="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[m] at IP1/5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0.28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solidFill>
                                <a:srgbClr val="00B05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Telescopic optics</a:t>
                          </a:r>
                          <a:endParaRPr lang="en-GB" sz="1000" b="1" dirty="0">
                            <a:solidFill>
                              <a:srgbClr val="00B05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700025998"/>
                      </a:ext>
                    </a:extLst>
                  </a:tr>
                  <a:tr h="29802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</a:t>
                          </a:r>
                          <a:r>
                            <a:rPr lang="en-US" sz="1000" baseline="0" dirty="0"/>
                            <a:t> X-angle [mrad] at IP1/5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87619" t="-529167" r="-141429" b="-5708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V/H </a:t>
                          </a:r>
                          <a:endParaRPr lang="en-GB" sz="1000" b="1" dirty="0">
                            <a:solidFill>
                              <a:srgbClr val="00B0F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169715028"/>
                      </a:ext>
                    </a:extLst>
                  </a:tr>
                  <a:tr h="2607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546" t="-755000" r="-277049" b="-58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</a:rPr>
                            <a:t>0.0 </a:t>
                          </a:r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sym typeface="Wingdings" panose="05000000000000000000" pitchFamily="2" charset="2"/>
                            </a:rPr>
                            <a:t> 5.0 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</a:rPr>
                            <a:t>5.0 </a:t>
                          </a:r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  <a:sym typeface="Wingdings" panose="05000000000000000000" pitchFamily="2" charset="2"/>
                            </a:rPr>
                            <a:t> 11.9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</a:rPr>
                            <a:t>11.9</a:t>
                          </a:r>
                          <a:endParaRPr lang="en-GB" sz="1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1" dirty="0">
                              <a:solidFill>
                                <a:srgbClr val="FF0000"/>
                              </a:solidFill>
                            </a:rPr>
                            <a:t>Burn off calculated with 110 mb (IR8 included)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65538279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</a:rPr>
                            <a:t>Optimal</a:t>
                          </a:r>
                          <a:r>
                            <a:rPr lang="en-US" sz="1000" b="0" baseline="0" dirty="0">
                              <a:solidFill>
                                <a:srgbClr val="7030A0"/>
                              </a:solidFill>
                            </a:rPr>
                            <a:t> fill length [h]</a:t>
                          </a:r>
                          <a:endParaRPr lang="en-GB" sz="1000" b="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  <a:sym typeface="Wingdings" panose="05000000000000000000" pitchFamily="2" charset="2"/>
                            </a:rPr>
                            <a:t>--  9.8</a:t>
                          </a:r>
                          <a:endParaRPr lang="en-GB" sz="1000" b="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</a:rPr>
                            <a:t>9.8 </a:t>
                          </a:r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  <a:sym typeface="Wingdings" panose="05000000000000000000" pitchFamily="2" charset="2"/>
                            </a:rPr>
                            <a:t> 14.6</a:t>
                          </a:r>
                          <a:endParaRPr lang="en-GB" sz="1000" b="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</a:rPr>
                            <a:t>14.6</a:t>
                          </a:r>
                          <a:endParaRPr lang="en-GB" sz="1000" b="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0" dirty="0">
                              <a:solidFill>
                                <a:srgbClr val="7030A0"/>
                              </a:solidFill>
                            </a:rPr>
                            <a:t> Assuming a turn</a:t>
                          </a:r>
                          <a:r>
                            <a:rPr lang="en-US" sz="1000" b="0" baseline="0" dirty="0">
                              <a:solidFill>
                                <a:srgbClr val="7030A0"/>
                              </a:solidFill>
                            </a:rPr>
                            <a:t> around time of 4 h</a:t>
                          </a:r>
                          <a:endParaRPr lang="en-US" sz="1000" b="0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245027053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Bunch charge </a:t>
                          </a:r>
                          <a:r>
                            <a:rPr lang="en-US" sz="1000" baseline="0" dirty="0"/>
                            <a:t>[10</a:t>
                          </a:r>
                          <a:r>
                            <a:rPr lang="en-US" sz="1000" baseline="30000" dirty="0"/>
                            <a:t>11 </a:t>
                          </a:r>
                          <a:r>
                            <a:rPr lang="en-US" sz="1000" baseline="0" dirty="0"/>
                            <a:t>ppb]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0.89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0.89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0.97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0.97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095152434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aseline="30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[m] at IP2/IP8</a:t>
                          </a:r>
                          <a:endParaRPr lang="en-GB" sz="10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10.0/1.5</a:t>
                          </a:r>
                          <a:endParaRPr lang="en-GB" sz="10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000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β</a:t>
                          </a:r>
                          <a:r>
                            <a:rPr lang="en-US" sz="1000" baseline="300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*</a:t>
                          </a:r>
                          <a:r>
                            <a:rPr lang="en-US" sz="1000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@ IP2/8 is kept constant over the full Run </a:t>
                          </a:r>
                          <a:endParaRPr lang="en-GB" sz="10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01510115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Half</a:t>
                          </a:r>
                          <a:r>
                            <a:rPr lang="en-US" sz="1000" baseline="0" dirty="0"/>
                            <a:t> X-angle [mrad] at IP2/8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200/250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V/H</a:t>
                          </a:r>
                          <a:r>
                            <a:rPr lang="en-US" sz="1000" baseline="0" dirty="0"/>
                            <a:t> at IP2/8 (V-Xing in IR8 under discussion)</a:t>
                          </a:r>
                          <a:endParaRPr lang="en-GB" sz="10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720884499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546" t="-1240000" r="-277049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1.60</a:t>
                          </a:r>
                          <a:r>
                            <a:rPr lang="en-US" sz="1000" baseline="30000" dirty="0"/>
                            <a:t>(1)</a:t>
                          </a:r>
                          <a:endParaRPr lang="en-GB" sz="1000" baseline="30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1.60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1.64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1.64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32660" t="-1240000" b="-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4973818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546" t="-1410526" r="-277049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0.13</a:t>
                          </a:r>
                          <a:r>
                            <a:rPr lang="en-US" sz="1000" baseline="30000" dirty="0"/>
                            <a:t>(2)</a:t>
                          </a:r>
                          <a:endParaRPr lang="en-GB" sz="1000" baseline="30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0.13 </a:t>
                          </a:r>
                          <a:r>
                            <a:rPr lang="en-US" sz="1000" dirty="0">
                              <a:sym typeface="Wingdings" panose="05000000000000000000" pitchFamily="2" charset="2"/>
                            </a:rPr>
                            <a:t> 0.38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0.38</a:t>
                          </a:r>
                          <a:endParaRPr lang="en-GB" sz="1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32660" t="-1410526" b="-52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7285551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73AFC3A-9CE0-344D-B52B-E84479FC4C2A}"/>
                  </a:ext>
                </a:extLst>
              </p:cNvPr>
              <p:cNvSpPr txBox="1"/>
              <p:nvPr/>
            </p:nvSpPr>
            <p:spPr>
              <a:xfrm>
                <a:off x="200227" y="4504934"/>
                <a:ext cx="8740799" cy="1055417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baseline="30000" dirty="0"/>
                  <a:t>(1)</a:t>
                </a:r>
                <a:r>
                  <a:rPr lang="en-GB" sz="1100" baseline="30000" dirty="0"/>
                  <a:t> </a:t>
                </a:r>
                <a:r>
                  <a:rPr lang="en-US" sz="1100" b="1" dirty="0"/>
                  <a:t>Lumi levelling at </a:t>
                </a:r>
                <a14:m>
                  <m:oMath xmlns:m="http://schemas.openxmlformats.org/officeDocument/2006/math">
                    <m:r>
                      <a:rPr lang="en-US" sz="1100" b="1" i="0" dirty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100" b="1" i="0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100" b="1" i="0" dirty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1100" b="1" i="0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1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1" i="0" dirty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100" b="1" i="0" dirty="0">
                            <a:latin typeface="Cambria Math" panose="02040503050406030204" pitchFamily="18" charset="0"/>
                          </a:rPr>
                          <m:t>𝟑𝟏</m:t>
                        </m:r>
                      </m:sup>
                    </m:sSup>
                    <m:r>
                      <a:rPr lang="en-US" sz="1100" b="1" i="0" dirty="0">
                        <a:latin typeface="Cambria Math" panose="02040503050406030204" pitchFamily="18" charset="0"/>
                      </a:rPr>
                      <m:t>𝐇𝐳</m:t>
                    </m:r>
                    <m:r>
                      <a:rPr lang="en-US" sz="1100" b="1" i="0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100" b="1" i="0" dirty="0">
                        <a:latin typeface="Cambria Math" panose="02040503050406030204" pitchFamily="18" charset="0"/>
                      </a:rPr>
                      <m:t>𝐜</m:t>
                    </m:r>
                    <m:sSup>
                      <m:sSupPr>
                        <m:ctrlPr>
                          <a:rPr lang="en-US" sz="11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1" i="0" dirty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1100" b="1" i="0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100" b="1" dirty="0"/>
                  <a:t> in Alice over the full fill length </a:t>
                </a:r>
                <a:r>
                  <a:rPr lang="en-US" sz="1100" dirty="0"/>
                  <a:t>is granted when the intensity ramp up reaches ~</a:t>
                </a:r>
                <a14:m>
                  <m:oMath xmlns:m="http://schemas.openxmlformats.org/officeDocument/2006/math">
                    <m:r>
                      <a:rPr lang="en-US" sz="1100" b="0" i="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100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1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100" b="0" i="0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1100" dirty="0"/>
                  <a:t> ppb with 2250 collisions/turn</a:t>
                </a:r>
                <a:br>
                  <a:rPr lang="en-US" sz="1100" dirty="0"/>
                </a:br>
                <a:endParaRPr lang="en-US" sz="1100" baseline="30000" dirty="0"/>
              </a:p>
              <a:p>
                <a:r>
                  <a:rPr lang="en-US" sz="1100" baseline="30000" dirty="0"/>
                  <a:t>(2)</a:t>
                </a:r>
                <a:r>
                  <a:rPr lang="en-GB" sz="1100" baseline="30000" dirty="0"/>
                  <a:t> </a:t>
                </a:r>
                <a:r>
                  <a:rPr lang="en-US" sz="1100" b="1" dirty="0"/>
                  <a:t>Lumi levelling at </a:t>
                </a:r>
                <a14:m>
                  <m:oMath xmlns:m="http://schemas.openxmlformats.org/officeDocument/2006/math">
                    <m:r>
                      <a:rPr lang="en-US" sz="1100" b="1" i="1" dirty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100" b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100" b="1" i="0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100" b="1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1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1" i="1" dirty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100" b="1" i="1" dirty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100" b="1" i="1" dirty="0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en-US" sz="1100" b="1" i="1" dirty="0">
                        <a:latin typeface="Cambria Math" panose="02040503050406030204" pitchFamily="18" charset="0"/>
                      </a:rPr>
                      <m:t>𝐇𝐳</m:t>
                    </m:r>
                    <m:r>
                      <a:rPr lang="en-US" sz="1100" b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100" b="1" i="1" dirty="0">
                        <a:latin typeface="Cambria Math" panose="02040503050406030204" pitchFamily="18" charset="0"/>
                      </a:rPr>
                      <m:t>𝐜</m:t>
                    </m:r>
                    <m:sSup>
                      <m:sSupPr>
                        <m:ctrlPr>
                          <a:rPr lang="en-US" sz="11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1" i="1" dirty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100" b="1" i="1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100" b="1" dirty="0"/>
                  <a:t> in LHCb over the full fill length </a:t>
                </a:r>
                <a:r>
                  <a:rPr lang="en-US" sz="1100" dirty="0"/>
                  <a:t>will be granted towards the end of 2021 @ </a:t>
                </a:r>
                <a14:m>
                  <m:oMath xmlns:m="http://schemas.openxmlformats.org/officeDocument/2006/math">
                    <m:r>
                      <a:rPr lang="en-US" sz="11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100" b="0" i="0" dirty="0" smtClean="0">
                        <a:latin typeface="Cambria Math" panose="02040503050406030204" pitchFamily="18" charset="0"/>
                      </a:rPr>
                      <m:t>.4</m:t>
                    </m:r>
                    <m:r>
                      <a:rPr lang="en-US" sz="1100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1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100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100" dirty="0"/>
                  <a:t> ppb for negative LHCb polarity assuming 2376 collisions/turn [and earlier for positive polarity, with 115 </a:t>
                </a:r>
                <a:r>
                  <a:rPr lang="el-GR" sz="1100" dirty="0"/>
                  <a:t>μ</a:t>
                </a:r>
                <a:r>
                  <a:rPr lang="en-US" sz="1100" dirty="0"/>
                  <a:t>rad internal crossing, when the intensity ramp up reaches </a:t>
                </a:r>
                <a14:m>
                  <m:oMath xmlns:m="http://schemas.openxmlformats.org/officeDocument/2006/math">
                    <m:r>
                      <a:rPr lang="en-US" sz="1100" dirty="0">
                        <a:latin typeface="Cambria Math" panose="02040503050406030204" pitchFamily="18" charset="0"/>
                      </a:rPr>
                      <m:t>1.</m:t>
                    </m:r>
                    <m:r>
                      <a:rPr lang="en-US" sz="1100" b="0" i="0" dirty="0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sz="1100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1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100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100" dirty="0"/>
                  <a:t> ppb ].</a:t>
                </a:r>
                <a:endParaRPr lang="en-GB" sz="11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73AFC3A-9CE0-344D-B52B-E84479FC4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227" y="4504934"/>
                <a:ext cx="8740799" cy="1055417"/>
              </a:xfrm>
              <a:prstGeom prst="rect">
                <a:avLst/>
              </a:prstGeom>
              <a:blipFill>
                <a:blip r:embed="rId3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490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A Performance Forecast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19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781E455-7887-7048-955A-42EDEF92E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091114"/>
              </p:ext>
            </p:extLst>
          </p:nvPr>
        </p:nvGraphicFramePr>
        <p:xfrm>
          <a:off x="906341" y="2410759"/>
          <a:ext cx="7306692" cy="2651248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594253">
                  <a:extLst>
                    <a:ext uri="{9D8B030D-6E8A-4147-A177-3AD203B41FA5}">
                      <a16:colId xmlns:a16="http://schemas.microsoft.com/office/drawing/2014/main" val="2663976057"/>
                    </a:ext>
                  </a:extLst>
                </a:gridCol>
                <a:gridCol w="1356702">
                  <a:extLst>
                    <a:ext uri="{9D8B030D-6E8A-4147-A177-3AD203B41FA5}">
                      <a16:colId xmlns:a16="http://schemas.microsoft.com/office/drawing/2014/main" val="3381120861"/>
                    </a:ext>
                  </a:extLst>
                </a:gridCol>
                <a:gridCol w="2137106">
                  <a:extLst>
                    <a:ext uri="{9D8B030D-6E8A-4147-A177-3AD203B41FA5}">
                      <a16:colId xmlns:a16="http://schemas.microsoft.com/office/drawing/2014/main" val="148537430"/>
                    </a:ext>
                  </a:extLst>
                </a:gridCol>
                <a:gridCol w="1218631">
                  <a:extLst>
                    <a:ext uri="{9D8B030D-6E8A-4147-A177-3AD203B41FA5}">
                      <a16:colId xmlns:a16="http://schemas.microsoft.com/office/drawing/2014/main" val="2605795273"/>
                    </a:ext>
                  </a:extLst>
                </a:gridCol>
              </a:tblGrid>
              <a:tr h="226258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2021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2022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 2023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7677791"/>
                  </a:ext>
                </a:extLst>
              </a:tr>
              <a:tr h="2704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Intensity</a:t>
                      </a:r>
                      <a:r>
                        <a:rPr lang="en-US" sz="1000" baseline="0" dirty="0"/>
                        <a:t> ramp up [10</a:t>
                      </a:r>
                      <a:r>
                        <a:rPr lang="en-US" sz="1000" baseline="30000" dirty="0"/>
                        <a:t>11</a:t>
                      </a:r>
                      <a:r>
                        <a:rPr lang="en-US" sz="1000" baseline="0" dirty="0"/>
                        <a:t> ppb]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 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 1.4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1.4 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 1.8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1.8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770511"/>
                  </a:ext>
                </a:extLst>
              </a:tr>
              <a:tr h="22393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Round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 optics (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Flat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 optics)</a:t>
                      </a:r>
                      <a:endParaRPr lang="en-GB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333840"/>
                  </a:ext>
                </a:extLst>
              </a:tr>
              <a:tr h="27044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Optimal</a:t>
                      </a:r>
                      <a:r>
                        <a:rPr lang="en-US" sz="1000" baseline="0" dirty="0"/>
                        <a:t> fill length [h]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ym typeface="Wingdings" panose="05000000000000000000" pitchFamily="2" charset="2"/>
                        </a:rPr>
                        <a:t>--  9.8 (10.8)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9.8 (10.8) </a:t>
                      </a:r>
                      <a:r>
                        <a:rPr lang="en-US" sz="1000" dirty="0">
                          <a:sym typeface="Wingdings" panose="05000000000000000000" pitchFamily="2" charset="2"/>
                        </a:rPr>
                        <a:t> 14.6 (16.4)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14.6 (16.4)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0025998"/>
                  </a:ext>
                </a:extLst>
              </a:tr>
              <a:tr h="2704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β</a:t>
                      </a:r>
                      <a:r>
                        <a:rPr lang="en-US" sz="1000" baseline="30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</a:t>
                      </a:r>
                      <a:r>
                        <a:rPr lang="en-US" sz="10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[m] at IP1/5 </a:t>
                      </a:r>
                      <a:endParaRPr lang="en-GB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0.28 (0.50/0.15)</a:t>
                      </a:r>
                      <a:endParaRPr lang="en-GB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640699"/>
                  </a:ext>
                </a:extLst>
              </a:tr>
              <a:tr h="2704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Integrated lumi in IR1/5 [fb</a:t>
                      </a:r>
                      <a:r>
                        <a:rPr lang="en-US" sz="1000" b="1" baseline="30000" dirty="0">
                          <a:solidFill>
                            <a:srgbClr val="FF0000"/>
                          </a:solidFill>
                          <a:effectLst/>
                        </a:rPr>
                        <a:t>-1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18 (19)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97</a:t>
                      </a:r>
                      <a:r>
                        <a:rPr lang="en-US" sz="1000" b="1" baseline="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 (102)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106</a:t>
                      </a:r>
                      <a:r>
                        <a:rPr lang="en-US" sz="1000" b="1" baseline="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(110)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5152434"/>
                  </a:ext>
                </a:extLst>
              </a:tr>
              <a:tr h="2704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β</a:t>
                      </a:r>
                      <a:r>
                        <a:rPr lang="en-US" sz="1000" baseline="30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</a:t>
                      </a:r>
                      <a:r>
                        <a:rPr lang="en-US" sz="10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[m] at IP2</a:t>
                      </a:r>
                      <a:endParaRPr lang="en-GB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10.0</a:t>
                      </a:r>
                      <a:endParaRPr lang="en-GB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510115"/>
                  </a:ext>
                </a:extLst>
              </a:tr>
              <a:tr h="2704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Integrated lumi in IR2 [pb</a:t>
                      </a:r>
                      <a:r>
                        <a:rPr lang="en-US" sz="1000" baseline="30000" dirty="0"/>
                        <a:t>-1</a:t>
                      </a:r>
                      <a:r>
                        <a:rPr lang="en-US" sz="1000" dirty="0"/>
                        <a:t>]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36</a:t>
                      </a:r>
                      <a:r>
                        <a:rPr lang="en-US" sz="1000" baseline="30000" dirty="0"/>
                        <a:t>(1)</a:t>
                      </a:r>
                      <a:endParaRPr lang="en-GB" sz="1000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90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90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884499"/>
                  </a:ext>
                </a:extLst>
              </a:tr>
              <a:tr h="2704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β</a:t>
                      </a:r>
                      <a:r>
                        <a:rPr lang="en-US" sz="1000" baseline="30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</a:t>
                      </a:r>
                      <a:r>
                        <a:rPr lang="en-US" sz="10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[m] at IP8</a:t>
                      </a:r>
                      <a:endParaRPr lang="en-GB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1.5</a:t>
                      </a:r>
                      <a:endParaRPr lang="en-GB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973818"/>
                  </a:ext>
                </a:extLst>
              </a:tr>
              <a:tr h="2704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7030A0"/>
                          </a:solidFill>
                        </a:rPr>
                        <a:t>Integrated lumi in IR8 [fb</a:t>
                      </a:r>
                      <a:r>
                        <a:rPr lang="en-US" sz="1000" b="1" baseline="30000" dirty="0">
                          <a:solidFill>
                            <a:srgbClr val="7030A0"/>
                          </a:solidFill>
                        </a:rPr>
                        <a:t>-1</a:t>
                      </a:r>
                      <a:r>
                        <a:rPr lang="en-US" sz="1000" b="1" dirty="0">
                          <a:solidFill>
                            <a:srgbClr val="7030A0"/>
                          </a:solidFill>
                        </a:rPr>
                        <a:t>]</a:t>
                      </a:r>
                      <a:endParaRPr lang="en-GB" sz="10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7030A0"/>
                          </a:solidFill>
                        </a:rPr>
                        <a:t>~ 3</a:t>
                      </a:r>
                      <a:r>
                        <a:rPr lang="en-US" sz="1000" b="1" baseline="30000" dirty="0">
                          <a:solidFill>
                            <a:srgbClr val="7030A0"/>
                          </a:solidFill>
                        </a:rPr>
                        <a:t>(2)</a:t>
                      </a:r>
                      <a:endParaRPr lang="en-GB" sz="1000" b="1" baseline="30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7030A0"/>
                          </a:solidFill>
                        </a:rPr>
                        <a:t>14</a:t>
                      </a:r>
                      <a:endParaRPr lang="en-GB" sz="10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7030A0"/>
                          </a:solidFill>
                        </a:rPr>
                        <a:t>14</a:t>
                      </a:r>
                      <a:endParaRPr lang="en-GB" sz="10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2855513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E77EF646-5F3C-E248-AB29-6258840B0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9090"/>
              </p:ext>
            </p:extLst>
          </p:nvPr>
        </p:nvGraphicFramePr>
        <p:xfrm>
          <a:off x="457200" y="723069"/>
          <a:ext cx="3140487" cy="1201614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39687">
                  <a:extLst>
                    <a:ext uri="{9D8B030D-6E8A-4147-A177-3AD203B41FA5}">
                      <a16:colId xmlns:a16="http://schemas.microsoft.com/office/drawing/2014/main" val="441060608"/>
                    </a:ext>
                  </a:extLst>
                </a:gridCol>
                <a:gridCol w="1900800">
                  <a:extLst>
                    <a:ext uri="{9D8B030D-6E8A-4147-A177-3AD203B41FA5}">
                      <a16:colId xmlns:a16="http://schemas.microsoft.com/office/drawing/2014/main" val="423309377"/>
                    </a:ext>
                  </a:extLst>
                </a:gridCol>
              </a:tblGrid>
              <a:tr h="2684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Experiment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Target for Run-III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965325"/>
                  </a:ext>
                </a:extLst>
              </a:tr>
              <a:tr h="2676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ATLAS &amp; CMS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As much as possible! </a:t>
                      </a:r>
                    </a:p>
                    <a:p>
                      <a:pPr algn="ctr"/>
                      <a:r>
                        <a:rPr lang="en-US" sz="1000" dirty="0"/>
                        <a:t>(pileup &lt; 60 events)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8390708"/>
                  </a:ext>
                </a:extLst>
              </a:tr>
              <a:tr h="2684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Alice 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200 pb</a:t>
                      </a:r>
                      <a:r>
                        <a:rPr lang="en-US" sz="1000" baseline="30000" dirty="0"/>
                        <a:t>-1</a:t>
                      </a:r>
                      <a:endParaRPr lang="en-GB" sz="1000" b="1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823285"/>
                  </a:ext>
                </a:extLst>
              </a:tr>
              <a:tr h="2684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LHCb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&gt; 15 fb</a:t>
                      </a:r>
                      <a:r>
                        <a:rPr lang="en-US" sz="1000" baseline="30000" dirty="0"/>
                        <a:t>-1</a:t>
                      </a:r>
                      <a:r>
                        <a:rPr lang="en-US" sz="1000" dirty="0"/>
                        <a:t> (50 fb</a:t>
                      </a:r>
                      <a:r>
                        <a:rPr lang="en-US" sz="1000" baseline="30000" dirty="0"/>
                        <a:t>-1</a:t>
                      </a:r>
                      <a:r>
                        <a:rPr lang="en-US" sz="1000" dirty="0"/>
                        <a:t> by LS4)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94729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5D2B58-6E57-0945-BD2E-154C74037418}"/>
                  </a:ext>
                </a:extLst>
              </p:cNvPr>
              <p:cNvSpPr txBox="1"/>
              <p:nvPr/>
            </p:nvSpPr>
            <p:spPr>
              <a:xfrm>
                <a:off x="895400" y="5160513"/>
                <a:ext cx="7328574" cy="971292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00" baseline="30000" dirty="0"/>
                  <a:t>(1)</a:t>
                </a:r>
                <a:r>
                  <a:rPr lang="en-GB" sz="1000" baseline="30000" dirty="0"/>
                  <a:t> </a:t>
                </a:r>
                <a:r>
                  <a:rPr lang="en-US" sz="1000" b="1" dirty="0"/>
                  <a:t>Lumi levelling at </a:t>
                </a:r>
                <a14:m>
                  <m:oMath xmlns:m="http://schemas.openxmlformats.org/officeDocument/2006/math">
                    <m:r>
                      <a:rPr lang="en-US" sz="1000" b="1" dirty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000" b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000" b="1" dirty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1000" b="1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1" dirty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000" b="1" dirty="0">
                            <a:latin typeface="Cambria Math" panose="02040503050406030204" pitchFamily="18" charset="0"/>
                          </a:rPr>
                          <m:t>𝟑𝟏</m:t>
                        </m:r>
                      </m:sup>
                    </m:sSup>
                    <m:r>
                      <a:rPr lang="en-US" sz="1000" b="1" dirty="0">
                        <a:latin typeface="Cambria Math" panose="02040503050406030204" pitchFamily="18" charset="0"/>
                      </a:rPr>
                      <m:t>𝐇𝐳</m:t>
                    </m:r>
                    <m:r>
                      <a:rPr lang="en-US" sz="1000" b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00" b="1" dirty="0">
                        <a:latin typeface="Cambria Math" panose="02040503050406030204" pitchFamily="18" charset="0"/>
                      </a:rPr>
                      <m:t>𝐜</m:t>
                    </m:r>
                    <m:sSup>
                      <m:s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1" dirty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1000" b="1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000" b="1" dirty="0"/>
                  <a:t> in Alice over the full fill length </a:t>
                </a:r>
                <a:r>
                  <a:rPr lang="en-US" sz="1000" dirty="0"/>
                  <a:t>is granted when the bunch population reaches ~</a:t>
                </a:r>
                <a14:m>
                  <m:oMath xmlns:m="http://schemas.openxmlformats.org/officeDocument/2006/math">
                    <m:r>
                      <a:rPr lang="en-US" sz="1000" dirty="0"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US" sz="1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00" dirty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1000" dirty="0"/>
                  <a:t> p/b with 2250 collisions/turn</a:t>
                </a:r>
                <a:br>
                  <a:rPr lang="en-US" sz="1000" dirty="0"/>
                </a:br>
                <a:endParaRPr lang="en-US" sz="1000" baseline="30000" dirty="0"/>
              </a:p>
              <a:p>
                <a:r>
                  <a:rPr lang="en-US" sz="1000" baseline="30000" dirty="0"/>
                  <a:t>(2)</a:t>
                </a:r>
                <a:r>
                  <a:rPr lang="en-GB" sz="1000" baseline="30000" dirty="0"/>
                  <a:t> </a:t>
                </a:r>
                <a:r>
                  <a:rPr lang="en-US" sz="1000" b="1" dirty="0"/>
                  <a:t>Lumi levelling at </a:t>
                </a:r>
                <a14:m>
                  <m:oMath xmlns:m="http://schemas.openxmlformats.org/officeDocument/2006/math">
                    <m:r>
                      <a:rPr lang="en-US" sz="1000" b="1" i="1" dirty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000" b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000" b="1" dirty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000" b="1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𝟑𝟑</m:t>
                        </m:r>
                      </m:sup>
                    </m:sSup>
                    <m:r>
                      <a:rPr lang="en-US" sz="1000" b="1" i="1" dirty="0">
                        <a:latin typeface="Cambria Math" panose="02040503050406030204" pitchFamily="18" charset="0"/>
                      </a:rPr>
                      <m:t>𝐇𝐳</m:t>
                    </m:r>
                    <m:r>
                      <a:rPr lang="en-US" sz="1000" b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00" b="1" i="1" dirty="0">
                        <a:latin typeface="Cambria Math" panose="02040503050406030204" pitchFamily="18" charset="0"/>
                      </a:rPr>
                      <m:t>𝐜</m:t>
                    </m:r>
                    <m:sSup>
                      <m:s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000" b="1" dirty="0"/>
                  <a:t> in LHCb over the full fill length </a:t>
                </a:r>
                <a:r>
                  <a:rPr lang="en-US" sz="1000" dirty="0"/>
                  <a:t>is granted when the intensity ramp up  reaches </a:t>
                </a:r>
                <a14:m>
                  <m:oMath xmlns:m="http://schemas.openxmlformats.org/officeDocument/2006/math">
                    <m:r>
                      <a:rPr lang="en-US" sz="1000" dirty="0">
                        <a:latin typeface="Cambria Math" panose="02040503050406030204" pitchFamily="18" charset="0"/>
                      </a:rPr>
                      <m:t>1.4×</m:t>
                    </m:r>
                    <m:sSup>
                      <m:sSupPr>
                        <m:ctrlPr>
                          <a:rPr lang="en-US" sz="1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00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000" i="1" dirty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000" dirty="0"/>
                  <a:t> ppb (resp. </a:t>
                </a:r>
                <a14:m>
                  <m:oMath xmlns:m="http://schemas.openxmlformats.org/officeDocument/2006/math">
                    <m:r>
                      <a:rPr lang="en-US" sz="1000" dirty="0">
                        <a:latin typeface="Cambria Math" panose="02040503050406030204" pitchFamily="18" charset="0"/>
                      </a:rPr>
                      <m:t>1.</m:t>
                    </m:r>
                    <m:r>
                      <a:rPr lang="en-US" sz="1000" b="0" i="0" dirty="0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sz="1000" dirty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00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00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000" i="1" dirty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000" dirty="0"/>
                  <a:t> ppb) with 2376 collisions/turn for negative (resp. positive) LHCb polarity. A performance reduction factor of 50% has been applied accordingly in 2021.</a:t>
                </a:r>
                <a:endParaRPr lang="en-GB" sz="10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5D2B58-6E57-0945-BD2E-154C740374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00" y="5160513"/>
                <a:ext cx="7328574" cy="971292"/>
              </a:xfrm>
              <a:prstGeom prst="rect">
                <a:avLst/>
              </a:prstGeom>
              <a:blipFill>
                <a:blip r:embed="rId2"/>
                <a:stretch>
                  <a:fillRect b="-1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56E6F10-C796-034D-BDC2-A41F1346F54B}"/>
                  </a:ext>
                </a:extLst>
              </p:cNvPr>
              <p:cNvSpPr txBox="1"/>
              <p:nvPr/>
            </p:nvSpPr>
            <p:spPr>
              <a:xfrm>
                <a:off x="3702042" y="680360"/>
                <a:ext cx="4820183" cy="1384995"/>
              </a:xfrm>
              <a:prstGeom prst="rect">
                <a:avLst/>
              </a:prstGeom>
              <a:noFill/>
              <a:ln w="38100"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u="sng" dirty="0">
                    <a:solidFill>
                      <a:schemeClr val="accent6"/>
                    </a:solidFill>
                    <a:latin typeface="Bookman Old Style" panose="02050604050505020204" pitchFamily="18" charset="0"/>
                  </a:rPr>
                  <a:t>Theoretical maximum estimates, assuming</a:t>
                </a: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160 OP 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days &amp; </a:t>
                </a:r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4h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 </a:t>
                </a:r>
                <a:r>
                  <a:rPr lang="en-US" sz="1200" b="1" dirty="0">
                    <a:latin typeface="Bookman Old Style" panose="02050604050505020204" pitchFamily="18" charset="0"/>
                  </a:rPr>
                  <a:t>turnaround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 time</a:t>
                </a: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chemeClr val="accent6"/>
                    </a:solidFill>
                    <a:latin typeface="Bookman Old Style" panose="02050604050505020204" pitchFamily="18" charset="0"/>
                  </a:rPr>
                  <a:t>Machine Efficiency: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 20% in 2021 and 50% later</a:t>
                </a: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chemeClr val="accent6"/>
                    </a:solidFill>
                    <a:latin typeface="Bookman Old Style" panose="02050604050505020204" pitchFamily="18" charset="0"/>
                  </a:rPr>
                  <a:t>Intensity ramp-up: 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linear within a year</a:t>
                </a: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chemeClr val="accent6"/>
                    </a:solidFill>
                    <a:latin typeface="Bookman Old Style" panose="02050604050505020204" pitchFamily="18" charset="0"/>
                  </a:rPr>
                  <a:t>Peak Luminosity: 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IP1/5: </a:t>
                </a:r>
                <a14:m>
                  <m:oMath xmlns:m="http://schemas.openxmlformats.org/officeDocument/2006/math">
                    <m:r>
                      <a:rPr lang="en-US" sz="1200" dirty="0">
                        <a:latin typeface="Cambria Math" panose="02040503050406030204" pitchFamily="18" charset="0"/>
                      </a:rPr>
                      <m:t>2.0×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dirty="0"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m:rPr>
                        <m:sty m:val="p"/>
                      </m:rPr>
                      <a:rPr lang="en-US" sz="1200" dirty="0">
                        <a:latin typeface="Cambria Math" panose="02040503050406030204" pitchFamily="18" charset="0"/>
                      </a:rPr>
                      <m:t>Hz</m:t>
                    </m:r>
                    <m:r>
                      <a:rPr lang="en-US" sz="120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dirty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200" dirty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200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200" dirty="0">
                    <a:latin typeface="Bookman Old Style" panose="02050604050505020204" pitchFamily="18" charset="0"/>
                  </a:rPr>
                  <a:t>, </a:t>
                </a:r>
                <a:br>
                  <a:rPr lang="en-US" sz="1200" dirty="0">
                    <a:latin typeface="Bookman Old Style" panose="02050604050505020204" pitchFamily="18" charset="0"/>
                  </a:rPr>
                </a:br>
                <a:r>
                  <a:rPr lang="en-US" sz="1200" dirty="0">
                    <a:latin typeface="Bookman Old Style" panose="02050604050505020204" pitchFamily="18" charset="0"/>
                  </a:rPr>
                  <a:t>	             IP2: </a:t>
                </a:r>
                <a14:m>
                  <m:oMath xmlns:m="http://schemas.openxmlformats.org/officeDocument/2006/math">
                    <m:r>
                      <a:rPr lang="en-US" sz="1200" dirty="0">
                        <a:latin typeface="Cambria Math" panose="02040503050406030204" pitchFamily="18" charset="0"/>
                      </a:rPr>
                      <m:t>1.3×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dirty="0">
                            <a:latin typeface="Cambria Math" panose="02040503050406030204" pitchFamily="18" charset="0"/>
                          </a:rPr>
                          <m:t>31</m:t>
                        </m:r>
                      </m:sup>
                    </m:sSup>
                    <m:r>
                      <m:rPr>
                        <m:sty m:val="p"/>
                      </m:rPr>
                      <a:rPr lang="en-US" sz="1200" dirty="0">
                        <a:latin typeface="Cambria Math" panose="02040503050406030204" pitchFamily="18" charset="0"/>
                      </a:rPr>
                      <m:t>Hz</m:t>
                    </m:r>
                    <m:r>
                      <a:rPr lang="en-US" sz="120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dirty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200" dirty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200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200" dirty="0">
                    <a:latin typeface="Bookman Old Style" panose="02050604050505020204" pitchFamily="18" charset="0"/>
                  </a:rPr>
                  <a:t>, IP8: </a:t>
                </a:r>
                <a14:m>
                  <m:oMath xmlns:m="http://schemas.openxmlformats.org/officeDocument/2006/math">
                    <m:r>
                      <a:rPr lang="en-US" sz="1200" dirty="0">
                        <a:latin typeface="Cambria Math" panose="02040503050406030204" pitchFamily="18" charset="0"/>
                      </a:rPr>
                      <m:t>2.0×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dirty="0">
                            <a:latin typeface="Cambria Math" panose="02040503050406030204" pitchFamily="18" charset="0"/>
                          </a:rPr>
                          <m:t>33</m:t>
                        </m:r>
                      </m:sup>
                    </m:sSup>
                    <m:r>
                      <m:rPr>
                        <m:sty m:val="p"/>
                      </m:rPr>
                      <a:rPr lang="en-US" sz="1200" dirty="0">
                        <a:latin typeface="Cambria Math" panose="02040503050406030204" pitchFamily="18" charset="0"/>
                      </a:rPr>
                      <m:t>Hz</m:t>
                    </m:r>
                    <m:r>
                      <a:rPr lang="en-US" sz="120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dirty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1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200" dirty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200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200" dirty="0">
                  <a:latin typeface="Bookman Old Style" panose="02050604050505020204" pitchFamily="18" charset="0"/>
                </a:endParaRPr>
              </a:p>
              <a:p>
                <a:pPr marL="134938" indent="-134938"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chemeClr val="accent6"/>
                    </a:solidFill>
                    <a:latin typeface="Bookman Old Style" panose="02050604050505020204" pitchFamily="18" charset="0"/>
                  </a:rPr>
                  <a:t>Effective cross-section: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 110mb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56E6F10-C796-034D-BDC2-A41F1346F5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2042" y="680360"/>
                <a:ext cx="4820183" cy="13849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Arrow 11">
            <a:extLst>
              <a:ext uri="{FF2B5EF4-FFF2-40B4-BE49-F238E27FC236}">
                <a16:creationId xmlns:a16="http://schemas.microsoft.com/office/drawing/2014/main" id="{85F9343F-6836-2F49-A044-E97CBCDC4A42}"/>
              </a:ext>
            </a:extLst>
          </p:cNvPr>
          <p:cNvSpPr/>
          <p:nvPr/>
        </p:nvSpPr>
        <p:spPr>
          <a:xfrm>
            <a:off x="8078230" y="3736383"/>
            <a:ext cx="208800" cy="1080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F7DB62-7FB6-4E4F-A99E-3478700EA92F}"/>
              </a:ext>
            </a:extLst>
          </p:cNvPr>
          <p:cNvSpPr txBox="1"/>
          <p:nvPr/>
        </p:nvSpPr>
        <p:spPr>
          <a:xfrm>
            <a:off x="8223973" y="3651884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Bookman Old Style" panose="02050604050505020204" pitchFamily="18" charset="0"/>
              </a:rPr>
              <a:t>411 (421)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A49029-ACA7-2D47-BD70-607C28203AFC}"/>
              </a:ext>
            </a:extLst>
          </p:cNvPr>
          <p:cNvSpPr txBox="1"/>
          <p:nvPr/>
        </p:nvSpPr>
        <p:spPr>
          <a:xfrm>
            <a:off x="7880062" y="4832925"/>
            <a:ext cx="1284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  <a:latin typeface="Bookman Old Style" panose="02050604050505020204" pitchFamily="18" charset="0"/>
              </a:rPr>
              <a:t>Exceeds target</a:t>
            </a:r>
          </a:p>
        </p:txBody>
      </p:sp>
    </p:spTree>
    <p:extLst>
      <p:ext uri="{BB962C8B-B14F-4D97-AF65-F5344CB8AC3E}">
        <p14:creationId xmlns:p14="http://schemas.microsoft.com/office/powerpoint/2010/main" val="340373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 animBg="1"/>
      <p:bldP spid="12" grpId="0" animBg="1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Bookman Old Style" panose="02050604050505020204" pitchFamily="18" charset="0"/>
              </a:rPr>
              <a:t>LHC Run-III Configuration Working Group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197067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807616-9B6A-8540-AC88-59AFB8447597}"/>
              </a:ext>
            </a:extLst>
          </p:cNvPr>
          <p:cNvSpPr/>
          <p:nvPr/>
        </p:nvSpPr>
        <p:spPr>
          <a:xfrm>
            <a:off x="500277" y="1524512"/>
            <a:ext cx="8140700" cy="1200329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4450" indent="-7938"/>
            <a:r>
              <a:rPr lang="en-US" dirty="0">
                <a:latin typeface="Bookman Old Style" panose="02050604050505020204" pitchFamily="18" charset="0"/>
              </a:rPr>
              <a:t>Prepare 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LHC operational scenarios </a:t>
            </a:r>
            <a:r>
              <a:rPr lang="en-US" dirty="0">
                <a:latin typeface="Bookman Old Style" panose="02050604050505020204" pitchFamily="18" charset="0"/>
              </a:rPr>
              <a:t>for the third exploitation period of the LHC and assess them in terms of 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performance reach</a:t>
            </a:r>
            <a:r>
              <a:rPr lang="en-US" dirty="0">
                <a:latin typeface="Bookman Old Style" panose="02050604050505020204" pitchFamily="18" charset="0"/>
              </a:rPr>
              <a:t>, expected 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limitations</a:t>
            </a:r>
            <a:r>
              <a:rPr lang="en-US" dirty="0">
                <a:latin typeface="Bookman Old Style" panose="02050604050505020204" pitchFamily="18" charset="0"/>
              </a:rPr>
              <a:t> &amp; </a:t>
            </a:r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action plan to overcome them</a:t>
            </a:r>
            <a:r>
              <a:rPr lang="en-US" dirty="0">
                <a:latin typeface="Bookman Old Style" panose="02050604050505020204" pitchFamily="18" charset="0"/>
              </a:rPr>
              <a:t>. </a:t>
            </a:r>
          </a:p>
          <a:p>
            <a:pPr marL="44450" indent="-7938"/>
            <a:r>
              <a:rPr lang="en-US" dirty="0">
                <a:solidFill>
                  <a:schemeClr val="tx2"/>
                </a:solidFill>
                <a:latin typeface="Bookman Old Style" panose="02050604050505020204" pitchFamily="18" charset="0"/>
              </a:rPr>
              <a:t>The working group reports to the LHC Machine Committee.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D5C741-4105-C04C-BD96-C0216494D97F}"/>
              </a:ext>
            </a:extLst>
          </p:cNvPr>
          <p:cNvSpPr txBox="1"/>
          <p:nvPr/>
        </p:nvSpPr>
        <p:spPr>
          <a:xfrm>
            <a:off x="483399" y="1143722"/>
            <a:ext cx="241925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LCR3 WG Mandate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CA2351-D77D-B94E-BD74-D378AD4665AA}"/>
              </a:ext>
            </a:extLst>
          </p:cNvPr>
          <p:cNvSpPr txBox="1"/>
          <p:nvPr/>
        </p:nvSpPr>
        <p:spPr>
          <a:xfrm>
            <a:off x="500277" y="3421012"/>
            <a:ext cx="171553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Contributors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DAE565-E23F-3F41-B322-FF7F792CB69D}"/>
              </a:ext>
            </a:extLst>
          </p:cNvPr>
          <p:cNvSpPr/>
          <p:nvPr/>
        </p:nvSpPr>
        <p:spPr>
          <a:xfrm>
            <a:off x="515907" y="3790344"/>
            <a:ext cx="8140700" cy="135421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Bookman Old Style" panose="02050604050505020204" pitchFamily="18" charset="0"/>
              </a:rPr>
              <a:t>Collaborative effort between many colleagues from:</a:t>
            </a:r>
          </a:p>
          <a:p>
            <a:pPr algn="ctr"/>
            <a:r>
              <a:rPr lang="en-US" sz="1600" i="1" dirty="0">
                <a:latin typeface="Bookman Old Style" panose="02050604050505020204" pitchFamily="18" charset="0"/>
              </a:rPr>
              <a:t>BE-ABP, BE-RF, BE-OP, EN-SMM, EN-STI, </a:t>
            </a:r>
          </a:p>
          <a:p>
            <a:pPr algn="ctr"/>
            <a:r>
              <a:rPr lang="en-US" sz="1600" i="1" dirty="0">
                <a:latin typeface="Bookman Old Style" panose="02050604050505020204" pitchFamily="18" charset="0"/>
              </a:rPr>
              <a:t>LPC, TE-ABT, TE-CRG, TE-MPE, TE-MSC </a:t>
            </a:r>
          </a:p>
          <a:p>
            <a:pPr algn="ctr"/>
            <a:r>
              <a:rPr lang="en-US" sz="1600" i="1" dirty="0">
                <a:latin typeface="Bookman Old Style" panose="02050604050505020204" pitchFamily="18" charset="0"/>
              </a:rPr>
              <a:t>&amp; many more</a:t>
            </a:r>
            <a:br>
              <a:rPr lang="en-US" sz="1600" i="1" dirty="0">
                <a:latin typeface="Bookman Old Style" panose="0205060405050502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Thank you!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56F9D8-C544-5C46-9BC0-2FD4EBD6C14F}"/>
              </a:ext>
            </a:extLst>
          </p:cNvPr>
          <p:cNvSpPr txBox="1"/>
          <p:nvPr/>
        </p:nvSpPr>
        <p:spPr>
          <a:xfrm>
            <a:off x="457200" y="5767194"/>
            <a:ext cx="6777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Bookman Old Style" panose="02050604050505020204" pitchFamily="18" charset="0"/>
              </a:rPr>
              <a:t>Indico</a:t>
            </a:r>
            <a:r>
              <a:rPr lang="en-US" b="1" dirty="0">
                <a:latin typeface="Bookman Old Style" panose="02050604050505020204" pitchFamily="18" charset="0"/>
              </a:rPr>
              <a:t> Agendas:</a:t>
            </a:r>
            <a:r>
              <a:rPr lang="en-US" dirty="0">
                <a:latin typeface="Bookman Old Style" panose="02050604050505020204" pitchFamily="18" charset="0"/>
              </a:rPr>
              <a:t> </a:t>
            </a:r>
            <a:r>
              <a:rPr lang="en-US" dirty="0">
                <a:latin typeface="Bookman Old Style" panose="02050604050505020204" pitchFamily="18" charset="0"/>
                <a:hlinkClick r:id="rId2"/>
              </a:rPr>
              <a:t>https://indico.cern.ch/category/10387/</a:t>
            </a:r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35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20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1A1B7CB-7254-1F4B-86CE-8544FF20735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7092" y="563324"/>
                <a:ext cx="8387069" cy="3588023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2250" indent="-185738"/>
                <a:r>
                  <a:rPr lang="en-US" sz="1150" dirty="0">
                    <a:latin typeface="Bookman Old Style" panose="02050604050505020204" pitchFamily="18" charset="0"/>
                  </a:rPr>
                  <a:t>Pending the </a:t>
                </a:r>
                <a:r>
                  <a:rPr lang="en-US" sz="1150" dirty="0">
                    <a:solidFill>
                      <a:srgbClr val="00B050"/>
                    </a:solidFill>
                    <a:latin typeface="Bookman Old Style" panose="02050604050505020204" pitchFamily="18" charset="0"/>
                  </a:rPr>
                  <a:t>confirmation</a:t>
                </a:r>
                <a:r>
                  <a:rPr lang="en-US" sz="1150" dirty="0">
                    <a:latin typeface="Bookman Old Style" panose="02050604050505020204" pitchFamily="18" charset="0"/>
                  </a:rPr>
                  <a:t> &amp; </a:t>
                </a:r>
                <a:r>
                  <a:rPr lang="en-US" sz="1150" dirty="0">
                    <a:solidFill>
                      <a:srgbClr val="0070C0"/>
                    </a:solidFill>
                    <a:latin typeface="Bookman Old Style" panose="02050604050505020204" pitchFamily="18" charset="0"/>
                  </a:rPr>
                  <a:t>possible updates </a:t>
                </a:r>
                <a:r>
                  <a:rPr lang="en-US" sz="1150" dirty="0">
                    <a:latin typeface="Bookman Old Style" panose="02050604050505020204" pitchFamily="18" charset="0"/>
                  </a:rPr>
                  <a:t>of various equipment systems (MKI, RF, TCDS, TDE etc.), </a:t>
                </a:r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the maximum bunch intensity accepted in the LHC is capped at </a:t>
                </a:r>
                <a14:m>
                  <m:oMath xmlns:m="http://schemas.openxmlformats.org/officeDocument/2006/math">
                    <m:r>
                      <a:rPr lang="en-US" sz="115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15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15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15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15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5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15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r>
                      <a:rPr lang="en-US" sz="115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15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𝐩𝐩𝐛</m:t>
                    </m:r>
                  </m:oMath>
                </a14:m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 for Run-III</a:t>
                </a:r>
                <a:r>
                  <a:rPr lang="en-US" sz="1150" dirty="0">
                    <a:latin typeface="Bookman Old Style" panose="02050604050505020204" pitchFamily="18" charset="0"/>
                  </a:rPr>
                  <a:t>.</a:t>
                </a:r>
              </a:p>
              <a:p>
                <a:pPr marL="222250" indent="-185738"/>
                <a:endParaRPr lang="en-US" sz="1150" dirty="0">
                  <a:latin typeface="Bookman Old Style" panose="02050604050505020204" pitchFamily="18" charset="0"/>
                </a:endParaRPr>
              </a:p>
              <a:p>
                <a:pPr marL="222250" indent="-185738"/>
                <a:r>
                  <a:rPr lang="en-US" sz="1150" dirty="0">
                    <a:latin typeface="Bookman Old Style" panose="02050604050505020204" pitchFamily="18" charset="0"/>
                  </a:rPr>
                  <a:t>The main guideline for Run-III scenarios must be the </a:t>
                </a:r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preservation of triplet lifetime </a:t>
                </a:r>
                <a:br>
                  <a:rPr lang="en-US" sz="1150" dirty="0">
                    <a:latin typeface="Bookman Old Style" panose="02050604050505020204" pitchFamily="18" charset="0"/>
                  </a:rPr>
                </a:b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 Crossing angle as small as possible (eventually flat optics in 2022/2023).</a:t>
                </a:r>
              </a:p>
              <a:p>
                <a:pPr marL="222250" indent="-185738"/>
                <a:endParaRPr lang="en-US" sz="1150" dirty="0">
                  <a:latin typeface="Bookman Old Style" panose="02050604050505020204" pitchFamily="18" charset="0"/>
                  <a:sym typeface="Wingdings" pitchFamily="2" charset="2"/>
                </a:endParaRPr>
              </a:p>
              <a:p>
                <a:pPr marL="222250" indent="-185738"/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“Simultaneously” adapting of </a:t>
                </a:r>
                <a:r>
                  <a:rPr lang="el-GR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β* </a:t>
                </a:r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(in tele-mode) and crossing angle</a:t>
                </a: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 is the leveling strategy of choice for IP1/5 (offset leveling for IP2/8)</a:t>
                </a:r>
                <a:b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</a:b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 </a:t>
                </a:r>
                <a:r>
                  <a:rPr lang="en-US" sz="1150" b="1" dirty="0">
                    <a:latin typeface="Bookman Old Style" panose="02050604050505020204" pitchFamily="18" charset="0"/>
                    <a:sym typeface="Wingdings" pitchFamily="2" charset="2"/>
                  </a:rPr>
                  <a:t>Beam-beam validation of the conceptual leveling</a:t>
                </a: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.</a:t>
                </a:r>
              </a:p>
              <a:p>
                <a:pPr marL="222250" indent="-185738"/>
                <a:endParaRPr lang="en-US" sz="1150" dirty="0">
                  <a:latin typeface="Bookman Old Style" panose="02050604050505020204" pitchFamily="18" charset="0"/>
                  <a:sym typeface="Wingdings" pitchFamily="2" charset="2"/>
                </a:endParaRPr>
              </a:p>
              <a:p>
                <a:pPr marL="222250" indent="-185738"/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Large dynamic range of </a:t>
                </a:r>
                <a:r>
                  <a:rPr lang="en-US" sz="1150" dirty="0" err="1">
                    <a:latin typeface="Bookman Old Style" panose="02050604050505020204" pitchFamily="18" charset="0"/>
                    <a:sym typeface="Wingdings" pitchFamily="2" charset="2"/>
                  </a:rPr>
                  <a:t>EoR</a:t>
                </a: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 </a:t>
                </a:r>
                <a:r>
                  <a:rPr lang="el-GR" sz="1150" dirty="0">
                    <a:latin typeface="Bookman Old Style" panose="02050604050505020204" pitchFamily="18" charset="0"/>
                    <a:sym typeface="Wingdings" pitchFamily="2" charset="2"/>
                  </a:rPr>
                  <a:t>β* </a:t>
                </a: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values &amp; need for telescope in the RAMP  </a:t>
                </a:r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CRATS</a:t>
                </a:r>
              </a:p>
              <a:p>
                <a:pPr marL="222250" indent="-185738"/>
                <a:endParaRPr lang="en-US" sz="1150" dirty="0">
                  <a:latin typeface="Bookman Old Style" panose="02050604050505020204" pitchFamily="18" charset="0"/>
                  <a:sym typeface="Wingdings" pitchFamily="2" charset="2"/>
                </a:endParaRPr>
              </a:p>
              <a:p>
                <a:pPr marL="222250" indent="-185738"/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The SQUEEZE BP is skipped </a:t>
                </a: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 Collide &amp; Squeeze to reach </a:t>
                </a:r>
                <a14:m>
                  <m:oMath xmlns:m="http://schemas.openxmlformats.org/officeDocument/2006/math">
                    <m:r>
                      <a:rPr lang="en-US" sz="115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2.0×</m:t>
                    </m:r>
                    <m:sSup>
                      <m:sSupPr>
                        <m:ctrlPr>
                          <a:rPr lang="en-US" sz="115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15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10</m:t>
                        </m:r>
                      </m:e>
                      <m:sup>
                        <m:r>
                          <a:rPr lang="en-US" sz="115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34</m:t>
                        </m:r>
                      </m:sup>
                    </m:sSup>
                    <m:r>
                      <m:rPr>
                        <m:sty m:val="p"/>
                      </m:rPr>
                      <a:rPr lang="en-US" sz="115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Hz</m:t>
                    </m:r>
                    <m:r>
                      <a:rPr lang="en-US" sz="115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/</m:t>
                    </m:r>
                    <m:r>
                      <m:rPr>
                        <m:sty m:val="p"/>
                      </m:rPr>
                      <a:rPr lang="en-US" sz="115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c</m:t>
                    </m:r>
                    <m:sSup>
                      <m:sSupPr>
                        <m:ctrlPr>
                          <a:rPr lang="en-US" sz="115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15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m</m:t>
                        </m:r>
                      </m:e>
                      <m:sup>
                        <m:r>
                          <a:rPr lang="en-US" sz="115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 as fast as possible following by </a:t>
                </a:r>
                <a:r>
                  <a:rPr lang="el-GR" sz="1150" dirty="0">
                    <a:latin typeface="Bookman Old Style" panose="02050604050505020204" pitchFamily="18" charset="0"/>
                    <a:sym typeface="Wingdings" pitchFamily="2" charset="2"/>
                  </a:rPr>
                  <a:t>β* </a:t>
                </a: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leveling in tele-mode only (FP experiments).</a:t>
                </a:r>
              </a:p>
              <a:p>
                <a:pPr marL="222250" indent="-185738"/>
                <a:endParaRPr lang="en-US" sz="1150" dirty="0">
                  <a:latin typeface="Bookman Old Style" panose="02050604050505020204" pitchFamily="18" charset="0"/>
                  <a:sym typeface="Wingdings" pitchFamily="2" charset="2"/>
                </a:endParaRPr>
              </a:p>
              <a:p>
                <a:pPr marL="222250" indent="-185738"/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Restart in </a:t>
                </a:r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2021</a:t>
                </a: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 with </a:t>
                </a:r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round optics</a:t>
                </a: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, decision for round/flat for 2022/2023 after the MD period of 2021.</a:t>
                </a:r>
              </a:p>
              <a:p>
                <a:pPr marL="222250" indent="-185738"/>
                <a:endParaRPr lang="en-US" sz="1150" dirty="0">
                  <a:latin typeface="Bookman Old Style" panose="02050604050505020204" pitchFamily="18" charset="0"/>
                  <a:sym typeface="Wingdings" pitchFamily="2" charset="2"/>
                </a:endParaRPr>
              </a:p>
              <a:p>
                <a:pPr marL="222250" indent="-185738"/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Very preliminary performance estimates </a:t>
                </a:r>
                <a:r>
                  <a:rPr lang="en-US" sz="1150" dirty="0">
                    <a:latin typeface="Bookman Old Style" panose="02050604050505020204" pitchFamily="18" charset="0"/>
                    <a:sym typeface="Wingdings" pitchFamily="2" charset="2"/>
                  </a:rPr>
                  <a:t>(with many assumptions) show an integrated performance of </a:t>
                </a:r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~110</a:t>
                </a:r>
                <a14:m>
                  <m:oMath xmlns:m="http://schemas.openxmlformats.org/officeDocument/2006/math">
                    <m:r>
                      <a:rPr lang="en-US" sz="115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 </m:t>
                    </m:r>
                    <m:r>
                      <a:rPr lang="en-US" sz="115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𝐟</m:t>
                    </m:r>
                    <m:sSup>
                      <m:sSupPr>
                        <m:ctrlPr>
                          <a:rPr lang="en-US" sz="115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15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𝐛</m:t>
                        </m:r>
                      </m:e>
                      <m:sup>
                        <m:r>
                          <a:rPr lang="en-US" sz="115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−</m:t>
                        </m:r>
                        <m:r>
                          <a:rPr lang="en-US" sz="115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sz="115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 (2023) for IP1/IP5</a:t>
                </a:r>
                <a:r>
                  <a:rPr lang="en-US" sz="1150" dirty="0">
                    <a:latin typeface="Bookman Old Style" panose="02050604050505020204" pitchFamily="18" charset="0"/>
                  </a:rPr>
                  <a:t>, with &gt;400 being within reach until LS3.</a:t>
                </a:r>
              </a:p>
              <a:p>
                <a:pPr marL="222250" indent="-185738"/>
                <a:endParaRPr lang="en-US" sz="1150" dirty="0">
                  <a:latin typeface="Bookman Old Style" panose="02050604050505020204" pitchFamily="18" charset="0"/>
                </a:endParaRPr>
              </a:p>
              <a:p>
                <a:pPr marL="222250" indent="-185738"/>
                <a:endParaRPr lang="en-US" sz="115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1A1B7CB-7254-1F4B-86CE-8544FF2073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092" y="563324"/>
                <a:ext cx="8387069" cy="3588023"/>
              </a:xfrm>
              <a:prstGeom prst="rect">
                <a:avLst/>
              </a:prstGeom>
              <a:blipFill>
                <a:blip r:embed="rId2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5182A60B-8883-0E42-8735-93A6BB05E01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2221" y="4822054"/>
                <a:ext cx="7557073" cy="1317762"/>
              </a:xfrm>
              <a:prstGeom prst="rect">
                <a:avLst/>
              </a:prstGeom>
              <a:ln w="38100">
                <a:solidFill>
                  <a:schemeClr val="tx1"/>
                </a:solidFill>
              </a:ln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2250" indent="-185738"/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Finalize the studies &amp; consolidate the maximum intensity of </a:t>
                </a:r>
                <a14:m>
                  <m:oMath xmlns:m="http://schemas.openxmlformats.org/officeDocument/2006/math">
                    <m:r>
                      <a:rPr lang="en-US" sz="12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2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2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2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2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2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r>
                      <a:rPr lang="en-US" sz="1200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2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𝐩𝐩𝐛</m:t>
                    </m:r>
                  </m:oMath>
                </a14:m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.</a:t>
                </a:r>
              </a:p>
              <a:p>
                <a:pPr marL="222250" indent="-185738"/>
                <a:r>
                  <a:rPr lang="en-US" sz="1200" dirty="0">
                    <a:latin typeface="Bookman Old Style" panose="02050604050505020204" pitchFamily="18" charset="0"/>
                  </a:rPr>
                  <a:t>Test the validity of injection optics in terms of beam-beam</a:t>
                </a:r>
              </a:p>
              <a:p>
                <a:pPr marL="222250" indent="-185738"/>
                <a:r>
                  <a:rPr lang="en-US" sz="1200" dirty="0">
                    <a:latin typeface="Bookman Old Style" panose="02050604050505020204" pitchFamily="18" charset="0"/>
                  </a:rPr>
                  <a:t>Prepare the complete set of optics for the Run-III operation (Q2 2019)</a:t>
                </a:r>
              </a:p>
              <a:p>
                <a:pPr marL="222250" indent="-185738"/>
                <a:r>
                  <a:rPr lang="en-US" sz="1200" dirty="0">
                    <a:latin typeface="Bookman Old Style" panose="02050604050505020204" pitchFamily="18" charset="0"/>
                  </a:rPr>
                  <a:t>Validate the optics in terms of collimation, stability, beam-beam, estimated performance, etc.</a:t>
                </a:r>
              </a:p>
              <a:p>
                <a:pPr marL="36512" indent="0">
                  <a:buNone/>
                </a:pPr>
                <a:r>
                  <a:rPr lang="en-US" sz="1200" dirty="0">
                    <a:latin typeface="Bookman Old Style" panose="02050604050505020204" pitchFamily="18" charset="0"/>
                    <a:sym typeface="Wingdings" pitchFamily="2" charset="2"/>
                  </a:rPr>
                  <a:t></a:t>
                </a:r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 1</a:t>
                </a:r>
                <a:r>
                  <a:rPr lang="en-US" sz="1200" b="1" baseline="30000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st</a:t>
                </a:r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 report to the LMC : 6</a:t>
                </a:r>
                <a:r>
                  <a:rPr lang="en-US" sz="1200" b="1" baseline="30000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th</a:t>
                </a:r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 of March</a:t>
                </a:r>
                <a:endParaRPr lang="en-US" sz="1200" b="1" dirty="0">
                  <a:solidFill>
                    <a:srgbClr val="FF0000"/>
                  </a:solidFill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5182A60B-8883-0E42-8735-93A6BB05E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221" y="4822054"/>
                <a:ext cx="7557073" cy="13177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815AF44C-3A9A-404C-A50C-0EF0AF7277A4}"/>
              </a:ext>
            </a:extLst>
          </p:cNvPr>
          <p:cNvSpPr txBox="1"/>
          <p:nvPr/>
        </p:nvSpPr>
        <p:spPr>
          <a:xfrm>
            <a:off x="3019467" y="4452722"/>
            <a:ext cx="334258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Short-time plan of the WG</a:t>
            </a:r>
          </a:p>
        </p:txBody>
      </p:sp>
    </p:spTree>
    <p:extLst>
      <p:ext uri="{BB962C8B-B14F-4D97-AF65-F5344CB8AC3E}">
        <p14:creationId xmlns:p14="http://schemas.microsoft.com/office/powerpoint/2010/main" val="28920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E0861-D79C-8D44-9F0C-EAA0C3219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49664-07FD-4F4E-B365-275EE799F6AE}"/>
              </a:ext>
            </a:extLst>
          </p:cNvPr>
          <p:cNvSpPr txBox="1"/>
          <p:nvPr/>
        </p:nvSpPr>
        <p:spPr>
          <a:xfrm>
            <a:off x="2251723" y="1569600"/>
            <a:ext cx="4637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Bookman Old Style" panose="02050604050505020204" pitchFamily="18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870831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Deliverables &amp; Equipment Group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3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Performance_BCMS25ns_Linac4_2GeV_SPSRF.png">
            <a:extLst>
              <a:ext uri="{FF2B5EF4-FFF2-40B4-BE49-F238E27FC236}">
                <a16:creationId xmlns:a16="http://schemas.microsoft.com/office/drawing/2014/main" id="{24496774-9F8F-B340-9290-1D84D874B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178" y="616201"/>
            <a:ext cx="2778822" cy="2565066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7F84C9C-D880-0B45-A096-3072CEE88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28" y="601677"/>
            <a:ext cx="6510772" cy="2228812"/>
          </a:xfrm>
        </p:spPr>
        <p:txBody>
          <a:bodyPr>
            <a:normAutofit fontScale="85000" lnSpcReduction="10000"/>
          </a:bodyPr>
          <a:lstStyle/>
          <a:p>
            <a:pPr marL="271463" indent="-234950"/>
            <a:r>
              <a:rPr lang="en-US" sz="1400" dirty="0">
                <a:latin typeface="Bookman Old Style" panose="02050604050505020204" pitchFamily="18" charset="0"/>
              </a:rPr>
              <a:t>Very clear forecast from LIU for the commissioning plan:</a:t>
            </a:r>
          </a:p>
          <a:p>
            <a:pPr marL="682943" lvl="1" indent="-234950"/>
            <a:r>
              <a:rPr lang="en-US" sz="1400" dirty="0">
                <a:latin typeface="Bookman Old Style" panose="02050604050505020204" pitchFamily="18" charset="0"/>
              </a:rPr>
              <a:t>Gradual intensity ramp up over Run-III.</a:t>
            </a:r>
          </a:p>
          <a:p>
            <a:pPr marL="36513" indent="0">
              <a:buNone/>
            </a:pP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br>
              <a:rPr lang="en-US" sz="1400" dirty="0">
                <a:latin typeface="Bookman Old Style" panose="02050604050505020204" pitchFamily="18" charset="0"/>
              </a:rPr>
            </a:br>
            <a:br>
              <a:rPr lang="en-US" sz="1400" dirty="0">
                <a:latin typeface="Bookman Old Style" panose="02050604050505020204" pitchFamily="18" charset="0"/>
              </a:rPr>
            </a:b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br>
              <a:rPr lang="en-US" sz="1400" dirty="0">
                <a:latin typeface="Bookman Old Style" panose="02050604050505020204" pitchFamily="18" charset="0"/>
              </a:rPr>
            </a:br>
            <a:br>
              <a:rPr lang="en-US" sz="1400" dirty="0">
                <a:latin typeface="Bookman Old Style" panose="02050604050505020204" pitchFamily="18" charset="0"/>
              </a:rPr>
            </a:b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endParaRPr lang="en-US" sz="1400" dirty="0">
              <a:latin typeface="Bookman Old Style" panose="02050604050505020204" pitchFamily="18" charset="0"/>
            </a:endParaRPr>
          </a:p>
          <a:p>
            <a:pPr marL="36512" indent="0">
              <a:buNone/>
            </a:pPr>
            <a:r>
              <a:rPr lang="en-US" sz="1400" b="1" i="1" dirty="0">
                <a:latin typeface="Bookman Old Style" panose="02050604050505020204" pitchFamily="18" charset="0"/>
              </a:rPr>
              <a:t>At the LHC, can we </a:t>
            </a:r>
            <a:r>
              <a:rPr lang="en-US" sz="1400" b="1" i="1" dirty="0">
                <a:solidFill>
                  <a:srgbClr val="00B050"/>
                </a:solidFill>
                <a:latin typeface="Bookman Old Style" panose="02050604050505020204" pitchFamily="18" charset="0"/>
              </a:rPr>
              <a:t>inject</a:t>
            </a:r>
            <a:r>
              <a:rPr lang="en-US" sz="1400" b="1" i="1" dirty="0">
                <a:latin typeface="Bookman Old Style" panose="02050604050505020204" pitchFamily="18" charset="0"/>
              </a:rPr>
              <a:t>, </a:t>
            </a:r>
            <a:r>
              <a:rPr lang="en-US" sz="1400" b="1" i="1" dirty="0">
                <a:solidFill>
                  <a:srgbClr val="00B0F0"/>
                </a:solidFill>
                <a:latin typeface="Bookman Old Style" panose="02050604050505020204" pitchFamily="18" charset="0"/>
              </a:rPr>
              <a:t>accelerate</a:t>
            </a:r>
            <a:r>
              <a:rPr lang="en-US" sz="1400" b="1" i="1" dirty="0">
                <a:latin typeface="Bookman Old Style" panose="02050604050505020204" pitchFamily="18" charset="0"/>
              </a:rPr>
              <a:t>, </a:t>
            </a:r>
            <a:r>
              <a:rPr lang="en-US" sz="1400" b="1" i="1" dirty="0">
                <a:solidFill>
                  <a:srgbClr val="7030A0"/>
                </a:solidFill>
                <a:latin typeface="Bookman Old Style" panose="02050604050505020204" pitchFamily="18" charset="0"/>
              </a:rPr>
              <a:t>collide</a:t>
            </a:r>
            <a:r>
              <a:rPr lang="en-US" sz="1400" b="1" i="1" dirty="0">
                <a:latin typeface="Bookman Old Style" panose="02050604050505020204" pitchFamily="18" charset="0"/>
              </a:rPr>
              <a:t> and safely </a:t>
            </a:r>
            <a:r>
              <a:rPr lang="en-US" sz="1400" b="1" i="1" dirty="0">
                <a:solidFill>
                  <a:srgbClr val="FFC000"/>
                </a:solidFill>
                <a:latin typeface="Bookman Old Style" panose="02050604050505020204" pitchFamily="18" charset="0"/>
              </a:rPr>
              <a:t>dump</a:t>
            </a:r>
            <a:r>
              <a:rPr lang="en-US" sz="1400" b="1" i="1" dirty="0">
                <a:latin typeface="Bookman Old Style" panose="02050604050505020204" pitchFamily="18" charset="0"/>
              </a:rPr>
              <a:t> such a beam?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232B9C-33FF-5C4B-AF9B-9B40259991A7}"/>
              </a:ext>
            </a:extLst>
          </p:cNvPr>
          <p:cNvSpPr txBox="1"/>
          <p:nvPr/>
        </p:nvSpPr>
        <p:spPr>
          <a:xfrm>
            <a:off x="6766578" y="892152"/>
            <a:ext cx="2017950" cy="2539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H. </a:t>
            </a:r>
            <a:r>
              <a:rPr lang="en-US" sz="1050" b="1" dirty="0" err="1">
                <a:solidFill>
                  <a:schemeClr val="bg1"/>
                </a:solidFill>
              </a:rPr>
              <a:t>Bartosik</a:t>
            </a:r>
            <a:r>
              <a:rPr lang="en-US" sz="1050" b="1" dirty="0">
                <a:solidFill>
                  <a:schemeClr val="bg1"/>
                </a:solidFill>
              </a:rPr>
              <a:t>, G. </a:t>
            </a:r>
            <a:r>
              <a:rPr lang="en-US" sz="1050" b="1" dirty="0" err="1">
                <a:solidFill>
                  <a:schemeClr val="bg1"/>
                </a:solidFill>
              </a:rPr>
              <a:t>Rumolo</a:t>
            </a:r>
            <a:r>
              <a:rPr lang="en-US" sz="1050" b="1" dirty="0">
                <a:solidFill>
                  <a:schemeClr val="bg1"/>
                </a:solidFill>
              </a:rPr>
              <a:t>, </a:t>
            </a:r>
            <a:r>
              <a:rPr lang="en-US" sz="1050" b="1" i="1" dirty="0">
                <a:solidFill>
                  <a:schemeClr val="bg1"/>
                </a:solidFill>
              </a:rPr>
              <a:t>et 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4" name="Table 43">
                <a:extLst>
                  <a:ext uri="{FF2B5EF4-FFF2-40B4-BE49-F238E27FC236}">
                    <a16:creationId xmlns:a16="http://schemas.microsoft.com/office/drawing/2014/main" id="{EA10AF54-BE70-BC41-BA07-DE5C8220B0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8210869"/>
                  </p:ext>
                </p:extLst>
              </p:nvPr>
            </p:nvGraphicFramePr>
            <p:xfrm>
              <a:off x="182777" y="1054139"/>
              <a:ext cx="5880100" cy="1036320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1176020">
                      <a:extLst>
                        <a:ext uri="{9D8B030D-6E8A-4147-A177-3AD203B41FA5}">
                          <a16:colId xmlns:a16="http://schemas.microsoft.com/office/drawing/2014/main" val="278806621"/>
                        </a:ext>
                      </a:extLst>
                    </a:gridCol>
                    <a:gridCol w="779780">
                      <a:extLst>
                        <a:ext uri="{9D8B030D-6E8A-4147-A177-3AD203B41FA5}">
                          <a16:colId xmlns:a16="http://schemas.microsoft.com/office/drawing/2014/main" val="1631429105"/>
                        </a:ext>
                      </a:extLst>
                    </a:gridCol>
                    <a:gridCol w="863600">
                      <a:extLst>
                        <a:ext uri="{9D8B030D-6E8A-4147-A177-3AD203B41FA5}">
                          <a16:colId xmlns:a16="http://schemas.microsoft.com/office/drawing/2014/main" val="6864593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775986682"/>
                        </a:ext>
                      </a:extLst>
                    </a:gridCol>
                    <a:gridCol w="2171700">
                      <a:extLst>
                        <a:ext uri="{9D8B030D-6E8A-4147-A177-3AD203B41FA5}">
                          <a16:colId xmlns:a16="http://schemas.microsoft.com/office/drawing/2014/main" val="624884366"/>
                        </a:ext>
                      </a:extLst>
                    </a:gridCol>
                  </a:tblGrid>
                  <a:tr h="231977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2021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2022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2023</a:t>
                          </a:r>
                          <a:r>
                            <a:rPr lang="en-US" sz="1100" dirty="0"/>
                            <a:t>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50250931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# bunches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Up to 2748 (BCMS)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6300190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 1.55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Intensity Ramp Up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84893535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sSup>
                                <m:sSup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sz="1100" dirty="0"/>
                            <a:t> 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1.4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1.4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1.8</a:t>
                          </a:r>
                          <a:endParaRPr 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1.8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 2.1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Max intensity at the end of each year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66212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4" name="Table 43">
                <a:extLst>
                  <a:ext uri="{FF2B5EF4-FFF2-40B4-BE49-F238E27FC236}">
                    <a16:creationId xmlns:a16="http://schemas.microsoft.com/office/drawing/2014/main" id="{EA10AF54-BE70-BC41-BA07-DE5C8220B0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8210869"/>
                  </p:ext>
                </p:extLst>
              </p:nvPr>
            </p:nvGraphicFramePr>
            <p:xfrm>
              <a:off x="182777" y="1054139"/>
              <a:ext cx="5880100" cy="1036320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1176020">
                      <a:extLst>
                        <a:ext uri="{9D8B030D-6E8A-4147-A177-3AD203B41FA5}">
                          <a16:colId xmlns:a16="http://schemas.microsoft.com/office/drawing/2014/main" val="278806621"/>
                        </a:ext>
                      </a:extLst>
                    </a:gridCol>
                    <a:gridCol w="779780">
                      <a:extLst>
                        <a:ext uri="{9D8B030D-6E8A-4147-A177-3AD203B41FA5}">
                          <a16:colId xmlns:a16="http://schemas.microsoft.com/office/drawing/2014/main" val="1631429105"/>
                        </a:ext>
                      </a:extLst>
                    </a:gridCol>
                    <a:gridCol w="863600">
                      <a:extLst>
                        <a:ext uri="{9D8B030D-6E8A-4147-A177-3AD203B41FA5}">
                          <a16:colId xmlns:a16="http://schemas.microsoft.com/office/drawing/2014/main" val="6864593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775986682"/>
                        </a:ext>
                      </a:extLst>
                    </a:gridCol>
                    <a:gridCol w="2171700">
                      <a:extLst>
                        <a:ext uri="{9D8B030D-6E8A-4147-A177-3AD203B41FA5}">
                          <a16:colId xmlns:a16="http://schemas.microsoft.com/office/drawing/2014/main" val="624884366"/>
                        </a:ext>
                      </a:extLst>
                    </a:gridCol>
                  </a:tblGrid>
                  <a:tr h="25908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2021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2022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2023</a:t>
                          </a:r>
                          <a:r>
                            <a:rPr lang="en-US" sz="1100" dirty="0"/>
                            <a:t>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5025093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# bunches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Up to 2748 (BCMS)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630019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75" t="-200000" r="-398925" b="-1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 1.55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Intensity Ramp Up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84893535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75" t="-315000" r="-398925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1.4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1.4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1.8</a:t>
                          </a:r>
                          <a:endParaRPr 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1.8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 2.1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Max intensity at the end of each year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66212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5738FB1B-D23C-B94B-8EF8-B8E14C879C81}"/>
              </a:ext>
            </a:extLst>
          </p:cNvPr>
          <p:cNvSpPr/>
          <p:nvPr/>
        </p:nvSpPr>
        <p:spPr>
          <a:xfrm>
            <a:off x="94361" y="2039624"/>
            <a:ext cx="416331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>
                <a:solidFill>
                  <a:schemeClr val="accent6"/>
                </a:solidFill>
              </a:rPr>
              <a:t>* Not including 2024 when the LHC is in shutdown but the injectors are fully operational.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A79D15-52AE-0A43-ABF8-31FCEDF9CFA0}"/>
              </a:ext>
            </a:extLst>
          </p:cNvPr>
          <p:cNvSpPr/>
          <p:nvPr/>
        </p:nvSpPr>
        <p:spPr>
          <a:xfrm>
            <a:off x="3861342" y="6297627"/>
            <a:ext cx="4212334" cy="55399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M. Barnes, K.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Brodzinski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B. Goddard, A. Lechner, J.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Maestre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 Heredia, A.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Mereghetti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D.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Missiaen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F.X.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Nuiri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B.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Salvant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H. Timko, J.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Uythoven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J.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Wenninger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en-US" sz="10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et al.</a:t>
            </a:r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930E2973-5264-7548-95AB-A08E053584A9}"/>
              </a:ext>
            </a:extLst>
          </p:cNvPr>
          <p:cNvSpPr/>
          <p:nvPr/>
        </p:nvSpPr>
        <p:spPr>
          <a:xfrm>
            <a:off x="7689501" y="1970885"/>
            <a:ext cx="130175" cy="119341"/>
          </a:xfrm>
          <a:prstGeom prst="star5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>
            <a:extLst>
              <a:ext uri="{FF2B5EF4-FFF2-40B4-BE49-F238E27FC236}">
                <a16:creationId xmlns:a16="http://schemas.microsoft.com/office/drawing/2014/main" id="{1ABCD73B-32BB-1840-9479-05C28555A8DD}"/>
              </a:ext>
            </a:extLst>
          </p:cNvPr>
          <p:cNvSpPr/>
          <p:nvPr/>
        </p:nvSpPr>
        <p:spPr>
          <a:xfrm>
            <a:off x="7943501" y="1967490"/>
            <a:ext cx="130175" cy="11934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5-Point Star 35">
            <a:extLst>
              <a:ext uri="{FF2B5EF4-FFF2-40B4-BE49-F238E27FC236}">
                <a16:creationId xmlns:a16="http://schemas.microsoft.com/office/drawing/2014/main" id="{A927391B-0340-7047-A11D-F82E0F4139DF}"/>
              </a:ext>
            </a:extLst>
          </p:cNvPr>
          <p:cNvSpPr/>
          <p:nvPr/>
        </p:nvSpPr>
        <p:spPr>
          <a:xfrm>
            <a:off x="8157813" y="1795372"/>
            <a:ext cx="130175" cy="119341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CB00E0-7C6A-C84D-9E65-75418DB38475}"/>
              </a:ext>
            </a:extLst>
          </p:cNvPr>
          <p:cNvSpPr txBox="1"/>
          <p:nvPr/>
        </p:nvSpPr>
        <p:spPr>
          <a:xfrm>
            <a:off x="7322899" y="1946242"/>
            <a:ext cx="445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End of</a:t>
            </a:r>
          </a:p>
          <a:p>
            <a:pPr algn="ctr"/>
            <a:r>
              <a:rPr lang="en-US" sz="6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2021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11BF218-FC02-3C47-8C45-43B8BDB11A83}"/>
              </a:ext>
            </a:extLst>
          </p:cNvPr>
          <p:cNvSpPr txBox="1"/>
          <p:nvPr/>
        </p:nvSpPr>
        <p:spPr>
          <a:xfrm>
            <a:off x="7711857" y="1750353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End of</a:t>
            </a:r>
          </a:p>
          <a:p>
            <a:pPr algn="ctr"/>
            <a:r>
              <a:rPr lang="en-US" sz="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2022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7BFC8A-C26A-FC49-9A0A-9F15E8E5B0D2}"/>
              </a:ext>
            </a:extLst>
          </p:cNvPr>
          <p:cNvSpPr txBox="1"/>
          <p:nvPr/>
        </p:nvSpPr>
        <p:spPr>
          <a:xfrm>
            <a:off x="7960419" y="1568964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End of</a:t>
            </a:r>
          </a:p>
          <a:p>
            <a:pPr algn="ctr"/>
            <a:r>
              <a:rPr lang="en-US" sz="6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2023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F44E0A8D-8FE6-F94C-9395-A1E55A6B2AF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0453377"/>
                  </p:ext>
                </p:extLst>
              </p:nvPr>
            </p:nvGraphicFramePr>
            <p:xfrm>
              <a:off x="29728" y="3018857"/>
              <a:ext cx="6540499" cy="3031681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076790">
                      <a:extLst>
                        <a:ext uri="{9D8B030D-6E8A-4147-A177-3AD203B41FA5}">
                          <a16:colId xmlns:a16="http://schemas.microsoft.com/office/drawing/2014/main" val="1716340750"/>
                        </a:ext>
                      </a:extLst>
                    </a:gridCol>
                    <a:gridCol w="805598">
                      <a:extLst>
                        <a:ext uri="{9D8B030D-6E8A-4147-A177-3AD203B41FA5}">
                          <a16:colId xmlns:a16="http://schemas.microsoft.com/office/drawing/2014/main" val="2797219795"/>
                        </a:ext>
                      </a:extLst>
                    </a:gridCol>
                    <a:gridCol w="789645">
                      <a:extLst>
                        <a:ext uri="{9D8B030D-6E8A-4147-A177-3AD203B41FA5}">
                          <a16:colId xmlns:a16="http://schemas.microsoft.com/office/drawing/2014/main" val="3145720575"/>
                        </a:ext>
                      </a:extLst>
                    </a:gridCol>
                    <a:gridCol w="3868466">
                      <a:extLst>
                        <a:ext uri="{9D8B030D-6E8A-4147-A177-3AD203B41FA5}">
                          <a16:colId xmlns:a16="http://schemas.microsoft.com/office/drawing/2014/main" val="307345014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System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1.7e11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1.8e11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1548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MKI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One new MKI prototype</a:t>
                          </a:r>
                          <a:r>
                            <a:rPr lang="en-US" sz="120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 to be installed in 2022/2023 in</a:t>
                          </a:r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 IR8.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1.8×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ppb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should be within reach with 1.3ns 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 Studies are on-going</a:t>
                          </a:r>
                          <a:r>
                            <a:rPr lang="en-US" sz="1200" b="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 for 1.2</a:t>
                          </a:r>
                          <a:endParaRPr lang="en-US" sz="1200" dirty="0">
                            <a:solidFill>
                              <a:schemeClr val="accent6"/>
                            </a:solidFill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83950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RF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Klystron power limitation at INJ: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1.8×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ppb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 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out of</a:t>
                          </a:r>
                          <a:r>
                            <a:rPr lang="en-US" sz="1200" b="0" baseline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 reach with Q22</a:t>
                          </a:r>
                          <a:r>
                            <a:rPr lang="en-US" sz="1200" b="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, ok for Q20 with &gt;1.2ns in RAMP. </a:t>
                          </a:r>
                          <a:endParaRPr lang="en-US" sz="1200" b="0" dirty="0">
                            <a:solidFill>
                              <a:schemeClr val="accent6"/>
                            </a:solidFill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9087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Alignment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Vertical realignment of LSS5 (Q10-Q10) by up to -3 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67686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Cryogenics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Total heat load measured at 306W 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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𝑝𝑒𝑎𝑘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=2.05 × 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34</m:t>
                                  </m:r>
                                </m:sup>
                              </m:sSup>
                              <m:r>
                                <a:rPr lang="en-US" sz="1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Hz</m:t>
                              </m:r>
                              <m:r>
                                <a:rPr lang="en-US" sz="12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sz="12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 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at 7.0 </a:t>
                          </a:r>
                          <a:r>
                            <a:rPr lang="en-US" sz="1200" b="0" dirty="0" err="1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TeV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. Impact of running the triplet at the </a:t>
                          </a:r>
                          <a:r>
                            <a:rPr lang="en-US" sz="1200" b="0" dirty="0" err="1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cryo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limit is marginal (&lt;2%) on the cooling capacity of the beam screen in the adjacent arcs.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536343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F44E0A8D-8FE6-F94C-9395-A1E55A6B2AF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0453377"/>
                  </p:ext>
                </p:extLst>
              </p:nvPr>
            </p:nvGraphicFramePr>
            <p:xfrm>
              <a:off x="29728" y="3018857"/>
              <a:ext cx="6540499" cy="3031681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076790">
                      <a:extLst>
                        <a:ext uri="{9D8B030D-6E8A-4147-A177-3AD203B41FA5}">
                          <a16:colId xmlns:a16="http://schemas.microsoft.com/office/drawing/2014/main" val="1716340750"/>
                        </a:ext>
                      </a:extLst>
                    </a:gridCol>
                    <a:gridCol w="805598">
                      <a:extLst>
                        <a:ext uri="{9D8B030D-6E8A-4147-A177-3AD203B41FA5}">
                          <a16:colId xmlns:a16="http://schemas.microsoft.com/office/drawing/2014/main" val="2797219795"/>
                        </a:ext>
                      </a:extLst>
                    </a:gridCol>
                    <a:gridCol w="789645">
                      <a:extLst>
                        <a:ext uri="{9D8B030D-6E8A-4147-A177-3AD203B41FA5}">
                          <a16:colId xmlns:a16="http://schemas.microsoft.com/office/drawing/2014/main" val="3145720575"/>
                        </a:ext>
                      </a:extLst>
                    </a:gridCol>
                    <a:gridCol w="3868466">
                      <a:extLst>
                        <a:ext uri="{9D8B030D-6E8A-4147-A177-3AD203B41FA5}">
                          <a16:colId xmlns:a16="http://schemas.microsoft.com/office/drawing/2014/main" val="3073450146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System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1.7e11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1.8e11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15483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MKI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69508" t="-44000" b="-34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839508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RF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69508" t="-141176" b="-2352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90870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Alignment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Vertical realignment of LSS5 (Q10-Q10) by up to -3 mm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6768643"/>
                      </a:ext>
                    </a:extLst>
                  </a:tr>
                  <a:tr h="1020001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Cryogenics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69508" t="-196296" b="-37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536343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8739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Deliverables &amp; Equipment Group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4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Performance_BCMS25ns_Linac4_2GeV_SPSRF.png">
            <a:extLst>
              <a:ext uri="{FF2B5EF4-FFF2-40B4-BE49-F238E27FC236}">
                <a16:creationId xmlns:a16="http://schemas.microsoft.com/office/drawing/2014/main" id="{24496774-9F8F-B340-9290-1D84D874B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178" y="616201"/>
            <a:ext cx="2778822" cy="2565066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7F84C9C-D880-0B45-A096-3072CEE88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28" y="601677"/>
            <a:ext cx="6510772" cy="2228812"/>
          </a:xfrm>
        </p:spPr>
        <p:txBody>
          <a:bodyPr>
            <a:normAutofit fontScale="85000" lnSpcReduction="10000"/>
          </a:bodyPr>
          <a:lstStyle/>
          <a:p>
            <a:pPr marL="271463" indent="-234950"/>
            <a:r>
              <a:rPr lang="en-US" sz="1400" dirty="0">
                <a:latin typeface="Bookman Old Style" panose="02050604050505020204" pitchFamily="18" charset="0"/>
              </a:rPr>
              <a:t>Very clear forecast from LIU for the commissioning plan:</a:t>
            </a:r>
          </a:p>
          <a:p>
            <a:pPr marL="682943" lvl="1" indent="-234950"/>
            <a:r>
              <a:rPr lang="en-US" sz="1400" dirty="0">
                <a:latin typeface="Bookman Old Style" panose="02050604050505020204" pitchFamily="18" charset="0"/>
              </a:rPr>
              <a:t>Gradual intensity ramp up over Run-III.</a:t>
            </a:r>
          </a:p>
          <a:p>
            <a:pPr marL="36513" indent="0">
              <a:buNone/>
            </a:pP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br>
              <a:rPr lang="en-US" sz="1400" dirty="0">
                <a:latin typeface="Bookman Old Style" panose="02050604050505020204" pitchFamily="18" charset="0"/>
              </a:rPr>
            </a:br>
            <a:br>
              <a:rPr lang="en-US" sz="1400" dirty="0">
                <a:latin typeface="Bookman Old Style" panose="02050604050505020204" pitchFamily="18" charset="0"/>
              </a:rPr>
            </a:b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br>
              <a:rPr lang="en-US" sz="1400" dirty="0">
                <a:latin typeface="Bookman Old Style" panose="02050604050505020204" pitchFamily="18" charset="0"/>
              </a:rPr>
            </a:br>
            <a:br>
              <a:rPr lang="en-US" sz="1400" dirty="0">
                <a:latin typeface="Bookman Old Style" panose="02050604050505020204" pitchFamily="18" charset="0"/>
              </a:rPr>
            </a:br>
            <a:endParaRPr lang="en-US" sz="1400" dirty="0">
              <a:latin typeface="Bookman Old Style" panose="02050604050505020204" pitchFamily="18" charset="0"/>
            </a:endParaRPr>
          </a:p>
          <a:p>
            <a:pPr marL="36513" indent="0">
              <a:buNone/>
            </a:pPr>
            <a:endParaRPr lang="en-US" sz="1400" dirty="0">
              <a:latin typeface="Bookman Old Style" panose="02050604050505020204" pitchFamily="18" charset="0"/>
            </a:endParaRPr>
          </a:p>
          <a:p>
            <a:pPr marL="36512" indent="0">
              <a:buNone/>
            </a:pPr>
            <a:r>
              <a:rPr lang="en-US" sz="1400" b="1" i="1" dirty="0">
                <a:latin typeface="Bookman Old Style" panose="02050604050505020204" pitchFamily="18" charset="0"/>
              </a:rPr>
              <a:t>At the LHC, can we </a:t>
            </a:r>
            <a:r>
              <a:rPr lang="en-US" sz="1400" b="1" i="1" dirty="0">
                <a:solidFill>
                  <a:srgbClr val="00B050"/>
                </a:solidFill>
                <a:latin typeface="Bookman Old Style" panose="02050604050505020204" pitchFamily="18" charset="0"/>
              </a:rPr>
              <a:t>inject</a:t>
            </a:r>
            <a:r>
              <a:rPr lang="en-US" sz="1400" b="1" i="1" dirty="0">
                <a:latin typeface="Bookman Old Style" panose="02050604050505020204" pitchFamily="18" charset="0"/>
              </a:rPr>
              <a:t>, </a:t>
            </a:r>
            <a:r>
              <a:rPr lang="en-US" sz="1400" b="1" i="1" dirty="0">
                <a:solidFill>
                  <a:srgbClr val="00B0F0"/>
                </a:solidFill>
                <a:latin typeface="Bookman Old Style" panose="02050604050505020204" pitchFamily="18" charset="0"/>
              </a:rPr>
              <a:t>accelerate</a:t>
            </a:r>
            <a:r>
              <a:rPr lang="en-US" sz="1400" b="1" i="1" dirty="0">
                <a:latin typeface="Bookman Old Style" panose="02050604050505020204" pitchFamily="18" charset="0"/>
              </a:rPr>
              <a:t>, </a:t>
            </a:r>
            <a:r>
              <a:rPr lang="en-US" sz="1400" b="1" i="1" dirty="0">
                <a:solidFill>
                  <a:srgbClr val="7030A0"/>
                </a:solidFill>
                <a:latin typeface="Bookman Old Style" panose="02050604050505020204" pitchFamily="18" charset="0"/>
              </a:rPr>
              <a:t>collide</a:t>
            </a:r>
            <a:r>
              <a:rPr lang="en-US" sz="1400" b="1" i="1" dirty="0">
                <a:latin typeface="Bookman Old Style" panose="02050604050505020204" pitchFamily="18" charset="0"/>
              </a:rPr>
              <a:t> and safely </a:t>
            </a:r>
            <a:r>
              <a:rPr lang="en-US" sz="1400" b="1" i="1" dirty="0">
                <a:solidFill>
                  <a:srgbClr val="FFC000"/>
                </a:solidFill>
                <a:latin typeface="Bookman Old Style" panose="02050604050505020204" pitchFamily="18" charset="0"/>
              </a:rPr>
              <a:t>dump</a:t>
            </a:r>
            <a:r>
              <a:rPr lang="en-US" sz="1400" b="1" i="1" dirty="0">
                <a:latin typeface="Bookman Old Style" panose="02050604050505020204" pitchFamily="18" charset="0"/>
              </a:rPr>
              <a:t> such a beam?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232B9C-33FF-5C4B-AF9B-9B40259991A7}"/>
              </a:ext>
            </a:extLst>
          </p:cNvPr>
          <p:cNvSpPr txBox="1"/>
          <p:nvPr/>
        </p:nvSpPr>
        <p:spPr>
          <a:xfrm>
            <a:off x="6766578" y="892152"/>
            <a:ext cx="2017950" cy="2539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H. </a:t>
            </a:r>
            <a:r>
              <a:rPr lang="en-US" sz="1050" b="1" dirty="0" err="1">
                <a:solidFill>
                  <a:schemeClr val="bg1"/>
                </a:solidFill>
              </a:rPr>
              <a:t>Bartosik</a:t>
            </a:r>
            <a:r>
              <a:rPr lang="en-US" sz="1050" b="1" dirty="0">
                <a:solidFill>
                  <a:schemeClr val="bg1"/>
                </a:solidFill>
              </a:rPr>
              <a:t>, G. </a:t>
            </a:r>
            <a:r>
              <a:rPr lang="en-US" sz="1050" b="1" dirty="0" err="1">
                <a:solidFill>
                  <a:schemeClr val="bg1"/>
                </a:solidFill>
              </a:rPr>
              <a:t>Rumolo</a:t>
            </a:r>
            <a:r>
              <a:rPr lang="en-US" sz="1050" b="1" dirty="0">
                <a:solidFill>
                  <a:schemeClr val="bg1"/>
                </a:solidFill>
              </a:rPr>
              <a:t>, </a:t>
            </a:r>
            <a:r>
              <a:rPr lang="en-US" sz="1050" b="1" i="1" dirty="0">
                <a:solidFill>
                  <a:schemeClr val="bg1"/>
                </a:solidFill>
              </a:rPr>
              <a:t>et 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4" name="Table 43">
                <a:extLst>
                  <a:ext uri="{FF2B5EF4-FFF2-40B4-BE49-F238E27FC236}">
                    <a16:creationId xmlns:a16="http://schemas.microsoft.com/office/drawing/2014/main" id="{EA10AF54-BE70-BC41-BA07-DE5C8220B034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182777" y="1054139"/>
              <a:ext cx="5880100" cy="1036320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1176020">
                      <a:extLst>
                        <a:ext uri="{9D8B030D-6E8A-4147-A177-3AD203B41FA5}">
                          <a16:colId xmlns:a16="http://schemas.microsoft.com/office/drawing/2014/main" val="278806621"/>
                        </a:ext>
                      </a:extLst>
                    </a:gridCol>
                    <a:gridCol w="779780">
                      <a:extLst>
                        <a:ext uri="{9D8B030D-6E8A-4147-A177-3AD203B41FA5}">
                          <a16:colId xmlns:a16="http://schemas.microsoft.com/office/drawing/2014/main" val="1631429105"/>
                        </a:ext>
                      </a:extLst>
                    </a:gridCol>
                    <a:gridCol w="863600">
                      <a:extLst>
                        <a:ext uri="{9D8B030D-6E8A-4147-A177-3AD203B41FA5}">
                          <a16:colId xmlns:a16="http://schemas.microsoft.com/office/drawing/2014/main" val="6864593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775986682"/>
                        </a:ext>
                      </a:extLst>
                    </a:gridCol>
                    <a:gridCol w="2171700">
                      <a:extLst>
                        <a:ext uri="{9D8B030D-6E8A-4147-A177-3AD203B41FA5}">
                          <a16:colId xmlns:a16="http://schemas.microsoft.com/office/drawing/2014/main" val="624884366"/>
                        </a:ext>
                      </a:extLst>
                    </a:gridCol>
                  </a:tblGrid>
                  <a:tr h="231977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2021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2022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2023</a:t>
                          </a:r>
                          <a:r>
                            <a:rPr lang="en-US" sz="1100" dirty="0"/>
                            <a:t>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50250931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# bunches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Up to 2748 (BCMS)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6300190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 1.55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Intensity Ramp Up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84893535"/>
                      </a:ext>
                    </a:extLst>
                  </a:tr>
                  <a:tr h="2319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sSup>
                                <m:sSup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sz="1100" dirty="0"/>
                            <a:t> 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1.4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1.4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1.8</a:t>
                          </a:r>
                          <a:endParaRPr 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1.8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 2.1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Max intensity at the end of each year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66212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4" name="Table 43">
                <a:extLst>
                  <a:ext uri="{FF2B5EF4-FFF2-40B4-BE49-F238E27FC236}">
                    <a16:creationId xmlns:a16="http://schemas.microsoft.com/office/drawing/2014/main" id="{EA10AF54-BE70-BC41-BA07-DE5C8220B0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8210869"/>
                  </p:ext>
                </p:extLst>
              </p:nvPr>
            </p:nvGraphicFramePr>
            <p:xfrm>
              <a:off x="182777" y="1054139"/>
              <a:ext cx="5880100" cy="1036320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1176020">
                      <a:extLst>
                        <a:ext uri="{9D8B030D-6E8A-4147-A177-3AD203B41FA5}">
                          <a16:colId xmlns:a16="http://schemas.microsoft.com/office/drawing/2014/main" val="278806621"/>
                        </a:ext>
                      </a:extLst>
                    </a:gridCol>
                    <a:gridCol w="779780">
                      <a:extLst>
                        <a:ext uri="{9D8B030D-6E8A-4147-A177-3AD203B41FA5}">
                          <a16:colId xmlns:a16="http://schemas.microsoft.com/office/drawing/2014/main" val="1631429105"/>
                        </a:ext>
                      </a:extLst>
                    </a:gridCol>
                    <a:gridCol w="863600">
                      <a:extLst>
                        <a:ext uri="{9D8B030D-6E8A-4147-A177-3AD203B41FA5}">
                          <a16:colId xmlns:a16="http://schemas.microsoft.com/office/drawing/2014/main" val="6864593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775986682"/>
                        </a:ext>
                      </a:extLst>
                    </a:gridCol>
                    <a:gridCol w="2171700">
                      <a:extLst>
                        <a:ext uri="{9D8B030D-6E8A-4147-A177-3AD203B41FA5}">
                          <a16:colId xmlns:a16="http://schemas.microsoft.com/office/drawing/2014/main" val="624884366"/>
                        </a:ext>
                      </a:extLst>
                    </a:gridCol>
                  </a:tblGrid>
                  <a:tr h="25908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2021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2022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100" dirty="0"/>
                            <a:t>2023</a:t>
                          </a:r>
                          <a:r>
                            <a:rPr lang="en-US" sz="1100" dirty="0"/>
                            <a:t>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5025093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# bunches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Up to 2748 (BCMS)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630019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75" t="-200000" r="-398925" b="-10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1.3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 1.55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Intensity Ramp Up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84893535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75" t="-315000" r="-398925" b="-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0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1.4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1.4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1.8</a:t>
                          </a:r>
                          <a:endParaRPr 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1.8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 2.1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Max intensity at the end of each year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66212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5738FB1B-D23C-B94B-8EF8-B8E14C879C81}"/>
              </a:ext>
            </a:extLst>
          </p:cNvPr>
          <p:cNvSpPr/>
          <p:nvPr/>
        </p:nvSpPr>
        <p:spPr>
          <a:xfrm>
            <a:off x="94361" y="2039624"/>
            <a:ext cx="416331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>
                <a:solidFill>
                  <a:schemeClr val="accent6"/>
                </a:solidFill>
              </a:rPr>
              <a:t>* Not including 2024 when the LHC is in shutdown but the injectors are fully operational.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603AFC0-5493-0E4B-9AB6-F0EDC18881AF}"/>
                  </a:ext>
                </a:extLst>
              </p:cNvPr>
              <p:cNvSpPr txBox="1"/>
              <p:nvPr/>
            </p:nvSpPr>
            <p:spPr>
              <a:xfrm>
                <a:off x="6683298" y="3869466"/>
                <a:ext cx="2340052" cy="163602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Bookman Old Style" panose="02050604050505020204" pitchFamily="18" charset="0"/>
                  </a:rPr>
                  <a:t>The LHC should be available to accept </a:t>
                </a:r>
                <a:r>
                  <a:rPr lang="en-US" sz="14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a </a:t>
                </a:r>
                <a:r>
                  <a:rPr lang="en-US" sz="1400" b="1" u="sng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max</a:t>
                </a:r>
                <a:r>
                  <a:rPr lang="en-US" sz="14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 bunch population </a:t>
                </a:r>
              </a:p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of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Pr>
                        <m:e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𝐍</m:t>
                          </m:r>
                        </m:e>
                        <m:sub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𝐛</m:t>
                          </m:r>
                        </m:sub>
                      </m:sSub>
                      <m:r>
                        <a:rPr lang="en-US" sz="1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itchFamily="2" charset="2"/>
                        </a:rPr>
                        <m:t>=</m:t>
                      </m:r>
                      <m:r>
                        <a:rPr lang="en-US" sz="1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itchFamily="2" charset="2"/>
                        </a:rPr>
                        <m:t>𝟏</m:t>
                      </m:r>
                      <m:r>
                        <a:rPr lang="en-US" sz="1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itchFamily="2" charset="2"/>
                        </a:rPr>
                        <m:t>.</m:t>
                      </m:r>
                      <m:r>
                        <a:rPr lang="en-US" sz="1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itchFamily="2" charset="2"/>
                        </a:rPr>
                        <m:t>𝟖</m:t>
                      </m:r>
                      <m:r>
                        <a:rPr lang="en-US" sz="1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itchFamily="2" charset="2"/>
                        </a:rPr>
                        <m:t>×</m:t>
                      </m:r>
                      <m:sSup>
                        <m:sSupPr>
                          <m:ctrlPr>
                            <a:rPr lang="en-US" sz="1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pPr>
                        <m:e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𝟏𝟎</m:t>
                          </m:r>
                        </m:e>
                        <m:sup>
                          <m:r>
                            <a:rPr lang="en-US" sz="1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𝟏𝟏</m:t>
                          </m:r>
                        </m:sup>
                      </m:sSup>
                      <m:r>
                        <a:rPr lang="en-US" sz="1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itchFamily="2" charset="2"/>
                        </a:rPr>
                        <m:t>𝐩𝐩𝐛</m:t>
                      </m:r>
                    </m:oMath>
                  </m:oMathPara>
                </a14:m>
                <a:endParaRPr lang="en-US" sz="1400" b="1" dirty="0">
                  <a:latin typeface="Bookman Old Style" panose="02050604050505020204" pitchFamily="18" charset="0"/>
                </a:endParaRPr>
              </a:p>
              <a:p>
                <a:br>
                  <a:rPr lang="en-US" sz="1000" dirty="0">
                    <a:latin typeface="Bookman Old Style" panose="02050604050505020204" pitchFamily="18" charset="0"/>
                  </a:rPr>
                </a:br>
                <a:r>
                  <a:rPr lang="en-US" sz="1000" dirty="0">
                    <a:latin typeface="Bookman Old Style" panose="02050604050505020204" pitchFamily="18" charset="0"/>
                  </a:rPr>
                  <a:t>Especially, after the TDE downstream window upgrade.</a:t>
                </a: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603AFC0-5493-0E4B-9AB6-F0EDC1888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3298" y="3869466"/>
                <a:ext cx="2340052" cy="163602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3A79D15-52AE-0A43-ABF8-31FCEDF9CFA0}"/>
              </a:ext>
            </a:extLst>
          </p:cNvPr>
          <p:cNvSpPr/>
          <p:nvPr/>
        </p:nvSpPr>
        <p:spPr>
          <a:xfrm>
            <a:off x="3861342" y="6297627"/>
            <a:ext cx="4212334" cy="55399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M. Barnes, K.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Brodzinski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B. Goddard, A. Lechner, J.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Maestre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 Heredia, A.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Mereghetti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D.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Missiaen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F.X.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Nuiri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B.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Salvant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H. Timko, J.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Uythoven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J.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Wenninger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en-US" sz="10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et al.</a:t>
            </a:r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930E2973-5264-7548-95AB-A08E053584A9}"/>
              </a:ext>
            </a:extLst>
          </p:cNvPr>
          <p:cNvSpPr/>
          <p:nvPr/>
        </p:nvSpPr>
        <p:spPr>
          <a:xfrm>
            <a:off x="7689501" y="1970885"/>
            <a:ext cx="130175" cy="119341"/>
          </a:xfrm>
          <a:prstGeom prst="star5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>
            <a:extLst>
              <a:ext uri="{FF2B5EF4-FFF2-40B4-BE49-F238E27FC236}">
                <a16:creationId xmlns:a16="http://schemas.microsoft.com/office/drawing/2014/main" id="{1ABCD73B-32BB-1840-9479-05C28555A8DD}"/>
              </a:ext>
            </a:extLst>
          </p:cNvPr>
          <p:cNvSpPr/>
          <p:nvPr/>
        </p:nvSpPr>
        <p:spPr>
          <a:xfrm>
            <a:off x="7943501" y="1967490"/>
            <a:ext cx="130175" cy="11934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5-Point Star 35">
            <a:extLst>
              <a:ext uri="{FF2B5EF4-FFF2-40B4-BE49-F238E27FC236}">
                <a16:creationId xmlns:a16="http://schemas.microsoft.com/office/drawing/2014/main" id="{A927391B-0340-7047-A11D-F82E0F4139DF}"/>
              </a:ext>
            </a:extLst>
          </p:cNvPr>
          <p:cNvSpPr/>
          <p:nvPr/>
        </p:nvSpPr>
        <p:spPr>
          <a:xfrm>
            <a:off x="8157813" y="1795372"/>
            <a:ext cx="130175" cy="119341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CB00E0-7C6A-C84D-9E65-75418DB38475}"/>
              </a:ext>
            </a:extLst>
          </p:cNvPr>
          <p:cNvSpPr txBox="1"/>
          <p:nvPr/>
        </p:nvSpPr>
        <p:spPr>
          <a:xfrm>
            <a:off x="7322899" y="1946242"/>
            <a:ext cx="445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End of</a:t>
            </a:r>
          </a:p>
          <a:p>
            <a:pPr algn="ctr"/>
            <a:r>
              <a:rPr lang="en-US" sz="6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2021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11BF218-FC02-3C47-8C45-43B8BDB11A83}"/>
              </a:ext>
            </a:extLst>
          </p:cNvPr>
          <p:cNvSpPr txBox="1"/>
          <p:nvPr/>
        </p:nvSpPr>
        <p:spPr>
          <a:xfrm>
            <a:off x="7711857" y="1750353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End of</a:t>
            </a:r>
          </a:p>
          <a:p>
            <a:pPr algn="ctr"/>
            <a:r>
              <a:rPr lang="en-US" sz="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2022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7BFC8A-C26A-FC49-9A0A-9F15E8E5B0D2}"/>
              </a:ext>
            </a:extLst>
          </p:cNvPr>
          <p:cNvSpPr txBox="1"/>
          <p:nvPr/>
        </p:nvSpPr>
        <p:spPr>
          <a:xfrm>
            <a:off x="7960419" y="1568964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End of</a:t>
            </a:r>
          </a:p>
          <a:p>
            <a:pPr algn="ctr"/>
            <a:r>
              <a:rPr lang="en-US" sz="6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2023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6" name="Table 25">
                <a:extLst>
                  <a:ext uri="{FF2B5EF4-FFF2-40B4-BE49-F238E27FC236}">
                    <a16:creationId xmlns:a16="http://schemas.microsoft.com/office/drawing/2014/main" id="{85D93F74-7115-ED41-B5ED-49E181A884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7093132"/>
                  </p:ext>
                </p:extLst>
              </p:nvPr>
            </p:nvGraphicFramePr>
            <p:xfrm>
              <a:off x="29728" y="3117377"/>
              <a:ext cx="6527459" cy="2834640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076790">
                      <a:extLst>
                        <a:ext uri="{9D8B030D-6E8A-4147-A177-3AD203B41FA5}">
                          <a16:colId xmlns:a16="http://schemas.microsoft.com/office/drawing/2014/main" val="1716340750"/>
                        </a:ext>
                      </a:extLst>
                    </a:gridCol>
                    <a:gridCol w="805598">
                      <a:extLst>
                        <a:ext uri="{9D8B030D-6E8A-4147-A177-3AD203B41FA5}">
                          <a16:colId xmlns:a16="http://schemas.microsoft.com/office/drawing/2014/main" val="2797219795"/>
                        </a:ext>
                      </a:extLst>
                    </a:gridCol>
                    <a:gridCol w="776605">
                      <a:extLst>
                        <a:ext uri="{9D8B030D-6E8A-4147-A177-3AD203B41FA5}">
                          <a16:colId xmlns:a16="http://schemas.microsoft.com/office/drawing/2014/main" val="3145720575"/>
                        </a:ext>
                      </a:extLst>
                    </a:gridCol>
                    <a:gridCol w="3868466">
                      <a:extLst>
                        <a:ext uri="{9D8B030D-6E8A-4147-A177-3AD203B41FA5}">
                          <a16:colId xmlns:a16="http://schemas.microsoft.com/office/drawing/2014/main" val="307345014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System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1.7e11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1.8e11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1548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TCDQ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For 2.5mm gap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=1.7×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ppb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safety factor up to 2.5. Studies on-going for other gap</a:t>
                          </a:r>
                          <a:r>
                            <a:rPr lang="en-US" sz="1200" b="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values (2.0mm)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. </a:t>
                          </a:r>
                          <a:r>
                            <a:rPr lang="en-US" sz="1200" b="0" baseline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TCDQ leveling MD successful! </a:t>
                          </a:r>
                          <a:endParaRPr lang="en-US" sz="1200" b="0" dirty="0">
                            <a:solidFill>
                              <a:srgbClr val="FF0000"/>
                            </a:solidFill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83950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TCDS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Already designed for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=1.7×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Wingdings" pitchFamily="2" charset="2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Wingdings" pitchFamily="2" charset="2"/>
                                </a:rPr>
                                <m:t>ppb</m:t>
                              </m:r>
                            </m:oMath>
                          </a14:m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, but</a:t>
                          </a:r>
                          <a:r>
                            <a:rPr lang="en-US" sz="1200" b="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in plastic deformation already </a:t>
                          </a:r>
                          <a:r>
                            <a:rPr lang="en-US" sz="1200" b="0" baseline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 Studies on-going.</a:t>
                          </a:r>
                          <a:endParaRPr lang="en-US" sz="1200" b="0" dirty="0">
                            <a:solidFill>
                              <a:schemeClr val="accent6"/>
                            </a:solidFill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9087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TDE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New downstream window installed in LS2. 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Not sufficient margin for the upstream window 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 YETS 2021/2022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.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Material re-characterization needed for the body at 2500</a:t>
                          </a:r>
                          <a:r>
                            <a:rPr lang="el-GR" sz="1200" b="0" baseline="300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ο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 . Study on-going.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67686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Collimation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No issue on finding suitable settings for Run-III (with the help of partial upgrade in Run-III and thanks to dedicated telescopic optics).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536343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6" name="Table 25">
                <a:extLst>
                  <a:ext uri="{FF2B5EF4-FFF2-40B4-BE49-F238E27FC236}">
                    <a16:creationId xmlns:a16="http://schemas.microsoft.com/office/drawing/2014/main" id="{85D93F74-7115-ED41-B5ED-49E181A884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7093132"/>
                  </p:ext>
                </p:extLst>
              </p:nvPr>
            </p:nvGraphicFramePr>
            <p:xfrm>
              <a:off x="29728" y="3117377"/>
              <a:ext cx="6527459" cy="2834640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076790">
                      <a:extLst>
                        <a:ext uri="{9D8B030D-6E8A-4147-A177-3AD203B41FA5}">
                          <a16:colId xmlns:a16="http://schemas.microsoft.com/office/drawing/2014/main" val="1716340750"/>
                        </a:ext>
                      </a:extLst>
                    </a:gridCol>
                    <a:gridCol w="805598">
                      <a:extLst>
                        <a:ext uri="{9D8B030D-6E8A-4147-A177-3AD203B41FA5}">
                          <a16:colId xmlns:a16="http://schemas.microsoft.com/office/drawing/2014/main" val="2797219795"/>
                        </a:ext>
                      </a:extLst>
                    </a:gridCol>
                    <a:gridCol w="776605">
                      <a:extLst>
                        <a:ext uri="{9D8B030D-6E8A-4147-A177-3AD203B41FA5}">
                          <a16:colId xmlns:a16="http://schemas.microsoft.com/office/drawing/2014/main" val="3145720575"/>
                        </a:ext>
                      </a:extLst>
                    </a:gridCol>
                    <a:gridCol w="3868466">
                      <a:extLst>
                        <a:ext uri="{9D8B030D-6E8A-4147-A177-3AD203B41FA5}">
                          <a16:colId xmlns:a16="http://schemas.microsoft.com/office/drawing/2014/main" val="3073450146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System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1.7e11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1.8e11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Bookman Old Style" panose="02050604050505020204" pitchFamily="18" charset="0"/>
                            </a:rPr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5115483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TCDQ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0"/>
                          <a:stretch>
                            <a:fillRect l="-69180" t="-46000" b="-3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8395086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TCDS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0"/>
                          <a:stretch>
                            <a:fillRect l="-69180" t="-202778" b="-3305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908708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TDE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?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New downstream window installed in LS2. 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Not sufficient margin for the upstream window 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  <a:sym typeface="Wingdings" pitchFamily="2" charset="2"/>
                            </a:rPr>
                            <a:t> YETS 2021/2022</a:t>
                          </a:r>
                          <a:r>
                            <a:rPr lang="en-US" sz="1200" b="0" dirty="0">
                              <a:solidFill>
                                <a:srgbClr val="FF0000"/>
                              </a:solidFill>
                              <a:latin typeface="Bookman Old Style" panose="02050604050505020204" pitchFamily="18" charset="0"/>
                            </a:rPr>
                            <a:t>.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 Material re-characterization needed for the body at 2500</a:t>
                          </a:r>
                          <a:r>
                            <a:rPr lang="el-GR" sz="1200" b="0" baseline="300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ο</a:t>
                          </a:r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 . Study on-going.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676864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Collimation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2D050">
                            <a:alpha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="0" dirty="0">
                              <a:solidFill>
                                <a:schemeClr val="accent6"/>
                              </a:solidFill>
                              <a:latin typeface="Bookman Old Style" panose="02050604050505020204" pitchFamily="18" charset="0"/>
                            </a:rPr>
                            <a:t>No issue on finding suitable settings for Run-III (with the help of partial upgrade in Run-III and thanks to dedicated telescopic optics).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536343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01250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When the protons are in the LHC (I)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5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D0A2837-AE5D-AE47-A361-210590DAA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92913" y="890447"/>
            <a:ext cx="2287638" cy="1800000"/>
          </a:xfrm>
          <a:prstGeom prst="rect">
            <a:avLst/>
          </a:prstGeom>
          <a:ln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C0AB3EE-A072-3540-B942-479835063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2200730" y="889292"/>
            <a:ext cx="2287865" cy="1800000"/>
          </a:xfrm>
          <a:prstGeom prst="rect">
            <a:avLst/>
          </a:prstGeom>
          <a:ln>
            <a:noFill/>
          </a:ln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D448C64-F423-7548-9150-F9E49B79B6DB}"/>
              </a:ext>
            </a:extLst>
          </p:cNvPr>
          <p:cNvSpPr/>
          <p:nvPr/>
        </p:nvSpPr>
        <p:spPr>
          <a:xfrm>
            <a:off x="117070" y="784202"/>
            <a:ext cx="8918980" cy="1998661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8100">
                <a:solidFill>
                  <a:srgbClr val="0A5592"/>
                </a:solidFill>
              </a:ln>
              <a:noFill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0F5A0F-ACA4-4944-B0E6-53874A0CC5F4}"/>
              </a:ext>
            </a:extLst>
          </p:cNvPr>
          <p:cNvSpPr txBox="1"/>
          <p:nvPr/>
        </p:nvSpPr>
        <p:spPr>
          <a:xfrm>
            <a:off x="548159" y="616449"/>
            <a:ext cx="150469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IBS+SR Estimates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69A0D36-D32E-F044-B9AA-68FE95DF55D9}"/>
                  </a:ext>
                </a:extLst>
              </p:cNvPr>
              <p:cNvSpPr txBox="1"/>
              <p:nvPr/>
            </p:nvSpPr>
            <p:spPr>
              <a:xfrm>
                <a:off x="6329491" y="807512"/>
                <a:ext cx="2706559" cy="1790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38113" indent="-138113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sz="12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2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sz="12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12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ppb</m:t>
                    </m:r>
                  </m:oMath>
                </a14:m>
                <a:r>
                  <a:rPr lang="en-US" sz="1200" b="0" dirty="0"/>
                  <a:t>, </a:t>
                </a:r>
                <a:br>
                  <a:rPr lang="en-US" sz="1200" b="0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200" i="1"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i="1"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200" i="1">
                            <a:latin typeface="Cambria Math" panose="02040503050406030204" pitchFamily="18" charset="0"/>
                          </a:rPr>
                          <m:t>inj</m:t>
                        </m:r>
                      </m:sup>
                    </m:sSubSup>
                    <m:r>
                      <a:rPr lang="en-US" sz="12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200" i="1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b="0" dirty="0"/>
                  <a:t>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&amp;</m:t>
                    </m:r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=1.2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200">
                        <a:latin typeface="Cambria Math" panose="02040503050406030204" pitchFamily="18" charset="0"/>
                      </a:rPr>
                      <m:t>ns</m:t>
                    </m:r>
                  </m:oMath>
                </a14:m>
                <a:endParaRPr lang="en-US" sz="1200" b="0" dirty="0"/>
              </a:p>
              <a:p>
                <a:pPr marL="138113" indent="-138113">
                  <a:buFont typeface="Arial" panose="020B0604020202020204" pitchFamily="34" charset="0"/>
                  <a:buChar char="•"/>
                </a:pPr>
                <a:endParaRPr lang="en-US" sz="1200" b="0" dirty="0"/>
              </a:p>
              <a:p>
                <a:pPr marL="138113" indent="-138113">
                  <a:buFont typeface="Arial" panose="020B0604020202020204" pitchFamily="34" charset="0"/>
                  <a:buChar char="•"/>
                </a:pPr>
                <a:r>
                  <a:rPr lang="en-US" sz="1200" b="0" dirty="0"/>
                  <a:t>Horizontal Emittance Growth @ </a:t>
                </a:r>
                <a:r>
                  <a:rPr lang="en-US" sz="1200" dirty="0"/>
                  <a:t>FB</a:t>
                </a:r>
                <a:r>
                  <a:rPr lang="en-US" sz="1200" b="0" dirty="0"/>
                  <a:t>: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≈0.5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 </a:t>
                </a:r>
                <a:r>
                  <a:rPr lang="en-US" sz="900" dirty="0"/>
                  <a:t>(additional effects, e.g. e-cloud, not considered here)</a:t>
                </a:r>
              </a:p>
              <a:p>
                <a:pPr marL="133350" indent="-133350">
                  <a:buFont typeface="Arial" panose="020B0604020202020204" pitchFamily="34" charset="0"/>
                  <a:buChar char="•"/>
                </a:pPr>
                <a:endParaRPr lang="en-US" sz="1200" dirty="0"/>
              </a:p>
              <a:p>
                <a:pPr marL="133350" indent="-1333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Two scenarios considered at </a:t>
                </a:r>
                <a:r>
                  <a:rPr lang="en-US" sz="1200" u="sng" dirty="0">
                    <a:solidFill>
                      <a:srgbClr val="00B050"/>
                    </a:solidFill>
                  </a:rPr>
                  <a:t>Start SB:</a:t>
                </a:r>
                <a:r>
                  <a:rPr lang="en-US" sz="1200" dirty="0"/>
                  <a:t> </a:t>
                </a:r>
                <a:r>
                  <a:rPr lang="en-US" sz="1200" b="1" dirty="0">
                    <a:solidFill>
                      <a:srgbClr val="FF0000"/>
                    </a:solidFill>
                  </a:rPr>
                  <a:t>1.8 </a:t>
                </a:r>
                <a:r>
                  <a:rPr lang="el-GR" sz="1200" b="1" dirty="0">
                    <a:solidFill>
                      <a:srgbClr val="FF0000"/>
                    </a:solidFill>
                  </a:rPr>
                  <a:t>μ</a:t>
                </a:r>
                <a:r>
                  <a:rPr lang="en-US" sz="1200" b="1" dirty="0">
                    <a:solidFill>
                      <a:srgbClr val="FF0000"/>
                    </a:solidFill>
                  </a:rPr>
                  <a:t>m </a:t>
                </a:r>
                <a:r>
                  <a:rPr lang="en-US" sz="1200" dirty="0">
                    <a:sym typeface="Wingdings" pitchFamily="2" charset="2"/>
                  </a:rPr>
                  <a:t>&amp; </a:t>
                </a:r>
                <a:r>
                  <a:rPr lang="en-US" sz="1200" b="1" dirty="0">
                    <a:solidFill>
                      <a:srgbClr val="FF0000"/>
                    </a:solidFill>
                  </a:rPr>
                  <a:t>2.5 </a:t>
                </a:r>
                <a:r>
                  <a:rPr lang="el-GR" sz="1200" b="1" dirty="0">
                    <a:solidFill>
                      <a:srgbClr val="FF0000"/>
                    </a:solidFill>
                  </a:rPr>
                  <a:t>μ</a:t>
                </a:r>
                <a:r>
                  <a:rPr lang="en-US" sz="1200" b="1" dirty="0">
                    <a:solidFill>
                      <a:srgbClr val="FF0000"/>
                    </a:solidFill>
                  </a:rPr>
                  <a:t>m</a:t>
                </a:r>
                <a:endParaRPr lang="en-US" sz="12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69A0D36-D32E-F044-B9AA-68FE95DF55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9491" y="807512"/>
                <a:ext cx="2706559" cy="17902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888DDAD9-CFD6-1C45-9FC5-47AD0174D16B}"/>
                  </a:ext>
                </a:extLst>
              </p:cNvPr>
              <p:cNvSpPr txBox="1"/>
              <p:nvPr/>
            </p:nvSpPr>
            <p:spPr>
              <a:xfrm>
                <a:off x="65273" y="5468451"/>
                <a:ext cx="38301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33350" indent="-1333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Bookman Old Style" panose="02050604050505020204" pitchFamily="18" charset="0"/>
                  </a:rPr>
                  <a:t>Almost within the capacity for </a:t>
                </a:r>
                <a14:m>
                  <m:oMath xmlns:m="http://schemas.openxmlformats.org/officeDocument/2006/math">
                    <m:r>
                      <a:rPr lang="en-US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2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sz="12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sz="12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ppb</m:t>
                    </m:r>
                  </m:oMath>
                </a14:m>
                <a:r>
                  <a:rPr lang="en-US" sz="1200" b="0" dirty="0">
                    <a:solidFill>
                      <a:schemeClr val="tx1"/>
                    </a:solidFill>
                    <a:latin typeface="Bookman Old Style" panose="02050604050505020204" pitchFamily="18" charset="0"/>
                  </a:rPr>
                  <a:t>.</a:t>
                </a:r>
              </a:p>
              <a:p>
                <a:pPr marL="133350" indent="-133350">
                  <a:buFont typeface="Arial" panose="020B0604020202020204" pitchFamily="34" charset="0"/>
                  <a:buChar char="•"/>
                </a:pPr>
                <a:r>
                  <a:rPr lang="en-US" sz="1200" b="0" dirty="0">
                    <a:solidFill>
                      <a:schemeClr val="tx1"/>
                    </a:solidFill>
                    <a:latin typeface="Bookman Old Style" panose="02050604050505020204" pitchFamily="18" charset="0"/>
                  </a:rPr>
                  <a:t>Assuming no degradation during LS2!</a:t>
                </a:r>
              </a:p>
            </p:txBody>
          </p:sp>
        </mc:Choice>
        <mc:Fallback xmlns="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888DDAD9-CFD6-1C45-9FC5-47AD0174D1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73" y="5468451"/>
                <a:ext cx="3830122" cy="461665"/>
              </a:xfrm>
              <a:prstGeom prst="rect">
                <a:avLst/>
              </a:prstGeom>
              <a:blipFill>
                <a:blip r:embed="rId5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1" name="Group 130">
            <a:extLst>
              <a:ext uri="{FF2B5EF4-FFF2-40B4-BE49-F238E27FC236}">
                <a16:creationId xmlns:a16="http://schemas.microsoft.com/office/drawing/2014/main" id="{618321F4-FB9A-5244-956B-FCFFB8808978}"/>
              </a:ext>
            </a:extLst>
          </p:cNvPr>
          <p:cNvGrpSpPr/>
          <p:nvPr/>
        </p:nvGrpSpPr>
        <p:grpSpPr>
          <a:xfrm>
            <a:off x="30555" y="2947877"/>
            <a:ext cx="3778250" cy="2362087"/>
            <a:chOff x="53293" y="3125225"/>
            <a:chExt cx="3778250" cy="2362087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ECC323A-A824-A940-81F7-12A109A6F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293" y="3125225"/>
              <a:ext cx="3778250" cy="2362087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0CCF6CF-29EE-964F-88BB-876271B328F5}"/>
                </a:ext>
              </a:extLst>
            </p:cNvPr>
            <p:cNvCxnSpPr>
              <a:cxnSpLocks/>
            </p:cNvCxnSpPr>
            <p:nvPr/>
          </p:nvCxnSpPr>
          <p:spPr>
            <a:xfrm>
              <a:off x="1911350" y="3327400"/>
              <a:ext cx="0" cy="1863436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E8EC40B6-DEBC-E543-A7F8-91BFA05865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7200" y="4032250"/>
              <a:ext cx="2044700" cy="0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B5ECCC-BD0D-7545-9768-516D97FFFA5A}"/>
                </a:ext>
              </a:extLst>
            </p:cNvPr>
            <p:cNvSpPr txBox="1"/>
            <p:nvPr/>
          </p:nvSpPr>
          <p:spPr>
            <a:xfrm>
              <a:off x="401956" y="3788839"/>
              <a:ext cx="15632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Bookman Old Style" panose="02050604050505020204" pitchFamily="18" charset="0"/>
                </a:rPr>
                <a:t>9.7 kW/arc (195 W/</a:t>
              </a:r>
              <a:r>
                <a:rPr lang="en-US" sz="900" b="1" dirty="0" err="1">
                  <a:latin typeface="Bookman Old Style" panose="02050604050505020204" pitchFamily="18" charset="0"/>
                </a:rPr>
                <a:t>hc</a:t>
              </a:r>
              <a:r>
                <a:rPr lang="en-US" sz="900" b="1" dirty="0">
                  <a:latin typeface="Bookman Old Style" panose="02050604050505020204" pitchFamily="18" charset="0"/>
                </a:rPr>
                <a:t>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4FC6B1-8AAB-1B40-9907-A1EF35A5F972}"/>
                </a:ext>
              </a:extLst>
            </p:cNvPr>
            <p:cNvSpPr txBox="1"/>
            <p:nvPr/>
          </p:nvSpPr>
          <p:spPr>
            <a:xfrm>
              <a:off x="423525" y="3336814"/>
              <a:ext cx="1515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Bookman Old Style" panose="02050604050505020204" pitchFamily="18" charset="0"/>
                </a:rPr>
                <a:t>Pure BCMS</a:t>
              </a:r>
            </a:p>
          </p:txBody>
        </p:sp>
      </p:grpSp>
      <p:pic>
        <p:nvPicPr>
          <p:cNvPr id="114" name="Picture 113">
            <a:extLst>
              <a:ext uri="{FF2B5EF4-FFF2-40B4-BE49-F238E27FC236}">
                <a16:creationId xmlns:a16="http://schemas.microsoft.com/office/drawing/2014/main" id="{A0C36B91-FC76-0646-84C2-F15D7426BCBE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4125771" y="3388778"/>
            <a:ext cx="4773600" cy="349200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A0827C5B-F32D-DD47-95F5-9863508E94DE}"/>
              </a:ext>
            </a:extLst>
          </p:cNvPr>
          <p:cNvSpPr txBox="1"/>
          <p:nvPr/>
        </p:nvSpPr>
        <p:spPr>
          <a:xfrm>
            <a:off x="4202604" y="3695359"/>
            <a:ext cx="47323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2"/>
                </a:solidFill>
              </a:rPr>
              <a:t>5x48 bpi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b="1" dirty="0">
                <a:solidFill>
                  <a:srgbClr val="00B0F0"/>
                </a:solidFill>
              </a:rPr>
              <a:t>2736 collisions in ATLAS/CMS</a:t>
            </a:r>
            <a:r>
              <a:rPr lang="en-US" sz="1100" dirty="0">
                <a:solidFill>
                  <a:schemeClr val="tx2"/>
                </a:solidFill>
              </a:rPr>
              <a:t>, </a:t>
            </a:r>
            <a:r>
              <a:rPr lang="en-US" sz="1100" b="1" dirty="0">
                <a:solidFill>
                  <a:srgbClr val="00B050"/>
                </a:solidFill>
              </a:rPr>
              <a:t>2250/2376  in Alice/LHCb</a:t>
            </a:r>
          </a:p>
        </p:txBody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C8ABDE51-A1C9-564A-B92B-BCA937568B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24810" y="4401348"/>
            <a:ext cx="4774561" cy="3492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F59A843-8C1B-B94F-AD01-8E59749C0847}"/>
              </a:ext>
            </a:extLst>
          </p:cNvPr>
          <p:cNvSpPr txBox="1"/>
          <p:nvPr/>
        </p:nvSpPr>
        <p:spPr>
          <a:xfrm>
            <a:off x="5715023" y="3115065"/>
            <a:ext cx="1707519" cy="26161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Baseline: Pure BCMS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13E8054-2F02-B143-B400-9809D754DB6E}"/>
              </a:ext>
            </a:extLst>
          </p:cNvPr>
          <p:cNvSpPr txBox="1"/>
          <p:nvPr/>
        </p:nvSpPr>
        <p:spPr>
          <a:xfrm>
            <a:off x="4753221" y="4108035"/>
            <a:ext cx="3631122" cy="26161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Backup: Mixed BCMS with 8b+4e (56b) inserts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ABB0E553-3A62-0E4C-B5F4-7B73E7C03333}"/>
              </a:ext>
            </a:extLst>
          </p:cNvPr>
          <p:cNvCxnSpPr/>
          <p:nvPr/>
        </p:nvCxnSpPr>
        <p:spPr>
          <a:xfrm flipV="1">
            <a:off x="4297710" y="4750548"/>
            <a:ext cx="0" cy="20525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0ED91EDE-6A07-0F45-BC06-06096CF12ED8}"/>
              </a:ext>
            </a:extLst>
          </p:cNvPr>
          <p:cNvCxnSpPr/>
          <p:nvPr/>
        </p:nvCxnSpPr>
        <p:spPr>
          <a:xfrm flipV="1">
            <a:off x="5377210" y="4744195"/>
            <a:ext cx="0" cy="20525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0BB4633A-E9A7-8E41-B770-E8423E158222}"/>
              </a:ext>
            </a:extLst>
          </p:cNvPr>
          <p:cNvCxnSpPr/>
          <p:nvPr/>
        </p:nvCxnSpPr>
        <p:spPr>
          <a:xfrm flipV="1">
            <a:off x="5262910" y="4744196"/>
            <a:ext cx="0" cy="20525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35B1D79-F0B1-204D-A643-856D38D35CF7}"/>
              </a:ext>
            </a:extLst>
          </p:cNvPr>
          <p:cNvCxnSpPr/>
          <p:nvPr/>
        </p:nvCxnSpPr>
        <p:spPr>
          <a:xfrm flipV="1">
            <a:off x="5485160" y="4744195"/>
            <a:ext cx="0" cy="20525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F3ACED4E-CD86-674E-B0B9-54F0368E1596}"/>
              </a:ext>
            </a:extLst>
          </p:cNvPr>
          <p:cNvCxnSpPr/>
          <p:nvPr/>
        </p:nvCxnSpPr>
        <p:spPr>
          <a:xfrm flipV="1">
            <a:off x="6571010" y="4744194"/>
            <a:ext cx="0" cy="20525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1168E59B-A69A-864C-B4B9-65EE07758E1F}"/>
              </a:ext>
            </a:extLst>
          </p:cNvPr>
          <p:cNvCxnSpPr/>
          <p:nvPr/>
        </p:nvCxnSpPr>
        <p:spPr>
          <a:xfrm flipV="1">
            <a:off x="6456710" y="4744195"/>
            <a:ext cx="0" cy="20525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F1D0F682-018F-B04F-8C9F-B91C845BE94D}"/>
              </a:ext>
            </a:extLst>
          </p:cNvPr>
          <p:cNvCxnSpPr/>
          <p:nvPr/>
        </p:nvCxnSpPr>
        <p:spPr>
          <a:xfrm flipV="1">
            <a:off x="6678960" y="4744194"/>
            <a:ext cx="0" cy="20525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71740337-0AEF-3E4C-B89A-5DB7A25A55DF}"/>
              </a:ext>
            </a:extLst>
          </p:cNvPr>
          <p:cNvCxnSpPr/>
          <p:nvPr/>
        </p:nvCxnSpPr>
        <p:spPr>
          <a:xfrm flipV="1">
            <a:off x="7771160" y="4744194"/>
            <a:ext cx="0" cy="20525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26408CF3-73AE-454B-A816-15A05C65FC7F}"/>
              </a:ext>
            </a:extLst>
          </p:cNvPr>
          <p:cNvCxnSpPr/>
          <p:nvPr/>
        </p:nvCxnSpPr>
        <p:spPr>
          <a:xfrm flipV="1">
            <a:off x="7656860" y="4744195"/>
            <a:ext cx="0" cy="20525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E1BB095-6C2D-694B-86E2-D06398F4F992}"/>
              </a:ext>
            </a:extLst>
          </p:cNvPr>
          <p:cNvCxnSpPr/>
          <p:nvPr/>
        </p:nvCxnSpPr>
        <p:spPr>
          <a:xfrm flipV="1">
            <a:off x="7879110" y="4744194"/>
            <a:ext cx="0" cy="20525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3DBC0ED6-8B51-BE4D-AA54-D0B090CF73B5}"/>
              </a:ext>
            </a:extLst>
          </p:cNvPr>
          <p:cNvSpPr txBox="1"/>
          <p:nvPr/>
        </p:nvSpPr>
        <p:spPr>
          <a:xfrm>
            <a:off x="3807253" y="5037391"/>
            <a:ext cx="52897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Bookman Old Style" panose="02050604050505020204" pitchFamily="18" charset="0"/>
              </a:rPr>
              <a:t>Required for the </a:t>
            </a:r>
            <a:r>
              <a:rPr lang="en-US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25% missing cryo-cooling capacity</a:t>
            </a:r>
            <a:r>
              <a:rPr lang="en-US" sz="1200" dirty="0">
                <a:solidFill>
                  <a:schemeClr val="tx2"/>
                </a:solidFill>
                <a:latin typeface="Bookman Old Style" panose="02050604050505020204" pitchFamily="18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9.2% less collisions at IP1/5 </a:t>
            </a:r>
            <a:r>
              <a:rPr lang="en-US" sz="1200" dirty="0">
                <a:solidFill>
                  <a:schemeClr val="tx2"/>
                </a:solidFill>
                <a:latin typeface="Bookman Old Style" panose="02050604050505020204" pitchFamily="18" charset="0"/>
              </a:rPr>
              <a:t>compared to pure BCMS scheme</a:t>
            </a:r>
          </a:p>
          <a:p>
            <a:pPr marL="133350" indent="-1333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  <a:latin typeface="Bookman Old Style" panose="02050604050505020204" pitchFamily="18" charset="0"/>
              </a:rPr>
              <a:t>Operationally viable under the two </a:t>
            </a:r>
            <a:r>
              <a:rPr lang="en-US" sz="1200" dirty="0">
                <a:latin typeface="Bookman Old Style" panose="02050604050505020204" pitchFamily="18" charset="0"/>
              </a:rPr>
              <a:t>beam (</a:t>
            </a:r>
            <a:r>
              <a:rPr lang="en-US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INTR/NOM</a:t>
            </a:r>
            <a:r>
              <a:rPr lang="en-US" sz="1200" dirty="0">
                <a:latin typeface="Bookman Old Style" panose="02050604050505020204" pitchFamily="18" charset="0"/>
              </a:rPr>
              <a:t>)</a:t>
            </a:r>
            <a:r>
              <a:rPr lang="en-US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en-US" sz="1200" dirty="0">
                <a:latin typeface="Bookman Old Style" panose="02050604050505020204" pitchFamily="18" charset="0"/>
              </a:rPr>
              <a:t>injection </a:t>
            </a:r>
            <a:r>
              <a:rPr lang="en-US" sz="1200" b="0" dirty="0">
                <a:solidFill>
                  <a:schemeClr val="tx1"/>
                </a:solidFill>
                <a:latin typeface="Bookman Old Style" panose="02050604050505020204" pitchFamily="18" charset="0"/>
              </a:rPr>
              <a:t>scheme, but could require some overhead </a:t>
            </a:r>
            <a:r>
              <a:rPr lang="en-US" sz="1200" dirty="0">
                <a:latin typeface="Bookman Old Style" panose="02050604050505020204" pitchFamily="18" charset="0"/>
              </a:rPr>
              <a:t>until fully automatized.</a:t>
            </a:r>
            <a:endParaRPr lang="en-US" sz="1200" b="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29DDFCE5-D926-E54A-8667-AC069689B322}"/>
              </a:ext>
            </a:extLst>
          </p:cNvPr>
          <p:cNvSpPr/>
          <p:nvPr/>
        </p:nvSpPr>
        <p:spPr>
          <a:xfrm>
            <a:off x="3969371" y="5930116"/>
            <a:ext cx="43243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accent6"/>
                </a:solidFill>
                <a:latin typeface="Bookman Old Style" panose="02050604050505020204" pitchFamily="18" charset="0"/>
              </a:rPr>
              <a:t>* 25ns_2492b_2484_1949_2131_240bpi_13inj_800ns_bs200n_run3study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8B4C7A71-2F84-6341-B1B1-5E600E4CBAC4}"/>
              </a:ext>
            </a:extLst>
          </p:cNvPr>
          <p:cNvSpPr/>
          <p:nvPr/>
        </p:nvSpPr>
        <p:spPr>
          <a:xfrm>
            <a:off x="92913" y="3051734"/>
            <a:ext cx="8918980" cy="3082525"/>
          </a:xfrm>
          <a:prstGeom prst="rect">
            <a:avLst/>
          </a:prstGeom>
          <a:noFill/>
          <a:ln w="381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8100">
                <a:solidFill>
                  <a:srgbClr val="0A5592"/>
                </a:solidFill>
              </a:ln>
              <a:noFill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03F7FD3-629C-E947-AAC0-59C4B969B70F}"/>
              </a:ext>
            </a:extLst>
          </p:cNvPr>
          <p:cNvSpPr txBox="1"/>
          <p:nvPr/>
        </p:nvSpPr>
        <p:spPr>
          <a:xfrm>
            <a:off x="548159" y="2892107"/>
            <a:ext cx="1685830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Heat Load Estimates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F1ADD73B-3730-0641-9E18-6A00A787237E}"/>
              </a:ext>
            </a:extLst>
          </p:cNvPr>
          <p:cNvSpPr txBox="1"/>
          <p:nvPr/>
        </p:nvSpPr>
        <p:spPr>
          <a:xfrm>
            <a:off x="93477" y="5896974"/>
            <a:ext cx="3157723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</a:rPr>
              <a:t>G. </a:t>
            </a:r>
            <a:r>
              <a:rPr lang="en-US" sz="900" b="1" dirty="0" err="1">
                <a:solidFill>
                  <a:schemeClr val="bg1"/>
                </a:solidFill>
              </a:rPr>
              <a:t>Iadarola</a:t>
            </a:r>
            <a:r>
              <a:rPr lang="en-US" sz="900" b="1" dirty="0">
                <a:solidFill>
                  <a:schemeClr val="bg1"/>
                </a:solidFill>
              </a:rPr>
              <a:t>, M. </a:t>
            </a:r>
            <a:r>
              <a:rPr lang="en-US" sz="900" b="1" dirty="0" err="1">
                <a:solidFill>
                  <a:schemeClr val="bg1"/>
                </a:solidFill>
              </a:rPr>
              <a:t>Solfaroli</a:t>
            </a:r>
            <a:r>
              <a:rPr lang="en-US" sz="900" b="1" dirty="0">
                <a:solidFill>
                  <a:schemeClr val="bg1"/>
                </a:solidFill>
              </a:rPr>
              <a:t> </a:t>
            </a:r>
            <a:r>
              <a:rPr lang="en-US" sz="900" b="1" dirty="0" err="1">
                <a:solidFill>
                  <a:schemeClr val="bg1"/>
                </a:solidFill>
              </a:rPr>
              <a:t>Camillocci</a:t>
            </a:r>
            <a:r>
              <a:rPr lang="en-US" sz="900" b="1" i="1" dirty="0">
                <a:solidFill>
                  <a:schemeClr val="bg1"/>
                </a:solidFill>
              </a:rPr>
              <a:t>, </a:t>
            </a:r>
            <a:r>
              <a:rPr lang="en-US" sz="900" b="1" dirty="0">
                <a:solidFill>
                  <a:schemeClr val="bg1"/>
                </a:solidFill>
              </a:rPr>
              <a:t>J. </a:t>
            </a:r>
            <a:r>
              <a:rPr lang="en-US" sz="900" b="1" dirty="0" err="1">
                <a:solidFill>
                  <a:schemeClr val="bg1"/>
                </a:solidFill>
              </a:rPr>
              <a:t>Wenninger</a:t>
            </a:r>
            <a:r>
              <a:rPr lang="en-US" sz="900" b="1" i="1" dirty="0">
                <a:solidFill>
                  <a:schemeClr val="bg1"/>
                </a:solidFill>
              </a:rPr>
              <a:t> et al.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B3F713D-501F-DB44-BEAD-4A1BE36541BC}"/>
              </a:ext>
            </a:extLst>
          </p:cNvPr>
          <p:cNvSpPr txBox="1"/>
          <p:nvPr/>
        </p:nvSpPr>
        <p:spPr>
          <a:xfrm>
            <a:off x="6572255" y="2560704"/>
            <a:ext cx="2463795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</a:rPr>
              <a:t>S. </a:t>
            </a:r>
            <a:r>
              <a:rPr lang="en-US" sz="900" b="1" dirty="0" err="1">
                <a:solidFill>
                  <a:schemeClr val="bg1"/>
                </a:solidFill>
              </a:rPr>
              <a:t>Papadopoulou</a:t>
            </a:r>
            <a:r>
              <a:rPr lang="en-US" sz="900" b="1" dirty="0">
                <a:solidFill>
                  <a:schemeClr val="bg1"/>
                </a:solidFill>
              </a:rPr>
              <a:t>, Y. </a:t>
            </a:r>
            <a:r>
              <a:rPr lang="en-US" sz="900" b="1" dirty="0" err="1">
                <a:solidFill>
                  <a:schemeClr val="bg1"/>
                </a:solidFill>
              </a:rPr>
              <a:t>Papaphilippou</a:t>
            </a:r>
            <a:r>
              <a:rPr lang="en-US" sz="900" b="1" dirty="0">
                <a:solidFill>
                  <a:schemeClr val="bg1"/>
                </a:solidFill>
              </a:rPr>
              <a:t> </a:t>
            </a:r>
            <a:r>
              <a:rPr lang="en-US" sz="900" b="1" i="1" dirty="0">
                <a:solidFill>
                  <a:schemeClr val="bg1"/>
                </a:solidFill>
              </a:rPr>
              <a:t>et al.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37FF3A-56D2-3A49-A9DD-A131093E91C0}"/>
              </a:ext>
            </a:extLst>
          </p:cNvPr>
          <p:cNvSpPr/>
          <p:nvPr/>
        </p:nvSpPr>
        <p:spPr>
          <a:xfrm>
            <a:off x="65273" y="525505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3350" indent="-133350">
              <a:buFont typeface="Arial" panose="020B0604020202020204" pitchFamily="34" charset="0"/>
              <a:buChar char="•"/>
            </a:pPr>
            <a:r>
              <a:rPr lang="en-US" sz="1200" dirty="0">
                <a:latin typeface="Bookman Old Style" panose="02050604050505020204" pitchFamily="18" charset="0"/>
              </a:rPr>
              <a:t>BCMS: extra margin than the 25ns standard.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4B368EC1-C334-C446-8D4C-0FC29392A8C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8190"/>
          <a:stretch/>
        </p:blipFill>
        <p:spPr>
          <a:xfrm>
            <a:off x="4292707" y="896960"/>
            <a:ext cx="2100418" cy="1800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004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5" grpId="0"/>
      <p:bldP spid="21" grpId="0" animBg="1"/>
      <p:bldP spid="117" grpId="0" animBg="1"/>
      <p:bldP spid="132" grpId="0"/>
      <p:bldP spid="134" grpId="0" animBg="1"/>
      <p:bldP spid="135" grpId="0" animBg="1"/>
      <p:bldP spid="136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When the protons are in the LHC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6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5AF58D99-A839-0B4C-8FF3-51113D050A0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25865559"/>
                  </p:ext>
                </p:extLst>
              </p:nvPr>
            </p:nvGraphicFramePr>
            <p:xfrm>
              <a:off x="198364" y="3570096"/>
              <a:ext cx="8774327" cy="2411349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2255270">
                      <a:extLst>
                        <a:ext uri="{9D8B030D-6E8A-4147-A177-3AD203B41FA5}">
                          <a16:colId xmlns:a16="http://schemas.microsoft.com/office/drawing/2014/main" val="787582034"/>
                        </a:ext>
                      </a:extLst>
                    </a:gridCol>
                    <a:gridCol w="831720">
                      <a:extLst>
                        <a:ext uri="{9D8B030D-6E8A-4147-A177-3AD203B41FA5}">
                          <a16:colId xmlns:a16="http://schemas.microsoft.com/office/drawing/2014/main" val="2762732171"/>
                        </a:ext>
                      </a:extLst>
                    </a:gridCol>
                    <a:gridCol w="882512">
                      <a:extLst>
                        <a:ext uri="{9D8B030D-6E8A-4147-A177-3AD203B41FA5}">
                          <a16:colId xmlns:a16="http://schemas.microsoft.com/office/drawing/2014/main" val="2540344480"/>
                        </a:ext>
                      </a:extLst>
                    </a:gridCol>
                    <a:gridCol w="742834">
                      <a:extLst>
                        <a:ext uri="{9D8B030D-6E8A-4147-A177-3AD203B41FA5}">
                          <a16:colId xmlns:a16="http://schemas.microsoft.com/office/drawing/2014/main" val="3291963088"/>
                        </a:ext>
                      </a:extLst>
                    </a:gridCol>
                    <a:gridCol w="4061991">
                      <a:extLst>
                        <a:ext uri="{9D8B030D-6E8A-4147-A177-3AD203B41FA5}">
                          <a16:colId xmlns:a16="http://schemas.microsoft.com/office/drawing/2014/main" val="2524534209"/>
                        </a:ext>
                      </a:extLst>
                    </a:gridCol>
                  </a:tblGrid>
                  <a:tr h="224420">
                    <a:tc>
                      <a:txBody>
                        <a:bodyPr/>
                        <a:lstStyle/>
                        <a:p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/>
                            <a:t>2021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/>
                            <a:t>2022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/>
                            <a:t>2023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/>
                            <a:t>Comment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03118161"/>
                      </a:ext>
                    </a:extLst>
                  </a:tr>
                  <a:tr h="230552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Beam Energy [</a:t>
                          </a:r>
                          <a:r>
                            <a:rPr lang="en-US" sz="1000" b="1" dirty="0" err="1"/>
                            <a:t>TeV</a:t>
                          </a:r>
                          <a:r>
                            <a:rPr lang="en-US" sz="1000" b="1" dirty="0"/>
                            <a:t>]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7.0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7.0 </a:t>
                          </a:r>
                          <a:r>
                            <a:rPr lang="en-US" sz="1000" dirty="0" err="1"/>
                            <a:t>TeV</a:t>
                          </a:r>
                          <a:r>
                            <a:rPr lang="en-US" sz="1000" dirty="0"/>
                            <a:t> is being re-discussed for Run-III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92943145"/>
                      </a:ext>
                    </a:extLst>
                  </a:tr>
                  <a:tr h="364682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Collisions at IP1/5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2736 / 2736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(2484 / 2484)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() = Mixed filling scheme for possible heat load limitation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48821757"/>
                      </a:ext>
                    </a:extLst>
                  </a:tr>
                  <a:tr h="364682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Collisions at IP2/8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2250 / 2376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(1949 / 2131)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() = Mixed filling scheme for possible heat load limitation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5963846"/>
                      </a:ext>
                    </a:extLst>
                  </a:tr>
                  <a:tr h="230552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Bunch Length [ns]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1.2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Favorable for MKI and RF emittance blow-up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61859230"/>
                      </a:ext>
                    </a:extLst>
                  </a:tr>
                  <a:tr h="224420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Normalized Emittance [</a:t>
                          </a:r>
                          <a:r>
                            <a:rPr lang="el-GR" sz="1000" b="1" dirty="0"/>
                            <a:t>μ</a:t>
                          </a:r>
                          <a:r>
                            <a:rPr lang="en-US" sz="1000" b="1" dirty="0"/>
                            <a:t>m]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1.8 (2.5)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() = Pessimistic emittance preservation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76773775"/>
                      </a:ext>
                    </a:extLst>
                  </a:tr>
                  <a:tr h="364682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Bunch Charge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smtClean="0"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000" b="1" smtClean="0">
                                      <a:latin typeface="Cambria Math" panose="02040503050406030204" pitchFamily="18" charset="0"/>
                                    </a:rPr>
                                    <m:t>𝟏𝟏</m:t>
                                  </m:r>
                                </m:sup>
                              </m:sSup>
                              <m:r>
                                <a:rPr lang="en-US" sz="1000" b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000" b="1" smtClean="0">
                                  <a:latin typeface="Cambria Math" panose="02040503050406030204" pitchFamily="18" charset="0"/>
                                </a:rPr>
                                <m:t>𝐩𝐩𝐛</m:t>
                              </m:r>
                            </m:oMath>
                          </a14:m>
                          <a:r>
                            <a:rPr lang="en-US" sz="1000" b="1" dirty="0"/>
                            <a:t>]</a:t>
                          </a:r>
                          <a:endParaRPr lang="en-US" sz="1000" b="1" i="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itchFamily="2" charset="2"/>
                            </a:rPr>
                            <a:t> 1.4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1.4 </a:t>
                          </a:r>
                          <a:r>
                            <a:rPr lang="en-US" sz="1000" dirty="0">
                              <a:sym typeface="Wingdings" pitchFamily="2" charset="2"/>
                            </a:rPr>
                            <a:t> 1.8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1.8 *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Assuming marginal losses in the ramp (~ 1%)</a:t>
                          </a:r>
                        </a:p>
                        <a:p>
                          <a:r>
                            <a:rPr lang="en-US" sz="1000" dirty="0"/>
                            <a:t>* </a:t>
                          </a:r>
                          <a:r>
                            <a:rPr lang="en-US" sz="700" dirty="0"/>
                            <a:t>A priori the LHC cannot take more than </a:t>
                          </a:r>
                          <a14:m>
                            <m:oMath xmlns:m="http://schemas.openxmlformats.org/officeDocument/2006/math">
                              <m:r>
                                <a:rPr lang="en-US" sz="700" smtClean="0">
                                  <a:latin typeface="Cambria Math" panose="02040503050406030204" pitchFamily="18" charset="0"/>
                                </a:rPr>
                                <m:t>1.8×</m:t>
                              </m:r>
                              <m:sSup>
                                <m:sSupPr>
                                  <m:ctrlPr>
                                    <a:rPr lang="en-US" sz="7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70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700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700" smtClean="0">
                                  <a:latin typeface="Cambria Math" panose="02040503050406030204" pitchFamily="18" charset="0"/>
                                </a:rPr>
                                <m:t>ppb</m:t>
                              </m:r>
                            </m:oMath>
                          </a14:m>
                          <a:r>
                            <a:rPr lang="en-US" sz="700" dirty="0"/>
                            <a:t> during Run-III</a:t>
                          </a:r>
                          <a:endParaRPr lang="en-US" sz="700" i="0" dirty="0">
                            <a:solidFill>
                              <a:srgbClr val="FF0000"/>
                            </a:solidFill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1309883"/>
                      </a:ext>
                    </a:extLst>
                  </a:tr>
                  <a:tr h="22757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  <m:t>𝐋</m:t>
                                  </m:r>
                                </m:e>
                                <m:sub>
                                  <m: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  <m:t>𝐥𝐞𝐯𝐞𝐥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00" b="1" dirty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000" b="1" i="1" smtClean="0">
                                  <a:latin typeface="Cambria Math" panose="02040503050406030204" pitchFamily="18" charset="0"/>
                                </a:rPr>
                                <m:t>𝐇𝐳</m:t>
                              </m:r>
                              <m:r>
                                <a:rPr lang="en-US" sz="1000" b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000" b="1" i="1" smtClean="0">
                                  <a:latin typeface="Cambria Math" panose="02040503050406030204" pitchFamily="18" charset="0"/>
                                </a:rPr>
                                <m:t>𝐜</m:t>
                              </m:r>
                              <m:sSup>
                                <m:sSupPr>
                                  <m:ctrlP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US" sz="1000" b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b="1" dirty="0"/>
                            <a:t>]</a:t>
                          </a:r>
                          <a:endParaRPr lang="en-US" sz="1000" b="1" i="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000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000" b="1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1000" b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sup>
                                  <m:r>
                                    <a:rPr lang="en-US" sz="1000" b="1" smtClean="0">
                                      <a:latin typeface="Cambria Math" panose="02040503050406030204" pitchFamily="18" charset="0"/>
                                    </a:rPr>
                                    <m:t>𝟑𝟒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dirty="0">
                              <a:latin typeface="Bookman Old Style" panose="02050604050505020204" pitchFamily="18" charset="0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1" i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000" b="1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000" b="1" i="0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1000" b="1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000" b="1" i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000" b="1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000" b="1" i="0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sz="1000" b="1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1000" b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sup>
                                  <m:r>
                                    <a:rPr lang="en-US" sz="1000" b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  <m:r>
                                    <a:rPr lang="en-US" sz="1000" b="1" i="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dirty="0">
                              <a:latin typeface="Bookman Old Style" panose="02050604050505020204" pitchFamily="18" charset="0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000" b="1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1000" b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sup>
                                  <m:r>
                                    <a:rPr lang="en-US" sz="1000" b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  <m:r>
                                    <a:rPr lang="en-US" sz="1000" b="1" i="0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For IP1/IP5 , IP2, IP8 respectively.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612886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5AF58D99-A839-0B4C-8FF3-51113D050A0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25865559"/>
                  </p:ext>
                </p:extLst>
              </p:nvPr>
            </p:nvGraphicFramePr>
            <p:xfrm>
              <a:off x="198364" y="3570096"/>
              <a:ext cx="8774327" cy="2411349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2255270">
                      <a:extLst>
                        <a:ext uri="{9D8B030D-6E8A-4147-A177-3AD203B41FA5}">
                          <a16:colId xmlns:a16="http://schemas.microsoft.com/office/drawing/2014/main" val="787582034"/>
                        </a:ext>
                      </a:extLst>
                    </a:gridCol>
                    <a:gridCol w="831720">
                      <a:extLst>
                        <a:ext uri="{9D8B030D-6E8A-4147-A177-3AD203B41FA5}">
                          <a16:colId xmlns:a16="http://schemas.microsoft.com/office/drawing/2014/main" val="2762732171"/>
                        </a:ext>
                      </a:extLst>
                    </a:gridCol>
                    <a:gridCol w="882512">
                      <a:extLst>
                        <a:ext uri="{9D8B030D-6E8A-4147-A177-3AD203B41FA5}">
                          <a16:colId xmlns:a16="http://schemas.microsoft.com/office/drawing/2014/main" val="2540344480"/>
                        </a:ext>
                      </a:extLst>
                    </a:gridCol>
                    <a:gridCol w="742834">
                      <a:extLst>
                        <a:ext uri="{9D8B030D-6E8A-4147-A177-3AD203B41FA5}">
                          <a16:colId xmlns:a16="http://schemas.microsoft.com/office/drawing/2014/main" val="3291963088"/>
                        </a:ext>
                      </a:extLst>
                    </a:gridCol>
                    <a:gridCol w="4061991">
                      <a:extLst>
                        <a:ext uri="{9D8B030D-6E8A-4147-A177-3AD203B41FA5}">
                          <a16:colId xmlns:a16="http://schemas.microsoft.com/office/drawing/2014/main" val="2524534209"/>
                        </a:ext>
                      </a:extLst>
                    </a:gridCol>
                  </a:tblGrid>
                  <a:tr h="243840">
                    <a:tc>
                      <a:txBody>
                        <a:bodyPr/>
                        <a:lstStyle/>
                        <a:p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/>
                            <a:t>2021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/>
                            <a:t>2022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/>
                            <a:t>2023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b="1" dirty="0"/>
                            <a:t>Comment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03118161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Beam Energy [</a:t>
                          </a:r>
                          <a:r>
                            <a:rPr lang="en-US" sz="1000" b="1" dirty="0" err="1"/>
                            <a:t>TeV</a:t>
                          </a:r>
                          <a:r>
                            <a:rPr lang="en-US" sz="1000" b="1" dirty="0"/>
                            <a:t>]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7.0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7.0 </a:t>
                          </a:r>
                          <a:r>
                            <a:rPr lang="en-US" sz="1000" dirty="0" err="1"/>
                            <a:t>TeV</a:t>
                          </a:r>
                          <a:r>
                            <a:rPr lang="en-US" sz="1000" dirty="0"/>
                            <a:t> is being re-discussed for Run-III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9294314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Collisions at IP1/5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2736 / 2736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(2484 / 2484)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() = Mixed filling scheme for possible heat load limitation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4882175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Collisions at IP2/8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2250 / 2376</a:t>
                          </a:r>
                        </a:p>
                        <a:p>
                          <a:pPr algn="ctr"/>
                          <a:r>
                            <a:rPr lang="en-US" sz="1000" dirty="0"/>
                            <a:t>(1949 / 2131)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() = Mixed filling scheme for possible heat load limitation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5963846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Bunch Length [ns]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1.2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Favorable for MKI and RF emittance blow-up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61859230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en-US" sz="1000" b="1" dirty="0"/>
                            <a:t>Normalized Emittance [</a:t>
                          </a:r>
                          <a:r>
                            <a:rPr lang="el-GR" sz="1000" b="1" dirty="0"/>
                            <a:t>μ</a:t>
                          </a:r>
                          <a:r>
                            <a:rPr lang="en-US" sz="1000" b="1" dirty="0"/>
                            <a:t>m]</a:t>
                          </a:r>
                          <a:endParaRPr lang="en-US" sz="1000" b="1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1.8 (2.5)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() = Pessimistic emittance preservation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7677377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62" t="-437500" r="-288764" b="-656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 </a:t>
                          </a:r>
                          <a:r>
                            <a:rPr lang="en-US" sz="1000" dirty="0">
                              <a:sym typeface="Wingdings" pitchFamily="2" charset="2"/>
                            </a:rPr>
                            <a:t> 1.4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1.4 </a:t>
                          </a:r>
                          <a:r>
                            <a:rPr lang="en-US" sz="1000" dirty="0">
                              <a:sym typeface="Wingdings" pitchFamily="2" charset="2"/>
                            </a:rPr>
                            <a:t> 1.8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1.8 *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16562" t="-437500" b="-656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1309883"/>
                      </a:ext>
                    </a:extLst>
                  </a:tr>
                  <a:tr h="2472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62" t="-905263" r="-288764" b="-10526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2268" t="-905263" r="-164948" b="-1052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Bookman Old Style" panose="0205060405050502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For IP1/IP5 , IP2, IP8 respectively.</a:t>
                          </a:r>
                          <a:endParaRPr lang="en-US" sz="1000" dirty="0">
                            <a:latin typeface="Bookman Old Style" panose="0205060405050502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612886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3F03ADF-331B-674F-9860-E08D60A2FEBD}"/>
                  </a:ext>
                </a:extLst>
              </p:cNvPr>
              <p:cNvSpPr txBox="1"/>
              <p:nvPr/>
            </p:nvSpPr>
            <p:spPr>
              <a:xfrm>
                <a:off x="197102" y="1255199"/>
                <a:ext cx="5447484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33350" indent="-1333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Bookman Old Style" panose="02050604050505020204" pitchFamily="18" charset="0"/>
                  </a:rPr>
                  <a:t>The operational </a:t>
                </a:r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polarity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 of the octupoles has not been decided yet.</a:t>
                </a:r>
              </a:p>
              <a:p>
                <a:pPr marL="590550" lvl="1" indent="-133350">
                  <a:buFont typeface="Arial" panose="020B0604020202020204" pitchFamily="34" charset="0"/>
                  <a:buChar char="•"/>
                </a:pPr>
                <a:r>
                  <a:rPr lang="en-US" sz="1200" u="sng" dirty="0">
                    <a:latin typeface="Bookman Old Style" panose="02050604050505020204" pitchFamily="18" charset="0"/>
                  </a:rPr>
                  <a:t>The critical point for I</a:t>
                </a:r>
                <a:r>
                  <a:rPr lang="en-US" sz="700" u="sng" dirty="0">
                    <a:latin typeface="Bookman Old Style" panose="02050604050505020204" pitchFamily="18" charset="0"/>
                  </a:rPr>
                  <a:t>MO</a:t>
                </a:r>
                <a:r>
                  <a:rPr lang="en-US" sz="1200" u="sng" dirty="0">
                    <a:latin typeface="Bookman Old Style" panose="02050604050505020204" pitchFamily="18" charset="0"/>
                  </a:rPr>
                  <a:t>&gt;0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: end of ramp </a:t>
                </a:r>
                <a:r>
                  <a:rPr lang="en-US" sz="1200" dirty="0">
                    <a:latin typeface="Bookman Old Style" panose="02050604050505020204" pitchFamily="18" charset="0"/>
                    <a:sym typeface="Wingdings" pitchFamily="2" charset="2"/>
                  </a:rPr>
                  <a:t> Stability guaranteed even in the most demanding configuration.</a:t>
                </a:r>
                <a:endParaRPr lang="en-US" sz="1200" dirty="0">
                  <a:latin typeface="Bookman Old Style" panose="02050604050505020204" pitchFamily="18" charset="0"/>
                </a:endParaRPr>
              </a:p>
              <a:p>
                <a:pPr marL="590550" lvl="1" indent="-133350">
                  <a:buFont typeface="Arial" panose="020B0604020202020204" pitchFamily="34" charset="0"/>
                  <a:buChar char="•"/>
                </a:pPr>
                <a:r>
                  <a:rPr lang="en-US" sz="1200" u="sng" dirty="0">
                    <a:latin typeface="Bookman Old Style" panose="02050604050505020204" pitchFamily="18" charset="0"/>
                  </a:rPr>
                  <a:t>The critical point for I</a:t>
                </a:r>
                <a:r>
                  <a:rPr lang="en-US" sz="700" u="sng" dirty="0">
                    <a:latin typeface="Bookman Old Style" panose="02050604050505020204" pitchFamily="18" charset="0"/>
                  </a:rPr>
                  <a:t>MO</a:t>
                </a:r>
                <a:r>
                  <a:rPr lang="en-US" sz="1200" u="sng" dirty="0">
                    <a:latin typeface="Bookman Old Style" panose="02050604050505020204" pitchFamily="18" charset="0"/>
                  </a:rPr>
                  <a:t>&lt;0: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 end of squeeze </a:t>
                </a:r>
                <a:r>
                  <a:rPr lang="en-US" sz="1200" dirty="0">
                    <a:latin typeface="Bookman Old Style" panose="02050604050505020204" pitchFamily="18" charset="0"/>
                    <a:sym typeface="Wingdings" pitchFamily="2" charset="2"/>
                  </a:rPr>
                  <a:t> can create issues in ADJUST and/or with offset leveling mode  we need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≈</m:t>
                    </m:r>
                  </m:oMath>
                </a14:m>
                <a:r>
                  <a:rPr lang="en-US" sz="1200" dirty="0">
                    <a:latin typeface="Bookman Old Style" panose="02050604050505020204" pitchFamily="18" charset="0"/>
                    <a:sym typeface="Wingdings" pitchFamily="2" charset="2"/>
                  </a:rPr>
                  <a:t>300A of octupole current at a tele-index of 2.5 to allow for any long-range separation.</a:t>
                </a:r>
                <a:endParaRPr lang="en-US" sz="1200" dirty="0">
                  <a:solidFill>
                    <a:srgbClr val="FF0000"/>
                  </a:solidFill>
                  <a:latin typeface="Bookman Old Style" panose="02050604050505020204" pitchFamily="18" charset="0"/>
                </a:endParaRPr>
              </a:p>
              <a:p>
                <a:pPr marL="133350" indent="-1333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Bookman Old Style" panose="02050604050505020204" pitchFamily="18" charset="0"/>
                  </a:rPr>
                  <a:t>The </a:t>
                </a:r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telescopic index needs to be applied already in the RAMP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 to increase the effectiveness of the octupoles </a:t>
                </a:r>
                <a:r>
                  <a:rPr lang="en-US" sz="1200" dirty="0">
                    <a:latin typeface="Bookman Old Style" panose="02050604050505020204" pitchFamily="18" charset="0"/>
                    <a:sym typeface="Wingdings" pitchFamily="2" charset="2"/>
                  </a:rPr>
                  <a:t> </a:t>
                </a:r>
                <a:r>
                  <a:rPr lang="en-US" sz="1200" dirty="0">
                    <a:solidFill>
                      <a:srgbClr val="00B05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CRDS MD successful!</a:t>
                </a:r>
                <a:endParaRPr lang="en-US" sz="1200" dirty="0">
                  <a:solidFill>
                    <a:srgbClr val="00B050"/>
                  </a:solidFill>
                  <a:latin typeface="Bookman Old Style" panose="02050604050505020204" pitchFamily="18" charset="0"/>
                </a:endParaRPr>
              </a:p>
              <a:p>
                <a:pPr marL="133350" indent="-1333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Bookman Old Style" panose="02050604050505020204" pitchFamily="18" charset="0"/>
                  </a:rPr>
                  <a:t>The </a:t>
                </a:r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TMCI threshold 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is pushed further away (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4.7×</m:t>
                    </m:r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ppb</m:t>
                    </m:r>
                  </m:oMath>
                </a14:m>
                <a:r>
                  <a:rPr lang="en-US" sz="1200" dirty="0">
                    <a:latin typeface="Bookman Old Style" panose="02050604050505020204" pitchFamily="18" charset="0"/>
                  </a:rPr>
                  <a:t>) compared to Run-II.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3F03ADF-331B-674F-9860-E08D60A2F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102" y="1255199"/>
                <a:ext cx="5447484" cy="2123658"/>
              </a:xfrm>
              <a:prstGeom prst="rect">
                <a:avLst/>
              </a:prstGeom>
              <a:blipFill>
                <a:blip r:embed="rId3"/>
                <a:stretch>
                  <a:fillRect t="-595" r="-699" b="-5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9608CB8E-2EEC-4948-9BD7-72BC33B7E746}"/>
              </a:ext>
            </a:extLst>
          </p:cNvPr>
          <p:cNvGrpSpPr/>
          <p:nvPr/>
        </p:nvGrpSpPr>
        <p:grpSpPr>
          <a:xfrm>
            <a:off x="197102" y="619001"/>
            <a:ext cx="8774955" cy="2901451"/>
            <a:chOff x="117070" y="616449"/>
            <a:chExt cx="8774955" cy="2901451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42D7CB3-C73B-1444-9CC4-3BB2FF610415}"/>
                </a:ext>
              </a:extLst>
            </p:cNvPr>
            <p:cNvSpPr/>
            <p:nvPr/>
          </p:nvSpPr>
          <p:spPr>
            <a:xfrm>
              <a:off x="117070" y="784202"/>
              <a:ext cx="8774955" cy="2733698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38100">
                  <a:solidFill>
                    <a:srgbClr val="0A5592"/>
                  </a:solidFill>
                </a:ln>
                <a:noFill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8777066-A645-014A-A571-B35E0F6F5BBB}"/>
                </a:ext>
              </a:extLst>
            </p:cNvPr>
            <p:cNvSpPr txBox="1"/>
            <p:nvPr/>
          </p:nvSpPr>
          <p:spPr>
            <a:xfrm>
              <a:off x="548159" y="616449"/>
              <a:ext cx="1528291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Stability Concerns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E86B5B1-5598-AF4A-92B3-C5DD32DDB6DE}"/>
                </a:ext>
              </a:extLst>
            </p:cNvPr>
            <p:cNvSpPr txBox="1"/>
            <p:nvPr/>
          </p:nvSpPr>
          <p:spPr>
            <a:xfrm>
              <a:off x="119462" y="3287068"/>
              <a:ext cx="2147000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</a:rPr>
                <a:t>X. </a:t>
              </a:r>
              <a:r>
                <a:rPr lang="en-US" sz="900" b="1" dirty="0" err="1">
                  <a:solidFill>
                    <a:schemeClr val="bg1"/>
                  </a:solidFill>
                </a:rPr>
                <a:t>Buffat</a:t>
              </a:r>
              <a:r>
                <a:rPr lang="en-US" sz="900" b="1" dirty="0">
                  <a:solidFill>
                    <a:schemeClr val="bg1"/>
                  </a:solidFill>
                </a:rPr>
                <a:t>, E. </a:t>
              </a:r>
              <a:r>
                <a:rPr lang="en-US" sz="900" b="1" dirty="0" err="1">
                  <a:solidFill>
                    <a:schemeClr val="bg1"/>
                  </a:solidFill>
                </a:rPr>
                <a:t>Metral</a:t>
              </a:r>
              <a:r>
                <a:rPr lang="en-US" sz="900" b="1" dirty="0">
                  <a:solidFill>
                    <a:schemeClr val="bg1"/>
                  </a:solidFill>
                </a:rPr>
                <a:t>, N. </a:t>
              </a:r>
              <a:r>
                <a:rPr lang="en-US" sz="900" b="1" dirty="0" err="1">
                  <a:solidFill>
                    <a:schemeClr val="bg1"/>
                  </a:solidFill>
                </a:rPr>
                <a:t>Mounet</a:t>
              </a:r>
              <a:r>
                <a:rPr lang="en-US" sz="900" b="1" i="1" dirty="0">
                  <a:solidFill>
                    <a:schemeClr val="bg1"/>
                  </a:solidFill>
                </a:rPr>
                <a:t>, et al.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A96EC164-43E5-1E47-BAB2-97535437B5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80" y="846356"/>
            <a:ext cx="3293275" cy="259234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7093A23-4B85-254D-B2F8-93C436C36CD6}"/>
              </a:ext>
            </a:extLst>
          </p:cNvPr>
          <p:cNvSpPr/>
          <p:nvPr/>
        </p:nvSpPr>
        <p:spPr>
          <a:xfrm>
            <a:off x="197102" y="896000"/>
            <a:ext cx="53830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0" indent="-133350">
              <a:buFont typeface="Arial" panose="020B0604020202020204" pitchFamily="34" charset="0"/>
              <a:buChar char="•"/>
            </a:pPr>
            <a:r>
              <a:rPr lang="en-US" sz="1200" dirty="0">
                <a:latin typeface="Bookman Old Style" panose="02050604050505020204" pitchFamily="18" charset="0"/>
              </a:rPr>
              <a:t>Without BBLR there is some stability margin due to the </a:t>
            </a:r>
            <a:r>
              <a:rPr lang="en-US" sz="1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collimator upgrade</a:t>
            </a:r>
            <a:r>
              <a:rPr lang="en-US" sz="1200" dirty="0">
                <a:latin typeface="Bookman Old Style" panose="0205060405050502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032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Optics Flavors &amp; Triplet Lifetime (I)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7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3A0AE2BD-A1A7-4340-A1AA-0BF2322B2B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6685" y="1041724"/>
                <a:ext cx="8801100" cy="892122"/>
              </a:xfrm>
            </p:spPr>
            <p:txBody>
              <a:bodyPr>
                <a:noAutofit/>
              </a:bodyPr>
              <a:lstStyle/>
              <a:p>
                <a:pPr marL="222250" indent="-185738"/>
                <a:r>
                  <a:rPr lang="en-US" sz="1400" dirty="0">
                    <a:latin typeface="Bookman Old Style" panose="02050604050505020204" pitchFamily="18" charset="0"/>
                  </a:rPr>
                  <a:t>Two optics flavors to exploit during Run-III</a:t>
                </a:r>
              </a:p>
              <a:p>
                <a:pPr marL="409702" lvl="2" indent="-185738"/>
                <a:r>
                  <a:rPr lang="en-US" sz="1400" b="1" dirty="0">
                    <a:solidFill>
                      <a:srgbClr val="7030A0"/>
                    </a:solidFill>
                    <a:latin typeface="Bookman Old Style" panose="02050604050505020204" pitchFamily="18" charset="0"/>
                  </a:rPr>
                  <a:t>Round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𝑟𝑜𝑢𝑛𝑑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400" dirty="0">
                    <a:latin typeface="Bookman Old Style" panose="02050604050505020204" pitchFamily="18" charset="0"/>
                  </a:rPr>
                  <a:t>)  </a:t>
                </a:r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 Swapping the vertical crossing polarity  H, +V, -V</a:t>
                </a:r>
                <a:b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</a:br>
                <a:r>
                  <a:rPr lang="en-US" sz="1400" b="1" dirty="0">
                    <a:latin typeface="Bookman Old Style" panose="02050604050505020204" pitchFamily="18" charset="0"/>
                    <a:sym typeface="Wingdings" pitchFamily="2" charset="2"/>
                  </a:rPr>
                  <a:t> </a:t>
                </a:r>
                <a:r>
                  <a:rPr lang="en-US" sz="1400" b="1" dirty="0">
                    <a:solidFill>
                      <a:srgbClr val="FF0000"/>
                    </a:solidFill>
                    <a:latin typeface="Bookman Old Style" panose="02050604050505020204" pitchFamily="18" charset="0"/>
                    <a:sym typeface="Wingdings" pitchFamily="2" charset="2"/>
                  </a:rPr>
                  <a:t>Choice for 2021 </a:t>
                </a:r>
              </a:p>
              <a:p>
                <a:pPr marL="223964" lvl="2" indent="0">
                  <a:buNone/>
                </a:pPr>
                <a:endParaRPr lang="en-US" sz="14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3A0AE2BD-A1A7-4340-A1AA-0BF2322B2B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6685" y="1041724"/>
                <a:ext cx="8801100" cy="89212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 46">
            <a:extLst>
              <a:ext uri="{FF2B5EF4-FFF2-40B4-BE49-F238E27FC236}">
                <a16:creationId xmlns:a16="http://schemas.microsoft.com/office/drawing/2014/main" id="{761B80C1-E793-7440-9BA8-F7D159E96719}"/>
              </a:ext>
            </a:extLst>
          </p:cNvPr>
          <p:cNvGrpSpPr/>
          <p:nvPr/>
        </p:nvGrpSpPr>
        <p:grpSpPr>
          <a:xfrm>
            <a:off x="11959" y="2264585"/>
            <a:ext cx="5150089" cy="3584779"/>
            <a:chOff x="3774143" y="2110580"/>
            <a:chExt cx="5150089" cy="358477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993CE4C-1A8A-6D45-8B4C-9EAEC51FE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4143" y="2110580"/>
              <a:ext cx="2535668" cy="190175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FCAAC5-D4A2-0545-9251-C6D61636BDB6}"/>
                </a:ext>
              </a:extLst>
            </p:cNvPr>
            <p:cNvSpPr txBox="1"/>
            <p:nvPr/>
          </p:nvSpPr>
          <p:spPr>
            <a:xfrm>
              <a:off x="6489864" y="4800025"/>
              <a:ext cx="15920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700" dirty="0">
                  <a:solidFill>
                    <a:schemeClr val="accent6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round optics</a:t>
              </a:r>
            </a:p>
            <a:p>
              <a:pPr algn="just"/>
              <a:r>
                <a:rPr lang="en-US" sz="700" dirty="0">
                  <a:solidFill>
                    <a:schemeClr val="accent6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142.5 </a:t>
              </a:r>
              <a:r>
                <a:rPr lang="en-US" sz="700" dirty="0" err="1">
                  <a:solidFill>
                    <a:schemeClr val="accent6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urad</a:t>
              </a:r>
              <a:r>
                <a:rPr lang="en-US" sz="700" dirty="0">
                  <a:solidFill>
                    <a:schemeClr val="accent6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half </a:t>
              </a:r>
              <a:r>
                <a:rPr lang="en-US" sz="700" u="sng" dirty="0">
                  <a:solidFill>
                    <a:schemeClr val="accent6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crossing angle</a:t>
              </a:r>
            </a:p>
            <a:p>
              <a:pPr algn="just"/>
              <a:endParaRPr lang="en-US" sz="700" dirty="0">
                <a:solidFill>
                  <a:schemeClr val="accent6"/>
                </a:solidFill>
                <a:ea typeface="Tahoma" pitchFamily="34" charset="0"/>
                <a:cs typeface="Tahoma" pitchFamily="34" charset="0"/>
              </a:endParaRPr>
            </a:p>
            <a:p>
              <a:pPr algn="just"/>
              <a:r>
                <a:rPr lang="en-US" sz="700" dirty="0">
                  <a:solidFill>
                    <a:schemeClr val="accent6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[   3mm radial resolution]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F4A8729-19BD-9F42-805D-4D63095C67B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70298" y="2805552"/>
              <a:ext cx="276341" cy="133947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E05D3A1-E7A0-6541-B17A-C6FE84937F9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79371" y="3289300"/>
              <a:ext cx="916769" cy="95865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96817A8-E580-D144-B2CA-EF4D0CE2D7F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67714" y="2882087"/>
              <a:ext cx="1140173" cy="13260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4CBAC52-B0B4-3A49-8712-B850354D703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86797" y="2849075"/>
              <a:ext cx="334121" cy="22557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44D1416-D704-4540-88E3-9A4A7371EC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84" t="11868" r="17470" b="7891"/>
            <a:stretch/>
          </p:blipFill>
          <p:spPr>
            <a:xfrm>
              <a:off x="6586740" y="2295363"/>
              <a:ext cx="1217410" cy="1192345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FF2233E-5E0E-814C-A820-504ED94098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03" t="12350" r="16747" b="8132"/>
            <a:stretch/>
          </p:blipFill>
          <p:spPr>
            <a:xfrm>
              <a:off x="5265887" y="4151800"/>
              <a:ext cx="1242000" cy="1188000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3505ADE-B777-8246-8454-FE2E1BAB2F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04" t="12590" r="17470" b="8614"/>
            <a:stretch/>
          </p:blipFill>
          <p:spPr>
            <a:xfrm>
              <a:off x="3995419" y="4153033"/>
              <a:ext cx="1238862" cy="1188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133B652-E7A1-D944-A1E6-B624D66A1B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85" t="12108" r="17290" b="8133"/>
            <a:stretch/>
          </p:blipFill>
          <p:spPr>
            <a:xfrm>
              <a:off x="6583413" y="3555616"/>
              <a:ext cx="1223892" cy="1188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80F13F4-2FC3-E346-ADEE-70E4F7654D23}"/>
                </a:ext>
              </a:extLst>
            </p:cNvPr>
            <p:cNvSpPr txBox="1"/>
            <p:nvPr/>
          </p:nvSpPr>
          <p:spPr>
            <a:xfrm>
              <a:off x="7172042" y="2725964"/>
              <a:ext cx="1138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0000FF"/>
                  </a:solidFill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DF9E621-D592-6D4F-ACCB-E085DD2E9A12}"/>
                </a:ext>
              </a:extLst>
            </p:cNvPr>
            <p:cNvSpPr txBox="1"/>
            <p:nvPr/>
          </p:nvSpPr>
          <p:spPr>
            <a:xfrm>
              <a:off x="5820797" y="4578275"/>
              <a:ext cx="1138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0000FF"/>
                  </a:solidFill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773BE28-1B94-7248-821D-EBA775D19EE7}"/>
                </a:ext>
              </a:extLst>
            </p:cNvPr>
            <p:cNvSpPr txBox="1"/>
            <p:nvPr/>
          </p:nvSpPr>
          <p:spPr>
            <a:xfrm>
              <a:off x="4513707" y="4528995"/>
              <a:ext cx="1138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9CC0256-6EFF-3249-AB2F-C6CA174B6F7E}"/>
                </a:ext>
              </a:extLst>
            </p:cNvPr>
            <p:cNvSpPr txBox="1"/>
            <p:nvPr/>
          </p:nvSpPr>
          <p:spPr>
            <a:xfrm>
              <a:off x="7115122" y="3926959"/>
              <a:ext cx="1138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D438BBB-A39A-DF45-8524-29FA5DE465C6}"/>
                </a:ext>
              </a:extLst>
            </p:cNvPr>
            <p:cNvSpPr txBox="1"/>
            <p:nvPr/>
          </p:nvSpPr>
          <p:spPr>
            <a:xfrm>
              <a:off x="3998034" y="2271165"/>
              <a:ext cx="96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63D8"/>
                  </a:solidFill>
                  <a:latin typeface="Bookman Old Style" panose="02050604050505020204" pitchFamily="18" charset="0"/>
                </a:rPr>
                <a:t>IR5 (H)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DE74EC5-53E9-2342-A663-C40B7FDE142F}"/>
                </a:ext>
              </a:extLst>
            </p:cNvPr>
            <p:cNvSpPr txBox="1"/>
            <p:nvPr/>
          </p:nvSpPr>
          <p:spPr>
            <a:xfrm>
              <a:off x="5265887" y="2272884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Bookman Old Style" panose="02050604050505020204" pitchFamily="18" charset="0"/>
                </a:rPr>
                <a:t>IR1 (V)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7AD0A9E-CC1D-4E4D-9146-A322A42DE964}"/>
                </a:ext>
              </a:extLst>
            </p:cNvPr>
            <p:cNvSpPr txBox="1"/>
            <p:nvPr/>
          </p:nvSpPr>
          <p:spPr>
            <a:xfrm>
              <a:off x="7808221" y="2664408"/>
              <a:ext cx="11160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Bookman Old Style" panose="02050604050505020204" pitchFamily="18" charset="0"/>
                </a:rPr>
                <a:t>IR5 Q2b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108A4D3-7E3E-B146-9821-39F17F7D487F}"/>
                </a:ext>
              </a:extLst>
            </p:cNvPr>
            <p:cNvSpPr txBox="1"/>
            <p:nvPr/>
          </p:nvSpPr>
          <p:spPr>
            <a:xfrm>
              <a:off x="5367714" y="529407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Bookman Old Style" panose="02050604050505020204" pitchFamily="18" charset="0"/>
                </a:rPr>
                <a:t>IR5 Q2a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1A2F9C1-FC42-BC49-A6F2-82D3F5176955}"/>
                </a:ext>
              </a:extLst>
            </p:cNvPr>
            <p:cNvSpPr txBox="1"/>
            <p:nvPr/>
          </p:nvSpPr>
          <p:spPr>
            <a:xfrm>
              <a:off x="7804150" y="3981096"/>
              <a:ext cx="973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Bookman Old Style" panose="02050604050505020204" pitchFamily="18" charset="0"/>
                </a:rPr>
                <a:t>IR1 Q3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95E1247-AF82-1E44-948D-8A2C898A70EB}"/>
                </a:ext>
              </a:extLst>
            </p:cNvPr>
            <p:cNvSpPr txBox="1"/>
            <p:nvPr/>
          </p:nvSpPr>
          <p:spPr>
            <a:xfrm>
              <a:off x="4068869" y="532602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Bookman Old Style" panose="02050604050505020204" pitchFamily="18" charset="0"/>
                </a:rPr>
                <a:t>IR1 Q2a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F9074F83-76BD-A940-9DB7-1D82CD83C3F6}"/>
              </a:ext>
            </a:extLst>
          </p:cNvPr>
          <p:cNvSpPr txBox="1"/>
          <p:nvPr/>
        </p:nvSpPr>
        <p:spPr>
          <a:xfrm>
            <a:off x="6848069" y="910918"/>
            <a:ext cx="2130711" cy="261610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Triplet dose limit: 30 </a:t>
            </a:r>
            <a:r>
              <a:rPr lang="en-US" sz="11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MGy</a:t>
            </a:r>
            <a:endParaRPr lang="en-US" sz="11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6BB8EFC-17BE-DB4C-835D-DF8148840965}"/>
              </a:ext>
            </a:extLst>
          </p:cNvPr>
          <p:cNvGrpSpPr/>
          <p:nvPr/>
        </p:nvGrpSpPr>
        <p:grpSpPr>
          <a:xfrm>
            <a:off x="3941540" y="1866938"/>
            <a:ext cx="5037240" cy="4201728"/>
            <a:chOff x="3941540" y="1866938"/>
            <a:chExt cx="5037240" cy="4201728"/>
          </a:xfrm>
        </p:grpSpPr>
        <p:sp>
          <p:nvSpPr>
            <p:cNvPr id="56" name="Curved Down Arrow 55">
              <a:extLst>
                <a:ext uri="{FF2B5EF4-FFF2-40B4-BE49-F238E27FC236}">
                  <a16:creationId xmlns:a16="http://schemas.microsoft.com/office/drawing/2014/main" id="{CFD207E4-A725-B54C-895E-3CF841815B9A}"/>
                </a:ext>
              </a:extLst>
            </p:cNvPr>
            <p:cNvSpPr/>
            <p:nvPr/>
          </p:nvSpPr>
          <p:spPr>
            <a:xfrm>
              <a:off x="4107173" y="2174533"/>
              <a:ext cx="1953586" cy="264179"/>
            </a:xfrm>
            <a:prstGeom prst="curvedDownArrow">
              <a:avLst>
                <a:gd name="adj1" fmla="val 29732"/>
                <a:gd name="adj2" fmla="val 96035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645B55A-950F-424D-9223-FE48F88BE729}"/>
                </a:ext>
              </a:extLst>
            </p:cNvPr>
            <p:cNvSpPr txBox="1"/>
            <p:nvPr/>
          </p:nvSpPr>
          <p:spPr>
            <a:xfrm>
              <a:off x="3941540" y="1866938"/>
              <a:ext cx="2448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  <a:latin typeface="Bookman Old Style" panose="02050604050505020204" pitchFamily="18" charset="0"/>
                </a:rPr>
                <a:t>Reversing V Polarity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8ED0DB4-537D-084E-A0F6-7FCFBBF1C34C}"/>
                </a:ext>
              </a:extLst>
            </p:cNvPr>
            <p:cNvGrpSpPr/>
            <p:nvPr/>
          </p:nvGrpSpPr>
          <p:grpSpPr>
            <a:xfrm>
              <a:off x="5378299" y="2425170"/>
              <a:ext cx="3600481" cy="3643496"/>
              <a:chOff x="5378299" y="2425170"/>
              <a:chExt cx="3600481" cy="3643496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9C10BF98-5C30-2444-B802-B45749FB189F}"/>
                  </a:ext>
                </a:extLst>
              </p:cNvPr>
              <p:cNvGrpSpPr/>
              <p:nvPr/>
            </p:nvGrpSpPr>
            <p:grpSpPr>
              <a:xfrm>
                <a:off x="5378299" y="2425170"/>
                <a:ext cx="3374693" cy="3291629"/>
                <a:chOff x="359459" y="750888"/>
                <a:chExt cx="4782722" cy="4311173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FDB603F5-EE7C-0249-9EBB-E8F6C9B86E05}"/>
                    </a:ext>
                  </a:extLst>
                </p:cNvPr>
                <p:cNvGrpSpPr/>
                <p:nvPr/>
              </p:nvGrpSpPr>
              <p:grpSpPr>
                <a:xfrm>
                  <a:off x="359459" y="750888"/>
                  <a:ext cx="4782722" cy="4177091"/>
                  <a:chOff x="359459" y="834708"/>
                  <a:chExt cx="4782722" cy="4177091"/>
                </a:xfrm>
              </p:grpSpPr>
              <p:pic>
                <p:nvPicPr>
                  <p:cNvPr id="52" name="Picture 51">
                    <a:extLst>
                      <a:ext uri="{FF2B5EF4-FFF2-40B4-BE49-F238E27FC236}">
                        <a16:creationId xmlns:a16="http://schemas.microsoft.com/office/drawing/2014/main" id="{A1A922E4-5202-934F-A329-2160B01F120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9459" y="834708"/>
                    <a:ext cx="4782722" cy="3587041"/>
                  </a:xfrm>
                  <a:prstGeom prst="rect">
                    <a:avLst/>
                  </a:prstGeom>
                </p:spPr>
              </p:pic>
              <p:cxnSp>
                <p:nvCxnSpPr>
                  <p:cNvPr id="53" name="Straight Arrow Connector 52">
                    <a:extLst>
                      <a:ext uri="{FF2B5EF4-FFF2-40B4-BE49-F238E27FC236}">
                        <a16:creationId xmlns:a16="http://schemas.microsoft.com/office/drawing/2014/main" id="{5330FEA5-A33B-4D40-83D2-0F09635032E4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2131523" y="1508760"/>
                    <a:ext cx="0" cy="62484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9EFF2F20-2718-0A4C-9EC2-8CDCB28640C2}"/>
                      </a:ext>
                    </a:extLst>
                  </p:cNvPr>
                  <p:cNvSpPr txBox="1"/>
                  <p:nvPr/>
                </p:nvSpPr>
                <p:spPr>
                  <a:xfrm>
                    <a:off x="782671" y="4669158"/>
                    <a:ext cx="1784198" cy="3426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just"/>
                    <a:r>
                      <a:rPr lang="en-US" sz="11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r=30% decrease</a:t>
                    </a:r>
                    <a:endParaRPr lang="en-US" sz="1100" u="sng" dirty="0">
                      <a:latin typeface="Tahoma" pitchFamily="34" charset="0"/>
                      <a:ea typeface="Tahoma" pitchFamily="34" charset="0"/>
                      <a:cs typeface="Tahoma" pitchFamily="34" charset="0"/>
                    </a:endParaRPr>
                  </a:p>
                </p:txBody>
              </p:sp>
            </p:grp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7192715-C090-7541-BCB7-800DF3471259}"/>
                    </a:ext>
                  </a:extLst>
                </p:cNvPr>
                <p:cNvSpPr txBox="1"/>
                <p:nvPr/>
              </p:nvSpPr>
              <p:spPr>
                <a:xfrm>
                  <a:off x="2731534" y="4497712"/>
                  <a:ext cx="2196373" cy="564349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40% increase in integrated luminosity</a:t>
                  </a:r>
                  <a:endParaRPr lang="en-US" sz="1100" u="sng" dirty="0"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801CF37-8CB4-D849-A94A-C76E106060E3}"/>
                  </a:ext>
                </a:extLst>
              </p:cNvPr>
              <p:cNvSpPr txBox="1"/>
              <p:nvPr/>
            </p:nvSpPr>
            <p:spPr>
              <a:xfrm>
                <a:off x="6795153" y="5316689"/>
                <a:ext cx="431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ym typeface="Wingdings" pitchFamily="2" charset="2"/>
                  </a:rPr>
                  <a:t></a:t>
                </a:r>
                <a:endParaRPr lang="en-US" dirty="0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4CDFD6A-C208-954D-8D1A-5E5B9231343B}"/>
                  </a:ext>
                </a:extLst>
              </p:cNvPr>
              <p:cNvSpPr txBox="1"/>
              <p:nvPr/>
            </p:nvSpPr>
            <p:spPr>
              <a:xfrm>
                <a:off x="7707278" y="5822445"/>
                <a:ext cx="1271502" cy="24622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F. </a:t>
                </a:r>
                <a:r>
                  <a:rPr lang="en-US" sz="1000" b="1" dirty="0" err="1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Cerutti</a:t>
                </a:r>
                <a:r>
                  <a:rPr lang="en-US" sz="1000" b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, </a:t>
                </a:r>
                <a:r>
                  <a:rPr lang="en-US" sz="1000" b="1" i="1" dirty="0">
                    <a:solidFill>
                      <a:schemeClr val="bg1"/>
                    </a:solidFill>
                    <a:latin typeface="Bookman Old Style" panose="02050604050505020204" pitchFamily="18" charset="0"/>
                  </a:rPr>
                  <a:t>et al.</a:t>
                </a:r>
              </a:p>
            </p:txBody>
          </p:sp>
        </p:grpSp>
      </p:grpSp>
      <p:sp>
        <p:nvSpPr>
          <p:cNvPr id="55" name="Content Placeholder 2">
            <a:extLst>
              <a:ext uri="{FF2B5EF4-FFF2-40B4-BE49-F238E27FC236}">
                <a16:creationId xmlns:a16="http://schemas.microsoft.com/office/drawing/2014/main" id="{AADE8521-8C7F-2A4D-89C3-DA78DC3FCB31}"/>
              </a:ext>
            </a:extLst>
          </p:cNvPr>
          <p:cNvSpPr txBox="1">
            <a:spLocks/>
          </p:cNvSpPr>
          <p:nvPr/>
        </p:nvSpPr>
        <p:spPr>
          <a:xfrm>
            <a:off x="306685" y="542194"/>
            <a:ext cx="8801100" cy="56654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2250" indent="-185738"/>
            <a:r>
              <a:rPr lang="en-US" sz="1400" dirty="0">
                <a:latin typeface="Bookman Old Style" panose="02050604050505020204" pitchFamily="18" charset="0"/>
              </a:rPr>
              <a:t>The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triplet lifetime </a:t>
            </a:r>
            <a:r>
              <a:rPr lang="en-US" sz="1400" dirty="0">
                <a:latin typeface="Bookman Old Style" panose="02050604050505020204" pitchFamily="18" charset="0"/>
              </a:rPr>
              <a:t>shall extend until LS3, but should </a:t>
            </a:r>
            <a:r>
              <a:rPr lang="en-US" sz="1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not be an obstacle to the luminosity production</a:t>
            </a:r>
            <a:r>
              <a:rPr lang="en-US" sz="1400" dirty="0">
                <a:latin typeface="Bookman Old Style" panose="02050604050505020204" pitchFamily="18" charset="0"/>
              </a:rPr>
              <a:t> in Run-III </a:t>
            </a:r>
            <a:r>
              <a:rPr lang="en-US" sz="1400" dirty="0">
                <a:latin typeface="Bookman Old Style" panose="02050604050505020204" pitchFamily="18" charset="0"/>
                <a:sym typeface="Wingdings" pitchFamily="2" charset="2"/>
              </a:rPr>
              <a:t> Run-I/II: Optics can affect IT lifetime.</a:t>
            </a:r>
            <a:endParaRPr lang="en-US" sz="1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82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Optics Flavors &amp; Triplet Lifetime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8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Picture1">
            <a:extLst>
              <a:ext uri="{FF2B5EF4-FFF2-40B4-BE49-F238E27FC236}">
                <a16:creationId xmlns:a16="http://schemas.microsoft.com/office/drawing/2014/main" id="{4D5EBBD5-B6FF-2E49-A030-BE2AB34A4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76365"/>
            <a:ext cx="3481703" cy="269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E037D7-DE25-E043-AAFB-A1873C241609}"/>
              </a:ext>
            </a:extLst>
          </p:cNvPr>
          <p:cNvSpPr txBox="1"/>
          <p:nvPr/>
        </p:nvSpPr>
        <p:spPr>
          <a:xfrm>
            <a:off x="83667" y="5555058"/>
            <a:ext cx="3411853" cy="60016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accent6"/>
                </a:solidFill>
                <a:latin typeface="Bookman Old Style" panose="02050604050505020204" pitchFamily="18" charset="0"/>
              </a:rPr>
              <a:t>The crossing angle is rotated by 90deg and deployed in the plane of highest </a:t>
            </a:r>
            <a:r>
              <a:rPr lang="el-GR" sz="1100" i="1" dirty="0">
                <a:solidFill>
                  <a:schemeClr val="accent6"/>
                </a:solidFill>
                <a:latin typeface="Bookman Old Style" panose="02050604050505020204" pitchFamily="18" charset="0"/>
              </a:rPr>
              <a:t>β* </a:t>
            </a:r>
            <a:r>
              <a:rPr lang="en-US" sz="1100" i="1" dirty="0">
                <a:solidFill>
                  <a:schemeClr val="accent6"/>
                </a:solidFill>
                <a:latin typeface="Bookman Old Style" panose="02050604050505020204" pitchFamily="18" charset="0"/>
              </a:rPr>
              <a:t>to minimize the loss factor.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AA3EB7B-726E-1B4F-A2A4-B6BBF1FE1FA2}"/>
              </a:ext>
            </a:extLst>
          </p:cNvPr>
          <p:cNvSpPr txBox="1"/>
          <p:nvPr/>
        </p:nvSpPr>
        <p:spPr>
          <a:xfrm>
            <a:off x="6948416" y="893398"/>
            <a:ext cx="2130711" cy="261610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Triplet dose limit: 30 </a:t>
            </a:r>
            <a:r>
              <a:rPr lang="en-US" sz="11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MGy</a:t>
            </a:r>
            <a:endParaRPr lang="en-US" sz="11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E5065B5-E43F-F446-80E0-9B88A364FDA0}"/>
              </a:ext>
            </a:extLst>
          </p:cNvPr>
          <p:cNvGrpSpPr/>
          <p:nvPr/>
        </p:nvGrpSpPr>
        <p:grpSpPr>
          <a:xfrm>
            <a:off x="3912569" y="2760077"/>
            <a:ext cx="5156524" cy="3387928"/>
            <a:chOff x="3912569" y="2760077"/>
            <a:chExt cx="5156524" cy="3387928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FCE3F25-C468-7649-97EF-5169FF81F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2569" y="3107002"/>
              <a:ext cx="3280588" cy="2460442"/>
            </a:xfrm>
            <a:prstGeom prst="rect">
              <a:avLst/>
            </a:prstGeom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ABF90D5-E598-FD44-917B-F25CF027EB1F}"/>
                </a:ext>
              </a:extLst>
            </p:cNvPr>
            <p:cNvCxnSpPr>
              <a:cxnSpLocks/>
              <a:stCxn id="37" idx="1"/>
            </p:cNvCxnSpPr>
            <p:nvPr/>
          </p:nvCxnSpPr>
          <p:spPr bwMode="auto">
            <a:xfrm flipH="1">
              <a:off x="4910009" y="3484887"/>
              <a:ext cx="2432092" cy="9926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C50B3FB-54D3-3746-85A4-3E2BE7C687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42" t="11868" r="17109" b="8373"/>
            <a:stretch/>
          </p:blipFill>
          <p:spPr>
            <a:xfrm>
              <a:off x="7342101" y="2760077"/>
              <a:ext cx="1510932" cy="1449619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03EC0B3F-2024-7240-BC45-1F594C11A1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43" t="11385" r="17289" b="7892"/>
            <a:stretch/>
          </p:blipFill>
          <p:spPr>
            <a:xfrm>
              <a:off x="7342101" y="4295531"/>
              <a:ext cx="1516513" cy="1476837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57EEDA1-C8BB-DD4A-A277-589212FA7057}"/>
                </a:ext>
              </a:extLst>
            </p:cNvPr>
            <p:cNvCxnSpPr>
              <a:cxnSpLocks/>
              <a:endCxn id="38" idx="1"/>
            </p:cNvCxnSpPr>
            <p:nvPr/>
          </p:nvCxnSpPr>
          <p:spPr bwMode="auto">
            <a:xfrm>
              <a:off x="5168758" y="4337223"/>
              <a:ext cx="2173343" cy="69672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60E4480-4D04-2743-BADC-8A071229AE3A}"/>
                </a:ext>
              </a:extLst>
            </p:cNvPr>
            <p:cNvSpPr txBox="1"/>
            <p:nvPr/>
          </p:nvSpPr>
          <p:spPr>
            <a:xfrm>
              <a:off x="4114827" y="5617675"/>
              <a:ext cx="12654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100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r=35% decrease</a:t>
              </a:r>
              <a:endParaRPr lang="en-US" sz="1100" u="sng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95C9A9A-07EC-1042-A074-1BA2020D8D19}"/>
                </a:ext>
              </a:extLst>
            </p:cNvPr>
            <p:cNvSpPr txBox="1"/>
            <p:nvPr/>
          </p:nvSpPr>
          <p:spPr>
            <a:xfrm>
              <a:off x="5597665" y="5556924"/>
              <a:ext cx="1527003" cy="43088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ea typeface="Tahoma" pitchFamily="34" charset="0"/>
                  <a:cs typeface="Tahoma" pitchFamily="34" charset="0"/>
                </a:rPr>
                <a:t>5</a:t>
              </a:r>
              <a:r>
                <a:rPr lang="en-US" sz="1100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0% increase in integrated luminosity</a:t>
              </a:r>
              <a:endParaRPr lang="en-US" sz="1100" u="sng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3DC62F8-372E-CA44-9265-D6B46DF33DC3}"/>
                </a:ext>
              </a:extLst>
            </p:cNvPr>
            <p:cNvCxnSpPr/>
            <p:nvPr/>
          </p:nvCxnSpPr>
          <p:spPr bwMode="auto">
            <a:xfrm>
              <a:off x="4914020" y="3564341"/>
              <a:ext cx="0" cy="47707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AA57211-168D-4244-8DA1-D2C0CAD93A18}"/>
                </a:ext>
              </a:extLst>
            </p:cNvPr>
            <p:cNvSpPr txBox="1"/>
            <p:nvPr/>
          </p:nvSpPr>
          <p:spPr>
            <a:xfrm>
              <a:off x="7797591" y="5901784"/>
              <a:ext cx="1271502" cy="246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F. </a:t>
              </a:r>
              <a:r>
                <a:rPr lang="en-US" sz="1000" b="1" dirty="0" err="1">
                  <a:solidFill>
                    <a:schemeClr val="bg1"/>
                  </a:solidFill>
                  <a:latin typeface="Bookman Old Style" panose="02050604050505020204" pitchFamily="18" charset="0"/>
                </a:rPr>
                <a:t>Cerutti</a:t>
              </a:r>
              <a:r>
                <a:rPr lang="en-US" sz="1000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, </a:t>
              </a:r>
              <a:r>
                <a:rPr lang="en-US" sz="1000" b="1" i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et al.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297DD19-C3A8-5942-BA1C-864118D31F33}"/>
                </a:ext>
              </a:extLst>
            </p:cNvPr>
            <p:cNvSpPr txBox="1"/>
            <p:nvPr/>
          </p:nvSpPr>
          <p:spPr>
            <a:xfrm>
              <a:off x="5246144" y="5587701"/>
              <a:ext cx="43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Wingdings" pitchFamily="2" charset="2"/>
                </a:rPr>
                <a:t>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2">
                <a:extLst>
                  <a:ext uri="{FF2B5EF4-FFF2-40B4-BE49-F238E27FC236}">
                    <a16:creationId xmlns:a16="http://schemas.microsoft.com/office/drawing/2014/main" id="{0C0D83DE-E114-1540-B65E-6BF2D2CFB56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077" y="558872"/>
                <a:ext cx="8801100" cy="1538243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2250" indent="-185738"/>
                <a:r>
                  <a:rPr lang="en-US" sz="1400" dirty="0">
                    <a:latin typeface="Bookman Old Style" panose="02050604050505020204" pitchFamily="18" charset="0"/>
                  </a:rPr>
                  <a:t>The </a:t>
                </a:r>
                <a:r>
                  <a:rPr lang="en-US" sz="14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triplet lifetime 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shall extend until LS3, but should </a:t>
                </a:r>
                <a:r>
                  <a:rPr lang="en-US" sz="14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not be an obstacle to the luminosity production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 in Run-III.</a:t>
                </a:r>
              </a:p>
              <a:p>
                <a:pPr marL="222250" indent="-185738"/>
                <a:r>
                  <a:rPr lang="en-US" sz="1400" dirty="0">
                    <a:latin typeface="Bookman Old Style" panose="02050604050505020204" pitchFamily="18" charset="0"/>
                  </a:rPr>
                  <a:t>Two optics flavors to exploit during Run-III</a:t>
                </a:r>
              </a:p>
              <a:p>
                <a:pPr marL="409702" lvl="2" indent="-185738"/>
                <a:r>
                  <a:rPr lang="en-US" sz="1400" b="1" dirty="0">
                    <a:solidFill>
                      <a:srgbClr val="7030A0"/>
                    </a:solidFill>
                    <a:latin typeface="Bookman Old Style" panose="02050604050505020204" pitchFamily="18" charset="0"/>
                  </a:rPr>
                  <a:t>Round Optics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  <m:sup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  <m:sup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𝑟𝑜𝑢𝑛𝑑</m:t>
                        </m:r>
                      </m:sub>
                      <m:sup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400" dirty="0">
                    <a:latin typeface="Bookman Old Style" panose="02050604050505020204" pitchFamily="18" charset="0"/>
                  </a:rPr>
                  <a:t>)  </a:t>
                </a:r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 Swapping the vertical crossing polarity  H, +V, -V</a:t>
                </a:r>
                <a:b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</a:br>
                <a:endParaRPr lang="en-US" sz="1400" b="1" dirty="0">
                  <a:solidFill>
                    <a:srgbClr val="FF0000"/>
                  </a:solidFill>
                  <a:latin typeface="Bookman Old Style" panose="02050604050505020204" pitchFamily="18" charset="0"/>
                  <a:sym typeface="Wingdings" pitchFamily="2" charset="2"/>
                </a:endParaRPr>
              </a:p>
              <a:p>
                <a:pPr marL="409702" lvl="2" indent="-185738"/>
                <a:r>
                  <a:rPr lang="en-US" sz="1400" b="1" dirty="0">
                    <a:solidFill>
                      <a:srgbClr val="00B050"/>
                    </a:solidFill>
                    <a:latin typeface="Bookman Old Style" panose="02050604050505020204" pitchFamily="18" charset="0"/>
                  </a:rPr>
                  <a:t>Flat </a:t>
                </a:r>
                <a:r>
                  <a:rPr lang="en-US" sz="1400" b="1" u="sng" dirty="0">
                    <a:solidFill>
                      <a:srgbClr val="00B050"/>
                    </a:solidFill>
                    <a:latin typeface="Bookman Old Style" panose="02050604050505020204" pitchFamily="18" charset="0"/>
                  </a:rPr>
                  <a:t>Optics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i="1">
                        <a:latin typeface="Cambria Math" panose="02040503050406030204" pitchFamily="18" charset="0"/>
                      </a:rPr>
                      <m:t>&gt;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𝑟𝑜𝑢𝑛𝑑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i="1">
                        <a:latin typeface="Cambria Math" panose="02040503050406030204" pitchFamily="18" charset="0"/>
                      </a:rPr>
                      <m:t>, </m:t>
                    </m:r>
                    <m:rad>
                      <m:radPr>
                        <m:degHide m:val="on"/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||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rad>
                    <m:r>
                      <a:rPr lang="en-US" sz="1400" i="1">
                        <a:latin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𝑟𝑜𝑢𝑛𝑑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</a:rPr>
                      <m:t>at</m:t>
                    </m:r>
                    <m:r>
                      <a:rPr lang="en-US" sz="1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</a:rPr>
                      <m:t>cst</m:t>
                    </m:r>
                    <m:r>
                      <a:rPr lang="en-US" sz="1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</a:rPr>
                      <m:t>lumi</m:t>
                    </m:r>
                  </m:oMath>
                </a14:m>
                <a:r>
                  <a:rPr lang="el-GR" sz="1400" dirty="0">
                    <a:latin typeface="Bookman Old Style" panose="02050604050505020204" pitchFamily="18" charset="0"/>
                  </a:rPr>
                  <a:t>)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 </a:t>
                </a:r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 H, +V, -V</a:t>
                </a:r>
                <a:endParaRPr lang="en-US" sz="1400" dirty="0">
                  <a:latin typeface="Bookman Old Style" panose="02050604050505020204" pitchFamily="18" charset="0"/>
                </a:endParaRPr>
              </a:p>
              <a:p>
                <a:pPr marL="409702" lvl="2" indent="-185738"/>
                <a:endParaRPr lang="en-US" sz="14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25" name="Content Placeholder 2">
                <a:extLst>
                  <a:ext uri="{FF2B5EF4-FFF2-40B4-BE49-F238E27FC236}">
                    <a16:creationId xmlns:a16="http://schemas.microsoft.com/office/drawing/2014/main" id="{0C0D83DE-E114-1540-B65E-6BF2D2CFB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77" y="558872"/>
                <a:ext cx="8801100" cy="1538243"/>
              </a:xfrm>
              <a:prstGeom prst="rect">
                <a:avLst/>
              </a:prstGeom>
              <a:blipFill>
                <a:blip r:embed="rId6"/>
                <a:stretch>
                  <a:fillRect b="-13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956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Optics Flavors &amp; Triplet Lifetime (III)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FF2-416E-5943-ACE5-F75043598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9702" y="6356349"/>
            <a:ext cx="3040759" cy="365125"/>
          </a:xfrm>
        </p:spPr>
        <p:txBody>
          <a:bodyPr/>
          <a:lstStyle/>
          <a:p>
            <a:fld id="{DFF9DBC7-9E8F-A24D-B345-5D7861EBA1D5}" type="datetime1">
              <a:rPr lang="en-GB" b="1" smtClean="0">
                <a:latin typeface="Bookman Old Style" panose="02050604050505020204" pitchFamily="18" charset="0"/>
              </a:rPr>
              <a:t>01/02/2019</a:t>
            </a:fld>
            <a:r>
              <a:rPr lang="en-GB" b="1" dirty="0">
                <a:latin typeface="Bookman Old Style" panose="02050604050505020204" pitchFamily="18" charset="0"/>
              </a:rPr>
              <a:t> - 9</a:t>
            </a:r>
            <a:r>
              <a:rPr lang="en-GB" b="1" baseline="30000" dirty="0">
                <a:latin typeface="Bookman Old Style" panose="02050604050505020204" pitchFamily="18" charset="0"/>
              </a:rPr>
              <a:t>th</a:t>
            </a:r>
            <a:r>
              <a:rPr lang="en-GB" b="1" dirty="0">
                <a:latin typeface="Bookman Old Style" panose="02050604050505020204" pitchFamily="18" charset="0"/>
              </a:rPr>
              <a:t> Evian Workshop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9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3A0AE2BD-A1A7-4340-A1AA-0BF2322B2B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7620" y="568382"/>
                <a:ext cx="8801100" cy="1538243"/>
              </a:xfrm>
            </p:spPr>
            <p:txBody>
              <a:bodyPr>
                <a:noAutofit/>
              </a:bodyPr>
              <a:lstStyle/>
              <a:p>
                <a:pPr marL="222250" indent="-185738"/>
                <a:r>
                  <a:rPr lang="en-US" sz="1400" dirty="0">
                    <a:latin typeface="Bookman Old Style" panose="02050604050505020204" pitchFamily="18" charset="0"/>
                  </a:rPr>
                  <a:t>The </a:t>
                </a:r>
                <a:r>
                  <a:rPr lang="en-US" sz="14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triplet lifetime 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shall extend until LS3, but should </a:t>
                </a:r>
                <a:r>
                  <a:rPr lang="en-US" sz="14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not be an obstacle to the luminosity production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 in Run-III.</a:t>
                </a:r>
              </a:p>
              <a:p>
                <a:pPr marL="222250" indent="-185738"/>
                <a:r>
                  <a:rPr lang="en-US" sz="1400" dirty="0">
                    <a:latin typeface="Bookman Old Style" panose="02050604050505020204" pitchFamily="18" charset="0"/>
                  </a:rPr>
                  <a:t>Two optics flavors to exploit during Run-III</a:t>
                </a:r>
              </a:p>
              <a:p>
                <a:pPr marL="409702" lvl="2" indent="-185738"/>
                <a:r>
                  <a:rPr lang="en-US" sz="1400" b="1" dirty="0">
                    <a:solidFill>
                      <a:srgbClr val="7030A0"/>
                    </a:solidFill>
                    <a:latin typeface="Bookman Old Style" panose="02050604050505020204" pitchFamily="18" charset="0"/>
                  </a:rPr>
                  <a:t>Round Optics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𝑟𝑜𝑢𝑛𝑑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400" dirty="0">
                    <a:latin typeface="Bookman Old Style" panose="02050604050505020204" pitchFamily="18" charset="0"/>
                  </a:rPr>
                  <a:t>)  </a:t>
                </a:r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 Swapping the vertical crossing polarity  H, +V, -V</a:t>
                </a:r>
                <a:br>
                  <a:rPr lang="en-US" sz="1400">
                    <a:latin typeface="Bookman Old Style" panose="02050604050505020204" pitchFamily="18" charset="0"/>
                    <a:sym typeface="Wingdings" pitchFamily="2" charset="2"/>
                  </a:rPr>
                </a:br>
                <a:endParaRPr lang="en-US" sz="1400" b="1" dirty="0">
                  <a:solidFill>
                    <a:srgbClr val="FF0000"/>
                  </a:solidFill>
                  <a:latin typeface="Bookman Old Style" panose="02050604050505020204" pitchFamily="18" charset="0"/>
                  <a:sym typeface="Wingdings" pitchFamily="2" charset="2"/>
                </a:endParaRPr>
              </a:p>
              <a:p>
                <a:pPr marL="409702" lvl="2" indent="-185738"/>
                <a:r>
                  <a:rPr lang="en-US" sz="1400" b="1" dirty="0">
                    <a:solidFill>
                      <a:srgbClr val="00B050"/>
                    </a:solidFill>
                    <a:latin typeface="Bookman Old Style" panose="02050604050505020204" pitchFamily="18" charset="0"/>
                  </a:rPr>
                  <a:t>Flat </a:t>
                </a:r>
                <a:r>
                  <a:rPr lang="en-US" sz="1400" b="1" u="sng" dirty="0">
                    <a:solidFill>
                      <a:srgbClr val="00B050"/>
                    </a:solidFill>
                    <a:latin typeface="Bookman Old Style" panose="02050604050505020204" pitchFamily="18" charset="0"/>
                  </a:rPr>
                  <a:t>Optics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i="1">
                        <a:latin typeface="Cambria Math" panose="02040503050406030204" pitchFamily="18" charset="0"/>
                      </a:rPr>
                      <m:t>&gt;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𝑟𝑜𝑢𝑛𝑑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i="1">
                        <a:latin typeface="Cambria Math" panose="02040503050406030204" pitchFamily="18" charset="0"/>
                      </a:rPr>
                      <m:t>, </m:t>
                    </m:r>
                    <m:rad>
                      <m:radPr>
                        <m:degHide m:val="on"/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||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rad>
                    <m:r>
                      <a:rPr lang="en-US" sz="1400" i="1">
                        <a:latin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𝑟𝑜𝑢𝑛𝑑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</a:rPr>
                      <m:t>at</m:t>
                    </m:r>
                    <m:r>
                      <a:rPr lang="en-US" sz="1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</a:rPr>
                      <m:t>cst</m:t>
                    </m:r>
                    <m:r>
                      <a:rPr lang="en-US" sz="1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</a:rPr>
                      <m:t>lumi</m:t>
                    </m:r>
                  </m:oMath>
                </a14:m>
                <a:r>
                  <a:rPr lang="el-GR" sz="1400" dirty="0">
                    <a:latin typeface="Bookman Old Style" panose="02050604050505020204" pitchFamily="18" charset="0"/>
                  </a:rPr>
                  <a:t>)</a:t>
                </a:r>
                <a:r>
                  <a:rPr lang="en-US" sz="1400" dirty="0">
                    <a:latin typeface="Bookman Old Style" panose="02050604050505020204" pitchFamily="18" charset="0"/>
                  </a:rPr>
                  <a:t> </a:t>
                </a:r>
                <a:r>
                  <a:rPr lang="en-US" sz="1400" dirty="0">
                    <a:latin typeface="Bookman Old Style" panose="02050604050505020204" pitchFamily="18" charset="0"/>
                    <a:sym typeface="Wingdings" pitchFamily="2" charset="2"/>
                  </a:rPr>
                  <a:t> H, +V, -V</a:t>
                </a:r>
                <a:endParaRPr lang="en-US" sz="1400" dirty="0">
                  <a:latin typeface="Bookman Old Style" panose="02050604050505020204" pitchFamily="18" charset="0"/>
                </a:endParaRPr>
              </a:p>
              <a:p>
                <a:pPr marL="409702" lvl="2" indent="-185738"/>
                <a:endParaRPr lang="en-US" sz="14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3A0AE2BD-A1A7-4340-A1AA-0BF2322B2B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7620" y="568382"/>
                <a:ext cx="8801100" cy="1538243"/>
              </a:xfrm>
              <a:blipFill>
                <a:blip r:embed="rId2"/>
                <a:stretch>
                  <a:fillRect t="-820" b="-13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EC27FFEC-F10C-D74E-AB4B-FB8895ED1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5" y="2435920"/>
            <a:ext cx="4143715" cy="290060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5D682E3-AE8C-5147-B6A1-7B4BF9765DB7}"/>
              </a:ext>
            </a:extLst>
          </p:cNvPr>
          <p:cNvSpPr txBox="1"/>
          <p:nvPr/>
        </p:nvSpPr>
        <p:spPr>
          <a:xfrm>
            <a:off x="4325810" y="4652118"/>
            <a:ext cx="4622910" cy="73866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ookman Old Style" panose="02050604050505020204" pitchFamily="18" charset="0"/>
              </a:rPr>
              <a:t>The target of any operational scenario would be to </a:t>
            </a:r>
            <a:r>
              <a:rPr lang="en-US" sz="105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keep the crossing-angle as small as possible </a:t>
            </a:r>
            <a:r>
              <a:rPr lang="en-US" sz="1050" dirty="0">
                <a:latin typeface="Bookman Old Style" panose="02050604050505020204" pitchFamily="18" charset="0"/>
              </a:rPr>
              <a:t>for as long as possible, without sacrificing performance. </a:t>
            </a:r>
            <a:r>
              <a:rPr lang="en-US" sz="1050" b="1" dirty="0">
                <a:latin typeface="Bookman Old Style" panose="02050604050505020204" pitchFamily="18" charset="0"/>
                <a:sym typeface="Wingdings" pitchFamily="2" charset="2"/>
              </a:rPr>
              <a:t> </a:t>
            </a:r>
            <a:r>
              <a:rPr lang="en-US" sz="1050" b="1" i="1" dirty="0">
                <a:latin typeface="Bookman Old Style" panose="02050604050505020204" pitchFamily="18" charset="0"/>
                <a:sym typeface="Wingdings" pitchFamily="2" charset="2"/>
              </a:rPr>
              <a:t>“Safely operating just above the BB limit” !</a:t>
            </a:r>
            <a:endParaRPr lang="en-US" sz="1050" b="1" i="1" dirty="0">
              <a:latin typeface="Bookman Old Style" panose="0205060405050502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A57211-168D-4244-8DA1-D2C0CAD93A18}"/>
              </a:ext>
            </a:extLst>
          </p:cNvPr>
          <p:cNvSpPr txBox="1"/>
          <p:nvPr/>
        </p:nvSpPr>
        <p:spPr>
          <a:xfrm>
            <a:off x="7183834" y="2077404"/>
            <a:ext cx="1271502" cy="24622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F. </a:t>
            </a:r>
            <a:r>
              <a:rPr lang="en-US" sz="10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Cerutti</a:t>
            </a:r>
            <a:r>
              <a:rPr lang="en-US" sz="1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en-US" sz="10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et 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8B0A9394-E9EC-0745-B477-59CEBD7FA9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30203"/>
                  </p:ext>
                </p:extLst>
              </p:nvPr>
            </p:nvGraphicFramePr>
            <p:xfrm>
              <a:off x="4448426" y="2323625"/>
              <a:ext cx="4565497" cy="1934482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1285454">
                      <a:extLst>
                        <a:ext uri="{9D8B030D-6E8A-4147-A177-3AD203B41FA5}">
                          <a16:colId xmlns:a16="http://schemas.microsoft.com/office/drawing/2014/main" val="69404298"/>
                        </a:ext>
                      </a:extLst>
                    </a:gridCol>
                    <a:gridCol w="574272">
                      <a:extLst>
                        <a:ext uri="{9D8B030D-6E8A-4147-A177-3AD203B41FA5}">
                          <a16:colId xmlns:a16="http://schemas.microsoft.com/office/drawing/2014/main" val="3426996965"/>
                        </a:ext>
                      </a:extLst>
                    </a:gridCol>
                    <a:gridCol w="514438">
                      <a:extLst>
                        <a:ext uri="{9D8B030D-6E8A-4147-A177-3AD203B41FA5}">
                          <a16:colId xmlns:a16="http://schemas.microsoft.com/office/drawing/2014/main" val="3731279569"/>
                        </a:ext>
                      </a:extLst>
                    </a:gridCol>
                    <a:gridCol w="508444">
                      <a:extLst>
                        <a:ext uri="{9D8B030D-6E8A-4147-A177-3AD203B41FA5}">
                          <a16:colId xmlns:a16="http://schemas.microsoft.com/office/drawing/2014/main" val="1999500814"/>
                        </a:ext>
                      </a:extLst>
                    </a:gridCol>
                    <a:gridCol w="490707">
                      <a:extLst>
                        <a:ext uri="{9D8B030D-6E8A-4147-A177-3AD203B41FA5}">
                          <a16:colId xmlns:a16="http://schemas.microsoft.com/office/drawing/2014/main" val="3859834277"/>
                        </a:ext>
                      </a:extLst>
                    </a:gridCol>
                    <a:gridCol w="634097">
                      <a:extLst>
                        <a:ext uri="{9D8B030D-6E8A-4147-A177-3AD203B41FA5}">
                          <a16:colId xmlns:a16="http://schemas.microsoft.com/office/drawing/2014/main" val="3673123318"/>
                        </a:ext>
                      </a:extLst>
                    </a:gridCol>
                    <a:gridCol w="558085">
                      <a:extLst>
                        <a:ext uri="{9D8B030D-6E8A-4147-A177-3AD203B41FA5}">
                          <a16:colId xmlns:a16="http://schemas.microsoft.com/office/drawing/2014/main" val="2364605651"/>
                        </a:ext>
                      </a:extLst>
                    </a:gridCol>
                  </a:tblGrid>
                  <a:tr h="241671">
                    <a:tc>
                      <a:txBody>
                        <a:bodyPr/>
                        <a:lstStyle/>
                        <a:p>
                          <a:pPr algn="ctr"/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Run-I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2015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2016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2017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2018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bg1"/>
                              </a:solidFill>
                            </a:rPr>
                            <a:t>Total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0313213"/>
                      </a:ext>
                    </a:extLst>
                  </a:tr>
                  <a:tr h="24167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Energy [</a:t>
                          </a:r>
                          <a:r>
                            <a:rPr lang="en-US" sz="900" dirty="0" err="1"/>
                            <a:t>TeV</a:t>
                          </a:r>
                          <a:r>
                            <a:rPr lang="en-US" sz="900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3.5 / 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6.5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9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7249402"/>
                      </a:ext>
                    </a:extLst>
                  </a:tr>
                  <a:tr h="241671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sz="900" smtClean="0">
                                        <a:latin typeface="Cambria Math" panose="02040503050406030204" pitchFamily="18" charset="0"/>
                                      </a:rPr>
                                      <m:t>𝑖𝑛𝑡</m:t>
                                    </m:r>
                                  </m:sub>
                                </m:sSub>
                                <m:r>
                                  <a:rPr lang="en-US" sz="9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900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sSup>
                                  <m:sSupPr>
                                    <m:ctrlPr>
                                      <a:rPr lang="en-US" sz="9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900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sz="9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sz="9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40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65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bg1"/>
                              </a:solidFill>
                            </a:rPr>
                            <a:t>190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03136892"/>
                      </a:ext>
                    </a:extLst>
                  </a:tr>
                  <a:tr h="34947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 err="1"/>
                            <a:t>Lumi</a:t>
                          </a:r>
                          <a:r>
                            <a:rPr lang="en-US" sz="900" dirty="0"/>
                            <a:t> averaged half crossing angle [</a:t>
                          </a:r>
                          <a:r>
                            <a:rPr lang="el-GR" sz="900" dirty="0"/>
                            <a:t>μ</a:t>
                          </a:r>
                          <a:r>
                            <a:rPr lang="en-US" sz="900" dirty="0"/>
                            <a:t>rad]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- 145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- 205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- 180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 +135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+ 144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9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9878601"/>
                      </a:ext>
                    </a:extLst>
                  </a:tr>
                  <a:tr h="2352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IR1Q2a up [</a:t>
                          </a:r>
                          <a:r>
                            <a:rPr lang="en-US" sz="900" dirty="0" err="1"/>
                            <a:t>MGy</a:t>
                          </a:r>
                          <a:r>
                            <a:rPr lang="en-US" sz="900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4.5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6.1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bg1"/>
                              </a:solidFill>
                            </a:rPr>
                            <a:t>13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5157562"/>
                      </a:ext>
                    </a:extLst>
                  </a:tr>
                  <a:tr h="24268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900" dirty="0"/>
                            <a:t>IR1Q2a down [</a:t>
                          </a:r>
                          <a:r>
                            <a:rPr lang="en-US" sz="900" dirty="0" err="1"/>
                            <a:t>MGy</a:t>
                          </a:r>
                          <a:r>
                            <a:rPr lang="en-US" sz="900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4.3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2.1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bg1"/>
                              </a:solidFill>
                            </a:rPr>
                            <a:t>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658269"/>
                      </a:ext>
                    </a:extLst>
                  </a:tr>
                  <a:tr h="34947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900" dirty="0"/>
                            <a:t>IR5Q2b in [</a:t>
                          </a:r>
                          <a:r>
                            <a:rPr lang="en-US" sz="900" dirty="0" err="1"/>
                            <a:t>MGy</a:t>
                          </a:r>
                          <a:r>
                            <a:rPr lang="en-US" sz="900" dirty="0"/>
                            <a:t>]</a:t>
                          </a:r>
                        </a:p>
                        <a:p>
                          <a:pPr algn="l"/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0.4*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3.0*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3.9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bg1"/>
                              </a:solidFill>
                            </a:rPr>
                            <a:t>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86284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8B0A9394-E9EC-0745-B477-59CEBD7FA9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30203"/>
                  </p:ext>
                </p:extLst>
              </p:nvPr>
            </p:nvGraphicFramePr>
            <p:xfrm>
              <a:off x="4448426" y="2323625"/>
              <a:ext cx="4565497" cy="1934482"/>
            </p:xfrm>
            <a:graphic>
              <a:graphicData uri="http://schemas.openxmlformats.org/drawingml/2006/table">
                <a:tbl>
                  <a:tblPr firstRow="1" bandRow="1">
                    <a:tableStyleId>{793D81CF-94F2-401A-BA57-92F5A7B2D0C5}</a:tableStyleId>
                  </a:tblPr>
                  <a:tblGrid>
                    <a:gridCol w="1285454">
                      <a:extLst>
                        <a:ext uri="{9D8B030D-6E8A-4147-A177-3AD203B41FA5}">
                          <a16:colId xmlns:a16="http://schemas.microsoft.com/office/drawing/2014/main" val="69404298"/>
                        </a:ext>
                      </a:extLst>
                    </a:gridCol>
                    <a:gridCol w="574272">
                      <a:extLst>
                        <a:ext uri="{9D8B030D-6E8A-4147-A177-3AD203B41FA5}">
                          <a16:colId xmlns:a16="http://schemas.microsoft.com/office/drawing/2014/main" val="3426996965"/>
                        </a:ext>
                      </a:extLst>
                    </a:gridCol>
                    <a:gridCol w="514438">
                      <a:extLst>
                        <a:ext uri="{9D8B030D-6E8A-4147-A177-3AD203B41FA5}">
                          <a16:colId xmlns:a16="http://schemas.microsoft.com/office/drawing/2014/main" val="3731279569"/>
                        </a:ext>
                      </a:extLst>
                    </a:gridCol>
                    <a:gridCol w="508444">
                      <a:extLst>
                        <a:ext uri="{9D8B030D-6E8A-4147-A177-3AD203B41FA5}">
                          <a16:colId xmlns:a16="http://schemas.microsoft.com/office/drawing/2014/main" val="1999500814"/>
                        </a:ext>
                      </a:extLst>
                    </a:gridCol>
                    <a:gridCol w="490707">
                      <a:extLst>
                        <a:ext uri="{9D8B030D-6E8A-4147-A177-3AD203B41FA5}">
                          <a16:colId xmlns:a16="http://schemas.microsoft.com/office/drawing/2014/main" val="3859834277"/>
                        </a:ext>
                      </a:extLst>
                    </a:gridCol>
                    <a:gridCol w="634097">
                      <a:extLst>
                        <a:ext uri="{9D8B030D-6E8A-4147-A177-3AD203B41FA5}">
                          <a16:colId xmlns:a16="http://schemas.microsoft.com/office/drawing/2014/main" val="3673123318"/>
                        </a:ext>
                      </a:extLst>
                    </a:gridCol>
                    <a:gridCol w="558085">
                      <a:extLst>
                        <a:ext uri="{9D8B030D-6E8A-4147-A177-3AD203B41FA5}">
                          <a16:colId xmlns:a16="http://schemas.microsoft.com/office/drawing/2014/main" val="2364605651"/>
                        </a:ext>
                      </a:extLst>
                    </a:gridCol>
                  </a:tblGrid>
                  <a:tr h="241671">
                    <a:tc>
                      <a:txBody>
                        <a:bodyPr/>
                        <a:lstStyle/>
                        <a:p>
                          <a:pPr algn="ctr"/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Run-I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2015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2016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2017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2018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bg1"/>
                              </a:solidFill>
                            </a:rPr>
                            <a:t>Total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0313213"/>
                      </a:ext>
                    </a:extLst>
                  </a:tr>
                  <a:tr h="24167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Energy [</a:t>
                          </a:r>
                          <a:r>
                            <a:rPr lang="en-US" sz="900" dirty="0" err="1"/>
                            <a:t>TeV</a:t>
                          </a:r>
                          <a:r>
                            <a:rPr lang="en-US" sz="900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3.5 / 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6.5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9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7249402"/>
                      </a:ext>
                    </a:extLst>
                  </a:tr>
                  <a:tr h="24167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90" t="-190000" r="-256436" b="-4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40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65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bg1"/>
                              </a:solidFill>
                            </a:rPr>
                            <a:t>190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0313689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 err="1"/>
                            <a:t>Lumi</a:t>
                          </a:r>
                          <a:r>
                            <a:rPr lang="en-US" sz="900" dirty="0"/>
                            <a:t> averaged half crossing angle [</a:t>
                          </a:r>
                          <a:r>
                            <a:rPr lang="el-GR" sz="900" dirty="0"/>
                            <a:t>μ</a:t>
                          </a:r>
                          <a:r>
                            <a:rPr lang="en-US" sz="900" dirty="0"/>
                            <a:t>rad]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- 145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- 205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- 180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 +135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+ 144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9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9878601"/>
                      </a:ext>
                    </a:extLst>
                  </a:tr>
                  <a:tr h="2352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900" dirty="0"/>
                            <a:t>IR1Q2a up [</a:t>
                          </a:r>
                          <a:r>
                            <a:rPr lang="en-US" sz="900" dirty="0" err="1"/>
                            <a:t>MGy</a:t>
                          </a:r>
                          <a:r>
                            <a:rPr lang="en-US" sz="900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4.5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6.1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bg1"/>
                              </a:solidFill>
                            </a:rPr>
                            <a:t>13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5157562"/>
                      </a:ext>
                    </a:extLst>
                  </a:tr>
                  <a:tr h="24268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900" dirty="0"/>
                            <a:t>IR1Q2a down [</a:t>
                          </a:r>
                          <a:r>
                            <a:rPr lang="en-US" sz="900" dirty="0" err="1"/>
                            <a:t>MGy</a:t>
                          </a:r>
                          <a:r>
                            <a:rPr lang="en-US" sz="900" dirty="0"/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4.3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2.1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bg1"/>
                              </a:solidFill>
                            </a:rPr>
                            <a:t>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658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900" dirty="0"/>
                            <a:t>IR5Q2b in [</a:t>
                          </a:r>
                          <a:r>
                            <a:rPr lang="en-US" sz="900" dirty="0" err="1"/>
                            <a:t>MGy</a:t>
                          </a:r>
                          <a:r>
                            <a:rPr lang="en-US" sz="900" dirty="0"/>
                            <a:t>]</a:t>
                          </a:r>
                        </a:p>
                        <a:p>
                          <a:pPr algn="l"/>
                          <a:endParaRPr lang="en-US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0.4*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3.0*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3.9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>
                              <a:solidFill>
                                <a:schemeClr val="bg1"/>
                              </a:solidFill>
                            </a:rPr>
                            <a:t>11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862844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2BCE918-2A2A-3946-9E94-4F302D94FDD5}"/>
              </a:ext>
            </a:extLst>
          </p:cNvPr>
          <p:cNvSpPr txBox="1"/>
          <p:nvPr/>
        </p:nvSpPr>
        <p:spPr>
          <a:xfrm>
            <a:off x="4448426" y="4207570"/>
            <a:ext cx="241444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* Crossing angle dependence in IR5 not fully studied yet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EB9351-C6E5-2647-A315-231A0F7A8B28}"/>
              </a:ext>
            </a:extLst>
          </p:cNvPr>
          <p:cNvSpPr txBox="1"/>
          <p:nvPr/>
        </p:nvSpPr>
        <p:spPr>
          <a:xfrm>
            <a:off x="6948416" y="893398"/>
            <a:ext cx="2130711" cy="261610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Triplet dose limit: 30 </a:t>
            </a:r>
            <a:r>
              <a:rPr lang="en-US" sz="11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MGy</a:t>
            </a:r>
            <a:endParaRPr lang="en-US" sz="11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6A9383C-B52B-1E4E-8CAE-C1AB1D506DFF}"/>
                  </a:ext>
                </a:extLst>
              </p:cNvPr>
              <p:cNvSpPr txBox="1"/>
              <p:nvPr/>
            </p:nvSpPr>
            <p:spPr>
              <a:xfrm>
                <a:off x="3407508" y="5454370"/>
                <a:ext cx="5541212" cy="650499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Bookman Old Style" panose="02050604050505020204" pitchFamily="18" charset="0"/>
                  </a:rPr>
                  <a:t>In terms of </a:t>
                </a:r>
                <a:r>
                  <a:rPr lang="en-US" sz="1200" dirty="0">
                    <a:solidFill>
                      <a:srgbClr val="7030A0"/>
                    </a:solidFill>
                    <a:latin typeface="Bookman Old Style" panose="02050604050505020204" pitchFamily="18" charset="0"/>
                  </a:rPr>
                  <a:t>triplet lifetime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, </a:t>
                </a:r>
                <a:r>
                  <a:rPr lang="en-US" sz="1200" dirty="0">
                    <a:solidFill>
                      <a:srgbClr val="00B0F0"/>
                    </a:solidFill>
                    <a:latin typeface="Bookman Old Style" panose="02050604050505020204" pitchFamily="18" charset="0"/>
                  </a:rPr>
                  <a:t>cryogenics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 and </a:t>
                </a:r>
                <a:r>
                  <a:rPr lang="en-US" sz="1200" dirty="0">
                    <a:solidFill>
                      <a:srgbClr val="92D050"/>
                    </a:solidFill>
                    <a:latin typeface="Bookman Old Style" panose="02050604050505020204" pitchFamily="18" charset="0"/>
                  </a:rPr>
                  <a:t>experiments</a:t>
                </a:r>
                <a:r>
                  <a:rPr lang="en-US" sz="1200" dirty="0">
                    <a:latin typeface="Bookman Old Style" panose="02050604050505020204" pitchFamily="18" charset="0"/>
                  </a:rPr>
                  <a:t> (pileup) there is no foreseen constraint in </a:t>
                </a:r>
                <a:r>
                  <a:rPr lang="en-US" sz="1200" b="1" dirty="0">
                    <a:solidFill>
                      <a:srgbClr val="FF0000"/>
                    </a:solidFill>
                    <a:latin typeface="Bookman Old Style" panose="02050604050505020204" pitchFamily="18" charset="0"/>
                  </a:rPr>
                  <a:t>constantly operating at a luminosity of </a:t>
                </a:r>
                <a14:m>
                  <m:oMath xmlns:m="http://schemas.openxmlformats.org/officeDocument/2006/math">
                    <m:r>
                      <a:rPr lang="en-US" sz="1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𝟑𝟒</m:t>
                        </m:r>
                      </m:sup>
                    </m:sSup>
                    <m:r>
                      <a:rPr lang="en-US" sz="1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𝐇𝐳</m:t>
                    </m:r>
                    <m:r>
                      <a:rPr lang="en-US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𝐜</m:t>
                    </m:r>
                    <m:sSup>
                      <m:sSupPr>
                        <m:ctrlP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12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1200" b="1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6A9383C-B52B-1E4E-8CAE-C1AB1D506D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7508" y="5454370"/>
                <a:ext cx="5541212" cy="6504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1AB77255-2AE3-DA49-90CE-CC97DCCF98FA}"/>
              </a:ext>
            </a:extLst>
          </p:cNvPr>
          <p:cNvSpPr txBox="1"/>
          <p:nvPr/>
        </p:nvSpPr>
        <p:spPr>
          <a:xfrm>
            <a:off x="73755" y="5587340"/>
            <a:ext cx="2526233" cy="41549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E59E00"/>
                </a:solidFill>
                <a:latin typeface="Bookman Old Style" panose="02050604050505020204" pitchFamily="18" charset="0"/>
              </a:rPr>
              <a:t>Flat optics </a:t>
            </a:r>
            <a:r>
              <a:rPr lang="en-US" sz="1050" dirty="0">
                <a:latin typeface="Bookman Old Style" panose="02050604050505020204" pitchFamily="18" charset="0"/>
              </a:rPr>
              <a:t>is an appealing option on reducing the peak dose</a:t>
            </a:r>
            <a:endParaRPr lang="en-US" sz="1050" b="1" dirty="0">
              <a:latin typeface="Bookman Old Style" panose="02050604050505020204" pitchFamily="18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6AA9560-548C-D14E-9506-6FECC5C9655E}"/>
              </a:ext>
            </a:extLst>
          </p:cNvPr>
          <p:cNvCxnSpPr>
            <a:cxnSpLocks/>
          </p:cNvCxnSpPr>
          <p:nvPr/>
        </p:nvCxnSpPr>
        <p:spPr>
          <a:xfrm flipV="1">
            <a:off x="1097611" y="4723903"/>
            <a:ext cx="0" cy="848192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071413F-90E3-E848-A604-B6C9F602D9A6}"/>
              </a:ext>
            </a:extLst>
          </p:cNvPr>
          <p:cNvCxnSpPr>
            <a:cxnSpLocks/>
          </p:cNvCxnSpPr>
          <p:nvPr/>
        </p:nvCxnSpPr>
        <p:spPr>
          <a:xfrm flipH="1" flipV="1">
            <a:off x="2599988" y="4652117"/>
            <a:ext cx="1725823" cy="1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11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51" grpId="0" animBg="1"/>
      <p:bldP spid="9" grpId="0"/>
      <p:bldP spid="27" grpId="0" animBg="1"/>
      <p:bldP spid="29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karast_LBOC29052018" id="{2E5B4351-133B-074F-957A-134042AB4EC4}" vid="{F976CBC3-E5A4-144F-9037-029C5769F5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10453</TotalTime>
  <Words>3937</Words>
  <Application>Microsoft Macintosh PowerPoint</Application>
  <PresentationFormat>On-screen Show (4:3)</PresentationFormat>
  <Paragraphs>708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Bookman Old Style</vt:lpstr>
      <vt:lpstr>Calibri</vt:lpstr>
      <vt:lpstr>Cambria Math</vt:lpstr>
      <vt:lpstr>Mathematica3</vt:lpstr>
      <vt:lpstr>Optima</vt:lpstr>
      <vt:lpstr>Tahoma</vt:lpstr>
      <vt:lpstr>Wingdings</vt:lpstr>
      <vt:lpstr>CERNCorporate4-3</vt:lpstr>
      <vt:lpstr>Report from the LHC Run-III Configuration Working Group</vt:lpstr>
      <vt:lpstr>LHC Run-III Configuration Working Group</vt:lpstr>
      <vt:lpstr>Deliverables &amp; Equipment Group Constraints</vt:lpstr>
      <vt:lpstr>Deliverables &amp; Equipment Group Constraints</vt:lpstr>
      <vt:lpstr>When the protons are in the LHC (I)</vt:lpstr>
      <vt:lpstr>When the protons are in the LHC (II)</vt:lpstr>
      <vt:lpstr>Optics Flavors &amp; Triplet Lifetime (I)</vt:lpstr>
      <vt:lpstr>Optics Flavors &amp; Triplet Lifetime (II)</vt:lpstr>
      <vt:lpstr>Optics Flavors &amp; Triplet Lifetime (III)</vt:lpstr>
      <vt:lpstr>Running Scenarios under the guidance of Beam-Beam simulations</vt:lpstr>
      <vt:lpstr>STABLE BEAMS (in 2023)</vt:lpstr>
      <vt:lpstr>Looking into our crystal ball</vt:lpstr>
      <vt:lpstr>What about flat optics?</vt:lpstr>
      <vt:lpstr>Triplet Lifetime Forecast</vt:lpstr>
      <vt:lpstr>Conceptual Design of Run-III optics</vt:lpstr>
      <vt:lpstr>Concerning the anti-telescope</vt:lpstr>
      <vt:lpstr>Beam Parameters at End of RAMP</vt:lpstr>
      <vt:lpstr>Beam Parameters at End of STABLE (Round Case)</vt:lpstr>
      <vt:lpstr>A Performance Forecast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the LHC Run-III Configuration Working Group</dc:title>
  <dc:creator>Nikos Karastathis</dc:creator>
  <cp:lastModifiedBy>Nikos Karastathis</cp:lastModifiedBy>
  <cp:revision>210</cp:revision>
  <dcterms:created xsi:type="dcterms:W3CDTF">2019-01-16T08:53:51Z</dcterms:created>
  <dcterms:modified xsi:type="dcterms:W3CDTF">2019-02-01T11:31:39Z</dcterms:modified>
</cp:coreProperties>
</file>