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3" r:id="rId3"/>
    <p:sldId id="276" r:id="rId4"/>
    <p:sldId id="275" r:id="rId5"/>
    <p:sldId id="261" r:id="rId6"/>
    <p:sldId id="265" r:id="rId7"/>
    <p:sldId id="258" r:id="rId8"/>
    <p:sldId id="274" r:id="rId9"/>
    <p:sldId id="263" r:id="rId10"/>
    <p:sldId id="277" r:id="rId11"/>
    <p:sldId id="266" r:id="rId12"/>
    <p:sldId id="270" r:id="rId13"/>
    <p:sldId id="268" r:id="rId14"/>
    <p:sldId id="278" r:id="rId15"/>
    <p:sldId id="27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1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10CD15-350D-4247-83AB-05A6CD011D26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C8F76B2-A3E6-4E36-AAC0-5BF9878F1035}">
      <dgm:prSet phldrT="[Text]"/>
      <dgm:spPr/>
      <dgm:t>
        <a:bodyPr/>
        <a:lstStyle/>
        <a:p>
          <a:r>
            <a:rPr lang="en-US" dirty="0" smtClean="0"/>
            <a:t>Allow for more flexibility in the project lifecycle design</a:t>
          </a:r>
          <a:endParaRPr lang="en-US" dirty="0"/>
        </a:p>
      </dgm:t>
    </dgm:pt>
    <dgm:pt modelId="{8E819FE0-CE44-4375-B48A-BEC37F821730}" type="parTrans" cxnId="{A51E6F92-CF0C-4906-8725-D1BCA994632E}">
      <dgm:prSet/>
      <dgm:spPr/>
      <dgm:t>
        <a:bodyPr/>
        <a:lstStyle/>
        <a:p>
          <a:endParaRPr lang="en-US"/>
        </a:p>
      </dgm:t>
    </dgm:pt>
    <dgm:pt modelId="{75531212-E2E5-4B44-B652-74568B583865}" type="sibTrans" cxnId="{A51E6F92-CF0C-4906-8725-D1BCA994632E}">
      <dgm:prSet/>
      <dgm:spPr/>
      <dgm:t>
        <a:bodyPr/>
        <a:lstStyle/>
        <a:p>
          <a:endParaRPr lang="en-US"/>
        </a:p>
      </dgm:t>
    </dgm:pt>
    <dgm:pt modelId="{5A7C2BD0-FBCF-4ADC-9916-7B96C834ADDA}">
      <dgm:prSet phldrT="[Text]"/>
      <dgm:spPr/>
      <dgm:t>
        <a:bodyPr/>
        <a:lstStyle/>
        <a:p>
          <a:r>
            <a:rPr lang="en-US" dirty="0" smtClean="0"/>
            <a:t>Include Project Value management (‘business case’, benefits plan)</a:t>
          </a:r>
          <a:endParaRPr lang="en-US" dirty="0"/>
        </a:p>
      </dgm:t>
    </dgm:pt>
    <dgm:pt modelId="{C989A2D8-AB61-447A-8A9A-78A83EB94B9B}" type="parTrans" cxnId="{DB07663E-8194-47C6-A085-A15F06EBB5EE}">
      <dgm:prSet/>
      <dgm:spPr/>
      <dgm:t>
        <a:bodyPr/>
        <a:lstStyle/>
        <a:p>
          <a:endParaRPr lang="en-US"/>
        </a:p>
      </dgm:t>
    </dgm:pt>
    <dgm:pt modelId="{7FD4CC6D-78FA-431C-A2FC-83311050B699}" type="sibTrans" cxnId="{DB07663E-8194-47C6-A085-A15F06EBB5EE}">
      <dgm:prSet/>
      <dgm:spPr/>
      <dgm:t>
        <a:bodyPr/>
        <a:lstStyle/>
        <a:p>
          <a:endParaRPr lang="en-US"/>
        </a:p>
      </dgm:t>
    </dgm:pt>
    <dgm:pt modelId="{CEE124F7-ADB6-42F3-A727-129D5AF6DD2A}">
      <dgm:prSet phldrT="[Text]"/>
      <dgm:spPr/>
      <dgm:t>
        <a:bodyPr/>
        <a:lstStyle/>
        <a:p>
          <a:r>
            <a:rPr lang="en-US" dirty="0" smtClean="0"/>
            <a:t>Measure impact (change) due to use of the project deliverables after the project closure</a:t>
          </a:r>
          <a:endParaRPr lang="en-US" dirty="0"/>
        </a:p>
      </dgm:t>
    </dgm:pt>
    <dgm:pt modelId="{D1742D26-A471-4C7B-9C7A-A177763839ED}" type="parTrans" cxnId="{D188217B-03B7-49C7-9BB6-7626BC6EF304}">
      <dgm:prSet/>
      <dgm:spPr/>
      <dgm:t>
        <a:bodyPr/>
        <a:lstStyle/>
        <a:p>
          <a:endParaRPr lang="en-US"/>
        </a:p>
      </dgm:t>
    </dgm:pt>
    <dgm:pt modelId="{A46A0E2C-26F0-47B3-851E-EB8031ED93BE}" type="sibTrans" cxnId="{D188217B-03B7-49C7-9BB6-7626BC6EF304}">
      <dgm:prSet/>
      <dgm:spPr/>
      <dgm:t>
        <a:bodyPr/>
        <a:lstStyle/>
        <a:p>
          <a:endParaRPr lang="en-US"/>
        </a:p>
      </dgm:t>
    </dgm:pt>
    <dgm:pt modelId="{8981D4CA-37E7-4E72-8C64-92A904402A78}" type="pres">
      <dgm:prSet presAssocID="{F710CD15-350D-4247-83AB-05A6CD011D2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6C04273-76C4-4553-876D-BC8D0A02EEC6}" type="pres">
      <dgm:prSet presAssocID="{4C8F76B2-A3E6-4E36-AAC0-5BF9878F1035}" presName="composite" presStyleCnt="0"/>
      <dgm:spPr/>
    </dgm:pt>
    <dgm:pt modelId="{B84A07DE-B65B-46CE-8AAB-1C8D0839F6B1}" type="pres">
      <dgm:prSet presAssocID="{4C8F76B2-A3E6-4E36-AAC0-5BF9878F1035}" presName="bentUpArrow1" presStyleLbl="alignImgPlace1" presStyleIdx="0" presStyleCnt="2"/>
      <dgm:spPr/>
    </dgm:pt>
    <dgm:pt modelId="{8C630B0D-9C34-4A5B-BDD3-699F32113AAF}" type="pres">
      <dgm:prSet presAssocID="{4C8F76B2-A3E6-4E36-AAC0-5BF9878F1035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C52E76-2D20-41C1-95F2-52F32B0EDA14}" type="pres">
      <dgm:prSet presAssocID="{4C8F76B2-A3E6-4E36-AAC0-5BF9878F1035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3C6440-5F8C-432D-9644-C1FF7752D350}" type="pres">
      <dgm:prSet presAssocID="{75531212-E2E5-4B44-B652-74568B583865}" presName="sibTrans" presStyleCnt="0"/>
      <dgm:spPr/>
    </dgm:pt>
    <dgm:pt modelId="{E29A8B41-ADD5-4B96-8BF4-F23C0AF58E10}" type="pres">
      <dgm:prSet presAssocID="{5A7C2BD0-FBCF-4ADC-9916-7B96C834ADDA}" presName="composite" presStyleCnt="0"/>
      <dgm:spPr/>
    </dgm:pt>
    <dgm:pt modelId="{2399C2F2-4056-4573-9471-B2C1D80706CA}" type="pres">
      <dgm:prSet presAssocID="{5A7C2BD0-FBCF-4ADC-9916-7B96C834ADDA}" presName="bentUpArrow1" presStyleLbl="alignImgPlace1" presStyleIdx="1" presStyleCnt="2"/>
      <dgm:spPr>
        <a:solidFill>
          <a:srgbClr val="FF0000"/>
        </a:solidFill>
      </dgm:spPr>
    </dgm:pt>
    <dgm:pt modelId="{37559108-3AE0-4B2E-9895-709B4CFACBE0}" type="pres">
      <dgm:prSet presAssocID="{5A7C2BD0-FBCF-4ADC-9916-7B96C834ADD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7D8EB9-651E-44BC-A589-11872B477D71}" type="pres">
      <dgm:prSet presAssocID="{5A7C2BD0-FBCF-4ADC-9916-7B96C834ADDA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028EA9-4922-4E24-BCF6-317EA1806A61}" type="pres">
      <dgm:prSet presAssocID="{7FD4CC6D-78FA-431C-A2FC-83311050B699}" presName="sibTrans" presStyleCnt="0"/>
      <dgm:spPr/>
    </dgm:pt>
    <dgm:pt modelId="{DFDF1787-8E7A-4069-9FF0-8D04C0FD42C2}" type="pres">
      <dgm:prSet presAssocID="{CEE124F7-ADB6-42F3-A727-129D5AF6DD2A}" presName="composite" presStyleCnt="0"/>
      <dgm:spPr/>
    </dgm:pt>
    <dgm:pt modelId="{0E1A9A9D-C848-489C-B494-49B5E7D5F598}" type="pres">
      <dgm:prSet presAssocID="{CEE124F7-ADB6-42F3-A727-129D5AF6DD2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88217B-03B7-49C7-9BB6-7626BC6EF304}" srcId="{F710CD15-350D-4247-83AB-05A6CD011D26}" destId="{CEE124F7-ADB6-42F3-A727-129D5AF6DD2A}" srcOrd="2" destOrd="0" parTransId="{D1742D26-A471-4C7B-9C7A-A177763839ED}" sibTransId="{A46A0E2C-26F0-47B3-851E-EB8031ED93BE}"/>
    <dgm:cxn modelId="{50DBC8DB-69C1-493A-8900-D6B9BD33852F}" type="presOf" srcId="{5A7C2BD0-FBCF-4ADC-9916-7B96C834ADDA}" destId="{37559108-3AE0-4B2E-9895-709B4CFACBE0}" srcOrd="0" destOrd="0" presId="urn:microsoft.com/office/officeart/2005/8/layout/StepDownProcess"/>
    <dgm:cxn modelId="{D7E9FA0C-A0E1-4AD0-B17D-1DF35B901D99}" type="presOf" srcId="{CEE124F7-ADB6-42F3-A727-129D5AF6DD2A}" destId="{0E1A9A9D-C848-489C-B494-49B5E7D5F598}" srcOrd="0" destOrd="0" presId="urn:microsoft.com/office/officeart/2005/8/layout/StepDownProcess"/>
    <dgm:cxn modelId="{A51E6F92-CF0C-4906-8725-D1BCA994632E}" srcId="{F710CD15-350D-4247-83AB-05A6CD011D26}" destId="{4C8F76B2-A3E6-4E36-AAC0-5BF9878F1035}" srcOrd="0" destOrd="0" parTransId="{8E819FE0-CE44-4375-B48A-BEC37F821730}" sibTransId="{75531212-E2E5-4B44-B652-74568B583865}"/>
    <dgm:cxn modelId="{0ACA0F0A-4804-411D-9783-56016C459A88}" type="presOf" srcId="{4C8F76B2-A3E6-4E36-AAC0-5BF9878F1035}" destId="{8C630B0D-9C34-4A5B-BDD3-699F32113AAF}" srcOrd="0" destOrd="0" presId="urn:microsoft.com/office/officeart/2005/8/layout/StepDownProcess"/>
    <dgm:cxn modelId="{4151AF0A-0738-49AD-8254-73965845EA8D}" type="presOf" srcId="{F710CD15-350D-4247-83AB-05A6CD011D26}" destId="{8981D4CA-37E7-4E72-8C64-92A904402A78}" srcOrd="0" destOrd="0" presId="urn:microsoft.com/office/officeart/2005/8/layout/StepDownProcess"/>
    <dgm:cxn modelId="{DB07663E-8194-47C6-A085-A15F06EBB5EE}" srcId="{F710CD15-350D-4247-83AB-05A6CD011D26}" destId="{5A7C2BD0-FBCF-4ADC-9916-7B96C834ADDA}" srcOrd="1" destOrd="0" parTransId="{C989A2D8-AB61-447A-8A9A-78A83EB94B9B}" sibTransId="{7FD4CC6D-78FA-431C-A2FC-83311050B699}"/>
    <dgm:cxn modelId="{65642027-3D29-4C18-AE74-5DE8A6F98AEA}" type="presParOf" srcId="{8981D4CA-37E7-4E72-8C64-92A904402A78}" destId="{06C04273-76C4-4553-876D-BC8D0A02EEC6}" srcOrd="0" destOrd="0" presId="urn:microsoft.com/office/officeart/2005/8/layout/StepDownProcess"/>
    <dgm:cxn modelId="{1046DEAD-04FB-4A6C-AC7E-CCDC66B6B3DB}" type="presParOf" srcId="{06C04273-76C4-4553-876D-BC8D0A02EEC6}" destId="{B84A07DE-B65B-46CE-8AAB-1C8D0839F6B1}" srcOrd="0" destOrd="0" presId="urn:microsoft.com/office/officeart/2005/8/layout/StepDownProcess"/>
    <dgm:cxn modelId="{72AAE690-D904-4083-955B-AAE30BE55330}" type="presParOf" srcId="{06C04273-76C4-4553-876D-BC8D0A02EEC6}" destId="{8C630B0D-9C34-4A5B-BDD3-699F32113AAF}" srcOrd="1" destOrd="0" presId="urn:microsoft.com/office/officeart/2005/8/layout/StepDownProcess"/>
    <dgm:cxn modelId="{7AD4C41F-0EA6-451A-B4D1-E70A0B79F325}" type="presParOf" srcId="{06C04273-76C4-4553-876D-BC8D0A02EEC6}" destId="{79C52E76-2D20-41C1-95F2-52F32B0EDA14}" srcOrd="2" destOrd="0" presId="urn:microsoft.com/office/officeart/2005/8/layout/StepDownProcess"/>
    <dgm:cxn modelId="{07272A9A-DCB4-403D-8E99-62938C2C186F}" type="presParOf" srcId="{8981D4CA-37E7-4E72-8C64-92A904402A78}" destId="{EF3C6440-5F8C-432D-9644-C1FF7752D350}" srcOrd="1" destOrd="0" presId="urn:microsoft.com/office/officeart/2005/8/layout/StepDownProcess"/>
    <dgm:cxn modelId="{4087624F-E4F7-43D5-A3F3-A973AFA68246}" type="presParOf" srcId="{8981D4CA-37E7-4E72-8C64-92A904402A78}" destId="{E29A8B41-ADD5-4B96-8BF4-F23C0AF58E10}" srcOrd="2" destOrd="0" presId="urn:microsoft.com/office/officeart/2005/8/layout/StepDownProcess"/>
    <dgm:cxn modelId="{B6CB3EC4-DED2-4981-BAC1-761D0A4C7A28}" type="presParOf" srcId="{E29A8B41-ADD5-4B96-8BF4-F23C0AF58E10}" destId="{2399C2F2-4056-4573-9471-B2C1D80706CA}" srcOrd="0" destOrd="0" presId="urn:microsoft.com/office/officeart/2005/8/layout/StepDownProcess"/>
    <dgm:cxn modelId="{2A13B30A-DF8C-4ADA-8BD2-431B5EFFEF48}" type="presParOf" srcId="{E29A8B41-ADD5-4B96-8BF4-F23C0AF58E10}" destId="{37559108-3AE0-4B2E-9895-709B4CFACBE0}" srcOrd="1" destOrd="0" presId="urn:microsoft.com/office/officeart/2005/8/layout/StepDownProcess"/>
    <dgm:cxn modelId="{E7659BA5-D8A2-470C-B2DA-CEE79D9FBEAF}" type="presParOf" srcId="{E29A8B41-ADD5-4B96-8BF4-F23C0AF58E10}" destId="{787D8EB9-651E-44BC-A589-11872B477D71}" srcOrd="2" destOrd="0" presId="urn:microsoft.com/office/officeart/2005/8/layout/StepDownProcess"/>
    <dgm:cxn modelId="{76EF38B0-406B-4DC9-A15E-5C62D591E057}" type="presParOf" srcId="{8981D4CA-37E7-4E72-8C64-92A904402A78}" destId="{6B028EA9-4922-4E24-BCF6-317EA1806A61}" srcOrd="3" destOrd="0" presId="urn:microsoft.com/office/officeart/2005/8/layout/StepDownProcess"/>
    <dgm:cxn modelId="{78E4AA14-AB6E-424D-9C8A-C1E7327F5817}" type="presParOf" srcId="{8981D4CA-37E7-4E72-8C64-92A904402A78}" destId="{DFDF1787-8E7A-4069-9FF0-8D04C0FD42C2}" srcOrd="4" destOrd="0" presId="urn:microsoft.com/office/officeart/2005/8/layout/StepDownProcess"/>
    <dgm:cxn modelId="{02438640-25B5-415A-BF88-36A09B4554D8}" type="presParOf" srcId="{DFDF1787-8E7A-4069-9FF0-8D04C0FD42C2}" destId="{0E1A9A9D-C848-489C-B494-49B5E7D5F59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4A07DE-B65B-46CE-8AAB-1C8D0839F6B1}">
      <dsp:nvSpPr>
        <dsp:cNvPr id="0" name=""/>
        <dsp:cNvSpPr/>
      </dsp:nvSpPr>
      <dsp:spPr>
        <a:xfrm rot="5400000">
          <a:off x="668249" y="1179534"/>
          <a:ext cx="1043196" cy="118764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630B0D-9C34-4A5B-BDD3-699F32113AAF}">
      <dsp:nvSpPr>
        <dsp:cNvPr id="0" name=""/>
        <dsp:cNvSpPr/>
      </dsp:nvSpPr>
      <dsp:spPr>
        <a:xfrm>
          <a:off x="391866" y="23130"/>
          <a:ext cx="1756128" cy="1229233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Allow for more flexibility in the project lifecycle design</a:t>
          </a:r>
          <a:endParaRPr lang="en-US" sz="1400" kern="1200" dirty="0"/>
        </a:p>
      </dsp:txBody>
      <dsp:txXfrm>
        <a:off x="451883" y="83147"/>
        <a:ext cx="1636094" cy="1109199"/>
      </dsp:txXfrm>
    </dsp:sp>
    <dsp:sp modelId="{79C52E76-2D20-41C1-95F2-52F32B0EDA14}">
      <dsp:nvSpPr>
        <dsp:cNvPr id="0" name=""/>
        <dsp:cNvSpPr/>
      </dsp:nvSpPr>
      <dsp:spPr>
        <a:xfrm>
          <a:off x="2147994" y="140365"/>
          <a:ext cx="1277240" cy="993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9C2F2-4056-4573-9471-B2C1D80706CA}">
      <dsp:nvSpPr>
        <dsp:cNvPr id="0" name=""/>
        <dsp:cNvSpPr/>
      </dsp:nvSpPr>
      <dsp:spPr>
        <a:xfrm rot="5400000">
          <a:off x="2124266" y="2560368"/>
          <a:ext cx="1043196" cy="118764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559108-3AE0-4B2E-9895-709B4CFACBE0}">
      <dsp:nvSpPr>
        <dsp:cNvPr id="0" name=""/>
        <dsp:cNvSpPr/>
      </dsp:nvSpPr>
      <dsp:spPr>
        <a:xfrm>
          <a:off x="1847883" y="1403964"/>
          <a:ext cx="1756128" cy="1229233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Include Project Value management (‘business case’, benefits plan)</a:t>
          </a:r>
          <a:endParaRPr lang="en-US" sz="1400" kern="1200" dirty="0"/>
        </a:p>
      </dsp:txBody>
      <dsp:txXfrm>
        <a:off x="1907900" y="1463981"/>
        <a:ext cx="1636094" cy="1109199"/>
      </dsp:txXfrm>
    </dsp:sp>
    <dsp:sp modelId="{787D8EB9-651E-44BC-A589-11872B477D71}">
      <dsp:nvSpPr>
        <dsp:cNvPr id="0" name=""/>
        <dsp:cNvSpPr/>
      </dsp:nvSpPr>
      <dsp:spPr>
        <a:xfrm>
          <a:off x="3604011" y="1521199"/>
          <a:ext cx="1277240" cy="993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1A9A9D-C848-489C-B494-49B5E7D5F598}">
      <dsp:nvSpPr>
        <dsp:cNvPr id="0" name=""/>
        <dsp:cNvSpPr/>
      </dsp:nvSpPr>
      <dsp:spPr>
        <a:xfrm>
          <a:off x="3303900" y="2784798"/>
          <a:ext cx="1756128" cy="1229233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Measure impact (change) due to use of the project deliverables after the project closure</a:t>
          </a:r>
          <a:endParaRPr lang="en-US" sz="1400" kern="1200" dirty="0"/>
        </a:p>
      </dsp:txBody>
      <dsp:txXfrm>
        <a:off x="3363917" y="2844815"/>
        <a:ext cx="1636094" cy="1109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4EA63-B0B2-4A80-8136-B72B7233B74F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4B9D8-CE61-4F8F-AA8A-57DF62C43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23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4B9D8-CE61-4F8F-AA8A-57DF62C43B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490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4B9D8-CE61-4F8F-AA8A-57DF62C43B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896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4B9D8-CE61-4F8F-AA8A-57DF62C43B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065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71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8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86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61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328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1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31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1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8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80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33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25DF6-725B-4F33-93AD-3E8FC8659F37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6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18234" y="2270233"/>
            <a:ext cx="1303283" cy="1177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962" y="1271752"/>
            <a:ext cx="7458075" cy="8667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/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OpenSE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9600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.</a:t>
            </a:r>
            <a:r>
              <a:rPr lang="en-US" sz="9600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0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/>
              <a:t>Task force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4096024"/>
            <a:ext cx="9144000" cy="1655762"/>
          </a:xfrm>
        </p:spPr>
        <p:txBody>
          <a:bodyPr/>
          <a:lstStyle/>
          <a:p>
            <a:r>
              <a:rPr lang="en-US" dirty="0" smtClean="0"/>
              <a:t>Task Force II : Project Lifecycle and Key deliverables</a:t>
            </a:r>
          </a:p>
          <a:p>
            <a:endParaRPr lang="en-US" dirty="0"/>
          </a:p>
          <a:p>
            <a:r>
              <a:rPr lang="en-US" i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B</a:t>
            </a:r>
            <a:r>
              <a:rPr lang="en-US" i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. Ferreira, E. Peyrat, E. </a:t>
            </a:r>
            <a:r>
              <a:rPr lang="en-US" i="1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Harrouch</a:t>
            </a:r>
            <a:r>
              <a:rPr lang="en-US" i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T. Wijnands</a:t>
            </a:r>
            <a:endParaRPr lang="en-GB" i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41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506448"/>
            <a:ext cx="431177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Business case – some remarks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Tx/>
              <a:buChar char="-"/>
            </a:pPr>
            <a:r>
              <a:rPr lang="en-US" sz="2000" dirty="0" smtClean="0"/>
              <a:t>Another name is needed for this document to better fit the organizational culture</a:t>
            </a:r>
          </a:p>
          <a:p>
            <a:pPr>
              <a:buFontTx/>
              <a:buChar char="-"/>
            </a:pPr>
            <a:r>
              <a:rPr lang="en-US" sz="2000" dirty="0" smtClean="0"/>
              <a:t>Needs to be produced/approved at the same time as the project proposal/roadmap</a:t>
            </a:r>
          </a:p>
          <a:p>
            <a:pPr>
              <a:buFontTx/>
              <a:buChar char="-"/>
            </a:pPr>
            <a:r>
              <a:rPr lang="en-US" sz="2000" dirty="0" smtClean="0"/>
              <a:t>Will be a guidance when evaluating the project at a phase gate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905132" y="578267"/>
            <a:ext cx="650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OpenSE</a:t>
            </a:r>
            <a:r>
              <a:rPr lang="en-US" sz="2400" dirty="0" smtClean="0"/>
              <a:t> 2.0 </a:t>
            </a:r>
            <a:r>
              <a:rPr lang="en-US" sz="2400" dirty="0"/>
              <a:t>– </a:t>
            </a:r>
            <a:r>
              <a:rPr lang="en-US" sz="2400" dirty="0" smtClean="0"/>
              <a:t>Initializing</a:t>
            </a:r>
            <a:r>
              <a:rPr lang="en-US" sz="2400" dirty="0"/>
              <a:t>	</a:t>
            </a:r>
            <a:endParaRPr lang="en-US" sz="16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585" y="1639019"/>
            <a:ext cx="6807439" cy="381511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 flipV="1">
            <a:off x="5546785" y="3398808"/>
            <a:ext cx="5848709" cy="86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5546784" y="3506620"/>
            <a:ext cx="5848709" cy="86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543909" y="3483635"/>
            <a:ext cx="1" cy="1545565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541035" y="2511148"/>
            <a:ext cx="2874" cy="88766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83835" y="5052185"/>
            <a:ext cx="113581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Negative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076647" y="2137940"/>
            <a:ext cx="9287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Positive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238503" y="5538962"/>
            <a:ext cx="7953497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! Also consider other resources </a:t>
            </a:r>
            <a:r>
              <a:rPr lang="en-US" dirty="0"/>
              <a:t>(e.g. Barnes 2001) </a:t>
            </a:r>
            <a:r>
              <a:rPr lang="en-US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Human capital (skills, expertise, 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Organizational capital (structures, procedures, work instructions, admin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Physical capital (plant, primary goods, space on site, financial ..)</a:t>
            </a:r>
          </a:p>
        </p:txBody>
      </p:sp>
    </p:spTree>
    <p:extLst>
      <p:ext uri="{BB962C8B-B14F-4D97-AF65-F5344CB8AC3E}">
        <p14:creationId xmlns:p14="http://schemas.microsoft.com/office/powerpoint/2010/main" val="2084416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4290" y="797698"/>
            <a:ext cx="928584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lazy project managers’ Business Case (without excel !)</a:t>
            </a:r>
          </a:p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28954" y="1899138"/>
            <a:ext cx="1225951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Question 1 : Are the ‘pain’, the ‘need’ </a:t>
            </a:r>
            <a:r>
              <a:rPr lang="en-US" dirty="0" smtClean="0"/>
              <a:t>or </a:t>
            </a:r>
            <a:r>
              <a:rPr lang="en-US" dirty="0"/>
              <a:t>the ‘desire’ </a:t>
            </a:r>
            <a:r>
              <a:rPr lang="en-US" dirty="0" smtClean="0"/>
              <a:t>clearly </a:t>
            </a:r>
            <a:r>
              <a:rPr lang="en-US" dirty="0"/>
              <a:t>defined (</a:t>
            </a:r>
            <a:r>
              <a:rPr lang="en-US" dirty="0" smtClean="0"/>
              <a:t>P-N-D </a:t>
            </a:r>
            <a:r>
              <a:rPr lang="en-US" dirty="0"/>
              <a:t>statement) 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2 : Is the proposed solution compelling and in line with the strategy of the group/department/organization or project 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3 : Would the </a:t>
            </a:r>
            <a:r>
              <a:rPr lang="en-US" dirty="0" smtClean="0"/>
              <a:t>(strategic, operational) </a:t>
            </a:r>
            <a:r>
              <a:rPr lang="en-US" dirty="0"/>
              <a:t>objectives of the organization be at risk if nothing were done?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4 : What are the alternative solutions and why are these not preferred? Is this solution </a:t>
            </a:r>
            <a:r>
              <a:rPr lang="en-US" dirty="0" smtClean="0"/>
              <a:t>really the </a:t>
            </a:r>
            <a:r>
              <a:rPr lang="en-US" dirty="0"/>
              <a:t>best choice 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5 : Will the desired outcome satisfy the </a:t>
            </a:r>
            <a:r>
              <a:rPr lang="en-US" dirty="0" smtClean="0"/>
              <a:t>stakeholders/sponsors ? </a:t>
            </a:r>
          </a:p>
          <a:p>
            <a:r>
              <a:rPr lang="en-US" dirty="0" smtClean="0"/>
              <a:t>Question </a:t>
            </a:r>
            <a:r>
              <a:rPr lang="en-US" dirty="0"/>
              <a:t>6 : What are the </a:t>
            </a:r>
            <a:r>
              <a:rPr lang="en-US" dirty="0" smtClean="0"/>
              <a:t>risks and what are the opportunities </a:t>
            </a:r>
            <a:r>
              <a:rPr lang="en-US" dirty="0"/>
              <a:t>? Are </a:t>
            </a:r>
            <a:r>
              <a:rPr lang="en-US" dirty="0" smtClean="0"/>
              <a:t>they manageable </a:t>
            </a:r>
            <a:r>
              <a:rPr lang="en-US" dirty="0"/>
              <a:t>with the resources we </a:t>
            </a:r>
            <a:r>
              <a:rPr lang="en-US" dirty="0" smtClean="0"/>
              <a:t>ask for? </a:t>
            </a:r>
          </a:p>
          <a:p>
            <a:r>
              <a:rPr lang="en-US" dirty="0" smtClean="0"/>
              <a:t>Question </a:t>
            </a:r>
            <a:r>
              <a:rPr lang="en-US" dirty="0"/>
              <a:t>7 : Is the level of uncertainty due to </a:t>
            </a:r>
            <a:r>
              <a:rPr lang="en-US" dirty="0" smtClean="0"/>
              <a:t>‘unknown’ </a:t>
            </a:r>
            <a:r>
              <a:rPr lang="en-US" dirty="0"/>
              <a:t>unknowns </a:t>
            </a:r>
            <a:r>
              <a:rPr lang="en-US" dirty="0" smtClean="0"/>
              <a:t>in </a:t>
            </a:r>
            <a:r>
              <a:rPr lang="en-US" dirty="0"/>
              <a:t>the project acceptable 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8 : Is there a clear definition of </a:t>
            </a:r>
            <a:r>
              <a:rPr lang="en-US" dirty="0" smtClean="0"/>
              <a:t>project success </a:t>
            </a:r>
            <a:r>
              <a:rPr lang="en-US" dirty="0"/>
              <a:t>and a clear definition of </a:t>
            </a:r>
            <a:r>
              <a:rPr lang="en-US" dirty="0" smtClean="0"/>
              <a:t>project failure</a:t>
            </a:r>
            <a:r>
              <a:rPr lang="en-US" dirty="0"/>
              <a:t>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9 : Can all the required resources realistically be obtained?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10 : Is the team capable and motivated of delivering success?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294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93806" y="1616280"/>
            <a:ext cx="9095874" cy="27191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306628" y="1874123"/>
            <a:ext cx="8470231" cy="673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Environmental Assessment (Internal/External)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1306629" y="3374060"/>
            <a:ext cx="2478504" cy="673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Business Case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4040052" y="3374060"/>
            <a:ext cx="2379997" cy="673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Benefits Plan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6773477" y="3374060"/>
            <a:ext cx="3003382" cy="673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Charter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3584951" y="5277629"/>
            <a:ext cx="3849787" cy="5374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Management Plan</a:t>
            </a:r>
            <a:endParaRPr lang="en-GB" dirty="0"/>
          </a:p>
        </p:txBody>
      </p:sp>
      <p:sp>
        <p:nvSpPr>
          <p:cNvPr id="15" name="Up-Down Arrow 14"/>
          <p:cNvSpPr/>
          <p:nvPr/>
        </p:nvSpPr>
        <p:spPr>
          <a:xfrm>
            <a:off x="5206424" y="4593259"/>
            <a:ext cx="303421" cy="5159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>
            <a:off x="2385960" y="2656175"/>
            <a:ext cx="256173" cy="5895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>
            <a:off x="5101963" y="2681074"/>
            <a:ext cx="256173" cy="5895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>
            <a:off x="8147081" y="2631694"/>
            <a:ext cx="256173" cy="5895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893417" y="3270622"/>
            <a:ext cx="2731168" cy="9255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905132" y="578267"/>
            <a:ext cx="650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OpenSE</a:t>
            </a:r>
            <a:r>
              <a:rPr lang="en-US" sz="2400" dirty="0" smtClean="0"/>
              <a:t> 2.0 </a:t>
            </a:r>
            <a:r>
              <a:rPr lang="en-US" sz="2400" dirty="0"/>
              <a:t>– </a:t>
            </a:r>
            <a:r>
              <a:rPr lang="en-US" sz="2400" dirty="0" smtClean="0"/>
              <a:t>Benefits Management Plan</a:t>
            </a:r>
            <a:r>
              <a:rPr lang="en-US" sz="2400" dirty="0"/>
              <a:t>	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66093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8901" y="822629"/>
            <a:ext cx="1075999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lazy project managers’ Benefits </a:t>
            </a:r>
            <a:r>
              <a:rPr lang="en-US" sz="2800" dirty="0" smtClean="0"/>
              <a:t>Management plan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78876" y="1818309"/>
            <a:ext cx="8921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How to create, optimize and sustain the benefit provided at the end of the project ?</a:t>
            </a:r>
            <a:endParaRPr lang="en-GB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18901" y="2578562"/>
            <a:ext cx="102264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1 : What are the benefits envisaged by the project ?</a:t>
            </a:r>
          </a:p>
          <a:p>
            <a:r>
              <a:rPr lang="en-US" dirty="0" smtClean="0"/>
              <a:t>Question 2 : </a:t>
            </a:r>
            <a:r>
              <a:rPr lang="en-US" dirty="0"/>
              <a:t>H</a:t>
            </a:r>
            <a:r>
              <a:rPr lang="en-US" dirty="0" smtClean="0"/>
              <a:t>ow will the performance of the benefits be measured ? (KPI ?)</a:t>
            </a:r>
          </a:p>
          <a:p>
            <a:r>
              <a:rPr lang="en-US" dirty="0" smtClean="0"/>
              <a:t>Question 3 : What are the acceptance criteria for a created benefit ?</a:t>
            </a:r>
          </a:p>
          <a:p>
            <a:r>
              <a:rPr lang="en-US" dirty="0" smtClean="0"/>
              <a:t>Question 4 : What is the timeframe for realizing the benefits ?</a:t>
            </a:r>
          </a:p>
          <a:p>
            <a:r>
              <a:rPr lang="en-US" dirty="0" smtClean="0"/>
              <a:t>Question 5 : What are the negative impacts of the benefits ? (what does the change mean ?)</a:t>
            </a:r>
          </a:p>
          <a:p>
            <a:r>
              <a:rPr lang="en-US" dirty="0" smtClean="0"/>
              <a:t>Question 6 : Who is impacted by the change ? (who are the stakeholders)</a:t>
            </a:r>
          </a:p>
          <a:p>
            <a:r>
              <a:rPr lang="en-US" dirty="0" smtClean="0"/>
              <a:t>Question 7 : Who will be in charge of realizing the benefit ? (owner of the new idea, service, product)</a:t>
            </a:r>
          </a:p>
          <a:p>
            <a:r>
              <a:rPr lang="en-US" dirty="0" smtClean="0"/>
              <a:t>Question 8 : When will the ongoing responsibility be transferred ? (end of project/start operations)</a:t>
            </a:r>
          </a:p>
          <a:p>
            <a:r>
              <a:rPr lang="en-US" dirty="0" smtClean="0"/>
              <a:t>Question 9 </a:t>
            </a:r>
            <a:r>
              <a:rPr lang="en-US" dirty="0"/>
              <a:t>: : </a:t>
            </a:r>
            <a:r>
              <a:rPr lang="en-US" dirty="0" smtClean="0"/>
              <a:t>How </a:t>
            </a:r>
            <a:r>
              <a:rPr lang="en-US" dirty="0"/>
              <a:t>will the ongoing responsibility be transferred ? </a:t>
            </a:r>
            <a:r>
              <a:rPr lang="en-US" dirty="0" smtClean="0"/>
              <a:t>(task force, transition project, activity)</a:t>
            </a:r>
          </a:p>
          <a:p>
            <a:r>
              <a:rPr lang="en-US" dirty="0" smtClean="0"/>
              <a:t>Question 10 : </a:t>
            </a:r>
            <a:r>
              <a:rPr lang="en-US" dirty="0"/>
              <a:t>How will the benefits be sustained ? </a:t>
            </a:r>
            <a:r>
              <a:rPr lang="en-US" dirty="0" smtClean="0"/>
              <a:t>(operational resources </a:t>
            </a:r>
            <a:r>
              <a:rPr lang="en-US" dirty="0"/>
              <a:t>?)</a:t>
            </a:r>
          </a:p>
        </p:txBody>
      </p:sp>
    </p:spTree>
    <p:extLst>
      <p:ext uri="{BB962C8B-B14F-4D97-AF65-F5344CB8AC3E}">
        <p14:creationId xmlns:p14="http://schemas.microsoft.com/office/powerpoint/2010/main" val="366439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7763" y="966952"/>
            <a:ext cx="7055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OpenSE</a:t>
            </a:r>
            <a:r>
              <a:rPr lang="en-US" sz="2400" dirty="0"/>
              <a:t> 2.0 – Documentation </a:t>
            </a:r>
            <a:r>
              <a:rPr lang="en-US" sz="2400" dirty="0" smtClean="0"/>
              <a:t>@ phase gates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93681" y="2598315"/>
            <a:ext cx="38314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Proposal/Roadmap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Management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Project Business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Benefits management plan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0109" y="2413649"/>
            <a:ext cx="10922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the start/end of a project phase, compare the </a:t>
            </a:r>
            <a:r>
              <a:rPr lang="en-US" u="sng" dirty="0" smtClean="0"/>
              <a:t>project information</a:t>
            </a:r>
            <a:r>
              <a:rPr lang="en-US" dirty="0" smtClean="0"/>
              <a:t> against the information that can be found in :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93681" y="1705616"/>
            <a:ext cx="934369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‘every phase needs to be initialized, planned, executed, monitored and controlled and closed’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93681" y="4260309"/>
            <a:ext cx="98061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of this comparison by the Project Board can be :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Continue to the next phase - RAS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Remain in the current phase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Rework deliverables from the current phase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Stop the project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Continue to next phase with modifications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53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7763" y="966952"/>
            <a:ext cx="7055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OpenSE</a:t>
            </a:r>
            <a:r>
              <a:rPr lang="en-US" sz="2400" dirty="0"/>
              <a:t> 2.0 – </a:t>
            </a:r>
            <a:r>
              <a:rPr lang="en-US" sz="2400" dirty="0" smtClean="0"/>
              <a:t>summary of recommendations</a:t>
            </a:r>
            <a:endParaRPr lang="en-GB" sz="2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80679531"/>
              </p:ext>
            </p:extLst>
          </p:nvPr>
        </p:nvGraphicFramePr>
        <p:xfrm>
          <a:off x="1579325" y="1785669"/>
          <a:ext cx="5451895" cy="4037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/>
          <p:cNvSpPr/>
          <p:nvPr/>
        </p:nvSpPr>
        <p:spPr>
          <a:xfrm>
            <a:off x="7832784" y="1277815"/>
            <a:ext cx="3960631" cy="464233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088923" y="1428617"/>
            <a:ext cx="3458308" cy="4245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Final Notes :</a:t>
            </a:r>
            <a:endParaRPr lang="en-US" sz="2800" b="1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Should we also allow for flexibility </a:t>
            </a:r>
            <a:r>
              <a:rPr lang="en-US" dirty="0"/>
              <a:t>in the documentation? 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Can/should the Level </a:t>
            </a:r>
            <a:r>
              <a:rPr lang="en-US" dirty="0"/>
              <a:t>of details / amount of content in each document </a:t>
            </a:r>
            <a:r>
              <a:rPr lang="en-US" dirty="0" smtClean="0"/>
              <a:t>be </a:t>
            </a:r>
            <a:r>
              <a:rPr lang="en-US" dirty="0"/>
              <a:t>adapted to each type of project, and to the expectations from the project's authority representatives?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65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868" y="767255"/>
            <a:ext cx="6232635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OpenSE</a:t>
            </a:r>
            <a:r>
              <a:rPr lang="en-US" sz="2400" dirty="0" smtClean="0"/>
              <a:t> – Lifecycles as they are today </a:t>
            </a:r>
            <a:r>
              <a:rPr lang="en-US" dirty="0" smtClean="0"/>
              <a:t>	</a:t>
            </a:r>
          </a:p>
          <a:p>
            <a:endParaRPr lang="en-US" sz="1600" i="1" dirty="0" smtClean="0"/>
          </a:p>
          <a:p>
            <a:r>
              <a:rPr lang="en-US" sz="1600" i="1" dirty="0" smtClean="0"/>
              <a:t>(Version 1.0.02 – February 2016) </a:t>
            </a:r>
          </a:p>
          <a:p>
            <a:endParaRPr lang="en-US" dirty="0"/>
          </a:p>
          <a:p>
            <a:r>
              <a:rPr lang="en-US" dirty="0" smtClean="0"/>
              <a:t>Chapter II – 5 pages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What is a Lifecycle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 err="1" smtClean="0"/>
              <a:t>OpenSE</a:t>
            </a:r>
            <a:r>
              <a:rPr lang="en-US" dirty="0" smtClean="0"/>
              <a:t> Lifecycle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Facility </a:t>
            </a:r>
            <a:r>
              <a:rPr lang="en-US" dirty="0" err="1" smtClean="0"/>
              <a:t>LifeCycle</a:t>
            </a:r>
            <a:endParaRPr lang="en-US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Interphase Decision Points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Six project Phases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Tailoring of project Phases</a:t>
            </a:r>
            <a:r>
              <a:rPr lang="en-US" dirty="0"/>
              <a:t>	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Reticular and Fractal Nature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356" y="4138612"/>
            <a:ext cx="4353582" cy="17543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476" y="1939702"/>
            <a:ext cx="5493462" cy="82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581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9803" y="819807"/>
            <a:ext cx="65045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OpenSE</a:t>
            </a:r>
            <a:r>
              <a:rPr lang="en-US" sz="2400" dirty="0"/>
              <a:t> </a:t>
            </a:r>
            <a:r>
              <a:rPr lang="en-US" sz="2400" dirty="0" smtClean="0"/>
              <a:t>Lifecycle – evaluation</a:t>
            </a:r>
            <a:r>
              <a:rPr lang="en-US" sz="2400" dirty="0"/>
              <a:t>	</a:t>
            </a:r>
            <a:endParaRPr lang="en-US" sz="2400" i="1" dirty="0" smtClean="0"/>
          </a:p>
          <a:p>
            <a:endParaRPr lang="en-US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189803" y="1722193"/>
            <a:ext cx="1773044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What works well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74651" y="1722193"/>
            <a:ext cx="287295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What may be improved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7999" y="2292743"/>
            <a:ext cx="43858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Excellent for construction of beam facilities (e.g. EA Upgrade project)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Commissioning phase properly integrated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examples and expertise on the use of such lifecycles exist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Senior Managers/Steering Board understand and have worked with such kind of cycles before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Document templates/examples available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08160" y="2283796"/>
            <a:ext cx="487831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flexibility in project lifecycle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guidelines on how to design a project lifecycle </a:t>
            </a:r>
            <a:r>
              <a:rPr lang="en-US" dirty="0" smtClean="0"/>
              <a:t>taking into account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Control needs of the sponsors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Nature of project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Area of application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Provide CERN examples of lifecycles for non beam facility construction projects (repository)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“We have a teacher who provides us with the knowledge, but we need a facilitator to get going”</a:t>
            </a:r>
          </a:p>
        </p:txBody>
      </p:sp>
    </p:spTree>
    <p:extLst>
      <p:ext uri="{BB962C8B-B14F-4D97-AF65-F5344CB8AC3E}">
        <p14:creationId xmlns:p14="http://schemas.microsoft.com/office/powerpoint/2010/main" val="3040850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9803" y="819807"/>
            <a:ext cx="65045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OpenSE</a:t>
            </a:r>
            <a:r>
              <a:rPr lang="en-US" sz="2400" dirty="0"/>
              <a:t> </a:t>
            </a:r>
            <a:r>
              <a:rPr lang="en-US" sz="2400" dirty="0" smtClean="0"/>
              <a:t>2.0 – generic lifecycle</a:t>
            </a:r>
            <a:r>
              <a:rPr lang="en-US" sz="2400" dirty="0"/>
              <a:t>	</a:t>
            </a:r>
            <a:endParaRPr lang="en-US" sz="2400" i="1" dirty="0" smtClean="0"/>
          </a:p>
          <a:p>
            <a:endParaRPr lang="en-US" i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841000" y="2114145"/>
            <a:ext cx="9780607" cy="6597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50008" y="2114145"/>
            <a:ext cx="1271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Starting</a:t>
            </a:r>
          </a:p>
          <a:p>
            <a:pPr algn="ctr"/>
            <a:r>
              <a:rPr lang="en-US" dirty="0" smtClean="0"/>
              <a:t>the project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30768" y="2120857"/>
            <a:ext cx="1777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Organize</a:t>
            </a:r>
          </a:p>
          <a:p>
            <a:pPr algn="ctr"/>
            <a:r>
              <a:rPr lang="en-US" dirty="0" smtClean="0"/>
              <a:t>and prepare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454911" y="2127571"/>
            <a:ext cx="1777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Carry out the work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632988" y="2127571"/>
            <a:ext cx="1777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Ending the Project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839874" y="3106117"/>
            <a:ext cx="9780607" cy="7882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2530768" y="2127571"/>
            <a:ext cx="0" cy="1786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43499" y="2114145"/>
            <a:ext cx="0" cy="1786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421816" y="2127571"/>
            <a:ext cx="0" cy="1786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Decision 18"/>
          <p:cNvSpPr/>
          <p:nvPr/>
        </p:nvSpPr>
        <p:spPr>
          <a:xfrm>
            <a:off x="2321160" y="2700389"/>
            <a:ext cx="419214" cy="6621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lowchart: Decision 19"/>
          <p:cNvSpPr/>
          <p:nvPr/>
        </p:nvSpPr>
        <p:spPr>
          <a:xfrm>
            <a:off x="4347331" y="2698871"/>
            <a:ext cx="419214" cy="6621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Decision 20"/>
          <p:cNvSpPr/>
          <p:nvPr/>
        </p:nvSpPr>
        <p:spPr>
          <a:xfrm>
            <a:off x="8212209" y="2686843"/>
            <a:ext cx="419214" cy="6621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Decision 21"/>
          <p:cNvSpPr/>
          <p:nvPr/>
        </p:nvSpPr>
        <p:spPr>
          <a:xfrm>
            <a:off x="10431558" y="2706463"/>
            <a:ext cx="419214" cy="6621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1016678" y="3317107"/>
            <a:ext cx="1723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Phase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2717332" y="3302208"/>
            <a:ext cx="171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Phase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5523350" y="3305945"/>
            <a:ext cx="1995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Phase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8783235" y="3296786"/>
            <a:ext cx="1807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Phase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831055" y="4829838"/>
            <a:ext cx="18186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dates</a:t>
            </a:r>
          </a:p>
          <a:p>
            <a:r>
              <a:rPr lang="en-US" dirty="0" smtClean="0"/>
              <a:t>End dates</a:t>
            </a:r>
          </a:p>
          <a:p>
            <a:r>
              <a:rPr lang="en-US" dirty="0" smtClean="0"/>
              <a:t>Level of control</a:t>
            </a:r>
            <a:endParaRPr lang="en-GB" dirty="0"/>
          </a:p>
        </p:txBody>
      </p:sp>
      <p:sp>
        <p:nvSpPr>
          <p:cNvPr id="28" name="Right Arrow 27"/>
          <p:cNvSpPr/>
          <p:nvPr/>
        </p:nvSpPr>
        <p:spPr>
          <a:xfrm>
            <a:off x="3607895" y="4922170"/>
            <a:ext cx="1083293" cy="646331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4948022" y="4968337"/>
            <a:ext cx="5331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Involvement of senior management/sponsor is needed when the project lifecycle is designed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713660" y="5984799"/>
            <a:ext cx="10940626" cy="33855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Project Phase :  ‘A collection of logically related project activities that culminates in the completion of one or more deliverables’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5587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7765" y="693683"/>
            <a:ext cx="3132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Project Phases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77765" y="2070538"/>
            <a:ext cx="28272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Concept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Feasibility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Customer Requirement</a:t>
            </a:r>
            <a:r>
              <a:rPr lang="en-GB" dirty="0" smtClean="0"/>
              <a:t>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Solution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Build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Milestone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Lessons learned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7765" y="1554061"/>
            <a:ext cx="276422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Examples of phase names :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68812" y="2070538"/>
            <a:ext cx="43670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Management Needs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Nature of the project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Unique characteristics of the company or the technology 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elements including technology, engineering, business, process or legal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Decision points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55827" y="1531570"/>
            <a:ext cx="305325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Criteria to establish a phase 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15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177" y="693683"/>
            <a:ext cx="6937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OpenSE</a:t>
            </a:r>
            <a:r>
              <a:rPr lang="en-US" sz="2400" dirty="0"/>
              <a:t> 2.0 – </a:t>
            </a:r>
            <a:r>
              <a:rPr lang="en-US" sz="2400" dirty="0" smtClean="0"/>
              <a:t>Rules for Project Phases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6843" y="1633169"/>
            <a:ext cx="88880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Minimum number of project phases is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 the start of a phase in the project lifecycle, the following must be defined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Start/end dates of each phase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Resources that will be needed for that phase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Criteria to entry the phase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Criteria to exit the phase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Performance measurement data that will provided during the phase 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indicators 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often 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To whom 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will this data will be communicated/documented 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603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4945" y="428458"/>
            <a:ext cx="6232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OpenSE</a:t>
            </a:r>
            <a:r>
              <a:rPr lang="en-US" sz="2400" dirty="0" smtClean="0"/>
              <a:t> 2.0 – 3 lifecycle types </a:t>
            </a:r>
            <a:r>
              <a:rPr lang="en-US" dirty="0" smtClean="0"/>
              <a:t>	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157617"/>
              </p:ext>
            </p:extLst>
          </p:nvPr>
        </p:nvGraphicFramePr>
        <p:xfrm>
          <a:off x="931904" y="1378464"/>
          <a:ext cx="9907082" cy="45762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5801">
                  <a:extLst>
                    <a:ext uri="{9D8B030D-6E8A-4147-A177-3AD203B41FA5}">
                      <a16:colId xmlns:a16="http://schemas.microsoft.com/office/drawing/2014/main" val="2111336944"/>
                    </a:ext>
                  </a:extLst>
                </a:gridCol>
                <a:gridCol w="2077284">
                  <a:extLst>
                    <a:ext uri="{9D8B030D-6E8A-4147-A177-3AD203B41FA5}">
                      <a16:colId xmlns:a16="http://schemas.microsoft.com/office/drawing/2014/main" val="3137895314"/>
                    </a:ext>
                  </a:extLst>
                </a:gridCol>
                <a:gridCol w="2846172">
                  <a:extLst>
                    <a:ext uri="{9D8B030D-6E8A-4147-A177-3AD203B41FA5}">
                      <a16:colId xmlns:a16="http://schemas.microsoft.com/office/drawing/2014/main" val="1100826231"/>
                    </a:ext>
                  </a:extLst>
                </a:gridCol>
                <a:gridCol w="2907825">
                  <a:extLst>
                    <a:ext uri="{9D8B030D-6E8A-4147-A177-3AD203B41FA5}">
                      <a16:colId xmlns:a16="http://schemas.microsoft.com/office/drawing/2014/main" val="1784547727"/>
                    </a:ext>
                  </a:extLst>
                </a:gridCol>
              </a:tblGrid>
              <a:tr h="576775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Predictive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Iterative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Agile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791769"/>
                  </a:ext>
                </a:extLst>
              </a:tr>
              <a:tr h="47244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Requirements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Defined  up front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Elaborated periodically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Elaborated  frequently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542767"/>
                  </a:ext>
                </a:extLst>
              </a:tr>
              <a:tr h="4790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Delivery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Final delivery</a:t>
                      </a:r>
                      <a:r>
                        <a:rPr lang="en-US" sz="1600" baseline="0" dirty="0" smtClean="0"/>
                        <a:t> at the end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Deliver</a:t>
                      </a:r>
                      <a:r>
                        <a:rPr lang="en-US" sz="1600" baseline="0" dirty="0" smtClean="0"/>
                        <a:t> subsets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Deliver small</a:t>
                      </a:r>
                      <a:r>
                        <a:rPr lang="en-US" sz="1600" baseline="0" dirty="0" smtClean="0"/>
                        <a:t> and ‘</a:t>
                      </a:r>
                      <a:r>
                        <a:rPr lang="en-US" sz="1600" dirty="0" smtClean="0"/>
                        <a:t>customer valued’</a:t>
                      </a:r>
                      <a:r>
                        <a:rPr lang="en-US" sz="1600" baseline="0" dirty="0" smtClean="0"/>
                        <a:t> subsets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240563"/>
                  </a:ext>
                </a:extLst>
              </a:tr>
              <a:tr h="4790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Constrained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Incorporate occasionally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Continuous</a:t>
                      </a:r>
                      <a:r>
                        <a:rPr lang="en-US" sz="1600" baseline="0" dirty="0" smtClean="0"/>
                        <a:t> change during delivery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994382"/>
                  </a:ext>
                </a:extLst>
              </a:tr>
              <a:tr h="4790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Stakeholders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Key Stakeholders Involved only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at key mile stones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Key stakeholders regularly involved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Key stakeholders continuously involved</a:t>
                      </a:r>
                      <a:endParaRPr lang="en-GB" sz="1600" dirty="0" smtClean="0"/>
                    </a:p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0757069"/>
                  </a:ext>
                </a:extLst>
              </a:tr>
              <a:tr h="4790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Risk &amp; Cost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Controlled via detailed planning </a:t>
                      </a:r>
                    </a:p>
                    <a:p>
                      <a:pPr algn="ctr"/>
                      <a:r>
                        <a:rPr lang="en-US" sz="1600" dirty="0" smtClean="0"/>
                        <a:t>Cost</a:t>
                      </a:r>
                      <a:r>
                        <a:rPr lang="en-US" sz="1600" baseline="0" dirty="0" smtClean="0"/>
                        <a:t> control via EVM for entire project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Risk</a:t>
                      </a:r>
                      <a:r>
                        <a:rPr lang="en-US" sz="1600" baseline="0" dirty="0" smtClean="0"/>
                        <a:t> and cost are </a:t>
                      </a:r>
                      <a:r>
                        <a:rPr lang="en-US" sz="1600" dirty="0" smtClean="0"/>
                        <a:t>controlled by progressively elaborating the plans</a:t>
                      </a:r>
                      <a:r>
                        <a:rPr lang="en-US" sz="1600" baseline="0" dirty="0" smtClean="0"/>
                        <a:t> with new information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Risk</a:t>
                      </a:r>
                      <a:r>
                        <a:rPr lang="en-US" sz="1600" baseline="0" dirty="0" smtClean="0"/>
                        <a:t> and cost are </a:t>
                      </a:r>
                      <a:r>
                        <a:rPr lang="en-US" sz="1600" dirty="0" smtClean="0"/>
                        <a:t>controlled as the user requirements and the constraints emerge during the project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094308"/>
                  </a:ext>
                </a:extLst>
              </a:tr>
              <a:tr h="4790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Authority of the PM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High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Medium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Low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8700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54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9803" y="819807"/>
            <a:ext cx="65045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OpenSE</a:t>
            </a:r>
            <a:r>
              <a:rPr lang="en-US" sz="2400" dirty="0"/>
              <a:t> – </a:t>
            </a:r>
            <a:r>
              <a:rPr lang="en-US" sz="2400" dirty="0" smtClean="0"/>
              <a:t>Key deliverables </a:t>
            </a:r>
            <a:r>
              <a:rPr lang="en-US" sz="2400" dirty="0"/>
              <a:t>as they are today 	</a:t>
            </a:r>
            <a:endParaRPr lang="en-US" sz="1600" i="1" dirty="0"/>
          </a:p>
          <a:p>
            <a:r>
              <a:rPr lang="en-US" sz="1600" i="1" dirty="0"/>
              <a:t>(Version 1.0.02 – February 2016) </a:t>
            </a:r>
            <a:r>
              <a:rPr lang="en-US" sz="1600" dirty="0" smtClean="0"/>
              <a:t>	</a:t>
            </a:r>
          </a:p>
          <a:p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072" y="2352887"/>
            <a:ext cx="7219950" cy="260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47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7763" y="966952"/>
            <a:ext cx="7055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OpenSE</a:t>
            </a:r>
            <a:r>
              <a:rPr lang="en-US" sz="2400" dirty="0"/>
              <a:t> 2.0 – </a:t>
            </a:r>
            <a:r>
              <a:rPr lang="en-US" sz="2400" dirty="0" smtClean="0"/>
              <a:t>Include Value Management !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548112" y="4672164"/>
            <a:ext cx="30846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Project Charter/Roadmap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Project Management </a:t>
            </a:r>
            <a:r>
              <a:rPr lang="en-US" dirty="0" smtClean="0"/>
              <a:t>Plan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	AND</a:t>
            </a:r>
            <a:endParaRPr lang="en-US" sz="28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Business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Benefits management plan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253" y="2123715"/>
            <a:ext cx="2562225" cy="1885950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4632385" y="2467155"/>
            <a:ext cx="1449238" cy="12680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50253" y="4948210"/>
            <a:ext cx="3084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Project Charter/Roadmap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Project Management </a:t>
            </a:r>
            <a:r>
              <a:rPr lang="en-US" dirty="0" smtClean="0"/>
              <a:t>Plan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305" y="2054309"/>
            <a:ext cx="276225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8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1177</Words>
  <Application>Microsoft Office PowerPoint</Application>
  <PresentationFormat>Widescreen</PresentationFormat>
  <Paragraphs>200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Agency FB</vt:lpstr>
      <vt:lpstr>Aharoni</vt:lpstr>
      <vt:lpstr>Arabic Typesetting</vt:lpstr>
      <vt:lpstr>Arial</vt:lpstr>
      <vt:lpstr>Calibri</vt:lpstr>
      <vt:lpstr>Calibri Light</vt:lpstr>
      <vt:lpstr>Wingdings</vt:lpstr>
      <vt:lpstr>Office Theme</vt:lpstr>
      <vt:lpstr> OpenSE 2.0 Task force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OpenSE 2.0 Task force</dc:title>
  <dc:creator>Thijs Wijnands</dc:creator>
  <cp:lastModifiedBy>Thijs Wijnands</cp:lastModifiedBy>
  <cp:revision>104</cp:revision>
  <dcterms:created xsi:type="dcterms:W3CDTF">2018-08-20T13:12:18Z</dcterms:created>
  <dcterms:modified xsi:type="dcterms:W3CDTF">2018-10-10T14:18:26Z</dcterms:modified>
</cp:coreProperties>
</file>