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6" r:id="rId3"/>
    <p:sldId id="278" r:id="rId4"/>
    <p:sldId id="272" r:id="rId5"/>
    <p:sldId id="277" r:id="rId6"/>
    <p:sldId id="275" r:id="rId7"/>
    <p:sldId id="279" r:id="rId8"/>
    <p:sldId id="273" r:id="rId9"/>
    <p:sldId id="258" r:id="rId10"/>
    <p:sldId id="280" r:id="rId11"/>
    <p:sldId id="282" r:id="rId12"/>
    <p:sldId id="281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1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EC4308-FD62-4578-ADBD-31A4C95806D9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1A06E64-2787-46DE-9C5C-72B2733B54AD}">
      <dgm:prSet phldrT="[Text]" custT="1"/>
      <dgm:spPr/>
      <dgm:t>
        <a:bodyPr/>
        <a:lstStyle/>
        <a:p>
          <a:r>
            <a:rPr lang="en-US" sz="1600" dirty="0" smtClean="0"/>
            <a:t>Establish Project Work Breakdown</a:t>
          </a:r>
          <a:endParaRPr lang="en-US" sz="1600" dirty="0"/>
        </a:p>
      </dgm:t>
    </dgm:pt>
    <dgm:pt modelId="{27BEE4A7-AC30-4961-8AB2-A9A5BCE0102F}" type="parTrans" cxnId="{80874094-4843-4F62-B454-8D525BA5DA3D}">
      <dgm:prSet/>
      <dgm:spPr/>
      <dgm:t>
        <a:bodyPr/>
        <a:lstStyle/>
        <a:p>
          <a:endParaRPr lang="en-US" sz="1600"/>
        </a:p>
      </dgm:t>
    </dgm:pt>
    <dgm:pt modelId="{33D34C57-F4EA-429A-B104-C66651D05B66}" type="sibTrans" cxnId="{80874094-4843-4F62-B454-8D525BA5DA3D}">
      <dgm:prSet/>
      <dgm:spPr/>
      <dgm:t>
        <a:bodyPr/>
        <a:lstStyle/>
        <a:p>
          <a:endParaRPr lang="en-US" sz="1600"/>
        </a:p>
      </dgm:t>
    </dgm:pt>
    <dgm:pt modelId="{83936409-3767-4B15-90DB-4D1083A47105}">
      <dgm:prSet phldrT="[Text]" custT="1"/>
      <dgm:spPr/>
      <dgm:t>
        <a:bodyPr/>
        <a:lstStyle/>
        <a:p>
          <a:r>
            <a:rPr lang="en-US" sz="1600" dirty="0" smtClean="0"/>
            <a:t>FBS</a:t>
          </a:r>
        </a:p>
        <a:p>
          <a:r>
            <a:rPr lang="en-US" sz="1600" dirty="0" smtClean="0"/>
            <a:t>OBS</a:t>
          </a:r>
        </a:p>
        <a:p>
          <a:r>
            <a:rPr lang="en-US" sz="1600" dirty="0" smtClean="0"/>
            <a:t>PBS</a:t>
          </a:r>
          <a:endParaRPr lang="en-US" sz="1600" dirty="0"/>
        </a:p>
      </dgm:t>
    </dgm:pt>
    <dgm:pt modelId="{5F3593AF-5FF7-412F-9B5B-AF8583DA447D}" type="parTrans" cxnId="{626B192C-B00B-4761-AB00-2E34FCB9B16B}">
      <dgm:prSet/>
      <dgm:spPr/>
      <dgm:t>
        <a:bodyPr/>
        <a:lstStyle/>
        <a:p>
          <a:endParaRPr lang="en-US" sz="1600"/>
        </a:p>
      </dgm:t>
    </dgm:pt>
    <dgm:pt modelId="{9B33237D-5963-4A40-AA46-D53EB2DBE9F6}" type="sibTrans" cxnId="{626B192C-B00B-4761-AB00-2E34FCB9B16B}">
      <dgm:prSet/>
      <dgm:spPr/>
      <dgm:t>
        <a:bodyPr/>
        <a:lstStyle/>
        <a:p>
          <a:endParaRPr lang="en-US" sz="1600"/>
        </a:p>
      </dgm:t>
    </dgm:pt>
    <dgm:pt modelId="{9AE3E69F-31FE-4674-BB76-EEEADB7419B3}">
      <dgm:prSet phldrT="[Text]" custT="1"/>
      <dgm:spPr/>
      <dgm:t>
        <a:bodyPr/>
        <a:lstStyle/>
        <a:p>
          <a:r>
            <a:rPr lang="en-US" sz="1600" dirty="0" smtClean="0"/>
            <a:t>Identify Cost drivers and the Elements of Cost</a:t>
          </a:r>
          <a:endParaRPr lang="en-US" sz="1600" dirty="0"/>
        </a:p>
      </dgm:t>
    </dgm:pt>
    <dgm:pt modelId="{7F60FD77-ED5C-4CA0-A333-127EF62C2F41}" type="parTrans" cxnId="{9E98AC3E-2AAC-4117-9CA0-253368B706DA}">
      <dgm:prSet/>
      <dgm:spPr/>
      <dgm:t>
        <a:bodyPr/>
        <a:lstStyle/>
        <a:p>
          <a:endParaRPr lang="en-US" sz="1600"/>
        </a:p>
      </dgm:t>
    </dgm:pt>
    <dgm:pt modelId="{72A27F65-0228-4F07-B83D-EA7BC56EC368}" type="sibTrans" cxnId="{9E98AC3E-2AAC-4117-9CA0-253368B706DA}">
      <dgm:prSet/>
      <dgm:spPr/>
      <dgm:t>
        <a:bodyPr/>
        <a:lstStyle/>
        <a:p>
          <a:endParaRPr lang="en-US" sz="1600"/>
        </a:p>
      </dgm:t>
    </dgm:pt>
    <dgm:pt modelId="{99B777FE-D1BB-40CB-8CB0-A6CFA09839D8}">
      <dgm:prSet phldrT="[Text]" custT="1"/>
      <dgm:spPr/>
      <dgm:t>
        <a:bodyPr/>
        <a:lstStyle/>
        <a:p>
          <a:r>
            <a:rPr lang="en-US" sz="1600" dirty="0" smtClean="0"/>
            <a:t>Planning Budgeting and forecasting</a:t>
          </a:r>
          <a:endParaRPr lang="en-US" sz="1600" dirty="0"/>
        </a:p>
      </dgm:t>
    </dgm:pt>
    <dgm:pt modelId="{3EA4E7FE-055D-4ED2-A14C-1B8152A73751}" type="parTrans" cxnId="{B62B9536-C082-49EC-8978-ABA9AB49E80D}">
      <dgm:prSet/>
      <dgm:spPr/>
      <dgm:t>
        <a:bodyPr/>
        <a:lstStyle/>
        <a:p>
          <a:endParaRPr lang="en-US" sz="1600"/>
        </a:p>
      </dgm:t>
    </dgm:pt>
    <dgm:pt modelId="{40F8BD92-CFF3-4460-803C-5F85CA7D0B1B}" type="sibTrans" cxnId="{B62B9536-C082-49EC-8978-ABA9AB49E80D}">
      <dgm:prSet/>
      <dgm:spPr/>
      <dgm:t>
        <a:bodyPr/>
        <a:lstStyle/>
        <a:p>
          <a:endParaRPr lang="en-US" sz="1600"/>
        </a:p>
      </dgm:t>
    </dgm:pt>
    <dgm:pt modelId="{2FB578D9-5B0C-4F5A-AD89-75CDF551F7C6}">
      <dgm:prSet phldrT="[Text]" custT="1"/>
      <dgm:spPr/>
      <dgm:t>
        <a:bodyPr/>
        <a:lstStyle/>
        <a:p>
          <a:r>
            <a:rPr lang="en-US" sz="1600" dirty="0" smtClean="0"/>
            <a:t>Estimate costs :</a:t>
          </a:r>
        </a:p>
        <a:p>
          <a:r>
            <a:rPr lang="en-US" sz="1600" dirty="0" smtClean="0"/>
            <a:t>Analogous</a:t>
          </a:r>
        </a:p>
        <a:p>
          <a:r>
            <a:rPr lang="en-US" sz="1600" dirty="0" smtClean="0"/>
            <a:t>Parametric</a:t>
          </a:r>
        </a:p>
        <a:p>
          <a:r>
            <a:rPr lang="en-US" sz="1600" dirty="0" smtClean="0"/>
            <a:t>Bottom up</a:t>
          </a:r>
          <a:endParaRPr lang="en-US" sz="1600" dirty="0"/>
        </a:p>
      </dgm:t>
    </dgm:pt>
    <dgm:pt modelId="{7A8DDB4F-47BD-4FF7-9270-D33FAEC50378}" type="parTrans" cxnId="{93CCC285-B94B-48CC-AC07-3D2FCC5FFF84}">
      <dgm:prSet/>
      <dgm:spPr/>
      <dgm:t>
        <a:bodyPr/>
        <a:lstStyle/>
        <a:p>
          <a:endParaRPr lang="en-US" sz="1600"/>
        </a:p>
      </dgm:t>
    </dgm:pt>
    <dgm:pt modelId="{884C7AEB-38B5-4B57-A553-46D27F29B757}" type="sibTrans" cxnId="{93CCC285-B94B-48CC-AC07-3D2FCC5FFF84}">
      <dgm:prSet/>
      <dgm:spPr/>
      <dgm:t>
        <a:bodyPr/>
        <a:lstStyle/>
        <a:p>
          <a:endParaRPr lang="en-US" sz="1600"/>
        </a:p>
      </dgm:t>
    </dgm:pt>
    <dgm:pt modelId="{CFB67FB3-A2F1-4E20-AA29-3948D7D51149}">
      <dgm:prSet phldrT="[Text]" custT="1"/>
      <dgm:spPr/>
      <dgm:t>
        <a:bodyPr/>
        <a:lstStyle/>
        <a:p>
          <a:r>
            <a:rPr lang="en-US" sz="1600" dirty="0" smtClean="0"/>
            <a:t>Establish project cost baseline and project budget</a:t>
          </a:r>
          <a:endParaRPr lang="en-US" sz="1600" dirty="0"/>
        </a:p>
      </dgm:t>
    </dgm:pt>
    <dgm:pt modelId="{93FDEC84-6DF9-4AC7-BCF1-737F25AB54BD}" type="parTrans" cxnId="{0A758FFF-F65C-43DC-8E39-E2540E765D63}">
      <dgm:prSet/>
      <dgm:spPr/>
      <dgm:t>
        <a:bodyPr/>
        <a:lstStyle/>
        <a:p>
          <a:endParaRPr lang="en-US" sz="1600"/>
        </a:p>
      </dgm:t>
    </dgm:pt>
    <dgm:pt modelId="{2D453437-711E-41AE-BC5B-1D510CE0898F}" type="sibTrans" cxnId="{0A758FFF-F65C-43DC-8E39-E2540E765D63}">
      <dgm:prSet/>
      <dgm:spPr/>
      <dgm:t>
        <a:bodyPr/>
        <a:lstStyle/>
        <a:p>
          <a:endParaRPr lang="en-US" sz="1600"/>
        </a:p>
      </dgm:t>
    </dgm:pt>
    <dgm:pt modelId="{A2253D12-7CD2-4555-824E-15BA2EE18C44}">
      <dgm:prSet phldrT="[Text]" custT="1"/>
      <dgm:spPr/>
      <dgm:t>
        <a:bodyPr/>
        <a:lstStyle/>
        <a:p>
          <a:r>
            <a:rPr lang="en-US" sz="1600" dirty="0" smtClean="0"/>
            <a:t>Monitor and Control Project progress</a:t>
          </a:r>
          <a:endParaRPr lang="en-US" sz="1600" dirty="0"/>
        </a:p>
      </dgm:t>
    </dgm:pt>
    <dgm:pt modelId="{C4C75EBE-04BA-4C95-B4A2-1865DFFB7A4D}" type="parTrans" cxnId="{D9E5E26F-7829-41C1-BD83-3357E8E4B209}">
      <dgm:prSet/>
      <dgm:spPr/>
      <dgm:t>
        <a:bodyPr/>
        <a:lstStyle/>
        <a:p>
          <a:endParaRPr lang="en-US" sz="1600"/>
        </a:p>
      </dgm:t>
    </dgm:pt>
    <dgm:pt modelId="{B5632879-AC96-4B63-8EF9-FBCE656ED5BD}" type="sibTrans" cxnId="{D9E5E26F-7829-41C1-BD83-3357E8E4B209}">
      <dgm:prSet/>
      <dgm:spPr/>
      <dgm:t>
        <a:bodyPr/>
        <a:lstStyle/>
        <a:p>
          <a:endParaRPr lang="en-US" sz="1600"/>
        </a:p>
      </dgm:t>
    </dgm:pt>
    <dgm:pt modelId="{0AEF2DCE-2385-4826-8BAB-95DE777F4029}">
      <dgm:prSet phldrT="[Text]" custT="1"/>
      <dgm:spPr/>
      <dgm:t>
        <a:bodyPr/>
        <a:lstStyle/>
        <a:p>
          <a:r>
            <a:rPr lang="en-US" sz="1600" dirty="0" smtClean="0"/>
            <a:t>Project Funding Requirements</a:t>
          </a:r>
        </a:p>
        <a:p>
          <a:r>
            <a:rPr lang="en-US" sz="1600" dirty="0" smtClean="0"/>
            <a:t>Manage project change</a:t>
          </a:r>
          <a:endParaRPr lang="en-US" sz="1600" dirty="0"/>
        </a:p>
      </dgm:t>
    </dgm:pt>
    <dgm:pt modelId="{6EC1F521-55FA-425A-AEC0-647599D5EE2F}" type="parTrans" cxnId="{D6B54B29-36F3-4393-83F7-BE44527AD62E}">
      <dgm:prSet/>
      <dgm:spPr/>
      <dgm:t>
        <a:bodyPr/>
        <a:lstStyle/>
        <a:p>
          <a:endParaRPr lang="en-US" sz="1600"/>
        </a:p>
      </dgm:t>
    </dgm:pt>
    <dgm:pt modelId="{F2EB4000-01F1-4848-91F2-E0922174C501}" type="sibTrans" cxnId="{D6B54B29-36F3-4393-83F7-BE44527AD62E}">
      <dgm:prSet/>
      <dgm:spPr/>
      <dgm:t>
        <a:bodyPr/>
        <a:lstStyle/>
        <a:p>
          <a:endParaRPr lang="en-US" sz="1600"/>
        </a:p>
      </dgm:t>
    </dgm:pt>
    <dgm:pt modelId="{F2CA428C-FA62-4056-805F-0B18A782660C}">
      <dgm:prSet phldrT="[Text]" custT="1"/>
      <dgm:spPr/>
      <dgm:t>
        <a:bodyPr/>
        <a:lstStyle/>
        <a:p>
          <a:r>
            <a:rPr lang="en-US" sz="1600" dirty="0" smtClean="0"/>
            <a:t>Monitor and control</a:t>
          </a:r>
        </a:p>
        <a:p>
          <a:r>
            <a:rPr lang="en-US" sz="1600" dirty="0" smtClean="0"/>
            <a:t>Earned Value</a:t>
          </a:r>
        </a:p>
        <a:p>
          <a:r>
            <a:rPr lang="en-US" sz="1600" dirty="0" smtClean="0"/>
            <a:t>Earned Schedule</a:t>
          </a:r>
          <a:endParaRPr lang="en-US" sz="1600" dirty="0"/>
        </a:p>
      </dgm:t>
    </dgm:pt>
    <dgm:pt modelId="{812B61CD-DDAE-4CD9-B15C-AC3C824E526F}" type="parTrans" cxnId="{CE3AD55D-7F0F-42FA-8FE4-79AB1747F1D0}">
      <dgm:prSet/>
      <dgm:spPr/>
      <dgm:t>
        <a:bodyPr/>
        <a:lstStyle/>
        <a:p>
          <a:endParaRPr lang="en-US" sz="1600"/>
        </a:p>
      </dgm:t>
    </dgm:pt>
    <dgm:pt modelId="{69743D6A-FFC0-44B3-9D2F-D78EE48B8074}" type="sibTrans" cxnId="{CE3AD55D-7F0F-42FA-8FE4-79AB1747F1D0}">
      <dgm:prSet/>
      <dgm:spPr/>
      <dgm:t>
        <a:bodyPr/>
        <a:lstStyle/>
        <a:p>
          <a:endParaRPr lang="en-US" sz="1600"/>
        </a:p>
      </dgm:t>
    </dgm:pt>
    <dgm:pt modelId="{1E9BDC5C-3898-4271-97FB-1623E989F5C1}" type="pres">
      <dgm:prSet presAssocID="{20EC4308-FD62-4578-ADBD-31A4C95806D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221FD7-C91F-4836-9387-8DA2FFC8DD0A}" type="pres">
      <dgm:prSet presAssocID="{C1A06E64-2787-46DE-9C5C-72B2733B54AD}" presName="compNode" presStyleCnt="0"/>
      <dgm:spPr/>
    </dgm:pt>
    <dgm:pt modelId="{7C7160A2-B56A-4DDD-96F8-64FC58FE195E}" type="pres">
      <dgm:prSet presAssocID="{C1A06E64-2787-46DE-9C5C-72B2733B54AD}" presName="aNode" presStyleLbl="bgShp" presStyleIdx="0" presStyleCnt="3"/>
      <dgm:spPr/>
      <dgm:t>
        <a:bodyPr/>
        <a:lstStyle/>
        <a:p>
          <a:endParaRPr lang="en-US"/>
        </a:p>
      </dgm:t>
    </dgm:pt>
    <dgm:pt modelId="{04FD8C52-C5A1-441E-97FF-0926A7CD6E53}" type="pres">
      <dgm:prSet presAssocID="{C1A06E64-2787-46DE-9C5C-72B2733B54AD}" presName="textNode" presStyleLbl="bgShp" presStyleIdx="0" presStyleCnt="3"/>
      <dgm:spPr/>
      <dgm:t>
        <a:bodyPr/>
        <a:lstStyle/>
        <a:p>
          <a:endParaRPr lang="en-US"/>
        </a:p>
      </dgm:t>
    </dgm:pt>
    <dgm:pt modelId="{B870ACF1-2EE7-4BD8-B888-41295044AE6C}" type="pres">
      <dgm:prSet presAssocID="{C1A06E64-2787-46DE-9C5C-72B2733B54AD}" presName="compChildNode" presStyleCnt="0"/>
      <dgm:spPr/>
    </dgm:pt>
    <dgm:pt modelId="{9DC956F9-7DD3-4B93-8403-8A9502805581}" type="pres">
      <dgm:prSet presAssocID="{C1A06E64-2787-46DE-9C5C-72B2733B54AD}" presName="theInnerList" presStyleCnt="0"/>
      <dgm:spPr/>
    </dgm:pt>
    <dgm:pt modelId="{7788DF22-1579-44B8-9377-22403BAEC250}" type="pres">
      <dgm:prSet presAssocID="{83936409-3767-4B15-90DB-4D1083A47105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56A3D-26D9-4C1B-BD7C-25C99A2FBA0E}" type="pres">
      <dgm:prSet presAssocID="{83936409-3767-4B15-90DB-4D1083A47105}" presName="aSpace2" presStyleCnt="0"/>
      <dgm:spPr/>
    </dgm:pt>
    <dgm:pt modelId="{E118D467-1455-4FCB-80A1-ED11D06EEF68}" type="pres">
      <dgm:prSet presAssocID="{9AE3E69F-31FE-4674-BB76-EEEADB7419B3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B68A38-3BD3-4C8E-B4AB-F40CB8BDC440}" type="pres">
      <dgm:prSet presAssocID="{C1A06E64-2787-46DE-9C5C-72B2733B54AD}" presName="aSpace" presStyleCnt="0"/>
      <dgm:spPr/>
    </dgm:pt>
    <dgm:pt modelId="{EC9BCE3D-A1B8-4CD2-87BC-6789520E9CA6}" type="pres">
      <dgm:prSet presAssocID="{99B777FE-D1BB-40CB-8CB0-A6CFA09839D8}" presName="compNode" presStyleCnt="0"/>
      <dgm:spPr/>
    </dgm:pt>
    <dgm:pt modelId="{2325B0AE-1AC8-48CE-805F-8BF6599CC243}" type="pres">
      <dgm:prSet presAssocID="{99B777FE-D1BB-40CB-8CB0-A6CFA09839D8}" presName="aNode" presStyleLbl="bgShp" presStyleIdx="1" presStyleCnt="3"/>
      <dgm:spPr/>
      <dgm:t>
        <a:bodyPr/>
        <a:lstStyle/>
        <a:p>
          <a:endParaRPr lang="en-US"/>
        </a:p>
      </dgm:t>
    </dgm:pt>
    <dgm:pt modelId="{7119551D-3C5F-43AE-ABE1-5AB2243EDBBE}" type="pres">
      <dgm:prSet presAssocID="{99B777FE-D1BB-40CB-8CB0-A6CFA09839D8}" presName="textNode" presStyleLbl="bgShp" presStyleIdx="1" presStyleCnt="3"/>
      <dgm:spPr/>
      <dgm:t>
        <a:bodyPr/>
        <a:lstStyle/>
        <a:p>
          <a:endParaRPr lang="en-US"/>
        </a:p>
      </dgm:t>
    </dgm:pt>
    <dgm:pt modelId="{1CC14728-9C12-4710-8CAB-0ABB2BDFA9D7}" type="pres">
      <dgm:prSet presAssocID="{99B777FE-D1BB-40CB-8CB0-A6CFA09839D8}" presName="compChildNode" presStyleCnt="0"/>
      <dgm:spPr/>
    </dgm:pt>
    <dgm:pt modelId="{BB868DE3-D3BE-476B-A1A8-A95B3F4393C7}" type="pres">
      <dgm:prSet presAssocID="{99B777FE-D1BB-40CB-8CB0-A6CFA09839D8}" presName="theInnerList" presStyleCnt="0"/>
      <dgm:spPr/>
    </dgm:pt>
    <dgm:pt modelId="{B47332C8-3DE5-4677-8BBD-A6774056BFC8}" type="pres">
      <dgm:prSet presAssocID="{2FB578D9-5B0C-4F5A-AD89-75CDF551F7C6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29DC5-F08C-4B34-915B-65D0259BCB24}" type="pres">
      <dgm:prSet presAssocID="{2FB578D9-5B0C-4F5A-AD89-75CDF551F7C6}" presName="aSpace2" presStyleCnt="0"/>
      <dgm:spPr/>
    </dgm:pt>
    <dgm:pt modelId="{A8BCB153-E0FD-46FE-9DFE-9BC016D0FE9E}" type="pres">
      <dgm:prSet presAssocID="{CFB67FB3-A2F1-4E20-AA29-3948D7D51149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9BEBC-FEB1-40CC-89B4-BF81C3DB97F0}" type="pres">
      <dgm:prSet presAssocID="{99B777FE-D1BB-40CB-8CB0-A6CFA09839D8}" presName="aSpace" presStyleCnt="0"/>
      <dgm:spPr/>
    </dgm:pt>
    <dgm:pt modelId="{156422ED-5A4A-425F-8D11-24E6173D0221}" type="pres">
      <dgm:prSet presAssocID="{A2253D12-7CD2-4555-824E-15BA2EE18C44}" presName="compNode" presStyleCnt="0"/>
      <dgm:spPr/>
    </dgm:pt>
    <dgm:pt modelId="{E2ADBF55-20AC-4456-8447-47E8626B8B13}" type="pres">
      <dgm:prSet presAssocID="{A2253D12-7CD2-4555-824E-15BA2EE18C44}" presName="aNode" presStyleLbl="bgShp" presStyleIdx="2" presStyleCnt="3"/>
      <dgm:spPr/>
      <dgm:t>
        <a:bodyPr/>
        <a:lstStyle/>
        <a:p>
          <a:endParaRPr lang="en-US"/>
        </a:p>
      </dgm:t>
    </dgm:pt>
    <dgm:pt modelId="{AA28111E-4850-4187-8A60-4F8BCD01E182}" type="pres">
      <dgm:prSet presAssocID="{A2253D12-7CD2-4555-824E-15BA2EE18C44}" presName="textNode" presStyleLbl="bgShp" presStyleIdx="2" presStyleCnt="3"/>
      <dgm:spPr/>
      <dgm:t>
        <a:bodyPr/>
        <a:lstStyle/>
        <a:p>
          <a:endParaRPr lang="en-US"/>
        </a:p>
      </dgm:t>
    </dgm:pt>
    <dgm:pt modelId="{411E1C0D-CB71-4F2E-A0E5-F36C61AE395A}" type="pres">
      <dgm:prSet presAssocID="{A2253D12-7CD2-4555-824E-15BA2EE18C44}" presName="compChildNode" presStyleCnt="0"/>
      <dgm:spPr/>
    </dgm:pt>
    <dgm:pt modelId="{97C84BB2-F424-412E-9CCD-6228D59E4BA9}" type="pres">
      <dgm:prSet presAssocID="{A2253D12-7CD2-4555-824E-15BA2EE18C44}" presName="theInnerList" presStyleCnt="0"/>
      <dgm:spPr/>
    </dgm:pt>
    <dgm:pt modelId="{54B3F9AE-6965-40B6-BCB1-DE7E6EAE71D0}" type="pres">
      <dgm:prSet presAssocID="{0AEF2DCE-2385-4826-8BAB-95DE777F4029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ECCCE-C2CD-4267-81F7-759CA1B23C1E}" type="pres">
      <dgm:prSet presAssocID="{0AEF2DCE-2385-4826-8BAB-95DE777F4029}" presName="aSpace2" presStyleCnt="0"/>
      <dgm:spPr/>
    </dgm:pt>
    <dgm:pt modelId="{51E9AFE8-C4E0-4ABD-A000-D35CCD0F0411}" type="pres">
      <dgm:prSet presAssocID="{F2CA428C-FA62-4056-805F-0B18A782660C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3AD55D-7F0F-42FA-8FE4-79AB1747F1D0}" srcId="{A2253D12-7CD2-4555-824E-15BA2EE18C44}" destId="{F2CA428C-FA62-4056-805F-0B18A782660C}" srcOrd="1" destOrd="0" parTransId="{812B61CD-DDAE-4CD9-B15C-AC3C824E526F}" sibTransId="{69743D6A-FFC0-44B3-9D2F-D78EE48B8074}"/>
    <dgm:cxn modelId="{93CCC285-B94B-48CC-AC07-3D2FCC5FFF84}" srcId="{99B777FE-D1BB-40CB-8CB0-A6CFA09839D8}" destId="{2FB578D9-5B0C-4F5A-AD89-75CDF551F7C6}" srcOrd="0" destOrd="0" parTransId="{7A8DDB4F-47BD-4FF7-9270-D33FAEC50378}" sibTransId="{884C7AEB-38B5-4B57-A553-46D27F29B757}"/>
    <dgm:cxn modelId="{80874094-4843-4F62-B454-8D525BA5DA3D}" srcId="{20EC4308-FD62-4578-ADBD-31A4C95806D9}" destId="{C1A06E64-2787-46DE-9C5C-72B2733B54AD}" srcOrd="0" destOrd="0" parTransId="{27BEE4A7-AC30-4961-8AB2-A9A5BCE0102F}" sibTransId="{33D34C57-F4EA-429A-B104-C66651D05B66}"/>
    <dgm:cxn modelId="{6BD58628-8C1A-4568-9463-4E73EE97F40A}" type="presOf" srcId="{A2253D12-7CD2-4555-824E-15BA2EE18C44}" destId="{AA28111E-4850-4187-8A60-4F8BCD01E182}" srcOrd="1" destOrd="0" presId="urn:microsoft.com/office/officeart/2005/8/layout/lProcess2"/>
    <dgm:cxn modelId="{01404114-2FFD-43C0-B0A5-FED098AA121D}" type="presOf" srcId="{C1A06E64-2787-46DE-9C5C-72B2733B54AD}" destId="{04FD8C52-C5A1-441E-97FF-0926A7CD6E53}" srcOrd="1" destOrd="0" presId="urn:microsoft.com/office/officeart/2005/8/layout/lProcess2"/>
    <dgm:cxn modelId="{A678AAB4-0282-406D-96AB-C37C9CD24727}" type="presOf" srcId="{0AEF2DCE-2385-4826-8BAB-95DE777F4029}" destId="{54B3F9AE-6965-40B6-BCB1-DE7E6EAE71D0}" srcOrd="0" destOrd="0" presId="urn:microsoft.com/office/officeart/2005/8/layout/lProcess2"/>
    <dgm:cxn modelId="{0A758FFF-F65C-43DC-8E39-E2540E765D63}" srcId="{99B777FE-D1BB-40CB-8CB0-A6CFA09839D8}" destId="{CFB67FB3-A2F1-4E20-AA29-3948D7D51149}" srcOrd="1" destOrd="0" parTransId="{93FDEC84-6DF9-4AC7-BCF1-737F25AB54BD}" sibTransId="{2D453437-711E-41AE-BC5B-1D510CE0898F}"/>
    <dgm:cxn modelId="{1029A571-CB21-415D-8F1A-4A93C489AD72}" type="presOf" srcId="{83936409-3767-4B15-90DB-4D1083A47105}" destId="{7788DF22-1579-44B8-9377-22403BAEC250}" srcOrd="0" destOrd="0" presId="urn:microsoft.com/office/officeart/2005/8/layout/lProcess2"/>
    <dgm:cxn modelId="{626B192C-B00B-4761-AB00-2E34FCB9B16B}" srcId="{C1A06E64-2787-46DE-9C5C-72B2733B54AD}" destId="{83936409-3767-4B15-90DB-4D1083A47105}" srcOrd="0" destOrd="0" parTransId="{5F3593AF-5FF7-412F-9B5B-AF8583DA447D}" sibTransId="{9B33237D-5963-4A40-AA46-D53EB2DBE9F6}"/>
    <dgm:cxn modelId="{D9E5E26F-7829-41C1-BD83-3357E8E4B209}" srcId="{20EC4308-FD62-4578-ADBD-31A4C95806D9}" destId="{A2253D12-7CD2-4555-824E-15BA2EE18C44}" srcOrd="2" destOrd="0" parTransId="{C4C75EBE-04BA-4C95-B4A2-1865DFFB7A4D}" sibTransId="{B5632879-AC96-4B63-8EF9-FBCE656ED5BD}"/>
    <dgm:cxn modelId="{BE38B3AE-E3E4-402D-B2D9-B565924042A1}" type="presOf" srcId="{F2CA428C-FA62-4056-805F-0B18A782660C}" destId="{51E9AFE8-C4E0-4ABD-A000-D35CCD0F0411}" srcOrd="0" destOrd="0" presId="urn:microsoft.com/office/officeart/2005/8/layout/lProcess2"/>
    <dgm:cxn modelId="{D6B54B29-36F3-4393-83F7-BE44527AD62E}" srcId="{A2253D12-7CD2-4555-824E-15BA2EE18C44}" destId="{0AEF2DCE-2385-4826-8BAB-95DE777F4029}" srcOrd="0" destOrd="0" parTransId="{6EC1F521-55FA-425A-AEC0-647599D5EE2F}" sibTransId="{F2EB4000-01F1-4848-91F2-E0922174C501}"/>
    <dgm:cxn modelId="{B62B9536-C082-49EC-8978-ABA9AB49E80D}" srcId="{20EC4308-FD62-4578-ADBD-31A4C95806D9}" destId="{99B777FE-D1BB-40CB-8CB0-A6CFA09839D8}" srcOrd="1" destOrd="0" parTransId="{3EA4E7FE-055D-4ED2-A14C-1B8152A73751}" sibTransId="{40F8BD92-CFF3-4460-803C-5F85CA7D0B1B}"/>
    <dgm:cxn modelId="{9E98AC3E-2AAC-4117-9CA0-253368B706DA}" srcId="{C1A06E64-2787-46DE-9C5C-72B2733B54AD}" destId="{9AE3E69F-31FE-4674-BB76-EEEADB7419B3}" srcOrd="1" destOrd="0" parTransId="{7F60FD77-ED5C-4CA0-A333-127EF62C2F41}" sibTransId="{72A27F65-0228-4F07-B83D-EA7BC56EC368}"/>
    <dgm:cxn modelId="{7469A25B-9117-4E80-AB50-BF4C4015F1C1}" type="presOf" srcId="{9AE3E69F-31FE-4674-BB76-EEEADB7419B3}" destId="{E118D467-1455-4FCB-80A1-ED11D06EEF68}" srcOrd="0" destOrd="0" presId="urn:microsoft.com/office/officeart/2005/8/layout/lProcess2"/>
    <dgm:cxn modelId="{6D7760F1-0B3E-4B1F-8A22-EF90E97FC418}" type="presOf" srcId="{2FB578D9-5B0C-4F5A-AD89-75CDF551F7C6}" destId="{B47332C8-3DE5-4677-8BBD-A6774056BFC8}" srcOrd="0" destOrd="0" presId="urn:microsoft.com/office/officeart/2005/8/layout/lProcess2"/>
    <dgm:cxn modelId="{6CD71D34-B78D-40F1-872E-3D88FBCC43E5}" type="presOf" srcId="{CFB67FB3-A2F1-4E20-AA29-3948D7D51149}" destId="{A8BCB153-E0FD-46FE-9DFE-9BC016D0FE9E}" srcOrd="0" destOrd="0" presId="urn:microsoft.com/office/officeart/2005/8/layout/lProcess2"/>
    <dgm:cxn modelId="{171DEC33-0082-40B2-BA5A-B4ED7F794D68}" type="presOf" srcId="{99B777FE-D1BB-40CB-8CB0-A6CFA09839D8}" destId="{7119551D-3C5F-43AE-ABE1-5AB2243EDBBE}" srcOrd="1" destOrd="0" presId="urn:microsoft.com/office/officeart/2005/8/layout/lProcess2"/>
    <dgm:cxn modelId="{5BFDD7B3-AB53-4654-8A11-E4F1270F33D5}" type="presOf" srcId="{20EC4308-FD62-4578-ADBD-31A4C95806D9}" destId="{1E9BDC5C-3898-4271-97FB-1623E989F5C1}" srcOrd="0" destOrd="0" presId="urn:microsoft.com/office/officeart/2005/8/layout/lProcess2"/>
    <dgm:cxn modelId="{F021C090-681A-40C8-9E09-CF50A97AF48D}" type="presOf" srcId="{C1A06E64-2787-46DE-9C5C-72B2733B54AD}" destId="{7C7160A2-B56A-4DDD-96F8-64FC58FE195E}" srcOrd="0" destOrd="0" presId="urn:microsoft.com/office/officeart/2005/8/layout/lProcess2"/>
    <dgm:cxn modelId="{B6150B78-9385-49C2-A65A-32A3F8380974}" type="presOf" srcId="{A2253D12-7CD2-4555-824E-15BA2EE18C44}" destId="{E2ADBF55-20AC-4456-8447-47E8626B8B13}" srcOrd="0" destOrd="0" presId="urn:microsoft.com/office/officeart/2005/8/layout/lProcess2"/>
    <dgm:cxn modelId="{D55B68DF-1882-42CD-9D26-108F9DB50745}" type="presOf" srcId="{99B777FE-D1BB-40CB-8CB0-A6CFA09839D8}" destId="{2325B0AE-1AC8-48CE-805F-8BF6599CC243}" srcOrd="0" destOrd="0" presId="urn:microsoft.com/office/officeart/2005/8/layout/lProcess2"/>
    <dgm:cxn modelId="{3CC4DF83-AE0F-4E45-9900-876F3BE02A8B}" type="presParOf" srcId="{1E9BDC5C-3898-4271-97FB-1623E989F5C1}" destId="{CB221FD7-C91F-4836-9387-8DA2FFC8DD0A}" srcOrd="0" destOrd="0" presId="urn:microsoft.com/office/officeart/2005/8/layout/lProcess2"/>
    <dgm:cxn modelId="{2E98CC04-CD3B-4B52-B852-D38F6F670E27}" type="presParOf" srcId="{CB221FD7-C91F-4836-9387-8DA2FFC8DD0A}" destId="{7C7160A2-B56A-4DDD-96F8-64FC58FE195E}" srcOrd="0" destOrd="0" presId="urn:microsoft.com/office/officeart/2005/8/layout/lProcess2"/>
    <dgm:cxn modelId="{48B1C886-029B-40E2-880B-75CEDE2C7873}" type="presParOf" srcId="{CB221FD7-C91F-4836-9387-8DA2FFC8DD0A}" destId="{04FD8C52-C5A1-441E-97FF-0926A7CD6E53}" srcOrd="1" destOrd="0" presId="urn:microsoft.com/office/officeart/2005/8/layout/lProcess2"/>
    <dgm:cxn modelId="{6C368192-5B50-4FCC-A0DF-C3C0F787ABFC}" type="presParOf" srcId="{CB221FD7-C91F-4836-9387-8DA2FFC8DD0A}" destId="{B870ACF1-2EE7-4BD8-B888-41295044AE6C}" srcOrd="2" destOrd="0" presId="urn:microsoft.com/office/officeart/2005/8/layout/lProcess2"/>
    <dgm:cxn modelId="{C14AD846-B139-46BF-9E1F-A10B381AC6CD}" type="presParOf" srcId="{B870ACF1-2EE7-4BD8-B888-41295044AE6C}" destId="{9DC956F9-7DD3-4B93-8403-8A9502805581}" srcOrd="0" destOrd="0" presId="urn:microsoft.com/office/officeart/2005/8/layout/lProcess2"/>
    <dgm:cxn modelId="{1F0A548F-A664-43CE-9D43-65CD9D6B8319}" type="presParOf" srcId="{9DC956F9-7DD3-4B93-8403-8A9502805581}" destId="{7788DF22-1579-44B8-9377-22403BAEC250}" srcOrd="0" destOrd="0" presId="urn:microsoft.com/office/officeart/2005/8/layout/lProcess2"/>
    <dgm:cxn modelId="{EEF67A46-FA90-4BDE-8198-83291AD25E42}" type="presParOf" srcId="{9DC956F9-7DD3-4B93-8403-8A9502805581}" destId="{58356A3D-26D9-4C1B-BD7C-25C99A2FBA0E}" srcOrd="1" destOrd="0" presId="urn:microsoft.com/office/officeart/2005/8/layout/lProcess2"/>
    <dgm:cxn modelId="{2F5EB5DB-F560-4E7E-9762-86C91D70E0A4}" type="presParOf" srcId="{9DC956F9-7DD3-4B93-8403-8A9502805581}" destId="{E118D467-1455-4FCB-80A1-ED11D06EEF68}" srcOrd="2" destOrd="0" presId="urn:microsoft.com/office/officeart/2005/8/layout/lProcess2"/>
    <dgm:cxn modelId="{27B9CAC4-FF0C-4CC6-869B-89D38B8048BA}" type="presParOf" srcId="{1E9BDC5C-3898-4271-97FB-1623E989F5C1}" destId="{0FB68A38-3BD3-4C8E-B4AB-F40CB8BDC440}" srcOrd="1" destOrd="0" presId="urn:microsoft.com/office/officeart/2005/8/layout/lProcess2"/>
    <dgm:cxn modelId="{E44A27C7-C62B-487D-B407-11B8DF7B407E}" type="presParOf" srcId="{1E9BDC5C-3898-4271-97FB-1623E989F5C1}" destId="{EC9BCE3D-A1B8-4CD2-87BC-6789520E9CA6}" srcOrd="2" destOrd="0" presId="urn:microsoft.com/office/officeart/2005/8/layout/lProcess2"/>
    <dgm:cxn modelId="{F0A82EAD-C04B-4372-9C49-393A0913F1C8}" type="presParOf" srcId="{EC9BCE3D-A1B8-4CD2-87BC-6789520E9CA6}" destId="{2325B0AE-1AC8-48CE-805F-8BF6599CC243}" srcOrd="0" destOrd="0" presId="urn:microsoft.com/office/officeart/2005/8/layout/lProcess2"/>
    <dgm:cxn modelId="{EC249262-CE11-40C1-ABA6-37865B0C0EBD}" type="presParOf" srcId="{EC9BCE3D-A1B8-4CD2-87BC-6789520E9CA6}" destId="{7119551D-3C5F-43AE-ABE1-5AB2243EDBBE}" srcOrd="1" destOrd="0" presId="urn:microsoft.com/office/officeart/2005/8/layout/lProcess2"/>
    <dgm:cxn modelId="{3CBE2D19-A056-4F8C-B683-64B2E4CDCF0A}" type="presParOf" srcId="{EC9BCE3D-A1B8-4CD2-87BC-6789520E9CA6}" destId="{1CC14728-9C12-4710-8CAB-0ABB2BDFA9D7}" srcOrd="2" destOrd="0" presId="urn:microsoft.com/office/officeart/2005/8/layout/lProcess2"/>
    <dgm:cxn modelId="{EBF05342-07F4-42ED-BC40-99EFD6F180A1}" type="presParOf" srcId="{1CC14728-9C12-4710-8CAB-0ABB2BDFA9D7}" destId="{BB868DE3-D3BE-476B-A1A8-A95B3F4393C7}" srcOrd="0" destOrd="0" presId="urn:microsoft.com/office/officeart/2005/8/layout/lProcess2"/>
    <dgm:cxn modelId="{C4F53A28-ADC8-49A9-ADC3-072A141DFF9D}" type="presParOf" srcId="{BB868DE3-D3BE-476B-A1A8-A95B3F4393C7}" destId="{B47332C8-3DE5-4677-8BBD-A6774056BFC8}" srcOrd="0" destOrd="0" presId="urn:microsoft.com/office/officeart/2005/8/layout/lProcess2"/>
    <dgm:cxn modelId="{E8B86D84-7856-4080-A1B7-6484BEFB8936}" type="presParOf" srcId="{BB868DE3-D3BE-476B-A1A8-A95B3F4393C7}" destId="{10629DC5-F08C-4B34-915B-65D0259BCB24}" srcOrd="1" destOrd="0" presId="urn:microsoft.com/office/officeart/2005/8/layout/lProcess2"/>
    <dgm:cxn modelId="{EED3B113-9884-42D3-B054-62AB9E455109}" type="presParOf" srcId="{BB868DE3-D3BE-476B-A1A8-A95B3F4393C7}" destId="{A8BCB153-E0FD-46FE-9DFE-9BC016D0FE9E}" srcOrd="2" destOrd="0" presId="urn:microsoft.com/office/officeart/2005/8/layout/lProcess2"/>
    <dgm:cxn modelId="{24EC80D5-C3DF-4692-B828-2F068D695B1B}" type="presParOf" srcId="{1E9BDC5C-3898-4271-97FB-1623E989F5C1}" destId="{A109BEBC-FEB1-40CC-89B4-BF81C3DB97F0}" srcOrd="3" destOrd="0" presId="urn:microsoft.com/office/officeart/2005/8/layout/lProcess2"/>
    <dgm:cxn modelId="{BB7C5A0E-A0C2-4C26-B122-A289C2218918}" type="presParOf" srcId="{1E9BDC5C-3898-4271-97FB-1623E989F5C1}" destId="{156422ED-5A4A-425F-8D11-24E6173D0221}" srcOrd="4" destOrd="0" presId="urn:microsoft.com/office/officeart/2005/8/layout/lProcess2"/>
    <dgm:cxn modelId="{F241CCF0-A2B1-428A-9288-4751375B0CF8}" type="presParOf" srcId="{156422ED-5A4A-425F-8D11-24E6173D0221}" destId="{E2ADBF55-20AC-4456-8447-47E8626B8B13}" srcOrd="0" destOrd="0" presId="urn:microsoft.com/office/officeart/2005/8/layout/lProcess2"/>
    <dgm:cxn modelId="{2DE3E72D-6329-4F0E-B6E9-4890EDBF880C}" type="presParOf" srcId="{156422ED-5A4A-425F-8D11-24E6173D0221}" destId="{AA28111E-4850-4187-8A60-4F8BCD01E182}" srcOrd="1" destOrd="0" presId="urn:microsoft.com/office/officeart/2005/8/layout/lProcess2"/>
    <dgm:cxn modelId="{0164B43E-CF61-4282-8225-8F4C0AC64088}" type="presParOf" srcId="{156422ED-5A4A-425F-8D11-24E6173D0221}" destId="{411E1C0D-CB71-4F2E-A0E5-F36C61AE395A}" srcOrd="2" destOrd="0" presId="urn:microsoft.com/office/officeart/2005/8/layout/lProcess2"/>
    <dgm:cxn modelId="{B0AEEA3C-5C16-488D-B883-3FDD33D4E4E6}" type="presParOf" srcId="{411E1C0D-CB71-4F2E-A0E5-F36C61AE395A}" destId="{97C84BB2-F424-412E-9CCD-6228D59E4BA9}" srcOrd="0" destOrd="0" presId="urn:microsoft.com/office/officeart/2005/8/layout/lProcess2"/>
    <dgm:cxn modelId="{1AC5699A-A9CD-4272-94AB-14C42ADE6FD7}" type="presParOf" srcId="{97C84BB2-F424-412E-9CCD-6228D59E4BA9}" destId="{54B3F9AE-6965-40B6-BCB1-DE7E6EAE71D0}" srcOrd="0" destOrd="0" presId="urn:microsoft.com/office/officeart/2005/8/layout/lProcess2"/>
    <dgm:cxn modelId="{B2467BDA-DC21-42B6-BBFF-1DF29D904948}" type="presParOf" srcId="{97C84BB2-F424-412E-9CCD-6228D59E4BA9}" destId="{1A0ECCCE-C2CD-4267-81F7-759CA1B23C1E}" srcOrd="1" destOrd="0" presId="urn:microsoft.com/office/officeart/2005/8/layout/lProcess2"/>
    <dgm:cxn modelId="{39D35CE1-8088-476C-B62D-3076DDC14F56}" type="presParOf" srcId="{97C84BB2-F424-412E-9CCD-6228D59E4BA9}" destId="{51E9AFE8-C4E0-4ABD-A000-D35CCD0F041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160A2-B56A-4DDD-96F8-64FC58FE195E}">
      <dsp:nvSpPr>
        <dsp:cNvPr id="0" name=""/>
        <dsp:cNvSpPr/>
      </dsp:nvSpPr>
      <dsp:spPr>
        <a:xfrm>
          <a:off x="836" y="0"/>
          <a:ext cx="2174779" cy="413288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Establish Project Work Breakdown</a:t>
          </a:r>
          <a:endParaRPr lang="en-US" sz="1600" kern="1200" dirty="0"/>
        </a:p>
      </dsp:txBody>
      <dsp:txXfrm>
        <a:off x="836" y="0"/>
        <a:ext cx="2174779" cy="1239866"/>
      </dsp:txXfrm>
    </dsp:sp>
    <dsp:sp modelId="{7788DF22-1579-44B8-9377-22403BAEC250}">
      <dsp:nvSpPr>
        <dsp:cNvPr id="0" name=""/>
        <dsp:cNvSpPr/>
      </dsp:nvSpPr>
      <dsp:spPr>
        <a:xfrm>
          <a:off x="218314" y="1241077"/>
          <a:ext cx="1739823" cy="12461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FBS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OBS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PBS</a:t>
          </a:r>
          <a:endParaRPr lang="en-US" sz="1600" kern="1200" dirty="0"/>
        </a:p>
      </dsp:txBody>
      <dsp:txXfrm>
        <a:off x="254812" y="1277575"/>
        <a:ext cx="1666827" cy="1173126"/>
      </dsp:txXfrm>
    </dsp:sp>
    <dsp:sp modelId="{E118D467-1455-4FCB-80A1-ED11D06EEF68}">
      <dsp:nvSpPr>
        <dsp:cNvPr id="0" name=""/>
        <dsp:cNvSpPr/>
      </dsp:nvSpPr>
      <dsp:spPr>
        <a:xfrm>
          <a:off x="218314" y="2678910"/>
          <a:ext cx="1739823" cy="124612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Identify Cost drivers and the Elements of Cost</a:t>
          </a:r>
          <a:endParaRPr lang="en-US" sz="1600" kern="1200" dirty="0"/>
        </a:p>
      </dsp:txBody>
      <dsp:txXfrm>
        <a:off x="254812" y="2715408"/>
        <a:ext cx="1666827" cy="1173126"/>
      </dsp:txXfrm>
    </dsp:sp>
    <dsp:sp modelId="{2325B0AE-1AC8-48CE-805F-8BF6599CC243}">
      <dsp:nvSpPr>
        <dsp:cNvPr id="0" name=""/>
        <dsp:cNvSpPr/>
      </dsp:nvSpPr>
      <dsp:spPr>
        <a:xfrm>
          <a:off x="2338723" y="0"/>
          <a:ext cx="2174779" cy="413288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Planning Budgeting and forecasting</a:t>
          </a:r>
          <a:endParaRPr lang="en-US" sz="1600" kern="1200" dirty="0"/>
        </a:p>
      </dsp:txBody>
      <dsp:txXfrm>
        <a:off x="2338723" y="0"/>
        <a:ext cx="2174779" cy="1239866"/>
      </dsp:txXfrm>
    </dsp:sp>
    <dsp:sp modelId="{B47332C8-3DE5-4677-8BBD-A6774056BFC8}">
      <dsp:nvSpPr>
        <dsp:cNvPr id="0" name=""/>
        <dsp:cNvSpPr/>
      </dsp:nvSpPr>
      <dsp:spPr>
        <a:xfrm>
          <a:off x="2556201" y="1241077"/>
          <a:ext cx="1739823" cy="12461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Estimate costs 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Analogous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Parametric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Bottom up</a:t>
          </a:r>
          <a:endParaRPr lang="en-US" sz="1600" kern="1200" dirty="0"/>
        </a:p>
      </dsp:txBody>
      <dsp:txXfrm>
        <a:off x="2592699" y="1277575"/>
        <a:ext cx="1666827" cy="1173126"/>
      </dsp:txXfrm>
    </dsp:sp>
    <dsp:sp modelId="{A8BCB153-E0FD-46FE-9DFE-9BC016D0FE9E}">
      <dsp:nvSpPr>
        <dsp:cNvPr id="0" name=""/>
        <dsp:cNvSpPr/>
      </dsp:nvSpPr>
      <dsp:spPr>
        <a:xfrm>
          <a:off x="2556201" y="2678910"/>
          <a:ext cx="1739823" cy="12461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Establish project cost baseline and project budget</a:t>
          </a:r>
          <a:endParaRPr lang="en-US" sz="1600" kern="1200" dirty="0"/>
        </a:p>
      </dsp:txBody>
      <dsp:txXfrm>
        <a:off x="2592699" y="2715408"/>
        <a:ext cx="1666827" cy="1173126"/>
      </dsp:txXfrm>
    </dsp:sp>
    <dsp:sp modelId="{E2ADBF55-20AC-4456-8447-47E8626B8B13}">
      <dsp:nvSpPr>
        <dsp:cNvPr id="0" name=""/>
        <dsp:cNvSpPr/>
      </dsp:nvSpPr>
      <dsp:spPr>
        <a:xfrm>
          <a:off x="4676611" y="0"/>
          <a:ext cx="2174779" cy="413288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Monitor and Control Project progress</a:t>
          </a:r>
          <a:endParaRPr lang="en-US" sz="1600" kern="1200" dirty="0"/>
        </a:p>
      </dsp:txBody>
      <dsp:txXfrm>
        <a:off x="4676611" y="0"/>
        <a:ext cx="2174779" cy="1239866"/>
      </dsp:txXfrm>
    </dsp:sp>
    <dsp:sp modelId="{54B3F9AE-6965-40B6-BCB1-DE7E6EAE71D0}">
      <dsp:nvSpPr>
        <dsp:cNvPr id="0" name=""/>
        <dsp:cNvSpPr/>
      </dsp:nvSpPr>
      <dsp:spPr>
        <a:xfrm>
          <a:off x="4894089" y="1241077"/>
          <a:ext cx="1739823" cy="124612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Funding Requirements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Manage project change</a:t>
          </a:r>
          <a:endParaRPr lang="en-US" sz="1600" kern="1200" dirty="0"/>
        </a:p>
      </dsp:txBody>
      <dsp:txXfrm>
        <a:off x="4930587" y="1277575"/>
        <a:ext cx="1666827" cy="1173126"/>
      </dsp:txXfrm>
    </dsp:sp>
    <dsp:sp modelId="{51E9AFE8-C4E0-4ABD-A000-D35CCD0F0411}">
      <dsp:nvSpPr>
        <dsp:cNvPr id="0" name=""/>
        <dsp:cNvSpPr/>
      </dsp:nvSpPr>
      <dsp:spPr>
        <a:xfrm>
          <a:off x="4894089" y="2678910"/>
          <a:ext cx="1739823" cy="12461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Monitor and control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Earned Value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Earned Schedule</a:t>
          </a:r>
          <a:endParaRPr lang="en-US" sz="1600" kern="1200" dirty="0"/>
        </a:p>
      </dsp:txBody>
      <dsp:txXfrm>
        <a:off x="4930587" y="2715408"/>
        <a:ext cx="1666827" cy="1173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4EA63-B0B2-4A80-8136-B72B7233B74F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4B9D8-CE61-4F8F-AA8A-57DF62C43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2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55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905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9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71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1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2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1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1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3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18234" y="2270233"/>
            <a:ext cx="1303283" cy="1177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962" y="1271752"/>
            <a:ext cx="7458075" cy="866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271752"/>
            <a:ext cx="9144000" cy="2387600"/>
          </a:xfrm>
        </p:spPr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OpenSE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.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/>
              <a:t>Task force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09602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Task Force V : Cost Estimating and Progress Monitoring</a:t>
            </a:r>
          </a:p>
          <a:p>
            <a:endParaRPr lang="en-US" dirty="0"/>
          </a:p>
          <a:p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E. </a:t>
            </a:r>
            <a:r>
              <a:rPr lang="en-US" i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Harrouch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T. Wijnands, S. Prodon, M. Mendes, P. Martinez, R. Martins</a:t>
            </a:r>
            <a:endParaRPr lang="en-GB" i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7506" y="1492407"/>
            <a:ext cx="949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410346"/>
            <a:ext cx="67841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guideline</a:t>
            </a:r>
            <a:r>
              <a:rPr lang="en-US" dirty="0" smtClean="0"/>
              <a:t> for cost estimating for CERN projects in the </a:t>
            </a:r>
            <a:r>
              <a:rPr lang="en-US" dirty="0" err="1" smtClean="0"/>
              <a:t>OpenSE</a:t>
            </a:r>
            <a:r>
              <a:rPr lang="en-US" dirty="0" smtClean="0"/>
              <a:t> 2.0 framework could be useful so that we can compare project cost estimates on an equal basis. For example 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What costs should be included and what costs should not 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What costs should be discounted and at what rate 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How to deal with FOREX 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How to deal with CHF/EUR exchange rate fluctuations 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How to manage uncertainties in the cost estimates ?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US" dirty="0" smtClean="0"/>
              <a:t>What data needs to be communicated to the DPO ?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The guide may also address the issues of discounting project costs</a:t>
            </a:r>
          </a:p>
          <a:p>
            <a:endParaRPr lang="en-US" dirty="0"/>
          </a:p>
          <a:p>
            <a:r>
              <a:rPr lang="en-US" dirty="0"/>
              <a:t>The guide may also address the issues of </a:t>
            </a:r>
            <a:r>
              <a:rPr lang="en-US" dirty="0" smtClean="0"/>
              <a:t>reserves and contingency</a:t>
            </a: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635431"/>
            <a:ext cx="10515600" cy="774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Open Issues on Estimate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6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7506" y="1492407"/>
            <a:ext cx="949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635431"/>
            <a:ext cx="10515600" cy="774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Control of progress – financial data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139" y="1861739"/>
            <a:ext cx="9515475" cy="3762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38045" y="5890841"/>
            <a:ext cx="6787661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Financial data  provided by the RPC group for a CERN registered project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61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7506" y="1492407"/>
            <a:ext cx="949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635431"/>
            <a:ext cx="10515600" cy="774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Control of progress – financial data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38045" y="5890841"/>
            <a:ext cx="6787661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Financial data  provided by the RPC group for a CERN registered project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51" y="1492407"/>
            <a:ext cx="9477375" cy="3724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923" y="5444224"/>
            <a:ext cx="1895475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6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35431"/>
            <a:ext cx="10515600" cy="77491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OpenSE</a:t>
            </a:r>
            <a:r>
              <a:rPr lang="en-US" dirty="0"/>
              <a:t> 2.0 : </a:t>
            </a:r>
            <a:r>
              <a:rPr lang="en-US" dirty="0" smtClean="0"/>
              <a:t>Other Ideas for Monitoring expenditure in a project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30451" y="1558772"/>
            <a:ext cx="105233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EVM – this would probably need a separate taskforce !</a:t>
            </a:r>
          </a:p>
          <a:p>
            <a:endParaRPr lang="en-US" dirty="0"/>
          </a:p>
          <a:p>
            <a:r>
              <a:rPr lang="en-US" dirty="0" smtClean="0"/>
              <a:t>Committed vs cost to completion</a:t>
            </a:r>
          </a:p>
          <a:p>
            <a:endParaRPr lang="en-US" dirty="0"/>
          </a:p>
          <a:p>
            <a:r>
              <a:rPr lang="en-US" dirty="0" smtClean="0"/>
              <a:t>Charged vs Committed against total budget</a:t>
            </a:r>
          </a:p>
          <a:p>
            <a:endParaRPr lang="en-US" dirty="0"/>
          </a:p>
          <a:p>
            <a:r>
              <a:rPr lang="en-US" dirty="0" smtClean="0"/>
              <a:t>Paid vs cost to completion</a:t>
            </a:r>
          </a:p>
          <a:p>
            <a:endParaRPr lang="en-US" dirty="0"/>
          </a:p>
          <a:p>
            <a:r>
              <a:rPr lang="en-US" dirty="0" err="1" smtClean="0"/>
              <a:t>Nbr</a:t>
            </a:r>
            <a:r>
              <a:rPr lang="en-US" dirty="0" smtClean="0"/>
              <a:t> of milestones made </a:t>
            </a:r>
            <a:r>
              <a:rPr lang="en-US" dirty="0" err="1" smtClean="0"/>
              <a:t>Nbr</a:t>
            </a:r>
            <a:r>
              <a:rPr lang="en-US" dirty="0" smtClean="0"/>
              <a:t> of milestones missed</a:t>
            </a:r>
          </a:p>
          <a:p>
            <a:endParaRPr lang="en-US" dirty="0"/>
          </a:p>
          <a:p>
            <a:r>
              <a:rPr lang="en-US" dirty="0" smtClean="0"/>
              <a:t>Candle bars</a:t>
            </a:r>
          </a:p>
          <a:p>
            <a:endParaRPr lang="en-US" dirty="0"/>
          </a:p>
          <a:p>
            <a:r>
              <a:rPr lang="en-US" dirty="0" smtClean="0"/>
              <a:t>Fever charts *for critical chain*</a:t>
            </a:r>
          </a:p>
          <a:p>
            <a:endParaRPr lang="en-US" dirty="0"/>
          </a:p>
          <a:p>
            <a:r>
              <a:rPr lang="en-US" dirty="0" err="1" smtClean="0"/>
              <a:t>Nbr</a:t>
            </a:r>
            <a:r>
              <a:rPr lang="en-US" dirty="0" smtClean="0"/>
              <a:t> tasks completed </a:t>
            </a:r>
          </a:p>
          <a:p>
            <a:endParaRPr lang="en-US" dirty="0"/>
          </a:p>
          <a:p>
            <a:r>
              <a:rPr lang="en-US" dirty="0" smtClean="0"/>
              <a:t>Critical Path monitoring</a:t>
            </a:r>
          </a:p>
        </p:txBody>
      </p:sp>
    </p:spTree>
    <p:extLst>
      <p:ext uri="{BB962C8B-B14F-4D97-AF65-F5344CB8AC3E}">
        <p14:creationId xmlns:p14="http://schemas.microsoft.com/office/powerpoint/2010/main" val="330237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837" y="451127"/>
            <a:ext cx="10515600" cy="774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err="1"/>
              <a:t>OpenSE</a:t>
            </a:r>
            <a:r>
              <a:rPr lang="en-US" sz="2400" dirty="0"/>
              <a:t> – </a:t>
            </a:r>
            <a:r>
              <a:rPr lang="en-US" sz="2400" dirty="0" smtClean="0"/>
              <a:t>Project Costing as it is today</a:t>
            </a:r>
            <a:r>
              <a:rPr lang="en-US" sz="2400" dirty="0"/>
              <a:t>	</a:t>
            </a:r>
            <a:endParaRPr lang="en-US" sz="1400" i="1" dirty="0"/>
          </a:p>
          <a:p>
            <a:pPr marL="0" indent="0">
              <a:buNone/>
            </a:pPr>
            <a:r>
              <a:rPr lang="en-US" sz="1400" i="1" dirty="0"/>
              <a:t>(Version 1.0.02 – February 2016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37" y="1467521"/>
            <a:ext cx="4425133" cy="2033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858" y="1410346"/>
            <a:ext cx="5081799" cy="21480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650291"/>
            <a:ext cx="3628587" cy="27122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8220" y="3927010"/>
            <a:ext cx="3232476" cy="217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3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6151" y="482454"/>
            <a:ext cx="9653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smtClean="0"/>
              <a:t>2.0 – Elements that have been considered in the task force</a:t>
            </a:r>
            <a:r>
              <a:rPr lang="en-US" sz="2400" dirty="0"/>
              <a:t>	</a:t>
            </a:r>
            <a:endParaRPr lang="en-US" sz="2400" i="1" dirty="0" smtClean="0"/>
          </a:p>
          <a:p>
            <a:endParaRPr lang="en-US" i="1" dirty="0" smtClean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64078225"/>
              </p:ext>
            </p:extLst>
          </p:nvPr>
        </p:nvGraphicFramePr>
        <p:xfrm>
          <a:off x="1785827" y="1604905"/>
          <a:ext cx="6852227" cy="413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48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6858000" y="2242868"/>
            <a:ext cx="4495800" cy="38646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35431"/>
            <a:ext cx="10515600" cy="774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The foundation for Project Cost Estimation is the WBS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594338"/>
            <a:ext cx="100722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Managing scope :  to ensure that the project includes all the work required and only the work required.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77080" y="2777695"/>
            <a:ext cx="66469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Plan Scope Management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Collect Requirements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Define Scope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Create your WBS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 smtClean="0"/>
              <a:t>Monitoring and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Control scope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Validate Scope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63598" y="4070356"/>
            <a:ext cx="31183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52518" y="2810586"/>
            <a:ext cx="53424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What type of work breakdown do I make ?</a:t>
            </a:r>
          </a:p>
          <a:p>
            <a:r>
              <a:rPr lang="en-US" sz="1400" dirty="0" smtClean="0"/>
              <a:t>What kind of Cost estimating Techniques do I use ?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Analogous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Parametric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Bottom up</a:t>
            </a:r>
          </a:p>
          <a:p>
            <a:r>
              <a:rPr lang="en-US" sz="1400" dirty="0" smtClean="0"/>
              <a:t>	Contractor Bid analysis</a:t>
            </a:r>
          </a:p>
          <a:p>
            <a:r>
              <a:rPr lang="en-US" sz="1400" dirty="0" smtClean="0"/>
              <a:t>What kind of estimating techniques do I use</a:t>
            </a:r>
            <a:r>
              <a:rPr lang="en-US" sz="1400" dirty="0"/>
              <a:t> </a:t>
            </a:r>
            <a:r>
              <a:rPr lang="en-US" sz="1400" dirty="0" smtClean="0"/>
              <a:t>?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Deterministic estimate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Three point estimate (PERT)</a:t>
            </a:r>
          </a:p>
          <a:p>
            <a:endParaRPr lang="en-US" sz="1400" dirty="0"/>
          </a:p>
          <a:p>
            <a:r>
              <a:rPr lang="en-US" sz="1400" dirty="0" smtClean="0"/>
              <a:t>How and what kind of reserves do I include ?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Contingency reserve </a:t>
            </a:r>
          </a:p>
          <a:p>
            <a:r>
              <a:rPr lang="en-US" sz="1400" dirty="0" smtClean="0"/>
              <a:t>	(included in the estimate)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Management reserve 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(managed by the project sponsor)</a:t>
            </a:r>
          </a:p>
          <a:p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122763" y="2468325"/>
            <a:ext cx="4306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Consequences for Cost Estimating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6092" y="2326976"/>
            <a:ext cx="245012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Scope Management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753233" y="4207104"/>
            <a:ext cx="3527454" cy="2185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776835" y="2842637"/>
            <a:ext cx="3503852" cy="119528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776835" y="1221897"/>
            <a:ext cx="3503852" cy="1521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635431"/>
            <a:ext cx="10515600" cy="77491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OpenSE</a:t>
            </a:r>
            <a:r>
              <a:rPr lang="en-US" dirty="0"/>
              <a:t> 2.0 : What </a:t>
            </a:r>
            <a:r>
              <a:rPr lang="en-US" dirty="0" smtClean="0"/>
              <a:t>types of breakdown could we also use 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94064" y="1406436"/>
            <a:ext cx="1060056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Functional Breakdown Structure –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FBS </a:t>
            </a:r>
            <a:r>
              <a:rPr lang="en-US" sz="1400" dirty="0" smtClean="0"/>
              <a:t>-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Management</a:t>
            </a:r>
          </a:p>
          <a:p>
            <a:r>
              <a:rPr lang="en-US" sz="1400" dirty="0" smtClean="0"/>
              <a:t>	Administration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Manufacturing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Tooling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Integration</a:t>
            </a:r>
          </a:p>
          <a:p>
            <a:endParaRPr lang="en-US" sz="1400" dirty="0"/>
          </a:p>
          <a:p>
            <a:r>
              <a:rPr lang="en-US" sz="1400" dirty="0" smtClean="0"/>
              <a:t>Organizational Breakdown Structure –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OBS</a:t>
            </a:r>
            <a:r>
              <a:rPr lang="en-US" sz="1400" dirty="0" smtClean="0"/>
              <a:t>-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EN department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HR department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Company XYZ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SMB department</a:t>
            </a:r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Product Breakdown structure –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PBS</a:t>
            </a:r>
            <a:r>
              <a:rPr lang="en-US" sz="1400" dirty="0"/>
              <a:t>-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Hardware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400" dirty="0" smtClean="0"/>
              <a:t>electrical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400" dirty="0" smtClean="0"/>
              <a:t>cooling</a:t>
            </a:r>
          </a:p>
          <a:p>
            <a:pPr lvl="2"/>
            <a:r>
              <a:rPr lang="en-US" sz="1400" dirty="0" smtClean="0"/>
              <a:t>Software</a:t>
            </a:r>
          </a:p>
          <a:p>
            <a:pPr lvl="2"/>
            <a:r>
              <a:rPr lang="en-US" sz="1400" dirty="0" smtClean="0"/>
              <a:t>Systems Level Cost</a:t>
            </a:r>
          </a:p>
          <a:p>
            <a:pPr lvl="2"/>
            <a:r>
              <a:rPr lang="en-US" sz="1400" dirty="0" smtClean="0"/>
              <a:t>System Engineering</a:t>
            </a:r>
            <a:endParaRPr lang="en-US" sz="1400" dirty="0"/>
          </a:p>
          <a:p>
            <a:pPr lvl="2"/>
            <a:r>
              <a:rPr lang="en-US" sz="1400" dirty="0" smtClean="0"/>
              <a:t>Integration</a:t>
            </a:r>
          </a:p>
          <a:p>
            <a:pPr lvl="2"/>
            <a:r>
              <a:rPr lang="en-US" sz="1400" dirty="0" smtClean="0"/>
              <a:t>Tests</a:t>
            </a:r>
            <a:endParaRPr lang="en-US" sz="1400" dirty="0"/>
          </a:p>
          <a:p>
            <a:endParaRPr lang="en-GB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6603099" y="1565673"/>
            <a:ext cx="4422973" cy="264143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921048" y="1797882"/>
            <a:ext cx="378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standardized Elements Of Cost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44174" y="2606666"/>
            <a:ext cx="394082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Labor costs (not staff)</a:t>
            </a:r>
          </a:p>
          <a:p>
            <a:r>
              <a:rPr lang="en-US" sz="1400" dirty="0" smtClean="0"/>
              <a:t>General and Admin costs</a:t>
            </a:r>
          </a:p>
          <a:p>
            <a:r>
              <a:rPr lang="en-US" sz="1400" dirty="0" smtClean="0"/>
              <a:t>Materials (raw, purchased parts, cost of overheads)</a:t>
            </a:r>
          </a:p>
          <a:p>
            <a:r>
              <a:rPr lang="en-US" sz="1400" dirty="0" smtClean="0"/>
              <a:t>Other Direct Charges (e.g. travel, consultancy)</a:t>
            </a:r>
          </a:p>
          <a:p>
            <a:r>
              <a:rPr lang="en-US" sz="1400" dirty="0" smtClean="0"/>
              <a:t>Overhead (e.g. fringe benefits)</a:t>
            </a:r>
          </a:p>
          <a:p>
            <a:r>
              <a:rPr lang="en-US" sz="1400" dirty="0" smtClean="0"/>
              <a:t>Subcontracts</a:t>
            </a:r>
            <a:endParaRPr lang="en-US" sz="1400" dirty="0"/>
          </a:p>
          <a:p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8364634" y="2237334"/>
            <a:ext cx="89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-EOC-</a:t>
            </a:r>
            <a:endParaRPr lang="en-GB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841563" y="1918054"/>
            <a:ext cx="1221897" cy="416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897538" y="3286518"/>
            <a:ext cx="1198462" cy="23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961596" y="4261231"/>
            <a:ext cx="1101864" cy="1056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096000" y="4699741"/>
            <a:ext cx="5199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‘Every breakdown approach draws on the same cost data but applies to a different category. Each CHF can be assigned to a product, an organizational unit and a function </a:t>
            </a:r>
            <a:r>
              <a:rPr lang="en-US" i="1" u="sng" dirty="0" smtClean="0"/>
              <a:t>and</a:t>
            </a:r>
            <a:r>
              <a:rPr lang="en-US" i="1" dirty="0" smtClean="0"/>
              <a:t> be identified with an element of cost’</a:t>
            </a:r>
            <a:endParaRPr lang="en-GB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826965" y="3688166"/>
            <a:ext cx="263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CHF !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44174" y="6260123"/>
            <a:ext cx="445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NASA cost estimating Handbook v4.0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760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635431"/>
            <a:ext cx="10515600" cy="774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Determine cost drivers per work package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615132" y="1897812"/>
            <a:ext cx="1604514" cy="52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586377" y="2694316"/>
            <a:ext cx="1604514" cy="52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Company Y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004203" y="2694317"/>
            <a:ext cx="1604514" cy="52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 X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044906" y="2694315"/>
            <a:ext cx="1604514" cy="52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Unit Z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932317" y="3510949"/>
            <a:ext cx="19840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Labor costs	            40</a:t>
            </a:r>
          </a:p>
          <a:p>
            <a:r>
              <a:rPr lang="en-US" sz="1400" dirty="0" smtClean="0"/>
              <a:t>Material costs         30</a:t>
            </a:r>
          </a:p>
          <a:p>
            <a:r>
              <a:rPr lang="en-US" sz="1400" dirty="0" smtClean="0"/>
              <a:t>Admin costs             75</a:t>
            </a:r>
          </a:p>
          <a:p>
            <a:r>
              <a:rPr lang="en-US" sz="1400" dirty="0" smtClean="0"/>
              <a:t>Direct Charges      200</a:t>
            </a:r>
          </a:p>
          <a:p>
            <a:r>
              <a:rPr lang="en-US" sz="1400" dirty="0" smtClean="0"/>
              <a:t>Overheads               10</a:t>
            </a:r>
          </a:p>
          <a:p>
            <a:r>
              <a:rPr lang="en-US" sz="1400" b="1" dirty="0" smtClean="0"/>
              <a:t>Total	          355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88611" y="3510949"/>
            <a:ext cx="19840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Labor costs	            20</a:t>
            </a:r>
          </a:p>
          <a:p>
            <a:r>
              <a:rPr lang="en-US" sz="1400" dirty="0" smtClean="0"/>
              <a:t>Material costs         210</a:t>
            </a:r>
          </a:p>
          <a:p>
            <a:r>
              <a:rPr lang="en-US" sz="1400" dirty="0" smtClean="0"/>
              <a:t>Admin costs             15</a:t>
            </a:r>
          </a:p>
          <a:p>
            <a:r>
              <a:rPr lang="en-US" sz="1400" dirty="0" smtClean="0"/>
              <a:t>Direct Charges         10</a:t>
            </a:r>
          </a:p>
          <a:p>
            <a:r>
              <a:rPr lang="en-US" sz="1400" dirty="0" smtClean="0"/>
              <a:t>Overheads                 7</a:t>
            </a:r>
          </a:p>
          <a:p>
            <a:r>
              <a:rPr lang="en-US" sz="1400" b="1" dirty="0" smtClean="0"/>
              <a:t>Total	          262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44905" y="3510949"/>
            <a:ext cx="19840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Labor costs	           150</a:t>
            </a:r>
          </a:p>
          <a:p>
            <a:r>
              <a:rPr lang="en-US" sz="1400" dirty="0" smtClean="0"/>
              <a:t>Material costs          70</a:t>
            </a:r>
          </a:p>
          <a:p>
            <a:r>
              <a:rPr lang="en-US" sz="1400" dirty="0" smtClean="0"/>
              <a:t>Admin costs             45</a:t>
            </a:r>
          </a:p>
          <a:p>
            <a:r>
              <a:rPr lang="en-US" sz="1400" dirty="0" smtClean="0"/>
              <a:t>Direct Charges          0</a:t>
            </a:r>
          </a:p>
          <a:p>
            <a:r>
              <a:rPr lang="en-US" sz="1400" dirty="0" smtClean="0"/>
              <a:t>Overheads                 5</a:t>
            </a:r>
          </a:p>
          <a:p>
            <a:r>
              <a:rPr lang="en-US" sz="1400" b="1" dirty="0" smtClean="0"/>
              <a:t>Total	          270</a:t>
            </a:r>
            <a:endParaRPr lang="en-GB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241988" y="1251481"/>
            <a:ext cx="250873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 of an OBS that is using standard EOCs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004203" y="5477774"/>
            <a:ext cx="755386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types of Break Downs for scoping/de-scoping and resource levelling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92037" y="1410346"/>
            <a:ext cx="4615132" cy="5227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67506" y="1492407"/>
            <a:ext cx="949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737" y="2185261"/>
            <a:ext cx="4273732" cy="426037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635431"/>
            <a:ext cx="10515600" cy="774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OpenSE</a:t>
            </a:r>
            <a:r>
              <a:rPr lang="en-US" dirty="0" smtClean="0"/>
              <a:t> 2.0 : Techniques to Estimate costs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62737" y="1611746"/>
            <a:ext cx="438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OpenSE</a:t>
            </a:r>
            <a:r>
              <a:rPr lang="en-US" dirty="0" smtClean="0"/>
              <a:t> today – cost estimating techniques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383547" y="1492407"/>
            <a:ext cx="3979652" cy="452431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The main techniques are already in the </a:t>
            </a:r>
            <a:r>
              <a:rPr lang="en-US" dirty="0" err="1" smtClean="0">
                <a:solidFill>
                  <a:srgbClr val="FF0000"/>
                </a:solidFill>
              </a:rPr>
              <a:t>OpenSE</a:t>
            </a:r>
            <a:r>
              <a:rPr lang="en-US" dirty="0" smtClean="0">
                <a:solidFill>
                  <a:srgbClr val="FF0000"/>
                </a:solidFill>
              </a:rPr>
              <a:t> standard today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We may add contractor bid analysis.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Contractor Bid Analysis </a:t>
            </a:r>
            <a:r>
              <a:rPr lang="en-US" dirty="0">
                <a:solidFill>
                  <a:srgbClr val="FF0000"/>
                </a:solidFill>
              </a:rPr>
              <a:t>is where </a:t>
            </a:r>
            <a:r>
              <a:rPr lang="en-US" dirty="0" smtClean="0">
                <a:solidFill>
                  <a:srgbClr val="FF0000"/>
                </a:solidFill>
              </a:rPr>
              <a:t>you </a:t>
            </a:r>
            <a:r>
              <a:rPr lang="en-US" dirty="0">
                <a:solidFill>
                  <a:srgbClr val="FF0000"/>
                </a:solidFill>
              </a:rPr>
              <a:t>figure out the cost of a project by comparing the bids submitted by many suppliers </a:t>
            </a:r>
            <a:r>
              <a:rPr lang="en-US" dirty="0" smtClean="0">
                <a:solidFill>
                  <a:srgbClr val="FF0000"/>
                </a:solidFill>
              </a:rPr>
              <a:t>using criteria such 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Records from previous deals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Meeting with quality needs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Seller capacity and resources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Meeting deadlines in records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Financial capability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35431"/>
            <a:ext cx="10515600" cy="529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OpenSE</a:t>
            </a:r>
            <a:r>
              <a:rPr lang="en-US" dirty="0"/>
              <a:t> 2.0 : </a:t>
            </a:r>
            <a:r>
              <a:rPr lang="en-US" dirty="0" smtClean="0"/>
              <a:t>Management reserve and contingencies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7506" y="1492407"/>
            <a:ext cx="949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72948" y="1585205"/>
            <a:ext cx="66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 we want as the contingency allowances for a CERN project ? 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794294" y="2731699"/>
            <a:ext cx="1104181" cy="262530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898475" y="2731699"/>
            <a:ext cx="1104181" cy="26253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002656" y="3231813"/>
            <a:ext cx="1104181" cy="212519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106837" y="3231813"/>
            <a:ext cx="1104181" cy="21251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211018" y="3651630"/>
            <a:ext cx="1104181" cy="170537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091904" y="2767751"/>
            <a:ext cx="672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Project Budget</a:t>
            </a:r>
            <a:endParaRPr lang="en-GB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764765" y="2766313"/>
            <a:ext cx="1371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Management Reserve</a:t>
            </a:r>
            <a:endParaRPr lang="en-GB" sz="11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898475" y="3231813"/>
            <a:ext cx="1104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64765" y="3323938"/>
            <a:ext cx="1371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Cost Baseline</a:t>
            </a:r>
            <a:endParaRPr lang="en-GB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3868945" y="3326815"/>
            <a:ext cx="1371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Control Accounts</a:t>
            </a:r>
            <a:endParaRPr lang="en-GB" sz="11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106837" y="3651631"/>
            <a:ext cx="1104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011227" y="3226278"/>
            <a:ext cx="1371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Contingency </a:t>
            </a:r>
          </a:p>
          <a:p>
            <a:pPr algn="ctr"/>
            <a:r>
              <a:rPr lang="en-US" sz="1100" dirty="0" smtClean="0"/>
              <a:t>Reserve</a:t>
            </a:r>
            <a:endParaRPr lang="en-GB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5011227" y="3752167"/>
            <a:ext cx="1371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Works Package </a:t>
            </a:r>
          </a:p>
          <a:p>
            <a:pPr algn="ctr"/>
            <a:r>
              <a:rPr lang="en-US" sz="1100" dirty="0" smtClean="0"/>
              <a:t>Cost estimate</a:t>
            </a:r>
            <a:endParaRPr lang="en-GB" sz="11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11017" y="4044352"/>
            <a:ext cx="1104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83059" y="3646095"/>
            <a:ext cx="1371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Contingency </a:t>
            </a:r>
          </a:p>
          <a:p>
            <a:pPr algn="ctr"/>
            <a:r>
              <a:rPr lang="en-US" sz="1100" dirty="0" smtClean="0"/>
              <a:t>Reserve</a:t>
            </a:r>
            <a:endParaRPr lang="en-GB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6077306" y="4130507"/>
            <a:ext cx="1371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Activity</a:t>
            </a:r>
          </a:p>
          <a:p>
            <a:pPr algn="ctr"/>
            <a:r>
              <a:rPr lang="en-US" sz="1100" dirty="0" smtClean="0"/>
              <a:t>Cost estimate</a:t>
            </a:r>
            <a:endParaRPr lang="en-GB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1794294" y="5649188"/>
            <a:ext cx="6827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Adapted from </a:t>
            </a:r>
            <a:r>
              <a:rPr lang="en-US" sz="1600" i="1" dirty="0" err="1" smtClean="0"/>
              <a:t>PMBok</a:t>
            </a:r>
            <a:r>
              <a:rPr lang="en-US" sz="1600" i="1" dirty="0" smtClean="0"/>
              <a:t> Sixth Edition, Project Management Institute</a:t>
            </a:r>
            <a:endParaRPr lang="en-GB" sz="16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010564" y="2903959"/>
            <a:ext cx="1126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BAC/EVM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12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297916" y="1446916"/>
            <a:ext cx="9743895" cy="47899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97803" y="2185261"/>
            <a:ext cx="8798388" cy="246164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97803" y="4680489"/>
            <a:ext cx="8798388" cy="62688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97803" y="5331418"/>
            <a:ext cx="8798388" cy="52414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40624" y="1548969"/>
            <a:ext cx="487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Sales Price of the project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329552" y="5452572"/>
            <a:ext cx="487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Margin or profit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69777" y="4798809"/>
            <a:ext cx="487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Overheads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355742" y="2991173"/>
            <a:ext cx="1513761" cy="871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5177492" y="2439431"/>
            <a:ext cx="1513761" cy="871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196799" y="3566252"/>
            <a:ext cx="1513761" cy="871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8355176" y="2991173"/>
            <a:ext cx="1785865" cy="871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57939" y="2354881"/>
            <a:ext cx="487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Project Budget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6957" y="3150754"/>
            <a:ext cx="4877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Management </a:t>
            </a:r>
          </a:p>
          <a:p>
            <a:pPr algn="ctr"/>
            <a:r>
              <a:rPr lang="en-US" dirty="0" smtClean="0"/>
              <a:t>Reserve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479302" y="2596101"/>
            <a:ext cx="4877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 from the</a:t>
            </a:r>
          </a:p>
          <a:p>
            <a:pPr algn="ctr"/>
            <a:r>
              <a:rPr lang="en-US" dirty="0" smtClean="0"/>
              <a:t>WBS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08014" y="3831529"/>
            <a:ext cx="487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Risk Responses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06404" y="3096275"/>
            <a:ext cx="4877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Contingency</a:t>
            </a:r>
          </a:p>
          <a:p>
            <a:pPr algn="ctr"/>
            <a:r>
              <a:rPr lang="en-US" dirty="0" smtClean="0"/>
              <a:t>(% BAC or other)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906632" y="3429988"/>
            <a:ext cx="4444446" cy="20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3" idx="0"/>
          </p:cNvCxnSpPr>
          <p:nvPr/>
        </p:nvCxnSpPr>
        <p:spPr>
          <a:xfrm flipV="1">
            <a:off x="5953680" y="3312288"/>
            <a:ext cx="3066" cy="253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23918" y="6404289"/>
            <a:ext cx="6827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Adapted from </a:t>
            </a:r>
            <a:r>
              <a:rPr lang="en-US" sz="1600" i="1" dirty="0" err="1" smtClean="0"/>
              <a:t>PMBok</a:t>
            </a:r>
            <a:r>
              <a:rPr lang="en-US" sz="1600" i="1" dirty="0" smtClean="0"/>
              <a:t> Sixth Edition, Project Management Institute</a:t>
            </a:r>
            <a:endParaRPr lang="en-GB" sz="1600" i="1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838200" y="635431"/>
            <a:ext cx="10515600" cy="529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OpenSE</a:t>
            </a:r>
            <a:r>
              <a:rPr lang="en-US" dirty="0"/>
              <a:t> 2.0 : </a:t>
            </a:r>
            <a:r>
              <a:rPr lang="en-US" dirty="0" smtClean="0"/>
              <a:t>Establishment of a Project Budget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54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725</Words>
  <Application>Microsoft Office PowerPoint</Application>
  <PresentationFormat>Widescreen</PresentationFormat>
  <Paragraphs>198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Agency FB</vt:lpstr>
      <vt:lpstr>Aharoni</vt:lpstr>
      <vt:lpstr>Arabic Typesetting</vt:lpstr>
      <vt:lpstr>Arial</vt:lpstr>
      <vt:lpstr>Calibri</vt:lpstr>
      <vt:lpstr>Calibri Light</vt:lpstr>
      <vt:lpstr>Wingdings</vt:lpstr>
      <vt:lpstr>Office Theme</vt:lpstr>
      <vt:lpstr> OpenSE 2.0 Task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OpenSE 2.0 Task force</dc:title>
  <dc:creator>Thijs Wijnands</dc:creator>
  <cp:lastModifiedBy>Thijs Wijnands</cp:lastModifiedBy>
  <cp:revision>168</cp:revision>
  <dcterms:created xsi:type="dcterms:W3CDTF">2018-08-20T13:12:18Z</dcterms:created>
  <dcterms:modified xsi:type="dcterms:W3CDTF">2018-10-10T14:24:36Z</dcterms:modified>
</cp:coreProperties>
</file>