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6"/>
  </p:notes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2" autoAdjust="0"/>
    <p:restoredTop sz="94660"/>
  </p:normalViewPr>
  <p:slideViewPr>
    <p:cSldViewPr snapToGrid="0">
      <p:cViewPr varScale="1">
        <p:scale>
          <a:sx n="73" d="100"/>
          <a:sy n="73" d="100"/>
        </p:scale>
        <p:origin x="78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2D4BC-E768-4C2F-9F61-805436742189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65E8C-8AAD-4BBF-9CC9-219C654CF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000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87" y="1906351"/>
            <a:ext cx="3872852" cy="70301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74844" y="6432446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4176"/>
            <a:ext cx="212598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3008"/>
            <a:ext cx="212598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3655/" TargetMode="External"/><Relationship Id="rId2" Type="http://schemas.openxmlformats.org/officeDocument/2006/relationships/hyperlink" Target="https://indico.cern.ch/event/752717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753656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Planning &amp; </a:t>
            </a:r>
            <a:r>
              <a:rPr lang="en-GB" dirty="0" smtClean="0"/>
              <a:t>Scheduling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000" dirty="0" err="1"/>
              <a:t>OpenSE</a:t>
            </a:r>
            <a:r>
              <a:rPr lang="en-GB" sz="2000" dirty="0"/>
              <a:t> Forum</a:t>
            </a:r>
          </a:p>
          <a:p>
            <a:r>
              <a:rPr lang="en-GB" sz="2000" dirty="0"/>
              <a:t>11</a:t>
            </a:r>
            <a:r>
              <a:rPr lang="en-GB" sz="2000" baseline="30000" dirty="0"/>
              <a:t>th</a:t>
            </a:r>
            <a:r>
              <a:rPr lang="en-GB" sz="2000" dirty="0"/>
              <a:t> October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61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- Concepts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Stress the fact that planning part is more important than scheduling part</a:t>
            </a:r>
          </a:p>
          <a:p>
            <a:pPr lvl="1"/>
            <a:r>
              <a:rPr lang="en-GB" dirty="0"/>
              <a:t>i.e. when a proper WBS/PBS is defined, the scheduling phase will be easier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481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List which tools are expected to be used for each type of audience</a:t>
            </a:r>
          </a:p>
          <a:p>
            <a:pPr lvl="1"/>
            <a:r>
              <a:rPr lang="en-GB" dirty="0"/>
              <a:t>Beginners</a:t>
            </a:r>
          </a:p>
          <a:p>
            <a:pPr lvl="2"/>
            <a:r>
              <a:rPr lang="en-GB" dirty="0"/>
              <a:t>Small Projects</a:t>
            </a:r>
          </a:p>
          <a:p>
            <a:pPr lvl="2"/>
            <a:r>
              <a:rPr lang="en-GB" dirty="0"/>
              <a:t>Tool to create a master schedule sufficient to manage a small project</a:t>
            </a:r>
          </a:p>
          <a:p>
            <a:pPr lvl="1"/>
            <a:r>
              <a:rPr lang="en-GB" dirty="0"/>
              <a:t>Intermediate</a:t>
            </a:r>
          </a:p>
          <a:p>
            <a:pPr lvl="2"/>
            <a:r>
              <a:rPr lang="en-GB" dirty="0"/>
              <a:t>Mid-range projects</a:t>
            </a:r>
          </a:p>
          <a:p>
            <a:pPr lvl="2"/>
            <a:r>
              <a:rPr lang="en-GB" dirty="0"/>
              <a:t>Tools to create WBS/PBS, RACI matrix and coordination schedule</a:t>
            </a:r>
          </a:p>
          <a:p>
            <a:pPr lvl="2"/>
            <a:r>
              <a:rPr lang="en-GB" dirty="0"/>
              <a:t>Tools to do project follow-up</a:t>
            </a:r>
          </a:p>
          <a:p>
            <a:pPr lvl="3"/>
            <a:r>
              <a:rPr lang="en-GB" dirty="0"/>
              <a:t>Spreadsheets + scheduling package</a:t>
            </a:r>
          </a:p>
          <a:p>
            <a:pPr lvl="1"/>
            <a:r>
              <a:rPr lang="en-GB" dirty="0"/>
              <a:t>Advanced</a:t>
            </a:r>
          </a:p>
          <a:p>
            <a:pPr lvl="2"/>
            <a:r>
              <a:rPr lang="en-GB" dirty="0"/>
              <a:t>Complex large scale projects focussing on CERN specific approach (Installation Readiness Milestones)</a:t>
            </a:r>
          </a:p>
          <a:p>
            <a:pPr lvl="2"/>
            <a:r>
              <a:rPr lang="en-GB" dirty="0"/>
              <a:t>CERN official tools</a:t>
            </a:r>
          </a:p>
          <a:p>
            <a:pPr lvl="3"/>
            <a:r>
              <a:rPr lang="en-GB" dirty="0"/>
              <a:t>PPT</a:t>
            </a:r>
          </a:p>
          <a:p>
            <a:pPr lvl="3"/>
            <a:r>
              <a:rPr lang="en-GB" dirty="0"/>
              <a:t>EVM</a:t>
            </a:r>
          </a:p>
          <a:p>
            <a:r>
              <a:rPr lang="en-GB" dirty="0"/>
              <a:t>The suggested tools should be officially supported at CERN and in line with the strategy defined by the relevant </a:t>
            </a:r>
            <a:r>
              <a:rPr lang="en-GB" dirty="0" smtClean="0"/>
              <a:t>departments/groups</a:t>
            </a:r>
          </a:p>
          <a:p>
            <a:pPr lvl="1"/>
            <a:r>
              <a:rPr lang="en-GB" dirty="0" smtClean="0"/>
              <a:t>i.e</a:t>
            </a:r>
            <a:r>
              <a:rPr lang="en-GB" dirty="0"/>
              <a:t>. IT for SW </a:t>
            </a:r>
            <a:r>
              <a:rPr lang="en-GB" dirty="0" smtClean="0"/>
              <a:t>provisioning</a:t>
            </a:r>
          </a:p>
          <a:p>
            <a:pPr lvl="1"/>
            <a:r>
              <a:rPr lang="en-GB" dirty="0" smtClean="0"/>
              <a:t>or EN/ACE for accelerator coordination schedules</a:t>
            </a:r>
            <a:endParaRPr lang="en-GB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628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OpenSE</a:t>
            </a:r>
            <a:r>
              <a:rPr lang="en-GB" dirty="0" smtClean="0"/>
              <a:t> Curriculum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Define a clear </a:t>
            </a:r>
            <a:r>
              <a:rPr lang="en-GB" dirty="0" err="1"/>
              <a:t>OpenSE</a:t>
            </a:r>
            <a:r>
              <a:rPr lang="en-GB" dirty="0"/>
              <a:t> curriculum in the </a:t>
            </a:r>
            <a:r>
              <a:rPr lang="en-GB" dirty="0" err="1"/>
              <a:t>OpenSE</a:t>
            </a:r>
            <a:r>
              <a:rPr lang="en-GB" dirty="0"/>
              <a:t> web pages</a:t>
            </a:r>
          </a:p>
          <a:p>
            <a:pPr lvl="1"/>
            <a:r>
              <a:rPr lang="en-GB" dirty="0"/>
              <a:t>Beginners</a:t>
            </a:r>
          </a:p>
          <a:p>
            <a:pPr lvl="1"/>
            <a:r>
              <a:rPr lang="en-GB" dirty="0"/>
              <a:t>Advanced</a:t>
            </a:r>
          </a:p>
          <a:p>
            <a:pPr lvl="1"/>
            <a:r>
              <a:rPr lang="en-GB" dirty="0"/>
              <a:t>High management</a:t>
            </a:r>
          </a:p>
          <a:p>
            <a:r>
              <a:rPr lang="en-GB" dirty="0"/>
              <a:t>Training courses should be advertised for the different audiences in the </a:t>
            </a:r>
            <a:r>
              <a:rPr lang="en-GB" dirty="0" err="1"/>
              <a:t>OpenSE</a:t>
            </a:r>
            <a:r>
              <a:rPr lang="en-GB" dirty="0"/>
              <a:t> web pages</a:t>
            </a:r>
          </a:p>
          <a:p>
            <a:pPr lvl="1"/>
            <a:r>
              <a:rPr lang="en-GB" dirty="0"/>
              <a:t>Give a clear overview of which courses to follow to achieve different goals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31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Internal Contacts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Continue the work started by these task forces bringing experts in the field together</a:t>
            </a:r>
          </a:p>
          <a:p>
            <a:pPr lvl="1"/>
            <a:r>
              <a:rPr lang="en-GB" dirty="0"/>
              <a:t>We are all looking forward to future user forums</a:t>
            </a:r>
          </a:p>
          <a:p>
            <a:pPr lvl="1"/>
            <a:r>
              <a:rPr lang="en-GB" dirty="0"/>
              <a:t>But other formats could be considered as well</a:t>
            </a:r>
          </a:p>
          <a:p>
            <a:pPr lvl="2"/>
            <a:r>
              <a:rPr lang="en-GB" dirty="0"/>
              <a:t>Grass-roots approach probably the best to start with</a:t>
            </a:r>
          </a:p>
          <a:p>
            <a:pPr lvl="2"/>
            <a:r>
              <a:rPr lang="en-GB" dirty="0"/>
              <a:t>Expert group meeting a few times over the year may be useful as well</a:t>
            </a:r>
          </a:p>
          <a:p>
            <a:pPr lvl="3"/>
            <a:r>
              <a:rPr lang="en-GB" dirty="0"/>
              <a:t>To align on inter-department strategies</a:t>
            </a:r>
          </a:p>
          <a:p>
            <a:pPr lvl="3"/>
            <a:r>
              <a:rPr lang="en-GB" dirty="0"/>
              <a:t>Learn from future plans</a:t>
            </a:r>
          </a:p>
          <a:p>
            <a:pPr lvl="3"/>
            <a:r>
              <a:rPr lang="en-GB" dirty="0" err="1"/>
              <a:t>etc</a:t>
            </a:r>
            <a:endParaRPr lang="en-GB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348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External Contacts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Learn from other organisations</a:t>
            </a:r>
          </a:p>
          <a:p>
            <a:pPr lvl="1"/>
            <a:r>
              <a:rPr lang="en-GB" dirty="0"/>
              <a:t>How is planning and scheduling done in places like ESA or ESO or </a:t>
            </a:r>
            <a:r>
              <a:rPr lang="en-GB" dirty="0" err="1"/>
              <a:t>Fermilab</a:t>
            </a:r>
            <a:r>
              <a:rPr lang="en-GB" dirty="0"/>
              <a:t>?</a:t>
            </a:r>
          </a:p>
          <a:p>
            <a:pPr lvl="1"/>
            <a:r>
              <a:rPr lang="en-GB" dirty="0"/>
              <a:t>Are they using standard approaches or solutions developed in-house?</a:t>
            </a:r>
          </a:p>
          <a:p>
            <a:pPr lvl="1"/>
            <a:r>
              <a:rPr lang="en-GB" dirty="0"/>
              <a:t>Can we share tools or methodologies?</a:t>
            </a:r>
          </a:p>
          <a:p>
            <a:r>
              <a:rPr lang="en-GB" dirty="0"/>
              <a:t>A workshop or conference with other international organisations or Physics Labs could bring many benefits to all of us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000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Task Force Overview</a:t>
            </a:r>
          </a:p>
          <a:p>
            <a:pPr lvl="1"/>
            <a:r>
              <a:rPr lang="en-GB" dirty="0"/>
              <a:t>Participants</a:t>
            </a:r>
          </a:p>
          <a:p>
            <a:pPr lvl="1"/>
            <a:r>
              <a:rPr lang="en-GB" dirty="0"/>
              <a:t>Meetings</a:t>
            </a:r>
          </a:p>
          <a:p>
            <a:r>
              <a:rPr lang="en-GB" dirty="0"/>
              <a:t>Feedback after the review</a:t>
            </a:r>
          </a:p>
          <a:p>
            <a:pPr lvl="1"/>
            <a:r>
              <a:rPr lang="en-GB" dirty="0"/>
              <a:t>Documentation</a:t>
            </a:r>
          </a:p>
          <a:p>
            <a:pPr lvl="1"/>
            <a:r>
              <a:rPr lang="en-GB" dirty="0"/>
              <a:t>Training</a:t>
            </a:r>
          </a:p>
          <a:p>
            <a:pPr lvl="1"/>
            <a:r>
              <a:rPr lang="en-GB" dirty="0" err="1"/>
              <a:t>OpenSE</a:t>
            </a:r>
            <a:r>
              <a:rPr lang="en-GB" dirty="0"/>
              <a:t> curriculum</a:t>
            </a:r>
            <a:endParaRPr lang="fr-F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90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 Force Overview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244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GB" dirty="0" smtClean="0"/>
              <a:t>Participants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Thijs </a:t>
            </a:r>
            <a:r>
              <a:rPr lang="en-GB" dirty="0" err="1"/>
              <a:t>Wijnands</a:t>
            </a:r>
            <a:r>
              <a:rPr lang="en-GB" dirty="0"/>
              <a:t> (HSE-DI)</a:t>
            </a:r>
          </a:p>
          <a:p>
            <a:r>
              <a:rPr lang="es-ES" dirty="0"/>
              <a:t>Pierre Bonnal (EN-ARP)</a:t>
            </a:r>
          </a:p>
          <a:p>
            <a:r>
              <a:rPr lang="es-ES" dirty="0" err="1"/>
              <a:t>Jenni</a:t>
            </a:r>
            <a:r>
              <a:rPr lang="es-ES" dirty="0"/>
              <a:t> </a:t>
            </a:r>
            <a:r>
              <a:rPr lang="es-ES" dirty="0" err="1"/>
              <a:t>Kaipainen</a:t>
            </a:r>
            <a:r>
              <a:rPr lang="es-ES" dirty="0"/>
              <a:t> (EN-ARP)</a:t>
            </a:r>
          </a:p>
          <a:p>
            <a:r>
              <a:rPr lang="es-ES" dirty="0"/>
              <a:t>Anna Chrul (EP-ADO)</a:t>
            </a:r>
          </a:p>
          <a:p>
            <a:r>
              <a:rPr lang="en-GB" dirty="0"/>
              <a:t>Miguel Mendes (ATS-DO)</a:t>
            </a:r>
          </a:p>
          <a:p>
            <a:r>
              <a:rPr lang="es-ES" dirty="0"/>
              <a:t>Paula Martínez </a:t>
            </a:r>
            <a:r>
              <a:rPr lang="es-ES" dirty="0" err="1"/>
              <a:t>Urios</a:t>
            </a:r>
            <a:r>
              <a:rPr lang="es-ES" dirty="0"/>
              <a:t> (ATS-DO)</a:t>
            </a:r>
          </a:p>
          <a:p>
            <a:r>
              <a:rPr lang="es-ES" dirty="0"/>
              <a:t>Renata </a:t>
            </a:r>
            <a:r>
              <a:rPr lang="es-ES" dirty="0" err="1"/>
              <a:t>Martins</a:t>
            </a:r>
            <a:r>
              <a:rPr lang="es-ES" dirty="0"/>
              <a:t> (ATS-DO)</a:t>
            </a:r>
          </a:p>
          <a:p>
            <a:r>
              <a:rPr lang="en-GB" dirty="0"/>
              <a:t>Sylvie </a:t>
            </a:r>
            <a:r>
              <a:rPr lang="en-GB" dirty="0" err="1"/>
              <a:t>Prodon</a:t>
            </a:r>
            <a:r>
              <a:rPr lang="en-GB" dirty="0"/>
              <a:t> (FAP-RPC)</a:t>
            </a:r>
          </a:p>
          <a:p>
            <a:r>
              <a:rPr lang="en-GB" dirty="0"/>
              <a:t>Maria Alandes (IT-CDA)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047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3 meetings in total of 1h30 each</a:t>
            </a:r>
          </a:p>
          <a:p>
            <a:pPr lvl="1"/>
            <a:r>
              <a:rPr lang="en-GB" dirty="0"/>
              <a:t>Kick-off meeting on 29.08.2018</a:t>
            </a:r>
          </a:p>
          <a:p>
            <a:pPr lvl="2"/>
            <a:r>
              <a:rPr lang="en-GB" dirty="0">
                <a:hlinkClick r:id="rId2"/>
              </a:rPr>
              <a:t>https://indico.cern.ch/event/752717/</a:t>
            </a:r>
            <a:endParaRPr lang="en-GB" dirty="0"/>
          </a:p>
          <a:p>
            <a:pPr lvl="1"/>
            <a:r>
              <a:rPr lang="en-GB" dirty="0"/>
              <a:t>Meeting on 12.09.2018     </a:t>
            </a:r>
          </a:p>
          <a:p>
            <a:pPr lvl="2"/>
            <a:r>
              <a:rPr lang="en-GB" dirty="0">
                <a:hlinkClick r:id="rId3"/>
              </a:rPr>
              <a:t>https://indico.cern.ch/event/753655/</a:t>
            </a:r>
            <a:endParaRPr lang="en-GB" dirty="0"/>
          </a:p>
          <a:p>
            <a:pPr lvl="1"/>
            <a:r>
              <a:rPr lang="en-GB" dirty="0"/>
              <a:t>Meeting on 26.09.2018     </a:t>
            </a:r>
          </a:p>
          <a:p>
            <a:pPr lvl="2"/>
            <a:r>
              <a:rPr lang="en-GB" dirty="0">
                <a:hlinkClick r:id="rId4"/>
              </a:rPr>
              <a:t>https://indico.cern.ch/event/753656/</a:t>
            </a:r>
            <a:endParaRPr lang="en-GB" dirty="0"/>
          </a:p>
          <a:p>
            <a:r>
              <a:rPr lang="en-GB" dirty="0"/>
              <a:t>Review focus on training material as there were no other documents to review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250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after the review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717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3050468" cy="460118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Documentation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There are no </a:t>
            </a:r>
            <a:r>
              <a:rPr lang="en-GB" dirty="0" err="1" smtClean="0"/>
              <a:t>OpenSE</a:t>
            </a:r>
            <a:r>
              <a:rPr lang="en-GB" dirty="0" smtClean="0"/>
              <a:t> documents related to planning and scheduling</a:t>
            </a:r>
          </a:p>
          <a:p>
            <a:r>
              <a:rPr lang="en-GB" dirty="0" smtClean="0"/>
              <a:t>However, in the </a:t>
            </a:r>
            <a:r>
              <a:rPr lang="en-GB" dirty="0" err="1" smtClean="0"/>
              <a:t>OpenSE</a:t>
            </a:r>
            <a:r>
              <a:rPr lang="en-GB" dirty="0" smtClean="0"/>
              <a:t> documentation we can find references to:</a:t>
            </a:r>
          </a:p>
          <a:p>
            <a:pPr lvl="1"/>
            <a:r>
              <a:rPr lang="en-GB" dirty="0"/>
              <a:t>Planning and Scheduling the Overall Project. Drafting and Releasing the Master Schedule (</a:t>
            </a:r>
            <a:r>
              <a:rPr lang="en-GB" dirty="0" err="1"/>
              <a:t>openSE</a:t>
            </a:r>
            <a:r>
              <a:rPr lang="en-GB" dirty="0"/>
              <a:t> Guidelines 1010)</a:t>
            </a:r>
          </a:p>
          <a:p>
            <a:pPr lvl="1"/>
            <a:r>
              <a:rPr lang="fr-FR" dirty="0" err="1"/>
              <a:t>Constructing</a:t>
            </a:r>
            <a:r>
              <a:rPr lang="fr-FR" dirty="0"/>
              <a:t> the Project Work Breakdown Structure (</a:t>
            </a:r>
            <a:r>
              <a:rPr lang="fr-FR" dirty="0" err="1"/>
              <a:t>openSE</a:t>
            </a:r>
            <a:r>
              <a:rPr lang="fr-FR" dirty="0"/>
              <a:t> Guidelines 1012)</a:t>
            </a:r>
          </a:p>
          <a:p>
            <a:pPr lvl="1"/>
            <a:r>
              <a:rPr lang="fr-FR" dirty="0" err="1"/>
              <a:t>Constructing</a:t>
            </a:r>
            <a:r>
              <a:rPr lang="fr-FR" dirty="0"/>
              <a:t> the Project RACI (</a:t>
            </a:r>
            <a:r>
              <a:rPr lang="fr-FR" dirty="0" err="1"/>
              <a:t>openSE</a:t>
            </a:r>
            <a:r>
              <a:rPr lang="fr-FR" dirty="0"/>
              <a:t> Guidelines 1005)</a:t>
            </a:r>
          </a:p>
          <a:p>
            <a:pPr lvl="1"/>
            <a:r>
              <a:rPr lang="fr-FR" dirty="0"/>
              <a:t>Planning and </a:t>
            </a:r>
            <a:r>
              <a:rPr lang="fr-FR" dirty="0" err="1"/>
              <a:t>Scheduling</a:t>
            </a:r>
            <a:r>
              <a:rPr lang="fr-FR" dirty="0"/>
              <a:t> at Coordination </a:t>
            </a:r>
            <a:r>
              <a:rPr lang="fr-FR" dirty="0" err="1"/>
              <a:t>Level</a:t>
            </a:r>
            <a:r>
              <a:rPr lang="fr-FR" dirty="0"/>
              <a:t> (</a:t>
            </a:r>
            <a:r>
              <a:rPr lang="fr-FR" dirty="0" err="1"/>
              <a:t>openSE</a:t>
            </a:r>
            <a:r>
              <a:rPr lang="fr-FR" dirty="0"/>
              <a:t> </a:t>
            </a:r>
            <a:r>
              <a:rPr lang="fr-FR" dirty="0" err="1"/>
              <a:t>Guidelinesno</a:t>
            </a:r>
            <a:r>
              <a:rPr lang="fr-FR" dirty="0"/>
              <a:t> 1006)</a:t>
            </a:r>
          </a:p>
          <a:p>
            <a:r>
              <a:rPr lang="en-GB" dirty="0" smtClean="0"/>
              <a:t>We suggest to either</a:t>
            </a:r>
          </a:p>
          <a:p>
            <a:pPr lvl="1"/>
            <a:r>
              <a:rPr lang="en-GB" dirty="0" smtClean="0"/>
              <a:t>Write these guidelines which could be indeed be very useful material</a:t>
            </a:r>
          </a:p>
          <a:p>
            <a:pPr lvl="1"/>
            <a:r>
              <a:rPr lang="en-GB" dirty="0" smtClean="0"/>
              <a:t>Or remove any references to them</a:t>
            </a:r>
            <a:endParaRPr lang="en-GB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734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- Format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Organise courses for different types of audiences, especially for MS Project:</a:t>
            </a:r>
          </a:p>
          <a:p>
            <a:pPr lvl="1"/>
            <a:r>
              <a:rPr lang="en-GB" dirty="0"/>
              <a:t>Advanced vs Beginners</a:t>
            </a:r>
          </a:p>
          <a:p>
            <a:r>
              <a:rPr lang="en-GB" dirty="0"/>
              <a:t>In parallel to existing courses</a:t>
            </a:r>
          </a:p>
          <a:p>
            <a:pPr lvl="1"/>
            <a:r>
              <a:rPr lang="en-GB" dirty="0"/>
              <a:t>Organise user forums to share i.e. MS Project tricks, hints and best practices with the community</a:t>
            </a:r>
          </a:p>
          <a:p>
            <a:pPr lvl="2"/>
            <a:r>
              <a:rPr lang="en-GB" dirty="0"/>
              <a:t>Some areas where deeper understanding was identified are:</a:t>
            </a:r>
          </a:p>
          <a:p>
            <a:pPr lvl="3"/>
            <a:r>
              <a:rPr lang="en-GB" dirty="0"/>
              <a:t>Baseline review</a:t>
            </a:r>
          </a:p>
          <a:p>
            <a:pPr lvl="3"/>
            <a:r>
              <a:rPr lang="en-GB" dirty="0"/>
              <a:t>Critical path</a:t>
            </a:r>
          </a:p>
          <a:p>
            <a:pPr lvl="3"/>
            <a:r>
              <a:rPr lang="en-GB" dirty="0"/>
              <a:t>Contingency planning</a:t>
            </a:r>
          </a:p>
          <a:p>
            <a:pPr lvl="3"/>
            <a:r>
              <a:rPr lang="en-GB" dirty="0"/>
              <a:t>Use of resource buffers</a:t>
            </a:r>
          </a:p>
          <a:p>
            <a:pPr lvl="3"/>
            <a:r>
              <a:rPr lang="en-GB" dirty="0"/>
              <a:t>Schedule access to the work site</a:t>
            </a:r>
          </a:p>
          <a:p>
            <a:pPr lvl="1"/>
            <a:r>
              <a:rPr lang="en-GB" dirty="0"/>
              <a:t>Material presented during the PMMU could be referenced during the </a:t>
            </a:r>
            <a:r>
              <a:rPr lang="en-GB" dirty="0" smtClean="0"/>
              <a:t>courses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55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- Contents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Include a glossary of terms</a:t>
            </a:r>
          </a:p>
          <a:p>
            <a:r>
              <a:rPr lang="en-GB" dirty="0"/>
              <a:t>Suggest tools that could be used to create i.e. master schedules or WBS/PBS</a:t>
            </a:r>
          </a:p>
          <a:p>
            <a:pPr lvl="1"/>
            <a:r>
              <a:rPr lang="en-GB" dirty="0"/>
              <a:t>See more on “Tools” in another slide</a:t>
            </a:r>
          </a:p>
          <a:p>
            <a:r>
              <a:rPr lang="en-GB" dirty="0"/>
              <a:t>Provide CERN examples when possible</a:t>
            </a:r>
          </a:p>
          <a:p>
            <a:r>
              <a:rPr lang="en-GB" dirty="0" err="1"/>
              <a:t>OpenSE</a:t>
            </a:r>
            <a:r>
              <a:rPr lang="en-GB" dirty="0"/>
              <a:t> is in general engineering oriented, provide a more generic vocabulary that could be used also for non-engineering projects </a:t>
            </a:r>
          </a:p>
          <a:p>
            <a:pPr lvl="1"/>
            <a:r>
              <a:rPr lang="en-GB" dirty="0"/>
              <a:t>i.e. phases of the </a:t>
            </a:r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352901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5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F08A0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208</TotalTime>
  <Words>641</Words>
  <Application>Microsoft Office PowerPoint</Application>
  <PresentationFormat>On-screen Show (4:3)</PresentationFormat>
  <Paragraphs>118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Corbel</vt:lpstr>
      <vt:lpstr>Wingdings 2</vt:lpstr>
      <vt:lpstr>Frame</vt:lpstr>
      <vt:lpstr>Planning &amp; Scheduling</vt:lpstr>
      <vt:lpstr>Outlook</vt:lpstr>
      <vt:lpstr>Task Force Overview</vt:lpstr>
      <vt:lpstr>Participants</vt:lpstr>
      <vt:lpstr>Meetings</vt:lpstr>
      <vt:lpstr>Feedback after the review</vt:lpstr>
      <vt:lpstr>Documentation</vt:lpstr>
      <vt:lpstr>Training - Format</vt:lpstr>
      <vt:lpstr>Training - Contents</vt:lpstr>
      <vt:lpstr>Training - Concepts</vt:lpstr>
      <vt:lpstr>Tools</vt:lpstr>
      <vt:lpstr>OpenSE Curriculum</vt:lpstr>
      <vt:lpstr>Internal Contacts</vt:lpstr>
      <vt:lpstr>External Contacts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 Kaipainen</dc:creator>
  <cp:lastModifiedBy>Jenni Kaipainen</cp:lastModifiedBy>
  <cp:revision>12</cp:revision>
  <dcterms:created xsi:type="dcterms:W3CDTF">2018-09-04T13:15:13Z</dcterms:created>
  <dcterms:modified xsi:type="dcterms:W3CDTF">2018-10-10T21:02:50Z</dcterms:modified>
</cp:coreProperties>
</file>