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19"/>
  </p:notesMasterIdLst>
  <p:sldIdLst>
    <p:sldId id="256" r:id="rId2"/>
    <p:sldId id="258" r:id="rId3"/>
    <p:sldId id="261" r:id="rId4"/>
    <p:sldId id="262" r:id="rId5"/>
    <p:sldId id="264" r:id="rId6"/>
    <p:sldId id="265" r:id="rId7"/>
    <p:sldId id="266" r:id="rId8"/>
    <p:sldId id="268" r:id="rId9"/>
    <p:sldId id="269" r:id="rId10"/>
    <p:sldId id="267" r:id="rId11"/>
    <p:sldId id="270" r:id="rId12"/>
    <p:sldId id="271" r:id="rId13"/>
    <p:sldId id="272" r:id="rId14"/>
    <p:sldId id="274" r:id="rId15"/>
    <p:sldId id="273" r:id="rId16"/>
    <p:sldId id="257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68" autoAdjust="0"/>
    <p:restoredTop sz="86445"/>
  </p:normalViewPr>
  <p:slideViewPr>
    <p:cSldViewPr snapToGrid="0">
      <p:cViewPr varScale="1">
        <p:scale>
          <a:sx n="184" d="100"/>
          <a:sy n="184" d="100"/>
        </p:scale>
        <p:origin x="184" y="248"/>
      </p:cViewPr>
      <p:guideLst/>
    </p:cSldViewPr>
  </p:slideViewPr>
  <p:outlineViewPr>
    <p:cViewPr>
      <p:scale>
        <a:sx n="33" d="100"/>
        <a:sy n="33" d="100"/>
      </p:scale>
      <p:origin x="0" y="-448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2D4BC-E768-4C2F-9F61-805436742189}" type="datetimeFigureOut">
              <a:rPr lang="en-US" smtClean="0"/>
              <a:t>10/9/18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65E8C-8AAD-4BBF-9CC9-219C654CF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000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87" y="1906351"/>
            <a:ext cx="3872852" cy="70301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174844" y="6432446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494176"/>
            <a:ext cx="212598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493008"/>
            <a:ext cx="212598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Requirements</a:t>
            </a:r>
            <a:br>
              <a:rPr lang="fi-FI" dirty="0"/>
            </a:br>
            <a:r>
              <a:rPr lang="fi-FI" dirty="0"/>
              <a:t>Engineering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1120954"/>
          </a:xfrm>
        </p:spPr>
        <p:txBody>
          <a:bodyPr>
            <a:normAutofit/>
          </a:bodyPr>
          <a:lstStyle/>
          <a:p>
            <a:r>
              <a:rPr lang="fi-FI" sz="2000" dirty="0"/>
              <a:t>Contributors: </a:t>
            </a:r>
            <a:br>
              <a:rPr lang="fi-FI" sz="2000" dirty="0"/>
            </a:br>
            <a:r>
              <a:rPr lang="fi-FI" sz="2000" dirty="0" err="1"/>
              <a:t>Christelle</a:t>
            </a:r>
            <a:r>
              <a:rPr lang="fi-FI" sz="2000" dirty="0"/>
              <a:t> </a:t>
            </a:r>
            <a:r>
              <a:rPr lang="fi-FI" sz="2000" dirty="0" err="1"/>
              <a:t>Gaignant</a:t>
            </a:r>
            <a:r>
              <a:rPr lang="fi-FI" sz="2000" dirty="0"/>
              <a:t>, Paula Martinez </a:t>
            </a:r>
            <a:r>
              <a:rPr lang="fi-FI" sz="2000" dirty="0" err="1"/>
              <a:t>Urios</a:t>
            </a:r>
            <a:r>
              <a:rPr lang="fi-FI" sz="2000" dirty="0"/>
              <a:t>, </a:t>
            </a:r>
            <a:br>
              <a:rPr lang="fi-FI" sz="2000" dirty="0"/>
            </a:br>
            <a:r>
              <a:rPr lang="fi-FI" sz="2000" dirty="0"/>
              <a:t>Jenni Kaipainen, </a:t>
            </a:r>
            <a:r>
              <a:rPr lang="fi-FI" sz="2000" dirty="0" err="1"/>
              <a:t>Thijs</a:t>
            </a:r>
            <a:r>
              <a:rPr lang="fi-FI" sz="2000" dirty="0"/>
              <a:t> </a:t>
            </a:r>
            <a:r>
              <a:rPr lang="fi-FI" sz="2000" dirty="0" err="1"/>
              <a:t>Wijnands</a:t>
            </a:r>
            <a:r>
              <a:rPr lang="fi-FI" sz="2000" dirty="0"/>
              <a:t>, Pierre </a:t>
            </a:r>
            <a:r>
              <a:rPr lang="fi-FI" sz="2000" dirty="0" err="1"/>
              <a:t>Bonnal</a:t>
            </a:r>
            <a:r>
              <a:rPr lang="fi-FI" sz="2000" dirty="0"/>
              <a:t> </a:t>
            </a:r>
            <a:endParaRPr 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616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52582-B096-9B45-8853-6E6988E4A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sz="6000" b="1" dirty="0"/>
              <a:t>3.</a:t>
            </a:r>
            <a:r>
              <a:rPr lang="en-US" sz="6000" dirty="0"/>
              <a:t>1.</a:t>
            </a:r>
            <a:br>
              <a:rPr lang="en-US" sz="2400" dirty="0"/>
            </a:br>
            <a:r>
              <a:rPr lang="en-US" sz="2400" dirty="0"/>
              <a:t>Needs</a:t>
            </a:r>
            <a:br>
              <a:rPr lang="en-US" sz="2400" dirty="0"/>
            </a:br>
            <a:r>
              <a:rPr lang="en-US" sz="2400" dirty="0"/>
              <a:t>gathering/</a:t>
            </a:r>
            <a:br>
              <a:rPr lang="en-US" sz="2400" dirty="0"/>
            </a:br>
            <a:r>
              <a:rPr lang="en-US" sz="2400" dirty="0"/>
              <a:t>validation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8A8E6-3F6D-7C4A-95B6-6585D6CD6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1" y="864108"/>
            <a:ext cx="5884862" cy="512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/>
              <a:t>Examples at CERN</a:t>
            </a:r>
          </a:p>
          <a:p>
            <a:r>
              <a:rPr lang="en-US" sz="2400" dirty="0">
                <a:sym typeface="Wingdings" pitchFamily="2" charset="2"/>
              </a:rPr>
              <a:t>Functional Specification (LHC Project)</a:t>
            </a:r>
          </a:p>
          <a:p>
            <a:r>
              <a:rPr lang="en-US" sz="2400" dirty="0">
                <a:sym typeface="Wingdings" pitchFamily="2" charset="2"/>
              </a:rPr>
              <a:t>Conceptual Specification (HL-LHC Project)</a:t>
            </a:r>
          </a:p>
          <a:p>
            <a:r>
              <a:rPr lang="en-US" sz="2400" dirty="0">
                <a:sym typeface="Wingdings" pitchFamily="2" charset="2"/>
              </a:rPr>
              <a:t>Users Requirement Document</a:t>
            </a:r>
          </a:p>
          <a:p>
            <a:r>
              <a:rPr lang="en-US" sz="2400" dirty="0">
                <a:sym typeface="Wingdings" pitchFamily="2" charset="2"/>
              </a:rPr>
              <a:t>~ Work Package Description</a:t>
            </a:r>
          </a:p>
          <a:p>
            <a:r>
              <a:rPr lang="en-US" sz="2400" dirty="0">
                <a:sym typeface="Wingdings" pitchFamily="2" charset="2"/>
              </a:rPr>
              <a:t>Spreadsheet-based Requirement Register</a:t>
            </a:r>
            <a:br>
              <a:rPr lang="en-US" sz="2400" dirty="0">
                <a:sym typeface="Wingdings" pitchFamily="2" charset="2"/>
              </a:rPr>
            </a:br>
            <a:r>
              <a:rPr lang="en-US" sz="2400" dirty="0">
                <a:sym typeface="Wingdings" pitchFamily="2" charset="2"/>
              </a:rPr>
              <a:t>(HSE projects)</a:t>
            </a:r>
            <a:endParaRPr lang="en-US" sz="24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1FFA6E-BBBB-D445-86F4-D44EF07BD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582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52582-B096-9B45-8853-6E6988E4A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sz="6000" b="1" dirty="0"/>
              <a:t>3.</a:t>
            </a:r>
            <a:r>
              <a:rPr lang="en-US" sz="6000" dirty="0"/>
              <a:t>2.</a:t>
            </a:r>
            <a:br>
              <a:rPr lang="en-US" sz="2400" dirty="0"/>
            </a:br>
            <a:r>
              <a:rPr lang="en-US" sz="2400" dirty="0"/>
              <a:t>Requirements</a:t>
            </a:r>
            <a:br>
              <a:rPr lang="en-US" sz="2400" dirty="0"/>
            </a:br>
            <a:r>
              <a:rPr lang="en-US" sz="2400" dirty="0"/>
              <a:t>formulation/</a:t>
            </a:r>
            <a:br>
              <a:rPr lang="en-US" sz="2400" dirty="0"/>
            </a:br>
            <a:r>
              <a:rPr lang="en-US" sz="2400" dirty="0"/>
              <a:t>verification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8A8E6-3F6D-7C4A-95B6-6585D6CD6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1" y="864108"/>
            <a:ext cx="5884862" cy="512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/>
              <a:t>Examples at CERN</a:t>
            </a:r>
          </a:p>
          <a:p>
            <a:r>
              <a:rPr lang="en-US" sz="2400" dirty="0">
                <a:sym typeface="Wingdings" pitchFamily="2" charset="2"/>
              </a:rPr>
              <a:t>Engineering Specification</a:t>
            </a:r>
          </a:p>
          <a:p>
            <a:r>
              <a:rPr lang="en-US" sz="2400" dirty="0">
                <a:sym typeface="Wingdings" pitchFamily="2" charset="2"/>
              </a:rPr>
              <a:t>Technical Specification for Procurement </a:t>
            </a:r>
          </a:p>
          <a:p>
            <a:r>
              <a:rPr lang="en-US" sz="2400" dirty="0">
                <a:sym typeface="Wingdings" pitchFamily="2" charset="2"/>
              </a:rPr>
              <a:t>Spreadsheet-based Requirement Register</a:t>
            </a:r>
            <a:br>
              <a:rPr lang="en-US" sz="2400" dirty="0">
                <a:sym typeface="Wingdings" pitchFamily="2" charset="2"/>
              </a:rPr>
            </a:br>
            <a:r>
              <a:rPr lang="en-US" sz="2400" dirty="0">
                <a:sym typeface="Wingdings" pitchFamily="2" charset="2"/>
              </a:rPr>
              <a:t>(HSE projects)</a:t>
            </a:r>
            <a:endParaRPr lang="en-US" sz="24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1FFA6E-BBBB-D445-86F4-D44EF07BD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160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52582-B096-9B45-8853-6E6988E4A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6000" b="1" dirty="0"/>
              <a:t>3.</a:t>
            </a:r>
            <a:br>
              <a:rPr lang="en-US" sz="2400" dirty="0"/>
            </a:br>
            <a:r>
              <a:rPr lang="en-US" sz="2400" dirty="0"/>
              <a:t>Needs and requirements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8A8E6-3F6D-7C4A-95B6-6585D6CD6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1" y="864108"/>
            <a:ext cx="5884862" cy="5120640"/>
          </a:xfrm>
        </p:spPr>
        <p:txBody>
          <a:bodyPr>
            <a:normAutofit/>
          </a:bodyPr>
          <a:lstStyle/>
          <a:p>
            <a:r>
              <a:rPr lang="en-US" sz="2400" dirty="0"/>
              <a:t>Feature CERN practices in the training material</a:t>
            </a:r>
          </a:p>
          <a:p>
            <a:r>
              <a:rPr lang="en-US" sz="2400" dirty="0"/>
              <a:t>Develop and provide scientific-facility-related examples </a:t>
            </a:r>
            <a:r>
              <a:rPr lang="en-US" dirty="0"/>
              <a:t>(</a:t>
            </a:r>
            <a:r>
              <a:rPr lang="en-US" strike="sngStrike" dirty="0">
                <a:solidFill>
                  <a:schemeClr val="bg1">
                    <a:lumMod val="65000"/>
                  </a:schemeClr>
                </a:solidFill>
              </a:rPr>
              <a:t>cordless screwdriver, mountain bike fork and </a:t>
            </a:r>
            <a:r>
              <a:rPr lang="en-US" strike="sngStrike" dirty="0" err="1">
                <a:solidFill>
                  <a:schemeClr val="bg1">
                    <a:lumMod val="65000"/>
                  </a:schemeClr>
                </a:solidFill>
              </a:rPr>
              <a:t>SmartHalo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)</a:t>
            </a:r>
            <a:endParaRPr lang="en-US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400" dirty="0"/>
              <a:t>Share some CERN examples on the </a:t>
            </a:r>
            <a:r>
              <a:rPr lang="en-US" sz="2400" dirty="0" err="1"/>
              <a:t>openSE</a:t>
            </a:r>
            <a:r>
              <a:rPr lang="en-US" sz="2400" dirty="0"/>
              <a:t> </a:t>
            </a:r>
            <a:r>
              <a:rPr lang="en-US" sz="2400" dirty="0" err="1"/>
              <a:t>twiki</a:t>
            </a:r>
            <a:r>
              <a:rPr lang="en-US" sz="2400" dirty="0"/>
              <a:t> pages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1FFA6E-BBBB-D445-86F4-D44EF07BD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673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52582-B096-9B45-8853-6E6988E4A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sz="6000" b="1" dirty="0"/>
              <a:t>4.</a:t>
            </a:r>
            <a:br>
              <a:rPr lang="en-US" sz="2400" dirty="0"/>
            </a:br>
            <a:r>
              <a:rPr lang="en-US" sz="2400" dirty="0"/>
              <a:t>RE Software</a:t>
            </a:r>
            <a:br>
              <a:rPr lang="en-US" sz="2400" dirty="0"/>
            </a:br>
            <a:r>
              <a:rPr lang="en-US" sz="2400" dirty="0"/>
              <a:t>and Templates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8A8E6-3F6D-7C4A-95B6-6585D6CD6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1" y="864108"/>
            <a:ext cx="5884862" cy="5120640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Shall we promote a RE software?   No!</a:t>
            </a:r>
          </a:p>
          <a:p>
            <a:r>
              <a:rPr lang="en-US" sz="2400" dirty="0"/>
              <a:t>However, comprehensive spreadsheet templates and examples can be provided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1FFA6E-BBBB-D445-86F4-D44EF07BD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813BF2-0B0B-5041-931F-2A1B7B1C8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1227289"/>
            <a:ext cx="3968750" cy="237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7506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52582-B096-9B45-8853-6E6988E4A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6000" b="1" dirty="0"/>
              <a:t>4.</a:t>
            </a:r>
            <a:br>
              <a:rPr lang="en-US" sz="2400" dirty="0"/>
            </a:br>
            <a:r>
              <a:rPr lang="en-US" sz="2400" dirty="0"/>
              <a:t>RE Software</a:t>
            </a:r>
            <a:br>
              <a:rPr lang="en-US" sz="2400" dirty="0"/>
            </a:br>
            <a:r>
              <a:rPr lang="en-US" sz="2400" dirty="0"/>
              <a:t>and Templates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8A8E6-3F6D-7C4A-95B6-6585D6CD6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1" y="864108"/>
            <a:ext cx="5884862" cy="5120640"/>
          </a:xfrm>
        </p:spPr>
        <p:txBody>
          <a:bodyPr>
            <a:normAutofit/>
          </a:bodyPr>
          <a:lstStyle/>
          <a:p>
            <a:r>
              <a:rPr lang="en-US" sz="2400" dirty="0"/>
              <a:t>Develop a spreadsheet-based requirements register and publish it on the </a:t>
            </a:r>
            <a:r>
              <a:rPr lang="en-US" sz="2400" dirty="0" err="1"/>
              <a:t>openSE</a:t>
            </a:r>
            <a:r>
              <a:rPr lang="en-US" sz="2400" dirty="0"/>
              <a:t> website and </a:t>
            </a:r>
            <a:r>
              <a:rPr lang="en-US" sz="2400" dirty="0" err="1"/>
              <a:t>openSE</a:t>
            </a:r>
            <a:r>
              <a:rPr lang="en-US" sz="2400" dirty="0"/>
              <a:t> </a:t>
            </a:r>
            <a:r>
              <a:rPr lang="en-US" sz="2400" dirty="0" err="1"/>
              <a:t>twiki</a:t>
            </a:r>
            <a:r>
              <a:rPr lang="en-US" sz="2400" dirty="0"/>
              <a:t> pages</a:t>
            </a:r>
          </a:p>
          <a:p>
            <a:r>
              <a:rPr lang="en-US" sz="2400" dirty="0"/>
              <a:t>Share links to SE software on the </a:t>
            </a:r>
            <a:r>
              <a:rPr lang="en-US" sz="2400" dirty="0" err="1"/>
              <a:t>openSE</a:t>
            </a:r>
            <a:r>
              <a:rPr lang="en-US" sz="2400" dirty="0"/>
              <a:t> </a:t>
            </a:r>
            <a:r>
              <a:rPr lang="en-US" sz="2400" dirty="0" err="1"/>
              <a:t>twiki</a:t>
            </a:r>
            <a:r>
              <a:rPr lang="en-US" sz="2400" dirty="0"/>
              <a:t> pages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1FFA6E-BBBB-D445-86F4-D44EF07BD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745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490BE2-1FDD-B548-A7AB-800496B04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89" y="0"/>
            <a:ext cx="2210612" cy="767443"/>
          </a:xfrm>
        </p:spPr>
        <p:txBody>
          <a:bodyPr anchor="ctr"/>
          <a:lstStyle/>
          <a:p>
            <a:r>
              <a:rPr lang="en-US" dirty="0">
                <a:solidFill>
                  <a:schemeClr val="accent1"/>
                </a:solidFill>
              </a:rPr>
              <a:t>Summary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BD300B6-8A1B-C542-BC51-9E97D6F6C288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668071"/>
              </p:ext>
            </p:extLst>
          </p:nvPr>
        </p:nvGraphicFramePr>
        <p:xfrm>
          <a:off x="189689" y="967195"/>
          <a:ext cx="8311244" cy="4894764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063654">
                  <a:extLst>
                    <a:ext uri="{9D8B030D-6E8A-4147-A177-3AD203B41FA5}">
                      <a16:colId xmlns:a16="http://schemas.microsoft.com/office/drawing/2014/main" val="3225416319"/>
                    </a:ext>
                  </a:extLst>
                </a:gridCol>
                <a:gridCol w="1845128">
                  <a:extLst>
                    <a:ext uri="{9D8B030D-6E8A-4147-A177-3AD203B41FA5}">
                      <a16:colId xmlns:a16="http://schemas.microsoft.com/office/drawing/2014/main" val="4212390304"/>
                    </a:ext>
                  </a:extLst>
                </a:gridCol>
                <a:gridCol w="2324651">
                  <a:extLst>
                    <a:ext uri="{9D8B030D-6E8A-4147-A177-3AD203B41FA5}">
                      <a16:colId xmlns:a16="http://schemas.microsoft.com/office/drawing/2014/main" val="2075817754"/>
                    </a:ext>
                  </a:extLst>
                </a:gridCol>
                <a:gridCol w="2077811">
                  <a:extLst>
                    <a:ext uri="{9D8B030D-6E8A-4147-A177-3AD203B41FA5}">
                      <a16:colId xmlns:a16="http://schemas.microsoft.com/office/drawing/2014/main" val="460765651"/>
                    </a:ext>
                  </a:extLst>
                </a:gridCol>
              </a:tblGrid>
              <a:tr h="50212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Process </a:t>
                      </a:r>
                      <a:r>
                        <a:rPr lang="en-US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&amp;</a:t>
                      </a: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Tools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Simple </a:t>
                      </a:r>
                      <a:r>
                        <a:rPr lang="en-US" sz="1600" b="0" dirty="0">
                          <a:solidFill>
                            <a:srgbClr val="FF0000"/>
                          </a:solidFill>
                        </a:rPr>
                        <a:t>approach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1"/>
                          </a:solidFill>
                        </a:rPr>
                        <a:t>Intermediate </a:t>
                      </a:r>
                      <a:r>
                        <a:rPr lang="en-US" sz="1600" b="0" dirty="0">
                          <a:solidFill>
                            <a:schemeClr val="accent1"/>
                          </a:solidFill>
                        </a:rPr>
                        <a:t>approach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Advanced </a:t>
                      </a:r>
                      <a:r>
                        <a:rPr lang="en-US" sz="1600" b="0" dirty="0">
                          <a:solidFill>
                            <a:srgbClr val="0070C0"/>
                          </a:solidFill>
                        </a:rPr>
                        <a:t>approach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447395141"/>
                  </a:ext>
                </a:extLst>
              </a:tr>
              <a:tr h="574664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Stakeholders identification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yes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yes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yes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539121106"/>
                  </a:ext>
                </a:extLst>
              </a:tr>
              <a:tr h="574664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Needs gathering </a:t>
                      </a:r>
                      <a:b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and validation</a:t>
                      </a:r>
                    </a:p>
                  </a:txBody>
                  <a:tcPr marL="68580" marR="68580" marT="34290" marB="3429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yes</a:t>
                      </a:r>
                      <a:b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however </a:t>
                      </a:r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no distinction </a:t>
                      </a:r>
                      <a:b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between needs and </a:t>
                      </a:r>
                      <a:r>
                        <a:rPr lang="en-US" sz="11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reqts</a:t>
                      </a:r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.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68580" marR="68580" marT="34290" marB="3429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dedicated process with stakeholder</a:t>
                      </a: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5733115"/>
                  </a:ext>
                </a:extLst>
              </a:tr>
              <a:tr h="763594">
                <a:tc>
                  <a:txBody>
                    <a:bodyPr/>
                    <a:lstStyle/>
                    <a:p>
                      <a:r>
                        <a:rPr lang="en-US" sz="16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Reqts</a:t>
                      </a: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. formulation </a:t>
                      </a:r>
                      <a:b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and verification </a:t>
                      </a:r>
                      <a:b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(against needs)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dedicated process within project team</a:t>
                      </a: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610269"/>
                  </a:ext>
                </a:extLst>
              </a:tr>
              <a:tr h="107847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Requirements </a:t>
                      </a:r>
                      <a:b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register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embedded in the</a:t>
                      </a:r>
                      <a:b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Project Roadmap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User </a:t>
                      </a:r>
                      <a:r>
                        <a:rPr lang="en-US" sz="1600" i="1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Reqts</a:t>
                      </a:r>
                      <a: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. Document</a:t>
                      </a:r>
                      <a:b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b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b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consider</a:t>
                      </a:r>
                      <a:b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dedicated database</a:t>
                      </a:r>
                      <a:b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DOORS, </a:t>
                      </a:r>
                      <a:r>
                        <a:rPr lang="en-US" sz="16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InnoSlate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640011330"/>
                  </a:ext>
                </a:extLst>
              </a:tr>
              <a:tr h="574664">
                <a:tc>
                  <a:txBody>
                    <a:bodyPr/>
                    <a:lstStyle/>
                    <a:p>
                      <a:r>
                        <a:rPr lang="en-US" sz="16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Reqts</a:t>
                      </a: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. Eng. process</a:t>
                      </a:r>
                      <a:b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formulation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informal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§ in </a:t>
                      </a:r>
                      <a: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Project </a:t>
                      </a:r>
                      <a:b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Management Plan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Reqts</a:t>
                      </a:r>
                      <a: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. Management</a:t>
                      </a:r>
                      <a:b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Plan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81255525"/>
                  </a:ext>
                </a:extLst>
              </a:tr>
              <a:tr h="826571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Deviations from plans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Adhoc</a:t>
                      </a: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with stakeholders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Through ECRs, NC, FAT, SAT, Safety Inspection Reports, etc.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 DB monitored</a:t>
                      </a:r>
                      <a:br>
                        <a:rPr lang="en-US" sz="16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6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deviations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419697596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366FAF44-47C1-B34B-A6D9-66B78D1CE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305" y="3727451"/>
            <a:ext cx="628650" cy="6286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2F2447B-AB7D-A545-A72D-CF4ABAA3A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9105" y="3727451"/>
            <a:ext cx="628650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8857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A617D6-F1D9-0843-8918-67543AD12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7223" y="2341185"/>
            <a:ext cx="3883604" cy="13484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</a:t>
            </a:r>
            <a:br>
              <a:rPr lang="en-US" dirty="0"/>
            </a:br>
            <a:r>
              <a:rPr lang="en-US" dirty="0"/>
              <a:t>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1951" y="864108"/>
            <a:ext cx="5073651" cy="5120640"/>
          </a:xfrm>
        </p:spPr>
        <p:txBody>
          <a:bodyPr>
            <a:normAutofit/>
          </a:bodyPr>
          <a:lstStyle/>
          <a:p>
            <a:r>
              <a:rPr lang="en-US" sz="2400" dirty="0" err="1"/>
              <a:t>openSE</a:t>
            </a:r>
            <a:r>
              <a:rPr lang="en-US" sz="2400" dirty="0"/>
              <a:t> quite aligned with generally agreed global good practices:</a:t>
            </a:r>
            <a:br>
              <a:rPr lang="en-US" sz="2400" dirty="0"/>
            </a:br>
            <a:r>
              <a:rPr lang="en-US" sz="2400" dirty="0"/>
              <a:t>Stakeholders – Needs – </a:t>
            </a:r>
            <a:r>
              <a:rPr lang="en-US" sz="2400" dirty="0" err="1"/>
              <a:t>Reqts</a:t>
            </a:r>
            <a:r>
              <a:rPr lang="en-US" sz="2400" dirty="0"/>
              <a:t>. – V&amp;V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Tailored </a:t>
            </a:r>
            <a:r>
              <a:rPr lang="en-US" dirty="0">
                <a:solidFill>
                  <a:schemeClr val="accent1"/>
                </a:solidFill>
                <a:sym typeface="Wingdings" pitchFamily="2" charset="2"/>
              </a:rPr>
              <a:t></a:t>
            </a:r>
            <a:r>
              <a:rPr lang="en-US" sz="2400" dirty="0">
                <a:sym typeface="Wingdings" pitchFamily="2" charset="2"/>
              </a:rPr>
              <a:t> 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err="1">
                <a:sym typeface="Wingdings" pitchFamily="2" charset="2"/>
              </a:rPr>
              <a:t>openSE</a:t>
            </a:r>
            <a:r>
              <a:rPr lang="en-US" sz="2400" dirty="0">
                <a:sym typeface="Wingdings" pitchFamily="2" charset="2"/>
              </a:rPr>
              <a:t> booklet and training </a:t>
            </a:r>
            <a:br>
              <a:rPr lang="en-US" sz="2400" dirty="0">
                <a:sym typeface="Wingdings" pitchFamily="2" charset="2"/>
              </a:rPr>
            </a:br>
            <a:r>
              <a:rPr lang="en-US" sz="2400" dirty="0">
                <a:sym typeface="Wingdings" pitchFamily="2" charset="2"/>
              </a:rPr>
              <a:t>material  slightly enhanced</a:t>
            </a:r>
          </a:p>
          <a:p>
            <a:r>
              <a:rPr lang="en-US" sz="2400" dirty="0">
                <a:sym typeface="Wingdings" pitchFamily="2" charset="2"/>
              </a:rPr>
              <a:t>A few examples, case studies and templates </a:t>
            </a:r>
            <a:r>
              <a:rPr lang="en-US" dirty="0">
                <a:solidFill>
                  <a:schemeClr val="accent1"/>
                </a:solidFill>
                <a:sym typeface="Wingdings" pitchFamily="2" charset="2"/>
              </a:rPr>
              <a:t></a:t>
            </a:r>
            <a:r>
              <a:rPr lang="en-US" sz="2400" dirty="0">
                <a:sym typeface="Wingdings" pitchFamily="2" charset="2"/>
              </a:rPr>
              <a:t> to be developed/ collected and shared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900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B2B0799-8AF8-2B4E-85A4-5EFC831B6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70318C-F62A-674A-81C1-47BDB0CEDC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/>
              <a:t>Thanks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F693B6-9F4D-0D48-B5F1-1FC03DB9E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199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52582-B096-9B45-8853-6E6988E4A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/>
              <a:t>RE</a:t>
            </a:r>
            <a:br>
              <a:rPr lang="en-US" dirty="0"/>
            </a:br>
            <a:r>
              <a:rPr lang="en-US" dirty="0"/>
              <a:t>at a glance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8A8E6-3F6D-7C4A-95B6-6585D6CD6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1" y="864108"/>
            <a:ext cx="5863430" cy="512064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One of the “three corners” of the project </a:t>
            </a:r>
            <a:br>
              <a:rPr lang="en-US" sz="2400" dirty="0"/>
            </a:br>
            <a:r>
              <a:rPr lang="en-US" sz="2400" dirty="0"/>
              <a:t>management triangle</a:t>
            </a: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The “corner” which received attention the most recently (advent in the mid 1960’s)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1FFA6E-BBBB-D445-86F4-D44EF07BD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4B0E42-983B-5E4C-8E44-88460CD568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676" y="1995604"/>
            <a:ext cx="5400675" cy="245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565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52582-B096-9B45-8853-6E6988E4A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/>
              <a:t>RE</a:t>
            </a:r>
            <a:br>
              <a:rPr lang="en-US" dirty="0"/>
            </a:br>
            <a:r>
              <a:rPr lang="en-US" dirty="0"/>
              <a:t>in </a:t>
            </a:r>
            <a:r>
              <a:rPr lang="en-US" dirty="0" err="1"/>
              <a:t>openSE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8A8E6-3F6D-7C4A-95B6-6585D6CD6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1" y="864108"/>
            <a:ext cx="5486400" cy="1302789"/>
          </a:xfrm>
        </p:spPr>
        <p:txBody>
          <a:bodyPr anchor="t"/>
          <a:lstStyle/>
          <a:p>
            <a:r>
              <a:rPr lang="en-US" dirty="0"/>
              <a:t>In the </a:t>
            </a:r>
            <a:r>
              <a:rPr lang="en-US" dirty="0" err="1"/>
              <a:t>openSE</a:t>
            </a:r>
            <a:r>
              <a:rPr lang="en-US" dirty="0"/>
              <a:t> booklet (v. 1.02)  </a:t>
            </a:r>
            <a:r>
              <a:rPr lang="en-US" sz="1800" dirty="0">
                <a:solidFill>
                  <a:schemeClr val="accent1"/>
                </a:solidFill>
                <a:sym typeface="Wingdings" pitchFamily="2" charset="2"/>
              </a:rPr>
              <a:t></a:t>
            </a:r>
            <a:r>
              <a:rPr lang="en-US" dirty="0">
                <a:sym typeface="Wingdings" pitchFamily="2" charset="2"/>
              </a:rPr>
              <a:t>  not that much</a:t>
            </a:r>
          </a:p>
          <a:p>
            <a:r>
              <a:rPr lang="en-US" dirty="0">
                <a:sym typeface="Wingdings" pitchFamily="2" charset="2"/>
              </a:rPr>
              <a:t>In the training material  </a:t>
            </a:r>
            <a:r>
              <a:rPr lang="en-US" sz="1800" dirty="0">
                <a:solidFill>
                  <a:schemeClr val="accent1"/>
                </a:solidFill>
                <a:sym typeface="Wingdings" pitchFamily="2" charset="2"/>
              </a:rPr>
              <a:t></a:t>
            </a:r>
            <a:r>
              <a:rPr lang="en-US" dirty="0">
                <a:sym typeface="Wingdings" pitchFamily="2" charset="2"/>
              </a:rPr>
              <a:t>  substantially more</a:t>
            </a:r>
            <a:br>
              <a:rPr lang="en-US" sz="1400" dirty="0">
                <a:sym typeface="Wingdings" pitchFamily="2" charset="2"/>
              </a:rPr>
            </a:br>
            <a:r>
              <a:rPr lang="en-US" sz="1400" dirty="0">
                <a:sym typeface="Wingdings" pitchFamily="2" charset="2"/>
              </a:rPr>
              <a:t>(Ulrich &amp; Eppinger textbook, ISO/IEC/IEEE 29148:2011, </a:t>
            </a:r>
            <a:r>
              <a:rPr lang="en-US" sz="1400" dirty="0" err="1">
                <a:sym typeface="Wingdings" pitchFamily="2" charset="2"/>
              </a:rPr>
              <a:t>IREB.org</a:t>
            </a:r>
            <a:r>
              <a:rPr lang="en-US" sz="1400" dirty="0">
                <a:sym typeface="Wingdings" pitchFamily="2" charset="2"/>
              </a:rPr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1FFA6E-BBBB-D445-86F4-D44EF07BD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51EA24-D229-4448-8535-82ECFC1254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516" y="2166897"/>
            <a:ext cx="5269269" cy="392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319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52582-B096-9B45-8853-6E6988E4A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/>
              <a:t>RE</a:t>
            </a:r>
            <a:br>
              <a:rPr lang="en-US" dirty="0"/>
            </a:br>
            <a:r>
              <a:rPr lang="en-US" dirty="0"/>
              <a:t>in </a:t>
            </a:r>
            <a:r>
              <a:rPr lang="en-US" dirty="0" err="1"/>
              <a:t>openSE</a:t>
            </a:r>
            <a:br>
              <a:rPr lang="en-US" dirty="0"/>
            </a:br>
            <a:r>
              <a:rPr lang="en-US" dirty="0"/>
              <a:t>training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1FFA6E-BBBB-D445-86F4-D44EF07BD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54F968-420F-0841-A33D-A98CE6BC6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1356" y="150018"/>
            <a:ext cx="5808343" cy="27406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BBA550F-F6E9-2748-B847-0CC0051326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0369" y="3075295"/>
            <a:ext cx="5821240" cy="3717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26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52582-B096-9B45-8853-6E6988E4A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/>
              <a:t>RE</a:t>
            </a:r>
            <a:br>
              <a:rPr lang="en-US" dirty="0"/>
            </a:br>
            <a:r>
              <a:rPr lang="en-US" dirty="0"/>
              <a:t>in </a:t>
            </a:r>
            <a:r>
              <a:rPr lang="en-US" dirty="0" err="1"/>
              <a:t>openSE</a:t>
            </a:r>
            <a:br>
              <a:rPr lang="en-US" dirty="0"/>
            </a:br>
            <a:r>
              <a:rPr lang="en-US" dirty="0"/>
              <a:t>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8A8E6-3F6D-7C4A-95B6-6585D6CD6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0" y="864108"/>
            <a:ext cx="5970587" cy="512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/>
              <a:t>What to improve ?</a:t>
            </a:r>
          </a:p>
          <a:p>
            <a:r>
              <a:rPr lang="en-US" sz="2400" b="1" dirty="0"/>
              <a:t>Tailoring</a:t>
            </a:r>
            <a:r>
              <a:rPr lang="en-US" sz="2400" dirty="0"/>
              <a:t> to project specificities/complexity</a:t>
            </a:r>
          </a:p>
          <a:p>
            <a:r>
              <a:rPr lang="en-US" sz="2400" b="1" dirty="0"/>
              <a:t>Stakeholder</a:t>
            </a:r>
            <a:r>
              <a:rPr lang="en-US" sz="2400" dirty="0"/>
              <a:t> identification</a:t>
            </a:r>
            <a:br>
              <a:rPr lang="en-US" sz="2400" dirty="0"/>
            </a:br>
            <a:r>
              <a:rPr lang="en-US" sz="2400" dirty="0"/>
              <a:t>with focus on </a:t>
            </a:r>
            <a:r>
              <a:rPr lang="en-US" sz="2400" b="1" dirty="0"/>
              <a:t>Safety</a:t>
            </a:r>
          </a:p>
          <a:p>
            <a:r>
              <a:rPr lang="en-US" sz="2400" b="1" dirty="0"/>
              <a:t>Needs</a:t>
            </a:r>
            <a:r>
              <a:rPr lang="en-US" sz="2400" dirty="0"/>
              <a:t> gathering and validation global practices vs. practices at CERN*</a:t>
            </a:r>
          </a:p>
          <a:p>
            <a:r>
              <a:rPr lang="en-US" sz="2400" b="1" dirty="0"/>
              <a:t>Requirements</a:t>
            </a:r>
            <a:r>
              <a:rPr lang="en-US" sz="2400" dirty="0"/>
              <a:t> formulation and verification global practices vs. practices at CERN*</a:t>
            </a:r>
          </a:p>
          <a:p>
            <a:r>
              <a:rPr lang="en-US" sz="2400" dirty="0"/>
              <a:t>RE </a:t>
            </a:r>
            <a:r>
              <a:rPr lang="en-US" sz="2400" b="1" dirty="0"/>
              <a:t>software</a:t>
            </a:r>
            <a:r>
              <a:rPr lang="en-US" sz="2400" dirty="0"/>
              <a:t>, </a:t>
            </a:r>
            <a:r>
              <a:rPr lang="en-US" sz="2400" b="1" dirty="0"/>
              <a:t>examples</a:t>
            </a:r>
            <a:r>
              <a:rPr lang="en-US" sz="2400" dirty="0"/>
              <a:t>, case studies and other resources to share</a:t>
            </a:r>
          </a:p>
          <a:p>
            <a:pPr marL="0" indent="0">
              <a:buNone/>
            </a:pPr>
            <a:r>
              <a:rPr lang="en-US" sz="1800" dirty="0"/>
              <a:t>* On science-related technical projects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1FFA6E-BBBB-D445-86F4-D44EF07BD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830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52582-B096-9B45-8853-6E6988E4A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/>
              <a:t>1.</a:t>
            </a:r>
            <a:br>
              <a:rPr lang="en-US" sz="2400" dirty="0"/>
            </a:br>
            <a:r>
              <a:rPr lang="en-US" sz="2400" b="1" dirty="0"/>
              <a:t>Tailoring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to project</a:t>
            </a:r>
            <a:br>
              <a:rPr lang="en-US" sz="2400" dirty="0"/>
            </a:br>
            <a:r>
              <a:rPr lang="en-US" sz="2400" dirty="0"/>
              <a:t>specificities/</a:t>
            </a:r>
            <a:br>
              <a:rPr lang="en-US" sz="2400" dirty="0"/>
            </a:br>
            <a:r>
              <a:rPr lang="en-US" sz="2400" dirty="0"/>
              <a:t>complexity</a:t>
            </a:r>
            <a:br>
              <a:rPr lang="en-US" sz="2400" dirty="0"/>
            </a:br>
            <a:r>
              <a:rPr lang="en-US" sz="2400" dirty="0"/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8A8E6-3F6D-7C4A-95B6-6585D6CD6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1" y="864108"/>
            <a:ext cx="5884862" cy="512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Three approaches </a:t>
            </a:r>
            <a:r>
              <a:rPr lang="en-US" sz="2400" dirty="0"/>
              <a:t>corresponding</a:t>
            </a:r>
            <a:br>
              <a:rPr lang="en-US" sz="2400" dirty="0"/>
            </a:br>
            <a:r>
              <a:rPr lang="en-US" sz="2400" dirty="0"/>
              <a:t>to three levels of enhancement expectations</a:t>
            </a: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endParaRPr lang="en-US" sz="2400" dirty="0"/>
          </a:p>
          <a:p>
            <a:r>
              <a:rPr lang="en-US" sz="1800" dirty="0"/>
              <a:t>Training focused on the intermediate approach</a:t>
            </a:r>
          </a:p>
          <a:p>
            <a:r>
              <a:rPr lang="en-US" sz="1800" dirty="0"/>
              <a:t>Information given on advanced practices with </a:t>
            </a:r>
            <a:br>
              <a:rPr lang="en-US" sz="1800" dirty="0"/>
            </a:br>
            <a:r>
              <a:rPr lang="en-US" sz="1800" dirty="0"/>
              <a:t>large-scale projects (HL-LHC, etc.)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1FFA6E-BBBB-D445-86F4-D44EF07BD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F6B366-E046-F44B-8FF2-A3C058E89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5160" y="2386186"/>
            <a:ext cx="5155580" cy="179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23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52582-B096-9B45-8853-6E6988E4A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/>
              <a:t>2.</a:t>
            </a:r>
            <a:br>
              <a:rPr lang="en-US" sz="2400" dirty="0"/>
            </a:br>
            <a:r>
              <a:rPr lang="en-US" sz="2400" b="1" dirty="0"/>
              <a:t>Stakeholders</a:t>
            </a:r>
            <a:br>
              <a:rPr lang="en-US" sz="2400" dirty="0"/>
            </a:br>
            <a:r>
              <a:rPr lang="en-US" sz="2400" dirty="0"/>
              <a:t>identification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8A8E6-3F6D-7C4A-95B6-6585D6CD6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0" y="864108"/>
            <a:ext cx="5970587" cy="5120640"/>
          </a:xfrm>
        </p:spPr>
        <p:txBody>
          <a:bodyPr>
            <a:noAutofit/>
          </a:bodyPr>
          <a:lstStyle/>
          <a:p>
            <a:r>
              <a:rPr lang="en-US" dirty="0"/>
              <a:t>Stakeholders shall be understood as:</a:t>
            </a:r>
          </a:p>
          <a:p>
            <a:pPr lvl="1"/>
            <a:r>
              <a:rPr lang="en-US" sz="2000" dirty="0"/>
              <a:t>Physical</a:t>
            </a:r>
            <a:r>
              <a:rPr lang="en-US" sz="2000" b="1" dirty="0"/>
              <a:t> persons</a:t>
            </a:r>
          </a:p>
          <a:p>
            <a:pPr lvl="1"/>
            <a:r>
              <a:rPr lang="en-US" sz="2000" dirty="0"/>
              <a:t>Organizational </a:t>
            </a:r>
            <a:r>
              <a:rPr lang="en-US" sz="2000" b="1" dirty="0"/>
              <a:t>entities</a:t>
            </a:r>
            <a:r>
              <a:rPr lang="en-US" sz="2000" dirty="0"/>
              <a:t> (a group, a committee)</a:t>
            </a:r>
          </a:p>
          <a:p>
            <a:pPr lvl="1"/>
            <a:r>
              <a:rPr lang="en-US" sz="2000" b="1" dirty="0"/>
              <a:t>Partners</a:t>
            </a:r>
            <a:r>
              <a:rPr lang="en-US" sz="2000" dirty="0"/>
              <a:t> (institutes, contractors), or </a:t>
            </a:r>
          </a:p>
          <a:p>
            <a:pPr lvl="1"/>
            <a:r>
              <a:rPr lang="en-US" sz="2000" dirty="0"/>
              <a:t>Published/released </a:t>
            </a:r>
            <a:r>
              <a:rPr lang="en-US" sz="2000" b="1" dirty="0"/>
              <a:t>information</a:t>
            </a:r>
            <a:r>
              <a:rPr lang="en-US" sz="2000" dirty="0"/>
              <a:t> (rules, </a:t>
            </a:r>
            <a:r>
              <a:rPr lang="en-US" sz="2000" dirty="0" err="1"/>
              <a:t>stds</a:t>
            </a:r>
            <a:r>
              <a:rPr lang="en-US" sz="2000" dirty="0"/>
              <a:t>.)</a:t>
            </a:r>
          </a:p>
          <a:p>
            <a:r>
              <a:rPr lang="en-US" dirty="0"/>
              <a:t>Five groups of stakeholders:</a:t>
            </a:r>
          </a:p>
          <a:p>
            <a:pPr lvl="1"/>
            <a:r>
              <a:rPr lang="en-US" sz="2000" b="1" dirty="0"/>
              <a:t>Material resource providers</a:t>
            </a:r>
            <a:r>
              <a:rPr lang="en-US" sz="2000" dirty="0"/>
              <a:t> to the project </a:t>
            </a:r>
            <a:br>
              <a:rPr lang="en-US" sz="2000" dirty="0"/>
            </a:br>
            <a:r>
              <a:rPr lang="en-US" sz="2000" dirty="0"/>
              <a:t>(money, in-kind contributions)</a:t>
            </a:r>
          </a:p>
          <a:p>
            <a:pPr lvl="1"/>
            <a:r>
              <a:rPr lang="en-US" sz="2000" b="1" dirty="0"/>
              <a:t>Manpower providers </a:t>
            </a:r>
            <a:r>
              <a:rPr lang="en-US" sz="2000" dirty="0"/>
              <a:t>to the project </a:t>
            </a:r>
            <a:br>
              <a:rPr lang="en-US" sz="2000" dirty="0"/>
            </a:br>
            <a:r>
              <a:rPr lang="en-US" sz="2000" dirty="0"/>
              <a:t>(line management of assigned participants)</a:t>
            </a:r>
          </a:p>
          <a:p>
            <a:pPr lvl="1"/>
            <a:r>
              <a:rPr lang="en-US" sz="2000" b="1" dirty="0"/>
              <a:t>End users </a:t>
            </a:r>
            <a:r>
              <a:rPr lang="en-US" sz="2000" dirty="0"/>
              <a:t>of the project deliverables </a:t>
            </a:r>
            <a:br>
              <a:rPr lang="en-US" sz="2000" dirty="0"/>
            </a:br>
            <a:r>
              <a:rPr lang="en-US" sz="2000" dirty="0"/>
              <a:t>(future operators, maintenance team, etc.)</a:t>
            </a:r>
          </a:p>
          <a:p>
            <a:pPr lvl="1"/>
            <a:r>
              <a:rPr lang="en-US" sz="2000" b="1" dirty="0"/>
              <a:t>Top management</a:t>
            </a:r>
            <a:r>
              <a:rPr lang="en-US" sz="2000" dirty="0"/>
              <a:t> (strategists, i.e. GLs, DHs, directors according to the project size)</a:t>
            </a:r>
          </a:p>
          <a:p>
            <a:pPr lvl="1"/>
            <a:r>
              <a:rPr lang="en-US" sz="2000" b="1" dirty="0"/>
              <a:t>Regulators</a:t>
            </a:r>
            <a:r>
              <a:rPr lang="en-US" sz="2000" dirty="0"/>
              <a:t> to the project (those who set </a:t>
            </a:r>
            <a:br>
              <a:rPr lang="en-US" sz="2000" dirty="0"/>
            </a:br>
            <a:r>
              <a:rPr lang="en-US" sz="2000" dirty="0"/>
              <a:t>the rules, or the rules themselves)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1FFA6E-BBBB-D445-86F4-D44EF07BD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247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52582-B096-9B45-8853-6E6988E4A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/>
              <a:t>2.</a:t>
            </a:r>
            <a:br>
              <a:rPr lang="en-US" sz="2400" dirty="0"/>
            </a:br>
            <a:r>
              <a:rPr lang="en-US" sz="2400" b="1" dirty="0"/>
              <a:t>Stakeholders</a:t>
            </a:r>
            <a:br>
              <a:rPr lang="en-US" sz="2400" dirty="0"/>
            </a:br>
            <a:r>
              <a:rPr lang="en-US" sz="2400" dirty="0"/>
              <a:t>identification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8A8E6-3F6D-7C4A-95B6-6585D6CD6E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Safety-related stakeholders at CERN:</a:t>
            </a:r>
          </a:p>
          <a:p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Simple</a:t>
            </a:r>
            <a:r>
              <a:rPr lang="en-US" dirty="0">
                <a:sym typeface="Wingdings" pitchFamily="2" charset="2"/>
              </a:rPr>
              <a:t> and </a:t>
            </a:r>
            <a:r>
              <a:rPr lang="en-US" dirty="0">
                <a:solidFill>
                  <a:srgbClr val="FF8F3B"/>
                </a:solidFill>
                <a:sym typeface="Wingdings" pitchFamily="2" charset="2"/>
              </a:rPr>
              <a:t>intermediate</a:t>
            </a:r>
            <a:r>
              <a:rPr lang="en-US" dirty="0">
                <a:sym typeface="Wingdings" pitchFamily="2" charset="2"/>
              </a:rPr>
              <a:t> approaches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(small projects, dept. projects, </a:t>
            </a:r>
            <a:r>
              <a:rPr lang="en-US" dirty="0">
                <a:solidFill>
                  <a:srgbClr val="0070C0"/>
                </a:solidFill>
                <a:sym typeface="Wingdings" pitchFamily="2" charset="2"/>
              </a:rPr>
              <a:t>LSP WPs</a:t>
            </a:r>
            <a:r>
              <a:rPr lang="en-US" dirty="0">
                <a:sym typeface="Wingdings" pitchFamily="2" charset="2"/>
              </a:rPr>
              <a:t>) :</a:t>
            </a:r>
            <a:endParaRPr lang="en-US" dirty="0"/>
          </a:p>
          <a:p>
            <a:pPr marL="406400" lvl="1" indent="-187325"/>
            <a:r>
              <a:rPr lang="en-US" u="sng" dirty="0"/>
              <a:t>People</a:t>
            </a:r>
            <a:r>
              <a:rPr lang="en-US" dirty="0"/>
              <a:t>: HSE, </a:t>
            </a:r>
            <a:r>
              <a:rPr lang="en-US" dirty="0">
                <a:solidFill>
                  <a:srgbClr val="0070C0"/>
                </a:solidFill>
              </a:rPr>
              <a:t>PSO</a:t>
            </a:r>
            <a:r>
              <a:rPr lang="en-US" dirty="0"/>
              <a:t>, DSO, TSO, safety experts </a:t>
            </a:r>
            <a:br>
              <a:rPr lang="en-US" dirty="0"/>
            </a:br>
            <a:r>
              <a:rPr lang="en-US" dirty="0"/>
              <a:t>and  SSOs, EROS, </a:t>
            </a:r>
            <a:r>
              <a:rPr lang="en-US" dirty="0">
                <a:solidFill>
                  <a:srgbClr val="0070C0"/>
                </a:solidFill>
              </a:rPr>
              <a:t>safety correspondents from other WPs</a:t>
            </a:r>
            <a:r>
              <a:rPr lang="en-US" dirty="0"/>
              <a:t>, etc.</a:t>
            </a:r>
          </a:p>
          <a:p>
            <a:pPr marL="406400" lvl="1" indent="-187325"/>
            <a:r>
              <a:rPr lang="en-US" u="sng" dirty="0"/>
              <a:t>Documents</a:t>
            </a:r>
            <a:r>
              <a:rPr lang="en-US" dirty="0"/>
              <a:t>: various safety rules, LSA, operational procedures and guidelines, </a:t>
            </a:r>
            <a:r>
              <a:rPr lang="en-US" dirty="0">
                <a:solidFill>
                  <a:srgbClr val="0070C0"/>
                </a:solidFill>
              </a:rPr>
              <a:t>Project Safety Plan + associated project procedures and guidelines</a:t>
            </a:r>
            <a:r>
              <a:rPr lang="en-US" dirty="0"/>
              <a:t>, etc.</a:t>
            </a:r>
          </a:p>
          <a:p>
            <a:r>
              <a:rPr lang="en-US" dirty="0">
                <a:solidFill>
                  <a:srgbClr val="0070C0"/>
                </a:solidFill>
                <a:sym typeface="Wingdings" pitchFamily="2" charset="2"/>
              </a:rPr>
              <a:t>Advanced</a:t>
            </a:r>
            <a:r>
              <a:rPr lang="en-US" dirty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approach (large-scale projects at CERN as a whole)</a:t>
            </a:r>
            <a:endParaRPr lang="en-US" dirty="0"/>
          </a:p>
          <a:p>
            <a:pPr marL="406400" lvl="1" indent="-187325"/>
            <a:r>
              <a:rPr lang="en-US" u="sng" dirty="0"/>
              <a:t>People</a:t>
            </a:r>
            <a:r>
              <a:rPr lang="en-US" dirty="0"/>
              <a:t>: HSE, DSOs, TSOs, safety experts and SSOs, tripartite, collaboration safety officers, etc.</a:t>
            </a:r>
          </a:p>
          <a:p>
            <a:pPr marL="406400" lvl="1" indent="-187325"/>
            <a:r>
              <a:rPr lang="en-US" u="sng" dirty="0"/>
              <a:t>Documents</a:t>
            </a:r>
            <a:r>
              <a:rPr lang="en-US" dirty="0"/>
              <a:t>: various safety rules, LSA, </a:t>
            </a:r>
            <a:br>
              <a:rPr lang="en-US" dirty="0"/>
            </a:br>
            <a:r>
              <a:rPr lang="en-US" dirty="0"/>
              <a:t>operational procedures and guidelines, </a:t>
            </a:r>
            <a:br>
              <a:rPr lang="en-US" dirty="0"/>
            </a:br>
            <a:r>
              <a:rPr lang="en-US" dirty="0"/>
              <a:t>etc.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1FFA6E-BBBB-D445-86F4-D44EF07BD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5084EA-F89E-2B49-B6EC-7021C985C9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9478" y="5099558"/>
            <a:ext cx="1473472" cy="1178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601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52582-B096-9B45-8853-6E6988E4A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/>
              <a:t>2.</a:t>
            </a:r>
            <a:br>
              <a:rPr lang="en-US" sz="2400" dirty="0"/>
            </a:br>
            <a:r>
              <a:rPr lang="en-US" sz="2400" b="1" dirty="0"/>
              <a:t>Stakeholders</a:t>
            </a:r>
            <a:br>
              <a:rPr lang="en-US" sz="2400" dirty="0"/>
            </a:br>
            <a:r>
              <a:rPr lang="en-US" sz="2400" dirty="0"/>
              <a:t>identification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1FFA6E-BBBB-D445-86F4-D44EF07BD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3A55285-97F0-1341-B33A-B0EC46D34E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Integrate types and groups of stakeholder in the </a:t>
            </a:r>
            <a:r>
              <a:rPr lang="en-US" sz="2400" dirty="0" err="1"/>
              <a:t>openSE</a:t>
            </a:r>
            <a:r>
              <a:rPr lang="en-US" sz="2400" dirty="0"/>
              <a:t> booklet</a:t>
            </a:r>
          </a:p>
          <a:p>
            <a:r>
              <a:rPr lang="en-US" sz="2400" dirty="0"/>
              <a:t>Adapt training material accordingly</a:t>
            </a:r>
          </a:p>
          <a:p>
            <a:r>
              <a:rPr lang="en-US" sz="2400" dirty="0"/>
              <a:t>Release a </a:t>
            </a:r>
            <a:r>
              <a:rPr lang="en-US" sz="2400" dirty="0" err="1"/>
              <a:t>vademecum</a:t>
            </a:r>
            <a:r>
              <a:rPr lang="en-US" sz="2400" dirty="0"/>
              <a:t> and some examples on the </a:t>
            </a:r>
            <a:r>
              <a:rPr lang="en-US" sz="2400" dirty="0" err="1"/>
              <a:t>openSE</a:t>
            </a:r>
            <a:r>
              <a:rPr lang="en-US" sz="2400" dirty="0"/>
              <a:t> </a:t>
            </a:r>
            <a:r>
              <a:rPr lang="en-US" sz="2400" dirty="0" err="1"/>
              <a:t>twiki</a:t>
            </a:r>
            <a:r>
              <a:rPr lang="en-US" sz="2400" dirty="0"/>
              <a:t> pages</a:t>
            </a:r>
          </a:p>
        </p:txBody>
      </p:sp>
    </p:spTree>
    <p:extLst>
      <p:ext uri="{BB962C8B-B14F-4D97-AF65-F5344CB8AC3E}">
        <p14:creationId xmlns:p14="http://schemas.microsoft.com/office/powerpoint/2010/main" val="3929751931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Custom 5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F08A0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361</TotalTime>
  <Words>364</Words>
  <Application>Microsoft Macintosh PowerPoint</Application>
  <PresentationFormat>On-screen Show (4:3)</PresentationFormat>
  <Paragraphs>120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Calibri</vt:lpstr>
      <vt:lpstr>Corbel</vt:lpstr>
      <vt:lpstr>Wingdings</vt:lpstr>
      <vt:lpstr>Wingdings 2</vt:lpstr>
      <vt:lpstr>Frame</vt:lpstr>
      <vt:lpstr>Requirements Engineering</vt:lpstr>
      <vt:lpstr>RE at a glance</vt:lpstr>
      <vt:lpstr>RE in openSE</vt:lpstr>
      <vt:lpstr>RE in openSE training</vt:lpstr>
      <vt:lpstr>RE in openSE training</vt:lpstr>
      <vt:lpstr>1. Tailoring  to project specificities/ complexity  </vt:lpstr>
      <vt:lpstr>2. Stakeholders identification </vt:lpstr>
      <vt:lpstr>2. Stakeholders identification </vt:lpstr>
      <vt:lpstr>2. Stakeholders identification </vt:lpstr>
      <vt:lpstr>3.1. Needs gathering/ validation</vt:lpstr>
      <vt:lpstr>3.2. Requirements formulation/ verification</vt:lpstr>
      <vt:lpstr>3. Needs and requirements</vt:lpstr>
      <vt:lpstr>4. RE Software and Templates</vt:lpstr>
      <vt:lpstr>4. RE Software and Templates</vt:lpstr>
      <vt:lpstr>Summary</vt:lpstr>
      <vt:lpstr>Take Away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 Kaipainen</dc:creator>
  <cp:lastModifiedBy>Pierre Bonnal</cp:lastModifiedBy>
  <cp:revision>29</cp:revision>
  <dcterms:created xsi:type="dcterms:W3CDTF">2018-09-04T13:15:13Z</dcterms:created>
  <dcterms:modified xsi:type="dcterms:W3CDTF">2018-10-09T08:22:30Z</dcterms:modified>
</cp:coreProperties>
</file>