
<file path=[Content_Types].xml><?xml version="1.0" encoding="utf-8"?>
<Types xmlns="http://schemas.openxmlformats.org/package/2006/content-types"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40" r:id="rId4"/>
  </p:sldMasterIdLst>
  <p:notesMasterIdLst>
    <p:notesMasterId r:id="rId19"/>
  </p:notesMasterIdLst>
  <p:sldIdLst>
    <p:sldId id="256" r:id="rId5"/>
    <p:sldId id="257" r:id="rId6"/>
    <p:sldId id="259" r:id="rId7"/>
    <p:sldId id="262" r:id="rId8"/>
    <p:sldId id="261" r:id="rId9"/>
    <p:sldId id="260" r:id="rId10"/>
    <p:sldId id="269" r:id="rId11"/>
    <p:sldId id="270" r:id="rId12"/>
    <p:sldId id="271" r:id="rId13"/>
    <p:sldId id="272" r:id="rId14"/>
    <p:sldId id="268" r:id="rId15"/>
    <p:sldId id="258" r:id="rId16"/>
    <p:sldId id="264" r:id="rId17"/>
    <p:sldId id="265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9962" autoAdjust="0"/>
    <p:restoredTop sz="94660"/>
  </p:normalViewPr>
  <p:slideViewPr>
    <p:cSldViewPr snapToGrid="0">
      <p:cViewPr varScale="1">
        <p:scale>
          <a:sx n="69" d="100"/>
          <a:sy n="69" d="100"/>
        </p:scale>
        <p:origin x="-1032" y="-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52D4BC-E768-4C2F-9F61-805436742189}" type="datetimeFigureOut">
              <a:rPr lang="en-US" smtClean="0"/>
              <a:pPr/>
              <a:t>10/11/2018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A65E8C-8AAD-4BBF-9CC9-219C654CFCFB}" type="slidenum">
              <a:rPr lang="en-US" smtClean="0"/>
              <a:pPr/>
              <a:t>‹Nº›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500092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62000"/>
            <a:ext cx="6856214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6952697" y="762000"/>
            <a:ext cx="2193989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11" y="4670246"/>
            <a:ext cx="54864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387" y="1906351"/>
            <a:ext cx="3872852" cy="703018"/>
          </a:xfrm>
          <a:prstGeom prst="rect">
            <a:avLst/>
          </a:prstGeom>
        </p:spPr>
      </p:pic>
      <p:sp>
        <p:nvSpPr>
          <p:cNvPr id="11" name="TextBox 10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85750" y="990600"/>
            <a:ext cx="211455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900934" y="868680"/>
            <a:ext cx="5486400" cy="512064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 smtClean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0934" y="1298448"/>
            <a:ext cx="54864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14650" y="4672584"/>
            <a:ext cx="54864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9" name="TextBox 8"/>
          <p:cNvSpPr txBox="1"/>
          <p:nvPr userDrawn="1"/>
        </p:nvSpPr>
        <p:spPr>
          <a:xfrm>
            <a:off x="174844" y="6432446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900934" y="868680"/>
            <a:ext cx="260604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63590" y="868680"/>
            <a:ext cx="260604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0934" y="1023586"/>
            <a:ext cx="260604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900934" y="1930936"/>
            <a:ext cx="260604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63847" y="1023587"/>
            <a:ext cx="260604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63847" y="1930936"/>
            <a:ext cx="260604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00934" y="868680"/>
            <a:ext cx="54864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4176"/>
            <a:ext cx="212598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2024" y="1143000"/>
            <a:ext cx="212598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77983" y="767419"/>
            <a:ext cx="6086423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2024" y="3493008"/>
            <a:ext cx="212598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2624326" y="6356351"/>
            <a:ext cx="4433638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‹Nº›</a:t>
            </a:fld>
            <a:endParaRPr lang="en-US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114300" y="6373092"/>
            <a:ext cx="17560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11 October 2018</a:t>
            </a:r>
            <a:endParaRPr lang="en-US" sz="1400" dirty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45194" y="6347297"/>
            <a:ext cx="1986479" cy="37417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2582693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89689" y="1123838"/>
            <a:ext cx="221061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8861898" y="758952"/>
            <a:ext cx="288036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1951" y="864108"/>
            <a:ext cx="54864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6849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1951" y="6356351"/>
            <a:ext cx="4433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75602" y="6356351"/>
            <a:ext cx="114819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edh.cern.ch/Document/SupplyChain/PR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fr-CH" sz="4800" dirty="0"/>
              <a:t>Project </a:t>
            </a:r>
            <a:r>
              <a:rPr lang="fr-CH" sz="4800" dirty="0" err="1"/>
              <a:t>Roadmapping</a:t>
            </a:r>
            <a:r>
              <a:rPr lang="fr-CH" sz="4800" dirty="0"/>
              <a:t> </a:t>
            </a:r>
            <a:r>
              <a:rPr lang="fi-FI" sz="4800" dirty="0" smtClean="0"/>
              <a:t> Task Force 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fi-FI" dirty="0" smtClean="0"/>
              <a:t>Contributors: </a:t>
            </a:r>
            <a:r>
              <a:rPr lang="fr-CH" dirty="0" smtClean="0"/>
              <a:t>M</a:t>
            </a:r>
            <a:r>
              <a:rPr lang="fr-CH" dirty="0"/>
              <a:t>. Mendes, T. Wijnands, </a:t>
            </a:r>
            <a:r>
              <a:rPr lang="fr-CH" dirty="0" smtClean="0"/>
              <a:t>J</a:t>
            </a:r>
            <a:r>
              <a:rPr lang="fr-CH" dirty="0"/>
              <a:t>. Kaipainen, </a:t>
            </a:r>
            <a:r>
              <a:rPr lang="fr-CH" dirty="0" smtClean="0"/>
              <a:t>P</a:t>
            </a:r>
            <a:r>
              <a:rPr lang="fr-CH" dirty="0"/>
              <a:t>. </a:t>
            </a:r>
            <a:r>
              <a:rPr lang="fr-CH" dirty="0" err="1"/>
              <a:t>Martínez</a:t>
            </a:r>
            <a:r>
              <a:rPr lang="fr-CH" dirty="0"/>
              <a:t> Urios </a:t>
            </a:r>
          </a:p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13161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9" name="2 Marcador de contenido"/>
          <p:cNvSpPr>
            <a:spLocks noGrp="1"/>
          </p:cNvSpPr>
          <p:nvPr>
            <p:ph idx="4294967295"/>
          </p:nvPr>
        </p:nvSpPr>
        <p:spPr>
          <a:xfrm>
            <a:off x="1455420" y="96971"/>
            <a:ext cx="6057900" cy="511482"/>
          </a:xfrm>
        </p:spPr>
        <p:txBody>
          <a:bodyPr/>
          <a:lstStyle/>
          <a:p>
            <a:pPr marL="0" indent="0" algn="ctr">
              <a:buNone/>
            </a:pPr>
            <a:r>
              <a:rPr lang="es-ES" sz="1800" dirty="0" err="1" smtClean="0">
                <a:solidFill>
                  <a:schemeClr val="accent1"/>
                </a:solidFill>
              </a:rPr>
              <a:t>Proposal</a:t>
            </a:r>
            <a:r>
              <a:rPr lang="es-ES" sz="1800" dirty="0" smtClean="0">
                <a:solidFill>
                  <a:schemeClr val="accent1"/>
                </a:solidFill>
              </a:rPr>
              <a:t> of HL-LHC </a:t>
            </a:r>
            <a:r>
              <a:rPr lang="es-ES" sz="1800" dirty="0" err="1" smtClean="0">
                <a:solidFill>
                  <a:schemeClr val="accent1"/>
                </a:solidFill>
              </a:rPr>
              <a:t>Design</a:t>
            </a:r>
            <a:r>
              <a:rPr lang="es-ES" sz="1800" dirty="0" smtClean="0">
                <a:solidFill>
                  <a:schemeClr val="accent1"/>
                </a:solidFill>
              </a:rPr>
              <a:t> </a:t>
            </a:r>
            <a:r>
              <a:rPr lang="es-ES" sz="1800" dirty="0" err="1" smtClean="0">
                <a:solidFill>
                  <a:schemeClr val="accent1"/>
                </a:solidFill>
              </a:rPr>
              <a:t>Study</a:t>
            </a:r>
            <a:endParaRPr lang="es-ES" sz="1800" i="1" dirty="0">
              <a:solidFill>
                <a:schemeClr val="accent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765" y="616073"/>
            <a:ext cx="3987589" cy="5694142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63326" y="1323195"/>
            <a:ext cx="3760471" cy="5033156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dirty="0" err="1" smtClean="0">
                <a:solidFill>
                  <a:schemeClr val="accent1"/>
                </a:solidFill>
              </a:rPr>
              <a:t>Most</a:t>
            </a:r>
            <a:r>
              <a:rPr lang="es-ES" sz="1600" dirty="0" smtClean="0">
                <a:solidFill>
                  <a:schemeClr val="accent1"/>
                </a:solidFill>
              </a:rPr>
              <a:t> </a:t>
            </a:r>
            <a:r>
              <a:rPr lang="es-ES" sz="1600" dirty="0" err="1" smtClean="0">
                <a:solidFill>
                  <a:schemeClr val="accent1"/>
                </a:solidFill>
              </a:rPr>
              <a:t>significant</a:t>
            </a:r>
            <a:r>
              <a:rPr lang="es-ES" sz="1600" dirty="0" smtClean="0">
                <a:solidFill>
                  <a:schemeClr val="accent1"/>
                </a:solidFill>
              </a:rPr>
              <a:t> </a:t>
            </a:r>
            <a:r>
              <a:rPr lang="es-ES" sz="1600" dirty="0" err="1" smtClean="0">
                <a:solidFill>
                  <a:schemeClr val="accent1"/>
                </a:solidFill>
              </a:rPr>
              <a:t>aspects</a:t>
            </a:r>
            <a:r>
              <a:rPr lang="es-ES" sz="1600" dirty="0" smtClean="0">
                <a:solidFill>
                  <a:schemeClr val="accent1"/>
                </a:solidFill>
              </a:rPr>
              <a:t>:</a:t>
            </a:r>
          </a:p>
          <a:p>
            <a:r>
              <a:rPr lang="es-ES" sz="1600" dirty="0" err="1" smtClean="0"/>
              <a:t>Current</a:t>
            </a:r>
            <a:r>
              <a:rPr lang="es-ES" sz="1600" dirty="0" smtClean="0"/>
              <a:t> </a:t>
            </a:r>
            <a:r>
              <a:rPr lang="es-ES" sz="1600" dirty="0" err="1" smtClean="0"/>
              <a:t>situation</a:t>
            </a:r>
            <a:endParaRPr lang="es-ES" sz="1600" dirty="0" smtClean="0"/>
          </a:p>
          <a:p>
            <a:r>
              <a:rPr lang="es-ES" sz="1600" dirty="0" err="1" smtClean="0"/>
              <a:t>Objectives</a:t>
            </a:r>
            <a:endParaRPr lang="es-ES" sz="1600" dirty="0" smtClean="0"/>
          </a:p>
          <a:p>
            <a:r>
              <a:rPr lang="es-ES" sz="1600" dirty="0" err="1" smtClean="0"/>
              <a:t>Technical</a:t>
            </a:r>
            <a:r>
              <a:rPr lang="es-ES" sz="1600" dirty="0" smtClean="0"/>
              <a:t> </a:t>
            </a:r>
            <a:r>
              <a:rPr lang="es-ES" sz="1600" dirty="0" err="1" smtClean="0"/>
              <a:t>description</a:t>
            </a:r>
            <a:endParaRPr lang="es-ES" sz="1600" dirty="0" smtClean="0"/>
          </a:p>
          <a:p>
            <a:r>
              <a:rPr lang="es-ES" sz="1600" dirty="0" smtClean="0"/>
              <a:t>Project </a:t>
            </a:r>
            <a:r>
              <a:rPr lang="es-ES" sz="1600" dirty="0" err="1" smtClean="0"/>
              <a:t>organization</a:t>
            </a:r>
            <a:endParaRPr lang="es-ES" sz="1600" dirty="0" smtClean="0"/>
          </a:p>
          <a:p>
            <a:r>
              <a:rPr lang="es-ES" sz="1600" dirty="0" err="1" smtClean="0"/>
              <a:t>Work</a:t>
            </a:r>
            <a:r>
              <a:rPr lang="es-ES" sz="1600" dirty="0" smtClean="0"/>
              <a:t> </a:t>
            </a:r>
            <a:r>
              <a:rPr lang="es-ES" sz="1600" dirty="0" err="1" smtClean="0"/>
              <a:t>breakdown</a:t>
            </a:r>
            <a:r>
              <a:rPr lang="es-ES" sz="1600" dirty="0" smtClean="0"/>
              <a:t> </a:t>
            </a:r>
            <a:r>
              <a:rPr lang="es-ES" sz="1600" dirty="0" err="1" smtClean="0"/>
              <a:t>structure</a:t>
            </a:r>
            <a:endParaRPr lang="es-ES" sz="1600" dirty="0" smtClean="0"/>
          </a:p>
          <a:p>
            <a:r>
              <a:rPr lang="es-ES" sz="1600" dirty="0" err="1" smtClean="0"/>
              <a:t>Deliverables</a:t>
            </a:r>
            <a:endParaRPr lang="es-ES" sz="1600" dirty="0" smtClean="0"/>
          </a:p>
          <a:p>
            <a:r>
              <a:rPr lang="es-ES" sz="1600" dirty="0" err="1" smtClean="0"/>
              <a:t>Master</a:t>
            </a:r>
            <a:r>
              <a:rPr lang="es-ES" sz="1600" dirty="0" smtClean="0"/>
              <a:t> plan and </a:t>
            </a:r>
            <a:r>
              <a:rPr lang="es-ES" sz="1600" dirty="0" err="1" smtClean="0"/>
              <a:t>milestones</a:t>
            </a:r>
            <a:endParaRPr lang="es-ES" sz="1600" dirty="0" smtClean="0"/>
          </a:p>
          <a:p>
            <a:r>
              <a:rPr lang="es-ES" sz="1600" dirty="0" err="1" smtClean="0"/>
              <a:t>Risks</a:t>
            </a:r>
            <a:r>
              <a:rPr lang="es-ES" sz="1600" dirty="0" smtClean="0"/>
              <a:t> and </a:t>
            </a:r>
            <a:r>
              <a:rPr lang="es-ES" sz="1600" dirty="0" err="1" smtClean="0"/>
              <a:t>contigencies</a:t>
            </a:r>
            <a:endParaRPr lang="es-ES" sz="1600" dirty="0" smtClean="0"/>
          </a:p>
          <a:p>
            <a:r>
              <a:rPr lang="es-ES" sz="1600" dirty="0" err="1" smtClean="0"/>
              <a:t>Resources</a:t>
            </a:r>
            <a:endParaRPr lang="es-ES" sz="1600" dirty="0" smtClean="0"/>
          </a:p>
          <a:p>
            <a:r>
              <a:rPr lang="es-ES" sz="1600" dirty="0" err="1"/>
              <a:t>Stakeholders</a:t>
            </a:r>
            <a:endParaRPr lang="es-ES" sz="1600" dirty="0"/>
          </a:p>
          <a:p>
            <a:r>
              <a:rPr lang="es-ES" sz="1600" dirty="0" err="1" smtClean="0"/>
              <a:t>Impacts</a:t>
            </a:r>
            <a:endParaRPr lang="es-ES" sz="1600" dirty="0" smtClean="0"/>
          </a:p>
          <a:p>
            <a:r>
              <a:rPr lang="es-ES" sz="1600" dirty="0" smtClean="0"/>
              <a:t>Management of </a:t>
            </a:r>
            <a:r>
              <a:rPr lang="es-ES" sz="1600" dirty="0" err="1" smtClean="0"/>
              <a:t>intellectual</a:t>
            </a:r>
            <a:r>
              <a:rPr lang="es-ES" sz="1600" dirty="0" smtClean="0"/>
              <a:t> </a:t>
            </a:r>
            <a:r>
              <a:rPr lang="es-ES" sz="1600" dirty="0" err="1" smtClean="0"/>
              <a:t>property</a:t>
            </a:r>
            <a:endParaRPr lang="es-ES" sz="1600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</p:spTree>
    <p:extLst>
      <p:ext uri="{BB962C8B-B14F-4D97-AF65-F5344CB8AC3E}">
        <p14:creationId xmlns="" xmlns:p14="http://schemas.microsoft.com/office/powerpoint/2010/main" val="300931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9" name="2 Marcador de contenido"/>
          <p:cNvSpPr>
            <a:spLocks noGrp="1"/>
          </p:cNvSpPr>
          <p:nvPr>
            <p:ph idx="4294967295"/>
          </p:nvPr>
        </p:nvSpPr>
        <p:spPr>
          <a:xfrm>
            <a:off x="1455420" y="96971"/>
            <a:ext cx="6057900" cy="511482"/>
          </a:xfrm>
        </p:spPr>
        <p:txBody>
          <a:bodyPr/>
          <a:lstStyle/>
          <a:p>
            <a:pPr marL="0" indent="0" algn="ctr">
              <a:buNone/>
            </a:pPr>
            <a:r>
              <a:rPr lang="es-ES" sz="1800" dirty="0" smtClean="0">
                <a:solidFill>
                  <a:schemeClr val="accent1"/>
                </a:solidFill>
              </a:rPr>
              <a:t>HL-LHC Project </a:t>
            </a:r>
            <a:r>
              <a:rPr lang="es-ES" sz="1800" dirty="0" err="1" smtClean="0">
                <a:solidFill>
                  <a:schemeClr val="accent1"/>
                </a:solidFill>
              </a:rPr>
              <a:t>Description</a:t>
            </a:r>
            <a:endParaRPr lang="es-ES" sz="1800" i="1" dirty="0">
              <a:solidFill>
                <a:schemeClr val="accent1"/>
              </a:solidFill>
            </a:endParaRP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5624194" y="1235711"/>
            <a:ext cx="3008631" cy="5120640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dirty="0" err="1" smtClean="0">
                <a:solidFill>
                  <a:schemeClr val="accent1"/>
                </a:solidFill>
              </a:rPr>
              <a:t>Most</a:t>
            </a:r>
            <a:r>
              <a:rPr lang="es-ES" dirty="0" smtClean="0">
                <a:solidFill>
                  <a:schemeClr val="accent1"/>
                </a:solidFill>
              </a:rPr>
              <a:t> </a:t>
            </a:r>
            <a:r>
              <a:rPr lang="es-ES" dirty="0" err="1" smtClean="0">
                <a:solidFill>
                  <a:schemeClr val="accent1"/>
                </a:solidFill>
              </a:rPr>
              <a:t>significant</a:t>
            </a:r>
            <a:r>
              <a:rPr lang="es-ES" dirty="0" smtClean="0">
                <a:solidFill>
                  <a:schemeClr val="accent1"/>
                </a:solidFill>
              </a:rPr>
              <a:t> </a:t>
            </a:r>
            <a:r>
              <a:rPr lang="es-ES" dirty="0" err="1" smtClean="0">
                <a:solidFill>
                  <a:schemeClr val="accent1"/>
                </a:solidFill>
              </a:rPr>
              <a:t>aspects</a:t>
            </a:r>
            <a:r>
              <a:rPr lang="es-ES" dirty="0" smtClean="0">
                <a:solidFill>
                  <a:schemeClr val="accent1"/>
                </a:solidFill>
              </a:rPr>
              <a:t>:</a:t>
            </a:r>
          </a:p>
          <a:p>
            <a:r>
              <a:rPr lang="es-ES" dirty="0" err="1" smtClean="0"/>
              <a:t>Objectives</a:t>
            </a:r>
            <a:endParaRPr lang="es-ES" dirty="0" smtClean="0"/>
          </a:p>
          <a:p>
            <a:r>
              <a:rPr lang="es-ES" dirty="0" err="1" smtClean="0"/>
              <a:t>Technical</a:t>
            </a:r>
            <a:r>
              <a:rPr lang="es-ES" dirty="0" smtClean="0"/>
              <a:t> </a:t>
            </a:r>
            <a:r>
              <a:rPr lang="es-ES" dirty="0" err="1" smtClean="0"/>
              <a:t>description</a:t>
            </a:r>
            <a:endParaRPr lang="es-ES" dirty="0" smtClean="0"/>
          </a:p>
          <a:p>
            <a:r>
              <a:rPr lang="es-ES" dirty="0" err="1" smtClean="0"/>
              <a:t>Cost</a:t>
            </a:r>
            <a:r>
              <a:rPr lang="es-ES" dirty="0" smtClean="0"/>
              <a:t> </a:t>
            </a:r>
            <a:r>
              <a:rPr lang="es-ES" dirty="0" err="1" smtClean="0"/>
              <a:t>estimate</a:t>
            </a:r>
            <a:endParaRPr lang="es-ES" dirty="0" smtClean="0"/>
          </a:p>
          <a:p>
            <a:r>
              <a:rPr lang="es-ES" dirty="0" smtClean="0"/>
              <a:t>Master plan</a:t>
            </a:r>
          </a:p>
          <a:p>
            <a:r>
              <a:rPr lang="es-ES" dirty="0" err="1" smtClean="0"/>
              <a:t>Stakeholders</a:t>
            </a:r>
            <a:endParaRPr lang="es-ES" dirty="0"/>
          </a:p>
          <a:p>
            <a:r>
              <a:rPr lang="es-ES" dirty="0"/>
              <a:t>Project </a:t>
            </a:r>
            <a:r>
              <a:rPr lang="es-ES" dirty="0" err="1"/>
              <a:t>organization</a:t>
            </a:r>
            <a:endParaRPr lang="es-ES" dirty="0"/>
          </a:p>
          <a:p>
            <a:r>
              <a:rPr lang="es-ES" dirty="0" err="1"/>
              <a:t>Work</a:t>
            </a:r>
            <a:r>
              <a:rPr lang="es-ES" dirty="0"/>
              <a:t> </a:t>
            </a:r>
            <a:r>
              <a:rPr lang="es-ES" dirty="0" err="1"/>
              <a:t>breakdown</a:t>
            </a:r>
            <a:r>
              <a:rPr lang="es-ES" dirty="0"/>
              <a:t> </a:t>
            </a:r>
            <a:r>
              <a:rPr lang="es-ES" dirty="0" err="1"/>
              <a:t>structure</a:t>
            </a:r>
            <a:endParaRPr lang="es-ES" dirty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4841" y="2068684"/>
            <a:ext cx="4297680" cy="23576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64989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CH" b="1" dirty="0">
                <a:solidFill>
                  <a:schemeClr val="accent1"/>
                </a:solidFill>
              </a:rPr>
              <a:t>In the training slides/</a:t>
            </a:r>
            <a:r>
              <a:rPr lang="fr-CH" b="1" dirty="0" err="1">
                <a:solidFill>
                  <a:schemeClr val="accent1"/>
                </a:solidFill>
              </a:rPr>
              <a:t>material</a:t>
            </a:r>
            <a:r>
              <a:rPr lang="fr-CH" b="1" dirty="0">
                <a:solidFill>
                  <a:schemeClr val="accent1"/>
                </a:solidFill>
              </a:rPr>
              <a:t>…</a:t>
            </a:r>
          </a:p>
          <a:p>
            <a:r>
              <a:rPr lang="fr-CH" dirty="0" err="1"/>
              <a:t>Build</a:t>
            </a:r>
            <a:r>
              <a:rPr lang="fr-CH" dirty="0"/>
              <a:t> a </a:t>
            </a:r>
            <a:r>
              <a:rPr lang="fr-CH" dirty="0" err="1"/>
              <a:t>database</a:t>
            </a:r>
            <a:r>
              <a:rPr lang="fr-CH" dirty="0"/>
              <a:t> of </a:t>
            </a:r>
            <a:r>
              <a:rPr lang="fr-CH" dirty="0" err="1"/>
              <a:t>project</a:t>
            </a:r>
            <a:r>
              <a:rPr lang="fr-CH" dirty="0"/>
              <a:t> </a:t>
            </a:r>
            <a:r>
              <a:rPr lang="fr-CH" dirty="0" err="1"/>
              <a:t>proposals</a:t>
            </a:r>
            <a:r>
              <a:rPr lang="fr-CH" dirty="0"/>
              <a:t> at </a:t>
            </a:r>
            <a:r>
              <a:rPr lang="fr-CH" dirty="0" smtClean="0"/>
              <a:t>CERN, to use as </a:t>
            </a:r>
            <a:r>
              <a:rPr lang="fr-CH" dirty="0"/>
              <a:t>a </a:t>
            </a:r>
            <a:r>
              <a:rPr lang="fr-CH" dirty="0" err="1" smtClean="0"/>
              <a:t>general</a:t>
            </a:r>
            <a:r>
              <a:rPr lang="fr-CH" dirty="0" smtClean="0"/>
              <a:t> guide.</a:t>
            </a:r>
            <a:endParaRPr lang="fr-CH" dirty="0"/>
          </a:p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task</a:t>
            </a:r>
            <a:r>
              <a:rPr lang="es-ES" dirty="0" smtClean="0"/>
              <a:t> </a:t>
            </a:r>
            <a:r>
              <a:rPr lang="es-ES" dirty="0" err="1" smtClean="0"/>
              <a:t>force</a:t>
            </a:r>
            <a:r>
              <a:rPr lang="es-ES" dirty="0" smtClean="0"/>
              <a:t> </a:t>
            </a:r>
            <a:r>
              <a:rPr lang="es-ES" dirty="0" err="1" smtClean="0"/>
              <a:t>collected</a:t>
            </a:r>
            <a:r>
              <a:rPr lang="es-ES" dirty="0" smtClean="0"/>
              <a:t> </a:t>
            </a:r>
            <a:r>
              <a:rPr lang="es-ES" dirty="0" err="1" smtClean="0"/>
              <a:t>some</a:t>
            </a:r>
            <a:r>
              <a:rPr lang="es-ES" dirty="0" smtClean="0"/>
              <a:t> Project </a:t>
            </a:r>
            <a:r>
              <a:rPr lang="es-ES" dirty="0" err="1" smtClean="0"/>
              <a:t>Proposals</a:t>
            </a:r>
            <a:r>
              <a:rPr lang="es-ES" dirty="0"/>
              <a:t>:</a:t>
            </a:r>
            <a:endParaRPr lang="es-ES" dirty="0" smtClean="0"/>
          </a:p>
          <a:p>
            <a:pPr lvl="1"/>
            <a:r>
              <a:rPr lang="es-ES" dirty="0" smtClean="0"/>
              <a:t>HL-LHC</a:t>
            </a:r>
          </a:p>
          <a:p>
            <a:pPr lvl="1"/>
            <a:r>
              <a:rPr lang="es-ES" dirty="0" smtClean="0"/>
              <a:t>FCC </a:t>
            </a:r>
            <a:r>
              <a:rPr lang="es-ES" dirty="0" err="1" smtClean="0"/>
              <a:t>Study</a:t>
            </a:r>
            <a:endParaRPr lang="es-ES" dirty="0" smtClean="0"/>
          </a:p>
          <a:p>
            <a:pPr lvl="1"/>
            <a:r>
              <a:rPr lang="es-ES" dirty="0" smtClean="0"/>
              <a:t>HIE-ISOLDE</a:t>
            </a:r>
          </a:p>
          <a:p>
            <a:pPr lvl="1"/>
            <a:r>
              <a:rPr lang="es-ES" dirty="0" err="1" smtClean="0"/>
              <a:t>Other</a:t>
            </a:r>
            <a:r>
              <a:rPr lang="es-ES" dirty="0" smtClean="0"/>
              <a:t> </a:t>
            </a:r>
            <a:r>
              <a:rPr lang="es-ES" dirty="0" err="1" smtClean="0"/>
              <a:t>smaller</a:t>
            </a:r>
            <a:r>
              <a:rPr lang="es-ES" dirty="0" smtClean="0"/>
              <a:t> </a:t>
            </a:r>
            <a:r>
              <a:rPr lang="es-ES" dirty="0" err="1" smtClean="0"/>
              <a:t>projects</a:t>
            </a:r>
            <a:endParaRPr lang="es-ES" dirty="0" smtClean="0"/>
          </a:p>
          <a:p>
            <a:pPr lvl="1"/>
            <a:endParaRPr lang="es-E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err="1" smtClean="0"/>
              <a:t>What</a:t>
            </a:r>
            <a:r>
              <a:rPr lang="es-ES" sz="2800" dirty="0" smtClean="0"/>
              <a:t> can be </a:t>
            </a:r>
            <a:r>
              <a:rPr lang="es-ES" sz="2800" dirty="0" err="1" smtClean="0"/>
              <a:t>improved</a:t>
            </a:r>
            <a:r>
              <a:rPr lang="es-ES" sz="2800" dirty="0" smtClean="0"/>
              <a:t>?</a:t>
            </a:r>
            <a:endParaRPr lang="es-ES" sz="2800" dirty="0"/>
          </a:p>
        </p:txBody>
      </p:sp>
    </p:spTree>
    <p:extLst>
      <p:ext uri="{BB962C8B-B14F-4D97-AF65-F5344CB8AC3E}">
        <p14:creationId xmlns="" xmlns:p14="http://schemas.microsoft.com/office/powerpoint/2010/main" val="3634319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800" dirty="0" err="1" smtClean="0"/>
              <a:t>What</a:t>
            </a:r>
            <a:r>
              <a:rPr lang="fr-CH" sz="2800" dirty="0" smtClean="0"/>
              <a:t> </a:t>
            </a:r>
            <a:r>
              <a:rPr lang="fr-CH" sz="2800" dirty="0" err="1" smtClean="0"/>
              <a:t>can</a:t>
            </a:r>
            <a:r>
              <a:rPr lang="fr-CH" sz="2800" dirty="0" smtClean="0"/>
              <a:t> </a:t>
            </a:r>
            <a:r>
              <a:rPr lang="fr-CH" sz="2800" dirty="0" err="1" smtClean="0"/>
              <a:t>be</a:t>
            </a:r>
            <a:r>
              <a:rPr lang="fr-CH" sz="2800" dirty="0" smtClean="0"/>
              <a:t> </a:t>
            </a:r>
            <a:r>
              <a:rPr lang="fr-CH" sz="2800" dirty="0" err="1" smtClean="0"/>
              <a:t>improved</a:t>
            </a:r>
            <a:r>
              <a:rPr lang="fr-CH" sz="2800" dirty="0" smtClean="0"/>
              <a:t>?</a:t>
            </a:r>
            <a:endParaRPr lang="fr-CH" sz="2800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CH" b="1" dirty="0" smtClean="0">
                <a:solidFill>
                  <a:schemeClr val="accent1"/>
                </a:solidFill>
              </a:rPr>
              <a:t>In the </a:t>
            </a:r>
            <a:r>
              <a:rPr lang="fr-CH" b="1" dirty="0" err="1" smtClean="0">
                <a:solidFill>
                  <a:schemeClr val="accent1"/>
                </a:solidFill>
              </a:rPr>
              <a:t>booklet</a:t>
            </a:r>
            <a:r>
              <a:rPr lang="fr-CH" b="1" dirty="0" smtClean="0">
                <a:solidFill>
                  <a:schemeClr val="accent1"/>
                </a:solidFill>
              </a:rPr>
              <a:t>/</a:t>
            </a:r>
            <a:r>
              <a:rPr lang="fr-CH" b="1" dirty="0" err="1" smtClean="0">
                <a:solidFill>
                  <a:schemeClr val="accent1"/>
                </a:solidFill>
              </a:rPr>
              <a:t>template</a:t>
            </a:r>
            <a:r>
              <a:rPr lang="fr-CH" b="1" dirty="0" smtClean="0">
                <a:solidFill>
                  <a:schemeClr val="accent1"/>
                </a:solidFill>
              </a:rPr>
              <a:t>…</a:t>
            </a:r>
          </a:p>
          <a:p>
            <a:r>
              <a:rPr lang="fr-CH" dirty="0" err="1" smtClean="0"/>
              <a:t>Consider</a:t>
            </a:r>
            <a:r>
              <a:rPr lang="fr-CH" dirty="0" smtClean="0"/>
              <a:t> the addition of new items on the structure of a </a:t>
            </a:r>
            <a:r>
              <a:rPr lang="fr-CH" dirty="0" err="1" smtClean="0"/>
              <a:t>proposal</a:t>
            </a:r>
            <a:r>
              <a:rPr lang="fr-CH" dirty="0" smtClean="0"/>
              <a:t>, </a:t>
            </a:r>
            <a:r>
              <a:rPr lang="fr-CH" dirty="0" err="1" smtClean="0"/>
              <a:t>supported</a:t>
            </a:r>
            <a:r>
              <a:rPr lang="fr-CH" dirty="0" smtClean="0"/>
              <a:t> by the standards and </a:t>
            </a:r>
            <a:r>
              <a:rPr lang="fr-CH" dirty="0" err="1" smtClean="0"/>
              <a:t>already</a:t>
            </a:r>
            <a:r>
              <a:rPr lang="fr-CH" dirty="0" smtClean="0"/>
              <a:t> </a:t>
            </a:r>
            <a:r>
              <a:rPr lang="fr-CH" dirty="0" err="1" smtClean="0"/>
              <a:t>included</a:t>
            </a:r>
            <a:r>
              <a:rPr lang="fr-CH" dirty="0" smtClean="0"/>
              <a:t> in </a:t>
            </a:r>
            <a:r>
              <a:rPr lang="fr-CH" dirty="0" err="1" smtClean="0"/>
              <a:t>some</a:t>
            </a:r>
            <a:r>
              <a:rPr lang="fr-CH" dirty="0" smtClean="0"/>
              <a:t> of the </a:t>
            </a:r>
            <a:r>
              <a:rPr lang="fr-CH" dirty="0" err="1" smtClean="0"/>
              <a:t>examples</a:t>
            </a:r>
            <a:r>
              <a:rPr lang="fr-CH" dirty="0" smtClean="0"/>
              <a:t>:</a:t>
            </a:r>
          </a:p>
          <a:p>
            <a:pPr lvl="1"/>
            <a:r>
              <a:rPr lang="fr-CH" dirty="0" err="1" smtClean="0"/>
              <a:t>assumptions</a:t>
            </a:r>
            <a:r>
              <a:rPr lang="fr-CH" dirty="0" smtClean="0"/>
              <a:t> and </a:t>
            </a:r>
            <a:r>
              <a:rPr lang="fr-CH" dirty="0" err="1" smtClean="0"/>
              <a:t>constraints</a:t>
            </a:r>
            <a:r>
              <a:rPr lang="fr-CH" dirty="0" smtClean="0"/>
              <a:t>, </a:t>
            </a:r>
          </a:p>
          <a:p>
            <a:pPr lvl="1"/>
            <a:r>
              <a:rPr lang="fr-CH" dirty="0" smtClean="0"/>
              <a:t>impact (</a:t>
            </a:r>
            <a:r>
              <a:rPr lang="fr-CH" dirty="0" err="1" smtClean="0"/>
              <a:t>negative</a:t>
            </a:r>
            <a:r>
              <a:rPr lang="fr-CH" dirty="0" smtClean="0"/>
              <a:t> and positive), </a:t>
            </a:r>
          </a:p>
          <a:p>
            <a:pPr lvl="1"/>
            <a:r>
              <a:rPr lang="fr-CH" dirty="0" smtClean="0"/>
              <a:t>a </a:t>
            </a:r>
            <a:r>
              <a:rPr lang="fr-CH" dirty="0" err="1" smtClean="0"/>
              <a:t>preliminary</a:t>
            </a:r>
            <a:r>
              <a:rPr lang="fr-CH" dirty="0" smtClean="0"/>
              <a:t> breakdown structure: PBS, WBS, BBS…    </a:t>
            </a:r>
          </a:p>
          <a:p>
            <a:pPr lvl="1"/>
            <a:r>
              <a:rPr lang="en-US" dirty="0" smtClean="0"/>
              <a:t>management</a:t>
            </a:r>
            <a:r>
              <a:rPr lang="fr-CH" dirty="0" smtClean="0"/>
              <a:t> of </a:t>
            </a:r>
            <a:r>
              <a:rPr lang="fr-CH" dirty="0" err="1" smtClean="0"/>
              <a:t>Intellectual</a:t>
            </a:r>
            <a:r>
              <a:rPr lang="fr-CH" dirty="0" smtClean="0"/>
              <a:t> </a:t>
            </a:r>
            <a:r>
              <a:rPr lang="fr-CH" dirty="0" err="1" smtClean="0"/>
              <a:t>Property</a:t>
            </a:r>
            <a:r>
              <a:rPr lang="fr-CH" dirty="0" smtClean="0"/>
              <a:t>.</a:t>
            </a:r>
          </a:p>
          <a:p>
            <a:r>
              <a:rPr lang="fr-CH" dirty="0" err="1" smtClean="0"/>
              <a:t>Make</a:t>
            </a:r>
            <a:r>
              <a:rPr lang="fr-CH" dirty="0" smtClean="0"/>
              <a:t> the content of Project </a:t>
            </a:r>
            <a:r>
              <a:rPr lang="fr-CH" dirty="0" err="1" smtClean="0"/>
              <a:t>Proposal</a:t>
            </a:r>
            <a:r>
              <a:rPr lang="fr-CH" dirty="0" smtClean="0"/>
              <a:t> and Project </a:t>
            </a:r>
            <a:r>
              <a:rPr lang="fr-CH" dirty="0" err="1" smtClean="0"/>
              <a:t>Roadmap</a:t>
            </a:r>
            <a:r>
              <a:rPr lang="fr-CH" dirty="0" smtClean="0"/>
              <a:t> section (p. 44) more </a:t>
            </a:r>
            <a:r>
              <a:rPr lang="fr-CH" dirty="0" err="1" smtClean="0"/>
              <a:t>coherent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the </a:t>
            </a:r>
            <a:r>
              <a:rPr lang="fr-CH" dirty="0" err="1" smtClean="0"/>
              <a:t>template</a:t>
            </a:r>
            <a:r>
              <a:rPr lang="fr-CH" dirty="0" smtClean="0"/>
              <a:t> and the training </a:t>
            </a:r>
            <a:r>
              <a:rPr lang="fr-CH" dirty="0" err="1" smtClean="0"/>
              <a:t>slides</a:t>
            </a:r>
            <a:r>
              <a:rPr lang="fr-CH" dirty="0" smtClean="0"/>
              <a:t> (44 &amp; 46); </a:t>
            </a:r>
            <a:r>
              <a:rPr lang="fr-CH" dirty="0" err="1" smtClean="0"/>
              <a:t>add</a:t>
            </a:r>
            <a:r>
              <a:rPr lang="fr-CH" dirty="0" smtClean="0"/>
              <a:t> to the </a:t>
            </a:r>
            <a:r>
              <a:rPr lang="fr-CH" dirty="0" err="1" smtClean="0"/>
              <a:t>booklet</a:t>
            </a:r>
            <a:r>
              <a:rPr lang="fr-CH" dirty="0" smtClean="0"/>
              <a:t> a short description of </a:t>
            </a:r>
            <a:r>
              <a:rPr lang="fr-CH" dirty="0" err="1" smtClean="0"/>
              <a:t>each</a:t>
            </a:r>
            <a:r>
              <a:rPr lang="fr-CH" dirty="0" smtClean="0"/>
              <a:t> of the parts.</a:t>
            </a:r>
          </a:p>
          <a:p>
            <a:pPr lvl="1"/>
            <a:endParaRPr lang="fr-CH" dirty="0" smtClean="0"/>
          </a:p>
        </p:txBody>
      </p:sp>
    </p:spTree>
    <p:extLst>
      <p:ext uri="{BB962C8B-B14F-4D97-AF65-F5344CB8AC3E}">
        <p14:creationId xmlns="" xmlns:p14="http://schemas.microsoft.com/office/powerpoint/2010/main" val="3213719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ctrTitle"/>
          </p:nvPr>
        </p:nvSpPr>
        <p:spPr>
          <a:xfrm>
            <a:off x="802386" y="1298448"/>
            <a:ext cx="5486400" cy="4548170"/>
          </a:xfrm>
        </p:spPr>
        <p:txBody>
          <a:bodyPr>
            <a:noAutofit/>
          </a:bodyPr>
          <a:lstStyle/>
          <a:p>
            <a:r>
              <a:rPr lang="es-ES" sz="2800" dirty="0" err="1" smtClean="0"/>
              <a:t>Thanks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openSE</a:t>
            </a:r>
            <a:r>
              <a:rPr lang="es-ES" sz="2800" dirty="0" smtClean="0"/>
              <a:t> </a:t>
            </a:r>
            <a:r>
              <a:rPr lang="es-ES" sz="2800" dirty="0" err="1" smtClean="0"/>
              <a:t>team</a:t>
            </a:r>
            <a:r>
              <a:rPr lang="es-ES" sz="2800" dirty="0" smtClean="0"/>
              <a:t> </a:t>
            </a:r>
            <a:r>
              <a:rPr lang="es-ES" sz="2800" dirty="0" err="1" smtClean="0"/>
              <a:t>for</a:t>
            </a:r>
            <a:r>
              <a:rPr lang="es-ES" sz="2800" dirty="0" smtClean="0"/>
              <a:t> </a:t>
            </a:r>
            <a:r>
              <a:rPr lang="es-ES" sz="2800" dirty="0" err="1" smtClean="0"/>
              <a:t>taking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initiative</a:t>
            </a:r>
            <a:r>
              <a:rPr lang="es-ES" sz="2800" dirty="0" smtClean="0"/>
              <a:t>, </a:t>
            </a:r>
            <a:r>
              <a:rPr lang="es-ES" sz="2800" dirty="0" err="1" smtClean="0"/>
              <a:t>the</a:t>
            </a:r>
            <a:r>
              <a:rPr lang="es-ES" sz="2800" dirty="0" smtClean="0"/>
              <a:t> time and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patience</a:t>
            </a:r>
            <a:r>
              <a:rPr lang="es-ES" sz="2800" dirty="0" smtClean="0"/>
              <a:t>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receive</a:t>
            </a:r>
            <a:r>
              <a:rPr lang="es-ES" sz="2800" dirty="0" smtClean="0"/>
              <a:t> input, and </a:t>
            </a:r>
            <a:r>
              <a:rPr lang="es-ES" sz="2800" dirty="0" err="1" smtClean="0"/>
              <a:t>to</a:t>
            </a:r>
            <a:r>
              <a:rPr lang="es-ES" sz="2800" dirty="0" smtClean="0"/>
              <a:t> </a:t>
            </a:r>
            <a:r>
              <a:rPr lang="es-ES" sz="2800" dirty="0" err="1" smtClean="0"/>
              <a:t>the</a:t>
            </a:r>
            <a:r>
              <a:rPr lang="es-ES" sz="2800" dirty="0" smtClean="0"/>
              <a:t> </a:t>
            </a:r>
            <a:r>
              <a:rPr lang="es-ES" sz="2800" dirty="0" err="1" smtClean="0"/>
              <a:t>participants</a:t>
            </a:r>
            <a:r>
              <a:rPr lang="es-ES" sz="2800" dirty="0" smtClean="0"/>
              <a:t>, </a:t>
            </a:r>
            <a:r>
              <a:rPr lang="es-ES" sz="2800" dirty="0" err="1" smtClean="0"/>
              <a:t>for</a:t>
            </a:r>
            <a:r>
              <a:rPr lang="es-ES" sz="2800" dirty="0" smtClean="0"/>
              <a:t> </a:t>
            </a:r>
            <a:r>
              <a:rPr lang="es-ES" sz="2800" dirty="0" err="1" smtClean="0"/>
              <a:t>their</a:t>
            </a:r>
            <a:r>
              <a:rPr lang="es-ES" sz="2800" dirty="0" smtClean="0"/>
              <a:t> </a:t>
            </a:r>
            <a:r>
              <a:rPr lang="es-ES" sz="2800" dirty="0" err="1" smtClean="0"/>
              <a:t>valuable</a:t>
            </a:r>
            <a:r>
              <a:rPr lang="es-ES" sz="2800" dirty="0" smtClean="0"/>
              <a:t> </a:t>
            </a:r>
            <a:r>
              <a:rPr lang="es-ES" sz="2800" dirty="0" err="1" smtClean="0"/>
              <a:t>contribution</a:t>
            </a:r>
            <a:r>
              <a:rPr lang="es-ES" sz="2800" dirty="0" smtClean="0"/>
              <a:t> !</a:t>
            </a:r>
            <a:endParaRPr lang="es-ES" sz="2800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800" dirty="0"/>
              <a:t>Mandate</a:t>
            </a:r>
            <a:br>
              <a:rPr lang="fr-CH" sz="2800" dirty="0"/>
            </a:br>
            <a:r>
              <a:rPr lang="fr-CH" sz="2800" dirty="0"/>
              <a:t>and Scope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2901951" y="507974"/>
            <a:ext cx="5486400" cy="3925481"/>
          </a:xfrm>
        </p:spPr>
        <p:txBody>
          <a:bodyPr>
            <a:normAutofit/>
          </a:bodyPr>
          <a:lstStyle/>
          <a:p>
            <a:r>
              <a:rPr lang="en-GB" b="1" dirty="0" smtClean="0"/>
              <a:t>Goals</a:t>
            </a:r>
            <a:r>
              <a:rPr lang="en-GB" dirty="0" smtClean="0"/>
              <a:t>: </a:t>
            </a:r>
          </a:p>
          <a:p>
            <a:pPr lvl="1"/>
            <a:r>
              <a:rPr lang="en-GB" b="1" dirty="0" smtClean="0"/>
              <a:t>reviewing</a:t>
            </a:r>
            <a:r>
              <a:rPr lang="en-GB" dirty="0" smtClean="0"/>
              <a:t> </a:t>
            </a:r>
            <a:r>
              <a:rPr lang="en-GB" dirty="0" err="1" smtClean="0"/>
              <a:t>openSE</a:t>
            </a:r>
            <a:r>
              <a:rPr lang="en-GB" dirty="0" smtClean="0"/>
              <a:t> </a:t>
            </a:r>
            <a:r>
              <a:rPr lang="en-GB" dirty="0"/>
              <a:t>knowledge domain as featured in the </a:t>
            </a:r>
            <a:r>
              <a:rPr lang="en-GB" dirty="0" err="1"/>
              <a:t>openSE</a:t>
            </a:r>
            <a:r>
              <a:rPr lang="en-GB" dirty="0"/>
              <a:t> booklet and as brought to </a:t>
            </a:r>
            <a:r>
              <a:rPr lang="en-GB" dirty="0" err="1"/>
              <a:t>openSE</a:t>
            </a:r>
            <a:r>
              <a:rPr lang="en-GB" dirty="0"/>
              <a:t> training participants,</a:t>
            </a:r>
          </a:p>
          <a:p>
            <a:pPr lvl="1"/>
            <a:r>
              <a:rPr lang="en-GB" dirty="0" smtClean="0"/>
              <a:t>discussing </a:t>
            </a:r>
            <a:r>
              <a:rPr lang="en-GB" dirty="0"/>
              <a:t>their appropriateness w.r.t. projects typologies </a:t>
            </a:r>
            <a:r>
              <a:rPr lang="en-GB" b="1" dirty="0"/>
              <a:t>at CERN</a:t>
            </a:r>
            <a:r>
              <a:rPr lang="en-GB" dirty="0"/>
              <a:t>,</a:t>
            </a:r>
          </a:p>
          <a:p>
            <a:pPr lvl="1"/>
            <a:r>
              <a:rPr lang="en-GB" dirty="0" smtClean="0"/>
              <a:t>eventually </a:t>
            </a:r>
            <a:r>
              <a:rPr lang="en-GB" dirty="0"/>
              <a:t>discussing their alignment with </a:t>
            </a:r>
            <a:r>
              <a:rPr lang="en-GB" b="1" dirty="0"/>
              <a:t>standards</a:t>
            </a:r>
            <a:r>
              <a:rPr lang="en-GB" dirty="0"/>
              <a:t> such as </a:t>
            </a:r>
            <a:r>
              <a:rPr lang="en-GB" dirty="0" err="1" smtClean="0"/>
              <a:t>PMBoK</a:t>
            </a:r>
            <a:r>
              <a:rPr lang="en-GB" dirty="0"/>
              <a:t>, HERMES, </a:t>
            </a:r>
            <a:r>
              <a:rPr lang="en-GB" dirty="0" smtClean="0"/>
              <a:t>PRINCE2.</a:t>
            </a:r>
            <a:endParaRPr lang="en-GB" dirty="0"/>
          </a:p>
          <a:p>
            <a:pPr lvl="1"/>
            <a:r>
              <a:rPr lang="en-GB" dirty="0" smtClean="0"/>
              <a:t>eventually </a:t>
            </a:r>
            <a:r>
              <a:rPr lang="en-GB" dirty="0"/>
              <a:t>discussing limitations with IT </a:t>
            </a:r>
            <a:r>
              <a:rPr lang="en-GB" b="1" dirty="0"/>
              <a:t>support tools</a:t>
            </a:r>
            <a:r>
              <a:rPr lang="en-GB" dirty="0"/>
              <a:t> such as MS Project, various templates, etc.</a:t>
            </a:r>
          </a:p>
          <a:p>
            <a:pPr lvl="1"/>
            <a:r>
              <a:rPr lang="en-GB" dirty="0" smtClean="0"/>
              <a:t>listing/proposing/suggesting </a:t>
            </a:r>
            <a:r>
              <a:rPr lang="en-GB" b="1" dirty="0"/>
              <a:t>improvements</a:t>
            </a:r>
            <a:r>
              <a:rPr lang="en-GB" dirty="0"/>
              <a:t> (with rationale), for both the booklet and the </a:t>
            </a:r>
            <a:r>
              <a:rPr lang="en-GB" dirty="0" err="1"/>
              <a:t>openSE</a:t>
            </a:r>
            <a:r>
              <a:rPr lang="en-GB" dirty="0"/>
              <a:t> training material, supported by a </a:t>
            </a:r>
            <a:r>
              <a:rPr lang="en-GB" dirty="0" smtClean="0"/>
              <a:t>rationale</a:t>
            </a:r>
            <a:r>
              <a:rPr lang="en-GB" dirty="0" smtClean="0"/>
              <a:t>.</a:t>
            </a:r>
            <a:endParaRPr lang="en-GB" dirty="0" smtClean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3634" y="5027452"/>
            <a:ext cx="6201231" cy="855848"/>
          </a:xfrm>
          <a:prstGeom prst="rect">
            <a:avLst/>
          </a:prstGeom>
        </p:spPr>
      </p:pic>
      <p:sp>
        <p:nvSpPr>
          <p:cNvPr id="8" name="Rounded Rectangle 7"/>
          <p:cNvSpPr/>
          <p:nvPr/>
        </p:nvSpPr>
        <p:spPr>
          <a:xfrm>
            <a:off x="2752319" y="5081630"/>
            <a:ext cx="1400985" cy="769581"/>
          </a:xfrm>
          <a:prstGeom prst="roundRect">
            <a:avLst/>
          </a:prstGeom>
          <a:solidFill>
            <a:schemeClr val="accent1">
              <a:alpha val="48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2986974" y="4610501"/>
            <a:ext cx="5486400" cy="16614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marL="182880" marR="0" lvl="0" indent="-182880" algn="l" defTabSz="914400" rtl="0" eaLnBrk="1" fontAlgn="auto" latinLnBrk="0" hangingPunct="1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buFont typeface="Wingdings 2" pitchFamily="18" charset="2"/>
              <a:buChar char=""/>
              <a:tabLst/>
              <a:defRPr/>
            </a:pPr>
            <a:r>
              <a:rPr kumimoji="0" lang="en-GB" sz="1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Scope of this task force:</a:t>
            </a:r>
          </a:p>
          <a:p>
            <a:pPr marL="685800" marR="0" lvl="1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1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1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85800" marR="0" lvl="1" indent="-182880" algn="l" defTabSz="914400" rtl="0" eaLnBrk="1" fontAlgn="auto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Tx/>
              <a:buFont typeface="Wingdings 2" pitchFamily="18" charset="2"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 smtClean="0">
              <a:ln>
                <a:noFill/>
              </a:ln>
              <a:solidFill>
                <a:schemeClr val="tx1">
                  <a:lumMod val="65000"/>
                  <a:lumOff val="3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4390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940" y="1219199"/>
            <a:ext cx="8114454" cy="405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1 Título"/>
          <p:cNvSpPr txBox="1">
            <a:spLocks/>
          </p:cNvSpPr>
          <p:nvPr/>
        </p:nvSpPr>
        <p:spPr>
          <a:xfrm>
            <a:off x="308974" y="331723"/>
            <a:ext cx="8511753" cy="896713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R="0" lvl="0" algn="ctr" defTabSz="914400" fontAlgn="auto">
              <a:lnSpc>
                <a:spcPct val="11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Tx/>
              <a:tabLst/>
              <a:defRPr/>
            </a:pPr>
            <a:r>
              <a:rPr lang="es-ES" sz="4400" dirty="0" smtClean="0">
                <a:solidFill>
                  <a:schemeClr val="accent1"/>
                </a:solidFill>
              </a:rPr>
              <a:t>Project </a:t>
            </a:r>
            <a:r>
              <a:rPr lang="es-ES" sz="4400" dirty="0" err="1" smtClean="0">
                <a:solidFill>
                  <a:schemeClr val="accent1"/>
                </a:solidFill>
              </a:rPr>
              <a:t>Roadmapping</a:t>
            </a:r>
            <a:r>
              <a:rPr lang="es-ES" sz="4400" dirty="0" smtClean="0">
                <a:solidFill>
                  <a:schemeClr val="accent1"/>
                </a:solidFill>
              </a:rPr>
              <a:t> in </a:t>
            </a:r>
            <a:r>
              <a:rPr lang="es-ES" sz="4400" dirty="0" err="1" smtClean="0">
                <a:solidFill>
                  <a:schemeClr val="accent1"/>
                </a:solidFill>
              </a:rPr>
              <a:t>openSE</a:t>
            </a:r>
            <a:endParaRPr lang="es-ES" sz="44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07888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H" sz="2800" dirty="0" err="1" smtClean="0"/>
              <a:t>Material</a:t>
            </a:r>
            <a:r>
              <a:rPr lang="fr-CH" sz="2800" dirty="0" smtClean="0"/>
              <a:t> </a:t>
            </a:r>
            <a:r>
              <a:rPr lang="fr-CH" sz="2800" dirty="0" err="1" smtClean="0"/>
              <a:t>available</a:t>
            </a:r>
            <a:r>
              <a:rPr lang="fr-CH" sz="2800" dirty="0" smtClean="0"/>
              <a:t> @ CERN</a:t>
            </a:r>
            <a:endParaRPr lang="fr-CH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Content Placeholder 2"/>
          <p:cNvSpPr txBox="1">
            <a:spLocks noGrp="1"/>
          </p:cNvSpPr>
          <p:nvPr>
            <p:ph idx="1"/>
          </p:nvPr>
        </p:nvSpPr>
        <p:spPr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CH" dirty="0" smtClean="0"/>
              <a:t>Template </a:t>
            </a:r>
            <a:r>
              <a:rPr lang="fr-CH" dirty="0" err="1" smtClean="0"/>
              <a:t>available</a:t>
            </a:r>
            <a:r>
              <a:rPr lang="fr-CH" dirty="0" smtClean="0"/>
              <a:t> on EDMS:</a:t>
            </a:r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endParaRPr lang="fr-CH" dirty="0" smtClean="0"/>
          </a:p>
          <a:p>
            <a:r>
              <a:rPr lang="fr-CH" dirty="0" err="1" smtClean="0"/>
              <a:t>Authoring</a:t>
            </a:r>
            <a:r>
              <a:rPr lang="fr-CH" dirty="0" smtClean="0"/>
              <a:t> guidelines are </a:t>
            </a:r>
            <a:r>
              <a:rPr lang="fr-CH" dirty="0" err="1" smtClean="0"/>
              <a:t>also</a:t>
            </a:r>
            <a:r>
              <a:rPr lang="fr-CH" dirty="0" smtClean="0"/>
              <a:t> </a:t>
            </a:r>
            <a:r>
              <a:rPr lang="fr-CH" dirty="0" err="1" smtClean="0"/>
              <a:t>available</a:t>
            </a:r>
            <a:r>
              <a:rPr lang="fr-CH" dirty="0" smtClean="0"/>
              <a:t> in the </a:t>
            </a:r>
            <a:r>
              <a:rPr lang="fr-CH" dirty="0" err="1" smtClean="0"/>
              <a:t>same</a:t>
            </a:r>
            <a:r>
              <a:rPr lang="fr-CH" dirty="0" smtClean="0"/>
              <a:t> EDMS document</a:t>
            </a:r>
            <a:r>
              <a:rPr lang="fr-CH" dirty="0"/>
              <a:t>. </a:t>
            </a:r>
            <a:endParaRPr lang="fr-CH" dirty="0" smtClean="0"/>
          </a:p>
          <a:p>
            <a:r>
              <a:rPr lang="fr-CH" dirty="0" smtClean="0"/>
              <a:t>Not </a:t>
            </a:r>
            <a:r>
              <a:rPr lang="fr-CH" dirty="0" err="1"/>
              <a:t>necessarily</a:t>
            </a:r>
            <a:r>
              <a:rPr lang="fr-CH" dirty="0"/>
              <a:t> a </a:t>
            </a:r>
            <a:r>
              <a:rPr lang="fr-CH" dirty="0" err="1"/>
              <a:t>very</a:t>
            </a:r>
            <a:r>
              <a:rPr lang="fr-CH" dirty="0"/>
              <a:t> strict structure (use </a:t>
            </a:r>
            <a:r>
              <a:rPr lang="fr-CH" dirty="0" err="1"/>
              <a:t>it</a:t>
            </a:r>
            <a:r>
              <a:rPr lang="fr-CH" dirty="0"/>
              <a:t> as guidelines</a:t>
            </a:r>
            <a:r>
              <a:rPr lang="fr-CH" dirty="0" smtClean="0"/>
              <a:t>).</a:t>
            </a:r>
          </a:p>
          <a:p>
            <a:r>
              <a:rPr lang="fr-CH" dirty="0" smtClean="0"/>
              <a:t>Administrative </a:t>
            </a:r>
            <a:r>
              <a:rPr lang="fr-CH" dirty="0" err="1" smtClean="0"/>
              <a:t>form</a:t>
            </a:r>
            <a:r>
              <a:rPr lang="fr-CH" dirty="0" smtClean="0"/>
              <a:t> to </a:t>
            </a:r>
            <a:r>
              <a:rPr lang="fr-CH" dirty="0" err="1" smtClean="0"/>
              <a:t>allocate</a:t>
            </a:r>
            <a:r>
              <a:rPr lang="fr-CH" dirty="0" smtClean="0"/>
              <a:t> budget to the </a:t>
            </a:r>
            <a:r>
              <a:rPr lang="fr-CH" dirty="0" err="1" smtClean="0"/>
              <a:t>project</a:t>
            </a:r>
            <a:r>
              <a:rPr lang="fr-CH" dirty="0" smtClean="0"/>
              <a:t>: </a:t>
            </a:r>
            <a:r>
              <a:rPr lang="fr-CH" dirty="0" smtClean="0">
                <a:hlinkClick r:id="rId2"/>
              </a:rPr>
              <a:t>Project </a:t>
            </a:r>
            <a:r>
              <a:rPr lang="fr-CH" dirty="0" err="1" smtClean="0">
                <a:hlinkClick r:id="rId2"/>
              </a:rPr>
              <a:t>Request</a:t>
            </a:r>
            <a:r>
              <a:rPr lang="fr-CH" dirty="0" smtClean="0">
                <a:hlinkClick r:id="rId2"/>
              </a:rPr>
              <a:t> </a:t>
            </a:r>
            <a:r>
              <a:rPr lang="fr-CH" dirty="0" err="1" smtClean="0">
                <a:hlinkClick r:id="rId2"/>
              </a:rPr>
              <a:t>Form</a:t>
            </a:r>
            <a:r>
              <a:rPr lang="fr-CH" dirty="0" smtClean="0"/>
              <a:t> on EDH.</a:t>
            </a:r>
          </a:p>
          <a:p>
            <a:pPr marL="0" indent="0">
              <a:buFont typeface="Wingdings 2" pitchFamily="18" charset="2"/>
              <a:buNone/>
            </a:pPr>
            <a:endParaRPr lang="fr-CH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33544" y="1330036"/>
            <a:ext cx="4694983" cy="2659738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28527" y="571254"/>
            <a:ext cx="1099340" cy="60233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496716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2800" dirty="0" err="1"/>
              <a:t>The</a:t>
            </a:r>
            <a:r>
              <a:rPr lang="es-ES" sz="2800" dirty="0"/>
              <a:t> </a:t>
            </a:r>
            <a:r>
              <a:rPr lang="es-ES" sz="2800" dirty="0" err="1"/>
              <a:t>example</a:t>
            </a:r>
            <a:r>
              <a:rPr lang="es-ES" sz="2800" dirty="0"/>
              <a:t> of HL-LHC Project </a:t>
            </a:r>
            <a:endParaRPr lang="en-GB" sz="2800" dirty="0"/>
          </a:p>
        </p:txBody>
      </p:sp>
      <p:pic>
        <p:nvPicPr>
          <p:cNvPr id="6" name="Picture 2" descr="Image result for hl lhc project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16791" y="555935"/>
            <a:ext cx="6208977" cy="394854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4043886" y="4374941"/>
            <a:ext cx="4594503" cy="2483059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84407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9" name="2 Marcador de contenido"/>
          <p:cNvSpPr>
            <a:spLocks noGrp="1"/>
          </p:cNvSpPr>
          <p:nvPr>
            <p:ph idx="4294967295"/>
          </p:nvPr>
        </p:nvSpPr>
        <p:spPr>
          <a:xfrm>
            <a:off x="1455420" y="96971"/>
            <a:ext cx="6057900" cy="511482"/>
          </a:xfrm>
        </p:spPr>
        <p:txBody>
          <a:bodyPr/>
          <a:lstStyle/>
          <a:p>
            <a:pPr marL="0" indent="0" algn="ctr">
              <a:buNone/>
            </a:pPr>
            <a:r>
              <a:rPr lang="es-ES" sz="1800" dirty="0" err="1" smtClean="0">
                <a:solidFill>
                  <a:schemeClr val="accent1"/>
                </a:solidFill>
              </a:rPr>
              <a:t>Proposal</a:t>
            </a:r>
            <a:r>
              <a:rPr lang="es-ES" sz="1800" dirty="0" smtClean="0">
                <a:solidFill>
                  <a:schemeClr val="accent1"/>
                </a:solidFill>
              </a:rPr>
              <a:t> of HL-LHC </a:t>
            </a:r>
            <a:r>
              <a:rPr lang="es-ES" sz="1800" dirty="0" err="1" smtClean="0">
                <a:solidFill>
                  <a:schemeClr val="accent1"/>
                </a:solidFill>
              </a:rPr>
              <a:t>Design</a:t>
            </a:r>
            <a:r>
              <a:rPr lang="es-ES" sz="1800" dirty="0" smtClean="0">
                <a:solidFill>
                  <a:schemeClr val="accent1"/>
                </a:solidFill>
              </a:rPr>
              <a:t> </a:t>
            </a:r>
            <a:r>
              <a:rPr lang="es-ES" sz="1800" dirty="0" err="1" smtClean="0">
                <a:solidFill>
                  <a:schemeClr val="accent1"/>
                </a:solidFill>
              </a:rPr>
              <a:t>Study</a:t>
            </a:r>
            <a:endParaRPr lang="es-ES" sz="1800" i="1" dirty="0">
              <a:solidFill>
                <a:schemeClr val="accent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2765" y="616073"/>
            <a:ext cx="3987589" cy="56941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33116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9" name="2 Marcador de contenido"/>
          <p:cNvSpPr>
            <a:spLocks noGrp="1"/>
          </p:cNvSpPr>
          <p:nvPr>
            <p:ph idx="4294967295"/>
          </p:nvPr>
        </p:nvSpPr>
        <p:spPr>
          <a:xfrm>
            <a:off x="1455420" y="96971"/>
            <a:ext cx="6057900" cy="511482"/>
          </a:xfrm>
        </p:spPr>
        <p:txBody>
          <a:bodyPr/>
          <a:lstStyle/>
          <a:p>
            <a:pPr marL="0" indent="0" algn="ctr">
              <a:buNone/>
            </a:pPr>
            <a:r>
              <a:rPr lang="es-ES" sz="1800" dirty="0" err="1" smtClean="0">
                <a:solidFill>
                  <a:schemeClr val="accent1"/>
                </a:solidFill>
              </a:rPr>
              <a:t>Proposal</a:t>
            </a:r>
            <a:r>
              <a:rPr lang="es-ES" sz="1800" dirty="0" smtClean="0">
                <a:solidFill>
                  <a:schemeClr val="accent1"/>
                </a:solidFill>
              </a:rPr>
              <a:t> of HL-LHC </a:t>
            </a:r>
            <a:r>
              <a:rPr lang="es-ES" sz="1800" dirty="0" err="1" smtClean="0">
                <a:solidFill>
                  <a:schemeClr val="accent1"/>
                </a:solidFill>
              </a:rPr>
              <a:t>Design</a:t>
            </a:r>
            <a:r>
              <a:rPr lang="es-ES" sz="1800" dirty="0" smtClean="0">
                <a:solidFill>
                  <a:schemeClr val="accent1"/>
                </a:solidFill>
              </a:rPr>
              <a:t> </a:t>
            </a:r>
            <a:r>
              <a:rPr lang="es-ES" sz="1800" dirty="0" err="1" smtClean="0">
                <a:solidFill>
                  <a:schemeClr val="accent1"/>
                </a:solidFill>
              </a:rPr>
              <a:t>Study</a:t>
            </a:r>
            <a:endParaRPr lang="es-ES" sz="1800" i="1" dirty="0">
              <a:solidFill>
                <a:schemeClr val="accent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9053" b="64183"/>
          <a:stretch/>
        </p:blipFill>
        <p:spPr>
          <a:xfrm>
            <a:off x="177905" y="1323195"/>
            <a:ext cx="5233710" cy="2000251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63326" y="1323195"/>
            <a:ext cx="3760471" cy="5033156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dirty="0" err="1" smtClean="0">
                <a:solidFill>
                  <a:schemeClr val="accent1"/>
                </a:solidFill>
              </a:rPr>
              <a:t>Most</a:t>
            </a:r>
            <a:r>
              <a:rPr lang="es-ES" sz="1600" dirty="0" smtClean="0">
                <a:solidFill>
                  <a:schemeClr val="accent1"/>
                </a:solidFill>
              </a:rPr>
              <a:t> </a:t>
            </a:r>
            <a:r>
              <a:rPr lang="es-ES" sz="1600" dirty="0" err="1" smtClean="0">
                <a:solidFill>
                  <a:schemeClr val="accent1"/>
                </a:solidFill>
              </a:rPr>
              <a:t>significant</a:t>
            </a:r>
            <a:r>
              <a:rPr lang="es-ES" sz="1600" dirty="0" smtClean="0">
                <a:solidFill>
                  <a:schemeClr val="accent1"/>
                </a:solidFill>
              </a:rPr>
              <a:t> </a:t>
            </a:r>
            <a:r>
              <a:rPr lang="es-ES" sz="1600" dirty="0" err="1" smtClean="0">
                <a:solidFill>
                  <a:schemeClr val="accent1"/>
                </a:solidFill>
              </a:rPr>
              <a:t>aspects</a:t>
            </a:r>
            <a:r>
              <a:rPr lang="es-ES" sz="1600" dirty="0" smtClean="0">
                <a:solidFill>
                  <a:schemeClr val="accent1"/>
                </a:solidFill>
              </a:rPr>
              <a:t>:</a:t>
            </a:r>
          </a:p>
          <a:p>
            <a:r>
              <a:rPr lang="es-ES" sz="1600" dirty="0" err="1" smtClean="0"/>
              <a:t>Current</a:t>
            </a:r>
            <a:r>
              <a:rPr lang="es-ES" sz="1600" dirty="0" smtClean="0"/>
              <a:t> </a:t>
            </a:r>
            <a:r>
              <a:rPr lang="es-ES" sz="1600" dirty="0" err="1" smtClean="0"/>
              <a:t>situation</a:t>
            </a:r>
            <a:endParaRPr lang="es-ES" sz="1600" dirty="0" smtClean="0"/>
          </a:p>
          <a:p>
            <a:r>
              <a:rPr lang="es-ES" sz="1600" dirty="0" err="1" smtClean="0"/>
              <a:t>Objectives</a:t>
            </a:r>
            <a:endParaRPr lang="es-ES" sz="1600" dirty="0" smtClean="0"/>
          </a:p>
          <a:p>
            <a:r>
              <a:rPr lang="es-ES" sz="1600" dirty="0" err="1" smtClean="0"/>
              <a:t>Technical</a:t>
            </a:r>
            <a:r>
              <a:rPr lang="es-ES" sz="1600" dirty="0" smtClean="0"/>
              <a:t> </a:t>
            </a:r>
            <a:r>
              <a:rPr lang="es-ES" sz="1600" dirty="0" err="1" smtClean="0"/>
              <a:t>description</a:t>
            </a:r>
            <a:endParaRPr lang="es-ES" sz="1600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</p:spTree>
    <p:extLst>
      <p:ext uri="{BB962C8B-B14F-4D97-AF65-F5344CB8AC3E}">
        <p14:creationId xmlns="" xmlns:p14="http://schemas.microsoft.com/office/powerpoint/2010/main" val="105660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2 Marcador de contenido"/>
          <p:cNvSpPr>
            <a:spLocks noGrp="1"/>
          </p:cNvSpPr>
          <p:nvPr>
            <p:ph idx="4294967295"/>
          </p:nvPr>
        </p:nvSpPr>
        <p:spPr>
          <a:xfrm>
            <a:off x="1455420" y="96971"/>
            <a:ext cx="6057900" cy="511482"/>
          </a:xfrm>
        </p:spPr>
        <p:txBody>
          <a:bodyPr/>
          <a:lstStyle/>
          <a:p>
            <a:pPr marL="0" indent="0" algn="ctr">
              <a:buNone/>
            </a:pPr>
            <a:r>
              <a:rPr lang="es-ES" sz="1800" dirty="0" err="1" smtClean="0">
                <a:solidFill>
                  <a:schemeClr val="accent1"/>
                </a:solidFill>
              </a:rPr>
              <a:t>Proposal</a:t>
            </a:r>
            <a:r>
              <a:rPr lang="es-ES" sz="1800" dirty="0" smtClean="0">
                <a:solidFill>
                  <a:schemeClr val="accent1"/>
                </a:solidFill>
              </a:rPr>
              <a:t> of HL-LHC </a:t>
            </a:r>
            <a:r>
              <a:rPr lang="es-ES" sz="1800" dirty="0" err="1" smtClean="0">
                <a:solidFill>
                  <a:schemeClr val="accent1"/>
                </a:solidFill>
              </a:rPr>
              <a:t>Design</a:t>
            </a:r>
            <a:r>
              <a:rPr lang="es-ES" sz="1800" dirty="0" smtClean="0">
                <a:solidFill>
                  <a:schemeClr val="accent1"/>
                </a:solidFill>
              </a:rPr>
              <a:t> </a:t>
            </a:r>
            <a:r>
              <a:rPr lang="es-ES" sz="1800" dirty="0" err="1" smtClean="0">
                <a:solidFill>
                  <a:schemeClr val="accent1"/>
                </a:solidFill>
              </a:rPr>
              <a:t>Study</a:t>
            </a:r>
            <a:endParaRPr lang="es-ES" sz="1800" i="1" dirty="0">
              <a:solidFill>
                <a:schemeClr val="accent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t="35483" b="43507"/>
          <a:stretch/>
        </p:blipFill>
        <p:spPr>
          <a:xfrm>
            <a:off x="0" y="1323195"/>
            <a:ext cx="5371815" cy="1611631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63326" y="1323195"/>
            <a:ext cx="3760471" cy="5033156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dirty="0" err="1" smtClean="0">
                <a:solidFill>
                  <a:schemeClr val="accent1"/>
                </a:solidFill>
              </a:rPr>
              <a:t>Most</a:t>
            </a:r>
            <a:r>
              <a:rPr lang="es-ES" sz="1600" dirty="0" smtClean="0">
                <a:solidFill>
                  <a:schemeClr val="accent1"/>
                </a:solidFill>
              </a:rPr>
              <a:t> </a:t>
            </a:r>
            <a:r>
              <a:rPr lang="es-ES" sz="1600" dirty="0" err="1" smtClean="0">
                <a:solidFill>
                  <a:schemeClr val="accent1"/>
                </a:solidFill>
              </a:rPr>
              <a:t>significant</a:t>
            </a:r>
            <a:r>
              <a:rPr lang="es-ES" sz="1600" dirty="0" smtClean="0">
                <a:solidFill>
                  <a:schemeClr val="accent1"/>
                </a:solidFill>
              </a:rPr>
              <a:t> </a:t>
            </a:r>
            <a:r>
              <a:rPr lang="es-ES" sz="1600" dirty="0" err="1" smtClean="0">
                <a:solidFill>
                  <a:schemeClr val="accent1"/>
                </a:solidFill>
              </a:rPr>
              <a:t>aspects</a:t>
            </a:r>
            <a:r>
              <a:rPr lang="es-ES" sz="1600" dirty="0" smtClean="0">
                <a:solidFill>
                  <a:schemeClr val="accent1"/>
                </a:solidFill>
              </a:rPr>
              <a:t>:</a:t>
            </a: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Current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situation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Objectives</a:t>
            </a:r>
            <a:endParaRPr lang="es-E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Technical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description</a:t>
            </a:r>
            <a:endParaRPr lang="es-E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1600" dirty="0" smtClean="0"/>
              <a:t>Project </a:t>
            </a:r>
            <a:r>
              <a:rPr lang="es-ES" sz="1600" dirty="0" err="1" smtClean="0"/>
              <a:t>organization</a:t>
            </a:r>
            <a:endParaRPr lang="es-ES" sz="1600" dirty="0" smtClean="0"/>
          </a:p>
          <a:p>
            <a:r>
              <a:rPr lang="es-ES" sz="1600" dirty="0" err="1"/>
              <a:t>Work</a:t>
            </a:r>
            <a:r>
              <a:rPr lang="es-ES" sz="1600" dirty="0"/>
              <a:t> </a:t>
            </a:r>
            <a:r>
              <a:rPr lang="es-ES" sz="1600" dirty="0" err="1"/>
              <a:t>breakdown</a:t>
            </a:r>
            <a:r>
              <a:rPr lang="es-ES" sz="1600" dirty="0"/>
              <a:t> </a:t>
            </a:r>
            <a:r>
              <a:rPr lang="es-ES" sz="1600" dirty="0" err="1"/>
              <a:t>structure</a:t>
            </a:r>
            <a:endParaRPr lang="es-ES" sz="1600" dirty="0"/>
          </a:p>
          <a:p>
            <a:r>
              <a:rPr lang="es-ES" sz="1600" dirty="0" err="1" smtClean="0"/>
              <a:t>Deliverables</a:t>
            </a:r>
            <a:endParaRPr lang="es-ES" sz="1600" dirty="0" smtClean="0"/>
          </a:p>
          <a:p>
            <a:r>
              <a:rPr lang="es-ES" sz="1600" dirty="0" smtClean="0"/>
              <a:t>Master plan and </a:t>
            </a:r>
            <a:r>
              <a:rPr lang="es-ES" sz="1600" dirty="0" err="1" smtClean="0"/>
              <a:t>milestones</a:t>
            </a:r>
            <a:endParaRPr lang="es-ES" sz="1600" dirty="0" smtClean="0"/>
          </a:p>
          <a:p>
            <a:r>
              <a:rPr lang="es-ES" sz="1600" dirty="0" err="1" smtClean="0"/>
              <a:t>Risks</a:t>
            </a:r>
            <a:r>
              <a:rPr lang="es-ES" sz="1600" dirty="0" smtClean="0"/>
              <a:t> and </a:t>
            </a:r>
            <a:r>
              <a:rPr lang="es-ES" sz="1600" dirty="0" err="1" smtClean="0"/>
              <a:t>contigencies</a:t>
            </a:r>
            <a:endParaRPr lang="es-ES" sz="1600" dirty="0" smtClean="0"/>
          </a:p>
          <a:p>
            <a:endParaRPr lang="es-ES" dirty="0" smtClean="0"/>
          </a:p>
          <a:p>
            <a:endParaRPr lang="es-ES" dirty="0" smtClean="0"/>
          </a:p>
        </p:txBody>
      </p:sp>
    </p:spTree>
    <p:extLst>
      <p:ext uri="{BB962C8B-B14F-4D97-AF65-F5344CB8AC3E}">
        <p14:creationId xmlns="" xmlns:p14="http://schemas.microsoft.com/office/powerpoint/2010/main" val="1157158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2 Marcador de contenido"/>
          <p:cNvSpPr>
            <a:spLocks noGrp="1"/>
          </p:cNvSpPr>
          <p:nvPr>
            <p:ph idx="4294967295"/>
          </p:nvPr>
        </p:nvSpPr>
        <p:spPr>
          <a:xfrm>
            <a:off x="1455420" y="96971"/>
            <a:ext cx="6057900" cy="511482"/>
          </a:xfrm>
        </p:spPr>
        <p:txBody>
          <a:bodyPr/>
          <a:lstStyle/>
          <a:p>
            <a:pPr marL="0" indent="0" algn="ctr">
              <a:buNone/>
            </a:pPr>
            <a:r>
              <a:rPr lang="es-ES" sz="1800" dirty="0" err="1" smtClean="0">
                <a:solidFill>
                  <a:schemeClr val="accent1"/>
                </a:solidFill>
              </a:rPr>
              <a:t>Proposal</a:t>
            </a:r>
            <a:r>
              <a:rPr lang="es-ES" sz="1800" dirty="0" smtClean="0">
                <a:solidFill>
                  <a:schemeClr val="accent1"/>
                </a:solidFill>
              </a:rPr>
              <a:t> of HL-LHC </a:t>
            </a:r>
            <a:r>
              <a:rPr lang="es-ES" sz="1800" dirty="0" err="1" smtClean="0">
                <a:solidFill>
                  <a:schemeClr val="accent1"/>
                </a:solidFill>
              </a:rPr>
              <a:t>Design</a:t>
            </a:r>
            <a:r>
              <a:rPr lang="es-ES" sz="1800" dirty="0" smtClean="0">
                <a:solidFill>
                  <a:schemeClr val="accent1"/>
                </a:solidFill>
              </a:rPr>
              <a:t> </a:t>
            </a:r>
            <a:r>
              <a:rPr lang="es-ES" sz="1800" dirty="0" err="1" smtClean="0">
                <a:solidFill>
                  <a:schemeClr val="accent1"/>
                </a:solidFill>
              </a:rPr>
              <a:t>Study</a:t>
            </a:r>
            <a:endParaRPr lang="es-ES" sz="1800" i="1" dirty="0">
              <a:solidFill>
                <a:schemeClr val="accent1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/>
          <a:srcRect l="191" t="56359" r="-191" b="4632"/>
          <a:stretch/>
        </p:blipFill>
        <p:spPr>
          <a:xfrm>
            <a:off x="139805" y="1323195"/>
            <a:ext cx="5223566" cy="2909715"/>
          </a:xfrm>
          <a:prstGeom prst="rect">
            <a:avLst/>
          </a:prstGeom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5363326" y="1323195"/>
            <a:ext cx="3760471" cy="5033156"/>
          </a:xfrm>
          <a:prstGeom prst="rect">
            <a:avLst/>
          </a:prstGeom>
        </p:spPr>
        <p:txBody>
          <a:bodyPr/>
          <a:lstStyle>
            <a:lvl1pPr marL="182880" indent="-182880" algn="l" defTabSz="914400" rtl="0" eaLnBrk="1" latinLnBrk="0" hangingPunct="1">
              <a:lnSpc>
                <a:spcPct val="90000"/>
              </a:lnSpc>
              <a:spcBef>
                <a:spcPts val="1200"/>
              </a:spcBef>
              <a:buClr>
                <a:schemeClr val="accent1"/>
              </a:buClr>
              <a:buFont typeface="Wingdings 2" pitchFamily="18" charset="2"/>
              <a:buChar char="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6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18288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Font typeface="Wingdings 2" pitchFamily="18" charset="2"/>
              <a:buChar char=""/>
              <a:defRPr sz="14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" sz="1600" dirty="0" err="1" smtClean="0">
                <a:solidFill>
                  <a:schemeClr val="accent1"/>
                </a:solidFill>
              </a:rPr>
              <a:t>Most</a:t>
            </a:r>
            <a:r>
              <a:rPr lang="es-ES" sz="1600" dirty="0" smtClean="0">
                <a:solidFill>
                  <a:schemeClr val="accent1"/>
                </a:solidFill>
              </a:rPr>
              <a:t> </a:t>
            </a:r>
            <a:r>
              <a:rPr lang="es-ES" sz="1600" dirty="0" err="1" smtClean="0">
                <a:solidFill>
                  <a:schemeClr val="accent1"/>
                </a:solidFill>
              </a:rPr>
              <a:t>significant</a:t>
            </a:r>
            <a:r>
              <a:rPr lang="es-ES" sz="1600" dirty="0" smtClean="0">
                <a:solidFill>
                  <a:schemeClr val="accent1"/>
                </a:solidFill>
              </a:rPr>
              <a:t> </a:t>
            </a:r>
            <a:r>
              <a:rPr lang="es-ES" sz="1600" dirty="0" err="1" smtClean="0">
                <a:solidFill>
                  <a:schemeClr val="accent1"/>
                </a:solidFill>
              </a:rPr>
              <a:t>aspects</a:t>
            </a:r>
            <a:r>
              <a:rPr lang="es-ES" sz="1600" dirty="0" smtClean="0">
                <a:solidFill>
                  <a:schemeClr val="accent1"/>
                </a:solidFill>
              </a:rPr>
              <a:t>:</a:t>
            </a: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Current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situation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Objectives</a:t>
            </a:r>
            <a:endParaRPr lang="es-E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Technical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description</a:t>
            </a:r>
            <a:endParaRPr lang="es-E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Project </a:t>
            </a:r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organization</a:t>
            </a:r>
            <a:endParaRPr lang="es-E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Work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breakdown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</a:t>
            </a:r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structure</a:t>
            </a:r>
            <a:endParaRPr lang="es-E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Deliverables</a:t>
            </a:r>
            <a:endParaRPr lang="es-E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Master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plan and </a:t>
            </a:r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milestones</a:t>
            </a:r>
            <a:endParaRPr lang="es-E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Risks</a:t>
            </a:r>
            <a:r>
              <a:rPr lang="es-ES" sz="1600" dirty="0" smtClean="0">
                <a:solidFill>
                  <a:schemeClr val="bg1">
                    <a:lumMod val="85000"/>
                  </a:schemeClr>
                </a:solidFill>
              </a:rPr>
              <a:t> and </a:t>
            </a:r>
            <a:r>
              <a:rPr lang="es-ES" sz="1600" dirty="0" err="1" smtClean="0">
                <a:solidFill>
                  <a:schemeClr val="bg1">
                    <a:lumMod val="85000"/>
                  </a:schemeClr>
                </a:solidFill>
              </a:rPr>
              <a:t>contigencies</a:t>
            </a:r>
            <a:endParaRPr lang="es-ES" sz="1600" dirty="0" smtClean="0">
              <a:solidFill>
                <a:schemeClr val="bg1">
                  <a:lumMod val="85000"/>
                </a:schemeClr>
              </a:solidFill>
            </a:endParaRPr>
          </a:p>
          <a:p>
            <a:r>
              <a:rPr lang="es-ES" sz="1600" dirty="0" err="1" smtClean="0"/>
              <a:t>Resources</a:t>
            </a:r>
            <a:endParaRPr lang="es-ES" sz="1600" dirty="0" smtClean="0"/>
          </a:p>
          <a:p>
            <a:r>
              <a:rPr lang="es-ES" sz="1600" dirty="0" err="1"/>
              <a:t>Stakeholders</a:t>
            </a:r>
            <a:endParaRPr lang="es-ES" sz="1600" dirty="0"/>
          </a:p>
          <a:p>
            <a:r>
              <a:rPr lang="es-ES" sz="1600" dirty="0" err="1" smtClean="0"/>
              <a:t>Impacts</a:t>
            </a:r>
            <a:endParaRPr lang="es-ES" sz="1600" dirty="0" smtClean="0"/>
          </a:p>
          <a:p>
            <a:r>
              <a:rPr lang="es-ES" sz="1600" dirty="0" smtClean="0"/>
              <a:t>Management of </a:t>
            </a:r>
            <a:r>
              <a:rPr lang="es-ES" sz="1600" dirty="0" err="1" smtClean="0"/>
              <a:t>intellectual</a:t>
            </a:r>
            <a:r>
              <a:rPr lang="es-ES" sz="1600" dirty="0" smtClean="0"/>
              <a:t> </a:t>
            </a:r>
            <a:r>
              <a:rPr lang="es-ES" sz="1600" dirty="0" err="1" smtClean="0"/>
              <a:t>property</a:t>
            </a:r>
            <a:endParaRPr lang="es-ES" sz="1600" dirty="0" smtClean="0"/>
          </a:p>
          <a:p>
            <a:endParaRPr lang="es-ES" dirty="0" smtClean="0"/>
          </a:p>
          <a:p>
            <a:endParaRPr lang="es-ES" dirty="0" smtClean="0"/>
          </a:p>
          <a:p>
            <a:endParaRPr lang="es-ES" dirty="0" smtClean="0"/>
          </a:p>
        </p:txBody>
      </p:sp>
    </p:spTree>
    <p:extLst>
      <p:ext uri="{BB962C8B-B14F-4D97-AF65-F5344CB8AC3E}">
        <p14:creationId xmlns="" xmlns:p14="http://schemas.microsoft.com/office/powerpoint/2010/main" val="3075704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ame">
  <a:themeElements>
    <a:clrScheme name="Custom 5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F08A0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Frame">
      <a:maj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rame" id="{F226E7A2-7162-461C-9490-D27D9DC04E43}" vid="{39D77354-939E-4A26-AE51-B3F9618B14B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70334EAA680C449C3E44229B0D4EBC" ma:contentTypeVersion="0" ma:contentTypeDescription="Create a new document." ma:contentTypeScope="" ma:versionID="42cd45093c22e8d9ceb9058ff448edb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64f78ec04e6d8d9277a7599fbe3997e9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343742E-00DA-4F26-BBB0-EACF078CD09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29FB6797-7561-4C37-B420-D68B5617F8A0}">
  <ds:schemaRefs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ECBF5D71-792B-4B40-A2F8-1D5570B9000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TM03457475[[fn=Frame]]</Template>
  <TotalTime>474</TotalTime>
  <Words>488</Words>
  <Application>Microsoft Office PowerPoint</Application>
  <PresentationFormat>Presentación en pantalla (4:3)</PresentationFormat>
  <Paragraphs>117</Paragraphs>
  <Slides>14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14</vt:i4>
      </vt:variant>
    </vt:vector>
  </HeadingPairs>
  <TitlesOfParts>
    <vt:vector size="15" baseType="lpstr">
      <vt:lpstr>Frame</vt:lpstr>
      <vt:lpstr>Project Roadmapping  Task Force </vt:lpstr>
      <vt:lpstr>Mandate and Scope</vt:lpstr>
      <vt:lpstr>Diapositiva 3</vt:lpstr>
      <vt:lpstr>Material available @ CERN</vt:lpstr>
      <vt:lpstr>The example of HL-LHC Project </vt:lpstr>
      <vt:lpstr>Diapositiva 6</vt:lpstr>
      <vt:lpstr>Diapositiva 7</vt:lpstr>
      <vt:lpstr>Diapositiva 8</vt:lpstr>
      <vt:lpstr>Diapositiva 9</vt:lpstr>
      <vt:lpstr>Diapositiva 10</vt:lpstr>
      <vt:lpstr>Diapositiva 11</vt:lpstr>
      <vt:lpstr>What can be improved?</vt:lpstr>
      <vt:lpstr>What can be improved?</vt:lpstr>
      <vt:lpstr>Thanks to the openSE team for taking the initiative, the time and the patience to receive input, and to the participants, for their valuable contribution !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Jenni Kaipainen</dc:creator>
  <cp:lastModifiedBy>Paula</cp:lastModifiedBy>
  <cp:revision>36</cp:revision>
  <dcterms:created xsi:type="dcterms:W3CDTF">2018-09-04T13:15:13Z</dcterms:created>
  <dcterms:modified xsi:type="dcterms:W3CDTF">2018-10-11T06:21:05Z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0x0101001770334EAA680C449C3E44229B0D4EBC</vt:lpwstr>
  </property>
  <property fmtid="{D5CDD505-2E9C-101B-9397-08002B2CF9AE}" pid="3" name="IsMyDocuments">
    <vt:bool>true</vt:bool>
  </property>
</Properties>
</file>