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2" r:id="rId4"/>
    <p:sldId id="264" r:id="rId5"/>
    <p:sldId id="273" r:id="rId6"/>
    <p:sldId id="274" r:id="rId7"/>
    <p:sldId id="267" r:id="rId8"/>
    <p:sldId id="268" r:id="rId9"/>
    <p:sldId id="266" r:id="rId10"/>
    <p:sldId id="269" r:id="rId11"/>
    <p:sldId id="271" r:id="rId12"/>
    <p:sldId id="270" r:id="rId13"/>
    <p:sldId id="27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1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71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285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86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61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328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1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31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31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38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800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331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25DF6-725B-4F33-93AD-3E8FC8659F37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63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18234" y="2270233"/>
            <a:ext cx="1303283" cy="1177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962" y="1271752"/>
            <a:ext cx="7458075" cy="8667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/>
          <a:lstStyle/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/>
            </a:r>
            <a:b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OpenSE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9600" dirty="0" smtClean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2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.</a:t>
            </a:r>
            <a:r>
              <a:rPr lang="en-US" sz="9600" dirty="0" smtClean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0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smtClean="0"/>
              <a:t>Task force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4096024"/>
            <a:ext cx="9144000" cy="1655762"/>
          </a:xfrm>
        </p:spPr>
        <p:txBody>
          <a:bodyPr/>
          <a:lstStyle/>
          <a:p>
            <a:r>
              <a:rPr lang="en-US" dirty="0" smtClean="0"/>
              <a:t>Task Force VI : Agile Inclusion</a:t>
            </a:r>
          </a:p>
          <a:p>
            <a:endParaRPr lang="en-US" dirty="0"/>
          </a:p>
          <a:p>
            <a:r>
              <a:rPr lang="en-US" i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E. Peyrat, R. </a:t>
            </a:r>
            <a:r>
              <a:rPr lang="en-US" i="1" dirty="0" err="1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Franqueira</a:t>
            </a:r>
            <a:r>
              <a:rPr lang="en-US" i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i="1" dirty="0" err="1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Ximenes</a:t>
            </a:r>
            <a:r>
              <a:rPr lang="en-US" i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, R. Martins, T. Wijnands</a:t>
            </a:r>
            <a:endParaRPr lang="en-GB" i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9417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868" y="767255"/>
            <a:ext cx="9608018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Inclusion of Agile in </a:t>
            </a:r>
            <a:r>
              <a:rPr lang="en-US" sz="3200" dirty="0" err="1" smtClean="0"/>
              <a:t>OpenSE</a:t>
            </a:r>
            <a:r>
              <a:rPr lang="en-US" sz="3200" dirty="0" smtClean="0"/>
              <a:t> – how ?</a:t>
            </a:r>
            <a:endParaRPr lang="en-US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364" y="2350758"/>
            <a:ext cx="9791025" cy="780356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4329139" y="3470140"/>
            <a:ext cx="1501293" cy="1319404"/>
            <a:chOff x="1264575" y="1795579"/>
            <a:chExt cx="1902101" cy="1772787"/>
          </a:xfrm>
        </p:grpSpPr>
        <p:sp>
          <p:nvSpPr>
            <p:cNvPr id="12" name="Rectangle 11"/>
            <p:cNvSpPr/>
            <p:nvPr/>
          </p:nvSpPr>
          <p:spPr>
            <a:xfrm>
              <a:off x="1264575" y="1795579"/>
              <a:ext cx="1651619" cy="14212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Requirements</a:t>
              </a:r>
              <a:br>
                <a:rPr lang="en-US" sz="1100" dirty="0" smtClean="0"/>
              </a:br>
              <a:r>
                <a:rPr lang="en-US" sz="1100" dirty="0" smtClean="0"/>
                <a:t>Analysis</a:t>
              </a:r>
            </a:p>
            <a:p>
              <a:pPr algn="ctr"/>
              <a:r>
                <a:rPr lang="en-US" sz="1100" dirty="0" smtClean="0"/>
                <a:t>Design</a:t>
              </a:r>
            </a:p>
            <a:p>
              <a:pPr algn="ctr"/>
              <a:r>
                <a:rPr lang="en-US" sz="1100" dirty="0" smtClean="0"/>
                <a:t>Build</a:t>
              </a:r>
            </a:p>
            <a:p>
              <a:pPr algn="ctr"/>
              <a:r>
                <a:rPr lang="en-US" sz="1100" dirty="0" smtClean="0"/>
                <a:t>Test</a:t>
              </a:r>
            </a:p>
            <a:p>
              <a:pPr algn="ctr"/>
              <a:r>
                <a:rPr lang="en-US" sz="1100" dirty="0" smtClean="0"/>
                <a:t>Deliver</a:t>
              </a:r>
              <a:endParaRPr lang="en-GB" sz="11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658511" y="3216860"/>
              <a:ext cx="1508165" cy="351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Feature 1</a:t>
              </a:r>
              <a:endParaRPr lang="en-GB" sz="11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830432" y="3470140"/>
            <a:ext cx="1501293" cy="1319404"/>
            <a:chOff x="1264575" y="1795579"/>
            <a:chExt cx="1902101" cy="1772787"/>
          </a:xfrm>
        </p:grpSpPr>
        <p:sp>
          <p:nvSpPr>
            <p:cNvPr id="18" name="Rectangle 17"/>
            <p:cNvSpPr/>
            <p:nvPr/>
          </p:nvSpPr>
          <p:spPr>
            <a:xfrm>
              <a:off x="1264575" y="1795579"/>
              <a:ext cx="1651619" cy="14212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Requirements</a:t>
              </a:r>
              <a:br>
                <a:rPr lang="en-US" sz="1100" dirty="0" smtClean="0"/>
              </a:br>
              <a:r>
                <a:rPr lang="en-US" sz="1100" dirty="0" smtClean="0"/>
                <a:t>Analysis</a:t>
              </a:r>
            </a:p>
            <a:p>
              <a:pPr algn="ctr"/>
              <a:r>
                <a:rPr lang="en-US" sz="1100" dirty="0" smtClean="0"/>
                <a:t>Design</a:t>
              </a:r>
            </a:p>
            <a:p>
              <a:pPr algn="ctr"/>
              <a:r>
                <a:rPr lang="en-US" sz="1100" dirty="0" smtClean="0"/>
                <a:t>Build</a:t>
              </a:r>
            </a:p>
            <a:p>
              <a:pPr algn="ctr"/>
              <a:r>
                <a:rPr lang="en-US" sz="1100" dirty="0" smtClean="0"/>
                <a:t>Test</a:t>
              </a:r>
            </a:p>
            <a:p>
              <a:pPr algn="ctr"/>
              <a:r>
                <a:rPr lang="en-US" sz="1100" dirty="0" smtClean="0"/>
                <a:t>Deliver</a:t>
              </a:r>
              <a:endParaRPr lang="en-GB" sz="11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58511" y="3216860"/>
              <a:ext cx="1508165" cy="351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Feature 2</a:t>
              </a:r>
              <a:endParaRPr lang="en-GB" sz="11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305864" y="3470140"/>
            <a:ext cx="1501293" cy="1319404"/>
            <a:chOff x="1264575" y="1795579"/>
            <a:chExt cx="1902101" cy="1772787"/>
          </a:xfrm>
        </p:grpSpPr>
        <p:sp>
          <p:nvSpPr>
            <p:cNvPr id="22" name="Rectangle 21"/>
            <p:cNvSpPr/>
            <p:nvPr/>
          </p:nvSpPr>
          <p:spPr>
            <a:xfrm>
              <a:off x="1264575" y="1795579"/>
              <a:ext cx="1651619" cy="14212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Requirements</a:t>
              </a:r>
              <a:br>
                <a:rPr lang="en-US" sz="1100" dirty="0" smtClean="0"/>
              </a:br>
              <a:r>
                <a:rPr lang="en-US" sz="1100" dirty="0" smtClean="0"/>
                <a:t>Analysis</a:t>
              </a:r>
            </a:p>
            <a:p>
              <a:pPr algn="ctr"/>
              <a:r>
                <a:rPr lang="en-US" sz="1100" dirty="0" smtClean="0"/>
                <a:t>Design</a:t>
              </a:r>
            </a:p>
            <a:p>
              <a:pPr algn="ctr"/>
              <a:r>
                <a:rPr lang="en-US" sz="1100" dirty="0" smtClean="0"/>
                <a:t>Build</a:t>
              </a:r>
            </a:p>
            <a:p>
              <a:pPr algn="ctr"/>
              <a:r>
                <a:rPr lang="en-US" sz="1100" dirty="0" smtClean="0"/>
                <a:t>Test</a:t>
              </a:r>
            </a:p>
            <a:p>
              <a:pPr algn="ctr"/>
              <a:r>
                <a:rPr lang="en-US" sz="1100" dirty="0" smtClean="0"/>
                <a:t>Deliver</a:t>
              </a:r>
              <a:endParaRPr lang="en-GB" sz="11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658511" y="3216860"/>
              <a:ext cx="1508165" cy="351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Feature 3</a:t>
              </a:r>
              <a:endParaRPr lang="en-GB" sz="1100" dirty="0"/>
            </a:p>
          </p:txBody>
        </p:sp>
      </p:grpSp>
      <p:cxnSp>
        <p:nvCxnSpPr>
          <p:cNvPr id="24" name="Straight Connector 23"/>
          <p:cNvCxnSpPr/>
          <p:nvPr/>
        </p:nvCxnSpPr>
        <p:spPr>
          <a:xfrm flipV="1">
            <a:off x="4329139" y="3041964"/>
            <a:ext cx="1673309" cy="42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6790099" y="3041964"/>
            <a:ext cx="1819357" cy="42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030650" y="5124063"/>
            <a:ext cx="51602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of a hybrid Predictive and Cadence Life cycle</a:t>
            </a:r>
          </a:p>
          <a:p>
            <a:endParaRPr lang="en-US" dirty="0"/>
          </a:p>
          <a:p>
            <a:pPr algn="ctr"/>
            <a:r>
              <a:rPr lang="en-US" dirty="0" smtClean="0"/>
              <a:t>that Implements 3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28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5101" y="579424"/>
            <a:ext cx="988638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Key Points to consider when considering agile</a:t>
            </a:r>
          </a:p>
          <a:p>
            <a:endParaRPr lang="en-US" sz="3600" dirty="0" smtClean="0"/>
          </a:p>
          <a:p>
            <a:r>
              <a:rPr lang="en-US" sz="2400" dirty="0" smtClean="0"/>
              <a:t>Can we be more successful using agile ?</a:t>
            </a:r>
          </a:p>
          <a:p>
            <a:endParaRPr lang="en-US" sz="2400" dirty="0"/>
          </a:p>
          <a:p>
            <a:r>
              <a:rPr lang="en-US" sz="2400" dirty="0" smtClean="0"/>
              <a:t>	Are all requirements clear at the start of the project ? No, use agile !</a:t>
            </a:r>
          </a:p>
          <a:p>
            <a:r>
              <a:rPr lang="en-US" sz="2400" dirty="0"/>
              <a:t>	</a:t>
            </a:r>
            <a:endParaRPr lang="en-US" sz="2400" dirty="0" smtClean="0"/>
          </a:p>
          <a:p>
            <a:r>
              <a:rPr lang="en-US" sz="2400" dirty="0"/>
              <a:t>	</a:t>
            </a:r>
            <a:r>
              <a:rPr lang="en-US" sz="2400" dirty="0" smtClean="0"/>
              <a:t>	Is customer/end user feedback required ? Yes, use agile !</a:t>
            </a:r>
          </a:p>
          <a:p>
            <a:endParaRPr lang="en-US" sz="2400" dirty="0"/>
          </a:p>
          <a:p>
            <a:r>
              <a:rPr lang="en-US" sz="2400" dirty="0" smtClean="0"/>
              <a:t>			Do we need to manage risks as new ideas are explored ?</a:t>
            </a:r>
          </a:p>
          <a:p>
            <a:endParaRPr lang="en-US" sz="2400" dirty="0"/>
          </a:p>
          <a:p>
            <a:r>
              <a:rPr lang="en-US" sz="2400" dirty="0" smtClean="0"/>
              <a:t>				Do we have an experienced </a:t>
            </a:r>
            <a:r>
              <a:rPr lang="en-US" sz="2400" dirty="0" smtClean="0">
                <a:solidFill>
                  <a:srgbClr val="FF0000"/>
                </a:solidFill>
              </a:rPr>
              <a:t>servant leader </a:t>
            </a:r>
            <a:r>
              <a:rPr lang="en-US" sz="2400" dirty="0" smtClean="0"/>
              <a:t>?</a:t>
            </a:r>
          </a:p>
          <a:p>
            <a:endParaRPr lang="en-US" sz="32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700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868" y="767255"/>
            <a:ext cx="9608018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Inclusion of Agile in </a:t>
            </a:r>
            <a:r>
              <a:rPr lang="en-US" sz="3200" dirty="0" err="1" smtClean="0"/>
              <a:t>OpenSE</a:t>
            </a:r>
            <a:r>
              <a:rPr lang="en-US" sz="3200" dirty="0" smtClean="0"/>
              <a:t> – controls ?</a:t>
            </a: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04522" y="1991763"/>
            <a:ext cx="4827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EVM in an Agile Context – this is not a proble</a:t>
            </a:r>
            <a:r>
              <a:rPr lang="en-US" dirty="0"/>
              <a:t>m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104523" y="2702064"/>
            <a:ext cx="43728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metrics :</a:t>
            </a:r>
          </a:p>
          <a:p>
            <a:endParaRPr lang="en-US" dirty="0"/>
          </a:p>
          <a:p>
            <a:r>
              <a:rPr lang="en-US" dirty="0" smtClean="0"/>
              <a:t>Features complete, remaining and total</a:t>
            </a:r>
          </a:p>
          <a:p>
            <a:r>
              <a:rPr lang="en-US" dirty="0" smtClean="0"/>
              <a:t>Story points remaining</a:t>
            </a:r>
          </a:p>
          <a:p>
            <a:r>
              <a:rPr lang="en-US" dirty="0" smtClean="0"/>
              <a:t>Story points completed</a:t>
            </a:r>
          </a:p>
          <a:p>
            <a:r>
              <a:rPr lang="en-US" dirty="0" smtClean="0"/>
              <a:t>Kanban Board</a:t>
            </a:r>
          </a:p>
          <a:p>
            <a:r>
              <a:rPr lang="en-US" dirty="0" smtClean="0"/>
              <a:t>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128" y="1811542"/>
            <a:ext cx="4005876" cy="367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90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1338262"/>
            <a:ext cx="8572500" cy="418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23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868" y="767255"/>
            <a:ext cx="62326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Agile Mindset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140" y="1505919"/>
            <a:ext cx="5476875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96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831" y="1095741"/>
            <a:ext cx="8601075" cy="55340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44615" y="234462"/>
            <a:ext cx="6846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12 Principles of the Agile manifesto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077134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868" y="767255"/>
            <a:ext cx="7705078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Strategies to fulfill Agile values and principles</a:t>
            </a: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77359" y="2332575"/>
            <a:ext cx="990236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Adopt a formal AGILE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i="1" dirty="0" smtClean="0"/>
              <a:t>	Top down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Implement changes to project practices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1"/>
            <a:r>
              <a:rPr lang="en-US" sz="2400" i="1" dirty="0" smtClean="0"/>
              <a:t>	</a:t>
            </a:r>
            <a:r>
              <a:rPr lang="en-US" sz="2400" i="1" dirty="0"/>
              <a:t>C</a:t>
            </a:r>
            <a:r>
              <a:rPr lang="en-US" sz="2400" i="1" dirty="0" smtClean="0"/>
              <a:t>hanges to project management practices when value can 	be created 	using an Agile approach/methodology</a:t>
            </a:r>
          </a:p>
          <a:p>
            <a:pPr lvl="1"/>
            <a:r>
              <a:rPr lang="en-US" sz="2400" i="1" dirty="0" smtClean="0"/>
              <a:t>	Build on existing experience at CERN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2732" y="2738717"/>
            <a:ext cx="2638425" cy="17335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792732" y="6248400"/>
            <a:ext cx="2953791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Agile practice guide PMI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70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18" y="0"/>
            <a:ext cx="12080882" cy="693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123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59" y="58199"/>
            <a:ext cx="12080882" cy="674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425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75708" y="2553077"/>
            <a:ext cx="4698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NOT</a:t>
            </a:r>
            <a:r>
              <a:rPr lang="en-US" sz="2400" dirty="0" smtClean="0"/>
              <a:t> Agile “for the sake of Agile”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761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868" y="767255"/>
            <a:ext cx="9608018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Inclusion of Agile in </a:t>
            </a:r>
            <a:r>
              <a:rPr lang="en-US" sz="3200" dirty="0" err="1" smtClean="0"/>
              <a:t>OpenSE</a:t>
            </a:r>
            <a:r>
              <a:rPr lang="en-US" sz="3200" dirty="0" smtClean="0"/>
              <a:t> – why ?</a:t>
            </a:r>
            <a:endParaRPr lang="en-US" sz="24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192087"/>
              </p:ext>
            </p:extLst>
          </p:nvPr>
        </p:nvGraphicFramePr>
        <p:xfrm>
          <a:off x="1914305" y="2448878"/>
          <a:ext cx="7845330" cy="2370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5110">
                  <a:extLst>
                    <a:ext uri="{9D8B030D-6E8A-4147-A177-3AD203B41FA5}">
                      <a16:colId xmlns:a16="http://schemas.microsoft.com/office/drawing/2014/main" val="3071486795"/>
                    </a:ext>
                  </a:extLst>
                </a:gridCol>
                <a:gridCol w="2106775">
                  <a:extLst>
                    <a:ext uri="{9D8B030D-6E8A-4147-A177-3AD203B41FA5}">
                      <a16:colId xmlns:a16="http://schemas.microsoft.com/office/drawing/2014/main" val="1652848776"/>
                    </a:ext>
                  </a:extLst>
                </a:gridCol>
                <a:gridCol w="3123445">
                  <a:extLst>
                    <a:ext uri="{9D8B030D-6E8A-4147-A177-3AD203B41FA5}">
                      <a16:colId xmlns:a16="http://schemas.microsoft.com/office/drawing/2014/main" val="4104104882"/>
                    </a:ext>
                  </a:extLst>
                </a:gridCol>
              </a:tblGrid>
              <a:tr h="47402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Predictive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Agile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84598"/>
                  </a:ext>
                </a:extLst>
              </a:tr>
              <a:tr h="474026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Fixed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Dynamic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424012"/>
                  </a:ext>
                </a:extLst>
              </a:tr>
              <a:tr h="474026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Performed once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Repeat until correct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163661"/>
                  </a:ext>
                </a:extLst>
              </a:tr>
              <a:tr h="474026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Delivery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Frequent</a:t>
                      </a:r>
                      <a:r>
                        <a:rPr lang="en-US" baseline="0" dirty="0" smtClean="0"/>
                        <a:t> &amp; small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158342"/>
                  </a:ext>
                </a:extLst>
              </a:tr>
              <a:tr h="474026">
                <a:tc>
                  <a:txBody>
                    <a:bodyPr/>
                    <a:lstStyle/>
                    <a:p>
                      <a:r>
                        <a:rPr lang="en-US" dirty="0" smtClean="0"/>
                        <a:t>Goals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Manage Costs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Customer value via Feedback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6217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77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868" y="767255"/>
            <a:ext cx="9608018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Inclusion of Agile in </a:t>
            </a:r>
            <a:r>
              <a:rPr lang="en-US" sz="3200" dirty="0" err="1" smtClean="0"/>
              <a:t>OpenSE</a:t>
            </a:r>
            <a:r>
              <a:rPr lang="en-US" sz="3200" dirty="0" smtClean="0"/>
              <a:t> – where ?</a:t>
            </a:r>
            <a:endParaRPr lang="en-US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004934" y="2245259"/>
            <a:ext cx="77678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 teams (5-7 persons)</a:t>
            </a:r>
          </a:p>
          <a:p>
            <a:r>
              <a:rPr lang="en-US" dirty="0" smtClean="0"/>
              <a:t>Servant leadership (SCRUM Master)</a:t>
            </a:r>
          </a:p>
          <a:p>
            <a:r>
              <a:rPr lang="en-US" dirty="0" smtClean="0"/>
              <a:t>Team has to be Dedicated to the work</a:t>
            </a:r>
          </a:p>
          <a:p>
            <a:r>
              <a:rPr lang="en-US" dirty="0" smtClean="0"/>
              <a:t>Ultimate responsibility with a group or department</a:t>
            </a:r>
          </a:p>
          <a:p>
            <a:r>
              <a:rPr lang="en-US" dirty="0" smtClean="0"/>
              <a:t>Colocation</a:t>
            </a:r>
          </a:p>
          <a:p>
            <a:r>
              <a:rPr lang="en-US" dirty="0" smtClean="0"/>
              <a:t>Excellent effective and efficient and frequent communication </a:t>
            </a:r>
          </a:p>
          <a:p>
            <a:r>
              <a:rPr lang="en-US" dirty="0" smtClean="0"/>
              <a:t>Mixed team of specialists and generalists</a:t>
            </a:r>
          </a:p>
          <a:p>
            <a:r>
              <a:rPr lang="en-US" dirty="0" smtClean="0"/>
              <a:t>Stable work environment (no competing for work or vacancies)</a:t>
            </a:r>
          </a:p>
          <a:p>
            <a:r>
              <a:rPr lang="en-US" dirty="0" smtClean="0"/>
              <a:t>Willingness to be a ‘self organized’ team</a:t>
            </a:r>
          </a:p>
          <a:p>
            <a:r>
              <a:rPr lang="en-US" dirty="0" smtClean="0"/>
              <a:t>Open space type of working environment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86416" y="1738265"/>
            <a:ext cx="272509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Agile Teams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661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247</Words>
  <Application>Microsoft Office PowerPoint</Application>
  <PresentationFormat>Widescreen</PresentationFormat>
  <Paragraphs>86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Agency FB</vt:lpstr>
      <vt:lpstr>Aharoni</vt:lpstr>
      <vt:lpstr>Arabic Typesetting</vt:lpstr>
      <vt:lpstr>Arial</vt:lpstr>
      <vt:lpstr>Calibri</vt:lpstr>
      <vt:lpstr>Calibri Light</vt:lpstr>
      <vt:lpstr>Office Theme</vt:lpstr>
      <vt:lpstr> OpenSE 2.0 Task force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OpenSE 2.0 Task force</dc:title>
  <dc:creator>Thijs Wijnands</dc:creator>
  <cp:lastModifiedBy>Thijs Wijnands</cp:lastModifiedBy>
  <cp:revision>73</cp:revision>
  <dcterms:created xsi:type="dcterms:W3CDTF">2018-08-20T13:12:18Z</dcterms:created>
  <dcterms:modified xsi:type="dcterms:W3CDTF">2018-10-11T06:34:26Z</dcterms:modified>
</cp:coreProperties>
</file>