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52"/>
  </p:notesMasterIdLst>
  <p:sldIdLst>
    <p:sldId id="256" r:id="rId2"/>
    <p:sldId id="257" r:id="rId3"/>
    <p:sldId id="305" r:id="rId4"/>
    <p:sldId id="259" r:id="rId5"/>
    <p:sldId id="258" r:id="rId6"/>
    <p:sldId id="260" r:id="rId7"/>
    <p:sldId id="261" r:id="rId8"/>
    <p:sldId id="263" r:id="rId9"/>
    <p:sldId id="262" r:id="rId10"/>
    <p:sldId id="264" r:id="rId11"/>
    <p:sldId id="299" r:id="rId12"/>
    <p:sldId id="265" r:id="rId13"/>
    <p:sldId id="267" r:id="rId14"/>
    <p:sldId id="268" r:id="rId15"/>
    <p:sldId id="269" r:id="rId16"/>
    <p:sldId id="270" r:id="rId17"/>
    <p:sldId id="272" r:id="rId18"/>
    <p:sldId id="271" r:id="rId19"/>
    <p:sldId id="300" r:id="rId20"/>
    <p:sldId id="266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301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302" r:id="rId37"/>
    <p:sldId id="287" r:id="rId38"/>
    <p:sldId id="288" r:id="rId39"/>
    <p:sldId id="289" r:id="rId40"/>
    <p:sldId id="290" r:id="rId41"/>
    <p:sldId id="291" r:id="rId42"/>
    <p:sldId id="303" r:id="rId43"/>
    <p:sldId id="292" r:id="rId44"/>
    <p:sldId id="293" r:id="rId45"/>
    <p:sldId id="294" r:id="rId46"/>
    <p:sldId id="295" r:id="rId47"/>
    <p:sldId id="296" r:id="rId48"/>
    <p:sldId id="304" r:id="rId49"/>
    <p:sldId id="297" r:id="rId50"/>
    <p:sldId id="298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2" autoAdjust="0"/>
    <p:restoredTop sz="94660"/>
  </p:normalViewPr>
  <p:slideViewPr>
    <p:cSldViewPr snapToGrid="0">
      <p:cViewPr>
        <p:scale>
          <a:sx n="66" d="100"/>
          <a:sy n="66" d="100"/>
        </p:scale>
        <p:origin x="348" y="1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10CD15-350D-4247-83AB-05A6CD011D26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C8F76B2-A3E6-4E36-AAC0-5BF9878F1035}">
      <dgm:prSet phldrT="[Text]"/>
      <dgm:spPr/>
      <dgm:t>
        <a:bodyPr/>
        <a:lstStyle/>
        <a:p>
          <a:r>
            <a:rPr lang="en-US" dirty="0" smtClean="0"/>
            <a:t>Allow for more flexibility in the project lifecycle design</a:t>
          </a:r>
          <a:endParaRPr lang="en-US" dirty="0"/>
        </a:p>
      </dgm:t>
    </dgm:pt>
    <dgm:pt modelId="{8E819FE0-CE44-4375-B48A-BEC37F821730}" type="parTrans" cxnId="{A51E6F92-CF0C-4906-8725-D1BCA994632E}">
      <dgm:prSet/>
      <dgm:spPr/>
      <dgm:t>
        <a:bodyPr/>
        <a:lstStyle/>
        <a:p>
          <a:endParaRPr lang="en-US"/>
        </a:p>
      </dgm:t>
    </dgm:pt>
    <dgm:pt modelId="{75531212-E2E5-4B44-B652-74568B583865}" type="sibTrans" cxnId="{A51E6F92-CF0C-4906-8725-D1BCA994632E}">
      <dgm:prSet/>
      <dgm:spPr/>
      <dgm:t>
        <a:bodyPr/>
        <a:lstStyle/>
        <a:p>
          <a:endParaRPr lang="en-US"/>
        </a:p>
      </dgm:t>
    </dgm:pt>
    <dgm:pt modelId="{5A7C2BD0-FBCF-4ADC-9916-7B96C834ADDA}">
      <dgm:prSet phldrT="[Text]"/>
      <dgm:spPr/>
      <dgm:t>
        <a:bodyPr/>
        <a:lstStyle/>
        <a:p>
          <a:r>
            <a:rPr lang="en-US" dirty="0" smtClean="0"/>
            <a:t>Include Project Value management (‘business case’, benefits plan)</a:t>
          </a:r>
          <a:endParaRPr lang="en-US" dirty="0"/>
        </a:p>
      </dgm:t>
    </dgm:pt>
    <dgm:pt modelId="{C989A2D8-AB61-447A-8A9A-78A83EB94B9B}" type="parTrans" cxnId="{DB07663E-8194-47C6-A085-A15F06EBB5EE}">
      <dgm:prSet/>
      <dgm:spPr/>
      <dgm:t>
        <a:bodyPr/>
        <a:lstStyle/>
        <a:p>
          <a:endParaRPr lang="en-US"/>
        </a:p>
      </dgm:t>
    </dgm:pt>
    <dgm:pt modelId="{7FD4CC6D-78FA-431C-A2FC-83311050B699}" type="sibTrans" cxnId="{DB07663E-8194-47C6-A085-A15F06EBB5EE}">
      <dgm:prSet/>
      <dgm:spPr/>
      <dgm:t>
        <a:bodyPr/>
        <a:lstStyle/>
        <a:p>
          <a:endParaRPr lang="en-US"/>
        </a:p>
      </dgm:t>
    </dgm:pt>
    <dgm:pt modelId="{CEE124F7-ADB6-42F3-A727-129D5AF6DD2A}">
      <dgm:prSet phldrT="[Text]"/>
      <dgm:spPr/>
      <dgm:t>
        <a:bodyPr/>
        <a:lstStyle/>
        <a:p>
          <a:r>
            <a:rPr lang="en-US" dirty="0" smtClean="0"/>
            <a:t>Measure impact (change) due to use of the project deliverables after the project closure</a:t>
          </a:r>
          <a:endParaRPr lang="en-US" dirty="0"/>
        </a:p>
      </dgm:t>
    </dgm:pt>
    <dgm:pt modelId="{D1742D26-A471-4C7B-9C7A-A177763839ED}" type="parTrans" cxnId="{D188217B-03B7-49C7-9BB6-7626BC6EF304}">
      <dgm:prSet/>
      <dgm:spPr/>
      <dgm:t>
        <a:bodyPr/>
        <a:lstStyle/>
        <a:p>
          <a:endParaRPr lang="en-US"/>
        </a:p>
      </dgm:t>
    </dgm:pt>
    <dgm:pt modelId="{A46A0E2C-26F0-47B3-851E-EB8031ED93BE}" type="sibTrans" cxnId="{D188217B-03B7-49C7-9BB6-7626BC6EF304}">
      <dgm:prSet/>
      <dgm:spPr/>
      <dgm:t>
        <a:bodyPr/>
        <a:lstStyle/>
        <a:p>
          <a:endParaRPr lang="en-US"/>
        </a:p>
      </dgm:t>
    </dgm:pt>
    <dgm:pt modelId="{8981D4CA-37E7-4E72-8C64-92A904402A78}" type="pres">
      <dgm:prSet presAssocID="{F710CD15-350D-4247-83AB-05A6CD011D2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6C04273-76C4-4553-876D-BC8D0A02EEC6}" type="pres">
      <dgm:prSet presAssocID="{4C8F76B2-A3E6-4E36-AAC0-5BF9878F1035}" presName="composite" presStyleCnt="0"/>
      <dgm:spPr/>
    </dgm:pt>
    <dgm:pt modelId="{B84A07DE-B65B-46CE-8AAB-1C8D0839F6B1}" type="pres">
      <dgm:prSet presAssocID="{4C8F76B2-A3E6-4E36-AAC0-5BF9878F1035}" presName="bentUpArrow1" presStyleLbl="alignImgPlace1" presStyleIdx="0" presStyleCnt="2"/>
      <dgm:spPr/>
    </dgm:pt>
    <dgm:pt modelId="{8C630B0D-9C34-4A5B-BDD3-699F32113AAF}" type="pres">
      <dgm:prSet presAssocID="{4C8F76B2-A3E6-4E36-AAC0-5BF9878F1035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52E76-2D20-41C1-95F2-52F32B0EDA14}" type="pres">
      <dgm:prSet presAssocID="{4C8F76B2-A3E6-4E36-AAC0-5BF9878F103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3C6440-5F8C-432D-9644-C1FF7752D350}" type="pres">
      <dgm:prSet presAssocID="{75531212-E2E5-4B44-B652-74568B583865}" presName="sibTrans" presStyleCnt="0"/>
      <dgm:spPr/>
    </dgm:pt>
    <dgm:pt modelId="{E29A8B41-ADD5-4B96-8BF4-F23C0AF58E10}" type="pres">
      <dgm:prSet presAssocID="{5A7C2BD0-FBCF-4ADC-9916-7B96C834ADDA}" presName="composite" presStyleCnt="0"/>
      <dgm:spPr/>
    </dgm:pt>
    <dgm:pt modelId="{2399C2F2-4056-4573-9471-B2C1D80706CA}" type="pres">
      <dgm:prSet presAssocID="{5A7C2BD0-FBCF-4ADC-9916-7B96C834ADDA}" presName="bentUpArrow1" presStyleLbl="alignImgPlace1" presStyleIdx="1" presStyleCnt="2"/>
      <dgm:spPr>
        <a:solidFill>
          <a:srgbClr val="FF0000"/>
        </a:solidFill>
      </dgm:spPr>
    </dgm:pt>
    <dgm:pt modelId="{37559108-3AE0-4B2E-9895-709B4CFACBE0}" type="pres">
      <dgm:prSet presAssocID="{5A7C2BD0-FBCF-4ADC-9916-7B96C834ADD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7D8EB9-651E-44BC-A589-11872B477D71}" type="pres">
      <dgm:prSet presAssocID="{5A7C2BD0-FBCF-4ADC-9916-7B96C834ADDA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28EA9-4922-4E24-BCF6-317EA1806A61}" type="pres">
      <dgm:prSet presAssocID="{7FD4CC6D-78FA-431C-A2FC-83311050B699}" presName="sibTrans" presStyleCnt="0"/>
      <dgm:spPr/>
    </dgm:pt>
    <dgm:pt modelId="{DFDF1787-8E7A-4069-9FF0-8D04C0FD42C2}" type="pres">
      <dgm:prSet presAssocID="{CEE124F7-ADB6-42F3-A727-129D5AF6DD2A}" presName="composite" presStyleCnt="0"/>
      <dgm:spPr/>
    </dgm:pt>
    <dgm:pt modelId="{0E1A9A9D-C848-489C-B494-49B5E7D5F598}" type="pres">
      <dgm:prSet presAssocID="{CEE124F7-ADB6-42F3-A727-129D5AF6DD2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88217B-03B7-49C7-9BB6-7626BC6EF304}" srcId="{F710CD15-350D-4247-83AB-05A6CD011D26}" destId="{CEE124F7-ADB6-42F3-A727-129D5AF6DD2A}" srcOrd="2" destOrd="0" parTransId="{D1742D26-A471-4C7B-9C7A-A177763839ED}" sibTransId="{A46A0E2C-26F0-47B3-851E-EB8031ED93BE}"/>
    <dgm:cxn modelId="{50DBC8DB-69C1-493A-8900-D6B9BD33852F}" type="presOf" srcId="{5A7C2BD0-FBCF-4ADC-9916-7B96C834ADDA}" destId="{37559108-3AE0-4B2E-9895-709B4CFACBE0}" srcOrd="0" destOrd="0" presId="urn:microsoft.com/office/officeart/2005/8/layout/StepDownProcess"/>
    <dgm:cxn modelId="{D7E9FA0C-A0E1-4AD0-B17D-1DF35B901D99}" type="presOf" srcId="{CEE124F7-ADB6-42F3-A727-129D5AF6DD2A}" destId="{0E1A9A9D-C848-489C-B494-49B5E7D5F598}" srcOrd="0" destOrd="0" presId="urn:microsoft.com/office/officeart/2005/8/layout/StepDownProcess"/>
    <dgm:cxn modelId="{A51E6F92-CF0C-4906-8725-D1BCA994632E}" srcId="{F710CD15-350D-4247-83AB-05A6CD011D26}" destId="{4C8F76B2-A3E6-4E36-AAC0-5BF9878F1035}" srcOrd="0" destOrd="0" parTransId="{8E819FE0-CE44-4375-B48A-BEC37F821730}" sibTransId="{75531212-E2E5-4B44-B652-74568B583865}"/>
    <dgm:cxn modelId="{0ACA0F0A-4804-411D-9783-56016C459A88}" type="presOf" srcId="{4C8F76B2-A3E6-4E36-AAC0-5BF9878F1035}" destId="{8C630B0D-9C34-4A5B-BDD3-699F32113AAF}" srcOrd="0" destOrd="0" presId="urn:microsoft.com/office/officeart/2005/8/layout/StepDownProcess"/>
    <dgm:cxn modelId="{4151AF0A-0738-49AD-8254-73965845EA8D}" type="presOf" srcId="{F710CD15-350D-4247-83AB-05A6CD011D26}" destId="{8981D4CA-37E7-4E72-8C64-92A904402A78}" srcOrd="0" destOrd="0" presId="urn:microsoft.com/office/officeart/2005/8/layout/StepDownProcess"/>
    <dgm:cxn modelId="{DB07663E-8194-47C6-A085-A15F06EBB5EE}" srcId="{F710CD15-350D-4247-83AB-05A6CD011D26}" destId="{5A7C2BD0-FBCF-4ADC-9916-7B96C834ADDA}" srcOrd="1" destOrd="0" parTransId="{C989A2D8-AB61-447A-8A9A-78A83EB94B9B}" sibTransId="{7FD4CC6D-78FA-431C-A2FC-83311050B699}"/>
    <dgm:cxn modelId="{65642027-3D29-4C18-AE74-5DE8A6F98AEA}" type="presParOf" srcId="{8981D4CA-37E7-4E72-8C64-92A904402A78}" destId="{06C04273-76C4-4553-876D-BC8D0A02EEC6}" srcOrd="0" destOrd="0" presId="urn:microsoft.com/office/officeart/2005/8/layout/StepDownProcess"/>
    <dgm:cxn modelId="{1046DEAD-04FB-4A6C-AC7E-CCDC66B6B3DB}" type="presParOf" srcId="{06C04273-76C4-4553-876D-BC8D0A02EEC6}" destId="{B84A07DE-B65B-46CE-8AAB-1C8D0839F6B1}" srcOrd="0" destOrd="0" presId="urn:microsoft.com/office/officeart/2005/8/layout/StepDownProcess"/>
    <dgm:cxn modelId="{72AAE690-D904-4083-955B-AAE30BE55330}" type="presParOf" srcId="{06C04273-76C4-4553-876D-BC8D0A02EEC6}" destId="{8C630B0D-9C34-4A5B-BDD3-699F32113AAF}" srcOrd="1" destOrd="0" presId="urn:microsoft.com/office/officeart/2005/8/layout/StepDownProcess"/>
    <dgm:cxn modelId="{7AD4C41F-0EA6-451A-B4D1-E70A0B79F325}" type="presParOf" srcId="{06C04273-76C4-4553-876D-BC8D0A02EEC6}" destId="{79C52E76-2D20-41C1-95F2-52F32B0EDA14}" srcOrd="2" destOrd="0" presId="urn:microsoft.com/office/officeart/2005/8/layout/StepDownProcess"/>
    <dgm:cxn modelId="{07272A9A-DCB4-403D-8E99-62938C2C186F}" type="presParOf" srcId="{8981D4CA-37E7-4E72-8C64-92A904402A78}" destId="{EF3C6440-5F8C-432D-9644-C1FF7752D350}" srcOrd="1" destOrd="0" presId="urn:microsoft.com/office/officeart/2005/8/layout/StepDownProcess"/>
    <dgm:cxn modelId="{4087624F-E4F7-43D5-A3F3-A973AFA68246}" type="presParOf" srcId="{8981D4CA-37E7-4E72-8C64-92A904402A78}" destId="{E29A8B41-ADD5-4B96-8BF4-F23C0AF58E10}" srcOrd="2" destOrd="0" presId="urn:microsoft.com/office/officeart/2005/8/layout/StepDownProcess"/>
    <dgm:cxn modelId="{B6CB3EC4-DED2-4981-BAC1-761D0A4C7A28}" type="presParOf" srcId="{E29A8B41-ADD5-4B96-8BF4-F23C0AF58E10}" destId="{2399C2F2-4056-4573-9471-B2C1D80706CA}" srcOrd="0" destOrd="0" presId="urn:microsoft.com/office/officeart/2005/8/layout/StepDownProcess"/>
    <dgm:cxn modelId="{2A13B30A-DF8C-4ADA-8BD2-431B5EFFEF48}" type="presParOf" srcId="{E29A8B41-ADD5-4B96-8BF4-F23C0AF58E10}" destId="{37559108-3AE0-4B2E-9895-709B4CFACBE0}" srcOrd="1" destOrd="0" presId="urn:microsoft.com/office/officeart/2005/8/layout/StepDownProcess"/>
    <dgm:cxn modelId="{E7659BA5-D8A2-470C-B2DA-CEE79D9FBEAF}" type="presParOf" srcId="{E29A8B41-ADD5-4B96-8BF4-F23C0AF58E10}" destId="{787D8EB9-651E-44BC-A589-11872B477D71}" srcOrd="2" destOrd="0" presId="urn:microsoft.com/office/officeart/2005/8/layout/StepDownProcess"/>
    <dgm:cxn modelId="{76EF38B0-406B-4DC9-A15E-5C62D591E057}" type="presParOf" srcId="{8981D4CA-37E7-4E72-8C64-92A904402A78}" destId="{6B028EA9-4922-4E24-BCF6-317EA1806A61}" srcOrd="3" destOrd="0" presId="urn:microsoft.com/office/officeart/2005/8/layout/StepDownProcess"/>
    <dgm:cxn modelId="{78E4AA14-AB6E-424D-9C8A-C1E7327F5817}" type="presParOf" srcId="{8981D4CA-37E7-4E72-8C64-92A904402A78}" destId="{DFDF1787-8E7A-4069-9FF0-8D04C0FD42C2}" srcOrd="4" destOrd="0" presId="urn:microsoft.com/office/officeart/2005/8/layout/StepDownProcess"/>
    <dgm:cxn modelId="{02438640-25B5-415A-BF88-36A09B4554D8}" type="presParOf" srcId="{DFDF1787-8E7A-4069-9FF0-8D04C0FD42C2}" destId="{0E1A9A9D-C848-489C-B494-49B5E7D5F59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A07DE-B65B-46CE-8AAB-1C8D0839F6B1}">
      <dsp:nvSpPr>
        <dsp:cNvPr id="0" name=""/>
        <dsp:cNvSpPr/>
      </dsp:nvSpPr>
      <dsp:spPr>
        <a:xfrm rot="5400000">
          <a:off x="668249" y="1179534"/>
          <a:ext cx="1043196" cy="118764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630B0D-9C34-4A5B-BDD3-699F32113AAF}">
      <dsp:nvSpPr>
        <dsp:cNvPr id="0" name=""/>
        <dsp:cNvSpPr/>
      </dsp:nvSpPr>
      <dsp:spPr>
        <a:xfrm>
          <a:off x="391866" y="23130"/>
          <a:ext cx="1756128" cy="1229233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Allow for more flexibility in the project lifecycle design</a:t>
          </a:r>
          <a:endParaRPr lang="en-US" sz="1400" kern="1200" dirty="0"/>
        </a:p>
      </dsp:txBody>
      <dsp:txXfrm>
        <a:off x="451883" y="83147"/>
        <a:ext cx="1636094" cy="1109199"/>
      </dsp:txXfrm>
    </dsp:sp>
    <dsp:sp modelId="{79C52E76-2D20-41C1-95F2-52F32B0EDA14}">
      <dsp:nvSpPr>
        <dsp:cNvPr id="0" name=""/>
        <dsp:cNvSpPr/>
      </dsp:nvSpPr>
      <dsp:spPr>
        <a:xfrm>
          <a:off x="2147994" y="140365"/>
          <a:ext cx="1277240" cy="99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9C2F2-4056-4573-9471-B2C1D80706CA}">
      <dsp:nvSpPr>
        <dsp:cNvPr id="0" name=""/>
        <dsp:cNvSpPr/>
      </dsp:nvSpPr>
      <dsp:spPr>
        <a:xfrm rot="5400000">
          <a:off x="2124266" y="2560368"/>
          <a:ext cx="1043196" cy="118764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FF00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59108-3AE0-4B2E-9895-709B4CFACBE0}">
      <dsp:nvSpPr>
        <dsp:cNvPr id="0" name=""/>
        <dsp:cNvSpPr/>
      </dsp:nvSpPr>
      <dsp:spPr>
        <a:xfrm>
          <a:off x="1847883" y="1403964"/>
          <a:ext cx="1756128" cy="1229233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Include Project Value management (‘business case’, benefits plan)</a:t>
          </a:r>
          <a:endParaRPr lang="en-US" sz="1400" kern="1200" dirty="0"/>
        </a:p>
      </dsp:txBody>
      <dsp:txXfrm>
        <a:off x="1907900" y="1463981"/>
        <a:ext cx="1636094" cy="1109199"/>
      </dsp:txXfrm>
    </dsp:sp>
    <dsp:sp modelId="{787D8EB9-651E-44BC-A589-11872B477D71}">
      <dsp:nvSpPr>
        <dsp:cNvPr id="0" name=""/>
        <dsp:cNvSpPr/>
      </dsp:nvSpPr>
      <dsp:spPr>
        <a:xfrm>
          <a:off x="3604011" y="1521199"/>
          <a:ext cx="1277240" cy="99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A9A9D-C848-489C-B494-49B5E7D5F598}">
      <dsp:nvSpPr>
        <dsp:cNvPr id="0" name=""/>
        <dsp:cNvSpPr/>
      </dsp:nvSpPr>
      <dsp:spPr>
        <a:xfrm>
          <a:off x="3303900" y="2784798"/>
          <a:ext cx="1756128" cy="122923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Measure impact (change) due to use of the project deliverables after the project closure</a:t>
          </a:r>
          <a:endParaRPr lang="en-US" sz="1400" kern="1200" dirty="0"/>
        </a:p>
      </dsp:txBody>
      <dsp:txXfrm>
        <a:off x="3363917" y="2844815"/>
        <a:ext cx="1636094" cy="1109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2D4BC-E768-4C2F-9F61-805436742189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65E8C-8AAD-4BBF-9CC9-219C654CF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00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87" y="1906351"/>
            <a:ext cx="3872852" cy="7030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74844" y="6432446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3008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h.cern.ch/Document/SupplyChain/PR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force summaries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000" dirty="0" err="1"/>
              <a:t>OpenSE</a:t>
            </a:r>
            <a:r>
              <a:rPr lang="en-GB" sz="2000" dirty="0"/>
              <a:t> Forum</a:t>
            </a:r>
          </a:p>
          <a:p>
            <a:r>
              <a:rPr lang="en-GB" sz="2000" dirty="0"/>
              <a:t>11</a:t>
            </a:r>
            <a:r>
              <a:rPr lang="en-GB" sz="2000" baseline="30000" dirty="0"/>
              <a:t>th</a:t>
            </a:r>
            <a:r>
              <a:rPr lang="en-GB" sz="2000" dirty="0"/>
              <a:t> October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61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4251053388"/>
              </p:ext>
            </p:extLst>
          </p:nvPr>
        </p:nvGraphicFramePr>
        <p:xfrm>
          <a:off x="2907304" y="351748"/>
          <a:ext cx="5451895" cy="4037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547151" y="4587895"/>
            <a:ext cx="6172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Final Notes </a:t>
            </a:r>
            <a:r>
              <a:rPr lang="en-US" sz="2800" b="1" dirty="0" smtClean="0"/>
              <a:t>:</a:t>
            </a:r>
            <a:endParaRPr lang="en-US" dirty="0"/>
          </a:p>
          <a:p>
            <a:pPr algn="ctr"/>
            <a:r>
              <a:rPr lang="en-US" dirty="0"/>
              <a:t>Should we also allow for flexibility in the documentation? </a:t>
            </a:r>
          </a:p>
          <a:p>
            <a:pPr algn="ctr"/>
            <a:r>
              <a:rPr lang="en-US" dirty="0"/>
              <a:t>Can/should the Level of details / amount of content in each document be adapted to each type of project, and to the expectations from the project's authority representatives?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173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32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&amp; Scheduling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15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Starting Point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98800" y="1854768"/>
            <a:ext cx="52451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Review of documentation and training materials for planning and scheduling activities.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There </a:t>
            </a:r>
            <a:r>
              <a:rPr lang="en-GB" dirty="0"/>
              <a:t>are no </a:t>
            </a:r>
            <a:r>
              <a:rPr lang="en-GB" dirty="0" err="1"/>
              <a:t>OpenSE</a:t>
            </a:r>
            <a:r>
              <a:rPr lang="en-GB" dirty="0"/>
              <a:t> documents related to planning and </a:t>
            </a:r>
            <a:r>
              <a:rPr lang="en-GB" dirty="0" smtClean="0"/>
              <a:t>scheduling</a:t>
            </a:r>
          </a:p>
          <a:p>
            <a:endParaRPr lang="en-GB" dirty="0"/>
          </a:p>
          <a:p>
            <a:r>
              <a:rPr lang="en-GB" dirty="0" smtClean="0"/>
              <a:t>We </a:t>
            </a:r>
            <a:r>
              <a:rPr lang="en-GB" dirty="0"/>
              <a:t>suggest to either</a:t>
            </a:r>
          </a:p>
          <a:p>
            <a:pPr lvl="1"/>
            <a:r>
              <a:rPr lang="en-GB" dirty="0"/>
              <a:t>Write these guidelines which could be indeed be very useful material</a:t>
            </a:r>
          </a:p>
          <a:p>
            <a:pPr lvl="1"/>
            <a:r>
              <a:rPr lang="en-GB" dirty="0"/>
              <a:t>Or remove any references to them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4457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Training</a:t>
            </a:r>
            <a:br>
              <a:rPr lang="en-US" dirty="0" smtClean="0"/>
            </a:br>
            <a:r>
              <a:rPr lang="en-US" dirty="0" smtClean="0"/>
              <a:t>&amp; </a:t>
            </a:r>
            <a:br>
              <a:rPr lang="en-US" dirty="0" smtClean="0"/>
            </a:br>
            <a:r>
              <a:rPr lang="en-US" dirty="0" smtClean="0"/>
              <a:t>User Groups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984500" y="1200706"/>
            <a:ext cx="52451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Organise courses for different types of </a:t>
            </a:r>
            <a:r>
              <a:rPr lang="en-GB" dirty="0" smtClean="0"/>
              <a:t>audiences: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Advanced vs </a:t>
            </a:r>
            <a:r>
              <a:rPr lang="en-GB" dirty="0" smtClean="0"/>
              <a:t>Beginners</a:t>
            </a:r>
          </a:p>
          <a:p>
            <a:pPr lvl="1"/>
            <a:endParaRPr lang="en-GB" dirty="0"/>
          </a:p>
          <a:p>
            <a:r>
              <a:rPr lang="en-GB" dirty="0"/>
              <a:t>In parallel to existing courses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Organise user forums to share i.e. MS Project tricks, hints and best practices with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 </a:t>
            </a:r>
            <a:r>
              <a:rPr lang="en-GB" dirty="0"/>
              <a:t>presented during the PMMU could be referenced during the courses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812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Training</a:t>
            </a:r>
            <a:br>
              <a:rPr lang="en-US" dirty="0" smtClean="0"/>
            </a:br>
            <a:r>
              <a:rPr lang="en-US" dirty="0" smtClean="0"/>
              <a:t>Content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86100" y="2547266"/>
            <a:ext cx="52451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Include a glossary of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Suggest tools that could be used to create i.e. master schedules or </a:t>
            </a:r>
            <a:r>
              <a:rPr lang="en-GB" dirty="0" smtClean="0"/>
              <a:t>WBS/PBS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 </a:t>
            </a:r>
            <a:r>
              <a:rPr lang="en-GB" dirty="0"/>
              <a:t>CERN examples when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OpenSE</a:t>
            </a:r>
            <a:r>
              <a:rPr lang="en-GB" dirty="0"/>
              <a:t> is in general engineering oriented</a:t>
            </a:r>
            <a:r>
              <a:rPr lang="en-GB" dirty="0" smtClean="0"/>
              <a:t>, perhaps we should make it more general?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178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Tools &amp; Support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0" y="1302666"/>
            <a:ext cx="52451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Big Tools (Project, EVM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Little Tools (Spreadsheets)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Include </a:t>
            </a:r>
            <a:r>
              <a:rPr lang="en-GB" dirty="0"/>
              <a:t>a glossary of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Suggest tools that could be used to create i.e. master schedules or </a:t>
            </a:r>
            <a:r>
              <a:rPr lang="en-GB" dirty="0" smtClean="0"/>
              <a:t>WBS/PBS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 </a:t>
            </a:r>
            <a:r>
              <a:rPr lang="en-GB" dirty="0"/>
              <a:t>CERN examples when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OpenSE</a:t>
            </a:r>
            <a:r>
              <a:rPr lang="en-GB" dirty="0"/>
              <a:t> is in general engineering oriented</a:t>
            </a:r>
            <a:r>
              <a:rPr lang="en-GB" dirty="0" smtClean="0"/>
              <a:t>, perhaps we should make it more general?</a:t>
            </a:r>
          </a:p>
          <a:p>
            <a:endParaRPr lang="en-US" b="1" dirty="0" smtClean="0"/>
          </a:p>
          <a:p>
            <a:r>
              <a:rPr lang="en-US" b="1" dirty="0" smtClean="0"/>
              <a:t>Support</a:t>
            </a: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</a:t>
            </a:r>
            <a:r>
              <a:rPr lang="en-GB" dirty="0"/>
              <a:t>are all looking forward to future user </a:t>
            </a:r>
            <a:r>
              <a:rPr lang="en-GB" dirty="0" smtClean="0"/>
              <a:t>forums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But </a:t>
            </a:r>
            <a:r>
              <a:rPr lang="en-GB" dirty="0"/>
              <a:t>other formats could be considered as </a:t>
            </a:r>
            <a:r>
              <a:rPr lang="en-GB" dirty="0" smtClean="0"/>
              <a:t>well, a grass-roots approach and inter-departmental strategies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541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err="1"/>
              <a:t>OpenSE</a:t>
            </a:r>
            <a:r>
              <a:rPr lang="en-GB" dirty="0"/>
              <a:t> Curriculum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86100" y="2547266"/>
            <a:ext cx="5245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Three levels of training are required</a:t>
            </a:r>
            <a:endParaRPr lang="en-GB" dirty="0"/>
          </a:p>
          <a:p>
            <a:pPr lvl="1"/>
            <a:r>
              <a:rPr lang="en-GB" dirty="0"/>
              <a:t>Beginners</a:t>
            </a:r>
          </a:p>
          <a:p>
            <a:pPr lvl="1"/>
            <a:r>
              <a:rPr lang="en-GB" dirty="0"/>
              <a:t>Advanced</a:t>
            </a:r>
          </a:p>
          <a:p>
            <a:pPr lvl="1"/>
            <a:r>
              <a:rPr lang="en-GB" dirty="0" smtClean="0"/>
              <a:t>Senior management</a:t>
            </a:r>
          </a:p>
          <a:p>
            <a:pPr lvl="1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Each</a:t>
            </a:r>
            <a:r>
              <a:rPr lang="fr-FR" dirty="0" smtClean="0"/>
              <a:t> group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training </a:t>
            </a:r>
            <a:r>
              <a:rPr lang="fr-FR" dirty="0" err="1" smtClean="0"/>
              <a:t>needs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0656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Tools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86100" y="2547266"/>
            <a:ext cx="52451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Include a glossary of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Suggest tools that could be used to create i.e. master schedules or </a:t>
            </a:r>
            <a:r>
              <a:rPr lang="en-GB" dirty="0" smtClean="0"/>
              <a:t>WBS/PBS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 </a:t>
            </a:r>
            <a:r>
              <a:rPr lang="en-GB" dirty="0"/>
              <a:t>CERN examples when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OpenSE</a:t>
            </a:r>
            <a:r>
              <a:rPr lang="en-GB" dirty="0"/>
              <a:t> is in general engineering oriented</a:t>
            </a:r>
            <a:r>
              <a:rPr lang="en-GB" dirty="0" smtClean="0"/>
              <a:t>, perhaps we should make it more general?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980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586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Part 1</a:t>
            </a:r>
          </a:p>
          <a:p>
            <a:r>
              <a:rPr lang="en-US" dirty="0" smtClean="0"/>
              <a:t>Lifecycles &amp; Key Deliverables</a:t>
            </a:r>
          </a:p>
          <a:p>
            <a:r>
              <a:rPr lang="en-US" dirty="0" smtClean="0"/>
              <a:t>Planning and Scheduling</a:t>
            </a:r>
          </a:p>
          <a:p>
            <a:r>
              <a:rPr lang="en-US" dirty="0" smtClean="0"/>
              <a:t>Cost Estimation &amp; Progress Monitoring</a:t>
            </a:r>
          </a:p>
          <a:p>
            <a:pPr marL="0" indent="0">
              <a:buNone/>
            </a:pPr>
            <a:r>
              <a:rPr lang="en-US" b="1" dirty="0" smtClean="0"/>
              <a:t>Part 2</a:t>
            </a:r>
            <a:endParaRPr lang="en-US" b="1" dirty="0"/>
          </a:p>
          <a:p>
            <a:r>
              <a:rPr lang="en-US" dirty="0" smtClean="0"/>
              <a:t>Requirements Engineering</a:t>
            </a:r>
          </a:p>
          <a:p>
            <a:r>
              <a:rPr lang="en-US" dirty="0" smtClean="0"/>
              <a:t>Project </a:t>
            </a:r>
            <a:r>
              <a:rPr lang="en-US" dirty="0" err="1" smtClean="0"/>
              <a:t>Roadmapping</a:t>
            </a:r>
            <a:endParaRPr lang="en-US" dirty="0" smtClean="0"/>
          </a:p>
          <a:p>
            <a:r>
              <a:rPr lang="en-US" dirty="0" smtClean="0"/>
              <a:t>Agility-Inclusion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Estimating &amp; Progress Monitoring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246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Starting Point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937" y="1213521"/>
            <a:ext cx="4425133" cy="2033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603" y="3576965"/>
            <a:ext cx="5081799" cy="21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23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An Alternative Breakdown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886833" y="3734507"/>
            <a:ext cx="3527454" cy="21856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Product Breakdown structure – PBS-</a:t>
            </a:r>
          </a:p>
          <a:p>
            <a:r>
              <a:rPr lang="en-US" sz="1400" dirty="0">
                <a:solidFill>
                  <a:schemeClr val="tx1"/>
                </a:solidFill>
              </a:rPr>
              <a:t>	Hardware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1"/>
                </a:solidFill>
              </a:rPr>
              <a:t>electrical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1"/>
                </a:solidFill>
              </a:rPr>
              <a:t>cooling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Software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Systems Level Cost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System Engineering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Integration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Tests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10435" y="2370040"/>
            <a:ext cx="3503852" cy="119528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Organizational Breakdown Structure –OBS-</a:t>
            </a:r>
          </a:p>
          <a:p>
            <a:r>
              <a:rPr lang="en-US" sz="1200" dirty="0">
                <a:solidFill>
                  <a:schemeClr val="bg1"/>
                </a:solidFill>
              </a:rPr>
              <a:t>	EN department</a:t>
            </a:r>
          </a:p>
          <a:p>
            <a:r>
              <a:rPr lang="en-US" sz="1200" dirty="0">
                <a:solidFill>
                  <a:schemeClr val="bg1"/>
                </a:solidFill>
              </a:rPr>
              <a:t>	HR department</a:t>
            </a:r>
          </a:p>
          <a:p>
            <a:r>
              <a:rPr lang="en-US" sz="1200" dirty="0">
                <a:solidFill>
                  <a:schemeClr val="bg1"/>
                </a:solidFill>
              </a:rPr>
              <a:t>	Company XYZ</a:t>
            </a:r>
          </a:p>
          <a:p>
            <a:r>
              <a:rPr lang="en-US" sz="1200" dirty="0">
                <a:solidFill>
                  <a:schemeClr val="bg1"/>
                </a:solidFill>
              </a:rPr>
              <a:t>	SMB department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910435" y="749300"/>
            <a:ext cx="3503852" cy="1521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Functional Breakdown Structure – FBS -</a:t>
            </a:r>
          </a:p>
          <a:p>
            <a:r>
              <a:rPr lang="en-US" sz="1200" dirty="0">
                <a:solidFill>
                  <a:schemeClr val="tx1"/>
                </a:solidFill>
              </a:rPr>
              <a:t>	Management</a:t>
            </a:r>
          </a:p>
          <a:p>
            <a:r>
              <a:rPr lang="en-US" sz="1200" dirty="0">
                <a:solidFill>
                  <a:schemeClr val="tx1"/>
                </a:solidFill>
              </a:rPr>
              <a:t>	Administration</a:t>
            </a:r>
          </a:p>
          <a:p>
            <a:r>
              <a:rPr lang="en-US" sz="1200" dirty="0">
                <a:solidFill>
                  <a:schemeClr val="tx1"/>
                </a:solidFill>
              </a:rPr>
              <a:t>	Manufacturing</a:t>
            </a:r>
          </a:p>
          <a:p>
            <a:r>
              <a:rPr lang="en-US" sz="1200" dirty="0">
                <a:solidFill>
                  <a:schemeClr val="tx1"/>
                </a:solidFill>
              </a:rPr>
              <a:t>	Tooling</a:t>
            </a:r>
          </a:p>
          <a:p>
            <a:r>
              <a:rPr lang="en-US" sz="1200" dirty="0">
                <a:solidFill>
                  <a:schemeClr val="tx1"/>
                </a:solidFill>
              </a:rPr>
              <a:t>	Integration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603099" y="2022873"/>
            <a:ext cx="2159901" cy="277772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CERN standardized Elements Of </a:t>
            </a:r>
            <a:r>
              <a:rPr lang="en-US" dirty="0" smtClean="0">
                <a:solidFill>
                  <a:schemeClr val="tx1"/>
                </a:solidFill>
              </a:rPr>
              <a:t>Cost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-EOC-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878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Cost Estimation</a:t>
            </a:r>
            <a:br>
              <a:rPr lang="en-US" dirty="0" smtClean="0"/>
            </a:br>
            <a:r>
              <a:rPr lang="en-US" dirty="0" smtClean="0"/>
              <a:t>Techniques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00400" y="112383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We may add contractor bid analysis.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r>
              <a:rPr lang="en-US" b="1" dirty="0"/>
              <a:t>Contractor Bid Analysis </a:t>
            </a:r>
            <a:r>
              <a:rPr lang="en-US" dirty="0"/>
              <a:t>is where you figure out the cost of a project by comparing the bids submitted by many suppliers using criteria such 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Records from previous deals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Meeting with quality needs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Seller capacity and resources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Meeting deadlines in records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Financial capability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652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Budgets</a:t>
            </a:r>
            <a:br>
              <a:rPr lang="en-US" dirty="0" smtClean="0"/>
            </a:br>
            <a:r>
              <a:rPr lang="en-US" dirty="0" smtClean="0"/>
              <a:t>&amp; Risks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699657" y="895350"/>
            <a:ext cx="6018564" cy="457954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899976" y="1601258"/>
            <a:ext cx="5652790" cy="2353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99976" y="3986865"/>
            <a:ext cx="5652790" cy="5993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899976" y="4609198"/>
            <a:ext cx="5652790" cy="50111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55457" y="992920"/>
            <a:ext cx="3133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Sales Price of the </a:t>
            </a:r>
            <a:r>
              <a:rPr lang="en-US" dirty="0" smtClean="0"/>
              <a:t>project (Budget)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84095" y="4725029"/>
            <a:ext cx="313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Margin or profit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45691" y="4099987"/>
            <a:ext cx="313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Overheads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963454" y="2371765"/>
            <a:ext cx="1267550" cy="8332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Management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Reserve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71360" y="1844262"/>
            <a:ext cx="1328714" cy="8332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BAC from the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WBS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091302" y="2940968"/>
            <a:ext cx="1288812" cy="83322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Risk Responses 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254858" y="2791301"/>
            <a:ext cx="2855468" cy="19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4" idx="0"/>
            <a:endCxn id="13" idx="2"/>
          </p:cNvCxnSpPr>
          <p:nvPr/>
        </p:nvCxnSpPr>
        <p:spPr>
          <a:xfrm flipV="1">
            <a:off x="5735708" y="2677490"/>
            <a:ext cx="9" cy="263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962130" y="2313101"/>
            <a:ext cx="1498401" cy="95055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Contingency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(% BAC or other)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75324" y="5738376"/>
            <a:ext cx="6827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Adapted from </a:t>
            </a:r>
            <a:r>
              <a:rPr lang="en-US" sz="1600" i="1" dirty="0" err="1" smtClean="0"/>
              <a:t>PMBok</a:t>
            </a:r>
            <a:r>
              <a:rPr lang="en-US" sz="1600" i="1" dirty="0" smtClean="0"/>
              <a:t> Sixth Edition, Project Management Institute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421118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Specific Cost</a:t>
            </a:r>
            <a:br>
              <a:rPr lang="en-US" dirty="0" smtClean="0"/>
            </a:br>
            <a:r>
              <a:rPr lang="en-US" dirty="0" smtClean="0"/>
              <a:t>Issues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64295" y="1859340"/>
            <a:ext cx="6248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All projects should make cost estimates on an equal basis.</a:t>
            </a:r>
          </a:p>
          <a:p>
            <a:endParaRPr lang="en-US" dirty="0" smtClean="0"/>
          </a:p>
          <a:p>
            <a:r>
              <a:rPr lang="en-US" dirty="0" smtClean="0"/>
              <a:t>We need standardized answers to the following questions: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</a:t>
            </a:r>
            <a:r>
              <a:rPr lang="en-US" dirty="0"/>
              <a:t>costs should be included and what costs should </a:t>
            </a:r>
            <a:r>
              <a:rPr lang="en-US" dirty="0" smtClean="0"/>
              <a:t>not?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costs should be discounted and at what rate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deal with FOREX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deal with CHF/EUR exchange rate fluctuations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manage uncertainties in the cost estimates ?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data needs to be communicated to the DPO ?</a:t>
            </a:r>
          </a:p>
        </p:txBody>
      </p:sp>
    </p:spTree>
    <p:extLst>
      <p:ext uri="{BB962C8B-B14F-4D97-AF65-F5344CB8AC3E}">
        <p14:creationId xmlns:p14="http://schemas.microsoft.com/office/powerpoint/2010/main" val="3550917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Items for future study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15771" y="1859340"/>
            <a:ext cx="599692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Earned Value Management</a:t>
            </a:r>
            <a:r>
              <a:rPr lang="en-US" dirty="0" smtClean="0"/>
              <a:t>, needs a separate task force</a:t>
            </a:r>
          </a:p>
          <a:p>
            <a:endParaRPr lang="en-US" dirty="0"/>
          </a:p>
          <a:p>
            <a:r>
              <a:rPr lang="en-US" b="1" dirty="0" smtClean="0"/>
              <a:t>Other areas </a:t>
            </a:r>
            <a:r>
              <a:rPr lang="en-US" dirty="0" smtClean="0"/>
              <a:t>where we could be more concrete: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Committed vs cost to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Charged vs Committed against total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Paid vs Cost to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Tracking completed tasks (smaller scale projects)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Critical Path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Potential </a:t>
            </a:r>
            <a:r>
              <a:rPr lang="en-US" b="1" dirty="0" smtClean="0"/>
              <a:t>visual representations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Milestone charts (made vs missed)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Candle 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Fever charts for critical 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051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Items for future study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15771" y="1859340"/>
            <a:ext cx="599692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Earned Value Management</a:t>
            </a:r>
            <a:r>
              <a:rPr lang="en-US" dirty="0" smtClean="0"/>
              <a:t>, needs a separate task force</a:t>
            </a:r>
          </a:p>
          <a:p>
            <a:endParaRPr lang="en-US" dirty="0"/>
          </a:p>
          <a:p>
            <a:r>
              <a:rPr lang="en-US" b="1" dirty="0" smtClean="0"/>
              <a:t>Other areas </a:t>
            </a:r>
            <a:r>
              <a:rPr lang="en-US" dirty="0" smtClean="0"/>
              <a:t>where we could be more concrete: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Committed vs cost to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Charged vs Committed against total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Paid vs Cost to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Tracking completed tasks (smaller scale projects)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Critical Path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Potential </a:t>
            </a:r>
            <a:r>
              <a:rPr lang="en-US" b="1" dirty="0" smtClean="0"/>
              <a:t>visual representations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Milestone charts (made vs missed)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Candle 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Fever charts for critical 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698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99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br>
              <a:rPr lang="en-GB" dirty="0" smtClean="0"/>
            </a:br>
            <a:r>
              <a:rPr lang="en-GB" dirty="0" smtClean="0"/>
              <a:t>Engineering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10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Afternoon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1) A recap on the presentations from this morning, highlighting the main elements. Opportunity for comment and discussion during this phase.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Coffee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2</a:t>
            </a:r>
            <a:r>
              <a:rPr lang="en-US" b="1" dirty="0" smtClean="0"/>
              <a:t>) Final conclusion based on Taskforce findings and the summary of group discussions. 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5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Starting point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B0E42-983B-5E4C-8E44-88460CD56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6" y="1995604"/>
            <a:ext cx="5400675" cy="245127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093029" y="1334384"/>
            <a:ext cx="4179208" cy="1886858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47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US" dirty="0" smtClean="0"/>
              <a:t>Training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15771" y="1859340"/>
            <a:ext cx="599692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What to improve ?</a:t>
            </a:r>
          </a:p>
          <a:p>
            <a:r>
              <a:rPr lang="en-US" b="1" dirty="0"/>
              <a:t>Tailoring</a:t>
            </a:r>
            <a:r>
              <a:rPr lang="en-US" dirty="0"/>
              <a:t> to project specificities/complexity</a:t>
            </a:r>
          </a:p>
          <a:p>
            <a:r>
              <a:rPr lang="en-US" b="1" dirty="0"/>
              <a:t>Stakeholder</a:t>
            </a:r>
            <a:r>
              <a:rPr lang="en-US" dirty="0"/>
              <a:t> </a:t>
            </a:r>
            <a:r>
              <a:rPr lang="en-US" dirty="0" smtClean="0"/>
              <a:t>identification with </a:t>
            </a:r>
            <a:r>
              <a:rPr lang="en-US" dirty="0"/>
              <a:t>focus on </a:t>
            </a:r>
            <a:r>
              <a:rPr lang="en-US" b="1" dirty="0"/>
              <a:t>Safety</a:t>
            </a:r>
          </a:p>
          <a:p>
            <a:r>
              <a:rPr lang="en-US" b="1" dirty="0"/>
              <a:t>Needs</a:t>
            </a:r>
            <a:r>
              <a:rPr lang="en-US" dirty="0"/>
              <a:t> gathering and validation global practices vs. practices at CERN*</a:t>
            </a:r>
          </a:p>
          <a:p>
            <a:r>
              <a:rPr lang="en-US" b="1" dirty="0"/>
              <a:t>Requirements</a:t>
            </a:r>
            <a:r>
              <a:rPr lang="en-US" dirty="0"/>
              <a:t> formulation and verification global practices vs. practices at CERN*</a:t>
            </a:r>
          </a:p>
          <a:p>
            <a:r>
              <a:rPr lang="en-US" dirty="0"/>
              <a:t>RE </a:t>
            </a:r>
            <a:r>
              <a:rPr lang="en-US" b="1" dirty="0"/>
              <a:t>software</a:t>
            </a:r>
            <a:r>
              <a:rPr lang="en-US" dirty="0"/>
              <a:t>, </a:t>
            </a:r>
            <a:r>
              <a:rPr lang="en-US" b="1" dirty="0"/>
              <a:t>examples</a:t>
            </a:r>
            <a:r>
              <a:rPr lang="en-US" dirty="0"/>
              <a:t>, case studies and other resources to share</a:t>
            </a:r>
          </a:p>
          <a:p>
            <a:r>
              <a:rPr lang="en-US" sz="1400" dirty="0"/>
              <a:t>* On science-related technical projects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42787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8"/>
            <a:ext cx="2815771" cy="4601183"/>
          </a:xfrm>
        </p:spPr>
        <p:txBody>
          <a:bodyPr/>
          <a:lstStyle/>
          <a:p>
            <a:r>
              <a:rPr lang="en-US" dirty="0" smtClean="0"/>
              <a:t>Stakeholder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52776" y="1377715"/>
            <a:ext cx="599692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dirty="0" smtClean="0"/>
              <a:t>Stakeholders</a:t>
            </a:r>
            <a:r>
              <a:rPr lang="en-US" sz="2000" dirty="0" smtClean="0"/>
              <a:t> as </a:t>
            </a:r>
            <a:r>
              <a:rPr lang="en-US" sz="2000" b="1" dirty="0" smtClean="0"/>
              <a:t>people, </a:t>
            </a:r>
            <a:r>
              <a:rPr lang="en-US" sz="2000" b="1" dirty="0" err="1" smtClean="0"/>
              <a:t>organisations</a:t>
            </a:r>
            <a:r>
              <a:rPr lang="en-US" sz="2000" b="1" dirty="0" smtClean="0"/>
              <a:t>, partners</a:t>
            </a:r>
            <a:r>
              <a:rPr lang="en-US" sz="2000" dirty="0" smtClean="0"/>
              <a:t> or </a:t>
            </a:r>
            <a:r>
              <a:rPr lang="en-US" sz="2000" b="1" dirty="0" smtClean="0"/>
              <a:t>information</a:t>
            </a:r>
            <a:r>
              <a:rPr lang="en-US" sz="2000" dirty="0" smtClean="0"/>
              <a:t>.</a:t>
            </a:r>
          </a:p>
          <a:p>
            <a:pPr lvl="1"/>
            <a:endParaRPr lang="en-US" sz="2000" b="1" dirty="0" smtClean="0"/>
          </a:p>
          <a:p>
            <a:pPr lvl="1"/>
            <a:r>
              <a:rPr lang="en-US" sz="2000" b="1" dirty="0" smtClean="0"/>
              <a:t>Material </a:t>
            </a:r>
            <a:r>
              <a:rPr lang="en-US" sz="2000" b="1" dirty="0"/>
              <a:t>resource providers</a:t>
            </a:r>
            <a:r>
              <a:rPr lang="en-US" sz="2000" dirty="0"/>
              <a:t> to the project </a:t>
            </a:r>
            <a:br>
              <a:rPr lang="en-US" sz="2000" dirty="0"/>
            </a:br>
            <a:r>
              <a:rPr lang="en-US" sz="2000" dirty="0"/>
              <a:t>(money, in-kind contributions)</a:t>
            </a:r>
          </a:p>
          <a:p>
            <a:pPr lvl="1"/>
            <a:r>
              <a:rPr lang="en-US" sz="2000" b="1" dirty="0"/>
              <a:t>Manpower providers </a:t>
            </a:r>
            <a:r>
              <a:rPr lang="en-US" sz="2000" dirty="0"/>
              <a:t>to the project </a:t>
            </a:r>
            <a:br>
              <a:rPr lang="en-US" sz="2000" dirty="0"/>
            </a:br>
            <a:r>
              <a:rPr lang="en-US" sz="2000" dirty="0"/>
              <a:t>(line management of assigned participants)</a:t>
            </a:r>
          </a:p>
          <a:p>
            <a:pPr lvl="1"/>
            <a:r>
              <a:rPr lang="en-US" sz="2000" b="1" dirty="0"/>
              <a:t>End users </a:t>
            </a:r>
            <a:r>
              <a:rPr lang="en-US" sz="2000" dirty="0"/>
              <a:t>of the project deliverables </a:t>
            </a:r>
            <a:br>
              <a:rPr lang="en-US" sz="2000" dirty="0"/>
            </a:br>
            <a:r>
              <a:rPr lang="en-US" sz="2000" dirty="0"/>
              <a:t>(future operators, maintenance team, etc.)</a:t>
            </a:r>
          </a:p>
          <a:p>
            <a:pPr lvl="1"/>
            <a:r>
              <a:rPr lang="en-US" sz="2000" b="1" dirty="0"/>
              <a:t>Top management</a:t>
            </a:r>
            <a:r>
              <a:rPr lang="en-US" sz="2000" dirty="0"/>
              <a:t> (strategists, i.e. GLs, DHs, directors according to the project size)</a:t>
            </a:r>
          </a:p>
          <a:p>
            <a:pPr lvl="1"/>
            <a:r>
              <a:rPr lang="en-US" sz="2000" b="1" dirty="0"/>
              <a:t>Regulators</a:t>
            </a:r>
            <a:r>
              <a:rPr lang="en-US" sz="2000" dirty="0"/>
              <a:t> to the project (those who set </a:t>
            </a:r>
            <a:br>
              <a:rPr lang="en-US" sz="2000" dirty="0"/>
            </a:br>
            <a:r>
              <a:rPr lang="en-US" sz="2000" dirty="0"/>
              <a:t>the rules, or the rules themselves)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39862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8"/>
            <a:ext cx="2815771" cy="4601183"/>
          </a:xfrm>
        </p:spPr>
        <p:txBody>
          <a:bodyPr/>
          <a:lstStyle/>
          <a:p>
            <a:r>
              <a:rPr lang="en-US" dirty="0" smtClean="0"/>
              <a:t>Better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15771" y="1435771"/>
            <a:ext cx="59969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Safety-related stakeholders at CERN:</a:t>
            </a:r>
          </a:p>
          <a:p>
            <a:r>
              <a:rPr lang="en-US" sz="2400" dirty="0">
                <a:sym typeface="Wingdings" pitchFamily="2" charset="2"/>
              </a:rPr>
              <a:t>Simple and intermediate approaches</a:t>
            </a:r>
            <a:br>
              <a:rPr lang="en-US" sz="2400" dirty="0">
                <a:sym typeface="Wingdings" pitchFamily="2" charset="2"/>
              </a:rPr>
            </a:br>
            <a:r>
              <a:rPr lang="en-US" sz="2400" dirty="0">
                <a:sym typeface="Wingdings" pitchFamily="2" charset="2"/>
              </a:rPr>
              <a:t>(small projects, dept. projects, LSP WPs) :</a:t>
            </a:r>
            <a:endParaRPr lang="en-US" sz="2400" dirty="0"/>
          </a:p>
          <a:p>
            <a:pPr marL="406400" lvl="1" indent="-187325"/>
            <a:r>
              <a:rPr lang="en-US" sz="2400" u="sng" dirty="0"/>
              <a:t>People</a:t>
            </a:r>
            <a:r>
              <a:rPr lang="en-US" sz="2400" dirty="0"/>
              <a:t>: HSE, PSO, DSO, TSO, safety experts </a:t>
            </a:r>
            <a:br>
              <a:rPr lang="en-US" sz="2400" dirty="0"/>
            </a:br>
            <a:r>
              <a:rPr lang="en-US" sz="2400" dirty="0"/>
              <a:t>and  SSOs, </a:t>
            </a:r>
            <a:r>
              <a:rPr lang="en-US" sz="2400" dirty="0" smtClean="0"/>
              <a:t>EROS.</a:t>
            </a:r>
            <a:endParaRPr lang="en-US" sz="2400" dirty="0"/>
          </a:p>
          <a:p>
            <a:pPr marL="406400" lvl="1" indent="-187325"/>
            <a:r>
              <a:rPr lang="en-US" sz="2400" u="sng" dirty="0"/>
              <a:t>Documents</a:t>
            </a:r>
            <a:r>
              <a:rPr lang="en-US" sz="2400" dirty="0"/>
              <a:t>: various safety rules, LSA, operational procedures and guidelines, Project Safety </a:t>
            </a:r>
            <a:r>
              <a:rPr lang="en-US" sz="2400" dirty="0" smtClean="0"/>
              <a:t>Plan</a:t>
            </a:r>
            <a:endParaRPr lang="en-US" sz="2400" dirty="0"/>
          </a:p>
          <a:p>
            <a:pPr marL="406400" lvl="1" indent="-187325"/>
            <a:endParaRPr lang="en-US" sz="2400" dirty="0"/>
          </a:p>
          <a:p>
            <a:pPr marL="406400" lvl="1" indent="-187325"/>
            <a:r>
              <a:rPr lang="en-US" sz="2400" b="1" dirty="0" smtClean="0"/>
              <a:t>Add CERN Specific Examples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442828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8"/>
            <a:ext cx="2815771" cy="4601183"/>
          </a:xfrm>
        </p:spPr>
        <p:txBody>
          <a:bodyPr/>
          <a:lstStyle/>
          <a:p>
            <a:r>
              <a:rPr lang="en-US" dirty="0" smtClean="0"/>
              <a:t>Software</a:t>
            </a:r>
            <a:br>
              <a:rPr lang="en-US" dirty="0" smtClean="0"/>
            </a:br>
            <a:r>
              <a:rPr lang="en-US" dirty="0" smtClean="0"/>
              <a:t>And Templates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15771" y="1435771"/>
            <a:ext cx="59969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Software -&gt; Not the answer to RE at CERN.</a:t>
            </a:r>
          </a:p>
          <a:p>
            <a:endParaRPr lang="en-US" sz="2400" dirty="0"/>
          </a:p>
          <a:p>
            <a:r>
              <a:rPr lang="en-US" sz="2400" b="1" dirty="0" smtClean="0"/>
              <a:t>A spreadsheet template &amp; examples can be provided instead.</a:t>
            </a:r>
          </a:p>
          <a:p>
            <a:endParaRPr lang="en-US" sz="2400" dirty="0" smtClean="0"/>
          </a:p>
          <a:p>
            <a:r>
              <a:rPr lang="en-US" sz="2400" dirty="0" smtClean="0"/>
              <a:t>Develop </a:t>
            </a:r>
            <a:r>
              <a:rPr lang="en-US" sz="2400" dirty="0"/>
              <a:t>a spreadsheet-based requirements register </a:t>
            </a:r>
            <a:r>
              <a:rPr lang="en-US" sz="2400" dirty="0" smtClean="0"/>
              <a:t>for </a:t>
            </a:r>
            <a:r>
              <a:rPr lang="en-US" sz="2400" dirty="0" err="1" smtClean="0"/>
              <a:t>openSE</a:t>
            </a:r>
            <a:r>
              <a:rPr lang="en-US" sz="2400" b="1" dirty="0"/>
              <a:t> </a:t>
            </a:r>
            <a:r>
              <a:rPr lang="en-US" sz="2400" dirty="0" smtClean="0"/>
              <a:t>and share it.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100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5BD300B6-8A1B-C542-BC51-9E97D6F6C28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35510189"/>
              </p:ext>
            </p:extLst>
          </p:nvPr>
        </p:nvGraphicFramePr>
        <p:xfrm>
          <a:off x="189689" y="967195"/>
          <a:ext cx="8311244" cy="48947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63654">
                  <a:extLst>
                    <a:ext uri="{9D8B030D-6E8A-4147-A177-3AD203B41FA5}">
                      <a16:colId xmlns:a16="http://schemas.microsoft.com/office/drawing/2014/main" val="3225416319"/>
                    </a:ext>
                  </a:extLst>
                </a:gridCol>
                <a:gridCol w="1845128">
                  <a:extLst>
                    <a:ext uri="{9D8B030D-6E8A-4147-A177-3AD203B41FA5}">
                      <a16:colId xmlns:a16="http://schemas.microsoft.com/office/drawing/2014/main" val="4212390304"/>
                    </a:ext>
                  </a:extLst>
                </a:gridCol>
                <a:gridCol w="2324651">
                  <a:extLst>
                    <a:ext uri="{9D8B030D-6E8A-4147-A177-3AD203B41FA5}">
                      <a16:colId xmlns:a16="http://schemas.microsoft.com/office/drawing/2014/main" val="2075817754"/>
                    </a:ext>
                  </a:extLst>
                </a:gridCol>
                <a:gridCol w="2077811">
                  <a:extLst>
                    <a:ext uri="{9D8B030D-6E8A-4147-A177-3AD203B41FA5}">
                      <a16:colId xmlns:a16="http://schemas.microsoft.com/office/drawing/2014/main" val="460765651"/>
                    </a:ext>
                  </a:extLst>
                </a:gridCol>
              </a:tblGrid>
              <a:tr h="50212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Process </a:t>
                      </a:r>
                      <a:r>
                        <a:rPr lang="en-US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&amp;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Tools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Simple 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approach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/>
                          </a:solidFill>
                        </a:rPr>
                        <a:t>Intermediate </a:t>
                      </a:r>
                      <a:r>
                        <a:rPr lang="en-US" sz="1600" b="0" dirty="0">
                          <a:solidFill>
                            <a:schemeClr val="accent1"/>
                          </a:solidFill>
                        </a:rPr>
                        <a:t>approach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Advanced </a:t>
                      </a:r>
                      <a:r>
                        <a:rPr lang="en-US" sz="1600" b="0" dirty="0">
                          <a:solidFill>
                            <a:srgbClr val="0070C0"/>
                          </a:solidFill>
                        </a:rPr>
                        <a:t>approach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47395141"/>
                  </a:ext>
                </a:extLst>
              </a:tr>
              <a:tr h="57466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Stakeholders identification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39121106"/>
                  </a:ext>
                </a:extLst>
              </a:tr>
              <a:tr h="57466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Needs gathering 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and validation</a:t>
                      </a:r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yes</a:t>
                      </a: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/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however </a:t>
                      </a: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no distinction </a:t>
                      </a:r>
                      <a:b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between needs and </a:t>
                      </a:r>
                      <a:r>
                        <a:rPr lang="en-US" sz="11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dedicated process with stakeholder</a:t>
                      </a: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5733115"/>
                  </a:ext>
                </a:extLst>
              </a:tr>
              <a:tr h="763594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formulation 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and verification </a:t>
                      </a: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/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(against needs)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dedicated process within project team</a:t>
                      </a: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10269"/>
                  </a:ext>
                </a:extLst>
              </a:tr>
              <a:tr h="10784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Requirements 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register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embedded in the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Project Roadmap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User </a:t>
                      </a:r>
                      <a:r>
                        <a:rPr lang="en-US" sz="1600" i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Document</a:t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/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/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consider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dedicated database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DOORS, </a:t>
                      </a:r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InnoSlate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40011330"/>
                  </a:ext>
                </a:extLst>
              </a:tr>
              <a:tr h="574664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Eng. process</a:t>
                      </a:r>
                      <a:b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formulation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informal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§ in </a:t>
                      </a: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Project </a:t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Management Plan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Reqts</a:t>
                      </a: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. Management</a:t>
                      </a:r>
                      <a:b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Plan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1255525"/>
                  </a:ext>
                </a:extLst>
              </a:tr>
              <a:tr h="82657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Deviations from plans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Adhoc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with stakeholders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Through ECRs, NC, FAT, SAT, Safety Inspection Reports, etc.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 DB monitored</a:t>
                      </a:r>
                      <a:br>
                        <a:rPr lang="en-US" sz="16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6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deviations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41969759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66FAF44-47C1-B34B-A6D9-66B78D1CE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305" y="3727451"/>
            <a:ext cx="628650" cy="628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F2447B-AB7D-A545-A72D-CF4ABAA3A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105" y="3727451"/>
            <a:ext cx="628650" cy="628650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B0490BE2-1FDD-B548-A7AB-800496B04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8" y="0"/>
            <a:ext cx="7785913" cy="767443"/>
          </a:xfrm>
        </p:spPr>
        <p:txBody>
          <a:bodyPr anchor="ctr"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Requirements Engineering: Summary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222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726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</a:t>
            </a:r>
            <a:r>
              <a:rPr lang="en-GB" dirty="0" err="1" smtClean="0"/>
              <a:t>Roadmapping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6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8"/>
            <a:ext cx="2583543" cy="4601183"/>
          </a:xfrm>
        </p:spPr>
        <p:txBody>
          <a:bodyPr/>
          <a:lstStyle/>
          <a:p>
            <a:r>
              <a:rPr lang="en-US" dirty="0" smtClean="0"/>
              <a:t>Starting Point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6137" y="1901371"/>
            <a:ext cx="5819800" cy="290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291771" y="772858"/>
            <a:ext cx="8511753" cy="8967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R="0" lvl="0" algn="ctr" defTabSz="914400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s-ES" sz="3200" dirty="0" smtClean="0"/>
              <a:t>Project </a:t>
            </a:r>
            <a:r>
              <a:rPr lang="es-ES" sz="3200" dirty="0" err="1" smtClean="0"/>
              <a:t>Roadmapping</a:t>
            </a:r>
            <a:r>
              <a:rPr lang="es-ES" sz="3200" dirty="0" smtClean="0"/>
              <a:t> in </a:t>
            </a:r>
            <a:r>
              <a:rPr lang="es-ES" sz="3200" dirty="0" err="1" smtClean="0"/>
              <a:t>openSE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5335775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1123838"/>
            <a:ext cx="2452914" cy="4601183"/>
          </a:xfrm>
        </p:spPr>
        <p:txBody>
          <a:bodyPr/>
          <a:lstStyle/>
          <a:p>
            <a:r>
              <a:rPr lang="en-US" dirty="0" smtClean="0"/>
              <a:t>Current tools &amp; procedures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Template </a:t>
            </a:r>
            <a:r>
              <a:rPr lang="fr-CH" dirty="0" err="1" smtClean="0"/>
              <a:t>available</a:t>
            </a:r>
            <a:r>
              <a:rPr lang="fr-CH" dirty="0" smtClean="0"/>
              <a:t> on EDMS: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Authoring</a:t>
            </a:r>
            <a:r>
              <a:rPr lang="fr-CH" dirty="0" smtClean="0"/>
              <a:t> guidelines are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in the </a:t>
            </a:r>
            <a:r>
              <a:rPr lang="fr-CH" dirty="0" err="1" smtClean="0"/>
              <a:t>same</a:t>
            </a:r>
            <a:r>
              <a:rPr lang="fr-CH" dirty="0" smtClean="0"/>
              <a:t> EDMS document</a:t>
            </a:r>
            <a:r>
              <a:rPr lang="fr-CH" dirty="0"/>
              <a:t>. </a:t>
            </a:r>
            <a:endParaRPr lang="fr-CH" dirty="0" smtClean="0"/>
          </a:p>
          <a:p>
            <a:r>
              <a:rPr lang="fr-CH" dirty="0" smtClean="0"/>
              <a:t>Not </a:t>
            </a:r>
            <a:r>
              <a:rPr lang="fr-CH" dirty="0" err="1"/>
              <a:t>necessarily</a:t>
            </a:r>
            <a:r>
              <a:rPr lang="fr-CH" dirty="0"/>
              <a:t> a </a:t>
            </a:r>
            <a:r>
              <a:rPr lang="fr-CH" dirty="0" err="1"/>
              <a:t>very</a:t>
            </a:r>
            <a:r>
              <a:rPr lang="fr-CH" dirty="0"/>
              <a:t> strict structure (use </a:t>
            </a:r>
            <a:r>
              <a:rPr lang="fr-CH" dirty="0" err="1"/>
              <a:t>it</a:t>
            </a:r>
            <a:r>
              <a:rPr lang="fr-CH" dirty="0"/>
              <a:t> as guidelines</a:t>
            </a:r>
            <a:r>
              <a:rPr lang="fr-CH" dirty="0" smtClean="0"/>
              <a:t>).</a:t>
            </a:r>
          </a:p>
          <a:p>
            <a:r>
              <a:rPr lang="fr-CH" dirty="0" smtClean="0"/>
              <a:t>Administrative </a:t>
            </a:r>
            <a:r>
              <a:rPr lang="fr-CH" dirty="0" err="1" smtClean="0"/>
              <a:t>form</a:t>
            </a:r>
            <a:r>
              <a:rPr lang="fr-CH" dirty="0" smtClean="0"/>
              <a:t> to </a:t>
            </a:r>
            <a:r>
              <a:rPr lang="fr-CH" dirty="0" err="1" smtClean="0"/>
              <a:t>allocate</a:t>
            </a:r>
            <a:r>
              <a:rPr lang="fr-CH" dirty="0" smtClean="0"/>
              <a:t> budget to the </a:t>
            </a:r>
            <a:r>
              <a:rPr lang="fr-CH" dirty="0" err="1" smtClean="0"/>
              <a:t>project</a:t>
            </a:r>
            <a:r>
              <a:rPr lang="fr-CH" dirty="0" smtClean="0"/>
              <a:t>: </a:t>
            </a:r>
            <a:r>
              <a:rPr lang="fr-CH" dirty="0" smtClean="0">
                <a:hlinkClick r:id="rId2"/>
              </a:rPr>
              <a:t>Project </a:t>
            </a:r>
            <a:r>
              <a:rPr lang="fr-CH" dirty="0" err="1" smtClean="0">
                <a:hlinkClick r:id="rId2"/>
              </a:rPr>
              <a:t>Request</a:t>
            </a:r>
            <a:r>
              <a:rPr lang="fr-CH" dirty="0" smtClean="0">
                <a:hlinkClick r:id="rId2"/>
              </a:rPr>
              <a:t> </a:t>
            </a:r>
            <a:r>
              <a:rPr lang="fr-CH" dirty="0" err="1" smtClean="0">
                <a:hlinkClick r:id="rId2"/>
              </a:rPr>
              <a:t>Form</a:t>
            </a:r>
            <a:r>
              <a:rPr lang="fr-CH" dirty="0" smtClean="0"/>
              <a:t> on EDH.</a:t>
            </a:r>
          </a:p>
          <a:p>
            <a:pPr marL="0" indent="0">
              <a:buFont typeface="Wingdings 2" pitchFamily="18" charset="2"/>
              <a:buNone/>
            </a:pPr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544" y="1330036"/>
            <a:ext cx="4694983" cy="26597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8527" y="571254"/>
            <a:ext cx="1099340" cy="60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9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Lifecycles &amp; Key Deliverables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443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8"/>
            <a:ext cx="2583543" cy="4601183"/>
          </a:xfrm>
        </p:spPr>
        <p:txBody>
          <a:bodyPr/>
          <a:lstStyle/>
          <a:p>
            <a:r>
              <a:rPr lang="en-US" dirty="0" smtClean="0"/>
              <a:t>Small,</a:t>
            </a:r>
            <a:br>
              <a:rPr lang="en-US" dirty="0" smtClean="0"/>
            </a:br>
            <a:r>
              <a:rPr lang="en-US" dirty="0" smtClean="0"/>
              <a:t>Medium,</a:t>
            </a:r>
            <a:br>
              <a:rPr lang="en-US" dirty="0" smtClean="0"/>
            </a:br>
            <a:r>
              <a:rPr lang="en-US" dirty="0" smtClean="0"/>
              <a:t>Large</a:t>
            </a:r>
            <a:br>
              <a:rPr lang="en-US" dirty="0" smtClean="0"/>
            </a:br>
            <a:r>
              <a:rPr lang="en-US" dirty="0" smtClean="0"/>
              <a:t>Projects,</a:t>
            </a:r>
            <a:br>
              <a:rPr lang="en-US" dirty="0" smtClean="0"/>
            </a:br>
            <a:r>
              <a:rPr lang="en-US" dirty="0" err="1" smtClean="0"/>
              <a:t>Programmes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Portfolios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0" name="Picture 2" descr="Image result for hl lhc projec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922" y="605665"/>
            <a:ext cx="5486400" cy="348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743200" y="4280571"/>
            <a:ext cx="5996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Roadmaps for a project need to be understood in the context of the larger program for very large scale works (Hi-</a:t>
            </a:r>
            <a:r>
              <a:rPr lang="en-US" sz="2400" b="1" dirty="0" err="1" smtClean="0"/>
              <a:t>Lumi</a:t>
            </a:r>
            <a:r>
              <a:rPr lang="en-US" sz="2400" b="1" dirty="0" smtClean="0"/>
              <a:t>)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580700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542" y="1123838"/>
            <a:ext cx="2743200" cy="4601183"/>
          </a:xfrm>
        </p:spPr>
        <p:txBody>
          <a:bodyPr/>
          <a:lstStyle/>
          <a:p>
            <a:r>
              <a:rPr lang="en-US" dirty="0" smtClean="0"/>
              <a:t>Proposals</a:t>
            </a:r>
            <a:br>
              <a:rPr lang="en-US" dirty="0" smtClean="0"/>
            </a:br>
            <a:r>
              <a:rPr lang="en-US" dirty="0" smtClean="0"/>
              <a:t>for </a:t>
            </a:r>
            <a:br>
              <a:rPr lang="en-US" dirty="0" smtClean="0"/>
            </a:br>
            <a:r>
              <a:rPr lang="en-US" dirty="0" smtClean="0"/>
              <a:t>improvement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99658" y="906602"/>
            <a:ext cx="599692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Roadmaps for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 and portfolios need to be  elaborated progressively (5 years for Hi-</a:t>
            </a:r>
            <a:r>
              <a:rPr lang="en-US" sz="2000" dirty="0" err="1" smtClean="0"/>
              <a:t>Lumi</a:t>
            </a:r>
            <a:r>
              <a:rPr lang="en-US" sz="2000" dirty="0" smtClean="0"/>
              <a:t> between proposal &amp; detailed definitions), which needs to be reflected in </a:t>
            </a:r>
            <a:r>
              <a:rPr lang="en-US" sz="2000" dirty="0" err="1" smtClean="0"/>
              <a:t>OpenSE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Structure of the proposal is important, we must be clearer about: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000" dirty="0" err="1"/>
              <a:t>assumptions</a:t>
            </a:r>
            <a:r>
              <a:rPr lang="fr-CH" sz="2000" dirty="0"/>
              <a:t> and </a:t>
            </a:r>
            <a:r>
              <a:rPr lang="fr-CH" sz="2000" dirty="0" err="1"/>
              <a:t>constraints</a:t>
            </a:r>
            <a:r>
              <a:rPr lang="fr-CH" sz="2000" dirty="0"/>
              <a:t>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000" dirty="0"/>
              <a:t>impact (</a:t>
            </a:r>
            <a:r>
              <a:rPr lang="fr-CH" sz="2000" dirty="0" err="1"/>
              <a:t>negative</a:t>
            </a:r>
            <a:r>
              <a:rPr lang="fr-CH" sz="2000" dirty="0"/>
              <a:t> and positive),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000" dirty="0"/>
              <a:t>a </a:t>
            </a:r>
            <a:r>
              <a:rPr lang="fr-CH" sz="2000" dirty="0" err="1"/>
              <a:t>preliminary</a:t>
            </a:r>
            <a:r>
              <a:rPr lang="fr-CH" sz="2000" dirty="0"/>
              <a:t> breakdown structure: PBS, WBS, BBS…  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management</a:t>
            </a:r>
            <a:r>
              <a:rPr lang="fr-CH" sz="2000" dirty="0"/>
              <a:t> of </a:t>
            </a:r>
            <a:r>
              <a:rPr lang="fr-CH" sz="2000" dirty="0" err="1"/>
              <a:t>Intellectual</a:t>
            </a:r>
            <a:r>
              <a:rPr lang="fr-CH" sz="2000" dirty="0"/>
              <a:t> </a:t>
            </a:r>
            <a:r>
              <a:rPr lang="fr-CH" sz="2000" dirty="0" err="1"/>
              <a:t>Property</a:t>
            </a:r>
            <a:r>
              <a:rPr lang="fr-CH" sz="20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r>
              <a:rPr lang="fr-CH" sz="2000" dirty="0" err="1" smtClean="0"/>
              <a:t>Revise</a:t>
            </a:r>
            <a:r>
              <a:rPr lang="fr-CH" sz="2000" dirty="0" smtClean="0"/>
              <a:t> content </a:t>
            </a:r>
            <a:r>
              <a:rPr lang="fr-CH" sz="2000" dirty="0"/>
              <a:t>of Project </a:t>
            </a:r>
            <a:r>
              <a:rPr lang="fr-CH" sz="2000" dirty="0" err="1"/>
              <a:t>Proposal</a:t>
            </a:r>
            <a:r>
              <a:rPr lang="fr-CH" sz="2000" dirty="0"/>
              <a:t> and Project Roadmap section (p. 44</a:t>
            </a:r>
            <a:r>
              <a:rPr lang="fr-CH" sz="2000" dirty="0" smtClean="0"/>
              <a:t>),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templates</a:t>
            </a:r>
            <a:r>
              <a:rPr lang="fr-CH" sz="2000" dirty="0" smtClean="0"/>
              <a:t> </a:t>
            </a:r>
            <a:r>
              <a:rPr lang="fr-CH" sz="2000" dirty="0"/>
              <a:t>and </a:t>
            </a:r>
            <a:r>
              <a:rPr lang="fr-CH" sz="2000" dirty="0" smtClean="0"/>
              <a:t>training slides.</a:t>
            </a:r>
            <a:endParaRPr lang="fr-CH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971331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4190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Agile</a:t>
            </a:r>
            <a:br>
              <a:rPr lang="en-GB" dirty="0" smtClean="0"/>
            </a:br>
            <a:r>
              <a:rPr lang="en-GB" dirty="0" smtClean="0"/>
              <a:t>Inclusion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1528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542" y="1123838"/>
            <a:ext cx="2743200" cy="4601183"/>
          </a:xfrm>
        </p:spPr>
        <p:txBody>
          <a:bodyPr/>
          <a:lstStyle/>
          <a:p>
            <a:r>
              <a:rPr lang="en-US" dirty="0" smtClean="0"/>
              <a:t>Starting</a:t>
            </a:r>
            <a:br>
              <a:rPr lang="en-US" dirty="0" smtClean="0"/>
            </a:br>
            <a:r>
              <a:rPr lang="en-US" dirty="0" smtClean="0"/>
              <a:t>Point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99658" y="906602"/>
            <a:ext cx="599692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What is Agile?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dirty="0" smtClean="0"/>
              <a:t>Today it is </a:t>
            </a:r>
            <a:r>
              <a:rPr lang="en-US" sz="2000" b="1" dirty="0" smtClean="0"/>
              <a:t>used predominantly</a:t>
            </a:r>
            <a:r>
              <a:rPr lang="en-US" sz="2000" dirty="0" smtClean="0"/>
              <a:t> in the </a:t>
            </a:r>
            <a:r>
              <a:rPr lang="en-US" sz="2000" b="1" dirty="0" smtClean="0"/>
              <a:t>IT department</a:t>
            </a:r>
            <a:r>
              <a:rPr lang="en-US" sz="2000" dirty="0" smtClean="0"/>
              <a:t>, there is a </a:t>
            </a:r>
            <a:r>
              <a:rPr lang="en-US" sz="2000" b="1" dirty="0" smtClean="0"/>
              <a:t>significant gap</a:t>
            </a:r>
            <a:r>
              <a:rPr lang="en-US" sz="2000" dirty="0" smtClean="0"/>
              <a:t> between CERN business as usual and agile practices</a:t>
            </a:r>
          </a:p>
          <a:p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099" y="1484957"/>
            <a:ext cx="3847518" cy="262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4225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542" y="1123838"/>
            <a:ext cx="2743200" cy="4601183"/>
          </a:xfrm>
        </p:spPr>
        <p:txBody>
          <a:bodyPr/>
          <a:lstStyle/>
          <a:p>
            <a:r>
              <a:rPr lang="en-US" dirty="0" smtClean="0"/>
              <a:t>Why</a:t>
            </a:r>
            <a:br>
              <a:rPr lang="en-US" dirty="0" smtClean="0"/>
            </a:br>
            <a:r>
              <a:rPr lang="en-US" dirty="0" smtClean="0"/>
              <a:t>Agile?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99658" y="906602"/>
            <a:ext cx="599692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Not for the sake of being Agile, but…</a:t>
            </a:r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pPr algn="r"/>
            <a:r>
              <a:rPr lang="en-US" sz="2000" b="1" dirty="0" smtClean="0"/>
              <a:t>Can it make the ‘customer’ happier? </a:t>
            </a:r>
          </a:p>
          <a:p>
            <a:pPr algn="r"/>
            <a:r>
              <a:rPr lang="en-US" sz="2000" b="1" dirty="0" smtClean="0"/>
              <a:t>But not applicable everywhere (Civil Engineering?)</a:t>
            </a:r>
            <a:endParaRPr lang="en-US" sz="20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423671"/>
              </p:ext>
            </p:extLst>
          </p:nvPr>
        </p:nvGraphicFramePr>
        <p:xfrm>
          <a:off x="2699658" y="2046188"/>
          <a:ext cx="5996924" cy="300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975">
                  <a:extLst>
                    <a:ext uri="{9D8B030D-6E8A-4147-A177-3AD203B41FA5}">
                      <a16:colId xmlns:a16="http://schemas.microsoft.com/office/drawing/2014/main" val="3071486795"/>
                    </a:ext>
                  </a:extLst>
                </a:gridCol>
                <a:gridCol w="1610406">
                  <a:extLst>
                    <a:ext uri="{9D8B030D-6E8A-4147-A177-3AD203B41FA5}">
                      <a16:colId xmlns:a16="http://schemas.microsoft.com/office/drawing/2014/main" val="1652848776"/>
                    </a:ext>
                  </a:extLst>
                </a:gridCol>
                <a:gridCol w="2387543">
                  <a:extLst>
                    <a:ext uri="{9D8B030D-6E8A-4147-A177-3AD203B41FA5}">
                      <a16:colId xmlns:a16="http://schemas.microsoft.com/office/drawing/2014/main" val="4104104882"/>
                    </a:ext>
                  </a:extLst>
                </a:gridCol>
              </a:tblGrid>
              <a:tr h="57481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Predictive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Agile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4598"/>
                  </a:ext>
                </a:extLst>
              </a:tr>
              <a:tr h="574819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424012"/>
                  </a:ext>
                </a:extLst>
              </a:tr>
              <a:tr h="574819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Performed once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 until correct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163661"/>
                  </a:ext>
                </a:extLst>
              </a:tr>
              <a:tr h="574819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Delivery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Frequent</a:t>
                      </a:r>
                      <a:r>
                        <a:rPr lang="en-US" baseline="0" dirty="0" smtClean="0"/>
                        <a:t> &amp; small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158342"/>
                  </a:ext>
                </a:extLst>
              </a:tr>
              <a:tr h="574819">
                <a:tc>
                  <a:txBody>
                    <a:bodyPr/>
                    <a:lstStyle/>
                    <a:p>
                      <a:r>
                        <a:rPr lang="en-US" dirty="0" smtClean="0"/>
                        <a:t>Goals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 Costs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 value via Feedback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621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9529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28" y="1123838"/>
            <a:ext cx="2743200" cy="4601183"/>
          </a:xfrm>
        </p:spPr>
        <p:txBody>
          <a:bodyPr/>
          <a:lstStyle/>
          <a:p>
            <a:r>
              <a:rPr lang="en-US" dirty="0" smtClean="0"/>
              <a:t>Agile</a:t>
            </a:r>
            <a:br>
              <a:rPr lang="en-US" dirty="0" smtClean="0"/>
            </a:br>
            <a:r>
              <a:rPr lang="en-US" dirty="0" smtClean="0"/>
              <a:t>What?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99658" y="906602"/>
            <a:ext cx="599692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An agile team looks like this: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A team based approach, radically different dynamics.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99658" y="2100116"/>
            <a:ext cx="7767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</a:t>
            </a:r>
            <a:r>
              <a:rPr lang="en-US" dirty="0" smtClean="0"/>
              <a:t>(5-7 </a:t>
            </a:r>
            <a:r>
              <a:rPr lang="en-US" dirty="0" smtClean="0"/>
              <a:t>persons)</a:t>
            </a:r>
          </a:p>
          <a:p>
            <a:r>
              <a:rPr lang="en-US" dirty="0" smtClean="0"/>
              <a:t>Servant </a:t>
            </a:r>
            <a:r>
              <a:rPr lang="en-US" dirty="0" smtClean="0"/>
              <a:t>leader</a:t>
            </a:r>
          </a:p>
          <a:p>
            <a:r>
              <a:rPr lang="en-US" dirty="0" smtClean="0"/>
              <a:t>Dedicated team</a:t>
            </a:r>
          </a:p>
          <a:p>
            <a:r>
              <a:rPr lang="en-US" dirty="0" smtClean="0"/>
              <a:t>Ultimate </a:t>
            </a:r>
            <a:r>
              <a:rPr lang="en-US" dirty="0" smtClean="0"/>
              <a:t>responsibility with a </a:t>
            </a:r>
            <a:r>
              <a:rPr lang="en-US" dirty="0" smtClean="0"/>
              <a:t>group/department</a:t>
            </a:r>
            <a:endParaRPr lang="en-US" dirty="0" smtClean="0"/>
          </a:p>
          <a:p>
            <a:r>
              <a:rPr lang="en-US" dirty="0" smtClean="0"/>
              <a:t>Colocation</a:t>
            </a:r>
          </a:p>
          <a:p>
            <a:r>
              <a:rPr lang="en-US" dirty="0" smtClean="0"/>
              <a:t>Frequent </a:t>
            </a:r>
            <a:r>
              <a:rPr lang="en-US" dirty="0" smtClean="0"/>
              <a:t>communication </a:t>
            </a:r>
          </a:p>
          <a:p>
            <a:r>
              <a:rPr lang="en-US" dirty="0" smtClean="0"/>
              <a:t>Mixed team </a:t>
            </a:r>
            <a:r>
              <a:rPr lang="en-US" dirty="0" smtClean="0"/>
              <a:t>(specialists/generalists)</a:t>
            </a:r>
            <a:endParaRPr lang="en-US" dirty="0" smtClean="0"/>
          </a:p>
          <a:p>
            <a:r>
              <a:rPr lang="en-US" dirty="0" smtClean="0"/>
              <a:t>Stable environment</a:t>
            </a:r>
            <a:endParaRPr lang="en-US" dirty="0" smtClean="0"/>
          </a:p>
          <a:p>
            <a:r>
              <a:rPr lang="en-US" dirty="0" smtClean="0"/>
              <a:t>Will to be ‘self </a:t>
            </a:r>
            <a:r>
              <a:rPr lang="en-US" dirty="0" smtClean="0"/>
              <a:t>organized’ team</a:t>
            </a:r>
          </a:p>
          <a:p>
            <a:r>
              <a:rPr lang="en-US" dirty="0" smtClean="0"/>
              <a:t>Open </a:t>
            </a:r>
            <a:r>
              <a:rPr lang="en-US" dirty="0" smtClean="0"/>
              <a:t>plan office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781140" y="1593122"/>
            <a:ext cx="272509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Agile Teams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4574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28" y="1123838"/>
            <a:ext cx="2743200" cy="4601183"/>
          </a:xfrm>
        </p:spPr>
        <p:txBody>
          <a:bodyPr/>
          <a:lstStyle/>
          <a:p>
            <a:r>
              <a:rPr lang="en-US" dirty="0" smtClean="0"/>
              <a:t>Agile</a:t>
            </a:r>
            <a:br>
              <a:rPr lang="en-US" dirty="0" smtClean="0"/>
            </a:br>
            <a:r>
              <a:rPr lang="en-US" dirty="0" smtClean="0"/>
              <a:t>How?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99658" y="906602"/>
            <a:ext cx="599692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Modular approach </a:t>
            </a:r>
            <a:r>
              <a:rPr lang="en-US" sz="2000" dirty="0" smtClean="0"/>
              <a:t>required, as it will only apply to part of the project or part of the whole project team.</a:t>
            </a:r>
          </a:p>
          <a:p>
            <a:endParaRPr lang="en-US" sz="2000" dirty="0" smtClean="0"/>
          </a:p>
          <a:p>
            <a:r>
              <a:rPr lang="en-US" sz="2000" b="1" dirty="0" smtClean="0"/>
              <a:t>One phase</a:t>
            </a:r>
            <a:r>
              <a:rPr lang="en-US" sz="2000" dirty="0" smtClean="0"/>
              <a:t> of a project might be best suited to agile (hybrid predictive or cadence life cycle).</a:t>
            </a:r>
          </a:p>
          <a:p>
            <a:endParaRPr lang="en-US" sz="2000" dirty="0"/>
          </a:p>
          <a:p>
            <a:r>
              <a:rPr lang="en-US" sz="2000" dirty="0" smtClean="0"/>
              <a:t>Need suitable leadership – </a:t>
            </a:r>
            <a:r>
              <a:rPr lang="en-US" sz="2000" b="1" dirty="0" smtClean="0"/>
              <a:t>Servant Leaders or Scrum Masters</a:t>
            </a:r>
            <a:r>
              <a:rPr lang="en-US" sz="2000" dirty="0" smtClean="0"/>
              <a:t>, which we might not have.</a:t>
            </a:r>
          </a:p>
          <a:p>
            <a:endParaRPr lang="en-US" sz="2000" dirty="0"/>
          </a:p>
          <a:p>
            <a:r>
              <a:rPr lang="en-US" sz="2000" dirty="0" smtClean="0"/>
              <a:t>We also need </a:t>
            </a:r>
            <a:r>
              <a:rPr lang="en-US" sz="2000" b="1" dirty="0" smtClean="0"/>
              <a:t>customers and end users</a:t>
            </a:r>
            <a:r>
              <a:rPr lang="en-US" sz="2000" dirty="0" smtClean="0"/>
              <a:t> to provide </a:t>
            </a:r>
            <a:r>
              <a:rPr lang="en-US" sz="2000" b="1" dirty="0" smtClean="0"/>
              <a:t>feedback</a:t>
            </a:r>
            <a:r>
              <a:rPr lang="en-US" sz="2000" dirty="0" smtClean="0"/>
              <a:t>, more experience is better.</a:t>
            </a:r>
          </a:p>
          <a:p>
            <a:endParaRPr lang="en-US" sz="2000" dirty="0"/>
          </a:p>
          <a:p>
            <a:r>
              <a:rPr lang="en-US" sz="2000" dirty="0" smtClean="0"/>
              <a:t>We need to be able to </a:t>
            </a:r>
            <a:r>
              <a:rPr lang="en-US" sz="2000" b="1" dirty="0" smtClean="0"/>
              <a:t>manage risk</a:t>
            </a:r>
            <a:r>
              <a:rPr lang="en-US" sz="2000" dirty="0" smtClean="0"/>
              <a:t> as new ideas are explored.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835097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6835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discuss in</a:t>
            </a:r>
            <a:br>
              <a:rPr lang="en-US" dirty="0" smtClean="0"/>
            </a:br>
            <a:r>
              <a:rPr lang="en-US" dirty="0" smtClean="0"/>
              <a:t>1) Group sessions</a:t>
            </a:r>
            <a:br>
              <a:rPr lang="en-US" dirty="0" smtClean="0"/>
            </a:br>
            <a:r>
              <a:rPr lang="en-US" dirty="0" smtClean="0"/>
              <a:t>2) Plenary session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479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smtClean="0"/>
              <a:t>Starting </a:t>
            </a:r>
            <a:br>
              <a:rPr lang="en-GB" dirty="0" smtClean="0"/>
            </a:br>
            <a:r>
              <a:rPr lang="en-GB" dirty="0" smtClean="0"/>
              <a:t>Point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476" y="1698402"/>
            <a:ext cx="5493462" cy="8280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33800" y="28221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Chapter II – 5 pages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What is a Lifecycle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</a:t>
            </a:r>
            <a:r>
              <a:rPr lang="en-US" dirty="0" err="1"/>
              <a:t>OpenSE</a:t>
            </a:r>
            <a:r>
              <a:rPr lang="en-US" dirty="0"/>
              <a:t> Lifecycle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Facility </a:t>
            </a:r>
            <a:r>
              <a:rPr lang="en-US" dirty="0" err="1"/>
              <a:t>LifeCycle</a:t>
            </a:r>
            <a:endParaRPr lang="en-US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/>
              <a:t>Interphase Decision Points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/>
              <a:t>Six project Phases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/>
              <a:t>Tailoring of project Phases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Reticular and Fractal Nature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30474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br>
              <a:rPr lang="en-US" dirty="0" smtClean="0"/>
            </a:br>
            <a:r>
              <a:rPr lang="en-US" dirty="0" smtClean="0"/>
              <a:t>Break-out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481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smtClean="0"/>
              <a:t>Proposed Rules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60097" y="1386344"/>
            <a:ext cx="56896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Minimum number of project phases is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the start of a phase in the project lifecycle, the following must be defined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Start/end dates of each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Resources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Entry criteria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Exit criteria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Performance </a:t>
            </a:r>
            <a:r>
              <a:rPr lang="en-US" dirty="0"/>
              <a:t>measurement </a:t>
            </a:r>
            <a:r>
              <a:rPr lang="en-US" dirty="0" smtClean="0"/>
              <a:t>data :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What indicators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How often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To whom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How will this data will be communicated/documented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208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smtClean="0"/>
              <a:t>Lifecycle types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074327"/>
              </p:ext>
            </p:extLst>
          </p:nvPr>
        </p:nvGraphicFramePr>
        <p:xfrm>
          <a:off x="2095500" y="154288"/>
          <a:ext cx="6766641" cy="61055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111336944"/>
                    </a:ext>
                  </a:extLst>
                </a:gridCol>
                <a:gridCol w="1312600">
                  <a:extLst>
                    <a:ext uri="{9D8B030D-6E8A-4147-A177-3AD203B41FA5}">
                      <a16:colId xmlns:a16="http://schemas.microsoft.com/office/drawing/2014/main" val="3137895314"/>
                    </a:ext>
                  </a:extLst>
                </a:gridCol>
                <a:gridCol w="1943966">
                  <a:extLst>
                    <a:ext uri="{9D8B030D-6E8A-4147-A177-3AD203B41FA5}">
                      <a16:colId xmlns:a16="http://schemas.microsoft.com/office/drawing/2014/main" val="1100826231"/>
                    </a:ext>
                  </a:extLst>
                </a:gridCol>
                <a:gridCol w="1986075">
                  <a:extLst>
                    <a:ext uri="{9D8B030D-6E8A-4147-A177-3AD203B41FA5}">
                      <a16:colId xmlns:a16="http://schemas.microsoft.com/office/drawing/2014/main" val="1784547727"/>
                    </a:ext>
                  </a:extLst>
                </a:gridCol>
              </a:tblGrid>
              <a:tr h="375303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Predictive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Iterative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Agile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791769"/>
                  </a:ext>
                </a:extLst>
              </a:tr>
              <a:tr h="5072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Requirements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Defined  up front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Elaborated periodically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Elaborated  frequently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542767"/>
                  </a:ext>
                </a:extLst>
              </a:tr>
              <a:tr h="69134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Delivery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Final delivery</a:t>
                      </a:r>
                      <a:r>
                        <a:rPr lang="en-US" sz="1600" baseline="0" dirty="0" smtClean="0"/>
                        <a:t> at the end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</a:t>
                      </a:r>
                      <a:r>
                        <a:rPr lang="en-US" sz="1600" baseline="0" dirty="0" smtClean="0"/>
                        <a:t> subsets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 small</a:t>
                      </a:r>
                      <a:r>
                        <a:rPr lang="en-US" sz="1600" baseline="0" dirty="0" smtClean="0"/>
                        <a:t> and ‘</a:t>
                      </a:r>
                      <a:r>
                        <a:rPr lang="en-US" sz="1600" dirty="0" smtClean="0"/>
                        <a:t>customer valued’</a:t>
                      </a:r>
                      <a:r>
                        <a:rPr lang="en-US" sz="1600" baseline="0" dirty="0" smtClean="0"/>
                        <a:t> subsets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240563"/>
                  </a:ext>
                </a:extLst>
              </a:tr>
              <a:tr h="53332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Constrained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Incorporate occasionally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</a:t>
                      </a:r>
                      <a:r>
                        <a:rPr lang="en-US" sz="1600" baseline="0" dirty="0" smtClean="0"/>
                        <a:t> change during delivery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994382"/>
                  </a:ext>
                </a:extLst>
              </a:tr>
              <a:tr h="11654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Stakeholders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Key Stakeholders Involved only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at key mile stones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Key stakeholders regularly involved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Key stakeholders continuously involved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0757069"/>
                  </a:ext>
                </a:extLst>
              </a:tr>
              <a:tr h="148145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Risk &amp; Cost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Controlled via detailed planning </a:t>
                      </a:r>
                    </a:p>
                    <a:p>
                      <a:pPr algn="ctr"/>
                      <a:r>
                        <a:rPr lang="en-US" sz="1600" dirty="0" smtClean="0"/>
                        <a:t>Cost</a:t>
                      </a:r>
                      <a:r>
                        <a:rPr lang="en-US" sz="1600" baseline="0" dirty="0" smtClean="0"/>
                        <a:t> control via EVM for entire project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Risk</a:t>
                      </a:r>
                      <a:r>
                        <a:rPr lang="en-US" sz="1600" baseline="0" dirty="0" smtClean="0"/>
                        <a:t> and cost are </a:t>
                      </a:r>
                      <a:r>
                        <a:rPr lang="en-US" sz="1600" dirty="0" smtClean="0"/>
                        <a:t>controlled by progressively elaborating the plans</a:t>
                      </a:r>
                      <a:r>
                        <a:rPr lang="en-US" sz="1600" baseline="0" dirty="0" smtClean="0"/>
                        <a:t> with new information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Risk</a:t>
                      </a:r>
                      <a:r>
                        <a:rPr lang="en-US" sz="1600" baseline="0" dirty="0" smtClean="0"/>
                        <a:t> and cost are </a:t>
                      </a:r>
                      <a:r>
                        <a:rPr lang="en-US" sz="1600" dirty="0" smtClean="0"/>
                        <a:t>controlled as the user requirements and the constraints emerge during the project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094308"/>
                  </a:ext>
                </a:extLst>
              </a:tr>
              <a:tr h="5925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Authority of the PM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Medium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Low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700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121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smtClean="0"/>
              <a:t>Defining Value or Benefit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46112" y="3741693"/>
            <a:ext cx="30846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Charter/Roadmap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Management </a:t>
            </a:r>
            <a:r>
              <a:rPr lang="en-US" dirty="0" smtClean="0"/>
              <a:t>Plan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	AND</a:t>
            </a:r>
            <a:endParaRPr lang="en-US" sz="28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Business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Benefits management plan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05" y="1123838"/>
            <a:ext cx="276225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52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88" y="1123838"/>
            <a:ext cx="2374607" cy="4601183"/>
          </a:xfrm>
        </p:spPr>
        <p:txBody>
          <a:bodyPr/>
          <a:lstStyle/>
          <a:p>
            <a:r>
              <a:rPr lang="en-GB" dirty="0" smtClean="0"/>
              <a:t>Benefits Plan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21999" y="1450343"/>
            <a:ext cx="5727700" cy="25568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018984" y="1692796"/>
            <a:ext cx="5333731" cy="633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Environmental Assessment (Internal/External)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3018985" y="3103204"/>
            <a:ext cx="1560722" cy="633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Business Case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4740230" y="3103204"/>
            <a:ext cx="1498691" cy="63355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Benefits Plan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6461476" y="3103204"/>
            <a:ext cx="1891239" cy="633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Charter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4453651" y="4893151"/>
            <a:ext cx="2424223" cy="505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Management Plan</a:t>
            </a:r>
            <a:endParaRPr lang="en-GB" dirty="0"/>
          </a:p>
        </p:txBody>
      </p:sp>
      <p:sp>
        <p:nvSpPr>
          <p:cNvPr id="14" name="Up-Down Arrow 13"/>
          <p:cNvSpPr/>
          <p:nvPr/>
        </p:nvSpPr>
        <p:spPr>
          <a:xfrm>
            <a:off x="5474698" y="4249630"/>
            <a:ext cx="191065" cy="48513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3698643" y="2428168"/>
            <a:ext cx="161313" cy="554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5408918" y="2451581"/>
            <a:ext cx="161313" cy="554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7326438" y="2405148"/>
            <a:ext cx="161313" cy="554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647893" y="3005940"/>
            <a:ext cx="1719825" cy="8703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25310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5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F08A0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508</TotalTime>
  <Words>1624</Words>
  <Application>Microsoft Office PowerPoint</Application>
  <PresentationFormat>On-screen Show (4:3)</PresentationFormat>
  <Paragraphs>450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Calibri</vt:lpstr>
      <vt:lpstr>Corbel</vt:lpstr>
      <vt:lpstr>Wingdings</vt:lpstr>
      <vt:lpstr>Wingdings 2</vt:lpstr>
      <vt:lpstr>Frame</vt:lpstr>
      <vt:lpstr>Task force summaries</vt:lpstr>
      <vt:lpstr>Overview</vt:lpstr>
      <vt:lpstr>This Afternoon</vt:lpstr>
      <vt:lpstr>Lifecycles &amp; Key Deliverables</vt:lpstr>
      <vt:lpstr>Starting  Point</vt:lpstr>
      <vt:lpstr>Proposed Rules</vt:lpstr>
      <vt:lpstr>Lifecycle types</vt:lpstr>
      <vt:lpstr>Defining Value or Benefit</vt:lpstr>
      <vt:lpstr>Benefits Plan</vt:lpstr>
      <vt:lpstr>Summary</vt:lpstr>
      <vt:lpstr>Discussion</vt:lpstr>
      <vt:lpstr>Planning &amp; Scheduling</vt:lpstr>
      <vt:lpstr>Starting Point</vt:lpstr>
      <vt:lpstr>Training &amp;  User Groups</vt:lpstr>
      <vt:lpstr>Training Content</vt:lpstr>
      <vt:lpstr>Tools &amp; Support</vt:lpstr>
      <vt:lpstr>OpenSE Curriculum</vt:lpstr>
      <vt:lpstr>Tools</vt:lpstr>
      <vt:lpstr>Discussion</vt:lpstr>
      <vt:lpstr>Cost Estimating &amp; Progress Monitoring</vt:lpstr>
      <vt:lpstr>Starting Point</vt:lpstr>
      <vt:lpstr>An Alternative Breakdown</vt:lpstr>
      <vt:lpstr>Cost Estimation Techniques</vt:lpstr>
      <vt:lpstr>Budgets &amp; Risks</vt:lpstr>
      <vt:lpstr>Specific Cost Issues</vt:lpstr>
      <vt:lpstr>Items for future study</vt:lpstr>
      <vt:lpstr>Items for future study</vt:lpstr>
      <vt:lpstr>Discussion</vt:lpstr>
      <vt:lpstr>Requirements Engineering</vt:lpstr>
      <vt:lpstr>Starting point</vt:lpstr>
      <vt:lpstr>Training</vt:lpstr>
      <vt:lpstr>Stakeholder Identification</vt:lpstr>
      <vt:lpstr>Better Identification</vt:lpstr>
      <vt:lpstr>Software And Templates</vt:lpstr>
      <vt:lpstr>Requirements Engineering: Summary</vt:lpstr>
      <vt:lpstr>Discussion</vt:lpstr>
      <vt:lpstr>Project Roadmapping</vt:lpstr>
      <vt:lpstr>Starting Point</vt:lpstr>
      <vt:lpstr>Current tools &amp; procedures</vt:lpstr>
      <vt:lpstr>Small, Medium, Large Projects, Programmes and  Portfolios</vt:lpstr>
      <vt:lpstr>Proposals for  improvement</vt:lpstr>
      <vt:lpstr>Discussion</vt:lpstr>
      <vt:lpstr>Agile Inclusion</vt:lpstr>
      <vt:lpstr>Starting Point</vt:lpstr>
      <vt:lpstr>Why Agile?</vt:lpstr>
      <vt:lpstr>Agile What?</vt:lpstr>
      <vt:lpstr>Agile How?</vt:lpstr>
      <vt:lpstr>Discussion</vt:lpstr>
      <vt:lpstr>Let’s discuss in 1) Group sessions 2) Plenary session</vt:lpstr>
      <vt:lpstr>Discussion Break-out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 Kaipainen</dc:creator>
  <cp:lastModifiedBy>James Devine</cp:lastModifiedBy>
  <cp:revision>27</cp:revision>
  <dcterms:created xsi:type="dcterms:W3CDTF">2018-09-04T13:15:13Z</dcterms:created>
  <dcterms:modified xsi:type="dcterms:W3CDTF">2018-10-11T11:54:35Z</dcterms:modified>
</cp:coreProperties>
</file>