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195"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DA2120DC-2CB4-43ED-907F-B26E82D33254}" type="datetimeFigureOut">
              <a:rPr lang="en-US" smtClean="0"/>
              <a:pPr/>
              <a:t>9/26/2018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65874399-55D7-4941-9C3D-3D5B7805AB02}"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DA2120DC-2CB4-43ED-907F-B26E82D33254}" type="datetimeFigureOut">
              <a:rPr lang="en-US" smtClean="0"/>
              <a:pPr/>
              <a:t>9/26/2018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65874399-55D7-4941-9C3D-3D5B7805AB02}"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DA2120DC-2CB4-43ED-907F-B26E82D33254}" type="datetimeFigureOut">
              <a:rPr lang="en-US" smtClean="0"/>
              <a:pPr/>
              <a:t>9/26/2018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65874399-55D7-4941-9C3D-3D5B7805AB02}"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DA2120DC-2CB4-43ED-907F-B26E82D33254}" type="datetimeFigureOut">
              <a:rPr lang="en-US" smtClean="0"/>
              <a:pPr/>
              <a:t>9/26/2018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65874399-55D7-4941-9C3D-3D5B7805AB02}"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DA2120DC-2CB4-43ED-907F-B26E82D33254}" type="datetimeFigureOut">
              <a:rPr lang="en-US" smtClean="0"/>
              <a:pPr/>
              <a:t>9/26/2018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65874399-55D7-4941-9C3D-3D5B7805AB02}"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DA2120DC-2CB4-43ED-907F-B26E82D33254}" type="datetimeFigureOut">
              <a:rPr lang="en-US" smtClean="0"/>
              <a:pPr/>
              <a:t>9/26/2018</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65874399-55D7-4941-9C3D-3D5B7805AB02}"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DA2120DC-2CB4-43ED-907F-B26E82D33254}" type="datetimeFigureOut">
              <a:rPr lang="en-US" smtClean="0"/>
              <a:pPr/>
              <a:t>9/26/2018</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65874399-55D7-4941-9C3D-3D5B7805AB02}"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DA2120DC-2CB4-43ED-907F-B26E82D33254}" type="datetimeFigureOut">
              <a:rPr lang="en-US" smtClean="0"/>
              <a:pPr/>
              <a:t>9/26/2018</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65874399-55D7-4941-9C3D-3D5B7805AB02}"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DA2120DC-2CB4-43ED-907F-B26E82D33254}" type="datetimeFigureOut">
              <a:rPr lang="en-US" smtClean="0"/>
              <a:pPr/>
              <a:t>9/26/2018</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65874399-55D7-4941-9C3D-3D5B7805AB02}"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A2120DC-2CB4-43ED-907F-B26E82D33254}" type="datetimeFigureOut">
              <a:rPr lang="en-US" smtClean="0"/>
              <a:pPr/>
              <a:t>9/26/2018</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65874399-55D7-4941-9C3D-3D5B7805AB02}"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A2120DC-2CB4-43ED-907F-B26E82D33254}" type="datetimeFigureOut">
              <a:rPr lang="en-US" smtClean="0"/>
              <a:pPr/>
              <a:t>9/26/2018</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65874399-55D7-4941-9C3D-3D5B7805AB02}"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2120DC-2CB4-43ED-907F-B26E82D33254}" type="datetimeFigureOut">
              <a:rPr lang="en-US" smtClean="0"/>
              <a:pPr/>
              <a:t>9/26/2018</a:t>
            </a:fld>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874399-55D7-4941-9C3D-3D5B7805AB02}"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39552" y="692696"/>
            <a:ext cx="7772400" cy="1470025"/>
          </a:xfrm>
        </p:spPr>
        <p:txBody>
          <a:bodyPr/>
          <a:lstStyle/>
          <a:p>
            <a:r>
              <a:rPr lang="en-US" b="1" smtClean="0">
                <a:solidFill>
                  <a:srgbClr val="0033CC"/>
                </a:solidFill>
                <a:latin typeface="Times New Roman" pitchFamily="18" charset="0"/>
                <a:cs typeface="Times New Roman" pitchFamily="18" charset="0"/>
              </a:rPr>
              <a:t>INSIGHTS</a:t>
            </a:r>
            <a:r>
              <a:rPr lang="en-US" b="1" dirty="0" smtClean="0">
                <a:solidFill>
                  <a:srgbClr val="0033CC"/>
                </a:solidFill>
                <a:latin typeface="Times New Roman" pitchFamily="18" charset="0"/>
                <a:cs typeface="Times New Roman" pitchFamily="18" charset="0"/>
              </a:rPr>
              <a:t/>
            </a:r>
            <a:br>
              <a:rPr lang="en-US" b="1" dirty="0" smtClean="0">
                <a:solidFill>
                  <a:srgbClr val="0033CC"/>
                </a:solidFill>
                <a:latin typeface="Times New Roman" pitchFamily="18" charset="0"/>
                <a:cs typeface="Times New Roman" pitchFamily="18" charset="0"/>
              </a:rPr>
            </a:br>
            <a:r>
              <a:rPr lang="en-US" b="1" dirty="0" smtClean="0">
                <a:solidFill>
                  <a:srgbClr val="0033CC"/>
                </a:solidFill>
                <a:latin typeface="Times New Roman" pitchFamily="18" charset="0"/>
                <a:cs typeface="Times New Roman" pitchFamily="18" charset="0"/>
              </a:rPr>
              <a:t>Presentation of node</a:t>
            </a:r>
            <a:r>
              <a:rPr lang="en-US" b="1" smtClean="0">
                <a:solidFill>
                  <a:srgbClr val="0033CC"/>
                </a:solidFill>
                <a:latin typeface="Times New Roman" pitchFamily="18" charset="0"/>
                <a:cs typeface="Times New Roman" pitchFamily="18" charset="0"/>
              </a:rPr>
              <a:t>: </a:t>
            </a:r>
            <a:r>
              <a:rPr lang="en-US" b="1" smtClean="0">
                <a:solidFill>
                  <a:srgbClr val="0033CC"/>
                </a:solidFill>
                <a:latin typeface="Times New Roman" pitchFamily="18" charset="0"/>
                <a:cs typeface="Times New Roman" pitchFamily="18" charset="0"/>
              </a:rPr>
              <a:t>INFN-PD</a:t>
            </a:r>
            <a:endParaRPr lang="en-US" b="1" dirty="0">
              <a:solidFill>
                <a:srgbClr val="0033CC"/>
              </a:solidFill>
              <a:latin typeface="Times New Roman" pitchFamily="18" charset="0"/>
              <a:cs typeface="Times New Roman" pitchFamily="18" charset="0"/>
            </a:endParaRPr>
          </a:p>
        </p:txBody>
      </p:sp>
      <p:sp>
        <p:nvSpPr>
          <p:cNvPr id="4" name="CasellaDiTesto 3"/>
          <p:cNvSpPr txBox="1"/>
          <p:nvPr/>
        </p:nvSpPr>
        <p:spPr>
          <a:xfrm>
            <a:off x="2771800" y="6093296"/>
            <a:ext cx="4297908" cy="369332"/>
          </a:xfrm>
          <a:prstGeom prst="rect">
            <a:avLst/>
          </a:prstGeom>
          <a:noFill/>
        </p:spPr>
        <p:txBody>
          <a:bodyPr wrap="none" rtlCol="0">
            <a:spAutoFit/>
          </a:bodyPr>
          <a:lstStyle/>
          <a:p>
            <a:r>
              <a:rPr lang="en-US" smtClean="0">
                <a:latin typeface="Times New Roman" pitchFamily="18" charset="0"/>
                <a:cs typeface="Times New Roman" pitchFamily="18" charset="0"/>
              </a:rPr>
              <a:t>Tommaso Dorigo</a:t>
            </a:r>
            <a:r>
              <a:rPr lang="en-US" smtClean="0">
                <a:latin typeface="Times New Roman" pitchFamily="18" charset="0"/>
                <a:cs typeface="Times New Roman" pitchFamily="18" charset="0"/>
              </a:rPr>
              <a:t>, </a:t>
            </a:r>
            <a:r>
              <a:rPr lang="en-US" dirty="0" smtClean="0">
                <a:latin typeface="Times New Roman" pitchFamily="18" charset="0"/>
                <a:cs typeface="Times New Roman" pitchFamily="18" charset="0"/>
              </a:rPr>
              <a:t>INFN- </a:t>
            </a:r>
            <a:r>
              <a:rPr lang="en-US" dirty="0" err="1" smtClean="0">
                <a:latin typeface="Times New Roman" pitchFamily="18" charset="0"/>
                <a:cs typeface="Times New Roman" pitchFamily="18" charset="0"/>
              </a:rPr>
              <a:t>Sezione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Padova</a:t>
            </a:r>
            <a:endParaRPr lang="en-US" dirty="0">
              <a:latin typeface="Times New Roman" pitchFamily="18" charset="0"/>
              <a:cs typeface="Times New Roman" pitchFamily="18" charset="0"/>
            </a:endParaRPr>
          </a:p>
        </p:txBody>
      </p:sp>
      <p:sp>
        <p:nvSpPr>
          <p:cNvPr id="5" name="CasellaDiTesto 4"/>
          <p:cNvSpPr txBox="1"/>
          <p:nvPr/>
        </p:nvSpPr>
        <p:spPr>
          <a:xfrm>
            <a:off x="1907704" y="5589240"/>
            <a:ext cx="5993179" cy="461665"/>
          </a:xfrm>
          <a:prstGeom prst="rect">
            <a:avLst/>
          </a:prstGeom>
          <a:noFill/>
        </p:spPr>
        <p:txBody>
          <a:bodyPr wrap="none" rtlCol="0">
            <a:spAutoFit/>
          </a:bodyPr>
          <a:lstStyle/>
          <a:p>
            <a:r>
              <a:rPr lang="en-US" sz="2400" dirty="0" smtClean="0">
                <a:latin typeface="Times New Roman" pitchFamily="18" charset="0"/>
                <a:cs typeface="Times New Roman" pitchFamily="18" charset="0"/>
              </a:rPr>
              <a:t>Kick-off meeting</a:t>
            </a:r>
            <a:r>
              <a:rPr lang="en-US" sz="2400" smtClean="0">
                <a:latin typeface="Times New Roman" pitchFamily="18" charset="0"/>
                <a:cs typeface="Times New Roman" pitchFamily="18" charset="0"/>
              </a:rPr>
              <a:t>, </a:t>
            </a:r>
            <a:r>
              <a:rPr lang="en-US" sz="2400" smtClean="0">
                <a:latin typeface="Times New Roman" pitchFamily="18" charset="0"/>
                <a:cs typeface="Times New Roman" pitchFamily="18" charset="0"/>
              </a:rPr>
              <a:t>Padova </a:t>
            </a:r>
            <a:r>
              <a:rPr lang="en-US" sz="2400" smtClean="0">
                <a:latin typeface="Times New Roman" pitchFamily="18" charset="0"/>
                <a:cs typeface="Times New Roman" pitchFamily="18" charset="0"/>
              </a:rPr>
              <a:t>September </a:t>
            </a:r>
            <a:r>
              <a:rPr lang="en-US" sz="2400" smtClean="0">
                <a:latin typeface="Times New Roman" pitchFamily="18" charset="0"/>
                <a:cs typeface="Times New Roman" pitchFamily="18" charset="0"/>
              </a:rPr>
              <a:t>26</a:t>
            </a:r>
            <a:r>
              <a:rPr lang="en-US" sz="2400" baseline="30000" smtClean="0">
                <a:latin typeface="Times New Roman" pitchFamily="18" charset="0"/>
                <a:cs typeface="Times New Roman" pitchFamily="18" charset="0"/>
              </a:rPr>
              <a:t>th</a:t>
            </a:r>
            <a:r>
              <a:rPr lang="en-US" sz="2400" smtClean="0">
                <a:latin typeface="Times New Roman" pitchFamily="18" charset="0"/>
                <a:cs typeface="Times New Roman" pitchFamily="18" charset="0"/>
              </a:rPr>
              <a:t> 2018</a:t>
            </a:r>
            <a:endParaRPr lang="en-US" sz="2400" dirty="0">
              <a:latin typeface="Times New Roman" pitchFamily="18" charset="0"/>
              <a:cs typeface="Times New Roman" pitchFamily="18" charset="0"/>
            </a:endParaRPr>
          </a:p>
        </p:txBody>
      </p:sp>
      <p:pic>
        <p:nvPicPr>
          <p:cNvPr id="6" name="Immagine 5" descr="infnlogo.gif"/>
          <p:cNvPicPr>
            <a:picLocks noChangeAspect="1"/>
          </p:cNvPicPr>
          <p:nvPr/>
        </p:nvPicPr>
        <p:blipFill>
          <a:blip r:embed="rId2" cstate="print"/>
          <a:stretch>
            <a:fillRect/>
          </a:stretch>
        </p:blipFill>
        <p:spPr>
          <a:xfrm>
            <a:off x="6876256" y="44624"/>
            <a:ext cx="2195736" cy="1399480"/>
          </a:xfrm>
          <a:prstGeom prst="rect">
            <a:avLst/>
          </a:prstGeom>
        </p:spPr>
      </p:pic>
      <p:pic>
        <p:nvPicPr>
          <p:cNvPr id="4098" name="Picture 2" descr="italia RIGHE"/>
          <p:cNvPicPr>
            <a:picLocks noChangeAspect="1" noChangeArrowheads="1"/>
          </p:cNvPicPr>
          <p:nvPr/>
        </p:nvPicPr>
        <p:blipFill>
          <a:blip r:embed="rId3" cstate="print"/>
          <a:srcRect/>
          <a:stretch>
            <a:fillRect/>
          </a:stretch>
        </p:blipFill>
        <p:spPr bwMode="auto">
          <a:xfrm>
            <a:off x="2987824" y="1988840"/>
            <a:ext cx="3192018" cy="369779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b="1" dirty="0" smtClean="0">
                <a:solidFill>
                  <a:srgbClr val="0000FF"/>
                </a:solidFill>
                <a:latin typeface="Times New Roman" pitchFamily="18" charset="0"/>
                <a:cs typeface="Times New Roman" pitchFamily="18" charset="0"/>
              </a:rPr>
              <a:t>INFN-</a:t>
            </a:r>
            <a:r>
              <a:rPr lang="en-US" b="1" dirty="0" err="1" smtClean="0">
                <a:solidFill>
                  <a:srgbClr val="0000FF"/>
                </a:solidFill>
                <a:latin typeface="Times New Roman" pitchFamily="18" charset="0"/>
                <a:cs typeface="Times New Roman" pitchFamily="18" charset="0"/>
              </a:rPr>
              <a:t>Padova</a:t>
            </a:r>
            <a:r>
              <a:rPr lang="en-US" b="1" dirty="0" smtClean="0">
                <a:solidFill>
                  <a:srgbClr val="0000FF"/>
                </a:solidFill>
                <a:latin typeface="Times New Roman" pitchFamily="18" charset="0"/>
                <a:cs typeface="Times New Roman" pitchFamily="18" charset="0"/>
              </a:rPr>
              <a:t> overview</a:t>
            </a:r>
            <a:endParaRPr lang="en-US" b="1" dirty="0">
              <a:solidFill>
                <a:srgbClr val="0000FF"/>
              </a:solidFill>
              <a:latin typeface="Times New Roman" pitchFamily="18" charset="0"/>
              <a:cs typeface="Times New Roman" pitchFamily="18" charset="0"/>
            </a:endParaRPr>
          </a:p>
        </p:txBody>
      </p:sp>
      <p:sp>
        <p:nvSpPr>
          <p:cNvPr id="3" name="Segnaposto contenuto 2"/>
          <p:cNvSpPr>
            <a:spLocks noGrp="1"/>
          </p:cNvSpPr>
          <p:nvPr>
            <p:ph idx="1"/>
          </p:nvPr>
        </p:nvSpPr>
        <p:spPr>
          <a:xfrm>
            <a:off x="0" y="1600200"/>
            <a:ext cx="6131024" cy="5257800"/>
          </a:xfrm>
        </p:spPr>
        <p:txBody>
          <a:bodyPr>
            <a:normAutofit fontScale="92500" lnSpcReduction="10000"/>
          </a:bodyPr>
          <a:lstStyle/>
          <a:p>
            <a:r>
              <a:rPr lang="en-US" sz="1600" dirty="0" smtClean="0">
                <a:latin typeface="Times New Roman" pitchFamily="18" charset="0"/>
                <a:ea typeface="MS Mincho"/>
                <a:cs typeface="Times New Roman" pitchFamily="18" charset="0"/>
              </a:rPr>
              <a:t>The </a:t>
            </a:r>
            <a:r>
              <a:rPr lang="en-US" sz="1600" dirty="0" err="1" smtClean="0">
                <a:latin typeface="Times New Roman" pitchFamily="18" charset="0"/>
                <a:ea typeface="MS Mincho"/>
                <a:cs typeface="Times New Roman" pitchFamily="18" charset="0"/>
              </a:rPr>
              <a:t>Istituto</a:t>
            </a:r>
            <a:r>
              <a:rPr lang="en-US" sz="1600" dirty="0" smtClean="0">
                <a:latin typeface="Times New Roman" pitchFamily="18" charset="0"/>
                <a:ea typeface="MS Mincho"/>
                <a:cs typeface="Times New Roman" pitchFamily="18" charset="0"/>
              </a:rPr>
              <a:t> </a:t>
            </a:r>
            <a:r>
              <a:rPr lang="en-US" sz="1600" dirty="0" err="1" smtClean="0">
                <a:latin typeface="Times New Roman" pitchFamily="18" charset="0"/>
                <a:ea typeface="MS Mincho"/>
                <a:cs typeface="Times New Roman" pitchFamily="18" charset="0"/>
              </a:rPr>
              <a:t>Nazionale</a:t>
            </a:r>
            <a:r>
              <a:rPr lang="en-US" sz="1600" dirty="0" smtClean="0">
                <a:latin typeface="Times New Roman" pitchFamily="18" charset="0"/>
                <a:ea typeface="MS Mincho"/>
                <a:cs typeface="Times New Roman" pitchFamily="18" charset="0"/>
              </a:rPr>
              <a:t> </a:t>
            </a:r>
            <a:r>
              <a:rPr lang="en-US" sz="1600" dirty="0" err="1" smtClean="0">
                <a:latin typeface="Times New Roman" pitchFamily="18" charset="0"/>
                <a:ea typeface="MS Mincho"/>
                <a:cs typeface="Times New Roman" pitchFamily="18" charset="0"/>
              </a:rPr>
              <a:t>di</a:t>
            </a:r>
            <a:r>
              <a:rPr lang="en-US" sz="1600" dirty="0" smtClean="0">
                <a:latin typeface="Times New Roman" pitchFamily="18" charset="0"/>
                <a:ea typeface="MS Mincho"/>
                <a:cs typeface="Times New Roman" pitchFamily="18" charset="0"/>
              </a:rPr>
              <a:t> </a:t>
            </a:r>
            <a:r>
              <a:rPr lang="en-US" sz="1600" dirty="0" err="1" smtClean="0">
                <a:latin typeface="Times New Roman" pitchFamily="18" charset="0"/>
                <a:ea typeface="MS Mincho"/>
                <a:cs typeface="Times New Roman" pitchFamily="18" charset="0"/>
              </a:rPr>
              <a:t>Fisica</a:t>
            </a:r>
            <a:r>
              <a:rPr lang="en-US" sz="1600" dirty="0" smtClean="0">
                <a:latin typeface="Times New Roman" pitchFamily="18" charset="0"/>
                <a:ea typeface="MS Mincho"/>
                <a:cs typeface="Times New Roman" pitchFamily="18" charset="0"/>
              </a:rPr>
              <a:t> </a:t>
            </a:r>
            <a:r>
              <a:rPr lang="en-US" sz="1600" dirty="0" err="1" smtClean="0">
                <a:latin typeface="Times New Roman" pitchFamily="18" charset="0"/>
                <a:ea typeface="MS Mincho"/>
                <a:cs typeface="Times New Roman" pitchFamily="18" charset="0"/>
              </a:rPr>
              <a:t>Nucleare</a:t>
            </a:r>
            <a:r>
              <a:rPr lang="en-US" sz="1600" dirty="0" smtClean="0">
                <a:latin typeface="Times New Roman" pitchFamily="18" charset="0"/>
                <a:ea typeface="MS Mincho"/>
                <a:cs typeface="Times New Roman" pitchFamily="18" charset="0"/>
              </a:rPr>
              <a:t>, </a:t>
            </a:r>
            <a:r>
              <a:rPr lang="en-US" sz="1600" dirty="0" smtClean="0">
                <a:solidFill>
                  <a:srgbClr val="FF0000"/>
                </a:solidFill>
                <a:latin typeface="Times New Roman" pitchFamily="18" charset="0"/>
                <a:ea typeface="MS Mincho"/>
                <a:cs typeface="Times New Roman" pitchFamily="18" charset="0"/>
              </a:rPr>
              <a:t>INFN</a:t>
            </a:r>
            <a:r>
              <a:rPr lang="en-US" sz="1600" dirty="0" smtClean="0">
                <a:latin typeface="Times New Roman" pitchFamily="18" charset="0"/>
                <a:ea typeface="MS Mincho"/>
                <a:cs typeface="Times New Roman" pitchFamily="18" charset="0"/>
              </a:rPr>
              <a:t>, is a public-law </a:t>
            </a:r>
            <a:r>
              <a:rPr lang="en-GB" sz="1600" dirty="0" smtClean="0">
                <a:latin typeface="Times New Roman" pitchFamily="18" charset="0"/>
                <a:ea typeface="MS Mincho"/>
                <a:cs typeface="Times New Roman" pitchFamily="18" charset="0"/>
              </a:rPr>
              <a:t>body founded in 1951. The Institute promotes co-ordinates and carries out scientific research in the field of nuclear physics, elementary particles and basic interactions, as well as technological research and development required for activities in the above fields. INFN carries out its activity through </a:t>
            </a:r>
            <a:r>
              <a:rPr lang="en-GB" sz="1600" dirty="0" smtClean="0">
                <a:solidFill>
                  <a:srgbClr val="FF0000"/>
                </a:solidFill>
                <a:latin typeface="Times New Roman" pitchFamily="18" charset="0"/>
                <a:ea typeface="MS Mincho"/>
                <a:cs typeface="Times New Roman" pitchFamily="18" charset="0"/>
              </a:rPr>
              <a:t>19 units  </a:t>
            </a:r>
            <a:r>
              <a:rPr lang="en-GB" sz="1600" dirty="0" smtClean="0">
                <a:latin typeface="Times New Roman" pitchFamily="18" charset="0"/>
                <a:ea typeface="MS Mincho"/>
                <a:cs typeface="Times New Roman" pitchFamily="18" charset="0"/>
              </a:rPr>
              <a:t>(</a:t>
            </a:r>
            <a:r>
              <a:rPr lang="en-GB" sz="1600" dirty="0" err="1" smtClean="0">
                <a:latin typeface="Times New Roman" pitchFamily="18" charset="0"/>
                <a:ea typeface="MS Mincho"/>
                <a:cs typeface="Times New Roman" pitchFamily="18" charset="0"/>
              </a:rPr>
              <a:t>sezioni</a:t>
            </a:r>
            <a:r>
              <a:rPr lang="en-GB" sz="1600" dirty="0" smtClean="0">
                <a:latin typeface="Times New Roman" pitchFamily="18" charset="0"/>
                <a:ea typeface="MS Mincho"/>
                <a:cs typeface="Times New Roman" pitchFamily="18" charset="0"/>
              </a:rPr>
              <a:t>) located in the Italian Universities and </a:t>
            </a:r>
            <a:r>
              <a:rPr lang="en-GB" sz="1600" dirty="0" smtClean="0">
                <a:solidFill>
                  <a:srgbClr val="FF0000"/>
                </a:solidFill>
                <a:latin typeface="Times New Roman" pitchFamily="18" charset="0"/>
                <a:ea typeface="MS Mincho"/>
                <a:cs typeface="Times New Roman" pitchFamily="18" charset="0"/>
              </a:rPr>
              <a:t>4 National Laboratories</a:t>
            </a:r>
            <a:r>
              <a:rPr lang="en-GB" sz="1600" dirty="0" smtClean="0">
                <a:latin typeface="Times New Roman" pitchFamily="18" charset="0"/>
                <a:ea typeface="MS Mincho"/>
                <a:cs typeface="Times New Roman" pitchFamily="18" charset="0"/>
              </a:rPr>
              <a:t>. The detection of elementary particles has been always one of the major skills of INFN which, in the framework of many international collaborations has realized complex detection systems including mechanics, electronics, data acquisition and data analysis.</a:t>
            </a:r>
            <a:r>
              <a:rPr lang="en-US" sz="1600" dirty="0" smtClean="0">
                <a:latin typeface="Times New Roman" pitchFamily="18" charset="0"/>
                <a:cs typeface="Times New Roman" pitchFamily="18" charset="0"/>
              </a:rPr>
              <a:t> </a:t>
            </a:r>
          </a:p>
          <a:p>
            <a:r>
              <a:rPr lang="en-US" sz="1600" dirty="0" err="1" smtClean="0">
                <a:latin typeface="Times New Roman" pitchFamily="18" charset="0"/>
                <a:cs typeface="Times New Roman" pitchFamily="18" charset="0"/>
              </a:rPr>
              <a:t>Padova</a:t>
            </a:r>
            <a:r>
              <a:rPr lang="en-US" sz="1600" dirty="0" smtClean="0">
                <a:latin typeface="Times New Roman" pitchFamily="18" charset="0"/>
                <a:cs typeface="Times New Roman" pitchFamily="18" charset="0"/>
              </a:rPr>
              <a:t> is one of the </a:t>
            </a:r>
            <a:r>
              <a:rPr lang="en-US" sz="1600" smtClean="0">
                <a:latin typeface="Times New Roman" pitchFamily="18" charset="0"/>
                <a:cs typeface="Times New Roman" pitchFamily="18" charset="0"/>
              </a:rPr>
              <a:t>main </a:t>
            </a:r>
            <a:r>
              <a:rPr lang="en-US" sz="1600" smtClean="0">
                <a:latin typeface="Times New Roman" pitchFamily="18" charset="0"/>
                <a:cs typeface="Times New Roman" pitchFamily="18" charset="0"/>
              </a:rPr>
              <a:t>units. The </a:t>
            </a:r>
            <a:r>
              <a:rPr lang="en-US" sz="1600" dirty="0" smtClean="0">
                <a:latin typeface="Times New Roman" pitchFamily="18" charset="0"/>
                <a:cs typeface="Times New Roman" pitchFamily="18" charset="0"/>
              </a:rPr>
              <a:t>INFN-</a:t>
            </a:r>
            <a:r>
              <a:rPr lang="en-US" sz="1600" dirty="0" err="1" smtClean="0">
                <a:latin typeface="Times New Roman" pitchFamily="18" charset="0"/>
                <a:cs typeface="Times New Roman" pitchFamily="18" charset="0"/>
              </a:rPr>
              <a:t>Padova</a:t>
            </a:r>
            <a:r>
              <a:rPr lang="en-US" sz="1600" dirty="0" smtClean="0">
                <a:latin typeface="Times New Roman" pitchFamily="18" charset="0"/>
                <a:cs typeface="Times New Roman" pitchFamily="18" charset="0"/>
              </a:rPr>
              <a:t> director is Dr. Mauro </a:t>
            </a:r>
            <a:r>
              <a:rPr lang="en-US" sz="1600" dirty="0" err="1" smtClean="0">
                <a:latin typeface="Times New Roman" pitchFamily="18" charset="0"/>
                <a:cs typeface="Times New Roman" pitchFamily="18" charset="0"/>
              </a:rPr>
              <a:t>Mezzetto</a:t>
            </a:r>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INFN-</a:t>
            </a:r>
            <a:r>
              <a:rPr lang="en-US" sz="1600" dirty="0" err="1" smtClean="0">
                <a:latin typeface="Times New Roman" pitchFamily="18" charset="0"/>
                <a:cs typeface="Times New Roman" pitchFamily="18" charset="0"/>
              </a:rPr>
              <a:t>Padova</a:t>
            </a:r>
            <a:r>
              <a:rPr lang="en-US" sz="1600" dirty="0" smtClean="0">
                <a:latin typeface="Times New Roman" pitchFamily="18" charset="0"/>
                <a:cs typeface="Times New Roman" pitchFamily="18" charset="0"/>
              </a:rPr>
              <a:t> participates in the following experiments and activities:</a:t>
            </a:r>
          </a:p>
          <a:p>
            <a:pPr>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Subnuclear</a:t>
            </a:r>
            <a:r>
              <a:rPr lang="en-US" sz="1600" dirty="0" smtClean="0">
                <a:latin typeface="Times New Roman" pitchFamily="18" charset="0"/>
                <a:cs typeface="Times New Roman" pitchFamily="18" charset="0"/>
              </a:rPr>
              <a:t> physics with accelerators: CMS, </a:t>
            </a:r>
            <a:r>
              <a:rPr lang="en-US" sz="1600" dirty="0" err="1" smtClean="0">
                <a:latin typeface="Times New Roman" pitchFamily="18" charset="0"/>
                <a:cs typeface="Times New Roman" pitchFamily="18" charset="0"/>
              </a:rPr>
              <a:t>LHCb</a:t>
            </a:r>
            <a:r>
              <a:rPr lang="en-US" sz="1600" dirty="0" smtClean="0">
                <a:latin typeface="Times New Roman" pitchFamily="18" charset="0"/>
                <a:cs typeface="Times New Roman" pitchFamily="18" charset="0"/>
              </a:rPr>
              <a:t>, ALICE, 	BELLE-2</a:t>
            </a:r>
          </a:p>
          <a:p>
            <a:pPr>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Neutrino physics: ICARUS, OPERA, T2K, </a:t>
            </a:r>
            <a:r>
              <a:rPr lang="en-US" sz="1600" dirty="0" err="1" smtClean="0">
                <a:latin typeface="Times New Roman" pitchFamily="18" charset="0"/>
                <a:cs typeface="Times New Roman" pitchFamily="18" charset="0"/>
              </a:rPr>
              <a:t>Gerda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Nessie</a:t>
            </a:r>
            <a:r>
              <a:rPr lang="en-US" sz="1600" dirty="0" smtClean="0">
                <a:latin typeface="Times New Roman" pitchFamily="18" charset="0"/>
                <a:cs typeface="Times New Roman" pitchFamily="18" charset="0"/>
              </a:rPr>
              <a:t>, ...</a:t>
            </a:r>
          </a:p>
          <a:p>
            <a:pPr>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600" dirty="0" smtClean="0">
                <a:solidFill>
                  <a:srgbClr val="0000FF"/>
                </a:solidFill>
                <a:latin typeface="Times New Roman" pitchFamily="18" charset="0"/>
                <a:cs typeface="Times New Roman" pitchFamily="18" charset="0"/>
              </a:rPr>
              <a:t>... in particular the </a:t>
            </a:r>
            <a:r>
              <a:rPr lang="en-US" sz="1600" dirty="0" err="1" smtClean="0">
                <a:solidFill>
                  <a:srgbClr val="0000FF"/>
                </a:solidFill>
                <a:latin typeface="Times New Roman" pitchFamily="18" charset="0"/>
                <a:cs typeface="Times New Roman" pitchFamily="18" charset="0"/>
              </a:rPr>
              <a:t>Padova</a:t>
            </a:r>
            <a:r>
              <a:rPr lang="en-US" sz="1600" dirty="0" smtClean="0">
                <a:solidFill>
                  <a:srgbClr val="0000FF"/>
                </a:solidFill>
                <a:latin typeface="Times New Roman" pitchFamily="18" charset="0"/>
                <a:cs typeface="Times New Roman" pitchFamily="18" charset="0"/>
              </a:rPr>
              <a:t> team is the largest Italian group 	</a:t>
            </a:r>
            <a:r>
              <a:rPr lang="en-US" sz="1600" dirty="0" err="1" smtClean="0">
                <a:solidFill>
                  <a:srgbClr val="0000FF"/>
                </a:solidFill>
                <a:latin typeface="Times New Roman" pitchFamily="18" charset="0"/>
                <a:cs typeface="Times New Roman" pitchFamily="18" charset="0"/>
              </a:rPr>
              <a:t>partecipating</a:t>
            </a:r>
            <a:r>
              <a:rPr lang="en-US" sz="1600" dirty="0" smtClean="0">
                <a:solidFill>
                  <a:srgbClr val="0000FF"/>
                </a:solidFill>
                <a:latin typeface="Times New Roman" pitchFamily="18" charset="0"/>
                <a:cs typeface="Times New Roman" pitchFamily="18" charset="0"/>
              </a:rPr>
              <a:t> to CMS (muon system, tracker, trigger and analysis)</a:t>
            </a:r>
          </a:p>
          <a:p>
            <a:r>
              <a:rPr lang="en-US" sz="1600" dirty="0" smtClean="0">
                <a:latin typeface="Times New Roman" pitchFamily="18" charset="0"/>
                <a:cs typeface="Times New Roman" pitchFamily="18" charset="0"/>
              </a:rPr>
              <a:t>INFN-PD is located in the main building of the Department of Physics and Astronomy of the University of </a:t>
            </a:r>
            <a:r>
              <a:rPr lang="en-US" sz="1600" dirty="0" err="1" smtClean="0">
                <a:latin typeface="Times New Roman" pitchFamily="18" charset="0"/>
                <a:cs typeface="Times New Roman" pitchFamily="18" charset="0"/>
              </a:rPr>
              <a:t>Padova</a:t>
            </a:r>
            <a:r>
              <a:rPr lang="en-US"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pPr>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p>
          <a:p>
            <a:pPr>
              <a:buNone/>
            </a:pPr>
            <a:r>
              <a:rPr lang="en-US"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cstate="print"/>
          <a:srcRect/>
          <a:stretch>
            <a:fillRect/>
          </a:stretch>
        </p:blipFill>
        <p:spPr bwMode="auto">
          <a:xfrm>
            <a:off x="6512818" y="1916832"/>
            <a:ext cx="2631182" cy="2411917"/>
          </a:xfrm>
          <a:prstGeom prst="rect">
            <a:avLst/>
          </a:prstGeom>
          <a:noFill/>
          <a:ln w="9525">
            <a:noFill/>
            <a:miter lim="800000"/>
            <a:headEnd/>
            <a:tailEnd/>
          </a:ln>
        </p:spPr>
      </p:pic>
      <p:pic>
        <p:nvPicPr>
          <p:cNvPr id="5" name="Picture 2" descr="http://www.pd.infn.it/img/dipart.jpg"/>
          <p:cNvPicPr>
            <a:picLocks noChangeAspect="1" noChangeArrowheads="1"/>
          </p:cNvPicPr>
          <p:nvPr/>
        </p:nvPicPr>
        <p:blipFill>
          <a:blip r:embed="rId3" cstate="print"/>
          <a:srcRect/>
          <a:stretch>
            <a:fillRect/>
          </a:stretch>
        </p:blipFill>
        <p:spPr bwMode="auto">
          <a:xfrm>
            <a:off x="6251159" y="4841776"/>
            <a:ext cx="2892841" cy="2016224"/>
          </a:xfrm>
          <a:prstGeom prst="rect">
            <a:avLst/>
          </a:prstGeom>
          <a:noFill/>
        </p:spPr>
      </p:pic>
      <p:pic>
        <p:nvPicPr>
          <p:cNvPr id="2053" name="Picture 5" descr="C:\files\logoinfnpd.tiff"/>
          <p:cNvPicPr>
            <a:picLocks noChangeAspect="1" noChangeArrowheads="1"/>
          </p:cNvPicPr>
          <p:nvPr/>
        </p:nvPicPr>
        <p:blipFill>
          <a:blip r:embed="rId4" cstate="print"/>
          <a:srcRect/>
          <a:stretch>
            <a:fillRect/>
          </a:stretch>
        </p:blipFill>
        <p:spPr bwMode="auto">
          <a:xfrm>
            <a:off x="7452320" y="0"/>
            <a:ext cx="1691680" cy="1268760"/>
          </a:xfrm>
          <a:prstGeom prst="rect">
            <a:avLst/>
          </a:prstGeom>
          <a:noFill/>
        </p:spPr>
      </p:pic>
      <p:pic>
        <p:nvPicPr>
          <p:cNvPr id="10" name="Picture 5" descr="C:\files\logoinfnpd.tiff"/>
          <p:cNvPicPr>
            <a:picLocks noChangeAspect="1" noChangeArrowheads="1"/>
          </p:cNvPicPr>
          <p:nvPr/>
        </p:nvPicPr>
        <p:blipFill>
          <a:blip r:embed="rId4" cstate="print"/>
          <a:srcRect/>
          <a:stretch>
            <a:fillRect/>
          </a:stretch>
        </p:blipFill>
        <p:spPr bwMode="auto">
          <a:xfrm>
            <a:off x="0" y="0"/>
            <a:ext cx="1691680" cy="126876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en-US" b="1" dirty="0" smtClean="0">
                <a:solidFill>
                  <a:srgbClr val="0033CC"/>
                </a:solidFill>
                <a:latin typeface="Times New Roman" pitchFamily="18" charset="0"/>
                <a:cs typeface="Times New Roman" pitchFamily="18" charset="0"/>
              </a:rPr>
              <a:t>Staff and activities</a:t>
            </a:r>
            <a:endParaRPr lang="en-US" b="1" dirty="0">
              <a:solidFill>
                <a:srgbClr val="0033CC"/>
              </a:solidFill>
              <a:latin typeface="Times New Roman" pitchFamily="18" charset="0"/>
              <a:cs typeface="Times New Roman" pitchFamily="18" charset="0"/>
            </a:endParaRPr>
          </a:p>
        </p:txBody>
      </p:sp>
      <p:sp>
        <p:nvSpPr>
          <p:cNvPr id="12" name="Segnaposto contenuto 11"/>
          <p:cNvSpPr>
            <a:spLocks noGrp="1"/>
          </p:cNvSpPr>
          <p:nvPr>
            <p:ph sz="half" idx="1"/>
          </p:nvPr>
        </p:nvSpPr>
        <p:spPr>
          <a:xfrm>
            <a:off x="0" y="1196752"/>
            <a:ext cx="4499992" cy="3745632"/>
          </a:xfrm>
        </p:spPr>
        <p:txBody>
          <a:bodyPr>
            <a:noAutofit/>
          </a:bodyPr>
          <a:lstStyle/>
          <a:p>
            <a:r>
              <a:rPr lang="en-US" sz="1600" dirty="0" smtClean="0">
                <a:latin typeface="Times New Roman" pitchFamily="18" charset="0"/>
                <a:cs typeface="Times New Roman" pitchFamily="18" charset="0"/>
              </a:rPr>
              <a:t>The INFN-PD staff in the network participates in the CMS experiment</a:t>
            </a:r>
          </a:p>
          <a:p>
            <a:pPr lvl="1"/>
            <a:r>
              <a:rPr lang="en-US" sz="1600" dirty="0" err="1" smtClean="0">
                <a:solidFill>
                  <a:srgbClr val="FF0000"/>
                </a:solidFill>
                <a:latin typeface="Times New Roman" pitchFamily="18" charset="0"/>
                <a:cs typeface="Times New Roman" pitchFamily="18" charset="0"/>
              </a:rPr>
              <a:t>Tommaso</a:t>
            </a:r>
            <a:r>
              <a:rPr lang="en-US" sz="1600" dirty="0" smtClean="0">
                <a:solidFill>
                  <a:srgbClr val="FF0000"/>
                </a:solidFill>
                <a:latin typeface="Times New Roman" pitchFamily="18" charset="0"/>
                <a:cs typeface="Times New Roman" pitchFamily="18" charset="0"/>
              </a:rPr>
              <a:t> </a:t>
            </a:r>
            <a:r>
              <a:rPr lang="en-US" sz="1600" dirty="0" err="1" smtClean="0">
                <a:solidFill>
                  <a:srgbClr val="FF0000"/>
                </a:solidFill>
                <a:latin typeface="Times New Roman" pitchFamily="18" charset="0"/>
                <a:cs typeface="Times New Roman" pitchFamily="18" charset="0"/>
              </a:rPr>
              <a:t>Dorigo</a:t>
            </a:r>
            <a:r>
              <a:rPr lang="en-US" sz="1600" dirty="0" smtClean="0">
                <a:solidFill>
                  <a:srgbClr val="FF0000"/>
                </a:solidFill>
                <a:latin typeface="Times New Roman" pitchFamily="18" charset="0"/>
                <a:cs typeface="Times New Roman" pitchFamily="18" charset="0"/>
              </a:rPr>
              <a:t> </a:t>
            </a:r>
            <a:r>
              <a:rPr lang="en-US" sz="1600" dirty="0" smtClean="0">
                <a:latin typeface="Times New Roman" pitchFamily="18" charset="0"/>
                <a:cs typeface="Times New Roman" pitchFamily="18" charset="0"/>
              </a:rPr>
              <a:t>is </a:t>
            </a:r>
            <a:r>
              <a:rPr lang="en-US" sz="1600" smtClean="0">
                <a:latin typeface="Times New Roman" pitchFamily="18" charset="0"/>
                <a:cs typeface="Times New Roman" pitchFamily="18" charset="0"/>
              </a:rPr>
              <a:t>the </a:t>
            </a:r>
            <a:r>
              <a:rPr lang="en-US" sz="1600" smtClean="0">
                <a:latin typeface="Times New Roman" pitchFamily="18" charset="0"/>
                <a:cs typeface="Times New Roman" pitchFamily="18" charset="0"/>
              </a:rPr>
              <a:t>PI </a:t>
            </a:r>
            <a:r>
              <a:rPr lang="en-US" sz="1600" smtClean="0">
                <a:latin typeface="Times New Roman" pitchFamily="18" charset="0"/>
                <a:cs typeface="Times New Roman" pitchFamily="18" charset="0"/>
              </a:rPr>
              <a:t>of </a:t>
            </a:r>
            <a:r>
              <a:rPr lang="en-US" sz="1600" smtClean="0">
                <a:latin typeface="Times New Roman" pitchFamily="18" charset="0"/>
                <a:cs typeface="Times New Roman" pitchFamily="18" charset="0"/>
              </a:rPr>
              <a:t>the </a:t>
            </a:r>
            <a:r>
              <a:rPr lang="en-US" sz="1600" smtClean="0">
                <a:latin typeface="Times New Roman" pitchFamily="18" charset="0"/>
                <a:cs typeface="Times New Roman" pitchFamily="18" charset="0"/>
              </a:rPr>
              <a:t>node</a:t>
            </a:r>
            <a:endParaRPr lang="en-US" sz="1600" dirty="0" smtClean="0">
              <a:latin typeface="Times New Roman" pitchFamily="18" charset="0"/>
              <a:cs typeface="Times New Roman" pitchFamily="18" charset="0"/>
            </a:endParaRPr>
          </a:p>
          <a:p>
            <a:pPr lvl="1"/>
            <a:r>
              <a:rPr lang="en-US" sz="1600" smtClean="0">
                <a:latin typeface="Times New Roman" pitchFamily="18" charset="0"/>
                <a:cs typeface="Times New Roman" pitchFamily="18" charset="0"/>
              </a:rPr>
              <a:t>Prof</a:t>
            </a:r>
            <a:r>
              <a:rPr lang="en-US" sz="1600" smtClean="0">
                <a:latin typeface="Times New Roman" pitchFamily="18" charset="0"/>
                <a:cs typeface="Times New Roman" pitchFamily="18" charset="0"/>
              </a:rPr>
              <a:t>. Bruno Scarpa is a co-supervisor </a:t>
            </a:r>
            <a:endParaRPr lang="en-US" sz="1600" dirty="0" smtClean="0">
              <a:latin typeface="Times New Roman" pitchFamily="18" charset="0"/>
              <a:cs typeface="Times New Roman" pitchFamily="18" charset="0"/>
            </a:endParaRPr>
          </a:p>
          <a:p>
            <a:pPr lvl="1"/>
            <a:r>
              <a:rPr lang="en-US" sz="1600" dirty="0" smtClean="0">
                <a:latin typeface="Times New Roman" pitchFamily="18" charset="0"/>
                <a:cs typeface="Times New Roman" pitchFamily="18" charset="0"/>
              </a:rPr>
              <a:t>Prof. Franco </a:t>
            </a:r>
            <a:r>
              <a:rPr lang="en-US" sz="1600" dirty="0" err="1" smtClean="0">
                <a:latin typeface="Times New Roman" pitchFamily="18" charset="0"/>
                <a:cs typeface="Times New Roman" pitchFamily="18" charset="0"/>
              </a:rPr>
              <a:t>Simonetto</a:t>
            </a:r>
            <a:r>
              <a:rPr lang="en-US" sz="1600" dirty="0" smtClean="0">
                <a:latin typeface="Times New Roman" pitchFamily="18" charset="0"/>
                <a:cs typeface="Times New Roman" pitchFamily="18" charset="0"/>
              </a:rPr>
              <a:t> is </a:t>
            </a:r>
            <a:r>
              <a:rPr lang="en-US" sz="1600" smtClean="0">
                <a:latin typeface="Times New Roman" pitchFamily="18" charset="0"/>
                <a:cs typeface="Times New Roman" pitchFamily="18" charset="0"/>
              </a:rPr>
              <a:t>a </a:t>
            </a:r>
            <a:r>
              <a:rPr lang="en-US" sz="1600" smtClean="0">
                <a:latin typeface="Times New Roman" pitchFamily="18" charset="0"/>
                <a:cs typeface="Times New Roman" pitchFamily="18" charset="0"/>
              </a:rPr>
              <a:t>co-supervisor</a:t>
            </a:r>
          </a:p>
          <a:p>
            <a:pPr lvl="1"/>
            <a:r>
              <a:rPr lang="it-IT" sz="1600" smtClean="0">
                <a:latin typeface="Times New Roman" pitchFamily="18" charset="0"/>
                <a:cs typeface="Times New Roman" pitchFamily="18" charset="0"/>
              </a:rPr>
              <a:t>Prof. Martino Margoni is a co-supervisor</a:t>
            </a:r>
            <a:endParaRPr lang="en-US" sz="1600" dirty="0" smtClean="0">
              <a:latin typeface="Times New Roman" pitchFamily="18" charset="0"/>
              <a:cs typeface="Times New Roman" pitchFamily="18" charset="0"/>
            </a:endParaRPr>
          </a:p>
          <a:p>
            <a:pPr lvl="1"/>
            <a:r>
              <a:rPr lang="en-US" sz="1600" dirty="0" smtClean="0">
                <a:latin typeface="Times New Roman" pitchFamily="18" charset="0"/>
                <a:cs typeface="Times New Roman" pitchFamily="18" charset="0"/>
              </a:rPr>
              <a:t>Administrative </a:t>
            </a:r>
            <a:r>
              <a:rPr lang="en-US" sz="1600" smtClean="0">
                <a:latin typeface="Times New Roman" pitchFamily="18" charset="0"/>
                <a:cs typeface="Times New Roman" pitchFamily="18" charset="0"/>
              </a:rPr>
              <a:t>staff </a:t>
            </a:r>
            <a:r>
              <a:rPr lang="en-US" sz="1600" smtClean="0">
                <a:latin typeface="Times New Roman" pitchFamily="18" charset="0"/>
                <a:cs typeface="Times New Roman" pitchFamily="18" charset="0"/>
              </a:rPr>
              <a:t>include </a:t>
            </a:r>
            <a:r>
              <a:rPr lang="en-US" sz="1600" smtClean="0">
                <a:latin typeface="Times New Roman" pitchFamily="18" charset="0"/>
                <a:cs typeface="Times New Roman" pitchFamily="18" charset="0"/>
              </a:rPr>
              <a:t>Luisa </a:t>
            </a:r>
            <a:r>
              <a:rPr lang="en-US" sz="1600" smtClean="0">
                <a:latin typeface="Times New Roman" pitchFamily="18" charset="0"/>
                <a:cs typeface="Times New Roman" pitchFamily="18" charset="0"/>
              </a:rPr>
              <a:t>Iacono. Giorgia Salvato, and Alessandra Lombardo </a:t>
            </a:r>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The group’s interests relevant to the </a:t>
            </a:r>
            <a:r>
              <a:rPr lang="en-US" sz="1600" smtClean="0">
                <a:latin typeface="Times New Roman" pitchFamily="18" charset="0"/>
                <a:cs typeface="Times New Roman" pitchFamily="18" charset="0"/>
              </a:rPr>
              <a:t>network </a:t>
            </a:r>
            <a:r>
              <a:rPr lang="en-US" sz="1600" smtClean="0">
                <a:latin typeface="Times New Roman" pitchFamily="18" charset="0"/>
                <a:cs typeface="Times New Roman" pitchFamily="18" charset="0"/>
              </a:rPr>
              <a:t>activities include rare B decay searches</a:t>
            </a:r>
          </a:p>
          <a:p>
            <a:pPr lvl="1"/>
            <a:r>
              <a:rPr lang="it-IT" sz="1200" smtClean="0">
                <a:latin typeface="Times New Roman" pitchFamily="18" charset="0"/>
                <a:cs typeface="Times New Roman" pitchFamily="18" charset="0"/>
              </a:rPr>
              <a:t>we contributed to B</a:t>
            </a:r>
            <a:r>
              <a:rPr lang="it-IT" sz="1200" smtClean="0">
                <a:latin typeface="Times New Roman" pitchFamily="18" charset="0"/>
                <a:cs typeface="Times New Roman" pitchFamily="18" charset="0"/>
                <a:sym typeface="Wingdings" panose="05000000000000000000" pitchFamily="2" charset="2"/>
              </a:rPr>
              <a:t></a:t>
            </a:r>
            <a:r>
              <a:rPr lang="el-GR" sz="1200" smtClean="0">
                <a:latin typeface="Times New Roman" pitchFamily="18" charset="0"/>
                <a:cs typeface="Times New Roman" pitchFamily="18" charset="0"/>
                <a:sym typeface="Wingdings" panose="05000000000000000000" pitchFamily="2" charset="2"/>
              </a:rPr>
              <a:t>μμ</a:t>
            </a:r>
            <a:r>
              <a:rPr lang="it-IT" sz="1200" smtClean="0">
                <a:latin typeface="Times New Roman" pitchFamily="18" charset="0"/>
                <a:cs typeface="Times New Roman" pitchFamily="18" charset="0"/>
                <a:sym typeface="Wingdings" panose="05000000000000000000" pitchFamily="2" charset="2"/>
              </a:rPr>
              <a:t> searches from Run1 data</a:t>
            </a:r>
            <a:endParaRPr lang="it-IT" sz="1200" smtClean="0">
              <a:latin typeface="Times New Roman" pitchFamily="18" charset="0"/>
              <a:cs typeface="Times New Roman" pitchFamily="18" charset="0"/>
            </a:endParaRPr>
          </a:p>
          <a:p>
            <a:pPr lvl="1"/>
            <a:r>
              <a:rPr lang="it-IT" sz="1200" smtClean="0">
                <a:latin typeface="Times New Roman" pitchFamily="18" charset="0"/>
                <a:cs typeface="Times New Roman" pitchFamily="18" charset="0"/>
              </a:rPr>
              <a:t>we recently also published an article on angular distributions in B</a:t>
            </a:r>
            <a:r>
              <a:rPr lang="it-IT" sz="1200" smtClean="0">
                <a:latin typeface="Times New Roman" pitchFamily="18" charset="0"/>
                <a:cs typeface="Times New Roman" pitchFamily="18" charset="0"/>
                <a:sym typeface="Wingdings" panose="05000000000000000000" pitchFamily="2" charset="2"/>
              </a:rPr>
              <a:t>k</a:t>
            </a:r>
            <a:r>
              <a:rPr lang="el-GR" sz="1200" smtClean="0">
                <a:latin typeface="Times New Roman" pitchFamily="18" charset="0"/>
                <a:cs typeface="Times New Roman" pitchFamily="18" charset="0"/>
                <a:sym typeface="Wingdings" panose="05000000000000000000" pitchFamily="2" charset="2"/>
              </a:rPr>
              <a:t>μμ</a:t>
            </a:r>
            <a:r>
              <a:rPr lang="it-IT" sz="1200" smtClean="0">
                <a:latin typeface="Times New Roman" pitchFamily="18" charset="0"/>
                <a:cs typeface="Times New Roman" pitchFamily="18" charset="0"/>
                <a:sym typeface="Wingdings" panose="05000000000000000000" pitchFamily="2" charset="2"/>
              </a:rPr>
              <a:t> decays</a:t>
            </a:r>
          </a:p>
          <a:p>
            <a:r>
              <a:rPr lang="it-IT" sz="1600" smtClean="0">
                <a:latin typeface="Times New Roman" pitchFamily="18" charset="0"/>
                <a:cs typeface="Times New Roman" pitchFamily="18" charset="0"/>
                <a:sym typeface="Wingdings" panose="05000000000000000000" pitchFamily="2" charset="2"/>
              </a:rPr>
              <a:t>We are also active in the Higgs WG (HH searches), as well as in diboson searches, exotica searches, and other topics </a:t>
            </a:r>
          </a:p>
          <a:p>
            <a:r>
              <a:rPr lang="it-IT" sz="1600" smtClean="0">
                <a:latin typeface="Times New Roman" pitchFamily="18" charset="0"/>
                <a:cs typeface="Times New Roman" pitchFamily="18" charset="0"/>
                <a:sym typeface="Wingdings" panose="05000000000000000000" pitchFamily="2" charset="2"/>
              </a:rPr>
              <a:t>Padova has relevant responsibilities in hardware for CMS (we designed and built the drift chambers for muons, as well as parts of the inner tracker)</a:t>
            </a:r>
            <a:endParaRPr lang="en-US" sz="1600" dirty="0" smtClean="0">
              <a:latin typeface="Times New Roman" pitchFamily="18" charset="0"/>
              <a:cs typeface="Times New Roman" pitchFamily="18" charset="0"/>
            </a:endParaRPr>
          </a:p>
        </p:txBody>
      </p:sp>
      <p:sp>
        <p:nvSpPr>
          <p:cNvPr id="13" name="Segnaposto contenuto 12"/>
          <p:cNvSpPr>
            <a:spLocks noGrp="1"/>
          </p:cNvSpPr>
          <p:nvPr>
            <p:ph sz="half" idx="2"/>
          </p:nvPr>
        </p:nvSpPr>
        <p:spPr>
          <a:xfrm>
            <a:off x="4860032" y="1916832"/>
            <a:ext cx="4283968" cy="3240360"/>
          </a:xfrm>
        </p:spPr>
        <p:txBody>
          <a:bodyPr>
            <a:normAutofit fontScale="62500" lnSpcReduction="20000"/>
          </a:bodyPr>
          <a:lstStyle/>
          <a:p>
            <a:r>
              <a:rPr lang="en-US" sz="2900" smtClean="0">
                <a:latin typeface="Times New Roman" pitchFamily="18" charset="0"/>
                <a:cs typeface="Times New Roman" pitchFamily="18" charset="0"/>
              </a:rPr>
              <a:t>The ESR Hevjin Yarar </a:t>
            </a:r>
            <a:r>
              <a:rPr lang="en-US" sz="2900" dirty="0" smtClean="0">
                <a:latin typeface="Times New Roman" pitchFamily="18" charset="0"/>
                <a:cs typeface="Times New Roman" pitchFamily="18" charset="0"/>
              </a:rPr>
              <a:t>will mainly work </a:t>
            </a:r>
            <a:r>
              <a:rPr lang="en-US" sz="2900" smtClean="0">
                <a:latin typeface="Times New Roman" pitchFamily="18" charset="0"/>
                <a:cs typeface="Times New Roman" pitchFamily="18" charset="0"/>
              </a:rPr>
              <a:t>on </a:t>
            </a:r>
            <a:r>
              <a:rPr lang="en-US" sz="2900" smtClean="0">
                <a:latin typeface="Times New Roman" pitchFamily="18" charset="0"/>
                <a:cs typeface="Times New Roman" pitchFamily="18" charset="0"/>
              </a:rPr>
              <a:t>developing statistical tools for a CMS search of a rare B decay</a:t>
            </a:r>
          </a:p>
          <a:p>
            <a:endParaRPr lang="en-US" sz="2900" smtClean="0">
              <a:latin typeface="Times New Roman" pitchFamily="18" charset="0"/>
              <a:cs typeface="Times New Roman" pitchFamily="18" charset="0"/>
            </a:endParaRPr>
          </a:p>
          <a:p>
            <a:r>
              <a:rPr lang="it-IT" sz="2900" smtClean="0">
                <a:latin typeface="Times New Roman" pitchFamily="18" charset="0"/>
                <a:cs typeface="Times New Roman" pitchFamily="18" charset="0"/>
              </a:rPr>
              <a:t>Tommaso Dorigo is the outreach coordinator of INSIGHTS and he will try to ensure that our public engagement action is up to the task</a:t>
            </a:r>
          </a:p>
          <a:p>
            <a:endParaRPr lang="it-IT" sz="2900">
              <a:latin typeface="Times New Roman" pitchFamily="18" charset="0"/>
              <a:cs typeface="Times New Roman" pitchFamily="18" charset="0"/>
            </a:endParaRPr>
          </a:p>
          <a:p>
            <a:r>
              <a:rPr lang="it-IT" sz="2900" smtClean="0">
                <a:latin typeface="Times New Roman" pitchFamily="18" charset="0"/>
                <a:cs typeface="Times New Roman" pitchFamily="18" charset="0"/>
              </a:rPr>
              <a:t>I cannot promise it for him, but prof. Scarpa should be considered a resource for the network, in particular for statistical issues in Bayesian analysis</a:t>
            </a:r>
            <a:endParaRPr lang="en-US" sz="2900" smtClean="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1526</TotalTime>
  <Words>375</Words>
  <Application>Microsoft Office PowerPoint</Application>
  <PresentationFormat>Presentazione su schermo (4:3)</PresentationFormat>
  <Paragraphs>30</Paragraphs>
  <Slides>3</Slides>
  <Notes>0</Notes>
  <HiddenSlides>0</HiddenSlides>
  <MMClips>0</MMClips>
  <ScaleCrop>false</ScaleCrop>
  <HeadingPairs>
    <vt:vector size="4" baseType="variant">
      <vt:variant>
        <vt:lpstr>Tema</vt:lpstr>
      </vt:variant>
      <vt:variant>
        <vt:i4>1</vt:i4>
      </vt:variant>
      <vt:variant>
        <vt:lpstr>Titoli diapositive</vt:lpstr>
      </vt:variant>
      <vt:variant>
        <vt:i4>3</vt:i4>
      </vt:variant>
    </vt:vector>
  </HeadingPairs>
  <TitlesOfParts>
    <vt:vector size="4" baseType="lpstr">
      <vt:lpstr>Tema di Office</vt:lpstr>
      <vt:lpstr>INSIGHTS Presentation of node: INFN-PD</vt:lpstr>
      <vt:lpstr>INFN-Padova overview</vt:lpstr>
      <vt:lpstr>Staff and activities</vt:lpstr>
    </vt:vector>
  </TitlesOfParts>
  <Company>INFN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AMVA4NewPhysics Presentation of node: INFN</dc:title>
  <dc:creator>T.Dorigo</dc:creator>
  <cp:lastModifiedBy>Tommaso</cp:lastModifiedBy>
  <cp:revision>13</cp:revision>
  <dcterms:created xsi:type="dcterms:W3CDTF">2015-09-02T12:55:00Z</dcterms:created>
  <dcterms:modified xsi:type="dcterms:W3CDTF">2018-09-26T07:59:29Z</dcterms:modified>
</cp:coreProperties>
</file>