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1244" r:id="rId2"/>
    <p:sldId id="1245" r:id="rId3"/>
    <p:sldId id="1246" r:id="rId4"/>
    <p:sldId id="1247" r:id="rId5"/>
    <p:sldId id="1248" r:id="rId6"/>
    <p:sldId id="1250" r:id="rId7"/>
    <p:sldId id="1251" r:id="rId8"/>
    <p:sldId id="1252" r:id="rId9"/>
    <p:sldId id="1253" r:id="rId10"/>
    <p:sldId id="1254" r:id="rId11"/>
    <p:sldId id="1257" r:id="rId12"/>
    <p:sldId id="1258" r:id="rId13"/>
    <p:sldId id="1259" r:id="rId14"/>
  </p:sldIdLst>
  <p:sldSz cx="9144000" cy="6858000" type="screen4x3"/>
  <p:notesSz cx="6994525" cy="9278938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20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20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20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20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20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4CC08"/>
    <a:srgbClr val="FF3399"/>
    <a:srgbClr val="FFFF00"/>
    <a:srgbClr val="FFFFCC"/>
    <a:srgbClr val="FF7A01"/>
    <a:srgbClr val="339933"/>
    <a:srgbClr val="00FF00"/>
    <a:srgbClr val="FF00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9271" autoAdjust="0"/>
  </p:normalViewPr>
  <p:slideViewPr>
    <p:cSldViewPr>
      <p:cViewPr varScale="1">
        <p:scale>
          <a:sx n="97" d="100"/>
          <a:sy n="97" d="100"/>
        </p:scale>
        <p:origin x="-568" y="-112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5" d="100"/>
        <a:sy n="175" d="100"/>
      </p:scale>
      <p:origin x="0" y="6640"/>
    </p:cViewPr>
  </p:sorterViewPr>
  <p:notesViewPr>
    <p:cSldViewPr>
      <p:cViewPr varScale="1">
        <p:scale>
          <a:sx n="86" d="100"/>
          <a:sy n="86" d="100"/>
        </p:scale>
        <p:origin x="-1818" y="-72"/>
      </p:cViewPr>
      <p:guideLst>
        <p:guide orient="horz" pos="2922"/>
        <p:guide pos="220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05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buFontTx/>
              <a:buNone/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05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buFontTx/>
              <a:buNone/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5388"/>
            <a:ext cx="30305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944" tIns="46472" rIns="92944" bIns="46472" numCol="1" anchor="b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buFontTx/>
              <a:buNone/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5388"/>
            <a:ext cx="30305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944" tIns="46472" rIns="92944" bIns="46472" numCol="1" anchor="b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buFontTx/>
              <a:buNone/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fld id="{5A3920DF-751A-9946-AAA1-C6BEFA2268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5315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0300" y="685800"/>
            <a:ext cx="467360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5183188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392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fld id="{7C7DF38F-0E5D-3D45-B31D-B1B92AD566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4139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2098556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3388180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929398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3311559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1407109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654617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2543248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404639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1721005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1020890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  <p:extLst>
      <p:ext uri="{BB962C8B-B14F-4D97-AF65-F5344CB8AC3E}">
        <p14:creationId xmlns:p14="http://schemas.microsoft.com/office/powerpoint/2010/main" val="3105829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14400"/>
            <a:ext cx="77724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477000"/>
            <a:ext cx="7772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000" b="0" i="0">
                <a:solidFill>
                  <a:schemeClr val="accent2"/>
                </a:solidFill>
                <a:latin typeface="Helvetica Neue Light"/>
                <a:cs typeface="Helvetica Neue Light"/>
              </a:defRPr>
            </a:lvl1pPr>
          </a:lstStyle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685800" y="762000"/>
            <a:ext cx="77724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b="0" i="0">
              <a:latin typeface="Helvetica Neue Light"/>
              <a:cs typeface="Helvetica Neue Ligh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0" i="0">
          <a:solidFill>
            <a:schemeClr val="accent2"/>
          </a:solidFill>
          <a:latin typeface="Helvetica Neue Light"/>
          <a:ea typeface="+mj-ea"/>
          <a:cs typeface="Helvetica Neue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har char="•"/>
        <a:defRPr sz="2000" b="0" i="0">
          <a:solidFill>
            <a:schemeClr val="tx1"/>
          </a:solidFill>
          <a:latin typeface="Helvetica Neue Light"/>
          <a:ea typeface="+mn-ea"/>
          <a:cs typeface="Helvetica Neue Light"/>
        </a:defRPr>
      </a:lvl1pPr>
      <a:lvl2pPr marL="742950" indent="-285750" algn="l" rtl="0" eaLnBrk="0" fontAlgn="base" hangingPunct="0">
        <a:spcBef>
          <a:spcPct val="50000"/>
        </a:spcBef>
        <a:spcAft>
          <a:spcPct val="0"/>
        </a:spcAft>
        <a:buChar char="–"/>
        <a:defRPr sz="1600" b="0" i="0">
          <a:solidFill>
            <a:schemeClr val="tx1"/>
          </a:solidFill>
          <a:latin typeface="Helvetica Neue Light"/>
          <a:ea typeface="+mn-ea"/>
          <a:cs typeface="Helvetica Neue Light"/>
        </a:defRPr>
      </a:lvl2pPr>
      <a:lvl3pPr marL="1143000" indent="-228600" algn="l" rtl="0" eaLnBrk="0" fontAlgn="base" hangingPunct="0">
        <a:spcBef>
          <a:spcPct val="50000"/>
        </a:spcBef>
        <a:spcAft>
          <a:spcPct val="0"/>
        </a:spcAft>
        <a:buChar char="•"/>
        <a:defRPr sz="1200" b="0" i="0">
          <a:solidFill>
            <a:schemeClr val="tx1"/>
          </a:solidFill>
          <a:latin typeface="Helvetica Neue Light"/>
          <a:ea typeface="+mn-ea"/>
          <a:cs typeface="Helvetica Neue Light"/>
        </a:defRPr>
      </a:lvl3pPr>
      <a:lvl4pPr marL="1600200" indent="-228600" algn="l" rtl="0" eaLnBrk="0" fontAlgn="base" hangingPunct="0">
        <a:spcBef>
          <a:spcPct val="50000"/>
        </a:spcBef>
        <a:spcAft>
          <a:spcPct val="0"/>
        </a:spcAft>
        <a:buChar char="–"/>
        <a:defRPr sz="1200" b="0" i="0">
          <a:solidFill>
            <a:schemeClr val="tx1"/>
          </a:solidFill>
          <a:latin typeface="Helvetica Neue Light"/>
          <a:ea typeface="+mn-ea"/>
          <a:cs typeface="Helvetica Neue Light"/>
        </a:defRPr>
      </a:lvl4pPr>
      <a:lvl5pPr marL="2057400" indent="-228600" algn="l" rtl="0" eaLnBrk="0" fontAlgn="base" hangingPunct="0">
        <a:spcBef>
          <a:spcPct val="50000"/>
        </a:spcBef>
        <a:spcAft>
          <a:spcPct val="0"/>
        </a:spcAft>
        <a:buChar char="»"/>
        <a:defRPr sz="1200" b="0" i="0">
          <a:solidFill>
            <a:schemeClr val="tx1"/>
          </a:solidFill>
          <a:latin typeface="Helvetica Neue Light"/>
          <a:ea typeface="+mn-ea"/>
          <a:cs typeface="Helvetica Neue Light"/>
        </a:defRPr>
      </a:lvl5pPr>
      <a:lvl6pPr marL="25146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2.png"/><Relationship Id="rId5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4" Type="http://schemas.openxmlformats.org/officeDocument/2006/relationships/image" Target="../media/image14.png"/><Relationship Id="rId5" Type="http://schemas.microsoft.com/office/2007/relationships/hdphoto" Target="../media/hdphoto4.wdp"/><Relationship Id="rId6" Type="http://schemas.openxmlformats.org/officeDocument/2006/relationships/image" Target="../media/image15.png"/><Relationship Id="rId7" Type="http://schemas.microsoft.com/office/2007/relationships/hdphoto" Target="../media/hdphoto5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microsoft.com/office/2007/relationships/hdphoto" Target="../media/hdphoto6.wdp"/><Relationship Id="rId5" Type="http://schemas.openxmlformats.org/officeDocument/2006/relationships/image" Target="../media/image15.png"/><Relationship Id="rId6" Type="http://schemas.microsoft.com/office/2007/relationships/hdphoto" Target="../media/hdphoto7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INSIGHTS - Nikhef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Wouter </a:t>
            </a:r>
            <a:r>
              <a:rPr lang="en-US" dirty="0" smtClean="0"/>
              <a:t>Verkerke (Nikhef/University of Amsterdam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P. </a:t>
            </a:r>
            <a:r>
              <a:rPr lang="en-US" dirty="0" smtClean="0"/>
              <a:t>Ferrari (Nikhef)</a:t>
            </a:r>
          </a:p>
          <a:p>
            <a:r>
              <a:rPr lang="en-US" dirty="0" smtClean="0"/>
              <a:t>Rahul </a:t>
            </a:r>
            <a:r>
              <a:rPr lang="en-US" dirty="0" err="1" smtClean="0"/>
              <a:t>Balasubramanian</a:t>
            </a:r>
            <a:r>
              <a:rPr lang="en-US" dirty="0" smtClean="0"/>
              <a:t> (Nikhef/</a:t>
            </a:r>
            <a:r>
              <a:rPr lang="en-US" dirty="0" err="1" smtClean="0"/>
              <a:t>UvA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609600" y="609600"/>
            <a:ext cx="7924800" cy="2286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822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of EFT morphing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 of morphing of 1D observable distribution with 2 theory parameters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Wouter Verkerke, NIKHEF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54939"/>
            <a:ext cx="9144000" cy="446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035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concrete example VBH </a:t>
            </a:r>
            <a:r>
              <a:rPr lang="en-US" dirty="0" smtClean="0">
                <a:sym typeface="Wingdings"/>
              </a:rPr>
              <a:t> H  WW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Wouter Verkerke, NIKHEF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98" y="965252"/>
            <a:ext cx="4562406" cy="30112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55435" y="3292125"/>
            <a:ext cx="778365" cy="11264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79205" tIns="39603" rIns="79205" bIns="39603" rtlCol="0">
            <a:spAutoFit/>
          </a:bodyPr>
          <a:lstStyle/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k</a:t>
            </a:r>
            <a:r>
              <a:rPr lang="en-US" baseline="-25000" dirty="0" err="1" smtClean="0">
                <a:solidFill>
                  <a:srgbClr val="FF0000"/>
                </a:solidFill>
              </a:rPr>
              <a:t>SM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k</a:t>
            </a:r>
            <a:r>
              <a:rPr lang="en-US" baseline="-25000" dirty="0" err="1" smtClean="0">
                <a:solidFill>
                  <a:srgbClr val="FF0000"/>
                </a:solidFill>
              </a:rPr>
              <a:t>HWW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k</a:t>
            </a:r>
            <a:r>
              <a:rPr lang="en-US" baseline="-25000" dirty="0" err="1" smtClean="0">
                <a:solidFill>
                  <a:srgbClr val="FF0000"/>
                </a:solidFill>
              </a:rPr>
              <a:t>AWW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 flipV="1">
            <a:off x="2505335" y="2539313"/>
            <a:ext cx="450100" cy="7528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3084035" y="2539313"/>
            <a:ext cx="128600" cy="7528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260683" y="4331476"/>
            <a:ext cx="3693307" cy="1003309"/>
          </a:xfrm>
          <a:prstGeom prst="rect">
            <a:avLst/>
          </a:prstGeom>
          <a:noFill/>
        </p:spPr>
        <p:txBody>
          <a:bodyPr wrap="none" lIns="79205" tIns="39603" rIns="79205" bIns="39603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Helvetica Neue Light"/>
                <a:cs typeface="Helvetica Neue Light"/>
              </a:rPr>
              <a:t>3 shared parameters </a:t>
            </a:r>
            <a:br>
              <a:rPr lang="en-US" dirty="0" smtClean="0">
                <a:solidFill>
                  <a:srgbClr val="FF0000"/>
                </a:solidFill>
                <a:latin typeface="Helvetica Neue Light"/>
                <a:cs typeface="Helvetica Neue Light"/>
              </a:rPr>
            </a:br>
            <a:r>
              <a:rPr lang="en-US" dirty="0" smtClean="0">
                <a:solidFill>
                  <a:srgbClr val="FF0000"/>
                </a:solidFill>
                <a:latin typeface="Helvetica Neue Light"/>
                <a:cs typeface="Helvetica Neue Light"/>
                <a:sym typeface="Wingdings"/>
              </a:rPr>
              <a:t> </a:t>
            </a:r>
            <a:r>
              <a:rPr lang="en-US" dirty="0" smtClean="0">
                <a:solidFill>
                  <a:srgbClr val="FF0000"/>
                </a:solidFill>
                <a:latin typeface="Helvetica Neue Light"/>
                <a:cs typeface="Helvetica Neue Light"/>
              </a:rPr>
              <a:t>15 terms in |M|</a:t>
            </a:r>
            <a:r>
              <a:rPr lang="en-US" baseline="30000" dirty="0" smtClean="0">
                <a:solidFill>
                  <a:srgbClr val="FF0000"/>
                </a:solidFill>
                <a:latin typeface="Helvetica Neue Light"/>
                <a:cs typeface="Helvetica Neue Light"/>
              </a:rPr>
              <a:t>2</a:t>
            </a:r>
            <a:r>
              <a:rPr lang="en-US" dirty="0" smtClean="0">
                <a:solidFill>
                  <a:srgbClr val="FF0000"/>
                </a:solidFill>
                <a:latin typeface="Helvetica Neue Light"/>
                <a:cs typeface="Helvetica Neue Light"/>
              </a:rPr>
              <a:t> expression </a:t>
            </a:r>
            <a:br>
              <a:rPr lang="en-US" dirty="0" smtClean="0">
                <a:solidFill>
                  <a:srgbClr val="FF0000"/>
                </a:solidFill>
                <a:latin typeface="Helvetica Neue Light"/>
                <a:cs typeface="Helvetica Neue Light"/>
              </a:rPr>
            </a:br>
            <a:r>
              <a:rPr lang="en-US" dirty="0" smtClean="0">
                <a:solidFill>
                  <a:srgbClr val="FF0000"/>
                </a:solidFill>
                <a:latin typeface="Helvetica Neue Light"/>
                <a:cs typeface="Helvetica Neue Light"/>
                <a:sym typeface="Wingdings"/>
              </a:rPr>
              <a:t> 15 input distributions needed</a:t>
            </a:r>
            <a:endParaRPr lang="en-US" dirty="0">
              <a:solidFill>
                <a:srgbClr val="FF0000"/>
              </a:solidFill>
              <a:latin typeface="Helvetica Neue Light"/>
              <a:cs typeface="Helvetica Neue Light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6016" y="965253"/>
            <a:ext cx="4278386" cy="314812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51269" y="4613246"/>
            <a:ext cx="5661463" cy="403145"/>
          </a:xfrm>
          <a:prstGeom prst="rect">
            <a:avLst/>
          </a:prstGeom>
          <a:noFill/>
        </p:spPr>
        <p:txBody>
          <a:bodyPr wrap="none" lIns="79205" tIns="39603" rIns="79205" bIns="39603" rtlCol="0">
            <a:spAutoFit/>
          </a:bodyPr>
          <a:lstStyle/>
          <a:p>
            <a:pPr>
              <a:buNone/>
            </a:pPr>
            <a:r>
              <a:rPr lang="en-US" sz="2100" dirty="0">
                <a:solidFill>
                  <a:srgbClr val="FF0000"/>
                </a:solidFill>
                <a:latin typeface="Helvetica Neue Light"/>
                <a:cs typeface="Helvetica Neue Light"/>
              </a:rPr>
              <a:t>T</a:t>
            </a:r>
            <a:r>
              <a:rPr lang="en-US" sz="2100" baseline="-25000" dirty="0">
                <a:solidFill>
                  <a:srgbClr val="FF0000"/>
                </a:solidFill>
                <a:latin typeface="Helvetica Neue Light"/>
                <a:cs typeface="Helvetica Neue Light"/>
              </a:rPr>
              <a:t>out</a:t>
            </a:r>
            <a:r>
              <a:rPr lang="en-US" sz="2100" dirty="0">
                <a:solidFill>
                  <a:srgbClr val="FF0000"/>
                </a:solidFill>
                <a:latin typeface="Helvetica Neue Light"/>
                <a:cs typeface="Helvetica Neue Light"/>
              </a:rPr>
              <a:t>(</a:t>
            </a:r>
            <a:r>
              <a:rPr lang="en-US" sz="2100" dirty="0" err="1">
                <a:solidFill>
                  <a:srgbClr val="FF0000"/>
                </a:solidFill>
                <a:latin typeface="Helvetica Neue Light"/>
                <a:cs typeface="Helvetica Neue Light"/>
              </a:rPr>
              <a:t>k</a:t>
            </a:r>
            <a:r>
              <a:rPr lang="en-US" sz="2100" baseline="-25000" dirty="0" err="1">
                <a:solidFill>
                  <a:srgbClr val="FF0000"/>
                </a:solidFill>
                <a:latin typeface="Helvetica Neue Light"/>
                <a:cs typeface="Helvetica Neue Light"/>
              </a:rPr>
              <a:t>SM</a:t>
            </a:r>
            <a:r>
              <a:rPr lang="en-US" sz="2100" dirty="0" err="1">
                <a:solidFill>
                  <a:srgbClr val="FF0000"/>
                </a:solidFill>
                <a:latin typeface="Helvetica Neue Light"/>
                <a:cs typeface="Helvetica Neue Light"/>
              </a:rPr>
              <a:t>,k</a:t>
            </a:r>
            <a:r>
              <a:rPr lang="en-US" sz="2100" baseline="-25000" dirty="0" err="1">
                <a:solidFill>
                  <a:srgbClr val="FF0000"/>
                </a:solidFill>
                <a:latin typeface="Helvetica Neue Light"/>
                <a:cs typeface="Helvetica Neue Light"/>
              </a:rPr>
              <a:t>HWW,</a:t>
            </a:r>
            <a:r>
              <a:rPr lang="en-US" sz="2100" dirty="0" err="1">
                <a:solidFill>
                  <a:srgbClr val="FF0000"/>
                </a:solidFill>
                <a:latin typeface="Helvetica Neue Light"/>
                <a:cs typeface="Helvetica Neue Light"/>
              </a:rPr>
              <a:t>k</a:t>
            </a:r>
            <a:r>
              <a:rPr lang="en-US" sz="2100" baseline="-25000" dirty="0" err="1">
                <a:solidFill>
                  <a:srgbClr val="FF0000"/>
                </a:solidFill>
                <a:latin typeface="Helvetica Neue Light"/>
                <a:cs typeface="Helvetica Neue Light"/>
              </a:rPr>
              <a:t>AWW</a:t>
            </a:r>
            <a:r>
              <a:rPr lang="en-US" sz="2100" dirty="0">
                <a:solidFill>
                  <a:srgbClr val="FF0000"/>
                </a:solidFill>
                <a:latin typeface="Helvetica Neue Light"/>
                <a:cs typeface="Helvetica Neue Light"/>
              </a:rPr>
              <a:t>) = </a:t>
            </a:r>
            <a:r>
              <a:rPr lang="en-US" sz="2100" dirty="0" err="1">
                <a:solidFill>
                  <a:srgbClr val="FF0000"/>
                </a:solidFill>
                <a:latin typeface="Helvetica Neue Light"/>
                <a:cs typeface="Helvetica Neue Light"/>
              </a:rPr>
              <a:t>Σ</a:t>
            </a:r>
            <a:r>
              <a:rPr lang="en-US" sz="2100" dirty="0">
                <a:solidFill>
                  <a:srgbClr val="FF0000"/>
                </a:solidFill>
                <a:latin typeface="Helvetica Neue Light"/>
                <a:cs typeface="Helvetica Neue Light"/>
              </a:rPr>
              <a:t> </a:t>
            </a:r>
            <a:r>
              <a:rPr lang="en-US" sz="2100" dirty="0" err="1">
                <a:solidFill>
                  <a:srgbClr val="3333CC"/>
                </a:solidFill>
                <a:latin typeface="Helvetica Neue Light"/>
                <a:cs typeface="Helvetica Neue Light"/>
              </a:rPr>
              <a:t>w</a:t>
            </a:r>
            <a:r>
              <a:rPr lang="en-US" sz="2100" baseline="-25000" dirty="0" err="1">
                <a:solidFill>
                  <a:srgbClr val="3333CC"/>
                </a:solidFill>
                <a:latin typeface="Helvetica Neue Light"/>
                <a:cs typeface="Helvetica Neue Light"/>
              </a:rPr>
              <a:t>i</a:t>
            </a:r>
            <a:r>
              <a:rPr lang="en-US" sz="2100" dirty="0">
                <a:solidFill>
                  <a:srgbClr val="3333CC"/>
                </a:solidFill>
                <a:latin typeface="Helvetica Neue Light"/>
                <a:cs typeface="Helvetica Neue Light"/>
              </a:rPr>
              <a:t>(</a:t>
            </a:r>
            <a:r>
              <a:rPr lang="en-US" sz="2100" dirty="0" err="1">
                <a:solidFill>
                  <a:srgbClr val="3333CC"/>
                </a:solidFill>
                <a:latin typeface="Helvetica Neue Light"/>
                <a:cs typeface="Helvetica Neue Light"/>
              </a:rPr>
              <a:t>k</a:t>
            </a:r>
            <a:r>
              <a:rPr lang="en-US" sz="2100" baseline="-25000" dirty="0" err="1">
                <a:solidFill>
                  <a:srgbClr val="3333CC"/>
                </a:solidFill>
                <a:latin typeface="Helvetica Neue Light"/>
                <a:cs typeface="Helvetica Neue Light"/>
              </a:rPr>
              <a:t>SM</a:t>
            </a:r>
            <a:r>
              <a:rPr lang="en-US" sz="2100" dirty="0" err="1">
                <a:solidFill>
                  <a:srgbClr val="3333CC"/>
                </a:solidFill>
                <a:latin typeface="Helvetica Neue Light"/>
                <a:cs typeface="Helvetica Neue Light"/>
              </a:rPr>
              <a:t>,k</a:t>
            </a:r>
            <a:r>
              <a:rPr lang="en-US" sz="2100" baseline="-25000" dirty="0" err="1">
                <a:solidFill>
                  <a:srgbClr val="3333CC"/>
                </a:solidFill>
                <a:latin typeface="Helvetica Neue Light"/>
                <a:cs typeface="Helvetica Neue Light"/>
              </a:rPr>
              <a:t>HWW,</a:t>
            </a:r>
            <a:r>
              <a:rPr lang="en-US" sz="2100" dirty="0" err="1">
                <a:solidFill>
                  <a:srgbClr val="3333CC"/>
                </a:solidFill>
                <a:latin typeface="Helvetica Neue Light"/>
                <a:cs typeface="Helvetica Neue Light"/>
              </a:rPr>
              <a:t>k</a:t>
            </a:r>
            <a:r>
              <a:rPr lang="en-US" sz="2100" baseline="-25000" dirty="0" err="1">
                <a:solidFill>
                  <a:srgbClr val="3333CC"/>
                </a:solidFill>
                <a:latin typeface="Helvetica Neue Light"/>
                <a:cs typeface="Helvetica Neue Light"/>
              </a:rPr>
              <a:t>AWW</a:t>
            </a:r>
            <a:r>
              <a:rPr lang="en-US" sz="2100" dirty="0">
                <a:solidFill>
                  <a:srgbClr val="3333CC"/>
                </a:solidFill>
                <a:latin typeface="Helvetica Neue Light"/>
                <a:cs typeface="Helvetica Neue Light"/>
              </a:rPr>
              <a:t>)</a:t>
            </a:r>
            <a:r>
              <a:rPr lang="en-US" sz="2100" dirty="0">
                <a:latin typeface="Helvetica Neue Light"/>
                <a:cs typeface="Helvetica Neue Light"/>
              </a:rPr>
              <a:t> </a:t>
            </a:r>
            <a:r>
              <a:rPr lang="en-US" sz="2100" dirty="0">
                <a:solidFill>
                  <a:srgbClr val="FF0000"/>
                </a:solidFill>
                <a:latin typeface="Helvetica Neue Light"/>
                <a:cs typeface="Helvetica Neue Light"/>
              </a:rPr>
              <a:t>* </a:t>
            </a:r>
            <a:r>
              <a:rPr lang="en-US" sz="2100" dirty="0" err="1">
                <a:solidFill>
                  <a:srgbClr val="339933"/>
                </a:solidFill>
                <a:latin typeface="Helvetica Neue Light"/>
                <a:cs typeface="Helvetica Neue Light"/>
              </a:rPr>
              <a:t>T</a:t>
            </a:r>
            <a:r>
              <a:rPr lang="en-US" sz="2100" baseline="-25000" dirty="0" err="1">
                <a:solidFill>
                  <a:srgbClr val="339933"/>
                </a:solidFill>
                <a:latin typeface="Helvetica Neue Light"/>
                <a:cs typeface="Helvetica Neue Light"/>
              </a:rPr>
              <a:t>in,i</a:t>
            </a:r>
            <a:endParaRPr lang="en-US" sz="2100" baseline="-25000" dirty="0">
              <a:solidFill>
                <a:srgbClr val="339933"/>
              </a:solidFill>
              <a:latin typeface="Helvetica Neue Light"/>
              <a:cs typeface="Helvetica Neue Ligh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12343" y="5513411"/>
            <a:ext cx="2455457" cy="387756"/>
          </a:xfrm>
          <a:prstGeom prst="rect">
            <a:avLst/>
          </a:prstGeom>
          <a:noFill/>
        </p:spPr>
        <p:txBody>
          <a:bodyPr wrap="none" lIns="79205" tIns="39603" rIns="79205" bIns="39603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8000"/>
                </a:solidFill>
                <a:latin typeface="Helvetica Neue Light"/>
                <a:cs typeface="Helvetica Neue Light"/>
              </a:rPr>
              <a:t>Template histograms</a:t>
            </a:r>
            <a:endParaRPr lang="en-US" dirty="0">
              <a:solidFill>
                <a:srgbClr val="008000"/>
              </a:solidFill>
              <a:latin typeface="Helvetica Neue Light"/>
              <a:cs typeface="Helvetica Neue Light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>
            <a:off x="4800600" y="5160745"/>
            <a:ext cx="1311387" cy="70665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V="1">
            <a:off x="8169586" y="5160744"/>
            <a:ext cx="257200" cy="4106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9933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3347085" y="5860644"/>
            <a:ext cx="4186700" cy="387756"/>
          </a:xfrm>
          <a:prstGeom prst="rect">
            <a:avLst/>
          </a:prstGeom>
          <a:noFill/>
        </p:spPr>
        <p:txBody>
          <a:bodyPr wrap="none" lIns="79205" tIns="39603" rIns="79205" bIns="39603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  <a:latin typeface="Helvetica Neue Light"/>
                <a:cs typeface="Helvetica Neue Light"/>
              </a:rPr>
              <a:t>Template weights (polynomials in </a:t>
            </a:r>
            <a:r>
              <a:rPr lang="en-US" dirty="0" err="1" smtClean="0">
                <a:solidFill>
                  <a:schemeClr val="accent2"/>
                </a:solidFill>
                <a:latin typeface="Helvetica Neue Light"/>
                <a:cs typeface="Helvetica Neue Light"/>
              </a:rPr>
              <a:t>k</a:t>
            </a:r>
            <a:r>
              <a:rPr lang="en-US" baseline="-25000" dirty="0" err="1" smtClean="0">
                <a:solidFill>
                  <a:schemeClr val="accent2"/>
                </a:solidFill>
                <a:latin typeface="Helvetica Neue Light"/>
                <a:cs typeface="Helvetica Neue Light"/>
              </a:rPr>
              <a:t>i</a:t>
            </a:r>
            <a:r>
              <a:rPr lang="en-US" dirty="0" smtClean="0">
                <a:solidFill>
                  <a:schemeClr val="accent2"/>
                </a:solidFill>
                <a:latin typeface="Helvetica Neue Light"/>
                <a:cs typeface="Helvetica Neue Light"/>
              </a:rPr>
              <a:t>)</a:t>
            </a:r>
            <a:endParaRPr lang="en-US" dirty="0">
              <a:solidFill>
                <a:schemeClr val="accent2"/>
              </a:solidFill>
              <a:latin typeface="Helvetica Neue Light"/>
              <a:cs typeface="Helvetica Neue Light"/>
            </a:endParaRPr>
          </a:p>
        </p:txBody>
      </p:sp>
      <p:sp>
        <p:nvSpPr>
          <p:cNvPr id="22" name="Right Arrow 21"/>
          <p:cNvSpPr/>
          <p:nvPr/>
        </p:nvSpPr>
        <p:spPr bwMode="auto">
          <a:xfrm>
            <a:off x="3765102" y="1991814"/>
            <a:ext cx="385800" cy="889686"/>
          </a:xfrm>
          <a:prstGeom prst="rightArrow">
            <a:avLst/>
          </a:prstGeom>
          <a:solidFill>
            <a:srgbClr val="66CCFF"/>
          </a:solidFill>
          <a:ln w="9525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9205" tIns="39603" rIns="79205" bIns="39603" numCol="1" rtlCol="0" anchor="t" anchorCtr="0" compatLnSpc="1">
            <a:prstTxWarp prst="textNoShape">
              <a:avLst/>
            </a:prstTxWarp>
          </a:bodyPr>
          <a:lstStyle/>
          <a:p>
            <a:pPr defTabSz="792053">
              <a:spcBef>
                <a:spcPct val="0"/>
              </a:spcBef>
              <a:buNone/>
            </a:pPr>
            <a:endParaRPr lang="en-US" sz="1400">
              <a:solidFill>
                <a:schemeClr val="accent2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340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concrete example VBH </a:t>
            </a:r>
            <a:r>
              <a:rPr lang="en-US" dirty="0" smtClean="0">
                <a:sym typeface="Wingdings"/>
              </a:rPr>
              <a:t> H  WW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Wouter Verkerke, NIKHEF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98" y="965252"/>
            <a:ext cx="4562406" cy="30112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55435" y="3276600"/>
            <a:ext cx="778365" cy="11264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79205" tIns="39603" rIns="79205" bIns="39603" rtlCol="0">
            <a:spAutoFit/>
          </a:bodyPr>
          <a:lstStyle/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k</a:t>
            </a:r>
            <a:r>
              <a:rPr lang="en-US" baseline="-25000" dirty="0" err="1" smtClean="0">
                <a:solidFill>
                  <a:srgbClr val="FF0000"/>
                </a:solidFill>
              </a:rPr>
              <a:t>SM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k</a:t>
            </a:r>
            <a:r>
              <a:rPr lang="en-US" baseline="-25000" dirty="0" err="1" smtClean="0">
                <a:solidFill>
                  <a:srgbClr val="FF0000"/>
                </a:solidFill>
              </a:rPr>
              <a:t>HWW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k</a:t>
            </a:r>
            <a:r>
              <a:rPr lang="en-US" baseline="-25000" dirty="0" err="1" smtClean="0">
                <a:solidFill>
                  <a:srgbClr val="FF0000"/>
                </a:solidFill>
              </a:rPr>
              <a:t>AWW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 flipV="1">
            <a:off x="2514399" y="2539313"/>
            <a:ext cx="450100" cy="7528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3093099" y="2539313"/>
            <a:ext cx="128600" cy="7528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260683" y="4331476"/>
            <a:ext cx="3693307" cy="1003309"/>
          </a:xfrm>
          <a:prstGeom prst="rect">
            <a:avLst/>
          </a:prstGeom>
          <a:noFill/>
        </p:spPr>
        <p:txBody>
          <a:bodyPr wrap="none" lIns="79205" tIns="39603" rIns="79205" bIns="39603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Helvetica Neue Light"/>
                <a:cs typeface="Helvetica Neue Light"/>
              </a:rPr>
              <a:t>3 shared parameters </a:t>
            </a:r>
            <a:br>
              <a:rPr lang="en-US" dirty="0" smtClean="0">
                <a:solidFill>
                  <a:srgbClr val="FF0000"/>
                </a:solidFill>
                <a:latin typeface="Helvetica Neue Light"/>
                <a:cs typeface="Helvetica Neue Light"/>
              </a:rPr>
            </a:br>
            <a:r>
              <a:rPr lang="en-US" dirty="0" smtClean="0">
                <a:solidFill>
                  <a:srgbClr val="FF0000"/>
                </a:solidFill>
                <a:latin typeface="Helvetica Neue Light"/>
                <a:cs typeface="Helvetica Neue Light"/>
                <a:sym typeface="Wingdings"/>
              </a:rPr>
              <a:t> </a:t>
            </a:r>
            <a:r>
              <a:rPr lang="en-US" dirty="0" smtClean="0">
                <a:solidFill>
                  <a:srgbClr val="FF0000"/>
                </a:solidFill>
                <a:latin typeface="Helvetica Neue Light"/>
                <a:cs typeface="Helvetica Neue Light"/>
              </a:rPr>
              <a:t>15 terms in |M|</a:t>
            </a:r>
            <a:r>
              <a:rPr lang="en-US" baseline="30000" dirty="0" smtClean="0">
                <a:solidFill>
                  <a:srgbClr val="FF0000"/>
                </a:solidFill>
                <a:latin typeface="Helvetica Neue Light"/>
                <a:cs typeface="Helvetica Neue Light"/>
              </a:rPr>
              <a:t>2</a:t>
            </a:r>
            <a:r>
              <a:rPr lang="en-US" dirty="0" smtClean="0">
                <a:solidFill>
                  <a:srgbClr val="FF0000"/>
                </a:solidFill>
                <a:latin typeface="Helvetica Neue Light"/>
                <a:cs typeface="Helvetica Neue Light"/>
              </a:rPr>
              <a:t> expression </a:t>
            </a:r>
            <a:br>
              <a:rPr lang="en-US" dirty="0" smtClean="0">
                <a:solidFill>
                  <a:srgbClr val="FF0000"/>
                </a:solidFill>
                <a:latin typeface="Helvetica Neue Light"/>
                <a:cs typeface="Helvetica Neue Light"/>
              </a:rPr>
            </a:br>
            <a:r>
              <a:rPr lang="en-US" dirty="0" smtClean="0">
                <a:solidFill>
                  <a:srgbClr val="FF0000"/>
                </a:solidFill>
                <a:latin typeface="Helvetica Neue Light"/>
                <a:cs typeface="Helvetica Neue Light"/>
                <a:sym typeface="Wingdings"/>
              </a:rPr>
              <a:t> 15 input distributions needed</a:t>
            </a:r>
            <a:endParaRPr lang="en-US" dirty="0">
              <a:solidFill>
                <a:srgbClr val="FF0000"/>
              </a:solidFill>
              <a:latin typeface="Helvetica Neue Light"/>
              <a:cs typeface="Helvetica Neue Light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6016" y="965253"/>
            <a:ext cx="4278386" cy="314812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51269" y="4613246"/>
            <a:ext cx="5661463" cy="403145"/>
          </a:xfrm>
          <a:prstGeom prst="rect">
            <a:avLst/>
          </a:prstGeom>
          <a:noFill/>
        </p:spPr>
        <p:txBody>
          <a:bodyPr wrap="none" lIns="79205" tIns="39603" rIns="79205" bIns="39603" rtlCol="0">
            <a:spAutoFit/>
          </a:bodyPr>
          <a:lstStyle/>
          <a:p>
            <a:pPr>
              <a:buNone/>
            </a:pPr>
            <a:r>
              <a:rPr lang="en-US" sz="2100" dirty="0">
                <a:solidFill>
                  <a:srgbClr val="FF0000"/>
                </a:solidFill>
                <a:latin typeface="Helvetica Neue Light"/>
                <a:cs typeface="Helvetica Neue Light"/>
              </a:rPr>
              <a:t>T</a:t>
            </a:r>
            <a:r>
              <a:rPr lang="en-US" sz="2100" baseline="-25000" dirty="0">
                <a:solidFill>
                  <a:srgbClr val="FF0000"/>
                </a:solidFill>
                <a:latin typeface="Helvetica Neue Light"/>
                <a:cs typeface="Helvetica Neue Light"/>
              </a:rPr>
              <a:t>out</a:t>
            </a:r>
            <a:r>
              <a:rPr lang="en-US" sz="2100" dirty="0">
                <a:solidFill>
                  <a:srgbClr val="FF0000"/>
                </a:solidFill>
                <a:latin typeface="Helvetica Neue Light"/>
                <a:cs typeface="Helvetica Neue Light"/>
              </a:rPr>
              <a:t>(</a:t>
            </a:r>
            <a:r>
              <a:rPr lang="en-US" sz="2100" dirty="0" err="1">
                <a:solidFill>
                  <a:srgbClr val="FF0000"/>
                </a:solidFill>
                <a:latin typeface="Helvetica Neue Light"/>
                <a:cs typeface="Helvetica Neue Light"/>
              </a:rPr>
              <a:t>k</a:t>
            </a:r>
            <a:r>
              <a:rPr lang="en-US" sz="2100" baseline="-25000" dirty="0" err="1">
                <a:solidFill>
                  <a:srgbClr val="FF0000"/>
                </a:solidFill>
                <a:latin typeface="Helvetica Neue Light"/>
                <a:cs typeface="Helvetica Neue Light"/>
              </a:rPr>
              <a:t>SM</a:t>
            </a:r>
            <a:r>
              <a:rPr lang="en-US" sz="2100" dirty="0" err="1">
                <a:solidFill>
                  <a:srgbClr val="FF0000"/>
                </a:solidFill>
                <a:latin typeface="Helvetica Neue Light"/>
                <a:cs typeface="Helvetica Neue Light"/>
              </a:rPr>
              <a:t>,k</a:t>
            </a:r>
            <a:r>
              <a:rPr lang="en-US" sz="2100" baseline="-25000" dirty="0" err="1">
                <a:solidFill>
                  <a:srgbClr val="FF0000"/>
                </a:solidFill>
                <a:latin typeface="Helvetica Neue Light"/>
                <a:cs typeface="Helvetica Neue Light"/>
              </a:rPr>
              <a:t>HWW,</a:t>
            </a:r>
            <a:r>
              <a:rPr lang="en-US" sz="2100" dirty="0" err="1">
                <a:solidFill>
                  <a:srgbClr val="FF0000"/>
                </a:solidFill>
                <a:latin typeface="Helvetica Neue Light"/>
                <a:cs typeface="Helvetica Neue Light"/>
              </a:rPr>
              <a:t>k</a:t>
            </a:r>
            <a:r>
              <a:rPr lang="en-US" sz="2100" baseline="-25000" dirty="0" err="1">
                <a:solidFill>
                  <a:srgbClr val="FF0000"/>
                </a:solidFill>
                <a:latin typeface="Helvetica Neue Light"/>
                <a:cs typeface="Helvetica Neue Light"/>
              </a:rPr>
              <a:t>AWW</a:t>
            </a:r>
            <a:r>
              <a:rPr lang="en-US" sz="2100" dirty="0">
                <a:solidFill>
                  <a:srgbClr val="FF0000"/>
                </a:solidFill>
                <a:latin typeface="Helvetica Neue Light"/>
                <a:cs typeface="Helvetica Neue Light"/>
              </a:rPr>
              <a:t>) = </a:t>
            </a:r>
            <a:r>
              <a:rPr lang="en-US" sz="2100" dirty="0" err="1">
                <a:solidFill>
                  <a:srgbClr val="FF0000"/>
                </a:solidFill>
                <a:latin typeface="Helvetica Neue Light"/>
                <a:cs typeface="Helvetica Neue Light"/>
              </a:rPr>
              <a:t>Σ</a:t>
            </a:r>
            <a:r>
              <a:rPr lang="en-US" sz="2100" dirty="0">
                <a:solidFill>
                  <a:srgbClr val="FF0000"/>
                </a:solidFill>
                <a:latin typeface="Helvetica Neue Light"/>
                <a:cs typeface="Helvetica Neue Light"/>
              </a:rPr>
              <a:t> </a:t>
            </a:r>
            <a:r>
              <a:rPr lang="en-US" sz="2100" dirty="0" err="1">
                <a:solidFill>
                  <a:srgbClr val="3333CC"/>
                </a:solidFill>
                <a:latin typeface="Helvetica Neue Light"/>
                <a:cs typeface="Helvetica Neue Light"/>
              </a:rPr>
              <a:t>w</a:t>
            </a:r>
            <a:r>
              <a:rPr lang="en-US" sz="2100" baseline="-25000" dirty="0" err="1">
                <a:solidFill>
                  <a:srgbClr val="3333CC"/>
                </a:solidFill>
                <a:latin typeface="Helvetica Neue Light"/>
                <a:cs typeface="Helvetica Neue Light"/>
              </a:rPr>
              <a:t>i</a:t>
            </a:r>
            <a:r>
              <a:rPr lang="en-US" sz="2100" dirty="0">
                <a:solidFill>
                  <a:srgbClr val="3333CC"/>
                </a:solidFill>
                <a:latin typeface="Helvetica Neue Light"/>
                <a:cs typeface="Helvetica Neue Light"/>
              </a:rPr>
              <a:t>(</a:t>
            </a:r>
            <a:r>
              <a:rPr lang="en-US" sz="2100" dirty="0" err="1">
                <a:solidFill>
                  <a:srgbClr val="3333CC"/>
                </a:solidFill>
                <a:latin typeface="Helvetica Neue Light"/>
                <a:cs typeface="Helvetica Neue Light"/>
              </a:rPr>
              <a:t>k</a:t>
            </a:r>
            <a:r>
              <a:rPr lang="en-US" sz="2100" baseline="-25000" dirty="0" err="1">
                <a:solidFill>
                  <a:srgbClr val="3333CC"/>
                </a:solidFill>
                <a:latin typeface="Helvetica Neue Light"/>
                <a:cs typeface="Helvetica Neue Light"/>
              </a:rPr>
              <a:t>SM</a:t>
            </a:r>
            <a:r>
              <a:rPr lang="en-US" sz="2100" dirty="0" err="1">
                <a:solidFill>
                  <a:srgbClr val="3333CC"/>
                </a:solidFill>
                <a:latin typeface="Helvetica Neue Light"/>
                <a:cs typeface="Helvetica Neue Light"/>
              </a:rPr>
              <a:t>,k</a:t>
            </a:r>
            <a:r>
              <a:rPr lang="en-US" sz="2100" baseline="-25000" dirty="0" err="1">
                <a:solidFill>
                  <a:srgbClr val="3333CC"/>
                </a:solidFill>
                <a:latin typeface="Helvetica Neue Light"/>
                <a:cs typeface="Helvetica Neue Light"/>
              </a:rPr>
              <a:t>HWW,</a:t>
            </a:r>
            <a:r>
              <a:rPr lang="en-US" sz="2100" dirty="0" err="1">
                <a:solidFill>
                  <a:srgbClr val="3333CC"/>
                </a:solidFill>
                <a:latin typeface="Helvetica Neue Light"/>
                <a:cs typeface="Helvetica Neue Light"/>
              </a:rPr>
              <a:t>k</a:t>
            </a:r>
            <a:r>
              <a:rPr lang="en-US" sz="2100" baseline="-25000" dirty="0" err="1">
                <a:solidFill>
                  <a:srgbClr val="3333CC"/>
                </a:solidFill>
                <a:latin typeface="Helvetica Neue Light"/>
                <a:cs typeface="Helvetica Neue Light"/>
              </a:rPr>
              <a:t>AWW</a:t>
            </a:r>
            <a:r>
              <a:rPr lang="en-US" sz="2100" dirty="0">
                <a:solidFill>
                  <a:srgbClr val="3333CC"/>
                </a:solidFill>
                <a:latin typeface="Helvetica Neue Light"/>
                <a:cs typeface="Helvetica Neue Light"/>
              </a:rPr>
              <a:t>) </a:t>
            </a:r>
            <a:r>
              <a:rPr lang="en-US" sz="2100" dirty="0">
                <a:solidFill>
                  <a:srgbClr val="FF0000"/>
                </a:solidFill>
                <a:latin typeface="Helvetica Neue Light"/>
                <a:cs typeface="Helvetica Neue Light"/>
              </a:rPr>
              <a:t>* </a:t>
            </a:r>
            <a:r>
              <a:rPr lang="en-US" sz="2100" dirty="0" err="1">
                <a:solidFill>
                  <a:srgbClr val="339933"/>
                </a:solidFill>
                <a:latin typeface="Helvetica Neue Light"/>
                <a:cs typeface="Helvetica Neue Light"/>
              </a:rPr>
              <a:t>T</a:t>
            </a:r>
            <a:r>
              <a:rPr lang="en-US" sz="2100" baseline="-25000" dirty="0" err="1">
                <a:solidFill>
                  <a:srgbClr val="339933"/>
                </a:solidFill>
                <a:latin typeface="Helvetica Neue Light"/>
                <a:cs typeface="Helvetica Neue Light"/>
              </a:rPr>
              <a:t>in,i</a:t>
            </a:r>
            <a:endParaRPr lang="en-US" sz="2100" baseline="-25000" dirty="0">
              <a:solidFill>
                <a:srgbClr val="339933"/>
              </a:solidFill>
              <a:latin typeface="Helvetica Neue Light"/>
              <a:cs typeface="Helvetica Neue Ligh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12343" y="5513411"/>
            <a:ext cx="2455457" cy="387756"/>
          </a:xfrm>
          <a:prstGeom prst="rect">
            <a:avLst/>
          </a:prstGeom>
          <a:noFill/>
        </p:spPr>
        <p:txBody>
          <a:bodyPr wrap="none" lIns="79205" tIns="39603" rIns="79205" bIns="39603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8000"/>
                </a:solidFill>
                <a:latin typeface="Helvetica Neue Light"/>
                <a:cs typeface="Helvetica Neue Light"/>
              </a:rPr>
              <a:t>Template histograms</a:t>
            </a:r>
            <a:endParaRPr lang="en-US" dirty="0">
              <a:solidFill>
                <a:srgbClr val="008000"/>
              </a:solidFill>
              <a:latin typeface="Helvetica Neue Light"/>
              <a:cs typeface="Helvetica Neue Light"/>
            </a:endParaRPr>
          </a:p>
        </p:txBody>
      </p:sp>
      <p:cxnSp>
        <p:nvCxnSpPr>
          <p:cNvPr id="18" name="Straight Arrow Connector 17"/>
          <p:cNvCxnSpPr>
            <a:stCxn id="15" idx="2"/>
          </p:cNvCxnSpPr>
          <p:nvPr/>
        </p:nvCxnSpPr>
        <p:spPr bwMode="auto">
          <a:xfrm flipH="1">
            <a:off x="4953001" y="5016391"/>
            <a:ext cx="1229000" cy="85100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V="1">
            <a:off x="8169586" y="5160744"/>
            <a:ext cx="257200" cy="4106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9933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3347085" y="5860644"/>
            <a:ext cx="4186700" cy="387756"/>
          </a:xfrm>
          <a:prstGeom prst="rect">
            <a:avLst/>
          </a:prstGeom>
          <a:noFill/>
        </p:spPr>
        <p:txBody>
          <a:bodyPr wrap="none" lIns="79205" tIns="39603" rIns="79205" bIns="39603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3333CC"/>
                </a:solidFill>
                <a:latin typeface="Helvetica Neue Light"/>
                <a:cs typeface="Helvetica Neue Light"/>
              </a:rPr>
              <a:t>Template weights (polynomials in </a:t>
            </a:r>
            <a:r>
              <a:rPr lang="en-US" dirty="0" err="1" smtClean="0">
                <a:solidFill>
                  <a:srgbClr val="3333CC"/>
                </a:solidFill>
                <a:latin typeface="Helvetica Neue Light"/>
                <a:cs typeface="Helvetica Neue Light"/>
              </a:rPr>
              <a:t>k</a:t>
            </a:r>
            <a:r>
              <a:rPr lang="en-US" baseline="-25000" dirty="0" err="1" smtClean="0">
                <a:solidFill>
                  <a:srgbClr val="3333CC"/>
                </a:solidFill>
                <a:latin typeface="Helvetica Neue Light"/>
                <a:cs typeface="Helvetica Neue Light"/>
              </a:rPr>
              <a:t>i</a:t>
            </a:r>
            <a:r>
              <a:rPr lang="en-US" dirty="0" smtClean="0">
                <a:solidFill>
                  <a:srgbClr val="3333CC"/>
                </a:solidFill>
                <a:latin typeface="Helvetica Neue Light"/>
                <a:cs typeface="Helvetica Neue Light"/>
              </a:rPr>
              <a:t>)</a:t>
            </a:r>
            <a:endParaRPr lang="en-US" dirty="0">
              <a:solidFill>
                <a:srgbClr val="3333CC"/>
              </a:solidFill>
              <a:latin typeface="Helvetica Neue Light"/>
              <a:cs typeface="Helvetica Neue Light"/>
            </a:endParaRPr>
          </a:p>
        </p:txBody>
      </p:sp>
      <p:sp>
        <p:nvSpPr>
          <p:cNvPr id="22" name="Right Arrow 21"/>
          <p:cNvSpPr/>
          <p:nvPr/>
        </p:nvSpPr>
        <p:spPr bwMode="auto">
          <a:xfrm>
            <a:off x="4250500" y="1991814"/>
            <a:ext cx="385800" cy="889686"/>
          </a:xfrm>
          <a:prstGeom prst="rightArrow">
            <a:avLst/>
          </a:prstGeom>
          <a:solidFill>
            <a:srgbClr val="66CCFF"/>
          </a:solidFill>
          <a:ln w="9525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9205" tIns="39603" rIns="79205" bIns="39603" numCol="1" rtlCol="0" anchor="t" anchorCtr="0" compatLnSpc="1">
            <a:prstTxWarp prst="textNoShape">
              <a:avLst/>
            </a:prstTxWarp>
          </a:bodyPr>
          <a:lstStyle/>
          <a:p>
            <a:pPr defTabSz="792053">
              <a:spcBef>
                <a:spcPct val="0"/>
              </a:spcBef>
              <a:buNone/>
            </a:pPr>
            <a:endParaRPr lang="en-US" sz="140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1678498" y="2470876"/>
            <a:ext cx="6494303" cy="1505623"/>
          </a:xfrm>
          <a:prstGeom prst="rect">
            <a:avLst/>
          </a:prstGeom>
          <a:solidFill>
            <a:srgbClr val="FFFFCC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4733" tIns="162153" rIns="79205" bIns="39603" numCol="1" rtlCol="0" anchor="t" anchorCtr="0" compatLnSpc="1">
            <a:prstTxWarp prst="textNoShape">
              <a:avLst/>
            </a:prstTxWarp>
          </a:bodyPr>
          <a:lstStyle/>
          <a:p>
            <a:pPr algn="ctr" defTabSz="792053">
              <a:spcBef>
                <a:spcPct val="0"/>
              </a:spcBef>
              <a:buNone/>
            </a:pPr>
            <a:r>
              <a:rPr lang="en-US" sz="2100" dirty="0">
                <a:solidFill>
                  <a:srgbClr val="FF0000"/>
                </a:solidFill>
                <a:latin typeface="Helvetica Neue Light"/>
                <a:cs typeface="Helvetica Neue Light"/>
              </a:rPr>
              <a:t> Reminder: modeling of VBH</a:t>
            </a:r>
            <a:r>
              <a:rPr lang="en-US" sz="2100" dirty="0">
                <a:solidFill>
                  <a:srgbClr val="FF0000"/>
                </a:solidFill>
                <a:latin typeface="Helvetica Neue Light"/>
                <a:cs typeface="Helvetica Neue Light"/>
                <a:sym typeface="Wingdings"/>
              </a:rPr>
              <a:t>HWW in k-framework</a:t>
            </a:r>
            <a:br>
              <a:rPr lang="en-US" sz="2100" dirty="0">
                <a:solidFill>
                  <a:srgbClr val="FF0000"/>
                </a:solidFill>
                <a:latin typeface="Helvetica Neue Light"/>
                <a:cs typeface="Helvetica Neue Light"/>
                <a:sym typeface="Wingdings"/>
              </a:rPr>
            </a:br>
            <a:endParaRPr lang="en-US" sz="2100" dirty="0">
              <a:solidFill>
                <a:srgbClr val="FF0000"/>
              </a:solidFill>
              <a:latin typeface="Helvetica Neue Light"/>
              <a:cs typeface="Helvetica Neue Light"/>
            </a:endParaRPr>
          </a:p>
          <a:p>
            <a:pPr algn="ctr" defTabSz="792053">
              <a:spcBef>
                <a:spcPct val="0"/>
              </a:spcBef>
              <a:buNone/>
            </a:pPr>
            <a:r>
              <a:rPr lang="en-US" sz="2100" dirty="0">
                <a:solidFill>
                  <a:srgbClr val="FF0000"/>
                </a:solidFill>
                <a:latin typeface="Helvetica Neue Light"/>
                <a:cs typeface="Helvetica Neue Light"/>
              </a:rPr>
              <a:t> T</a:t>
            </a:r>
            <a:r>
              <a:rPr lang="en-US" sz="2100" baseline="-25000" dirty="0">
                <a:solidFill>
                  <a:srgbClr val="FF0000"/>
                </a:solidFill>
                <a:latin typeface="Helvetica Neue Light"/>
                <a:cs typeface="Helvetica Neue Light"/>
              </a:rPr>
              <a:t>out</a:t>
            </a:r>
            <a:r>
              <a:rPr lang="en-US" sz="2100" dirty="0">
                <a:solidFill>
                  <a:srgbClr val="FF0000"/>
                </a:solidFill>
                <a:latin typeface="Helvetica Neue Light"/>
                <a:cs typeface="Helvetica Neue Light"/>
              </a:rPr>
              <a:t> = (0.74K</a:t>
            </a:r>
            <a:r>
              <a:rPr lang="en-US" sz="2100" baseline="-25000" dirty="0">
                <a:solidFill>
                  <a:srgbClr val="FF0000"/>
                </a:solidFill>
                <a:latin typeface="Helvetica Neue Light"/>
                <a:cs typeface="Helvetica Neue Light"/>
              </a:rPr>
              <a:t>W</a:t>
            </a:r>
            <a:r>
              <a:rPr lang="en-US" sz="2100" baseline="30000" dirty="0">
                <a:solidFill>
                  <a:srgbClr val="FF0000"/>
                </a:solidFill>
                <a:latin typeface="Helvetica Neue Light"/>
                <a:cs typeface="Helvetica Neue Light"/>
              </a:rPr>
              <a:t>2</a:t>
            </a:r>
            <a:r>
              <a:rPr lang="en-US" sz="2100" dirty="0">
                <a:solidFill>
                  <a:srgbClr val="FF0000"/>
                </a:solidFill>
                <a:latin typeface="Helvetica Neue Light"/>
                <a:cs typeface="Helvetica Neue Light"/>
              </a:rPr>
              <a:t>+0.26k</a:t>
            </a:r>
            <a:r>
              <a:rPr lang="en-US" sz="2100" baseline="-25000" dirty="0">
                <a:solidFill>
                  <a:srgbClr val="FF0000"/>
                </a:solidFill>
                <a:latin typeface="Helvetica Neue Light"/>
                <a:cs typeface="Helvetica Neue Light"/>
              </a:rPr>
              <a:t>Z</a:t>
            </a:r>
            <a:r>
              <a:rPr lang="en-US" sz="2100" baseline="30000" dirty="0">
                <a:solidFill>
                  <a:srgbClr val="FF0000"/>
                </a:solidFill>
                <a:latin typeface="Helvetica Neue Light"/>
                <a:cs typeface="Helvetica Neue Light"/>
              </a:rPr>
              <a:t>2</a:t>
            </a:r>
            <a:r>
              <a:rPr lang="en-US" sz="2100" dirty="0">
                <a:solidFill>
                  <a:srgbClr val="FF0000"/>
                </a:solidFill>
                <a:latin typeface="Helvetica Neue Light"/>
                <a:cs typeface="Helvetica Neue Light"/>
              </a:rPr>
              <a:t>) * K</a:t>
            </a:r>
            <a:r>
              <a:rPr lang="en-US" sz="2100" baseline="-25000" dirty="0">
                <a:solidFill>
                  <a:srgbClr val="FF0000"/>
                </a:solidFill>
                <a:latin typeface="Helvetica Neue Light"/>
                <a:cs typeface="Helvetica Neue Light"/>
              </a:rPr>
              <a:t>W</a:t>
            </a:r>
            <a:r>
              <a:rPr lang="en-US" sz="2100" baseline="30000" dirty="0">
                <a:solidFill>
                  <a:srgbClr val="FF0000"/>
                </a:solidFill>
                <a:latin typeface="Helvetica Neue Light"/>
                <a:cs typeface="Helvetica Neue Light"/>
              </a:rPr>
              <a:t>2</a:t>
            </a:r>
            <a:r>
              <a:rPr lang="en-US" sz="2100" dirty="0">
                <a:solidFill>
                  <a:srgbClr val="FF0000"/>
                </a:solidFill>
                <a:latin typeface="Helvetica Neue Light"/>
                <a:cs typeface="Helvetica Neue Light"/>
              </a:rPr>
              <a:t> * T</a:t>
            </a:r>
            <a:r>
              <a:rPr lang="en-US" sz="2100" baseline="-25000" dirty="0">
                <a:solidFill>
                  <a:srgbClr val="FF0000"/>
                </a:solidFill>
                <a:latin typeface="Helvetica Neue Light"/>
                <a:cs typeface="Helvetica Neue Light"/>
              </a:rPr>
              <a:t>in</a:t>
            </a:r>
            <a:br>
              <a:rPr lang="en-US" sz="2100" baseline="-25000" dirty="0">
                <a:solidFill>
                  <a:srgbClr val="FF0000"/>
                </a:solidFill>
                <a:latin typeface="Helvetica Neue Light"/>
                <a:cs typeface="Helvetica Neue Light"/>
              </a:rPr>
            </a:br>
            <a:r>
              <a:rPr lang="en-US" sz="2100" baseline="-25000" dirty="0">
                <a:solidFill>
                  <a:srgbClr val="FF0000"/>
                </a:solidFill>
                <a:latin typeface="Helvetica Neue Light"/>
                <a:cs typeface="Helvetica Neue Light"/>
              </a:rPr>
              <a:t/>
            </a:r>
            <a:br>
              <a:rPr lang="en-US" sz="2100" baseline="-25000" dirty="0">
                <a:solidFill>
                  <a:srgbClr val="FF0000"/>
                </a:solidFill>
                <a:latin typeface="Helvetica Neue Light"/>
                <a:cs typeface="Helvetica Neue Light"/>
              </a:rPr>
            </a:br>
            <a:endParaRPr lang="en-US" sz="2100" baseline="-25000" dirty="0">
              <a:solidFill>
                <a:srgbClr val="FF0000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2690340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Lagrangian Morphing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Software output of project – framework for ELM morphing algorithms in RooFit (independent of specific physics scenario)</a:t>
            </a:r>
          </a:p>
          <a:p>
            <a:pPr lvl="1"/>
            <a:r>
              <a:rPr lang="en-US" dirty="0" smtClean="0"/>
              <a:t>Morphing </a:t>
            </a:r>
            <a:r>
              <a:rPr lang="en-US" dirty="0"/>
              <a:t>only requires that any differential cross section can be expressed as a polynomial in coupling parameters. </a:t>
            </a:r>
            <a:endParaRPr lang="en-US" dirty="0" smtClean="0"/>
          </a:p>
          <a:p>
            <a:r>
              <a:rPr lang="en-US" dirty="0" smtClean="0"/>
              <a:t>Physics output of project – Higgs (combination) measurement using ELM morphing techniques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167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Nikhef &amp; ATLAS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Nikhef is the national institute for particle physics in the Netherlands</a:t>
            </a:r>
          </a:p>
          <a:p>
            <a:pPr lvl="1"/>
            <a:r>
              <a:rPr lang="en-US" dirty="0" smtClean="0"/>
              <a:t>Consortium of national science funding agency (NWO) </a:t>
            </a:r>
            <a:br>
              <a:rPr lang="en-US" dirty="0" smtClean="0"/>
            </a:br>
            <a:r>
              <a:rPr lang="en-US" dirty="0" smtClean="0"/>
              <a:t>and 5 Dutch universities (</a:t>
            </a:r>
            <a:r>
              <a:rPr lang="en-US" dirty="0" err="1" smtClean="0"/>
              <a:t>UvA</a:t>
            </a:r>
            <a:r>
              <a:rPr lang="en-US" dirty="0" smtClean="0"/>
              <a:t>, VU, Utrecht, Groningen, Nijmegen)</a:t>
            </a:r>
          </a:p>
          <a:p>
            <a:pPr lvl="1"/>
            <a:r>
              <a:rPr lang="en-US" dirty="0" smtClean="0"/>
              <a:t>About 60 staff, 90 PhD students, 25 postdocs</a:t>
            </a:r>
          </a:p>
          <a:p>
            <a:pPr lvl="1"/>
            <a:r>
              <a:rPr lang="en-US" dirty="0" smtClean="0"/>
              <a:t>Participation in ATLAS, </a:t>
            </a:r>
            <a:r>
              <a:rPr lang="en-US" dirty="0" err="1" smtClean="0"/>
              <a:t>LHCb</a:t>
            </a:r>
            <a:r>
              <a:rPr lang="en-US" dirty="0" smtClean="0"/>
              <a:t>. Alice, Xenon, Virgo, KM3Net</a:t>
            </a:r>
          </a:p>
          <a:p>
            <a:pPr lvl="1"/>
            <a:r>
              <a:rPr lang="en-US" dirty="0" smtClean="0"/>
              <a:t>Also Detector R&amp;D, Physics computing groups, Mechanical/Electronics/Computer Science engineering departments</a:t>
            </a:r>
          </a:p>
          <a:p>
            <a:r>
              <a:rPr lang="en-US" dirty="0" smtClean="0"/>
              <a:t>INSIGHTS participation embedded in the ATLAS group</a:t>
            </a:r>
          </a:p>
          <a:p>
            <a:pPr lvl="1"/>
            <a:r>
              <a:rPr lang="en-US" dirty="0" smtClean="0"/>
              <a:t>13 staff scientists, 17 PhD students, 5 postdocs</a:t>
            </a:r>
          </a:p>
          <a:p>
            <a:pPr lvl="1"/>
            <a:r>
              <a:rPr lang="en-US" dirty="0" smtClean="0"/>
              <a:t>Construction of ATLAS: </a:t>
            </a:r>
            <a:r>
              <a:rPr lang="en-US" dirty="0" err="1" smtClean="0"/>
              <a:t>muon</a:t>
            </a:r>
            <a:r>
              <a:rPr lang="en-US" dirty="0" smtClean="0"/>
              <a:t> chambers, tracker end cap, DAQ system,</a:t>
            </a:r>
            <a:br>
              <a:rPr lang="en-US" dirty="0" smtClean="0"/>
            </a:br>
            <a:r>
              <a:rPr lang="en-US" dirty="0" smtClean="0"/>
              <a:t>also host of a Tier-1 computing facility</a:t>
            </a:r>
          </a:p>
          <a:p>
            <a:pPr lvl="1"/>
            <a:r>
              <a:rPr lang="en-US" dirty="0" smtClean="0"/>
              <a:t>Physics focus on Higgs physics, (EW) SUSY, Lepton Flavor Violation searches</a:t>
            </a:r>
          </a:p>
          <a:p>
            <a:pPr lvl="1"/>
            <a:r>
              <a:rPr lang="en-US" dirty="0" smtClean="0"/>
              <a:t>Long-running expertise in statistical modeling/combination for Higgs property measurements </a:t>
            </a:r>
          </a:p>
          <a:p>
            <a:pPr lvl="2"/>
            <a:r>
              <a:rPr lang="en-US" dirty="0" smtClean="0"/>
              <a:t>I was ATLAS Stat Forum Convener, ATLAS Higgs Combination subgroup convener. </a:t>
            </a:r>
            <a:br>
              <a:rPr lang="en-US" dirty="0" smtClean="0"/>
            </a:br>
            <a:r>
              <a:rPr lang="en-US" dirty="0" smtClean="0"/>
              <a:t>Now member of ATLAS Stat Committee (+2 former PhD students of me)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542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ESR project – Effective </a:t>
            </a:r>
            <a:r>
              <a:rPr lang="en-US" dirty="0" err="1" smtClean="0"/>
              <a:t>Langrangian</a:t>
            </a:r>
            <a:r>
              <a:rPr lang="en-US" dirty="0" smtClean="0"/>
              <a:t> Morphing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Context – General goal is construct parametric probability model that expresses (Higgs) physics distributions.</a:t>
            </a:r>
          </a:p>
          <a:p>
            <a:r>
              <a:rPr lang="en-US" dirty="0" smtClean="0"/>
              <a:t>Distributions are not analytically calculable, instead obtain from MC simulation chain: hard physics simulation </a:t>
            </a:r>
            <a:r>
              <a:rPr lang="en-US" dirty="0" smtClean="0">
                <a:sym typeface="Wingdings"/>
              </a:rPr>
              <a:t> soft physics </a:t>
            </a:r>
            <a:r>
              <a:rPr lang="en-US" dirty="0" err="1" smtClean="0">
                <a:sym typeface="Wingdings"/>
              </a:rPr>
              <a:t>simultation</a:t>
            </a:r>
            <a:r>
              <a:rPr lang="en-US" dirty="0" smtClean="0">
                <a:sym typeface="Wingdings"/>
              </a:rPr>
              <a:t>  detector simulation  </a:t>
            </a:r>
            <a:r>
              <a:rPr lang="en-US" dirty="0" err="1" smtClean="0">
                <a:sym typeface="Wingdings"/>
              </a:rPr>
              <a:t>detectpr</a:t>
            </a:r>
            <a:r>
              <a:rPr lang="en-US" dirty="0" smtClean="0">
                <a:sym typeface="Wingdings"/>
              </a:rPr>
              <a:t> reconstruction</a:t>
            </a:r>
            <a:endParaRPr lang="en-US" dirty="0" smtClean="0"/>
          </a:p>
          <a:p>
            <a:r>
              <a:rPr lang="en-US" dirty="0" smtClean="0"/>
              <a:t>Empirical distribution is modeled as a histogram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200400"/>
            <a:ext cx="4918665" cy="3276600"/>
          </a:xfrm>
          <a:prstGeom prst="rect">
            <a:avLst/>
          </a:prstGeom>
        </p:spPr>
      </p:pic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8923740"/>
              </p:ext>
            </p:extLst>
          </p:nvPr>
        </p:nvGraphicFramePr>
        <p:xfrm>
          <a:off x="5715000" y="3352800"/>
          <a:ext cx="3008297" cy="51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26" name="Equation" r:id="rId4" imgW="2133600" imgH="368300" progId="Equation.3">
                  <p:embed/>
                </p:oleObj>
              </mc:Choice>
              <mc:Fallback>
                <p:oleObj name="Equation" r:id="rId4" imgW="2133600" imgH="368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15000" y="3352800"/>
                        <a:ext cx="3008297" cy="519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62316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Morphing basics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32004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Central issue – how to express </a:t>
            </a:r>
            <a:r>
              <a:rPr lang="en-US" i="1" dirty="0"/>
              <a:t>degrees of freedom </a:t>
            </a:r>
            <a:r>
              <a:rPr lang="en-US" dirty="0"/>
              <a:t>in a histogram-based probability model</a:t>
            </a:r>
          </a:p>
          <a:p>
            <a:pPr lvl="1"/>
            <a:r>
              <a:rPr lang="en-US" dirty="0"/>
              <a:t>To express signal parameters (of interest)</a:t>
            </a:r>
          </a:p>
          <a:p>
            <a:pPr lvl="1"/>
            <a:r>
              <a:rPr lang="en-US" dirty="0"/>
              <a:t>To express (systematic) uncertainties associated with modeling</a:t>
            </a:r>
          </a:p>
          <a:p>
            <a:r>
              <a:rPr lang="en-US" dirty="0"/>
              <a:t>For parameters that scale rates only – procedure straightforward: introduce scale factor in histogram</a:t>
            </a:r>
          </a:p>
          <a:p>
            <a:r>
              <a:rPr lang="en-US" dirty="0"/>
              <a:t>For parameters that introduce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shape </a:t>
            </a:r>
            <a:r>
              <a:rPr lang="en-US" dirty="0"/>
              <a:t>changes – more complex:</a:t>
            </a:r>
            <a:br>
              <a:rPr lang="en-US" dirty="0"/>
            </a:br>
            <a:r>
              <a:rPr lang="en-US" dirty="0"/>
              <a:t>introduce 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morphing </a:t>
            </a:r>
            <a:r>
              <a:rPr lang="en-US" i="1" dirty="0"/>
              <a:t>procedure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143000" y="2590800"/>
            <a:ext cx="7543800" cy="4244153"/>
            <a:chOff x="304800" y="1371600"/>
            <a:chExt cx="9108597" cy="512451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44288" y="2908428"/>
              <a:ext cx="2579583" cy="228082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86400" y="1676400"/>
              <a:ext cx="2475709" cy="228082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4800" y="4191000"/>
              <a:ext cx="2590032" cy="2280828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 bwMode="auto">
            <a:xfrm flipV="1">
              <a:off x="762000" y="3687959"/>
              <a:ext cx="4984970" cy="248424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 flipV="1">
              <a:off x="2748812" y="3724910"/>
              <a:ext cx="4984970" cy="248424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>
              <a:off x="2971800" y="6096000"/>
              <a:ext cx="14455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>
                  <a:solidFill>
                    <a:srgbClr val="FF0000"/>
                  </a:solidFill>
                </a:rPr>
                <a:t>s(x,α=-1)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436044" y="4800600"/>
              <a:ext cx="13290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>
                  <a:solidFill>
                    <a:srgbClr val="FF0000"/>
                  </a:solidFill>
                </a:rPr>
                <a:t>s(x,α=0)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874444" y="3505200"/>
              <a:ext cx="15389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>
                  <a:solidFill>
                    <a:srgbClr val="FF0000"/>
                  </a:solidFill>
                </a:rPr>
                <a:t>s(x,α=+1)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219200" y="3810000"/>
              <a:ext cx="12522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>
                  <a:solidFill>
                    <a:srgbClr val="FF0000"/>
                  </a:solidFill>
                </a:rPr>
                <a:t>s(x)|</a:t>
              </a:r>
              <a:r>
                <a:rPr lang="en-US" baseline="-25000" dirty="0">
                  <a:solidFill>
                    <a:srgbClr val="FF0000"/>
                  </a:solidFill>
                </a:rPr>
                <a:t>α=-1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33800" y="2590800"/>
              <a:ext cx="11746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>
                  <a:solidFill>
                    <a:srgbClr val="FF0000"/>
                  </a:solidFill>
                </a:rPr>
                <a:t>s(x)|</a:t>
              </a:r>
              <a:r>
                <a:rPr lang="en-US" baseline="-25000" dirty="0">
                  <a:solidFill>
                    <a:srgbClr val="FF0000"/>
                  </a:solidFill>
                </a:rPr>
                <a:t>α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=</a:t>
              </a:r>
              <a:r>
                <a:rPr lang="en-US" baseline="-250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276435" y="1371600"/>
              <a:ext cx="13145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>
                  <a:solidFill>
                    <a:srgbClr val="FF0000"/>
                  </a:solidFill>
                </a:rPr>
                <a:t>s(x)|</a:t>
              </a:r>
              <a:r>
                <a:rPr lang="en-US" baseline="-25000" dirty="0">
                  <a:solidFill>
                    <a:srgbClr val="FF0000"/>
                  </a:solidFill>
                </a:rPr>
                <a:t>α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=+1</a:t>
              </a:r>
              <a:endParaRPr lang="en-US" baseline="-25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7397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 made in morphing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assumptions are always made in constructed interpolated shapes. Simplest assumption is piece-wise linear interpolation in each bin</a:t>
            </a:r>
          </a:p>
          <a:p>
            <a:r>
              <a:rPr lang="en-US" dirty="0" smtClean="0"/>
              <a:t>OK for modeling systematic uncertainties</a:t>
            </a:r>
          </a:p>
          <a:p>
            <a:r>
              <a:rPr lang="en-US" dirty="0" smtClean="0"/>
              <a:t>For modeling physics parameters</a:t>
            </a:r>
            <a:br>
              <a:rPr lang="en-US" dirty="0" smtClean="0"/>
            </a:br>
            <a:r>
              <a:rPr lang="en-US" dirty="0" smtClean="0"/>
              <a:t>need for </a:t>
            </a:r>
            <a:r>
              <a:rPr lang="en-US" i="1" dirty="0" smtClean="0"/>
              <a:t>physically meaningful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interpolation algorithm needed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2743200" y="2362200"/>
            <a:ext cx="6095232" cy="4176173"/>
            <a:chOff x="768" y="914400"/>
            <a:chExt cx="8580484" cy="5878953"/>
          </a:xfrm>
        </p:grpSpPr>
        <p:sp>
          <p:nvSpPr>
            <p:cNvPr id="19" name="Footer Placeholder 3"/>
            <p:cNvSpPr txBox="1">
              <a:spLocks/>
            </p:cNvSpPr>
            <p:nvPr/>
          </p:nvSpPr>
          <p:spPr bwMode="auto">
            <a:xfrm>
              <a:off x="685800" y="6324600"/>
              <a:ext cx="7772400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r" rtl="0" fontAlgn="base">
                <a:spcBef>
                  <a:spcPct val="0"/>
                </a:spcBef>
                <a:spcAft>
                  <a:spcPct val="0"/>
                </a:spcAft>
                <a:buFontTx/>
                <a:buNone/>
                <a:defRPr sz="1000" b="0" i="0" kern="1200">
                  <a:solidFill>
                    <a:schemeClr val="accent2"/>
                  </a:solidFill>
                  <a:latin typeface="Helvetica Neue Light"/>
                  <a:ea typeface="ＭＳ Ｐゴシック" charset="0"/>
                  <a:cs typeface="Helvetica Neue Light"/>
                </a:defRPr>
              </a:lvl1pPr>
              <a:lvl2pPr marL="4572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 kern="1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2pPr>
              <a:lvl3pPr marL="9144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 kern="1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3pPr>
              <a:lvl4pPr marL="1371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 kern="1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4pPr>
              <a:lvl5pPr marL="18288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 kern="1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en-US" smtClean="0"/>
                <a:t>Wouter Verkerke, NIKHEF</a:t>
              </a:r>
              <a:endParaRPr lang="en-US" dirty="0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81399" y="914400"/>
              <a:ext cx="4999853" cy="3962400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5867400" y="4724401"/>
              <a:ext cx="440489" cy="563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>
                  <a:solidFill>
                    <a:srgbClr val="FF0000"/>
                  </a:solidFill>
                  <a:latin typeface="Helvetica Neue Light"/>
                  <a:cs typeface="Helvetica Neue Light"/>
                </a:rPr>
                <a:t>x</a:t>
              </a:r>
              <a:endParaRPr lang="en-US" dirty="0">
                <a:solidFill>
                  <a:srgbClr val="FF0000"/>
                </a:solidFill>
                <a:latin typeface="Helvetica Neue Light"/>
                <a:cs typeface="Helvetica Neue Ligh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27866" y="4614447"/>
              <a:ext cx="476595" cy="563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>
                  <a:solidFill>
                    <a:srgbClr val="FF0000"/>
                  </a:solidFill>
                  <a:latin typeface="Helvetica Neue Light"/>
                  <a:cs typeface="Helvetica Neue Light"/>
                </a:rPr>
                <a:t>α</a:t>
              </a:r>
              <a:endParaRPr lang="en-US" dirty="0">
                <a:solidFill>
                  <a:srgbClr val="FF0000"/>
                </a:solidFill>
                <a:latin typeface="Helvetica Neue Light"/>
                <a:cs typeface="Helvetica Neue Light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flipV="1">
              <a:off x="6248400" y="4419600"/>
              <a:ext cx="1905000" cy="45720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 bwMode="auto">
            <a:xfrm flipV="1">
              <a:off x="5257800" y="4134338"/>
              <a:ext cx="974969" cy="20906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 flipV="1">
              <a:off x="4796692" y="3829538"/>
              <a:ext cx="974969" cy="20906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 bwMode="auto">
            <a:xfrm flipV="1">
              <a:off x="4304323" y="3501292"/>
              <a:ext cx="974969" cy="20906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80664" y="4430129"/>
              <a:ext cx="1995231" cy="1764153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19113" y="5029200"/>
              <a:ext cx="1914887" cy="1764153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68" y="2613391"/>
              <a:ext cx="2003313" cy="1764153"/>
            </a:xfrm>
            <a:prstGeom prst="rect">
              <a:avLst/>
            </a:prstGeom>
          </p:spPr>
        </p:pic>
        <p:cxnSp>
          <p:nvCxnSpPr>
            <p:cNvPr id="30" name="Straight Arrow Connector 29"/>
            <p:cNvCxnSpPr/>
            <p:nvPr/>
          </p:nvCxnSpPr>
          <p:spPr bwMode="auto">
            <a:xfrm flipH="1" flipV="1">
              <a:off x="1905000" y="3429000"/>
              <a:ext cx="2362200" cy="3048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 bwMode="auto">
            <a:xfrm flipH="1">
              <a:off x="2886313" y="4020890"/>
              <a:ext cx="1911715" cy="82797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 bwMode="auto">
            <a:xfrm flipH="1">
              <a:off x="4682241" y="4340050"/>
              <a:ext cx="601718" cy="78460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416060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194301" cy="457200"/>
          </a:xfrm>
        </p:spPr>
        <p:txBody>
          <a:bodyPr>
            <a:normAutofit/>
          </a:bodyPr>
          <a:lstStyle/>
          <a:p>
            <a:r>
              <a:rPr lang="en-US" dirty="0" smtClean="0"/>
              <a:t>Effective Lagrangian Morphing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3"/>
            <a:ext cx="8130001" cy="5257800"/>
          </a:xfrm>
        </p:spPr>
        <p:txBody>
          <a:bodyPr/>
          <a:lstStyle/>
          <a:p>
            <a:r>
              <a:rPr lang="en-US" dirty="0" smtClean="0"/>
              <a:t>For (Higgs) Physics: aim is to describe </a:t>
            </a:r>
            <a:r>
              <a:rPr lang="en-US" dirty="0" err="1" smtClean="0"/>
              <a:t>statistica</a:t>
            </a:r>
            <a:r>
              <a:rPr lang="en-US" dirty="0" smtClean="0"/>
              <a:t> model of </a:t>
            </a:r>
            <a:r>
              <a:rPr lang="en-US" dirty="0" smtClean="0"/>
              <a:t>observed data that expresses</a:t>
            </a:r>
            <a:r>
              <a:rPr lang="en-US" dirty="0" smtClean="0"/>
              <a:t> coefficients of an (Effective) Lagrangian model as model parameters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Wouter Verkerke, NIKHEF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7317" r="1688" b="6713"/>
          <a:stretch/>
        </p:blipFill>
        <p:spPr>
          <a:xfrm>
            <a:off x="456798" y="2149545"/>
            <a:ext cx="8320663" cy="4564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514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a new approach to model building (morphing)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3"/>
            <a:ext cx="8001401" cy="5257800"/>
          </a:xfrm>
        </p:spPr>
        <p:txBody>
          <a:bodyPr/>
          <a:lstStyle/>
          <a:p>
            <a:r>
              <a:rPr lang="en-US" dirty="0" smtClean="0"/>
              <a:t>While moment morphing is usually better than vertical morphing, underlying transformations are not rooted in physics principles, but rather assumption on linear adjustments of moments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If we start from (EFT) assumption that model is built from sum of amplitudes with coefficients, can also build a morphing function based on that physics principle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 “EFT morphing” </a:t>
            </a:r>
          </a:p>
          <a:p>
            <a:r>
              <a:rPr lang="en-US" dirty="0" smtClean="0">
                <a:sym typeface="Wingdings"/>
              </a:rPr>
              <a:t>Consider first simplest scenario with 1 non-SM coupling in production only (or decay only)  Two parameters </a:t>
            </a:r>
            <a:r>
              <a:rPr lang="en-US" dirty="0" err="1" smtClean="0">
                <a:sym typeface="Wingdings"/>
              </a:rPr>
              <a:t>g</a:t>
            </a:r>
            <a:r>
              <a:rPr lang="en-US" baseline="-25000" dirty="0" err="1" smtClean="0">
                <a:sym typeface="Wingdings"/>
              </a:rPr>
              <a:t>SM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err="1" smtClean="0">
                <a:sym typeface="Wingdings"/>
              </a:rPr>
              <a:t>g</a:t>
            </a:r>
            <a:r>
              <a:rPr lang="en-US" baseline="-25000" dirty="0" err="1" smtClean="0">
                <a:sym typeface="Wingdings"/>
              </a:rPr>
              <a:t>BSM</a:t>
            </a:r>
            <a:r>
              <a:rPr lang="en-US" dirty="0" smtClean="0">
                <a:sym typeface="Wingdings"/>
              </a:rPr>
              <a:t> that affect ME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Wouter Verkerke, NIKHEF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 l="4807" r="1547"/>
          <a:stretch/>
        </p:blipFill>
        <p:spPr>
          <a:xfrm>
            <a:off x="445622" y="5375023"/>
            <a:ext cx="8563080" cy="11336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18418" y="4095867"/>
            <a:ext cx="4175483" cy="565007"/>
          </a:xfrm>
          <a:prstGeom prst="rect">
            <a:avLst/>
          </a:prstGeom>
        </p:spPr>
      </p:pic>
      <p:sp>
        <p:nvSpPr>
          <p:cNvPr id="10" name="Down Arrow 9"/>
          <p:cNvSpPr/>
          <p:nvPr/>
        </p:nvSpPr>
        <p:spPr bwMode="auto">
          <a:xfrm>
            <a:off x="4121900" y="4797748"/>
            <a:ext cx="900200" cy="547499"/>
          </a:xfrm>
          <a:prstGeom prst="downArrow">
            <a:avLst/>
          </a:prstGeom>
          <a:solidFill>
            <a:srgbClr val="66CCFF"/>
          </a:solidFill>
          <a:ln w="9525" cap="flat" cmpd="sng" algn="ctr">
            <a:solidFill>
              <a:srgbClr val="66C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9205" tIns="39603" rIns="79205" bIns="39603" numCol="1" rtlCol="0" anchor="t" anchorCtr="0" compatLnSpc="1">
            <a:prstTxWarp prst="textNoShape">
              <a:avLst/>
            </a:prstTxWarp>
          </a:bodyPr>
          <a:lstStyle/>
          <a:p>
            <a:pPr defTabSz="792053">
              <a:spcBef>
                <a:spcPct val="0"/>
              </a:spcBef>
              <a:buNone/>
            </a:pPr>
            <a:endParaRPr lang="en-US" sz="1400">
              <a:solidFill>
                <a:schemeClr val="accent2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023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EFT morphing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 of input distributions needed = number of terms in M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this simplest case need 3 templates, e.g.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Then observable distributions for |M|</a:t>
            </a:r>
            <a:r>
              <a:rPr lang="en-US" baseline="30000" dirty="0" smtClean="0"/>
              <a:t>2</a:t>
            </a:r>
            <a:r>
              <a:rPr lang="en-US" dirty="0" smtClean="0"/>
              <a:t> for any value of </a:t>
            </a:r>
            <a:r>
              <a:rPr lang="en-US" dirty="0" err="1" smtClean="0"/>
              <a:t>g</a:t>
            </a:r>
            <a:r>
              <a:rPr lang="en-US" baseline="-25000" dirty="0" err="1" smtClean="0"/>
              <a:t>SM</a:t>
            </a:r>
            <a:r>
              <a:rPr lang="en-US" dirty="0" err="1" smtClean="0"/>
              <a:t>,g</a:t>
            </a:r>
            <a:r>
              <a:rPr lang="en-US" baseline="-25000" dirty="0" err="1" smtClean="0"/>
              <a:t>BSM</a:t>
            </a:r>
            <a:r>
              <a:rPr lang="en-US" dirty="0"/>
              <a:t> </a:t>
            </a:r>
            <a:r>
              <a:rPr lang="en-US" dirty="0" smtClean="0"/>
              <a:t>is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1000" dirty="0"/>
          </a:p>
          <a:p>
            <a:r>
              <a:rPr lang="en-US" dirty="0"/>
              <a:t>I</a:t>
            </a:r>
            <a:r>
              <a:rPr lang="en-US" dirty="0" smtClean="0"/>
              <a:t>nterpolation accurate for all values of </a:t>
            </a:r>
            <a:r>
              <a:rPr lang="en-US" dirty="0" err="1" smtClean="0"/>
              <a:t>g</a:t>
            </a:r>
            <a:r>
              <a:rPr lang="en-US" baseline="-25000" dirty="0" err="1" smtClean="0"/>
              <a:t>SM</a:t>
            </a:r>
            <a:r>
              <a:rPr lang="en-US" dirty="0" err="1" smtClean="0"/>
              <a:t>,g</a:t>
            </a:r>
            <a:r>
              <a:rPr lang="en-US" baseline="-25000" dirty="0" err="1" smtClean="0"/>
              <a:t>BSM</a:t>
            </a:r>
            <a:r>
              <a:rPr lang="en-US" dirty="0" smtClean="0"/>
              <a:t>, in limit that |M|</a:t>
            </a:r>
            <a:br>
              <a:rPr lang="en-US" dirty="0" smtClean="0"/>
            </a:br>
            <a:r>
              <a:rPr lang="en-US" dirty="0" smtClean="0"/>
              <a:t>is described by formula above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Wouter Verkerke, NIKHEF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99798" y="1512751"/>
            <a:ext cx="7833887" cy="5399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64098" y="2813063"/>
            <a:ext cx="6044203" cy="15968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8298" y="5071498"/>
            <a:ext cx="8297314" cy="61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599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EFT morphing approach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Wouter Verkerke, NIKHEF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3589"/>
          <a:stretch/>
        </p:blipFill>
        <p:spPr>
          <a:xfrm>
            <a:off x="328199" y="759940"/>
            <a:ext cx="8815802" cy="51941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 l="8495"/>
          <a:stretch/>
        </p:blipFill>
        <p:spPr>
          <a:xfrm>
            <a:off x="4247536" y="212440"/>
            <a:ext cx="4816629" cy="1390683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 flipH="1">
            <a:off x="1999998" y="486190"/>
            <a:ext cx="2379101" cy="10949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>
            <a:off x="1999998" y="965252"/>
            <a:ext cx="2379101" cy="42431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4829200" y="1512752"/>
            <a:ext cx="0" cy="11634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21298" y="5892747"/>
            <a:ext cx="7523103" cy="558465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 bwMode="auto">
          <a:xfrm flipV="1">
            <a:off x="7722701" y="3839624"/>
            <a:ext cx="128600" cy="20531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328198" y="6508683"/>
            <a:ext cx="11688754" cy="387756"/>
          </a:xfrm>
          <a:prstGeom prst="rect">
            <a:avLst/>
          </a:prstGeom>
          <a:noFill/>
        </p:spPr>
        <p:txBody>
          <a:bodyPr wrap="none" lIns="79205" tIns="39603" rIns="79205" bIns="39603" rtlCol="0">
            <a:spAutoFit/>
          </a:bodyPr>
          <a:lstStyle/>
          <a:p>
            <a:r>
              <a:rPr lang="en-US" i="1" dirty="0" smtClean="0">
                <a:solidFill>
                  <a:srgbClr val="008000"/>
                </a:solidFill>
                <a:latin typeface="Helvetica Neue Light"/>
                <a:cs typeface="Helvetica Neue Light"/>
              </a:rPr>
              <a:t>Note that this is effectively ‘vertical interpolation’ morphing – but with specific choice of sampling points! </a:t>
            </a:r>
            <a:endParaRPr lang="en-US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83387119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24549</TotalTime>
  <Words>630</Words>
  <Application>Microsoft Macintosh PowerPoint</Application>
  <PresentationFormat>On-screen Show (4:3)</PresentationFormat>
  <Paragraphs>91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Default Design</vt:lpstr>
      <vt:lpstr>Equation</vt:lpstr>
      <vt:lpstr>INSIGHTS - Nikhef</vt:lpstr>
      <vt:lpstr>Nikhef &amp; ATLAS group</vt:lpstr>
      <vt:lpstr>The ESR project – Effective Langrangian Morphing </vt:lpstr>
      <vt:lpstr>Morphing basics </vt:lpstr>
      <vt:lpstr>Assumption made in morphing</vt:lpstr>
      <vt:lpstr>Effective Lagrangian Morphing</vt:lpstr>
      <vt:lpstr>Consider a new approach to model building (morphing)</vt:lpstr>
      <vt:lpstr>EFT morphing approach</vt:lpstr>
      <vt:lpstr>EFT morphing approach</vt:lpstr>
      <vt:lpstr>Illustration of EFT morphing</vt:lpstr>
      <vt:lpstr>A concrete example VBH  H  WW</vt:lpstr>
      <vt:lpstr>A concrete example VBH  H  WW</vt:lpstr>
      <vt:lpstr>Effective Lagrangian Morphing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verkerke</dc:creator>
  <cp:lastModifiedBy>Wouter Verkerke</cp:lastModifiedBy>
  <cp:revision>1605</cp:revision>
  <cp:lastPrinted>2018-09-21T11:58:32Z</cp:lastPrinted>
  <dcterms:created xsi:type="dcterms:W3CDTF">2001-03-20T09:34:26Z</dcterms:created>
  <dcterms:modified xsi:type="dcterms:W3CDTF">2018-09-25T19:48:43Z</dcterms:modified>
</cp:coreProperties>
</file>