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embeddedFontLst>
    <p:embeddedFont>
      <p:font typeface="Roboto Mono Medium"/>
      <p:regular r:id="rId23"/>
      <p:bold r:id="rId24"/>
      <p:italic r:id="rId25"/>
      <p:boldItalic r:id="rId26"/>
    </p:embeddedFont>
    <p:embeddedFont>
      <p:font typeface="Roboto Mono Light"/>
      <p:regular r:id="rId27"/>
      <p:bold r:id="rId28"/>
      <p:italic r:id="rId29"/>
      <p:boldItalic r:id="rId30"/>
    </p:embeddedFont>
    <p:embeddedFont>
      <p:font typeface="Roboto Mono"/>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RobotoMonoMedium-bold.fntdata"/><Relationship Id="rId23" Type="http://schemas.openxmlformats.org/officeDocument/2006/relationships/font" Target="fonts/RobotoMono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MonoMedium-boldItalic.fntdata"/><Relationship Id="rId25" Type="http://schemas.openxmlformats.org/officeDocument/2006/relationships/font" Target="fonts/RobotoMonoMedium-italic.fntdata"/><Relationship Id="rId28" Type="http://schemas.openxmlformats.org/officeDocument/2006/relationships/font" Target="fonts/RobotoMonoLight-bold.fntdata"/><Relationship Id="rId27" Type="http://schemas.openxmlformats.org/officeDocument/2006/relationships/font" Target="fonts/RobotoMonoLight-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MonoLight-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Mono-regular.fntdata"/><Relationship Id="rId30" Type="http://schemas.openxmlformats.org/officeDocument/2006/relationships/font" Target="fonts/RobotoMonoLight-boldItalic.fntdata"/><Relationship Id="rId11" Type="http://schemas.openxmlformats.org/officeDocument/2006/relationships/slide" Target="slides/slide6.xml"/><Relationship Id="rId33" Type="http://schemas.openxmlformats.org/officeDocument/2006/relationships/font" Target="fonts/RobotoMono-italic.fntdata"/><Relationship Id="rId10" Type="http://schemas.openxmlformats.org/officeDocument/2006/relationships/slide" Target="slides/slide5.xml"/><Relationship Id="rId32" Type="http://schemas.openxmlformats.org/officeDocument/2006/relationships/font" Target="fonts/RobotoMono-bold.fntdata"/><Relationship Id="rId13" Type="http://schemas.openxmlformats.org/officeDocument/2006/relationships/slide" Target="slides/slide8.xml"/><Relationship Id="rId12" Type="http://schemas.openxmlformats.org/officeDocument/2006/relationships/slide" Target="slides/slide7.xml"/><Relationship Id="rId34" Type="http://schemas.openxmlformats.org/officeDocument/2006/relationships/font" Target="fonts/RobotoMono-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424aaab1c9_0_23: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424aaab1c9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3aba65da86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aba65da86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3bd9359d20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bd9359d20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3aba65da86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aba65da86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g3b52df346f_0_15: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b52df346f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3b52df346f_0_10: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b52df346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3ae6d47548_0_14: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ae6d47548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3b58d50fbc_1_18: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b58d50fbc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g424cde3f9a_1_0: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424cde3f9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424cde3f9a_1_7: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424cde3f9a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3f68b7feb2_2_0: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f68b7feb2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424aaab1c9_0_3: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424aaab1c9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424aaab043_0_6: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424aaab043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424aaab1c9_0_11: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424aaab1c9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424aaab043_0_0: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424aaab04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424aaab1c9_1_1:notes"/>
          <p:cNvSpPr/>
          <p:nvPr>
            <p:ph idx="2" type="sldImg"/>
          </p:nvPr>
        </p:nvSpPr>
        <p:spPr>
          <a:xfrm>
            <a:off x="381309"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424aaab1c9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gradFill>
          <a:gsLst>
            <a:gs pos="0">
              <a:srgbClr val="FFFFFF"/>
            </a:gs>
            <a:gs pos="85000">
              <a:srgbClr val="FFFFFF"/>
            </a:gs>
            <a:gs pos="93000">
              <a:srgbClr val="00FFFF"/>
            </a:gs>
            <a:gs pos="100000">
              <a:schemeClr val="accent5"/>
            </a:gs>
            <a:gs pos="100000">
              <a:srgbClr val="B3B3B3"/>
            </a:gs>
          </a:gsLst>
          <a:lin ang="5400700" scaled="0"/>
        </a:gradFill>
      </p:bgPr>
    </p:bg>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noFill/>
      </p:bgPr>
    </p:bg>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no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Font typeface="Roboto Mono Medium"/>
              <a:buNone/>
              <a:defRPr sz="2800">
                <a:solidFill>
                  <a:schemeClr val="dk1"/>
                </a:solidFill>
                <a:latin typeface="Roboto Mono Medium"/>
                <a:ea typeface="Roboto Mono Medium"/>
                <a:cs typeface="Roboto Mono Medium"/>
                <a:sym typeface="Roboto Mono Medium"/>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Roboto Mono Light"/>
              <a:buChar char="●"/>
              <a:defRPr sz="1800">
                <a:solidFill>
                  <a:schemeClr val="dk2"/>
                </a:solidFill>
                <a:latin typeface="Roboto Mono Light"/>
                <a:ea typeface="Roboto Mono Light"/>
                <a:cs typeface="Roboto Mono Light"/>
                <a:sym typeface="Roboto Mono Light"/>
              </a:defRPr>
            </a:lvl1pPr>
            <a:lvl2pPr indent="-317500" lvl="1" marL="914400">
              <a:lnSpc>
                <a:spcPct val="115000"/>
              </a:lnSpc>
              <a:spcBef>
                <a:spcPts val="1600"/>
              </a:spcBef>
              <a:spcAft>
                <a:spcPts val="0"/>
              </a:spcAft>
              <a:buClr>
                <a:schemeClr val="dk2"/>
              </a:buClr>
              <a:buSzPts val="1400"/>
              <a:buFont typeface="Roboto Mono Light"/>
              <a:buChar char="○"/>
              <a:defRPr>
                <a:solidFill>
                  <a:schemeClr val="dk2"/>
                </a:solidFill>
                <a:latin typeface="Roboto Mono Light"/>
                <a:ea typeface="Roboto Mono Light"/>
                <a:cs typeface="Roboto Mono Light"/>
                <a:sym typeface="Roboto Mono Light"/>
              </a:defRPr>
            </a:lvl2pPr>
            <a:lvl3pPr indent="-317500" lvl="2" marL="1371600">
              <a:lnSpc>
                <a:spcPct val="115000"/>
              </a:lnSpc>
              <a:spcBef>
                <a:spcPts val="1600"/>
              </a:spcBef>
              <a:spcAft>
                <a:spcPts val="0"/>
              </a:spcAft>
              <a:buClr>
                <a:schemeClr val="dk2"/>
              </a:buClr>
              <a:buSzPts val="1400"/>
              <a:buFont typeface="Roboto Mono Light"/>
              <a:buChar char="■"/>
              <a:defRPr>
                <a:solidFill>
                  <a:schemeClr val="dk2"/>
                </a:solidFill>
                <a:latin typeface="Roboto Mono Light"/>
                <a:ea typeface="Roboto Mono Light"/>
                <a:cs typeface="Roboto Mono Light"/>
                <a:sym typeface="Roboto Mono Light"/>
              </a:defRPr>
            </a:lvl3pPr>
            <a:lvl4pPr indent="-317500" lvl="3" marL="1828800">
              <a:lnSpc>
                <a:spcPct val="115000"/>
              </a:lnSpc>
              <a:spcBef>
                <a:spcPts val="1600"/>
              </a:spcBef>
              <a:spcAft>
                <a:spcPts val="0"/>
              </a:spcAft>
              <a:buClr>
                <a:schemeClr val="dk2"/>
              </a:buClr>
              <a:buSzPts val="1400"/>
              <a:buFont typeface="Roboto Mono Light"/>
              <a:buChar char="●"/>
              <a:defRPr>
                <a:solidFill>
                  <a:schemeClr val="dk2"/>
                </a:solidFill>
                <a:latin typeface="Roboto Mono Light"/>
                <a:ea typeface="Roboto Mono Light"/>
                <a:cs typeface="Roboto Mono Light"/>
                <a:sym typeface="Roboto Mono Light"/>
              </a:defRPr>
            </a:lvl4pPr>
            <a:lvl5pPr indent="-317500" lvl="4" marL="2286000">
              <a:lnSpc>
                <a:spcPct val="115000"/>
              </a:lnSpc>
              <a:spcBef>
                <a:spcPts val="1600"/>
              </a:spcBef>
              <a:spcAft>
                <a:spcPts val="0"/>
              </a:spcAft>
              <a:buClr>
                <a:schemeClr val="dk2"/>
              </a:buClr>
              <a:buSzPts val="1400"/>
              <a:buFont typeface="Roboto Mono Light"/>
              <a:buChar char="○"/>
              <a:defRPr>
                <a:solidFill>
                  <a:schemeClr val="dk2"/>
                </a:solidFill>
                <a:latin typeface="Roboto Mono Light"/>
                <a:ea typeface="Roboto Mono Light"/>
                <a:cs typeface="Roboto Mono Light"/>
                <a:sym typeface="Roboto Mono Light"/>
              </a:defRPr>
            </a:lvl5pPr>
            <a:lvl6pPr indent="-317500" lvl="5" marL="2743200">
              <a:lnSpc>
                <a:spcPct val="115000"/>
              </a:lnSpc>
              <a:spcBef>
                <a:spcPts val="1600"/>
              </a:spcBef>
              <a:spcAft>
                <a:spcPts val="0"/>
              </a:spcAft>
              <a:buClr>
                <a:schemeClr val="dk2"/>
              </a:buClr>
              <a:buSzPts val="1400"/>
              <a:buFont typeface="Roboto Mono Light"/>
              <a:buChar char="■"/>
              <a:defRPr>
                <a:solidFill>
                  <a:schemeClr val="dk2"/>
                </a:solidFill>
                <a:latin typeface="Roboto Mono Light"/>
                <a:ea typeface="Roboto Mono Light"/>
                <a:cs typeface="Roboto Mono Light"/>
                <a:sym typeface="Roboto Mono Light"/>
              </a:defRPr>
            </a:lvl6pPr>
            <a:lvl7pPr indent="-317500" lvl="6" marL="3200400">
              <a:lnSpc>
                <a:spcPct val="115000"/>
              </a:lnSpc>
              <a:spcBef>
                <a:spcPts val="1600"/>
              </a:spcBef>
              <a:spcAft>
                <a:spcPts val="0"/>
              </a:spcAft>
              <a:buClr>
                <a:schemeClr val="dk2"/>
              </a:buClr>
              <a:buSzPts val="1400"/>
              <a:buFont typeface="Roboto Mono Light"/>
              <a:buChar char="●"/>
              <a:defRPr>
                <a:solidFill>
                  <a:schemeClr val="dk2"/>
                </a:solidFill>
                <a:latin typeface="Roboto Mono Light"/>
                <a:ea typeface="Roboto Mono Light"/>
                <a:cs typeface="Roboto Mono Light"/>
                <a:sym typeface="Roboto Mono Light"/>
              </a:defRPr>
            </a:lvl7pPr>
            <a:lvl8pPr indent="-317500" lvl="7" marL="3657600">
              <a:lnSpc>
                <a:spcPct val="115000"/>
              </a:lnSpc>
              <a:spcBef>
                <a:spcPts val="1600"/>
              </a:spcBef>
              <a:spcAft>
                <a:spcPts val="0"/>
              </a:spcAft>
              <a:buClr>
                <a:schemeClr val="dk2"/>
              </a:buClr>
              <a:buSzPts val="1400"/>
              <a:buFont typeface="Roboto Mono Light"/>
              <a:buChar char="○"/>
              <a:defRPr>
                <a:solidFill>
                  <a:schemeClr val="dk2"/>
                </a:solidFill>
                <a:latin typeface="Roboto Mono Light"/>
                <a:ea typeface="Roboto Mono Light"/>
                <a:cs typeface="Roboto Mono Light"/>
                <a:sym typeface="Roboto Mono Light"/>
              </a:defRPr>
            </a:lvl8pPr>
            <a:lvl9pPr indent="-317500" lvl="8" marL="4114800">
              <a:lnSpc>
                <a:spcPct val="115000"/>
              </a:lnSpc>
              <a:spcBef>
                <a:spcPts val="1600"/>
              </a:spcBef>
              <a:spcAft>
                <a:spcPts val="1600"/>
              </a:spcAft>
              <a:buClr>
                <a:schemeClr val="dk2"/>
              </a:buClr>
              <a:buSzPts val="1400"/>
              <a:buFont typeface="Roboto Mono Light"/>
              <a:buChar char="■"/>
              <a:defRPr>
                <a:solidFill>
                  <a:schemeClr val="dk2"/>
                </a:solidFill>
                <a:latin typeface="Roboto Mono Light"/>
                <a:ea typeface="Roboto Mono Light"/>
                <a:cs typeface="Roboto Mono Light"/>
                <a:sym typeface="Roboto Mono Light"/>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aiml.lu.se" TargetMode="External"/><Relationship Id="rId5" Type="http://schemas.openxmlformats.org/officeDocument/2006/relationships/image" Target="../media/image11.png"/><Relationship Id="rId6" Type="http://schemas.openxmlformats.org/officeDocument/2006/relationships/image" Target="../media/image17.png"/><Relationship Id="rId7" Type="http://schemas.openxmlformats.org/officeDocument/2006/relationships/hyperlink" Target="https://www.lunduniversity.lu.se/about-lund-universit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hyperlink" Target="http://cbbp.thep.lu.se/compute/index.php" TargetMode="External"/><Relationship Id="rId4" Type="http://schemas.openxmlformats.org/officeDocument/2006/relationships/hyperlink" Target="http://cbbp.thep.lu.se/compute/index.php" TargetMode="External"/><Relationship Id="rId5"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hyperlink" Target="http://cbbp.thep.lu.se/compute/index.php" TargetMode="External"/><Relationship Id="rId4" Type="http://schemas.openxmlformats.org/officeDocument/2006/relationships/hyperlink" Target="http://cbbp.thep.lu.se/compute/index.php" TargetMode="External"/><Relationship Id="rId5"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jp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11306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GB">
                <a:latin typeface="Comic Sans MS"/>
                <a:ea typeface="Comic Sans MS"/>
                <a:cs typeface="Comic Sans MS"/>
                <a:sym typeface="Comic Sans MS"/>
              </a:rPr>
              <a:t>Hej! ^_^ </a:t>
            </a:r>
            <a:endParaRPr>
              <a:latin typeface="Comic Sans MS"/>
              <a:ea typeface="Comic Sans MS"/>
              <a:cs typeface="Comic Sans MS"/>
              <a:sym typeface="Comic Sans MS"/>
            </a:endParaRPr>
          </a:p>
        </p:txBody>
      </p:sp>
      <p:sp>
        <p:nvSpPr>
          <p:cNvPr id="55" name="Google Shape;55;p13"/>
          <p:cNvSpPr txBox="1"/>
          <p:nvPr>
            <p:ph idx="1" type="subTitle"/>
          </p:nvPr>
        </p:nvSpPr>
        <p:spPr>
          <a:xfrm>
            <a:off x="311700" y="32202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GB" sz="2400">
                <a:solidFill>
                  <a:srgbClr val="000000"/>
                </a:solidFill>
              </a:rPr>
              <a:t>Nathan Simpson</a:t>
            </a:r>
            <a:endParaRPr sz="2400">
              <a:solidFill>
                <a:srgbClr val="000000"/>
              </a:solidFill>
            </a:endParaRPr>
          </a:p>
          <a:p>
            <a:pPr indent="0" lvl="0" marL="0" rtl="0" algn="ctr">
              <a:spcBef>
                <a:spcPts val="0"/>
              </a:spcBef>
              <a:spcAft>
                <a:spcPts val="0"/>
              </a:spcAft>
              <a:buNone/>
            </a:pPr>
            <a:r>
              <a:rPr lang="en-GB" sz="2400">
                <a:solidFill>
                  <a:srgbClr val="000000"/>
                </a:solidFill>
              </a:rPr>
              <a:t>Caterina Doglioni</a:t>
            </a:r>
            <a:endParaRPr sz="2400">
              <a:solidFill>
                <a:srgbClr val="000000"/>
              </a:solidFill>
            </a:endParaRPr>
          </a:p>
          <a:p>
            <a:pPr indent="0" lvl="0" marL="0" rtl="0" algn="ctr">
              <a:spcBef>
                <a:spcPts val="0"/>
              </a:spcBef>
              <a:spcAft>
                <a:spcPts val="0"/>
              </a:spcAft>
              <a:buNone/>
            </a:pPr>
            <a:r>
              <a:rPr lang="en-GB" sz="2400">
                <a:solidFill>
                  <a:srgbClr val="000000"/>
                </a:solidFill>
              </a:rPr>
              <a:t>Else Lytken (in spirit)</a:t>
            </a:r>
            <a:endParaRPr sz="2400">
              <a:solidFill>
                <a:srgbClr val="000000"/>
              </a:solidFill>
            </a:endParaRPr>
          </a:p>
        </p:txBody>
      </p:sp>
      <p:pic>
        <p:nvPicPr>
          <p:cNvPr id="56" name="Google Shape;56;p13"/>
          <p:cNvPicPr preferRelativeResize="0"/>
          <p:nvPr/>
        </p:nvPicPr>
        <p:blipFill>
          <a:blip r:embed="rId3">
            <a:alphaModFix/>
          </a:blip>
          <a:stretch>
            <a:fillRect/>
          </a:stretch>
        </p:blipFill>
        <p:spPr>
          <a:xfrm>
            <a:off x="2095175" y="129675"/>
            <a:ext cx="5114700" cy="1704900"/>
          </a:xfrm>
          <a:prstGeom prst="rect">
            <a:avLst/>
          </a:prstGeom>
          <a:noFill/>
          <a:ln>
            <a:noFill/>
          </a:ln>
        </p:spPr>
      </p:pic>
      <p:sp>
        <p:nvSpPr>
          <p:cNvPr id="57" name="Google Shape;57;p1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2"/>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Pre-INSIGHTS work @</a:t>
            </a:r>
            <a:endParaRPr/>
          </a:p>
        </p:txBody>
      </p:sp>
      <p:sp>
        <p:nvSpPr>
          <p:cNvPr id="137" name="Google Shape;137;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138" name="Google Shape;138;p22"/>
          <p:cNvPicPr preferRelativeResize="0"/>
          <p:nvPr/>
        </p:nvPicPr>
        <p:blipFill>
          <a:blip r:embed="rId3">
            <a:alphaModFix/>
          </a:blip>
          <a:stretch>
            <a:fillRect/>
          </a:stretch>
        </p:blipFill>
        <p:spPr>
          <a:xfrm>
            <a:off x="3153450" y="2508426"/>
            <a:ext cx="2155075" cy="90914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Matrix Element Method</a:t>
            </a:r>
            <a:endParaRPr/>
          </a:p>
        </p:txBody>
      </p:sp>
      <p:sp>
        <p:nvSpPr>
          <p:cNvPr id="144" name="Google Shape;144;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145" name="Google Shape;145;p23"/>
          <p:cNvPicPr preferRelativeResize="0"/>
          <p:nvPr/>
        </p:nvPicPr>
        <p:blipFill>
          <a:blip r:embed="rId3">
            <a:alphaModFix/>
          </a:blip>
          <a:stretch>
            <a:fillRect/>
          </a:stretch>
        </p:blipFill>
        <p:spPr>
          <a:xfrm>
            <a:off x="152400" y="1888750"/>
            <a:ext cx="8839200" cy="81522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(Bayesian) Matrix Element Method</a:t>
            </a:r>
            <a:endParaRPr/>
          </a:p>
        </p:txBody>
      </p:sp>
      <p:sp>
        <p:nvSpPr>
          <p:cNvPr id="151" name="Google Shape;151;p24"/>
          <p:cNvSpPr txBox="1"/>
          <p:nvPr>
            <p:ph idx="1" type="body"/>
          </p:nvPr>
        </p:nvSpPr>
        <p:spPr>
          <a:xfrm>
            <a:off x="1843075" y="3259600"/>
            <a:ext cx="7328400" cy="601200"/>
          </a:xfrm>
          <a:prstGeom prst="rect">
            <a:avLst/>
          </a:prstGeom>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None/>
            </a:pPr>
            <a:r>
              <a:rPr lang="en-GB" sz="2400">
                <a:solidFill>
                  <a:srgbClr val="000000"/>
                </a:solidFill>
              </a:rPr>
              <a:t>Joint probability of data and truth</a:t>
            </a:r>
            <a:endParaRPr sz="2400">
              <a:solidFill>
                <a:srgbClr val="000000"/>
              </a:solidFill>
            </a:endParaRPr>
          </a:p>
        </p:txBody>
      </p:sp>
      <p:cxnSp>
        <p:nvCxnSpPr>
          <p:cNvPr id="152" name="Google Shape;152;p24"/>
          <p:cNvCxnSpPr/>
          <p:nvPr/>
        </p:nvCxnSpPr>
        <p:spPr>
          <a:xfrm flipH="1" rot="10800000">
            <a:off x="638150" y="2613100"/>
            <a:ext cx="102300" cy="646500"/>
          </a:xfrm>
          <a:prstGeom prst="straightConnector1">
            <a:avLst/>
          </a:prstGeom>
          <a:noFill/>
          <a:ln cap="flat" cmpd="sng" w="38100">
            <a:solidFill>
              <a:srgbClr val="FF0000"/>
            </a:solidFill>
            <a:prstDash val="solid"/>
            <a:round/>
            <a:headEnd len="med" w="med" type="none"/>
            <a:tailEnd len="med" w="med" type="triangle"/>
          </a:ln>
        </p:spPr>
      </p:cxnSp>
      <p:sp>
        <p:nvSpPr>
          <p:cNvPr id="153" name="Google Shape;153;p24"/>
          <p:cNvSpPr txBox="1"/>
          <p:nvPr/>
        </p:nvSpPr>
        <p:spPr>
          <a:xfrm>
            <a:off x="0" y="3273850"/>
            <a:ext cx="29259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400">
                <a:latin typeface="Roboto Mono"/>
                <a:ea typeface="Roboto Mono"/>
                <a:cs typeface="Roboto Mono"/>
                <a:sym typeface="Roboto Mono"/>
              </a:rPr>
              <a:t>Evidence</a:t>
            </a:r>
            <a:endParaRPr sz="2400">
              <a:latin typeface="Roboto Mono"/>
              <a:ea typeface="Roboto Mono"/>
              <a:cs typeface="Roboto Mono"/>
              <a:sym typeface="Roboto Mono"/>
            </a:endParaRPr>
          </a:p>
        </p:txBody>
      </p:sp>
      <p:cxnSp>
        <p:nvCxnSpPr>
          <p:cNvPr id="154" name="Google Shape;154;p24"/>
          <p:cNvCxnSpPr/>
          <p:nvPr/>
        </p:nvCxnSpPr>
        <p:spPr>
          <a:xfrm flipH="1" rot="10800000">
            <a:off x="5503375" y="2718400"/>
            <a:ext cx="7800" cy="541200"/>
          </a:xfrm>
          <a:prstGeom prst="straightConnector1">
            <a:avLst/>
          </a:prstGeom>
          <a:noFill/>
          <a:ln cap="flat" cmpd="sng" w="38100">
            <a:solidFill>
              <a:srgbClr val="FF0000"/>
            </a:solidFill>
            <a:prstDash val="solid"/>
            <a:round/>
            <a:headEnd len="med" w="med" type="none"/>
            <a:tailEnd len="med" w="med" type="triangle"/>
          </a:ln>
        </p:spPr>
      </p:cxnSp>
      <p:sp>
        <p:nvSpPr>
          <p:cNvPr id="155" name="Google Shape;155;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156" name="Google Shape;156;p24"/>
          <p:cNvPicPr preferRelativeResize="0"/>
          <p:nvPr/>
        </p:nvPicPr>
        <p:blipFill>
          <a:blip r:embed="rId3">
            <a:alphaModFix/>
          </a:blip>
          <a:stretch>
            <a:fillRect/>
          </a:stretch>
        </p:blipFill>
        <p:spPr>
          <a:xfrm>
            <a:off x="152400" y="1903175"/>
            <a:ext cx="8839200" cy="815222"/>
          </a:xfrm>
          <a:prstGeom prst="rect">
            <a:avLst/>
          </a:prstGeom>
          <a:noFill/>
          <a:ln>
            <a:noFill/>
          </a:ln>
        </p:spPr>
      </p:pic>
      <p:sp>
        <p:nvSpPr>
          <p:cNvPr id="157" name="Google Shape;157;p24"/>
          <p:cNvSpPr txBox="1"/>
          <p:nvPr>
            <p:ph idx="1" type="body"/>
          </p:nvPr>
        </p:nvSpPr>
        <p:spPr>
          <a:xfrm>
            <a:off x="6463750" y="1017725"/>
            <a:ext cx="1540200" cy="601200"/>
          </a:xfrm>
          <a:prstGeom prst="rect">
            <a:avLst/>
          </a:prstGeom>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None/>
            </a:pPr>
            <a:r>
              <a:rPr lang="en-GB" sz="2400">
                <a:solidFill>
                  <a:srgbClr val="000000"/>
                </a:solidFill>
              </a:rPr>
              <a:t>Prior</a:t>
            </a:r>
            <a:endParaRPr sz="2400">
              <a:solidFill>
                <a:srgbClr val="000000"/>
              </a:solidFill>
            </a:endParaRPr>
          </a:p>
        </p:txBody>
      </p:sp>
      <p:cxnSp>
        <p:nvCxnSpPr>
          <p:cNvPr id="158" name="Google Shape;158;p24"/>
          <p:cNvCxnSpPr/>
          <p:nvPr/>
        </p:nvCxnSpPr>
        <p:spPr>
          <a:xfrm flipH="1">
            <a:off x="6394950" y="1588925"/>
            <a:ext cx="663600" cy="377700"/>
          </a:xfrm>
          <a:prstGeom prst="straightConnector1">
            <a:avLst/>
          </a:prstGeom>
          <a:noFill/>
          <a:ln cap="flat" cmpd="sng" w="38100">
            <a:solidFill>
              <a:srgbClr val="FF0000"/>
            </a:solidFill>
            <a:prstDash val="solid"/>
            <a:round/>
            <a:headEnd len="med" w="med" type="none"/>
            <a:tailEnd len="med" w="med" type="triangle"/>
          </a:ln>
        </p:spPr>
      </p:cxnSp>
      <p:cxnSp>
        <p:nvCxnSpPr>
          <p:cNvPr id="159" name="Google Shape;159;p24"/>
          <p:cNvCxnSpPr>
            <a:stCxn id="157" idx="2"/>
          </p:cNvCxnSpPr>
          <p:nvPr/>
        </p:nvCxnSpPr>
        <p:spPr>
          <a:xfrm>
            <a:off x="7233850" y="1618925"/>
            <a:ext cx="302700" cy="402900"/>
          </a:xfrm>
          <a:prstGeom prst="straightConnector1">
            <a:avLst/>
          </a:prstGeom>
          <a:noFill/>
          <a:ln cap="flat" cmpd="sng" w="38100">
            <a:solidFill>
              <a:srgbClr val="FF0000"/>
            </a:solidFill>
            <a:prstDash val="solid"/>
            <a:round/>
            <a:headEnd len="med" w="med" type="none"/>
            <a:tailEnd len="med" w="med" type="triangle"/>
          </a:ln>
        </p:spPr>
      </p:cxnSp>
      <p:sp>
        <p:nvSpPr>
          <p:cNvPr id="160" name="Google Shape;160;p24"/>
          <p:cNvSpPr txBox="1"/>
          <p:nvPr>
            <p:ph idx="1" type="body"/>
          </p:nvPr>
        </p:nvSpPr>
        <p:spPr>
          <a:xfrm>
            <a:off x="2641625" y="1159850"/>
            <a:ext cx="2531700" cy="601200"/>
          </a:xfrm>
          <a:prstGeom prst="rect">
            <a:avLst/>
          </a:prstGeom>
        </p:spPr>
        <p:txBody>
          <a:bodyPr anchorCtr="0" anchor="t" bIns="91425" lIns="91425" spcFirstLastPara="1" rIns="91425" wrap="square" tIns="91425">
            <a:noAutofit/>
          </a:bodyPr>
          <a:lstStyle/>
          <a:p>
            <a:pPr indent="0" lvl="0" marL="0" marR="0" rtl="0" algn="ctr">
              <a:lnSpc>
                <a:spcPct val="115000"/>
              </a:lnSpc>
              <a:spcBef>
                <a:spcPts val="0"/>
              </a:spcBef>
              <a:spcAft>
                <a:spcPts val="1600"/>
              </a:spcAft>
              <a:buNone/>
            </a:pPr>
            <a:r>
              <a:rPr lang="en-GB" sz="2400">
                <a:solidFill>
                  <a:srgbClr val="000000"/>
                </a:solidFill>
              </a:rPr>
              <a:t>Likelihood </a:t>
            </a:r>
            <a:endParaRPr sz="2400">
              <a:solidFill>
                <a:srgbClr val="000000"/>
              </a:solidFill>
            </a:endParaRPr>
          </a:p>
        </p:txBody>
      </p:sp>
      <p:cxnSp>
        <p:nvCxnSpPr>
          <p:cNvPr id="161" name="Google Shape;161;p24"/>
          <p:cNvCxnSpPr/>
          <p:nvPr/>
        </p:nvCxnSpPr>
        <p:spPr>
          <a:xfrm flipH="1">
            <a:off x="3781825" y="1618775"/>
            <a:ext cx="66000" cy="526800"/>
          </a:xfrm>
          <a:prstGeom prst="straightConnector1">
            <a:avLst/>
          </a:prstGeom>
          <a:noFill/>
          <a:ln cap="flat" cmpd="sng" w="38100">
            <a:solidFill>
              <a:srgbClr val="FF0000"/>
            </a:solidFill>
            <a:prstDash val="solid"/>
            <a:round/>
            <a:headEnd len="med" w="med" type="none"/>
            <a:tailEnd len="med" w="med" type="triangl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pic>
        <p:nvPicPr>
          <p:cNvPr id="166" name="Google Shape;166;p25"/>
          <p:cNvPicPr preferRelativeResize="0"/>
          <p:nvPr/>
        </p:nvPicPr>
        <p:blipFill>
          <a:blip r:embed="rId3">
            <a:alphaModFix/>
          </a:blip>
          <a:stretch>
            <a:fillRect/>
          </a:stretch>
        </p:blipFill>
        <p:spPr>
          <a:xfrm>
            <a:off x="1842050" y="1248250"/>
            <a:ext cx="5134051" cy="3332925"/>
          </a:xfrm>
          <a:prstGeom prst="rect">
            <a:avLst/>
          </a:prstGeom>
          <a:noFill/>
          <a:ln>
            <a:noFill/>
          </a:ln>
        </p:spPr>
      </p:pic>
      <p:sp>
        <p:nvSpPr>
          <p:cNvPr id="167" name="Google Shape;167;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Courtroom MCMC (with evidence)</a:t>
            </a:r>
            <a:endParaRPr/>
          </a:p>
        </p:txBody>
      </p:sp>
      <p:sp>
        <p:nvSpPr>
          <p:cNvPr id="168" name="Google Shape;168;p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172" name="Shape 172"/>
        <p:cNvGrpSpPr/>
        <p:nvPr/>
      </p:nvGrpSpPr>
      <p:grpSpPr>
        <a:xfrm>
          <a:off x="0" y="0"/>
          <a:ext cx="0" cy="0"/>
          <a:chOff x="0" y="0"/>
          <a:chExt cx="0" cy="0"/>
        </a:xfrm>
      </p:grpSpPr>
      <p:pic>
        <p:nvPicPr>
          <p:cNvPr id="173" name="Google Shape;173;p26"/>
          <p:cNvPicPr preferRelativeResize="0"/>
          <p:nvPr/>
        </p:nvPicPr>
        <p:blipFill>
          <a:blip r:embed="rId3">
            <a:alphaModFix/>
          </a:blip>
          <a:stretch>
            <a:fillRect/>
          </a:stretch>
        </p:blipFill>
        <p:spPr>
          <a:xfrm>
            <a:off x="2003088" y="38113"/>
            <a:ext cx="5137824" cy="5067276"/>
          </a:xfrm>
          <a:prstGeom prst="rect">
            <a:avLst/>
          </a:prstGeom>
          <a:noFill/>
          <a:ln>
            <a:noFill/>
          </a:ln>
        </p:spPr>
      </p:pic>
      <p:sp>
        <p:nvSpPr>
          <p:cNvPr id="174" name="Google Shape;174;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latin typeface="Roboto Mono"/>
                <a:ea typeface="Roboto Mono"/>
                <a:cs typeface="Roboto Mono"/>
                <a:sym typeface="Roboto Mono"/>
              </a:rPr>
              <a:t>Results</a:t>
            </a:r>
            <a:endParaRPr/>
          </a:p>
        </p:txBody>
      </p:sp>
      <p:sp>
        <p:nvSpPr>
          <p:cNvPr id="175" name="Google Shape;175;p2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Results</a:t>
            </a:r>
            <a:endParaRPr/>
          </a:p>
        </p:txBody>
      </p:sp>
      <p:pic>
        <p:nvPicPr>
          <p:cNvPr id="181" name="Google Shape;181;p27"/>
          <p:cNvPicPr preferRelativeResize="0"/>
          <p:nvPr/>
        </p:nvPicPr>
        <p:blipFill>
          <a:blip r:embed="rId3">
            <a:alphaModFix/>
          </a:blip>
          <a:stretch>
            <a:fillRect/>
          </a:stretch>
        </p:blipFill>
        <p:spPr>
          <a:xfrm>
            <a:off x="1015650" y="1503375"/>
            <a:ext cx="7112701" cy="2749450"/>
          </a:xfrm>
          <a:prstGeom prst="rect">
            <a:avLst/>
          </a:prstGeom>
          <a:noFill/>
          <a:ln>
            <a:noFill/>
          </a:ln>
        </p:spPr>
      </p:pic>
      <p:sp>
        <p:nvSpPr>
          <p:cNvPr id="182" name="Google Shape;182;p27"/>
          <p:cNvSpPr txBox="1"/>
          <p:nvPr/>
        </p:nvSpPr>
        <p:spPr>
          <a:xfrm>
            <a:off x="6312500" y="3223650"/>
            <a:ext cx="280500" cy="34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i="1"/>
          </a:p>
        </p:txBody>
      </p:sp>
      <p:sp>
        <p:nvSpPr>
          <p:cNvPr id="183" name="Google Shape;183;p27"/>
          <p:cNvSpPr txBox="1"/>
          <p:nvPr/>
        </p:nvSpPr>
        <p:spPr>
          <a:xfrm rot="-5400000">
            <a:off x="1134725" y="1388750"/>
            <a:ext cx="280500" cy="34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i="1"/>
          </a:p>
        </p:txBody>
      </p:sp>
      <p:sp>
        <p:nvSpPr>
          <p:cNvPr id="184" name="Google Shape;184;p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Results</a:t>
            </a:r>
            <a:endParaRPr/>
          </a:p>
        </p:txBody>
      </p:sp>
      <p:pic>
        <p:nvPicPr>
          <p:cNvPr id="190" name="Google Shape;190;p28"/>
          <p:cNvPicPr preferRelativeResize="0"/>
          <p:nvPr/>
        </p:nvPicPr>
        <p:blipFill>
          <a:blip r:embed="rId3">
            <a:alphaModFix/>
          </a:blip>
          <a:stretch>
            <a:fillRect/>
          </a:stretch>
        </p:blipFill>
        <p:spPr>
          <a:xfrm>
            <a:off x="4820577" y="1017725"/>
            <a:ext cx="3831649" cy="3432325"/>
          </a:xfrm>
          <a:prstGeom prst="rect">
            <a:avLst/>
          </a:prstGeom>
          <a:noFill/>
          <a:ln>
            <a:noFill/>
          </a:ln>
        </p:spPr>
      </p:pic>
      <p:pic>
        <p:nvPicPr>
          <p:cNvPr id="191" name="Google Shape;191;p28"/>
          <p:cNvPicPr preferRelativeResize="0"/>
          <p:nvPr/>
        </p:nvPicPr>
        <p:blipFill>
          <a:blip r:embed="rId4">
            <a:alphaModFix/>
          </a:blip>
          <a:stretch>
            <a:fillRect/>
          </a:stretch>
        </p:blipFill>
        <p:spPr>
          <a:xfrm>
            <a:off x="482875" y="1017725"/>
            <a:ext cx="3800975" cy="3432324"/>
          </a:xfrm>
          <a:prstGeom prst="rect">
            <a:avLst/>
          </a:prstGeom>
          <a:noFill/>
          <a:ln>
            <a:noFill/>
          </a:ln>
        </p:spPr>
      </p:pic>
      <p:sp>
        <p:nvSpPr>
          <p:cNvPr id="192" name="Google Shape;192;p28"/>
          <p:cNvSpPr txBox="1"/>
          <p:nvPr/>
        </p:nvSpPr>
        <p:spPr>
          <a:xfrm>
            <a:off x="1455175" y="4422075"/>
            <a:ext cx="2718600" cy="52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400">
                <a:latin typeface="Roboto Mono"/>
                <a:ea typeface="Roboto Mono"/>
                <a:cs typeface="Roboto Mono"/>
                <a:sym typeface="Roboto Mono"/>
              </a:rPr>
              <a:t>Clean events</a:t>
            </a:r>
            <a:endParaRPr sz="2400">
              <a:latin typeface="Roboto Mono"/>
              <a:ea typeface="Roboto Mono"/>
              <a:cs typeface="Roboto Mono"/>
              <a:sym typeface="Roboto Mono"/>
            </a:endParaRPr>
          </a:p>
        </p:txBody>
      </p:sp>
      <p:sp>
        <p:nvSpPr>
          <p:cNvPr id="193" name="Google Shape;193;p28"/>
          <p:cNvSpPr txBox="1"/>
          <p:nvPr/>
        </p:nvSpPr>
        <p:spPr>
          <a:xfrm>
            <a:off x="5810131" y="4396275"/>
            <a:ext cx="25737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400">
                <a:latin typeface="Roboto Mono"/>
                <a:ea typeface="Roboto Mono"/>
                <a:cs typeface="Roboto Mono"/>
                <a:sym typeface="Roboto Mono"/>
              </a:rPr>
              <a:t>ATLAS </a:t>
            </a:r>
            <a:r>
              <a:rPr lang="en-GB" sz="2400">
                <a:latin typeface="Roboto Mono"/>
                <a:ea typeface="Roboto Mono"/>
                <a:cs typeface="Roboto Mono"/>
                <a:sym typeface="Roboto Mono"/>
              </a:rPr>
              <a:t>events</a:t>
            </a:r>
            <a:endParaRPr sz="2400">
              <a:latin typeface="Roboto Mono"/>
              <a:ea typeface="Roboto Mono"/>
              <a:cs typeface="Roboto Mono"/>
              <a:sym typeface="Roboto Mono"/>
            </a:endParaRPr>
          </a:p>
        </p:txBody>
      </p:sp>
      <p:sp>
        <p:nvSpPr>
          <p:cNvPr id="194" name="Google Shape;194;p2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29"/>
          <p:cNvSpPr txBox="1"/>
          <p:nvPr>
            <p:ph type="title"/>
          </p:nvPr>
        </p:nvSpPr>
        <p:spPr>
          <a:xfrm>
            <a:off x="555750" y="349325"/>
            <a:ext cx="84654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Thanks for listening!</a:t>
            </a:r>
            <a:endParaRPr/>
          </a:p>
          <a:p>
            <a:pPr indent="0" lvl="0" marL="0" rtl="0" algn="l">
              <a:spcBef>
                <a:spcPts val="0"/>
              </a:spcBef>
              <a:spcAft>
                <a:spcPts val="0"/>
              </a:spcAft>
              <a:buNone/>
            </a:pPr>
            <a:r>
              <a:rPr lang="en-GB">
                <a:solidFill>
                  <a:srgbClr val="B7B7B7"/>
                </a:solidFill>
              </a:rPr>
              <a:t>T</a:t>
            </a:r>
            <a:r>
              <a:rPr lang="en-GB">
                <a:solidFill>
                  <a:srgbClr val="B7B7B7"/>
                </a:solidFill>
              </a:rPr>
              <a:t>ack så mycket!</a:t>
            </a:r>
            <a:endParaRPr>
              <a:solidFill>
                <a:srgbClr val="B7B7B7"/>
              </a:solidFill>
            </a:endParaRPr>
          </a:p>
        </p:txBody>
      </p:sp>
      <p:sp>
        <p:nvSpPr>
          <p:cNvPr id="200" name="Google Shape;200;p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Google Shape;62;p14"/>
          <p:cNvSpPr txBox="1"/>
          <p:nvPr>
            <p:ph type="title"/>
          </p:nvPr>
        </p:nvSpPr>
        <p:spPr>
          <a:xfrm>
            <a:off x="311700" y="555600"/>
            <a:ext cx="8562600" cy="75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GB"/>
              <a:t>Lund University</a:t>
            </a:r>
            <a:endParaRPr/>
          </a:p>
        </p:txBody>
      </p:sp>
      <p:sp>
        <p:nvSpPr>
          <p:cNvPr id="63" name="Google Shape;63;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64" name="Google Shape;64;p14"/>
          <p:cNvPicPr preferRelativeResize="0"/>
          <p:nvPr/>
        </p:nvPicPr>
        <p:blipFill>
          <a:blip r:embed="rId3">
            <a:alphaModFix/>
          </a:blip>
          <a:stretch>
            <a:fillRect/>
          </a:stretch>
        </p:blipFill>
        <p:spPr>
          <a:xfrm>
            <a:off x="6506901" y="369725"/>
            <a:ext cx="2071600" cy="4520226"/>
          </a:xfrm>
          <a:prstGeom prst="rect">
            <a:avLst/>
          </a:prstGeom>
          <a:noFill/>
          <a:ln>
            <a:noFill/>
          </a:ln>
        </p:spPr>
      </p:pic>
      <p:sp>
        <p:nvSpPr>
          <p:cNvPr id="65" name="Google Shape;65;p14"/>
          <p:cNvSpPr/>
          <p:nvPr/>
        </p:nvSpPr>
        <p:spPr>
          <a:xfrm>
            <a:off x="6864025" y="4736000"/>
            <a:ext cx="81600" cy="906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4"/>
          <p:cNvSpPr txBox="1"/>
          <p:nvPr/>
        </p:nvSpPr>
        <p:spPr>
          <a:xfrm>
            <a:off x="461825" y="1385475"/>
            <a:ext cx="5632500" cy="34047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Roboto Mono"/>
              <a:buChar char="●"/>
            </a:pPr>
            <a:r>
              <a:rPr lang="en-GB">
                <a:latin typeface="Roboto Mono"/>
                <a:ea typeface="Roboto Mono"/>
                <a:cs typeface="Roboto Mono"/>
                <a:sym typeface="Roboto Mono"/>
              </a:rPr>
              <a:t>Founded in 1666</a:t>
            </a:r>
            <a:endParaRPr>
              <a:latin typeface="Roboto Mono"/>
              <a:ea typeface="Roboto Mono"/>
              <a:cs typeface="Roboto Mono"/>
              <a:sym typeface="Roboto Mono"/>
            </a:endParaRPr>
          </a:p>
          <a:p>
            <a:pPr indent="-317500" lvl="0" marL="457200" rtl="0" algn="l">
              <a:spcBef>
                <a:spcPts val="0"/>
              </a:spcBef>
              <a:spcAft>
                <a:spcPts val="0"/>
              </a:spcAft>
              <a:buSzPts val="1400"/>
              <a:buFont typeface="Roboto Mono"/>
              <a:buChar char="●"/>
            </a:pPr>
            <a:r>
              <a:rPr lang="en-GB">
                <a:latin typeface="Roboto Mono"/>
                <a:ea typeface="Roboto Mono"/>
                <a:cs typeface="Roboto Mono"/>
                <a:sym typeface="Roboto Mono"/>
              </a:rPr>
              <a:t>42000 students, 7500 staff</a:t>
            </a:r>
            <a:endParaRPr>
              <a:latin typeface="Roboto Mono"/>
              <a:ea typeface="Roboto Mono"/>
              <a:cs typeface="Roboto Mono"/>
              <a:sym typeface="Roboto Mono"/>
            </a:endParaRPr>
          </a:p>
          <a:p>
            <a:pPr indent="-317500" lvl="0" marL="457200" rtl="0" algn="l">
              <a:spcBef>
                <a:spcPts val="0"/>
              </a:spcBef>
              <a:spcAft>
                <a:spcPts val="0"/>
              </a:spcAft>
              <a:buSzPts val="1400"/>
              <a:buFont typeface="Roboto Mono"/>
              <a:buChar char="●"/>
            </a:pPr>
            <a:r>
              <a:rPr lang="en-GB">
                <a:latin typeface="Roboto Mono"/>
                <a:ea typeface="Roboto Mono"/>
                <a:cs typeface="Roboto Mono"/>
                <a:sym typeface="Roboto Mono"/>
              </a:rPr>
              <a:t>Faculty of science: 1900 students, 330 PhD students and 700 employees</a:t>
            </a:r>
            <a:endParaRPr>
              <a:latin typeface="Roboto Mono"/>
              <a:ea typeface="Roboto Mono"/>
              <a:cs typeface="Roboto Mono"/>
              <a:sym typeface="Roboto Mono"/>
            </a:endParaRPr>
          </a:p>
          <a:p>
            <a:pPr indent="-317500" lvl="0" marL="457200" rtl="0" algn="l">
              <a:spcBef>
                <a:spcPts val="0"/>
              </a:spcBef>
              <a:spcAft>
                <a:spcPts val="0"/>
              </a:spcAft>
              <a:buSzPts val="1400"/>
              <a:buFont typeface="Roboto Mono"/>
              <a:buChar char="●"/>
            </a:pPr>
            <a:r>
              <a:rPr lang="en-GB">
                <a:latin typeface="Roboto Mono"/>
                <a:ea typeface="Roboto Mono"/>
                <a:cs typeface="Roboto Mono"/>
                <a:sym typeface="Roboto Mono"/>
              </a:rPr>
              <a:t>Physics: 350 scientists</a:t>
            </a:r>
            <a:endParaRPr>
              <a:latin typeface="Roboto Mono"/>
              <a:ea typeface="Roboto Mono"/>
              <a:cs typeface="Roboto Mono"/>
              <a:sym typeface="Roboto Mono"/>
            </a:endParaRPr>
          </a:p>
          <a:p>
            <a:pPr indent="-317500" lvl="0" marL="457200" rtl="0" algn="l">
              <a:spcBef>
                <a:spcPts val="0"/>
              </a:spcBef>
              <a:spcAft>
                <a:spcPts val="0"/>
              </a:spcAft>
              <a:buSzPts val="1400"/>
              <a:buFont typeface="Roboto Mono"/>
              <a:buChar char="●"/>
            </a:pPr>
            <a:r>
              <a:rPr lang="en-GB">
                <a:latin typeface="Roboto Mono"/>
                <a:ea typeface="Roboto Mono"/>
                <a:cs typeface="Roboto Mono"/>
                <a:sym typeface="Roboto Mono"/>
              </a:rPr>
              <a:t>Experimental particle physics: ATLAS and ALICE group (see next slide for ATLAS)</a:t>
            </a:r>
            <a:endParaRPr>
              <a:latin typeface="Roboto Mono"/>
              <a:ea typeface="Roboto Mono"/>
              <a:cs typeface="Roboto Mono"/>
              <a:sym typeface="Roboto Mono"/>
            </a:endParaRPr>
          </a:p>
          <a:p>
            <a:pPr indent="-304800" lvl="1" marL="914400" rtl="0" algn="l">
              <a:lnSpc>
                <a:spcPct val="98181"/>
              </a:lnSpc>
              <a:spcBef>
                <a:spcPts val="0"/>
              </a:spcBef>
              <a:spcAft>
                <a:spcPts val="0"/>
              </a:spcAft>
              <a:buClr>
                <a:schemeClr val="dk1"/>
              </a:buClr>
              <a:buSzPts val="1200"/>
              <a:buFont typeface="Roboto Mono"/>
              <a:buChar char="○"/>
            </a:pPr>
            <a:r>
              <a:rPr lang="en-GB" sz="1200">
                <a:solidFill>
                  <a:schemeClr val="dk1"/>
                </a:solidFill>
                <a:latin typeface="Roboto Mono"/>
                <a:ea typeface="Roboto Mono"/>
                <a:cs typeface="Roboto Mono"/>
                <a:sym typeface="Roboto Mono"/>
              </a:rPr>
              <a:t>Joining a new experiment: a Light Dark Matter eXperiment(LDMX)</a:t>
            </a:r>
            <a:endParaRPr sz="1200">
              <a:solidFill>
                <a:schemeClr val="dk1"/>
              </a:solidFill>
              <a:latin typeface="Roboto Mono"/>
              <a:ea typeface="Roboto Mono"/>
              <a:cs typeface="Roboto Mono"/>
              <a:sym typeface="Roboto Mono"/>
            </a:endParaRPr>
          </a:p>
          <a:p>
            <a:pPr indent="-317500" lvl="0" marL="457200" rtl="0" algn="l">
              <a:lnSpc>
                <a:spcPct val="98181"/>
              </a:lnSpc>
              <a:spcBef>
                <a:spcPts val="0"/>
              </a:spcBef>
              <a:spcAft>
                <a:spcPts val="0"/>
              </a:spcAft>
              <a:buClr>
                <a:schemeClr val="dk1"/>
              </a:buClr>
              <a:buSzPts val="1400"/>
              <a:buFont typeface="Roboto Mono"/>
              <a:buChar char="●"/>
            </a:pPr>
            <a:r>
              <a:rPr lang="en-GB">
                <a:solidFill>
                  <a:schemeClr val="dk1"/>
                </a:solidFill>
                <a:latin typeface="Roboto Mono"/>
                <a:ea typeface="Roboto Mono"/>
                <a:cs typeface="Roboto Mono"/>
                <a:sym typeface="Roboto Mono"/>
              </a:rPr>
              <a:t>Theoretical particle physics: </a:t>
            </a:r>
            <a:br>
              <a:rPr lang="en-GB">
                <a:solidFill>
                  <a:schemeClr val="dk1"/>
                </a:solidFill>
                <a:latin typeface="Roboto Mono"/>
                <a:ea typeface="Roboto Mono"/>
                <a:cs typeface="Roboto Mono"/>
                <a:sym typeface="Roboto Mono"/>
              </a:rPr>
            </a:br>
            <a:r>
              <a:rPr lang="en-GB">
                <a:solidFill>
                  <a:schemeClr val="dk1"/>
                </a:solidFill>
                <a:latin typeface="Roboto Mono"/>
                <a:ea typeface="Roboto Mono"/>
                <a:cs typeface="Roboto Mono"/>
                <a:sym typeface="Roboto Mono"/>
              </a:rPr>
              <a:t>home of the Pythia event generator</a:t>
            </a:r>
            <a:endParaRPr>
              <a:solidFill>
                <a:schemeClr val="dk1"/>
              </a:solidFill>
              <a:latin typeface="Roboto Mono"/>
              <a:ea typeface="Roboto Mono"/>
              <a:cs typeface="Roboto Mono"/>
              <a:sym typeface="Roboto Mono"/>
            </a:endParaRPr>
          </a:p>
          <a:p>
            <a:pPr indent="-304800" lvl="1" marL="914400" rtl="0" algn="l">
              <a:lnSpc>
                <a:spcPct val="98181"/>
              </a:lnSpc>
              <a:spcBef>
                <a:spcPts val="0"/>
              </a:spcBef>
              <a:spcAft>
                <a:spcPts val="0"/>
              </a:spcAft>
              <a:buClr>
                <a:schemeClr val="dk1"/>
              </a:buClr>
              <a:buSzPts val="1200"/>
              <a:buFont typeface="Roboto Mono"/>
              <a:buChar char="○"/>
            </a:pPr>
            <a:r>
              <a:rPr lang="en-GB" sz="1200">
                <a:solidFill>
                  <a:schemeClr val="dk1"/>
                </a:solidFill>
                <a:latin typeface="Roboto Mono"/>
                <a:ea typeface="Roboto Mono"/>
                <a:cs typeface="Roboto Mono"/>
                <a:sym typeface="Roboto Mono"/>
              </a:rPr>
              <a:t>Newly hired assistant professors: </a:t>
            </a:r>
            <a:br>
              <a:rPr lang="en-GB" sz="1200">
                <a:solidFill>
                  <a:schemeClr val="dk1"/>
                </a:solidFill>
                <a:latin typeface="Roboto Mono"/>
                <a:ea typeface="Roboto Mono"/>
                <a:cs typeface="Roboto Mono"/>
                <a:sym typeface="Roboto Mono"/>
              </a:rPr>
            </a:br>
            <a:r>
              <a:rPr lang="en-GB" sz="1200">
                <a:solidFill>
                  <a:schemeClr val="dk1"/>
                </a:solidFill>
                <a:latin typeface="Roboto Mono"/>
                <a:ea typeface="Roboto Mono"/>
                <a:cs typeface="Roboto Mono"/>
                <a:sym typeface="Roboto Mono"/>
              </a:rPr>
              <a:t>Madgraph and Sherpa</a:t>
            </a:r>
            <a:endParaRPr sz="1200">
              <a:solidFill>
                <a:schemeClr val="dk1"/>
              </a:solidFill>
              <a:latin typeface="Roboto Mono"/>
              <a:ea typeface="Roboto Mono"/>
              <a:cs typeface="Roboto Mono"/>
              <a:sym typeface="Roboto Mono"/>
            </a:endParaRPr>
          </a:p>
          <a:p>
            <a:pPr indent="-317500" lvl="0" marL="457200" rtl="0" algn="l">
              <a:lnSpc>
                <a:spcPct val="98181"/>
              </a:lnSpc>
              <a:spcBef>
                <a:spcPts val="0"/>
              </a:spcBef>
              <a:spcAft>
                <a:spcPts val="0"/>
              </a:spcAft>
              <a:buClr>
                <a:schemeClr val="dk1"/>
              </a:buClr>
              <a:buSzPts val="1400"/>
              <a:buFont typeface="Roboto Mono"/>
              <a:buChar char="●"/>
            </a:pPr>
            <a:r>
              <a:rPr lang="en-GB">
                <a:solidFill>
                  <a:schemeClr val="dk1"/>
                </a:solidFill>
                <a:latin typeface="Roboto Mono"/>
                <a:ea typeface="Roboto Mono"/>
                <a:cs typeface="Roboto Mono"/>
                <a:sym typeface="Roboto Mono"/>
              </a:rPr>
              <a:t>Hosted 2016 edition of MLHEP summer school</a:t>
            </a:r>
            <a:endParaRPr>
              <a:solidFill>
                <a:schemeClr val="dk1"/>
              </a:solidFill>
              <a:latin typeface="Roboto Mono"/>
              <a:ea typeface="Roboto Mono"/>
              <a:cs typeface="Roboto Mono"/>
              <a:sym typeface="Roboto Mono"/>
            </a:endParaRPr>
          </a:p>
          <a:p>
            <a:pPr indent="-317500" lvl="0" marL="457200" rtl="0" algn="l">
              <a:lnSpc>
                <a:spcPct val="98181"/>
              </a:lnSpc>
              <a:spcBef>
                <a:spcPts val="0"/>
              </a:spcBef>
              <a:spcAft>
                <a:spcPts val="0"/>
              </a:spcAft>
              <a:buClr>
                <a:schemeClr val="dk1"/>
              </a:buClr>
              <a:buSzPts val="1400"/>
              <a:buFont typeface="Roboto Mono"/>
              <a:buChar char="●"/>
            </a:pPr>
            <a:r>
              <a:rPr lang="en-GB">
                <a:solidFill>
                  <a:schemeClr val="dk1"/>
                </a:solidFill>
                <a:latin typeface="Roboto Mono"/>
                <a:ea typeface="Roboto Mono"/>
                <a:cs typeface="Roboto Mono"/>
                <a:sym typeface="Roboto Mono"/>
              </a:rPr>
              <a:t>AIML@LU interdisciplinary effort in ML: </a:t>
            </a:r>
            <a:r>
              <a:rPr lang="en-GB" u="sng">
                <a:solidFill>
                  <a:schemeClr val="hlink"/>
                </a:solidFill>
                <a:latin typeface="Roboto Mono"/>
                <a:ea typeface="Roboto Mono"/>
                <a:cs typeface="Roboto Mono"/>
                <a:sym typeface="Roboto Mono"/>
                <a:hlinkClick r:id="rId4"/>
              </a:rPr>
              <a:t>http://aiml.lu.se</a:t>
            </a:r>
            <a:r>
              <a:rPr lang="en-GB">
                <a:solidFill>
                  <a:schemeClr val="dk1"/>
                </a:solidFill>
                <a:latin typeface="Roboto Mono"/>
                <a:ea typeface="Roboto Mono"/>
                <a:cs typeface="Roboto Mono"/>
                <a:sym typeface="Roboto Mono"/>
              </a:rPr>
              <a:t> </a:t>
            </a:r>
            <a:endParaRPr>
              <a:solidFill>
                <a:schemeClr val="dk1"/>
              </a:solidFill>
              <a:latin typeface="Roboto Mono"/>
              <a:ea typeface="Roboto Mono"/>
              <a:cs typeface="Roboto Mono"/>
              <a:sym typeface="Roboto Mono"/>
            </a:endParaRPr>
          </a:p>
        </p:txBody>
      </p:sp>
      <p:pic>
        <p:nvPicPr>
          <p:cNvPr id="67" name="Google Shape;67;p14"/>
          <p:cNvPicPr preferRelativeResize="0"/>
          <p:nvPr/>
        </p:nvPicPr>
        <p:blipFill>
          <a:blip r:embed="rId5">
            <a:alphaModFix/>
          </a:blip>
          <a:stretch>
            <a:fillRect/>
          </a:stretch>
        </p:blipFill>
        <p:spPr>
          <a:xfrm>
            <a:off x="7507250" y="1311300"/>
            <a:ext cx="1513900" cy="1957175"/>
          </a:xfrm>
          <a:prstGeom prst="rect">
            <a:avLst/>
          </a:prstGeom>
          <a:noFill/>
          <a:ln>
            <a:noFill/>
          </a:ln>
        </p:spPr>
      </p:pic>
      <p:pic>
        <p:nvPicPr>
          <p:cNvPr id="68" name="Google Shape;68;p14"/>
          <p:cNvPicPr preferRelativeResize="0"/>
          <p:nvPr/>
        </p:nvPicPr>
        <p:blipFill>
          <a:blip r:embed="rId6">
            <a:alphaModFix/>
          </a:blip>
          <a:stretch>
            <a:fillRect/>
          </a:stretch>
        </p:blipFill>
        <p:spPr>
          <a:xfrm>
            <a:off x="3984400" y="369725"/>
            <a:ext cx="2767401" cy="1391725"/>
          </a:xfrm>
          <a:prstGeom prst="rect">
            <a:avLst/>
          </a:prstGeom>
          <a:noFill/>
          <a:ln>
            <a:noFill/>
          </a:ln>
        </p:spPr>
      </p:pic>
      <p:sp>
        <p:nvSpPr>
          <p:cNvPr id="69" name="Google Shape;69;p14"/>
          <p:cNvSpPr txBox="1"/>
          <p:nvPr/>
        </p:nvSpPr>
        <p:spPr>
          <a:xfrm>
            <a:off x="4024375" y="147125"/>
            <a:ext cx="5532900" cy="298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800" u="sng">
                <a:solidFill>
                  <a:schemeClr val="hlink"/>
                </a:solidFill>
                <a:hlinkClick r:id="rId7"/>
              </a:rPr>
              <a:t>https://www.lunduniversity.lu.se/about-lund-university</a:t>
            </a:r>
            <a:r>
              <a:rPr lang="en-GB" sz="800"/>
              <a:t> </a:t>
            </a:r>
            <a:endParaRPr sz="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555600"/>
            <a:ext cx="8562600" cy="75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GB"/>
              <a:t>The Lund-ATLAS group</a:t>
            </a:r>
            <a:endParaRPr/>
          </a:p>
        </p:txBody>
      </p:sp>
      <p:sp>
        <p:nvSpPr>
          <p:cNvPr id="75" name="Google Shape;75;p15"/>
          <p:cNvSpPr txBox="1"/>
          <p:nvPr>
            <p:ph idx="1" type="body"/>
          </p:nvPr>
        </p:nvSpPr>
        <p:spPr>
          <a:xfrm>
            <a:off x="311700" y="1542000"/>
            <a:ext cx="8562600" cy="3179400"/>
          </a:xfrm>
          <a:prstGeom prst="rect">
            <a:avLst/>
          </a:prstGeom>
        </p:spPr>
        <p:txBody>
          <a:bodyPr anchorCtr="0" anchor="t" bIns="91425" lIns="91425" spcFirstLastPara="1" rIns="91425" wrap="square" tIns="91425">
            <a:noAutofit/>
          </a:bodyPr>
          <a:lstStyle/>
          <a:p>
            <a:pPr indent="0" lvl="0" marL="0" rtl="0" algn="l">
              <a:lnSpc>
                <a:spcPct val="98181"/>
              </a:lnSpc>
              <a:spcBef>
                <a:spcPts val="1000"/>
              </a:spcBef>
              <a:spcAft>
                <a:spcPts val="0"/>
              </a:spcAft>
              <a:buNone/>
            </a:pPr>
            <a:r>
              <a:rPr lang="en-GB">
                <a:solidFill>
                  <a:schemeClr val="dk1"/>
                </a:solidFill>
                <a:latin typeface="Roboto Mono"/>
                <a:ea typeface="Roboto Mono"/>
                <a:cs typeface="Roboto Mono"/>
                <a:sym typeface="Roboto Mono"/>
              </a:rPr>
              <a:t>6 “seniors” (</a:t>
            </a:r>
            <a:r>
              <a:rPr lang="en-GB">
                <a:solidFill>
                  <a:schemeClr val="dk1"/>
                </a:solidFill>
                <a:latin typeface="Roboto Mono"/>
                <a:ea typeface="Roboto Mono"/>
                <a:cs typeface="Roboto Mono"/>
                <a:sym typeface="Roboto Mono"/>
              </a:rPr>
              <a:t>Else Lytken, Caterina Doglioni, Ruth Poettgen, Torsten Akesson, Vincent Hedberg, Oxana Smirnova</a:t>
            </a:r>
            <a:r>
              <a:rPr lang="en-GB">
                <a:solidFill>
                  <a:schemeClr val="dk1"/>
                </a:solidFill>
                <a:latin typeface="Roboto Mono"/>
                <a:ea typeface="Roboto Mono"/>
                <a:cs typeface="Roboto Mono"/>
                <a:sym typeface="Roboto Mono"/>
              </a:rPr>
              <a:t>) involved in BSM searches (dark matter/new physics with Higgs), operations (jet trigger and TRT), upgrade (ITK), computing</a:t>
            </a:r>
            <a:endParaRPr>
              <a:solidFill>
                <a:schemeClr val="dk1"/>
              </a:solidFill>
              <a:latin typeface="Roboto Mono"/>
              <a:ea typeface="Roboto Mono"/>
              <a:cs typeface="Roboto Mono"/>
              <a:sym typeface="Roboto Mono"/>
            </a:endParaRPr>
          </a:p>
          <a:p>
            <a:pPr indent="0" lvl="0" marL="0" rtl="0" algn="l">
              <a:lnSpc>
                <a:spcPct val="98181"/>
              </a:lnSpc>
              <a:spcBef>
                <a:spcPts val="500"/>
              </a:spcBef>
              <a:spcAft>
                <a:spcPts val="0"/>
              </a:spcAft>
              <a:buNone/>
            </a:pPr>
            <a:r>
              <a:rPr lang="en-GB">
                <a:solidFill>
                  <a:schemeClr val="dk1"/>
                </a:solidFill>
                <a:latin typeface="Roboto Mono"/>
                <a:ea typeface="Roboto Mono"/>
                <a:cs typeface="Roboto Mono"/>
                <a:sym typeface="Roboto Mono"/>
              </a:rPr>
              <a:t>6 ATLAS PhD students + Nathan:</a:t>
            </a:r>
            <a:endParaRPr>
              <a:solidFill>
                <a:schemeClr val="dk1"/>
              </a:solidFill>
              <a:latin typeface="Roboto Mono"/>
              <a:ea typeface="Roboto Mono"/>
              <a:cs typeface="Roboto Mono"/>
              <a:sym typeface="Roboto Mono"/>
            </a:endParaRPr>
          </a:p>
          <a:p>
            <a:pPr indent="-304800" lvl="0" marL="457200" rtl="0" algn="l">
              <a:lnSpc>
                <a:spcPct val="98181"/>
              </a:lnSpc>
              <a:spcBef>
                <a:spcPts val="500"/>
              </a:spcBef>
              <a:spcAft>
                <a:spcPts val="0"/>
              </a:spcAft>
              <a:buClr>
                <a:schemeClr val="dk1"/>
              </a:buClr>
              <a:buSzPts val="1200"/>
              <a:buFont typeface="Roboto Mono"/>
              <a:buChar char="●"/>
            </a:pPr>
            <a:r>
              <a:rPr lang="en-GB">
                <a:solidFill>
                  <a:schemeClr val="dk1"/>
                </a:solidFill>
                <a:latin typeface="Roboto Mono"/>
                <a:ea typeface="Roboto Mono"/>
                <a:cs typeface="Roboto Mono"/>
                <a:sym typeface="Roboto Mono"/>
              </a:rPr>
              <a:t>Eric Corrigan and Eva Hansen (jets and dark matter), Eleni Skorda(TRT and dark matter), Trine Poulsen(jets and new physics with top quarks), Katja Mankinen (TRT and BSM with Higgs), Caterina Marcon (computing, jets and dark matter)</a:t>
            </a:r>
            <a:endParaRPr>
              <a:solidFill>
                <a:schemeClr val="dk1"/>
              </a:solidFill>
              <a:latin typeface="Roboto Mono"/>
              <a:ea typeface="Roboto Mono"/>
              <a:cs typeface="Roboto Mono"/>
              <a:sym typeface="Roboto Mono"/>
            </a:endParaRPr>
          </a:p>
          <a:p>
            <a:pPr indent="0" lvl="0" marL="0" rtl="0" algn="l">
              <a:lnSpc>
                <a:spcPct val="98181"/>
              </a:lnSpc>
              <a:spcBef>
                <a:spcPts val="1000"/>
              </a:spcBef>
              <a:spcAft>
                <a:spcPts val="0"/>
              </a:spcAft>
              <a:buNone/>
            </a:pPr>
            <a:r>
              <a:rPr lang="en-GB">
                <a:solidFill>
                  <a:schemeClr val="dk1"/>
                </a:solidFill>
                <a:latin typeface="Roboto Mono"/>
                <a:ea typeface="Roboto Mono"/>
                <a:cs typeface="Roboto Mono"/>
                <a:sym typeface="Roboto Mono"/>
              </a:rPr>
              <a:t>4 postdocs: </a:t>
            </a:r>
            <a:endParaRPr>
              <a:solidFill>
                <a:schemeClr val="dk1"/>
              </a:solidFill>
              <a:latin typeface="Roboto Mono"/>
              <a:ea typeface="Roboto Mono"/>
              <a:cs typeface="Roboto Mono"/>
              <a:sym typeface="Roboto Mono"/>
            </a:endParaRPr>
          </a:p>
          <a:p>
            <a:pPr indent="-304800" lvl="0" marL="457200" rtl="0" algn="l">
              <a:lnSpc>
                <a:spcPct val="98181"/>
              </a:lnSpc>
              <a:spcBef>
                <a:spcPts val="1000"/>
              </a:spcBef>
              <a:spcAft>
                <a:spcPts val="0"/>
              </a:spcAft>
              <a:buClr>
                <a:schemeClr val="dk1"/>
              </a:buClr>
              <a:buSzPts val="1200"/>
              <a:buFont typeface="Roboto Mono"/>
              <a:buChar char="●"/>
            </a:pPr>
            <a:r>
              <a:rPr lang="en-GB">
                <a:solidFill>
                  <a:schemeClr val="dk1"/>
                </a:solidFill>
                <a:latin typeface="Roboto Mono"/>
                <a:ea typeface="Roboto Mono"/>
                <a:cs typeface="Roboto Mono"/>
                <a:sym typeface="Roboto Mono"/>
              </a:rPr>
              <a:t>Kristian Gregersen (BSM with Higgs, dark matter), Will Kalderon(trigger-level analysis and jets, dark matter), Geoffrey Mullier(ITK/LDMX), Lene Kristian Bryngemark(LDMX/dark sectors)</a:t>
            </a:r>
            <a:endParaRPr>
              <a:solidFill>
                <a:schemeClr val="dk1"/>
              </a:solidFill>
              <a:latin typeface="Roboto Mono"/>
              <a:ea typeface="Roboto Mono"/>
              <a:cs typeface="Roboto Mono"/>
              <a:sym typeface="Roboto Mono"/>
            </a:endParaRPr>
          </a:p>
          <a:p>
            <a:pPr indent="0" lvl="0" marL="0" rtl="0" algn="l">
              <a:lnSpc>
                <a:spcPct val="98181"/>
              </a:lnSpc>
              <a:spcBef>
                <a:spcPts val="1000"/>
              </a:spcBef>
              <a:spcAft>
                <a:spcPts val="0"/>
              </a:spcAft>
              <a:buNone/>
            </a:pPr>
            <a:r>
              <a:rPr b="1" lang="en-GB">
                <a:solidFill>
                  <a:schemeClr val="dk1"/>
                </a:solidFill>
                <a:latin typeface="Roboto Mono"/>
                <a:ea typeface="Roboto Mono"/>
                <a:cs typeface="Roboto Mono"/>
                <a:sym typeface="Roboto Mono"/>
              </a:rPr>
              <a:t>Local training of INSIGHTS interest:</a:t>
            </a:r>
            <a:endParaRPr b="1">
              <a:solidFill>
                <a:schemeClr val="dk1"/>
              </a:solidFill>
              <a:latin typeface="Roboto Mono"/>
              <a:ea typeface="Roboto Mono"/>
              <a:cs typeface="Roboto Mono"/>
              <a:sym typeface="Roboto Mono"/>
            </a:endParaRPr>
          </a:p>
          <a:p>
            <a:pPr indent="-304800" lvl="0" marL="457200" rtl="0" algn="l">
              <a:lnSpc>
                <a:spcPct val="98181"/>
              </a:lnSpc>
              <a:spcBef>
                <a:spcPts val="500"/>
              </a:spcBef>
              <a:spcAft>
                <a:spcPts val="0"/>
              </a:spcAft>
              <a:buSzPts val="1200"/>
              <a:buFont typeface="Roboto Mono"/>
              <a:buChar char="●"/>
            </a:pPr>
            <a:r>
              <a:rPr lang="en-GB">
                <a:solidFill>
                  <a:schemeClr val="dk1"/>
                </a:solidFill>
                <a:latin typeface="Roboto Mono"/>
                <a:ea typeface="Roboto Mono"/>
                <a:cs typeface="Roboto Mono"/>
                <a:sym typeface="Roboto Mono"/>
              </a:rPr>
              <a:t>COMPUTE graduate school: </a:t>
            </a:r>
            <a:r>
              <a:rPr lang="en-GB" u="sng">
                <a:solidFill>
                  <a:schemeClr val="hlink"/>
                </a:solidFill>
                <a:latin typeface="Roboto Mono"/>
                <a:ea typeface="Roboto Mono"/>
                <a:cs typeface="Roboto Mono"/>
                <a:sym typeface="Roboto Mono"/>
                <a:hlinkClick r:id="rId3"/>
              </a:rPr>
              <a:t>http://cbbp.thep.lu.se/compute/index.php</a:t>
            </a:r>
            <a:endParaRPr u="sng">
              <a:solidFill>
                <a:schemeClr val="hlink"/>
              </a:solidFill>
              <a:latin typeface="Roboto Mono"/>
              <a:ea typeface="Roboto Mono"/>
              <a:cs typeface="Roboto Mono"/>
              <a:sym typeface="Roboto Mono"/>
              <a:hlinkClick r:id="rId4"/>
            </a:endParaRPr>
          </a:p>
          <a:p>
            <a:pPr indent="-304800" lvl="0" marL="457200" rtl="0" algn="l">
              <a:lnSpc>
                <a:spcPct val="98181"/>
              </a:lnSpc>
              <a:spcBef>
                <a:spcPts val="0"/>
              </a:spcBef>
              <a:spcAft>
                <a:spcPts val="0"/>
              </a:spcAft>
              <a:buClr>
                <a:schemeClr val="dk1"/>
              </a:buClr>
              <a:buSzPts val="1200"/>
              <a:buFont typeface="Roboto Mono"/>
              <a:buChar char="●"/>
            </a:pPr>
            <a:r>
              <a:rPr lang="en-GB">
                <a:solidFill>
                  <a:schemeClr val="dk1"/>
                </a:solidFill>
                <a:latin typeface="Roboto Mono"/>
                <a:ea typeface="Roboto Mono"/>
                <a:cs typeface="Roboto Mono"/>
                <a:sym typeface="Roboto Mono"/>
              </a:rPr>
              <a:t>Yearly particle physics school (recent topics: dark matter, GEANT4)</a:t>
            </a:r>
            <a:endParaRPr>
              <a:solidFill>
                <a:schemeClr val="dk1"/>
              </a:solidFill>
              <a:latin typeface="Roboto Mono"/>
              <a:ea typeface="Roboto Mono"/>
              <a:cs typeface="Roboto Mono"/>
              <a:sym typeface="Roboto Mono"/>
            </a:endParaRPr>
          </a:p>
          <a:p>
            <a:pPr indent="0" lvl="0" marL="0" rtl="0" algn="l">
              <a:spcBef>
                <a:spcPts val="0"/>
              </a:spcBef>
              <a:spcAft>
                <a:spcPts val="1600"/>
              </a:spcAft>
              <a:buNone/>
            </a:pPr>
            <a:r>
              <a:t/>
            </a:r>
            <a:endParaRPr/>
          </a:p>
        </p:txBody>
      </p:sp>
      <p:sp>
        <p:nvSpPr>
          <p:cNvPr id="76" name="Google Shape;76;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77" name="Google Shape;77;p15"/>
          <p:cNvPicPr preferRelativeResize="0"/>
          <p:nvPr/>
        </p:nvPicPr>
        <p:blipFill rotWithShape="1">
          <a:blip r:embed="rId5">
            <a:alphaModFix/>
          </a:blip>
          <a:srcRect b="7885" l="0" r="69978" t="0"/>
          <a:stretch/>
        </p:blipFill>
        <p:spPr>
          <a:xfrm>
            <a:off x="7411575" y="0"/>
            <a:ext cx="1535524" cy="15704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Google Shape;82;p16"/>
          <p:cNvSpPr txBox="1"/>
          <p:nvPr>
            <p:ph type="title"/>
          </p:nvPr>
        </p:nvSpPr>
        <p:spPr>
          <a:xfrm>
            <a:off x="311700" y="555600"/>
            <a:ext cx="8562600" cy="75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GB"/>
              <a:t>The Lund-ATLAS group</a:t>
            </a:r>
            <a:endParaRPr/>
          </a:p>
        </p:txBody>
      </p:sp>
      <p:sp>
        <p:nvSpPr>
          <p:cNvPr id="83" name="Google Shape;83;p16"/>
          <p:cNvSpPr txBox="1"/>
          <p:nvPr>
            <p:ph idx="1" type="body"/>
          </p:nvPr>
        </p:nvSpPr>
        <p:spPr>
          <a:xfrm>
            <a:off x="311700" y="1542000"/>
            <a:ext cx="8562600" cy="3179400"/>
          </a:xfrm>
          <a:prstGeom prst="rect">
            <a:avLst/>
          </a:prstGeom>
          <a:ln>
            <a:noFill/>
          </a:ln>
        </p:spPr>
        <p:txBody>
          <a:bodyPr anchorCtr="0" anchor="t" bIns="91425" lIns="91425" spcFirstLastPara="1" rIns="91425" wrap="square" tIns="91425">
            <a:noAutofit/>
          </a:bodyPr>
          <a:lstStyle/>
          <a:p>
            <a:pPr indent="0" lvl="0" marL="0" rtl="0" algn="l">
              <a:lnSpc>
                <a:spcPct val="98181"/>
              </a:lnSpc>
              <a:spcBef>
                <a:spcPts val="1000"/>
              </a:spcBef>
              <a:spcAft>
                <a:spcPts val="0"/>
              </a:spcAft>
              <a:buNone/>
            </a:pPr>
            <a:r>
              <a:rPr lang="en-GB">
                <a:solidFill>
                  <a:schemeClr val="dk1"/>
                </a:solidFill>
                <a:latin typeface="Roboto Mono"/>
                <a:ea typeface="Roboto Mono"/>
                <a:cs typeface="Roboto Mono"/>
                <a:sym typeface="Roboto Mono"/>
              </a:rPr>
              <a:t>6 “seniors” (</a:t>
            </a:r>
            <a:r>
              <a:rPr lang="en-GB">
                <a:solidFill>
                  <a:srgbClr val="EDA7FF"/>
                </a:solidFill>
                <a:latin typeface="Roboto Mono"/>
                <a:ea typeface="Roboto Mono"/>
                <a:cs typeface="Roboto Mono"/>
                <a:sym typeface="Roboto Mono"/>
              </a:rPr>
              <a:t>Else Lytken</a:t>
            </a:r>
            <a:r>
              <a:rPr lang="en-GB">
                <a:solidFill>
                  <a:schemeClr val="dk1"/>
                </a:solidFill>
                <a:latin typeface="Roboto Mono"/>
                <a:ea typeface="Roboto Mono"/>
                <a:cs typeface="Roboto Mono"/>
                <a:sym typeface="Roboto Mono"/>
              </a:rPr>
              <a:t>, </a:t>
            </a:r>
            <a:r>
              <a:rPr b="1" lang="en-GB">
                <a:solidFill>
                  <a:srgbClr val="EDA7FF"/>
                </a:solidFill>
                <a:latin typeface="Roboto Mono"/>
                <a:ea typeface="Roboto Mono"/>
                <a:cs typeface="Roboto Mono"/>
                <a:sym typeface="Roboto Mono"/>
              </a:rPr>
              <a:t>Caterina Doglioni</a:t>
            </a:r>
            <a:r>
              <a:rPr lang="en-GB">
                <a:solidFill>
                  <a:schemeClr val="dk1"/>
                </a:solidFill>
                <a:latin typeface="Roboto Mono"/>
                <a:ea typeface="Roboto Mono"/>
                <a:cs typeface="Roboto Mono"/>
                <a:sym typeface="Roboto Mono"/>
              </a:rPr>
              <a:t>, </a:t>
            </a:r>
            <a:r>
              <a:rPr lang="en-GB">
                <a:solidFill>
                  <a:srgbClr val="EDA7FF"/>
                </a:solidFill>
                <a:latin typeface="Roboto Mono"/>
                <a:ea typeface="Roboto Mono"/>
                <a:cs typeface="Roboto Mono"/>
                <a:sym typeface="Roboto Mono"/>
              </a:rPr>
              <a:t>Ruth Poettgen</a:t>
            </a:r>
            <a:r>
              <a:rPr lang="en-GB">
                <a:solidFill>
                  <a:schemeClr val="dk1"/>
                </a:solidFill>
                <a:latin typeface="Roboto Mono"/>
                <a:ea typeface="Roboto Mono"/>
                <a:cs typeface="Roboto Mono"/>
                <a:sym typeface="Roboto Mono"/>
              </a:rPr>
              <a:t>, </a:t>
            </a:r>
            <a:r>
              <a:rPr lang="en-GB">
                <a:solidFill>
                  <a:srgbClr val="4A86E8"/>
                </a:solidFill>
                <a:latin typeface="Roboto Mono"/>
                <a:ea typeface="Roboto Mono"/>
                <a:cs typeface="Roboto Mono"/>
                <a:sym typeface="Roboto Mono"/>
              </a:rPr>
              <a:t>Torsten Akesson</a:t>
            </a:r>
            <a:r>
              <a:rPr lang="en-GB">
                <a:solidFill>
                  <a:schemeClr val="dk1"/>
                </a:solidFill>
                <a:latin typeface="Roboto Mono"/>
                <a:ea typeface="Roboto Mono"/>
                <a:cs typeface="Roboto Mono"/>
                <a:sym typeface="Roboto Mono"/>
              </a:rPr>
              <a:t>, </a:t>
            </a:r>
            <a:r>
              <a:rPr lang="en-GB">
                <a:solidFill>
                  <a:srgbClr val="4A86E8"/>
                </a:solidFill>
                <a:latin typeface="Roboto Mono"/>
                <a:ea typeface="Roboto Mono"/>
                <a:cs typeface="Roboto Mono"/>
                <a:sym typeface="Roboto Mono"/>
              </a:rPr>
              <a:t>Vincent Hedberg</a:t>
            </a:r>
            <a:r>
              <a:rPr lang="en-GB">
                <a:solidFill>
                  <a:schemeClr val="dk1"/>
                </a:solidFill>
                <a:latin typeface="Roboto Mono"/>
                <a:ea typeface="Roboto Mono"/>
                <a:cs typeface="Roboto Mono"/>
                <a:sym typeface="Roboto Mono"/>
              </a:rPr>
              <a:t>, </a:t>
            </a:r>
            <a:r>
              <a:rPr lang="en-GB">
                <a:solidFill>
                  <a:srgbClr val="EDA7FF"/>
                </a:solidFill>
                <a:latin typeface="Roboto Mono"/>
                <a:ea typeface="Roboto Mono"/>
                <a:cs typeface="Roboto Mono"/>
                <a:sym typeface="Roboto Mono"/>
              </a:rPr>
              <a:t>Oxana Smirnova</a:t>
            </a:r>
            <a:r>
              <a:rPr lang="en-GB">
                <a:solidFill>
                  <a:schemeClr val="dk1"/>
                </a:solidFill>
                <a:latin typeface="Roboto Mono"/>
                <a:ea typeface="Roboto Mono"/>
                <a:cs typeface="Roboto Mono"/>
                <a:sym typeface="Roboto Mono"/>
              </a:rPr>
              <a:t>) involved in BSM searches (dark matter/new physics with Higgs), operations (jet trigger and TRT), upgrade (ITK), computing</a:t>
            </a:r>
            <a:endParaRPr>
              <a:solidFill>
                <a:schemeClr val="dk1"/>
              </a:solidFill>
              <a:latin typeface="Roboto Mono"/>
              <a:ea typeface="Roboto Mono"/>
              <a:cs typeface="Roboto Mono"/>
              <a:sym typeface="Roboto Mono"/>
            </a:endParaRPr>
          </a:p>
          <a:p>
            <a:pPr indent="0" lvl="0" marL="0" rtl="0" algn="l">
              <a:lnSpc>
                <a:spcPct val="98181"/>
              </a:lnSpc>
              <a:spcBef>
                <a:spcPts val="500"/>
              </a:spcBef>
              <a:spcAft>
                <a:spcPts val="0"/>
              </a:spcAft>
              <a:buNone/>
            </a:pPr>
            <a:r>
              <a:rPr lang="en-GB">
                <a:solidFill>
                  <a:schemeClr val="dk1"/>
                </a:solidFill>
                <a:latin typeface="Roboto Mono"/>
                <a:ea typeface="Roboto Mono"/>
                <a:cs typeface="Roboto Mono"/>
                <a:sym typeface="Roboto Mono"/>
              </a:rPr>
              <a:t>6 ATLAS PhD students + </a:t>
            </a:r>
            <a:r>
              <a:rPr lang="en-GB">
                <a:solidFill>
                  <a:srgbClr val="4A86E8"/>
                </a:solidFill>
                <a:latin typeface="Roboto Mono"/>
                <a:ea typeface="Roboto Mono"/>
                <a:cs typeface="Roboto Mono"/>
                <a:sym typeface="Roboto Mono"/>
              </a:rPr>
              <a:t>Nathan</a:t>
            </a:r>
            <a:r>
              <a:rPr lang="en-GB">
                <a:solidFill>
                  <a:schemeClr val="dk1"/>
                </a:solidFill>
                <a:latin typeface="Roboto Mono"/>
                <a:ea typeface="Roboto Mono"/>
                <a:cs typeface="Roboto Mono"/>
                <a:sym typeface="Roboto Mono"/>
              </a:rPr>
              <a:t>:</a:t>
            </a:r>
            <a:endParaRPr>
              <a:solidFill>
                <a:schemeClr val="dk1"/>
              </a:solidFill>
              <a:latin typeface="Roboto Mono"/>
              <a:ea typeface="Roboto Mono"/>
              <a:cs typeface="Roboto Mono"/>
              <a:sym typeface="Roboto Mono"/>
            </a:endParaRPr>
          </a:p>
          <a:p>
            <a:pPr indent="-304800" lvl="0" marL="457200" rtl="0" algn="l">
              <a:lnSpc>
                <a:spcPct val="98181"/>
              </a:lnSpc>
              <a:spcBef>
                <a:spcPts val="500"/>
              </a:spcBef>
              <a:spcAft>
                <a:spcPts val="0"/>
              </a:spcAft>
              <a:buClr>
                <a:schemeClr val="dk1"/>
              </a:buClr>
              <a:buSzPts val="1200"/>
              <a:buFont typeface="Roboto Mono"/>
              <a:buChar char="●"/>
            </a:pPr>
            <a:r>
              <a:rPr lang="en-GB">
                <a:solidFill>
                  <a:srgbClr val="4A86E8"/>
                </a:solidFill>
                <a:latin typeface="Roboto Mono"/>
                <a:ea typeface="Roboto Mono"/>
                <a:cs typeface="Roboto Mono"/>
                <a:sym typeface="Roboto Mono"/>
              </a:rPr>
              <a:t>Eric Corrigan</a:t>
            </a:r>
            <a:r>
              <a:rPr lang="en-GB">
                <a:solidFill>
                  <a:schemeClr val="dk1"/>
                </a:solidFill>
                <a:latin typeface="Roboto Mono"/>
                <a:ea typeface="Roboto Mono"/>
                <a:cs typeface="Roboto Mono"/>
                <a:sym typeface="Roboto Mono"/>
              </a:rPr>
              <a:t> and </a:t>
            </a:r>
            <a:r>
              <a:rPr lang="en-GB">
                <a:solidFill>
                  <a:srgbClr val="EDA7FF"/>
                </a:solidFill>
                <a:latin typeface="Roboto Mono"/>
                <a:ea typeface="Roboto Mono"/>
                <a:cs typeface="Roboto Mono"/>
                <a:sym typeface="Roboto Mono"/>
              </a:rPr>
              <a:t>Eva Hansen</a:t>
            </a:r>
            <a:r>
              <a:rPr lang="en-GB">
                <a:solidFill>
                  <a:schemeClr val="dk1"/>
                </a:solidFill>
                <a:latin typeface="Roboto Mono"/>
                <a:ea typeface="Roboto Mono"/>
                <a:cs typeface="Roboto Mono"/>
                <a:sym typeface="Roboto Mono"/>
              </a:rPr>
              <a:t> (jets and dark matter), </a:t>
            </a:r>
            <a:r>
              <a:rPr lang="en-GB">
                <a:solidFill>
                  <a:srgbClr val="EDA7FF"/>
                </a:solidFill>
                <a:latin typeface="Roboto Mono"/>
                <a:ea typeface="Roboto Mono"/>
                <a:cs typeface="Roboto Mono"/>
                <a:sym typeface="Roboto Mono"/>
              </a:rPr>
              <a:t>Eleni Skorda</a:t>
            </a:r>
            <a:r>
              <a:rPr lang="en-GB">
                <a:solidFill>
                  <a:schemeClr val="dk1"/>
                </a:solidFill>
                <a:latin typeface="Roboto Mono"/>
                <a:ea typeface="Roboto Mono"/>
                <a:cs typeface="Roboto Mono"/>
                <a:sym typeface="Roboto Mono"/>
              </a:rPr>
              <a:t>(TRT and dark matter), </a:t>
            </a:r>
            <a:r>
              <a:rPr lang="en-GB">
                <a:solidFill>
                  <a:srgbClr val="EDA7FF"/>
                </a:solidFill>
                <a:latin typeface="Roboto Mono"/>
                <a:ea typeface="Roboto Mono"/>
                <a:cs typeface="Roboto Mono"/>
                <a:sym typeface="Roboto Mono"/>
              </a:rPr>
              <a:t>Trine Poulsen</a:t>
            </a:r>
            <a:r>
              <a:rPr lang="en-GB">
                <a:solidFill>
                  <a:schemeClr val="dk1"/>
                </a:solidFill>
                <a:latin typeface="Roboto Mono"/>
                <a:ea typeface="Roboto Mono"/>
                <a:cs typeface="Roboto Mono"/>
                <a:sym typeface="Roboto Mono"/>
              </a:rPr>
              <a:t>(jets and new physics with top quarks), </a:t>
            </a:r>
            <a:r>
              <a:rPr lang="en-GB">
                <a:solidFill>
                  <a:srgbClr val="EDA7FF"/>
                </a:solidFill>
                <a:latin typeface="Roboto Mono"/>
                <a:ea typeface="Roboto Mono"/>
                <a:cs typeface="Roboto Mono"/>
                <a:sym typeface="Roboto Mono"/>
              </a:rPr>
              <a:t>Katja Mankinen</a:t>
            </a:r>
            <a:r>
              <a:rPr lang="en-GB">
                <a:solidFill>
                  <a:schemeClr val="dk1"/>
                </a:solidFill>
                <a:latin typeface="Roboto Mono"/>
                <a:ea typeface="Roboto Mono"/>
                <a:cs typeface="Roboto Mono"/>
                <a:sym typeface="Roboto Mono"/>
              </a:rPr>
              <a:t> (TRT and BSM with Higgs), </a:t>
            </a:r>
            <a:r>
              <a:rPr lang="en-GB">
                <a:solidFill>
                  <a:srgbClr val="EDA7FF"/>
                </a:solidFill>
                <a:latin typeface="Roboto Mono"/>
                <a:ea typeface="Roboto Mono"/>
                <a:cs typeface="Roboto Mono"/>
                <a:sym typeface="Roboto Mono"/>
              </a:rPr>
              <a:t>Caterina Marcon</a:t>
            </a:r>
            <a:r>
              <a:rPr lang="en-GB">
                <a:solidFill>
                  <a:schemeClr val="dk1"/>
                </a:solidFill>
                <a:latin typeface="Roboto Mono"/>
                <a:ea typeface="Roboto Mono"/>
                <a:cs typeface="Roboto Mono"/>
                <a:sym typeface="Roboto Mono"/>
              </a:rPr>
              <a:t> (computing, jets and dark matter)</a:t>
            </a:r>
            <a:endParaRPr>
              <a:solidFill>
                <a:schemeClr val="dk1"/>
              </a:solidFill>
              <a:latin typeface="Roboto Mono"/>
              <a:ea typeface="Roboto Mono"/>
              <a:cs typeface="Roboto Mono"/>
              <a:sym typeface="Roboto Mono"/>
            </a:endParaRPr>
          </a:p>
          <a:p>
            <a:pPr indent="0" lvl="0" marL="0" rtl="0" algn="l">
              <a:lnSpc>
                <a:spcPct val="98181"/>
              </a:lnSpc>
              <a:spcBef>
                <a:spcPts val="1000"/>
              </a:spcBef>
              <a:spcAft>
                <a:spcPts val="0"/>
              </a:spcAft>
              <a:buNone/>
            </a:pPr>
            <a:r>
              <a:rPr lang="en-GB">
                <a:solidFill>
                  <a:schemeClr val="dk1"/>
                </a:solidFill>
                <a:latin typeface="Roboto Mono"/>
                <a:ea typeface="Roboto Mono"/>
                <a:cs typeface="Roboto Mono"/>
                <a:sym typeface="Roboto Mono"/>
              </a:rPr>
              <a:t>4 postdocs: </a:t>
            </a:r>
            <a:endParaRPr>
              <a:solidFill>
                <a:schemeClr val="dk1"/>
              </a:solidFill>
              <a:latin typeface="Roboto Mono"/>
              <a:ea typeface="Roboto Mono"/>
              <a:cs typeface="Roboto Mono"/>
              <a:sym typeface="Roboto Mono"/>
            </a:endParaRPr>
          </a:p>
          <a:p>
            <a:pPr indent="-304800" lvl="0" marL="457200" rtl="0" algn="l">
              <a:lnSpc>
                <a:spcPct val="98181"/>
              </a:lnSpc>
              <a:spcBef>
                <a:spcPts val="1000"/>
              </a:spcBef>
              <a:spcAft>
                <a:spcPts val="0"/>
              </a:spcAft>
              <a:buClr>
                <a:schemeClr val="dk1"/>
              </a:buClr>
              <a:buSzPts val="1200"/>
              <a:buFont typeface="Roboto Mono"/>
              <a:buChar char="●"/>
            </a:pPr>
            <a:r>
              <a:rPr lang="en-GB">
                <a:solidFill>
                  <a:srgbClr val="4A86E8"/>
                </a:solidFill>
                <a:latin typeface="Roboto Mono"/>
                <a:ea typeface="Roboto Mono"/>
                <a:cs typeface="Roboto Mono"/>
                <a:sym typeface="Roboto Mono"/>
              </a:rPr>
              <a:t>Kristian Gregersen</a:t>
            </a:r>
            <a:r>
              <a:rPr lang="en-GB">
                <a:solidFill>
                  <a:schemeClr val="dk1"/>
                </a:solidFill>
                <a:latin typeface="Roboto Mono"/>
                <a:ea typeface="Roboto Mono"/>
                <a:cs typeface="Roboto Mono"/>
                <a:sym typeface="Roboto Mono"/>
              </a:rPr>
              <a:t> (BSM with Higgs, dark matter), </a:t>
            </a:r>
            <a:r>
              <a:rPr lang="en-GB">
                <a:solidFill>
                  <a:srgbClr val="4A86E8"/>
                </a:solidFill>
                <a:latin typeface="Roboto Mono"/>
                <a:ea typeface="Roboto Mono"/>
                <a:cs typeface="Roboto Mono"/>
                <a:sym typeface="Roboto Mono"/>
              </a:rPr>
              <a:t>Will Kalderon</a:t>
            </a:r>
            <a:r>
              <a:rPr lang="en-GB">
                <a:solidFill>
                  <a:schemeClr val="dk1"/>
                </a:solidFill>
                <a:latin typeface="Roboto Mono"/>
                <a:ea typeface="Roboto Mono"/>
                <a:cs typeface="Roboto Mono"/>
                <a:sym typeface="Roboto Mono"/>
              </a:rPr>
              <a:t>(trigger-level analysis and jets, dark matter), </a:t>
            </a:r>
            <a:r>
              <a:rPr lang="en-GB">
                <a:solidFill>
                  <a:srgbClr val="4A86E8"/>
                </a:solidFill>
                <a:latin typeface="Roboto Mono"/>
                <a:ea typeface="Roboto Mono"/>
                <a:cs typeface="Roboto Mono"/>
                <a:sym typeface="Roboto Mono"/>
              </a:rPr>
              <a:t>Geoffrey Mullier</a:t>
            </a:r>
            <a:r>
              <a:rPr lang="en-GB">
                <a:solidFill>
                  <a:schemeClr val="dk1"/>
                </a:solidFill>
                <a:latin typeface="Roboto Mono"/>
                <a:ea typeface="Roboto Mono"/>
                <a:cs typeface="Roboto Mono"/>
                <a:sym typeface="Roboto Mono"/>
              </a:rPr>
              <a:t>(ITK/LDMX), </a:t>
            </a:r>
            <a:r>
              <a:rPr lang="en-GB">
                <a:solidFill>
                  <a:srgbClr val="EDA7FF"/>
                </a:solidFill>
                <a:latin typeface="Roboto Mono"/>
                <a:ea typeface="Roboto Mono"/>
                <a:cs typeface="Roboto Mono"/>
                <a:sym typeface="Roboto Mono"/>
              </a:rPr>
              <a:t>Lene</a:t>
            </a:r>
            <a:r>
              <a:rPr lang="en-GB">
                <a:solidFill>
                  <a:schemeClr val="dk1"/>
                </a:solidFill>
                <a:latin typeface="Roboto Mono"/>
                <a:ea typeface="Roboto Mono"/>
                <a:cs typeface="Roboto Mono"/>
                <a:sym typeface="Roboto Mono"/>
              </a:rPr>
              <a:t> </a:t>
            </a:r>
            <a:r>
              <a:rPr lang="en-GB">
                <a:solidFill>
                  <a:srgbClr val="4A86E8"/>
                </a:solidFill>
                <a:latin typeface="Roboto Mono"/>
                <a:ea typeface="Roboto Mono"/>
                <a:cs typeface="Roboto Mono"/>
                <a:sym typeface="Roboto Mono"/>
              </a:rPr>
              <a:t>Kristian</a:t>
            </a:r>
            <a:r>
              <a:rPr lang="en-GB">
                <a:solidFill>
                  <a:schemeClr val="dk1"/>
                </a:solidFill>
                <a:latin typeface="Roboto Mono"/>
                <a:ea typeface="Roboto Mono"/>
                <a:cs typeface="Roboto Mono"/>
                <a:sym typeface="Roboto Mono"/>
              </a:rPr>
              <a:t> </a:t>
            </a:r>
            <a:r>
              <a:rPr lang="en-GB">
                <a:solidFill>
                  <a:srgbClr val="EDA7FF"/>
                </a:solidFill>
                <a:latin typeface="Roboto Mono"/>
                <a:ea typeface="Roboto Mono"/>
                <a:cs typeface="Roboto Mono"/>
                <a:sym typeface="Roboto Mono"/>
              </a:rPr>
              <a:t>Bryng</a:t>
            </a:r>
            <a:r>
              <a:rPr lang="en-GB">
                <a:solidFill>
                  <a:srgbClr val="4A86E8"/>
                </a:solidFill>
                <a:latin typeface="Roboto Mono"/>
                <a:ea typeface="Roboto Mono"/>
                <a:cs typeface="Roboto Mono"/>
                <a:sym typeface="Roboto Mono"/>
              </a:rPr>
              <a:t>emark</a:t>
            </a:r>
            <a:r>
              <a:rPr lang="en-GB">
                <a:solidFill>
                  <a:schemeClr val="dk1"/>
                </a:solidFill>
                <a:latin typeface="Roboto Mono"/>
                <a:ea typeface="Roboto Mono"/>
                <a:cs typeface="Roboto Mono"/>
                <a:sym typeface="Roboto Mono"/>
              </a:rPr>
              <a:t>(LDMX/dark sectors)</a:t>
            </a:r>
            <a:endParaRPr>
              <a:solidFill>
                <a:schemeClr val="dk1"/>
              </a:solidFill>
              <a:latin typeface="Roboto Mono"/>
              <a:ea typeface="Roboto Mono"/>
              <a:cs typeface="Roboto Mono"/>
              <a:sym typeface="Roboto Mono"/>
            </a:endParaRPr>
          </a:p>
          <a:p>
            <a:pPr indent="0" lvl="0" marL="0" rtl="0" algn="l">
              <a:lnSpc>
                <a:spcPct val="98181"/>
              </a:lnSpc>
              <a:spcBef>
                <a:spcPts val="1000"/>
              </a:spcBef>
              <a:spcAft>
                <a:spcPts val="0"/>
              </a:spcAft>
              <a:buNone/>
            </a:pPr>
            <a:r>
              <a:rPr b="1" lang="en-GB">
                <a:solidFill>
                  <a:schemeClr val="dk1"/>
                </a:solidFill>
                <a:latin typeface="Roboto Mono"/>
                <a:ea typeface="Roboto Mono"/>
                <a:cs typeface="Roboto Mono"/>
                <a:sym typeface="Roboto Mono"/>
              </a:rPr>
              <a:t>Local training of INSIGHTS interest:</a:t>
            </a:r>
            <a:endParaRPr b="1">
              <a:solidFill>
                <a:schemeClr val="dk1"/>
              </a:solidFill>
              <a:latin typeface="Roboto Mono"/>
              <a:ea typeface="Roboto Mono"/>
              <a:cs typeface="Roboto Mono"/>
              <a:sym typeface="Roboto Mono"/>
            </a:endParaRPr>
          </a:p>
          <a:p>
            <a:pPr indent="-304800" lvl="0" marL="457200" rtl="0" algn="l">
              <a:lnSpc>
                <a:spcPct val="98181"/>
              </a:lnSpc>
              <a:spcBef>
                <a:spcPts val="500"/>
              </a:spcBef>
              <a:spcAft>
                <a:spcPts val="0"/>
              </a:spcAft>
              <a:buSzPts val="1200"/>
              <a:buFont typeface="Roboto Mono"/>
              <a:buChar char="●"/>
            </a:pPr>
            <a:r>
              <a:rPr lang="en-GB">
                <a:solidFill>
                  <a:schemeClr val="dk1"/>
                </a:solidFill>
                <a:latin typeface="Roboto Mono"/>
                <a:ea typeface="Roboto Mono"/>
                <a:cs typeface="Roboto Mono"/>
                <a:sym typeface="Roboto Mono"/>
              </a:rPr>
              <a:t>COMPUTE graduate school: </a:t>
            </a:r>
            <a:r>
              <a:rPr lang="en-GB" u="sng">
                <a:solidFill>
                  <a:schemeClr val="hlink"/>
                </a:solidFill>
                <a:latin typeface="Roboto Mono"/>
                <a:ea typeface="Roboto Mono"/>
                <a:cs typeface="Roboto Mono"/>
                <a:sym typeface="Roboto Mono"/>
                <a:hlinkClick r:id="rId3"/>
              </a:rPr>
              <a:t>http://cbbp.thep.lu.se/compute/index.php</a:t>
            </a:r>
            <a:endParaRPr u="sng">
              <a:solidFill>
                <a:schemeClr val="hlink"/>
              </a:solidFill>
              <a:latin typeface="Roboto Mono"/>
              <a:ea typeface="Roboto Mono"/>
              <a:cs typeface="Roboto Mono"/>
              <a:sym typeface="Roboto Mono"/>
              <a:hlinkClick r:id="rId4"/>
            </a:endParaRPr>
          </a:p>
          <a:p>
            <a:pPr indent="-304800" lvl="0" marL="457200" rtl="0" algn="l">
              <a:lnSpc>
                <a:spcPct val="98181"/>
              </a:lnSpc>
              <a:spcBef>
                <a:spcPts val="0"/>
              </a:spcBef>
              <a:spcAft>
                <a:spcPts val="0"/>
              </a:spcAft>
              <a:buClr>
                <a:schemeClr val="dk1"/>
              </a:buClr>
              <a:buSzPts val="1200"/>
              <a:buFont typeface="Roboto Mono"/>
              <a:buChar char="●"/>
            </a:pPr>
            <a:r>
              <a:rPr lang="en-GB">
                <a:solidFill>
                  <a:schemeClr val="dk1"/>
                </a:solidFill>
                <a:latin typeface="Roboto Mono"/>
                <a:ea typeface="Roboto Mono"/>
                <a:cs typeface="Roboto Mono"/>
                <a:sym typeface="Roboto Mono"/>
              </a:rPr>
              <a:t>Yearly particle physics school (recent topics: dark matter, GEANT4)</a:t>
            </a:r>
            <a:endParaRPr>
              <a:solidFill>
                <a:schemeClr val="dk1"/>
              </a:solidFill>
              <a:latin typeface="Roboto Mono"/>
              <a:ea typeface="Roboto Mono"/>
              <a:cs typeface="Roboto Mono"/>
              <a:sym typeface="Roboto Mono"/>
            </a:endParaRPr>
          </a:p>
          <a:p>
            <a:pPr indent="0" lvl="0" marL="0" rtl="0" algn="l">
              <a:spcBef>
                <a:spcPts val="0"/>
              </a:spcBef>
              <a:spcAft>
                <a:spcPts val="1600"/>
              </a:spcAft>
              <a:buNone/>
            </a:pPr>
            <a:r>
              <a:t/>
            </a:r>
            <a:endParaRPr/>
          </a:p>
        </p:txBody>
      </p:sp>
      <p:sp>
        <p:nvSpPr>
          <p:cNvPr id="84" name="Google Shape;84;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85" name="Google Shape;85;p16"/>
          <p:cNvPicPr preferRelativeResize="0"/>
          <p:nvPr/>
        </p:nvPicPr>
        <p:blipFill rotWithShape="1">
          <a:blip r:embed="rId5">
            <a:alphaModFix/>
          </a:blip>
          <a:srcRect b="7885" l="0" r="69978" t="0"/>
          <a:stretch/>
        </p:blipFill>
        <p:spPr>
          <a:xfrm>
            <a:off x="7411575" y="0"/>
            <a:ext cx="1535524" cy="1570425"/>
          </a:xfrm>
          <a:prstGeom prst="rect">
            <a:avLst/>
          </a:prstGeom>
          <a:noFill/>
          <a:ln>
            <a:noFill/>
          </a:ln>
        </p:spPr>
      </p:pic>
      <p:sp>
        <p:nvSpPr>
          <p:cNvPr id="86" name="Google Shape;86;p16"/>
          <p:cNvSpPr txBox="1"/>
          <p:nvPr/>
        </p:nvSpPr>
        <p:spPr>
          <a:xfrm>
            <a:off x="633875" y="1387025"/>
            <a:ext cx="6737400" cy="60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a:solidFill>
                  <a:srgbClr val="FF00FF"/>
                </a:solidFill>
                <a:latin typeface="Roboto Mono"/>
                <a:ea typeface="Roboto Mono"/>
                <a:cs typeface="Roboto Mono"/>
                <a:sym typeface="Roboto Mono"/>
              </a:rPr>
              <a:t>Equal Opportunities</a:t>
            </a:r>
            <a:r>
              <a:rPr b="1" lang="en-GB">
                <a:solidFill>
                  <a:srgbClr val="FF00FF"/>
                </a:solidFill>
                <a:latin typeface="Roboto Mono"/>
                <a:ea typeface="Roboto Mono"/>
                <a:cs typeface="Roboto Mono"/>
                <a:sym typeface="Roboto Mono"/>
              </a:rPr>
              <a:t> Officer</a:t>
            </a:r>
            <a:r>
              <a:rPr b="1" lang="en-GB">
                <a:latin typeface="Roboto Mono"/>
                <a:ea typeface="Roboto Mono"/>
                <a:cs typeface="Roboto Mono"/>
                <a:sym typeface="Roboto Mono"/>
              </a:rPr>
              <a:t> in INSIGHTS (1 year rotation)</a:t>
            </a:r>
            <a:endParaRPr b="1">
              <a:latin typeface="Roboto Mono"/>
              <a:ea typeface="Roboto Mono"/>
              <a:cs typeface="Roboto Mono"/>
              <a:sym typeface="Roboto Mono"/>
            </a:endParaRPr>
          </a:p>
        </p:txBody>
      </p:sp>
      <p:sp>
        <p:nvSpPr>
          <p:cNvPr id="87" name="Google Shape;87;p16"/>
          <p:cNvSpPr/>
          <p:nvPr/>
        </p:nvSpPr>
        <p:spPr>
          <a:xfrm>
            <a:off x="2694775" y="1765825"/>
            <a:ext cx="1670100" cy="181200"/>
          </a:xfrm>
          <a:prstGeom prst="rect">
            <a:avLst/>
          </a:prstGeom>
          <a:noFill/>
          <a:ln cap="flat" cmpd="sng" w="28575">
            <a:solidFill>
              <a:srgbClr val="FF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1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GB"/>
              <a:t>Lund, Sverige</a:t>
            </a:r>
            <a:endParaRPr/>
          </a:p>
        </p:txBody>
      </p:sp>
      <p:sp>
        <p:nvSpPr>
          <p:cNvPr id="93" name="Google Shape;93;p17"/>
          <p:cNvSpPr txBox="1"/>
          <p:nvPr>
            <p:ph idx="1" type="body"/>
          </p:nvPr>
        </p:nvSpPr>
        <p:spPr>
          <a:xfrm>
            <a:off x="311700" y="1389600"/>
            <a:ext cx="3492000" cy="3179400"/>
          </a:xfrm>
          <a:prstGeom prst="rect">
            <a:avLst/>
          </a:prstGeom>
        </p:spPr>
        <p:txBody>
          <a:bodyPr anchorCtr="0" anchor="t" bIns="91425" lIns="91425" spcFirstLastPara="1" rIns="91425" wrap="square" tIns="91425">
            <a:noAutofit/>
          </a:bodyPr>
          <a:lstStyle/>
          <a:p>
            <a:pPr indent="-342900" lvl="0" marL="457200" rtl="0" algn="l">
              <a:lnSpc>
                <a:spcPct val="200000"/>
              </a:lnSpc>
              <a:spcBef>
                <a:spcPts val="0"/>
              </a:spcBef>
              <a:spcAft>
                <a:spcPts val="0"/>
              </a:spcAft>
              <a:buSzPts val="1800"/>
              <a:buChar char="●"/>
            </a:pPr>
            <a:r>
              <a:rPr lang="en-GB" sz="1800"/>
              <a:t>Everyone drinks coffee all the time</a:t>
            </a:r>
            <a:endParaRPr sz="1800"/>
          </a:p>
          <a:p>
            <a:pPr indent="-342900" lvl="0" marL="457200" rtl="0" algn="l">
              <a:lnSpc>
                <a:spcPct val="200000"/>
              </a:lnSpc>
              <a:spcBef>
                <a:spcPts val="0"/>
              </a:spcBef>
              <a:spcAft>
                <a:spcPts val="0"/>
              </a:spcAft>
              <a:buSzPts val="1800"/>
              <a:buChar char="●"/>
            </a:pPr>
            <a:r>
              <a:rPr lang="en-GB" sz="1800"/>
              <a:t>Pretty</a:t>
            </a:r>
            <a:endParaRPr sz="1800"/>
          </a:p>
          <a:p>
            <a:pPr indent="-342900" lvl="0" marL="457200" rtl="0" algn="l">
              <a:lnSpc>
                <a:spcPct val="200000"/>
              </a:lnSpc>
              <a:spcBef>
                <a:spcPts val="0"/>
              </a:spcBef>
              <a:spcAft>
                <a:spcPts val="0"/>
              </a:spcAft>
              <a:buSzPts val="1800"/>
              <a:buChar char="●"/>
            </a:pPr>
            <a:r>
              <a:rPr lang="en-GB" sz="1800"/>
              <a:t>Cold</a:t>
            </a:r>
            <a:endParaRPr sz="1800"/>
          </a:p>
          <a:p>
            <a:pPr indent="-342900" lvl="0" marL="457200" rtl="0" algn="l">
              <a:lnSpc>
                <a:spcPct val="200000"/>
              </a:lnSpc>
              <a:spcBef>
                <a:spcPts val="0"/>
              </a:spcBef>
              <a:spcAft>
                <a:spcPts val="0"/>
              </a:spcAft>
              <a:buSzPts val="1800"/>
              <a:buChar char="●"/>
            </a:pPr>
            <a:r>
              <a:rPr lang="en-GB" sz="1800"/>
              <a:t>Yes, alcohol is expensive</a:t>
            </a:r>
            <a:endParaRPr sz="1800"/>
          </a:p>
        </p:txBody>
      </p:sp>
      <p:sp>
        <p:nvSpPr>
          <p:cNvPr id="94" name="Google Shape;94;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95" name="Google Shape;95;p17"/>
          <p:cNvPicPr preferRelativeResize="0"/>
          <p:nvPr/>
        </p:nvPicPr>
        <p:blipFill>
          <a:blip r:embed="rId3">
            <a:alphaModFix/>
          </a:blip>
          <a:stretch>
            <a:fillRect/>
          </a:stretch>
        </p:blipFill>
        <p:spPr>
          <a:xfrm>
            <a:off x="3803700" y="1031250"/>
            <a:ext cx="5035502" cy="333602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18"/>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GB"/>
              <a:t>nathan.exe</a:t>
            </a:r>
            <a:endParaRPr/>
          </a:p>
        </p:txBody>
      </p:sp>
      <p:sp>
        <p:nvSpPr>
          <p:cNvPr id="101" name="Google Shape;101;p18"/>
          <p:cNvSpPr txBox="1"/>
          <p:nvPr>
            <p:ph idx="1" type="body"/>
          </p:nvPr>
        </p:nvSpPr>
        <p:spPr>
          <a:xfrm>
            <a:off x="311700" y="1389600"/>
            <a:ext cx="3492000" cy="31794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Char char="●"/>
            </a:pPr>
            <a:r>
              <a:rPr lang="en-GB" sz="1800"/>
              <a:t>tall</a:t>
            </a:r>
            <a:endParaRPr sz="1800"/>
          </a:p>
          <a:p>
            <a:pPr indent="-342900" lvl="0" marL="457200" rtl="0" algn="l">
              <a:lnSpc>
                <a:spcPct val="150000"/>
              </a:lnSpc>
              <a:spcBef>
                <a:spcPts val="0"/>
              </a:spcBef>
              <a:spcAft>
                <a:spcPts val="0"/>
              </a:spcAft>
              <a:buSzPts val="1800"/>
              <a:buChar char="●"/>
            </a:pPr>
            <a:r>
              <a:rPr lang="en-GB" sz="1800"/>
              <a:t>weird hair</a:t>
            </a:r>
            <a:endParaRPr sz="1800"/>
          </a:p>
          <a:p>
            <a:pPr indent="-342900" lvl="0" marL="457200" rtl="0" algn="l">
              <a:lnSpc>
                <a:spcPct val="150000"/>
              </a:lnSpc>
              <a:spcBef>
                <a:spcPts val="0"/>
              </a:spcBef>
              <a:spcAft>
                <a:spcPts val="0"/>
              </a:spcAft>
              <a:buSzPts val="1800"/>
              <a:buChar char="●"/>
            </a:pPr>
            <a:r>
              <a:rPr lang="en-GB" sz="1800"/>
              <a:t>loves Nintendo</a:t>
            </a:r>
            <a:endParaRPr sz="1800"/>
          </a:p>
          <a:p>
            <a:pPr indent="-342900" lvl="0" marL="457200" rtl="0" algn="l">
              <a:lnSpc>
                <a:spcPct val="150000"/>
              </a:lnSpc>
              <a:spcBef>
                <a:spcPts val="0"/>
              </a:spcBef>
              <a:spcAft>
                <a:spcPts val="0"/>
              </a:spcAft>
              <a:buSzPts val="1800"/>
              <a:buChar char="●"/>
            </a:pPr>
            <a:r>
              <a:rPr lang="en-GB" sz="1800"/>
              <a:t>did some stats under the guise of physics</a:t>
            </a:r>
            <a:endParaRPr sz="1800"/>
          </a:p>
          <a:p>
            <a:pPr indent="-342900" lvl="0" marL="457200" rtl="0" algn="l">
              <a:lnSpc>
                <a:spcPct val="150000"/>
              </a:lnSpc>
              <a:spcBef>
                <a:spcPts val="0"/>
              </a:spcBef>
              <a:spcAft>
                <a:spcPts val="0"/>
              </a:spcAft>
              <a:buSzPts val="1800"/>
              <a:buChar char="●"/>
            </a:pPr>
            <a:r>
              <a:rPr lang="en-GB" sz="1800"/>
              <a:t>from the “North” of England</a:t>
            </a:r>
            <a:endParaRPr sz="1800"/>
          </a:p>
        </p:txBody>
      </p:sp>
      <p:sp>
        <p:nvSpPr>
          <p:cNvPr id="102" name="Google Shape;102;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103" name="Google Shape;103;p18"/>
          <p:cNvPicPr preferRelativeResize="0"/>
          <p:nvPr/>
        </p:nvPicPr>
        <p:blipFill>
          <a:blip r:embed="rId3">
            <a:alphaModFix/>
          </a:blip>
          <a:stretch>
            <a:fillRect/>
          </a:stretch>
        </p:blipFill>
        <p:spPr>
          <a:xfrm>
            <a:off x="4456725" y="205050"/>
            <a:ext cx="4363958" cy="436395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pic>
        <p:nvPicPr>
          <p:cNvPr id="108" name="Google Shape;108;p19"/>
          <p:cNvPicPr preferRelativeResize="0"/>
          <p:nvPr/>
        </p:nvPicPr>
        <p:blipFill>
          <a:blip r:embed="rId3">
            <a:alphaModFix/>
          </a:blip>
          <a:stretch>
            <a:fillRect/>
          </a:stretch>
        </p:blipFill>
        <p:spPr>
          <a:xfrm>
            <a:off x="760525" y="152400"/>
            <a:ext cx="3528906" cy="4838700"/>
          </a:xfrm>
          <a:prstGeom prst="rect">
            <a:avLst/>
          </a:prstGeom>
          <a:noFill/>
          <a:ln>
            <a:noFill/>
          </a:ln>
        </p:spPr>
      </p:pic>
      <p:sp>
        <p:nvSpPr>
          <p:cNvPr id="109" name="Google Shape;109;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110" name="Google Shape;110;p19"/>
          <p:cNvPicPr preferRelativeResize="0"/>
          <p:nvPr/>
        </p:nvPicPr>
        <p:blipFill rotWithShape="1">
          <a:blip r:embed="rId3">
            <a:alphaModFix/>
          </a:blip>
          <a:srcRect b="52411" l="48803" r="5603" t="30832"/>
          <a:stretch/>
        </p:blipFill>
        <p:spPr>
          <a:xfrm>
            <a:off x="4750775" y="1988975"/>
            <a:ext cx="3972050" cy="2001674"/>
          </a:xfrm>
          <a:prstGeom prst="rect">
            <a:avLst/>
          </a:prstGeom>
          <a:noFill/>
          <a:ln>
            <a:noFill/>
          </a:ln>
        </p:spPr>
      </p:pic>
      <p:cxnSp>
        <p:nvCxnSpPr>
          <p:cNvPr id="111" name="Google Shape;111;p19"/>
          <p:cNvCxnSpPr/>
          <p:nvPr/>
        </p:nvCxnSpPr>
        <p:spPr>
          <a:xfrm flipH="1">
            <a:off x="6435750" y="1456900"/>
            <a:ext cx="63300" cy="1152900"/>
          </a:xfrm>
          <a:prstGeom prst="straightConnector1">
            <a:avLst/>
          </a:prstGeom>
          <a:noFill/>
          <a:ln cap="flat" cmpd="sng" w="9525">
            <a:solidFill>
              <a:schemeClr val="dk2"/>
            </a:solidFill>
            <a:prstDash val="solid"/>
            <a:round/>
            <a:headEnd len="med" w="med" type="none"/>
            <a:tailEnd len="med" w="med" type="triangle"/>
          </a:ln>
        </p:spPr>
      </p:cxnSp>
      <p:sp>
        <p:nvSpPr>
          <p:cNvPr id="112" name="Google Shape;112;p19"/>
          <p:cNvSpPr txBox="1"/>
          <p:nvPr/>
        </p:nvSpPr>
        <p:spPr>
          <a:xfrm>
            <a:off x="6154050" y="823300"/>
            <a:ext cx="1165500" cy="6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400">
                <a:latin typeface="Roboto Mono Light"/>
                <a:ea typeface="Roboto Mono Light"/>
                <a:cs typeface="Roboto Mono Light"/>
                <a:sym typeface="Roboto Mono Light"/>
              </a:rPr>
              <a:t>Me!</a:t>
            </a:r>
            <a:endParaRPr sz="2400">
              <a:latin typeface="Roboto Mono Light"/>
              <a:ea typeface="Roboto Mono Light"/>
              <a:cs typeface="Roboto Mono Light"/>
              <a:sym typeface="Roboto Mono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New                 S </a:t>
            </a:r>
            <a:endParaRPr/>
          </a:p>
        </p:txBody>
      </p:sp>
      <p:sp>
        <p:nvSpPr>
          <p:cNvPr id="118" name="Google Shape;118;p20"/>
          <p:cNvSpPr txBox="1"/>
          <p:nvPr>
            <p:ph idx="1" type="body"/>
          </p:nvPr>
        </p:nvSpPr>
        <p:spPr>
          <a:xfrm>
            <a:off x="311700" y="1152475"/>
            <a:ext cx="8520600" cy="1354500"/>
          </a:xfrm>
          <a:prstGeom prst="rect">
            <a:avLst/>
          </a:prstGeom>
          <a:ln>
            <a:noFill/>
          </a:ln>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GB" sz="2400"/>
              <a:t>Exotic doubly charged searches!</a:t>
            </a:r>
            <a:endParaRPr sz="2400"/>
          </a:p>
          <a:p>
            <a:pPr indent="-381000" lvl="0" marL="457200" rtl="0" algn="l">
              <a:spcBef>
                <a:spcPts val="0"/>
              </a:spcBef>
              <a:spcAft>
                <a:spcPts val="0"/>
              </a:spcAft>
              <a:buSzPts val="2400"/>
              <a:buChar char="●"/>
            </a:pPr>
            <a:r>
              <a:rPr lang="en-GB" sz="2400"/>
              <a:t>ML useful in selection -- for instance, hadronic taus (BDTs need update!)</a:t>
            </a:r>
            <a:endParaRPr sz="2400"/>
          </a:p>
          <a:p>
            <a:pPr indent="0" lvl="0" marL="457200" rtl="0" algn="l">
              <a:spcBef>
                <a:spcPts val="1600"/>
              </a:spcBef>
              <a:spcAft>
                <a:spcPts val="0"/>
              </a:spcAft>
              <a:buNone/>
            </a:pPr>
            <a:r>
              <a:t/>
            </a:r>
            <a:endParaRPr sz="2400"/>
          </a:p>
          <a:p>
            <a:pPr indent="0" lvl="0" marL="457200" rtl="0" algn="l">
              <a:spcBef>
                <a:spcPts val="1600"/>
              </a:spcBef>
              <a:spcAft>
                <a:spcPts val="1600"/>
              </a:spcAft>
              <a:buNone/>
            </a:pPr>
            <a:r>
              <a:t/>
            </a:r>
            <a:endParaRPr sz="2400"/>
          </a:p>
        </p:txBody>
      </p:sp>
      <p:sp>
        <p:nvSpPr>
          <p:cNvPr id="119" name="Google Shape;119;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120" name="Google Shape;120;p20"/>
          <p:cNvPicPr preferRelativeResize="0"/>
          <p:nvPr/>
        </p:nvPicPr>
        <p:blipFill rotWithShape="1">
          <a:blip r:embed="rId3">
            <a:alphaModFix/>
          </a:blip>
          <a:srcRect b="36974" l="9059" r="38419" t="46219"/>
          <a:stretch/>
        </p:blipFill>
        <p:spPr>
          <a:xfrm>
            <a:off x="1152600" y="299150"/>
            <a:ext cx="3419399" cy="817383"/>
          </a:xfrm>
          <a:prstGeom prst="rect">
            <a:avLst/>
          </a:prstGeom>
          <a:noFill/>
          <a:ln>
            <a:noFill/>
          </a:ln>
        </p:spPr>
      </p:pic>
      <p:pic>
        <p:nvPicPr>
          <p:cNvPr id="121" name="Google Shape;121;p20"/>
          <p:cNvPicPr preferRelativeResize="0"/>
          <p:nvPr/>
        </p:nvPicPr>
        <p:blipFill>
          <a:blip r:embed="rId4">
            <a:alphaModFix/>
          </a:blip>
          <a:stretch>
            <a:fillRect/>
          </a:stretch>
        </p:blipFill>
        <p:spPr>
          <a:xfrm>
            <a:off x="4038923" y="2641725"/>
            <a:ext cx="2819425" cy="2088475"/>
          </a:xfrm>
          <a:prstGeom prst="rect">
            <a:avLst/>
          </a:prstGeom>
          <a:noFill/>
          <a:ln>
            <a:noFill/>
          </a:ln>
        </p:spPr>
      </p:pic>
      <p:sp>
        <p:nvSpPr>
          <p:cNvPr id="122" name="Google Shape;122;p20"/>
          <p:cNvSpPr txBox="1"/>
          <p:nvPr/>
        </p:nvSpPr>
        <p:spPr>
          <a:xfrm>
            <a:off x="7175400" y="2863200"/>
            <a:ext cx="1656900" cy="176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9600">
                <a:latin typeface="Comic Sans MS"/>
                <a:ea typeface="Comic Sans MS"/>
                <a:cs typeface="Comic Sans MS"/>
                <a:sym typeface="Comic Sans MS"/>
              </a:rPr>
              <a:t>?</a:t>
            </a:r>
            <a:endParaRPr sz="9600">
              <a:latin typeface="Comic Sans MS"/>
              <a:ea typeface="Comic Sans MS"/>
              <a:cs typeface="Comic Sans MS"/>
              <a:sym typeface="Comic Sans MS"/>
            </a:endParaRPr>
          </a:p>
        </p:txBody>
      </p:sp>
      <p:sp>
        <p:nvSpPr>
          <p:cNvPr id="123" name="Google Shape;123;p20"/>
          <p:cNvSpPr txBox="1"/>
          <p:nvPr/>
        </p:nvSpPr>
        <p:spPr>
          <a:xfrm>
            <a:off x="311700" y="2542925"/>
            <a:ext cx="2967900" cy="1952100"/>
          </a:xfrm>
          <a:prstGeom prst="rect">
            <a:avLst/>
          </a:prstGeom>
          <a:noFill/>
          <a:ln>
            <a:noFill/>
          </a:ln>
        </p:spPr>
        <p:txBody>
          <a:bodyPr anchorCtr="0" anchor="t" bIns="91425" lIns="91425" spcFirstLastPara="1" rIns="91425" wrap="square" tIns="91425">
            <a:noAutofit/>
          </a:bodyPr>
          <a:lstStyle/>
          <a:p>
            <a:pPr indent="-381000" lvl="0" marL="457200" rtl="0" algn="l">
              <a:spcBef>
                <a:spcPts val="0"/>
              </a:spcBef>
              <a:spcAft>
                <a:spcPts val="0"/>
              </a:spcAft>
              <a:buClr>
                <a:srgbClr val="666666"/>
              </a:buClr>
              <a:buSzPts val="2400"/>
              <a:buFont typeface="Roboto Mono Light"/>
              <a:buChar char="●"/>
            </a:pPr>
            <a:r>
              <a:rPr lang="en-GB" sz="2400">
                <a:solidFill>
                  <a:srgbClr val="666666"/>
                </a:solidFill>
                <a:latin typeface="Roboto Mono Light"/>
                <a:ea typeface="Roboto Mono Light"/>
                <a:cs typeface="Roboto Mono Light"/>
                <a:sym typeface="Roboto Mono Light"/>
              </a:rPr>
              <a:t>Statistical tools to carry out analyses</a:t>
            </a:r>
            <a:endParaRPr sz="2400">
              <a:solidFill>
                <a:srgbClr val="666666"/>
              </a:solidFill>
              <a:latin typeface="Roboto Mono Light"/>
              <a:ea typeface="Roboto Mono Light"/>
              <a:cs typeface="Roboto Mono Light"/>
              <a:sym typeface="Roboto Mono Light"/>
            </a:endParaRPr>
          </a:p>
          <a:p>
            <a:pPr indent="-381000" lvl="0" marL="457200" rtl="0" algn="l">
              <a:spcBef>
                <a:spcPts val="0"/>
              </a:spcBef>
              <a:spcAft>
                <a:spcPts val="0"/>
              </a:spcAft>
              <a:buClr>
                <a:srgbClr val="666666"/>
              </a:buClr>
              <a:buSzPts val="2400"/>
              <a:buFont typeface="Roboto Mono Light"/>
              <a:buChar char="●"/>
            </a:pPr>
            <a:r>
              <a:rPr lang="en-GB" sz="2400">
                <a:solidFill>
                  <a:srgbClr val="666666"/>
                </a:solidFill>
                <a:latin typeface="Roboto Mono Light"/>
                <a:ea typeface="Roboto Mono Light"/>
                <a:cs typeface="Roboto Mono Light"/>
                <a:sym typeface="Roboto Mono Light"/>
              </a:rPr>
              <a:t>Secondments: CERN/Pangea</a:t>
            </a:r>
            <a:endParaRPr sz="2400">
              <a:solidFill>
                <a:srgbClr val="666666"/>
              </a:solidFill>
              <a:latin typeface="Roboto Mono Light"/>
              <a:ea typeface="Roboto Mono Light"/>
              <a:cs typeface="Roboto Mono Light"/>
              <a:sym typeface="Roboto Mono Ligh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1"/>
          <p:cNvSpPr txBox="1"/>
          <p:nvPr>
            <p:ph type="title"/>
          </p:nvPr>
        </p:nvSpPr>
        <p:spPr>
          <a:xfrm>
            <a:off x="311700" y="555600"/>
            <a:ext cx="3290100" cy="75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GB"/>
              <a:t>My favourite ML application:</a:t>
            </a:r>
            <a:endParaRPr/>
          </a:p>
        </p:txBody>
      </p:sp>
      <p:sp>
        <p:nvSpPr>
          <p:cNvPr id="129" name="Google Shape;129;p21"/>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sz="3000"/>
              <a:t>Supervised learning to generate original </a:t>
            </a:r>
            <a:r>
              <a:rPr lang="en-GB" sz="3000"/>
              <a:t>recipes</a:t>
            </a:r>
            <a:endParaRPr sz="3000"/>
          </a:p>
        </p:txBody>
      </p:sp>
      <p:sp>
        <p:nvSpPr>
          <p:cNvPr id="130" name="Google Shape;130;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GB"/>
              <a:t>‹#›</a:t>
            </a:fld>
            <a:endParaRPr/>
          </a:p>
        </p:txBody>
      </p:sp>
      <p:pic>
        <p:nvPicPr>
          <p:cNvPr id="131" name="Google Shape;131;p21"/>
          <p:cNvPicPr preferRelativeResize="0"/>
          <p:nvPr/>
        </p:nvPicPr>
        <p:blipFill rotWithShape="1">
          <a:blip r:embed="rId3">
            <a:alphaModFix/>
          </a:blip>
          <a:srcRect b="19562" l="18990" r="37161" t="19550"/>
          <a:stretch/>
        </p:blipFill>
        <p:spPr>
          <a:xfrm>
            <a:off x="3702750" y="429525"/>
            <a:ext cx="4769702" cy="413947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