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3"/>
  </p:notesMasterIdLst>
  <p:sldIdLst>
    <p:sldId id="273" r:id="rId2"/>
    <p:sldId id="274" r:id="rId3"/>
    <p:sldId id="275" r:id="rId4"/>
    <p:sldId id="276" r:id="rId5"/>
    <p:sldId id="277" r:id="rId6"/>
    <p:sldId id="257" r:id="rId7"/>
    <p:sldId id="278" r:id="rId8"/>
    <p:sldId id="279" r:id="rId9"/>
    <p:sldId id="280" r:id="rId10"/>
    <p:sldId id="281" r:id="rId11"/>
    <p:sldId id="258" r:id="rId12"/>
    <p:sldId id="259" r:id="rId13"/>
    <p:sldId id="285" r:id="rId14"/>
    <p:sldId id="270" r:id="rId15"/>
    <p:sldId id="260" r:id="rId16"/>
    <p:sldId id="286" r:id="rId17"/>
    <p:sldId id="295" r:id="rId18"/>
    <p:sldId id="261" r:id="rId19"/>
    <p:sldId id="293" r:id="rId20"/>
    <p:sldId id="294" r:id="rId21"/>
    <p:sldId id="296" r:id="rId22"/>
    <p:sldId id="287" r:id="rId23"/>
    <p:sldId id="291" r:id="rId24"/>
    <p:sldId id="292" r:id="rId25"/>
    <p:sldId id="455" r:id="rId26"/>
    <p:sldId id="458" r:id="rId27"/>
    <p:sldId id="266" r:id="rId28"/>
    <p:sldId id="297" r:id="rId29"/>
    <p:sldId id="298" r:id="rId30"/>
    <p:sldId id="271" r:id="rId31"/>
    <p:sldId id="450" r:id="rId32"/>
    <p:sldId id="262" r:id="rId33"/>
    <p:sldId id="451" r:id="rId34"/>
    <p:sldId id="452" r:id="rId35"/>
    <p:sldId id="453" r:id="rId36"/>
    <p:sldId id="454" r:id="rId37"/>
    <p:sldId id="446" r:id="rId38"/>
    <p:sldId id="447" r:id="rId39"/>
    <p:sldId id="272" r:id="rId40"/>
    <p:sldId id="267" r:id="rId41"/>
    <p:sldId id="268" r:id="rId42"/>
    <p:sldId id="263" r:id="rId43"/>
    <p:sldId id="456" r:id="rId44"/>
    <p:sldId id="457" r:id="rId45"/>
    <p:sldId id="288" r:id="rId46"/>
    <p:sldId id="289" r:id="rId47"/>
    <p:sldId id="290" r:id="rId48"/>
    <p:sldId id="459" r:id="rId49"/>
    <p:sldId id="460" r:id="rId50"/>
    <p:sldId id="282" r:id="rId51"/>
    <p:sldId id="284" r:id="rId5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5"/>
    <p:restoredTop sz="94935"/>
  </p:normalViewPr>
  <p:slideViewPr>
    <p:cSldViewPr snapToGrid="0" snapToObjects="1">
      <p:cViewPr varScale="1">
        <p:scale>
          <a:sx n="100" d="100"/>
          <a:sy n="100" d="100"/>
        </p:scale>
        <p:origin x="1328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Users\Wilhelm\Documents\My%20Dropbox\Wilhelm\Artikel_&amp;_Forschung\Kathleen\Auswertung\Analysis\final%20models_JPSP_0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'final models resist CENTERED'!$AN$386</c:f>
              <c:strCache>
                <c:ptCount val="1"/>
                <c:pt idx="0">
                  <c:v>No resistance</c:v>
                </c:pt>
              </c:strCache>
            </c:strRef>
          </c:tx>
          <c:spPr>
            <a:ln w="44450"/>
          </c:spPr>
          <c:marker>
            <c:symbol val="none"/>
          </c:marker>
          <c:cat>
            <c:numRef>
              <c:f>'final models resist CENTERED'!$AO$381:$BZ$381</c:f>
              <c:numCache>
                <c:formatCode>General</c:formatCode>
                <c:ptCount val="3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</c:numCache>
            </c:numRef>
          </c:cat>
          <c:val>
            <c:numRef>
              <c:f>'final models resist CENTERED'!$AO$386:$BZ$386</c:f>
              <c:numCache>
                <c:formatCode>General</c:formatCode>
                <c:ptCount val="38"/>
                <c:pt idx="0">
                  <c:v>0.70385236479443902</c:v>
                </c:pt>
                <c:pt idx="1">
                  <c:v>0.70390998594961796</c:v>
                </c:pt>
                <c:pt idx="2">
                  <c:v>0.70396760060885</c:v>
                </c:pt>
                <c:pt idx="3">
                  <c:v>0.70402520877102903</c:v>
                </c:pt>
                <c:pt idx="4">
                  <c:v>0.70408281043505505</c:v>
                </c:pt>
                <c:pt idx="5">
                  <c:v>0.70414040559982904</c:v>
                </c:pt>
                <c:pt idx="6">
                  <c:v>0.70419799426424401</c:v>
                </c:pt>
                <c:pt idx="7">
                  <c:v>0.70425557642720704</c:v>
                </c:pt>
                <c:pt idx="8">
                  <c:v>0.70431315208761502</c:v>
                </c:pt>
                <c:pt idx="9">
                  <c:v>0.70437072124437095</c:v>
                </c:pt>
                <c:pt idx="10">
                  <c:v>0.70442828389637702</c:v>
                </c:pt>
                <c:pt idx="11">
                  <c:v>0.704485840042536</c:v>
                </c:pt>
                <c:pt idx="12">
                  <c:v>0.70454338968175201</c:v>
                </c:pt>
                <c:pt idx="13">
                  <c:v>0.70460093281293201</c:v>
                </c:pt>
                <c:pt idx="14">
                  <c:v>0.70465846943498001</c:v>
                </c:pt>
                <c:pt idx="15">
                  <c:v>0.70471599954679898</c:v>
                </c:pt>
                <c:pt idx="16">
                  <c:v>0.70477352314729802</c:v>
                </c:pt>
                <c:pt idx="17">
                  <c:v>0.70483104023538701</c:v>
                </c:pt>
                <c:pt idx="18">
                  <c:v>0.70488855080997104</c:v>
                </c:pt>
                <c:pt idx="19">
                  <c:v>0.70494605486995998</c:v>
                </c:pt>
                <c:pt idx="20">
                  <c:v>0.70500355241426604</c:v>
                </c:pt>
                <c:pt idx="21">
                  <c:v>0.70506104344179799</c:v>
                </c:pt>
                <c:pt idx="22">
                  <c:v>0.70511852795146601</c:v>
                </c:pt>
                <c:pt idx="23">
                  <c:v>0.70517600594218399</c:v>
                </c:pt>
                <c:pt idx="24">
                  <c:v>0.70523347741286502</c:v>
                </c:pt>
                <c:pt idx="25">
                  <c:v>0.70529094236242196</c:v>
                </c:pt>
                <c:pt idx="26">
                  <c:v>0.70534840078976802</c:v>
                </c:pt>
                <c:pt idx="27">
                  <c:v>0.70540585269382405</c:v>
                </c:pt>
                <c:pt idx="28">
                  <c:v>0.70546329807349495</c:v>
                </c:pt>
                <c:pt idx="29">
                  <c:v>0.70552073692770501</c:v>
                </c:pt>
                <c:pt idx="30">
                  <c:v>0.70557816925537098</c:v>
                </c:pt>
                <c:pt idx="31">
                  <c:v>0.70563559505541196</c:v>
                </c:pt>
                <c:pt idx="32">
                  <c:v>0.70569301432674503</c:v>
                </c:pt>
                <c:pt idx="33">
                  <c:v>0.70575042706828806</c:v>
                </c:pt>
                <c:pt idx="34">
                  <c:v>0.70580783327896202</c:v>
                </c:pt>
                <c:pt idx="35">
                  <c:v>0.70586523295768999</c:v>
                </c:pt>
                <c:pt idx="36">
                  <c:v>0.70592262610339396</c:v>
                </c:pt>
                <c:pt idx="37">
                  <c:v>0.705980012714992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8573-AB49-B1EA-640C62DDE40C}"/>
            </c:ext>
          </c:extLst>
        </c:ser>
        <c:ser>
          <c:idx val="1"/>
          <c:order val="1"/>
          <c:tx>
            <c:strRef>
              <c:f>'final models resist CENTERED'!$AN$387</c:f>
              <c:strCache>
                <c:ptCount val="1"/>
                <c:pt idx="0">
                  <c:v>Resistance</c:v>
                </c:pt>
              </c:strCache>
            </c:strRef>
          </c:tx>
          <c:spPr>
            <a:ln w="44450"/>
          </c:spPr>
          <c:marker>
            <c:symbol val="none"/>
          </c:marker>
          <c:cat>
            <c:numRef>
              <c:f>'final models resist CENTERED'!$AO$381:$BZ$381</c:f>
              <c:numCache>
                <c:formatCode>General</c:formatCode>
                <c:ptCount val="3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</c:numCache>
            </c:numRef>
          </c:cat>
          <c:val>
            <c:numRef>
              <c:f>'final models resist CENTERED'!$AO$387:$BZ$387</c:f>
              <c:numCache>
                <c:formatCode>General</c:formatCode>
                <c:ptCount val="38"/>
                <c:pt idx="0">
                  <c:v>0.15860962696177999</c:v>
                </c:pt>
                <c:pt idx="1">
                  <c:v>0.16218926411460399</c:v>
                </c:pt>
                <c:pt idx="2">
                  <c:v>0.16583376660416299</c:v>
                </c:pt>
                <c:pt idx="3">
                  <c:v>0.169543590960514</c:v>
                </c:pt>
                <c:pt idx="4">
                  <c:v>0.173319163248425</c:v>
                </c:pt>
                <c:pt idx="5">
                  <c:v>0.17716087749457901</c:v>
                </c:pt>
                <c:pt idx="6">
                  <c:v>0.18106909410463101</c:v>
                </c:pt>
                <c:pt idx="7">
                  <c:v>0.185044138273493</c:v>
                </c:pt>
                <c:pt idx="8">
                  <c:v>0.18908629839247901</c:v>
                </c:pt>
                <c:pt idx="9">
                  <c:v>0.193195824457115</c:v>
                </c:pt>
                <c:pt idx="10">
                  <c:v>0.19737292647966401</c:v>
                </c:pt>
                <c:pt idx="11">
                  <c:v>0.20161777291055599</c:v>
                </c:pt>
                <c:pt idx="12">
                  <c:v>0.205930489073189</c:v>
                </c:pt>
                <c:pt idx="13">
                  <c:v>0.210311155616659</c:v>
                </c:pt>
                <c:pt idx="14">
                  <c:v>0.21475980699125799</c:v>
                </c:pt>
                <c:pt idx="15">
                  <c:v>0.219276429951623</c:v>
                </c:pt>
                <c:pt idx="16">
                  <c:v>0.22386096209270201</c:v>
                </c:pt>
                <c:pt idx="17">
                  <c:v>0.228513290423736</c:v>
                </c:pt>
                <c:pt idx="18">
                  <c:v>0.233233249985629</c:v>
                </c:pt>
                <c:pt idx="19">
                  <c:v>0.238020622517195</c:v>
                </c:pt>
                <c:pt idx="20">
                  <c:v>0.242875135175809</c:v>
                </c:pt>
                <c:pt idx="21">
                  <c:v>0.24779645931810099</c:v>
                </c:pt>
                <c:pt idx="22">
                  <c:v>0.25278420934634699</c:v>
                </c:pt>
                <c:pt idx="23">
                  <c:v>0.25783794162625501</c:v>
                </c:pt>
                <c:pt idx="24">
                  <c:v>0.262957153481786</c:v>
                </c:pt>
                <c:pt idx="25">
                  <c:v>0.26814128227270101</c:v>
                </c:pt>
                <c:pt idx="26">
                  <c:v>0.27338970456035799</c:v>
                </c:pt>
                <c:pt idx="27">
                  <c:v>0.27870173536730303</c:v>
                </c:pt>
                <c:pt idx="28">
                  <c:v>0.28407662753597501</c:v>
                </c:pt>
                <c:pt idx="29">
                  <c:v>0.28951357119176202</c:v>
                </c:pt>
                <c:pt idx="30">
                  <c:v>0.29501169331544502</c:v>
                </c:pt>
                <c:pt idx="31">
                  <c:v>0.30057005742982001</c:v>
                </c:pt>
                <c:pt idx="32">
                  <c:v>0.30618766340508702</c:v>
                </c:pt>
                <c:pt idx="33">
                  <c:v>0.31186344738726701</c:v>
                </c:pt>
                <c:pt idx="34">
                  <c:v>0.31759628185363098</c:v>
                </c:pt>
                <c:pt idx="35">
                  <c:v>0.32338497579876702</c:v>
                </c:pt>
                <c:pt idx="36">
                  <c:v>0.32922827505451502</c:v>
                </c:pt>
                <c:pt idx="37">
                  <c:v>0.335124862746632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8573-AB49-B1EA-640C62DDE4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27634408"/>
        <c:axId val="2123742136"/>
      </c:lineChart>
      <c:catAx>
        <c:axId val="21276344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Depletion score due to previous self-control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23742136"/>
        <c:crosses val="autoZero"/>
        <c:auto val="1"/>
        <c:lblAlgn val="ctr"/>
        <c:lblOffset val="100"/>
        <c:tickLblSkip val="5"/>
        <c:noMultiLvlLbl val="0"/>
      </c:catAx>
      <c:valAx>
        <c:axId val="21237421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 Probability of execution (present desire)</a:t>
                </a:r>
              </a:p>
            </c:rich>
          </c:tx>
          <c:layout>
            <c:manualLayout>
              <c:xMode val="edge"/>
              <c:yMode val="edge"/>
              <c:x val="2.2928274316587598E-2"/>
              <c:y val="9.57640931571523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127634408"/>
        <c:crossesAt val="1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07358789736993E-2"/>
          <c:y val="1.6696199073032301E-2"/>
          <c:w val="0.92497985360392199"/>
          <c:h val="0.882314861168997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Sheet1!$D$7</c:f>
              <c:strCache>
                <c:ptCount val="1"/>
                <c:pt idx="0">
                  <c:v>Shells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ysClr val="windowText" lastClr="000000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Sheet1!$E$14:$H$14</c:f>
                <c:numCache>
                  <c:formatCode>General</c:formatCode>
                  <c:ptCount val="4"/>
                  <c:pt idx="0">
                    <c:v>2.246</c:v>
                  </c:pt>
                  <c:pt idx="1">
                    <c:v>2.34</c:v>
                  </c:pt>
                  <c:pt idx="2">
                    <c:v>2.165</c:v>
                  </c:pt>
                  <c:pt idx="3">
                    <c:v>2.6150000000000002</c:v>
                  </c:pt>
                </c:numCache>
              </c:numRef>
            </c:plus>
            <c:minus>
              <c:numRef>
                <c:f>Sheet1!$E$14:$H$14</c:f>
                <c:numCache>
                  <c:formatCode>General</c:formatCode>
                  <c:ptCount val="4"/>
                  <c:pt idx="0">
                    <c:v>2.246</c:v>
                  </c:pt>
                  <c:pt idx="1">
                    <c:v>2.34</c:v>
                  </c:pt>
                  <c:pt idx="2">
                    <c:v>2.165</c:v>
                  </c:pt>
                  <c:pt idx="3">
                    <c:v>2.6150000000000002</c:v>
                  </c:pt>
                </c:numCache>
              </c:numRef>
            </c:minus>
          </c:errBars>
          <c:cat>
            <c:multiLvlStrRef>
              <c:f>Sheet1!$E$5:$H$6</c:f>
              <c:multiLvlStrCache>
                <c:ptCount val="4"/>
                <c:lvl>
                  <c:pt idx="0">
                    <c:v>Neutral</c:v>
                  </c:pt>
                  <c:pt idx="1">
                    <c:v>Depletion</c:v>
                  </c:pt>
                  <c:pt idx="2">
                    <c:v>Neutral</c:v>
                  </c:pt>
                  <c:pt idx="3">
                    <c:v>Depletion</c:v>
                  </c:pt>
                </c:lvl>
                <c:lvl>
                  <c:pt idx="0">
                    <c:v>Low Hunger</c:v>
                  </c:pt>
                  <c:pt idx="2">
                    <c:v>High Hunger</c:v>
                  </c:pt>
                </c:lvl>
              </c:multiLvlStrCache>
            </c:multiLvlStrRef>
          </c:cat>
          <c:val>
            <c:numRef>
              <c:f>Sheet1!$E$7:$H$7</c:f>
              <c:numCache>
                <c:formatCode>General</c:formatCode>
                <c:ptCount val="4"/>
                <c:pt idx="0">
                  <c:v>6.7625599999999846</c:v>
                </c:pt>
                <c:pt idx="1">
                  <c:v>6.6857600000000001</c:v>
                </c:pt>
                <c:pt idx="2">
                  <c:v>10.5</c:v>
                </c:pt>
                <c:pt idx="3">
                  <c:v>5.0199999999999996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54-4645-A419-4DC9C323D258}"/>
            </c:ext>
          </c:extLst>
        </c:ser>
        <c:ser>
          <c:idx val="1"/>
          <c:order val="1"/>
          <c:tx>
            <c:strRef>
              <c:f>Sheet1!$D$8</c:f>
              <c:strCache>
                <c:ptCount val="1"/>
                <c:pt idx="0">
                  <c:v>No Shells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Sheet1!$E$15:$H$15</c:f>
                <c:numCache>
                  <c:formatCode>General</c:formatCode>
                  <c:ptCount val="4"/>
                  <c:pt idx="0">
                    <c:v>2.2429999999999999</c:v>
                  </c:pt>
                  <c:pt idx="1">
                    <c:v>1.893</c:v>
                  </c:pt>
                  <c:pt idx="2">
                    <c:v>2.0270000000000001</c:v>
                  </c:pt>
                  <c:pt idx="3">
                    <c:v>1.885</c:v>
                  </c:pt>
                </c:numCache>
              </c:numRef>
            </c:plus>
            <c:minus>
              <c:numRef>
                <c:f>Sheet1!$E$15:$H$15</c:f>
                <c:numCache>
                  <c:formatCode>General</c:formatCode>
                  <c:ptCount val="4"/>
                  <c:pt idx="0">
                    <c:v>2.2429999999999999</c:v>
                  </c:pt>
                  <c:pt idx="1">
                    <c:v>1.893</c:v>
                  </c:pt>
                  <c:pt idx="2">
                    <c:v>2.0270000000000001</c:v>
                  </c:pt>
                  <c:pt idx="3">
                    <c:v>1.885</c:v>
                  </c:pt>
                </c:numCache>
              </c:numRef>
            </c:minus>
          </c:errBars>
          <c:cat>
            <c:multiLvlStrRef>
              <c:f>Sheet1!$E$5:$H$6</c:f>
              <c:multiLvlStrCache>
                <c:ptCount val="4"/>
                <c:lvl>
                  <c:pt idx="0">
                    <c:v>Neutral</c:v>
                  </c:pt>
                  <c:pt idx="1">
                    <c:v>Depletion</c:v>
                  </c:pt>
                  <c:pt idx="2">
                    <c:v>Neutral</c:v>
                  </c:pt>
                  <c:pt idx="3">
                    <c:v>Depletion</c:v>
                  </c:pt>
                </c:lvl>
                <c:lvl>
                  <c:pt idx="0">
                    <c:v>Low Hunger</c:v>
                  </c:pt>
                  <c:pt idx="2">
                    <c:v>High Hunger</c:v>
                  </c:pt>
                </c:lvl>
              </c:multiLvlStrCache>
            </c:multiLvlStrRef>
          </c:cat>
          <c:val>
            <c:numRef>
              <c:f>Sheet1!$E$8:$H$8</c:f>
              <c:numCache>
                <c:formatCode>General</c:formatCode>
                <c:ptCount val="4"/>
                <c:pt idx="0">
                  <c:v>10.65934</c:v>
                </c:pt>
                <c:pt idx="1">
                  <c:v>4.2483199999999997</c:v>
                </c:pt>
                <c:pt idx="2">
                  <c:v>8.6399999999999988</c:v>
                </c:pt>
                <c:pt idx="3">
                  <c:v>15.697699999999999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54-4645-A419-4DC9C323D2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2867048"/>
        <c:axId val="-2128384392"/>
      </c:barChart>
      <c:catAx>
        <c:axId val="2142867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28384392"/>
        <c:crosses val="autoZero"/>
        <c:auto val="1"/>
        <c:lblAlgn val="ctr"/>
        <c:lblOffset val="100"/>
        <c:noMultiLvlLbl val="0"/>
      </c:catAx>
      <c:valAx>
        <c:axId val="-212838439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Grams of peanuts eaten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142867048"/>
        <c:crosses val="autoZero"/>
        <c:crossBetween val="between"/>
        <c:majorUnit val="5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9293638476908095"/>
          <c:y val="9.1051715648194798E-3"/>
          <c:w val="0.20865378791303299"/>
          <c:h val="0.16486227875696999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F3139-5084-2045-91A7-E9368D25C5CC}" type="datetimeFigureOut">
              <a:rPr lang="en-US" smtClean="0"/>
              <a:t>6/12/19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132A49-44A7-D24C-BFA5-CD639FAC3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42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762CB7-2B15-C64F-8CAE-94BD50DA2000}" type="slidenum">
              <a:rPr lang="en-US"/>
              <a:pPr/>
              <a:t>8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265F98-6EC1-2848-B558-9D9DC04FAFE5}" type="slidenum">
              <a:rPr lang="en-US"/>
              <a:pPr/>
              <a:t>9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65B9F0-52A6-403E-8873-9437DF0FC2C6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CB2B40-F3D9-BA49-8AFF-C44B1DA72C75}" type="slidenum">
              <a:rPr lang="en-US">
                <a:latin typeface="Times New Roman" pitchFamily="1" charset="0"/>
              </a:rPr>
              <a:pPr/>
              <a:t>31</a:t>
            </a:fld>
            <a:endParaRPr lang="en-US">
              <a:latin typeface="Times New Roman" pitchFamily="1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296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5E673B-359A-FD40-AA1D-2D3735550F48}" type="slidenum">
              <a:rPr lang="en-US">
                <a:latin typeface="Times New Roman" pitchFamily="1" charset="0"/>
              </a:rPr>
              <a:pPr/>
              <a:t>33</a:t>
            </a:fld>
            <a:endParaRPr lang="en-US">
              <a:latin typeface="Times New Roman" pitchFamily="1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175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8BA0AD-A4EE-0B41-93C3-5C83305A9FAB}" type="slidenum">
              <a:rPr lang="en-US">
                <a:latin typeface="Times New Roman" pitchFamily="1" charset="0"/>
              </a:rPr>
              <a:pPr/>
              <a:t>34</a:t>
            </a:fld>
            <a:endParaRPr lang="en-US">
              <a:latin typeface="Times New Roman" pitchFamily="1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709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43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84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44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29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3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918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02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77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15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02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919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FB77F-F189-B745-B77E-15ED289E4958}" type="datetimeFigureOut">
              <a:rPr lang="en-US" smtClean="0"/>
              <a:t>6/12/19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AA091-9B0A-6F4A-A490-807E3341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32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9367"/>
            <a:ext cx="7772400" cy="1507833"/>
          </a:xfrm>
        </p:spPr>
        <p:txBody>
          <a:bodyPr>
            <a:normAutofit fontScale="90000"/>
          </a:bodyPr>
          <a:lstStyle/>
          <a:p>
            <a:r>
              <a:rPr lang="en-US" dirty="0"/>
              <a:t>Self-Control, Willpower, and Ego Depletion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81200"/>
            <a:ext cx="6534150" cy="124942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Roy F. Baumeister</a:t>
            </a:r>
          </a:p>
          <a:p>
            <a:r>
              <a:rPr lang="en-US" i="1" dirty="0"/>
              <a:t>University of Queensland &amp; </a:t>
            </a:r>
          </a:p>
          <a:p>
            <a:r>
              <a:rPr lang="en-US" i="1" dirty="0"/>
              <a:t>Florida State University</a:t>
            </a:r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247" y="3862172"/>
            <a:ext cx="2566273" cy="256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931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9040" y="228600"/>
            <a:ext cx="8153400" cy="990600"/>
          </a:xfrm>
        </p:spPr>
        <p:txBody>
          <a:bodyPr>
            <a:normAutofit/>
          </a:bodyPr>
          <a:lstStyle/>
          <a:p>
            <a:pPr algn="ctr"/>
            <a:r>
              <a:rPr lang="de-DE" dirty="0"/>
              <a:t>Ego </a:t>
            </a:r>
            <a:r>
              <a:rPr lang="de-DE" dirty="0" err="1"/>
              <a:t>Depletion</a:t>
            </a:r>
            <a:r>
              <a:rPr lang="de-DE" dirty="0"/>
              <a:t> in Daily Life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46D4E97F-72A0-4D0C-BF35-96C11AEC6195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Inhaltsplatzhalter 3"/>
          <p:cNvSpPr>
            <a:spLocks noGrp="1"/>
          </p:cNvSpPr>
          <p:nvPr>
            <p:ph sz="quarter" idx="1"/>
          </p:nvPr>
        </p:nvSpPr>
        <p:spPr>
          <a:xfrm>
            <a:off x="595064" y="1453480"/>
            <a:ext cx="8153400" cy="4495800"/>
          </a:xfrm>
        </p:spPr>
        <p:txBody>
          <a:bodyPr>
            <a:normAutofit/>
          </a:bodyPr>
          <a:lstStyle/>
          <a:p>
            <a:r>
              <a:rPr lang="de-DE" sz="2000" dirty="0"/>
              <a:t>Depletion score</a:t>
            </a:r>
            <a:r>
              <a:rPr lang="de-DE" sz="2000"/>
              <a:t>: sum </a:t>
            </a:r>
            <a:r>
              <a:rPr lang="de-DE" sz="2000" dirty="0"/>
              <a:t>of previous resistance attempts on same day, weighted by temporal distance</a:t>
            </a:r>
          </a:p>
        </p:txBody>
      </p:sp>
      <p:graphicFrame>
        <p:nvGraphicFramePr>
          <p:cNvPr id="6" name="Diagramm 5"/>
          <p:cNvGraphicFramePr/>
          <p:nvPr/>
        </p:nvGraphicFramePr>
        <p:xfrm>
          <a:off x="2051720" y="2276872"/>
          <a:ext cx="4780032" cy="458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6576457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B6DFE-6605-CA46-BF83-03666EE71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Revisions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A26ADE-1EB0-8C4B-8B6C-9D8DEF9B6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893" y="1187114"/>
            <a:ext cx="8570133" cy="5269274"/>
          </a:xfrm>
        </p:spPr>
        <p:txBody>
          <a:bodyPr>
            <a:normAutofit fontScale="92500"/>
          </a:bodyPr>
          <a:lstStyle/>
          <a:p>
            <a:r>
              <a:rPr lang="en-US" dirty="0"/>
              <a:t>Initial idea: running out of fuel. Suspected as like muscle tiredness, insufficient energy to perform task</a:t>
            </a:r>
          </a:p>
          <a:p>
            <a:r>
              <a:rPr lang="en-US" dirty="0"/>
              <a:t>Problem findings: depletion could be overcome with incentives</a:t>
            </a:r>
          </a:p>
          <a:p>
            <a:r>
              <a:rPr lang="en-US" dirty="0"/>
              <a:t>Revised: depletion is conservation, not exhaustion</a:t>
            </a:r>
          </a:p>
          <a:p>
            <a:pPr lvl="1"/>
            <a:r>
              <a:rPr lang="en-US" dirty="0"/>
              <a:t>You can overcome it</a:t>
            </a:r>
          </a:p>
          <a:p>
            <a:pPr lvl="1"/>
            <a:r>
              <a:rPr lang="en-US" dirty="0"/>
              <a:t>But then you’re super depleted</a:t>
            </a:r>
          </a:p>
          <a:p>
            <a:pPr lvl="1"/>
            <a:r>
              <a:rPr lang="en-US" dirty="0"/>
              <a:t>Mimic depletion when anticipating future </a:t>
            </a:r>
          </a:p>
          <a:p>
            <a:r>
              <a:rPr lang="en-US" dirty="0"/>
              <a:t>(Turns out muscle tiredness is like that too.)</a:t>
            </a:r>
          </a:p>
        </p:txBody>
      </p:sp>
    </p:spTree>
    <p:extLst>
      <p:ext uri="{BB962C8B-B14F-4D97-AF65-F5344CB8AC3E}">
        <p14:creationId xmlns:p14="http://schemas.microsoft.com/office/powerpoint/2010/main" val="1254586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899E9-16FD-5E42-86C7-0C9609AA2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Muscle Metaphor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2370B-3C50-B74D-B7D3-4F83B901C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Tired following exertion</a:t>
            </a:r>
          </a:p>
          <a:p>
            <a:r>
              <a:rPr lang="en-US" dirty="0"/>
              <a:t>Conservation, not exhaustion</a:t>
            </a:r>
          </a:p>
          <a:p>
            <a:r>
              <a:rPr lang="en-US" dirty="0"/>
              <a:t>Exercise increases strength</a:t>
            </a:r>
          </a:p>
          <a:p>
            <a:pPr lvl="1"/>
            <a:r>
              <a:rPr lang="en-US" i="1" dirty="0"/>
              <a:t>Building character</a:t>
            </a:r>
          </a:p>
        </p:txBody>
      </p:sp>
    </p:spTree>
    <p:extLst>
      <p:ext uri="{BB962C8B-B14F-4D97-AF65-F5344CB8AC3E}">
        <p14:creationId xmlns:p14="http://schemas.microsoft.com/office/powerpoint/2010/main" val="977771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Willpower, not Many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Control thoughts</a:t>
            </a:r>
          </a:p>
          <a:p>
            <a:r>
              <a:rPr lang="en-US" dirty="0"/>
              <a:t>Control feelings</a:t>
            </a:r>
          </a:p>
          <a:p>
            <a:r>
              <a:rPr lang="en-US" dirty="0"/>
              <a:t>Impulse control</a:t>
            </a:r>
          </a:p>
          <a:p>
            <a:r>
              <a:rPr lang="en-US" dirty="0"/>
              <a:t>Task performance</a:t>
            </a:r>
          </a:p>
        </p:txBody>
      </p:sp>
      <p:pic>
        <p:nvPicPr>
          <p:cNvPr id="4" name="Picture 3" descr="onewillpow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450" y="3789362"/>
            <a:ext cx="4453511" cy="299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511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Various consequences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Intelligence, reasoning</a:t>
            </a:r>
          </a:p>
          <a:p>
            <a:r>
              <a:rPr lang="en-US" dirty="0"/>
              <a:t>Interpersonal</a:t>
            </a:r>
          </a:p>
          <a:p>
            <a:r>
              <a:rPr lang="en-US" dirty="0"/>
              <a:t>Aggression</a:t>
            </a:r>
          </a:p>
          <a:p>
            <a:r>
              <a:rPr lang="en-US" dirty="0"/>
              <a:t>Morality, dishonesty</a:t>
            </a:r>
          </a:p>
          <a:p>
            <a:r>
              <a:rPr lang="en-US" dirty="0"/>
              <a:t>Impulse spending</a:t>
            </a:r>
          </a:p>
          <a:p>
            <a:r>
              <a:rPr lang="mr-IN" dirty="0"/>
              <a:t>…</a:t>
            </a:r>
            <a:r>
              <a:rPr lang="en-US" dirty="0"/>
              <a:t>Automatic responses remain intact and gain in relative control over behavior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291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1F34-DBCA-8F4F-9A9F-D49E58B7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 Beyond Self-Control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00971-683F-2F46-AB39-E4CE2E10B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93260"/>
            <a:ext cx="8229600" cy="3479800"/>
          </a:xfrm>
        </p:spPr>
        <p:txBody>
          <a:bodyPr/>
          <a:lstStyle/>
          <a:p>
            <a:r>
              <a:rPr lang="en-US" dirty="0"/>
              <a:t>Choice is depleting</a:t>
            </a:r>
          </a:p>
          <a:p>
            <a:pPr lvl="1"/>
            <a:r>
              <a:rPr lang="en-US" dirty="0"/>
              <a:t>Decision fatigue</a:t>
            </a:r>
          </a:p>
          <a:p>
            <a:pPr lvl="1"/>
            <a:r>
              <a:rPr lang="en-US" dirty="0"/>
              <a:t>Free will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971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8382000" cy="1447800"/>
          </a:xfrm>
        </p:spPr>
        <p:txBody>
          <a:bodyPr>
            <a:normAutofit/>
          </a:bodyPr>
          <a:lstStyle/>
          <a:p>
            <a:r>
              <a:rPr lang="en-US" dirty="0"/>
              <a:t>Decision Fatigue:</a:t>
            </a:r>
            <a:br>
              <a:rPr lang="en-US" dirty="0"/>
            </a:br>
            <a:r>
              <a:rPr kumimoji="1" lang="en-US" dirty="0"/>
              <a:t>Cold </a:t>
            </a:r>
            <a:r>
              <a:rPr kumimoji="1" lang="en-US" dirty="0" err="1"/>
              <a:t>Pressor</a:t>
            </a:r>
            <a:r>
              <a:rPr kumimoji="1" lang="en-US" dirty="0"/>
              <a:t> Performance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752600"/>
            <a:ext cx="7315200" cy="3505200"/>
          </a:xfrm>
        </p:spPr>
        <p:txBody>
          <a:bodyPr/>
          <a:lstStyle/>
          <a:p>
            <a:pPr algn="l" eaLnBrk="1" hangingPunct="1"/>
            <a:r>
              <a:rPr kumimoji="1" lang="en-US" sz="3600" dirty="0"/>
              <a:t>				</a:t>
            </a:r>
          </a:p>
          <a:p>
            <a:pPr algn="l" eaLnBrk="1" hangingPunct="1"/>
            <a:r>
              <a:rPr kumimoji="1" lang="en-US" sz="3600" dirty="0">
                <a:solidFill>
                  <a:schemeClr val="tx1"/>
                </a:solidFill>
              </a:rPr>
              <a:t>Choices (</a:t>
            </a:r>
            <a:r>
              <a:rPr kumimoji="1" lang="en-US" sz="3600" dirty="0" err="1">
                <a:solidFill>
                  <a:schemeClr val="tx1"/>
                </a:solidFill>
              </a:rPr>
              <a:t>Depln</a:t>
            </a:r>
            <a:r>
              <a:rPr kumimoji="1" lang="en-US" sz="3600" dirty="0">
                <a:solidFill>
                  <a:schemeClr val="tx1"/>
                </a:solidFill>
              </a:rPr>
              <a:t>)	27.7</a:t>
            </a:r>
          </a:p>
          <a:p>
            <a:pPr algn="l" eaLnBrk="1" hangingPunct="1"/>
            <a:r>
              <a:rPr kumimoji="1" lang="en-US" sz="3600" dirty="0">
                <a:solidFill>
                  <a:schemeClr val="tx1"/>
                </a:solidFill>
              </a:rPr>
              <a:t>No Choices			67.4</a:t>
            </a: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3124200" y="5791200"/>
            <a:ext cx="5867400" cy="8302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Measure: Seconds holding hand in ice water</a:t>
            </a:r>
          </a:p>
          <a:p>
            <a:r>
              <a:rPr lang="en-US" sz="24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Source: Vohs et al. 2008</a:t>
            </a:r>
            <a:endParaRPr lang="en-US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0700" y="5080000"/>
            <a:ext cx="3426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Vohs</a:t>
            </a:r>
            <a:r>
              <a:rPr lang="en-US" i="1" dirty="0"/>
              <a:t> et al. (2008) J. Pers. Soc. </a:t>
            </a:r>
            <a:r>
              <a:rPr lang="en-US" i="1" dirty="0" err="1"/>
              <a:t>Psy</a:t>
            </a:r>
            <a:r>
              <a:rPr lang="en-US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37668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682014"/>
          </a:xfrm>
        </p:spPr>
        <p:txBody>
          <a:bodyPr>
            <a:normAutofit/>
          </a:bodyPr>
          <a:lstStyle/>
          <a:p>
            <a:r>
              <a:rPr lang="en-US" dirty="0"/>
              <a:t>Decision Fatigue Summary:</a:t>
            </a:r>
            <a:br>
              <a:rPr lang="en-US" dirty="0"/>
            </a:br>
            <a:r>
              <a:rPr lang="en-US" i="1" dirty="0"/>
              <a:t>Choosing While Depleted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6653"/>
            <a:ext cx="8229600" cy="4525963"/>
          </a:xfrm>
        </p:spPr>
        <p:txBody>
          <a:bodyPr/>
          <a:lstStyle/>
          <a:p>
            <a:r>
              <a:rPr lang="en-US" dirty="0"/>
              <a:t>Postpone/avoid decision</a:t>
            </a:r>
          </a:p>
          <a:p>
            <a:r>
              <a:rPr lang="en-US" dirty="0"/>
              <a:t>Less compromise</a:t>
            </a:r>
          </a:p>
          <a:p>
            <a:r>
              <a:rPr lang="en-US" dirty="0"/>
              <a:t>Default option, passive, status quo</a:t>
            </a:r>
          </a:p>
          <a:p>
            <a:pPr lvl="1"/>
            <a:r>
              <a:rPr lang="en-US" dirty="0"/>
              <a:t>Note Banker studies on dictator game: status quo bias, not selfishness</a:t>
            </a:r>
          </a:p>
          <a:p>
            <a:r>
              <a:rPr lang="en-US" dirty="0"/>
              <a:t>Impulse, self-indulge</a:t>
            </a:r>
          </a:p>
          <a:p>
            <a:r>
              <a:rPr lang="en-US" dirty="0"/>
              <a:t>Irrational bias (asymmetric dominance decoy effect)</a:t>
            </a:r>
          </a:p>
        </p:txBody>
      </p:sp>
    </p:spTree>
    <p:extLst>
      <p:ext uri="{BB962C8B-B14F-4D97-AF65-F5344CB8AC3E}">
        <p14:creationId xmlns:p14="http://schemas.microsoft.com/office/powerpoint/2010/main" val="34816404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1F34-DBCA-8F4F-9A9F-D49E58B7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Nature of Decision Fatigue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00971-683F-2F46-AB39-E4CE2E10B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Note depletion effects on decisions cannot precisely parallel self-control</a:t>
            </a:r>
          </a:p>
          <a:p>
            <a:r>
              <a:rPr lang="en-US" dirty="0"/>
              <a:t>Shift toward low-effort styles</a:t>
            </a:r>
          </a:p>
          <a:p>
            <a:r>
              <a:rPr lang="en-US" dirty="0"/>
              <a:t>Avoid risk, no compromise, irrational bias, short-term, status quo bias (conservative)</a:t>
            </a:r>
          </a:p>
        </p:txBody>
      </p:sp>
    </p:spTree>
    <p:extLst>
      <p:ext uri="{BB962C8B-B14F-4D97-AF65-F5344CB8AC3E}">
        <p14:creationId xmlns:p14="http://schemas.microsoft.com/office/powerpoint/2010/main" val="1933428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2-09-27 at 8.18.41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41722" r="-417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96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Self-Control?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Overriding responses, changing oneself</a:t>
            </a:r>
          </a:p>
          <a:p>
            <a:pPr lvl="1"/>
            <a:r>
              <a:rPr lang="en-US" i="1" dirty="0"/>
              <a:t>Thoughts, emotions, impulses, performance</a:t>
            </a:r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544" y="3137127"/>
            <a:ext cx="5278710" cy="357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15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Obama interview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“You’ll see I wear only gray or blue suits,” he said. “I’m trying to pare down decisions.</a:t>
            </a:r>
            <a:r>
              <a:rPr lang="en-US" b="1" dirty="0"/>
              <a:t> I don’t want to make decisions about what I’m eating or wearing. Because I have too many other decisions to make.</a:t>
            </a:r>
            <a:r>
              <a:rPr lang="en-US" dirty="0"/>
              <a:t>” He mentioned research that shows the simple act of making decisions degrades one’s ability to make further decisions. “You need to focus your decision-making energy. You need to </a:t>
            </a:r>
            <a:r>
              <a:rPr lang="en-US" dirty="0" err="1"/>
              <a:t>routinize</a:t>
            </a:r>
            <a:r>
              <a:rPr lang="en-US" dirty="0"/>
              <a:t> yourself. You can’t be going through the day distracted by trivia.”</a:t>
            </a:r>
          </a:p>
        </p:txBody>
      </p:sp>
    </p:spTree>
    <p:extLst>
      <p:ext uri="{BB962C8B-B14F-4D97-AF65-F5344CB8AC3E}">
        <p14:creationId xmlns:p14="http://schemas.microsoft.com/office/powerpoint/2010/main" val="1360933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1F34-DBCA-8F4F-9A9F-D49E58B7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 Beyond Self-Control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00971-683F-2F46-AB39-E4CE2E10B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Choice is depleting</a:t>
            </a:r>
          </a:p>
          <a:p>
            <a:pPr lvl="1"/>
            <a:r>
              <a:rPr lang="en-US" dirty="0"/>
              <a:t>Decision fatigue</a:t>
            </a:r>
          </a:p>
          <a:p>
            <a:r>
              <a:rPr lang="en-US" dirty="0"/>
              <a:t>Active vs. passive (initiative)</a:t>
            </a:r>
            <a:r>
              <a:rPr lang="mr-IN" dirty="0"/>
              <a:t>…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5752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Depletion Causes Passivity?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Absence of top-down control</a:t>
            </a:r>
          </a:p>
          <a:p>
            <a:r>
              <a:rPr lang="en-US" dirty="0"/>
              <a:t>Possible disinhibited activity</a:t>
            </a:r>
          </a:p>
          <a:p>
            <a:r>
              <a:rPr lang="en-US" dirty="0"/>
              <a:t>But reduces taking initiative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51000" y="5588000"/>
            <a:ext cx="439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Vonasch</a:t>
            </a:r>
            <a:r>
              <a:rPr lang="en-US" i="1" dirty="0"/>
              <a:t> et al. (in press). Motivation Science.</a:t>
            </a:r>
          </a:p>
        </p:txBody>
      </p:sp>
    </p:spTree>
    <p:extLst>
      <p:ext uri="{BB962C8B-B14F-4D97-AF65-F5344CB8AC3E}">
        <p14:creationId xmlns:p14="http://schemas.microsoft.com/office/powerpoint/2010/main" val="41720400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Taking the Easy Way 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Depletion reduces top-down mental control</a:t>
            </a:r>
          </a:p>
          <a:p>
            <a:r>
              <a:rPr lang="en-US" dirty="0"/>
              <a:t>So the automatic, unconscious mind takes over</a:t>
            </a:r>
            <a:r>
              <a:rPr lang="is-IS" dirty="0"/>
              <a:t>… and does whatever is simpler</a:t>
            </a:r>
          </a:p>
          <a:p>
            <a:r>
              <a:rPr lang="is-IS" dirty="0"/>
              <a:t>Experiment on eating nuts: Eat all you want</a:t>
            </a:r>
          </a:p>
          <a:p>
            <a:pPr lvl="1"/>
            <a:r>
              <a:rPr lang="is-IS" dirty="0"/>
              <a:t>People who got peanuts without shells ate </a:t>
            </a:r>
            <a:r>
              <a:rPr lang="is-IS" i="1" dirty="0"/>
              <a:t>more</a:t>
            </a:r>
            <a:r>
              <a:rPr lang="is-IS" dirty="0"/>
              <a:t> when depleted </a:t>
            </a:r>
          </a:p>
          <a:p>
            <a:pPr lvl="1"/>
            <a:r>
              <a:rPr lang="is-IS" dirty="0"/>
              <a:t>People who get peanuts still in shells ate </a:t>
            </a:r>
            <a:r>
              <a:rPr lang="is-IS" i="1" dirty="0"/>
              <a:t>less</a:t>
            </a:r>
            <a:r>
              <a:rPr lang="is-IS" dirty="0"/>
              <a:t> when depleted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665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Depletion in a Nutshell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89101312"/>
              </p:ext>
            </p:extLst>
          </p:nvPr>
        </p:nvGraphicFramePr>
        <p:xfrm>
          <a:off x="663099" y="1562249"/>
          <a:ext cx="7809089" cy="4865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97527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Will Revisited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Unlikely that free will exists independent of these processes of self-control, rational choice, and initiative</a:t>
            </a:r>
          </a:p>
          <a:p>
            <a:r>
              <a:rPr lang="en-US" b="1" i="1" dirty="0"/>
              <a:t>If there is free will, this is it</a:t>
            </a:r>
          </a:p>
          <a:p>
            <a:r>
              <a:rPr lang="en-US" b="1" i="1" dirty="0"/>
              <a:t>If there is no free will, this is what is mistaken for it</a:t>
            </a:r>
          </a:p>
        </p:txBody>
      </p:sp>
    </p:spTree>
    <p:extLst>
      <p:ext uri="{BB962C8B-B14F-4D97-AF65-F5344CB8AC3E}">
        <p14:creationId xmlns:p14="http://schemas.microsoft.com/office/powerpoint/2010/main" val="2141666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1F34-DBCA-8F4F-9A9F-D49E58B7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 Beyond Self-Control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00971-683F-2F46-AB39-E4CE2E10B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Choice is depleting</a:t>
            </a:r>
          </a:p>
          <a:p>
            <a:pPr lvl="1"/>
            <a:r>
              <a:rPr lang="en-US" dirty="0"/>
              <a:t>Decision fatigue</a:t>
            </a:r>
          </a:p>
          <a:p>
            <a:pPr lvl="1"/>
            <a:r>
              <a:rPr lang="en-US" dirty="0"/>
              <a:t>Free will</a:t>
            </a:r>
          </a:p>
          <a:p>
            <a:r>
              <a:rPr lang="en-US" dirty="0"/>
              <a:t>Active vs. passive (initiative)</a:t>
            </a:r>
            <a:r>
              <a:rPr lang="mr-IN" dirty="0"/>
              <a:t>…</a:t>
            </a:r>
            <a:endParaRPr lang="en-US" dirty="0"/>
          </a:p>
          <a:p>
            <a:r>
              <a:rPr lang="en-US" dirty="0"/>
              <a:t>Planning</a:t>
            </a:r>
          </a:p>
          <a:p>
            <a:r>
              <a:rPr lang="en-US" dirty="0"/>
              <a:t>Uncertainty</a:t>
            </a:r>
          </a:p>
          <a:p>
            <a:r>
              <a:rPr lang="en-US" dirty="0"/>
              <a:t>Keeping secrets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20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027"/>
          </a:xfrm>
        </p:spPr>
        <p:txBody>
          <a:bodyPr/>
          <a:lstStyle/>
          <a:p>
            <a:r>
              <a:rPr lang="en-US" dirty="0"/>
              <a:t>Trait Self-Control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973" y="1064716"/>
            <a:ext cx="8589355" cy="5208077"/>
          </a:xfrm>
        </p:spPr>
        <p:txBody>
          <a:bodyPr>
            <a:normAutofit/>
          </a:bodyPr>
          <a:lstStyle/>
          <a:p>
            <a:r>
              <a:rPr lang="en-US" dirty="0"/>
              <a:t>Note, no interaction with depletion in lab</a:t>
            </a:r>
          </a:p>
          <a:p>
            <a:r>
              <a:rPr lang="en-US" dirty="0"/>
              <a:t>But in life, much more reports of feeling depleted among the low TSC</a:t>
            </a:r>
          </a:p>
          <a:p>
            <a:pPr lvl="1"/>
            <a:r>
              <a:rPr lang="en-US" dirty="0"/>
              <a:t>In lab, everyone does the same task, so it’s equally depleting</a:t>
            </a:r>
          </a:p>
          <a:p>
            <a:pPr lvl="1"/>
            <a:r>
              <a:rPr lang="en-US" dirty="0"/>
              <a:t>Outside, mismanaged life means many more depleting experiences</a:t>
            </a:r>
          </a:p>
          <a:p>
            <a:r>
              <a:rPr lang="en-US" dirty="0"/>
              <a:t>High trait SC not more willpower, just used better</a:t>
            </a:r>
          </a:p>
          <a:p>
            <a:r>
              <a:rPr lang="en-US" dirty="0"/>
              <a:t>Manage habits; also more planning</a:t>
            </a:r>
          </a:p>
        </p:txBody>
      </p:sp>
    </p:spTree>
    <p:extLst>
      <p:ext uri="{BB962C8B-B14F-4D97-AF65-F5344CB8AC3E}">
        <p14:creationId xmlns:p14="http://schemas.microsoft.com/office/powerpoint/2010/main" val="26445744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 on Trait </a:t>
            </a:r>
            <a:r>
              <a:rPr lang="en-US" dirty="0"/>
              <a:t>Self-Control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Less frequent resistance!</a:t>
            </a:r>
          </a:p>
          <a:p>
            <a:r>
              <a:rPr lang="en-US" dirty="0"/>
              <a:t>Fewer problematic desires</a:t>
            </a:r>
          </a:p>
          <a:p>
            <a:r>
              <a:rPr lang="en-US" dirty="0"/>
              <a:t>Less guilt</a:t>
            </a:r>
          </a:p>
          <a:p>
            <a:pPr lvl="1"/>
            <a:r>
              <a:rPr lang="en-US" i="1" dirty="0"/>
              <a:t>From other work: lower life stress</a:t>
            </a:r>
          </a:p>
          <a:p>
            <a:r>
              <a:rPr lang="en-US" dirty="0"/>
              <a:t>Implications: Playing offense, avoiding problems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00691" y="6349650"/>
            <a:ext cx="4042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Hofmann et al. (2012) J. Pers. Soc. Psych.</a:t>
            </a:r>
          </a:p>
        </p:txBody>
      </p:sp>
    </p:spTree>
    <p:extLst>
      <p:ext uri="{BB962C8B-B14F-4D97-AF65-F5344CB8AC3E}">
        <p14:creationId xmlns:p14="http://schemas.microsoft.com/office/powerpoint/2010/main" val="34431416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89920"/>
            <a:ext cx="8686800" cy="429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28600" y="6474023"/>
            <a:ext cx="883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http://en.wikipedia.org/wiki/File:John_William_Waterhouse_Ulysses_and_the_Sirens_%281891%29.jpg</a:t>
            </a:r>
          </a:p>
        </p:txBody>
      </p:sp>
    </p:spTree>
    <p:extLst>
      <p:ext uri="{BB962C8B-B14F-4D97-AF65-F5344CB8AC3E}">
        <p14:creationId xmlns:p14="http://schemas.microsoft.com/office/powerpoint/2010/main" val="2271490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Self-Control?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Overriding responses, changing oneself</a:t>
            </a:r>
          </a:p>
          <a:p>
            <a:pPr lvl="1"/>
            <a:r>
              <a:rPr lang="en-US" i="1" dirty="0"/>
              <a:t>Thoughts, emotions, impulses, performance</a:t>
            </a:r>
          </a:p>
          <a:p>
            <a:r>
              <a:rPr lang="en-US" dirty="0"/>
              <a:t>Regulate: Change based on idea (standard)</a:t>
            </a:r>
          </a:p>
          <a:p>
            <a:r>
              <a:rPr lang="en-US" dirty="0"/>
              <a:t>Vital for human social life (culture)</a:t>
            </a:r>
          </a:p>
          <a:p>
            <a:r>
              <a:rPr lang="en-US" dirty="0"/>
              <a:t>Managing motivational conflict</a:t>
            </a:r>
          </a:p>
          <a:p>
            <a:r>
              <a:rPr lang="en-US" dirty="0"/>
              <a:t>Key to understanding self</a:t>
            </a:r>
          </a:p>
          <a:p>
            <a:r>
              <a:rPr lang="en-US" dirty="0"/>
              <a:t>Psychological basis of morality</a:t>
            </a:r>
          </a:p>
          <a:p>
            <a:r>
              <a:rPr lang="en-US" dirty="0"/>
              <a:t>Basis for free will</a:t>
            </a:r>
          </a:p>
        </p:txBody>
      </p:sp>
    </p:spTree>
    <p:extLst>
      <p:ext uri="{BB962C8B-B14F-4D97-AF65-F5344CB8AC3E}">
        <p14:creationId xmlns:p14="http://schemas.microsoft.com/office/powerpoint/2010/main" val="19807693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027"/>
          </a:xfrm>
        </p:spPr>
        <p:txBody>
          <a:bodyPr/>
          <a:lstStyle/>
          <a:p>
            <a:r>
              <a:rPr lang="en-US" dirty="0"/>
              <a:t>Trait Self-Control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973" y="1064716"/>
            <a:ext cx="8589355" cy="5208077"/>
          </a:xfrm>
        </p:spPr>
        <p:txBody>
          <a:bodyPr>
            <a:normAutofit/>
          </a:bodyPr>
          <a:lstStyle/>
          <a:p>
            <a:r>
              <a:rPr lang="en-US" dirty="0"/>
              <a:t>Many positive outcomes</a:t>
            </a:r>
          </a:p>
          <a:p>
            <a:pPr lvl="1"/>
            <a:r>
              <a:rPr lang="en-US" dirty="0"/>
              <a:t>Cf. self-esteem</a:t>
            </a:r>
          </a:p>
          <a:p>
            <a:r>
              <a:rPr lang="en-US" dirty="0"/>
              <a:t>Opposites attract (but don’t last)</a:t>
            </a:r>
          </a:p>
          <a:p>
            <a:pPr lvl="1"/>
            <a:r>
              <a:rPr lang="en-US" dirty="0"/>
              <a:t>And can two </a:t>
            </a:r>
            <a:r>
              <a:rPr lang="en-US" dirty="0" err="1"/>
              <a:t>undercontrolled</a:t>
            </a:r>
            <a:r>
              <a:rPr lang="en-US" dirty="0"/>
              <a:t> lovers find happiness together?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7275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What Gets Depleted?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2438400"/>
            <a:ext cx="6400800" cy="318135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</a:rPr>
              <a:t>Is willpower just a metaphor…or something real?</a:t>
            </a:r>
          </a:p>
          <a:p>
            <a:pPr eaLnBrk="1" hangingPunct="1"/>
            <a:r>
              <a:rPr lang="en-US" dirty="0">
                <a:solidFill>
                  <a:schemeClr val="tx1"/>
                </a:solidFill>
              </a:rPr>
              <a:t>Can energy models be revived?</a:t>
            </a:r>
          </a:p>
          <a:p>
            <a:pPr eaLnBrk="1" hangingPunct="1"/>
            <a:r>
              <a:rPr lang="en-US" dirty="0">
                <a:solidFill>
                  <a:schemeClr val="tx1"/>
                </a:solidFill>
              </a:rPr>
              <a:t>How are mind and body linked?</a:t>
            </a:r>
          </a:p>
        </p:txBody>
      </p:sp>
    </p:spTree>
    <p:extLst>
      <p:ext uri="{BB962C8B-B14F-4D97-AF65-F5344CB8AC3E}">
        <p14:creationId xmlns:p14="http://schemas.microsoft.com/office/powerpoint/2010/main" val="27027762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1F34-DBCA-8F4F-9A9F-D49E58B7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Willpower More than Metaphor?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00971-683F-2F46-AB39-E4CE2E10B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Mardi Gras Effect study</a:t>
            </a:r>
          </a:p>
          <a:p>
            <a:r>
              <a:rPr lang="en-US" dirty="0"/>
              <a:t>Glucose is relevant</a:t>
            </a:r>
          </a:p>
          <a:p>
            <a:pPr lvl="1"/>
            <a:r>
              <a:rPr lang="en-US" dirty="0"/>
              <a:t>PMS?</a:t>
            </a:r>
          </a:p>
          <a:p>
            <a:r>
              <a:rPr lang="en-US" dirty="0"/>
              <a:t>Allocation rather than running out</a:t>
            </a:r>
          </a:p>
        </p:txBody>
      </p:sp>
    </p:spTree>
    <p:extLst>
      <p:ext uri="{BB962C8B-B14F-4D97-AF65-F5344CB8AC3E}">
        <p14:creationId xmlns:p14="http://schemas.microsoft.com/office/powerpoint/2010/main" val="40781128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Self-Control Burns Glucose?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Glucose as fuel for brain</a:t>
            </a:r>
          </a:p>
          <a:p>
            <a:pPr eaLnBrk="1" hangingPunct="1"/>
            <a:r>
              <a:rPr lang="en-US"/>
              <a:t>Some psychological processes consume more glucose than others</a:t>
            </a:r>
          </a:p>
          <a:p>
            <a:pPr eaLnBrk="1" hangingPunct="1"/>
            <a:r>
              <a:rPr lang="en-US"/>
              <a:t>Glucose deficiencies have been found among people with self-control deficits (e.g., juvenile delinquents)</a:t>
            </a:r>
          </a:p>
        </p:txBody>
      </p:sp>
    </p:spTree>
    <p:extLst>
      <p:ext uri="{BB962C8B-B14F-4D97-AF65-F5344CB8AC3E}">
        <p14:creationId xmlns:p14="http://schemas.microsoft.com/office/powerpoint/2010/main" val="9233139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Lab Studies on Glucose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Acts of self-control might reduce levels of glucose in bloodstream (?)</a:t>
            </a:r>
          </a:p>
          <a:p>
            <a:pPr eaLnBrk="1" hangingPunct="1"/>
            <a:r>
              <a:rPr lang="en-US" dirty="0"/>
              <a:t>Low levels of glucose predict poor performance on subsequent self-control tasks</a:t>
            </a:r>
          </a:p>
          <a:p>
            <a:pPr eaLnBrk="1" hangingPunct="1"/>
            <a:r>
              <a:rPr lang="en-US" dirty="0"/>
              <a:t>Administering glucose counteracts effects of depletion</a:t>
            </a:r>
          </a:p>
          <a:p>
            <a:pPr lvl="1"/>
            <a:r>
              <a:rPr lang="en-US" dirty="0"/>
              <a:t>(Though so does mere taste)</a:t>
            </a:r>
          </a:p>
        </p:txBody>
      </p:sp>
    </p:spTree>
    <p:extLst>
      <p:ext uri="{BB962C8B-B14F-4D97-AF65-F5344CB8AC3E}">
        <p14:creationId xmlns:p14="http://schemas.microsoft.com/office/powerpoint/2010/main" val="10003131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Glucose and Decisions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Asymmetric dominance effect</a:t>
            </a:r>
          </a:p>
          <a:p>
            <a:r>
              <a:rPr lang="en-US" dirty="0"/>
              <a:t>Probability matching</a:t>
            </a:r>
          </a:p>
          <a:p>
            <a:r>
              <a:rPr lang="en-US" dirty="0"/>
              <a:t>Delay discounting</a:t>
            </a:r>
          </a:p>
        </p:txBody>
      </p:sp>
    </p:spTree>
    <p:extLst>
      <p:ext uri="{BB962C8B-B14F-4D97-AF65-F5344CB8AC3E}">
        <p14:creationId xmlns:p14="http://schemas.microsoft.com/office/powerpoint/2010/main" val="2757340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Glucose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Self-control</a:t>
            </a:r>
          </a:p>
          <a:p>
            <a:r>
              <a:rPr lang="en-US" dirty="0"/>
              <a:t>Allocation</a:t>
            </a:r>
          </a:p>
          <a:p>
            <a:r>
              <a:rPr lang="en-US" dirty="0"/>
              <a:t>Immune system</a:t>
            </a:r>
          </a:p>
          <a:p>
            <a:r>
              <a:rPr lang="en-US" dirty="0"/>
              <a:t>Premenstrual syndrome (PMS)</a:t>
            </a:r>
          </a:p>
        </p:txBody>
      </p:sp>
    </p:spTree>
    <p:extLst>
      <p:ext uri="{BB962C8B-B14F-4D97-AF65-F5344CB8AC3E}">
        <p14:creationId xmlns:p14="http://schemas.microsoft.com/office/powerpoint/2010/main" val="12583804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Emerging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Glucose is a big part of willpower</a:t>
            </a:r>
          </a:p>
          <a:p>
            <a:pPr lvl="1"/>
            <a:r>
              <a:rPr lang="en-US" dirty="0"/>
              <a:t>Body conserves naturally</a:t>
            </a:r>
          </a:p>
          <a:p>
            <a:r>
              <a:rPr lang="en-US" dirty="0"/>
              <a:t>“Central governor” does not have inventory of body’s energy reserves</a:t>
            </a:r>
          </a:p>
          <a:p>
            <a:pPr lvl="1"/>
            <a:r>
              <a:rPr lang="en-US" dirty="0"/>
              <a:t>Estimates consumption from byproducts (adenosine), “counting the ashes”</a:t>
            </a:r>
          </a:p>
          <a:p>
            <a:pPr lvl="1"/>
            <a:r>
              <a:rPr lang="en-US" dirty="0"/>
              <a:t>Errs on side of conserving</a:t>
            </a:r>
          </a:p>
          <a:p>
            <a:r>
              <a:rPr lang="en-US" dirty="0"/>
              <a:t>Evolved to protect immune system, etc.</a:t>
            </a:r>
          </a:p>
        </p:txBody>
      </p:sp>
    </p:spTree>
    <p:extLst>
      <p:ext uri="{BB962C8B-B14F-4D97-AF65-F5344CB8AC3E}">
        <p14:creationId xmlns:p14="http://schemas.microsoft.com/office/powerpoint/2010/main" val="42128583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</a:t>
            </a:r>
            <a:r>
              <a:rPr lang="is-IS" dirty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Mind and body </a:t>
            </a:r>
            <a:r>
              <a:rPr lang="en-US" i="1" dirty="0"/>
              <a:t>act as if </a:t>
            </a:r>
            <a:r>
              <a:rPr lang="en-US" dirty="0"/>
              <a:t>a resource is being depleted by self-control</a:t>
            </a:r>
          </a:p>
          <a:p>
            <a:r>
              <a:rPr lang="en-US" dirty="0"/>
              <a:t>AND a physical energy resource is </a:t>
            </a:r>
            <a:r>
              <a:rPr lang="en-US" i="1" dirty="0"/>
              <a:t>genuinely</a:t>
            </a:r>
            <a:r>
              <a:rPr lang="en-US" dirty="0"/>
              <a:t> being depleted</a:t>
            </a:r>
          </a:p>
          <a:p>
            <a:r>
              <a:rPr lang="en-US" dirty="0"/>
              <a:t>But those two facts are only loosely related</a:t>
            </a:r>
          </a:p>
          <a:p>
            <a:pPr lvl="1"/>
            <a:r>
              <a:rPr lang="en-US" dirty="0"/>
              <a:t>Cf. physical muscles</a:t>
            </a:r>
          </a:p>
        </p:txBody>
      </p:sp>
    </p:spTree>
    <p:extLst>
      <p:ext uri="{BB962C8B-B14F-4D97-AF65-F5344CB8AC3E}">
        <p14:creationId xmlns:p14="http://schemas.microsoft.com/office/powerpoint/2010/main" val="5074337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Improvement via Depletion?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Interracial interaction</a:t>
            </a:r>
          </a:p>
          <a:p>
            <a:r>
              <a:rPr lang="en-US" dirty="0"/>
              <a:t>Leadership studies</a:t>
            </a:r>
          </a:p>
        </p:txBody>
      </p:sp>
    </p:spTree>
    <p:extLst>
      <p:ext uri="{BB962C8B-B14F-4D97-AF65-F5344CB8AC3E}">
        <p14:creationId xmlns:p14="http://schemas.microsoft.com/office/powerpoint/2010/main" val="863354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Value of Self-Control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522" y="1143000"/>
            <a:ext cx="8497279" cy="4982443"/>
          </a:xfrm>
        </p:spPr>
        <p:txBody>
          <a:bodyPr>
            <a:normAutofit/>
          </a:bodyPr>
          <a:lstStyle/>
          <a:p>
            <a:r>
              <a:rPr lang="en-US" dirty="0"/>
              <a:t>Longitudinal studies</a:t>
            </a:r>
            <a:endParaRPr lang="en-US" i="1" dirty="0"/>
          </a:p>
          <a:p>
            <a:r>
              <a:rPr lang="en-US" dirty="0"/>
              <a:t>Positive correlations with good outcomes …</a:t>
            </a:r>
          </a:p>
          <a:p>
            <a:r>
              <a:rPr lang="en-US" dirty="0"/>
              <a:t>Cf. self-esteem</a:t>
            </a: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929" y="2876981"/>
            <a:ext cx="5661673" cy="376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9202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Ego Depletion Controversial?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Alternative explanations</a:t>
            </a:r>
          </a:p>
          <a:p>
            <a:r>
              <a:rPr lang="en-US" dirty="0"/>
              <a:t>No effect</a:t>
            </a:r>
          </a:p>
          <a:p>
            <a:r>
              <a:rPr lang="en-US" dirty="0"/>
              <a:t>(Contradictory)</a:t>
            </a:r>
          </a:p>
        </p:txBody>
      </p:sp>
    </p:spTree>
    <p:extLst>
      <p:ext uri="{BB962C8B-B14F-4D97-AF65-F5344CB8AC3E}">
        <p14:creationId xmlns:p14="http://schemas.microsoft.com/office/powerpoint/2010/main" val="2751192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Ego Depletion</a:t>
            </a:r>
            <a:r>
              <a:rPr lang="is-IS" dirty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Always occur under all circumstances?</a:t>
            </a:r>
          </a:p>
          <a:p>
            <a:r>
              <a:rPr lang="en-US" dirty="0"/>
              <a:t>Sometimes occur under some circumstances?</a:t>
            </a:r>
          </a:p>
          <a:p>
            <a:r>
              <a:rPr lang="en-US" dirty="0"/>
              <a:t>Never occur under any circumstances?</a:t>
            </a:r>
          </a:p>
        </p:txBody>
      </p:sp>
    </p:spTree>
    <p:extLst>
      <p:ext uri="{BB962C8B-B14F-4D97-AF65-F5344CB8AC3E}">
        <p14:creationId xmlns:p14="http://schemas.microsoft.com/office/powerpoint/2010/main" val="41400859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1F34-DBCA-8F4F-9A9F-D49E58B7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Challenges, Alternative Theories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00971-683F-2F46-AB39-E4CE2E10BA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Selective allocation of glucose</a:t>
            </a:r>
          </a:p>
          <a:p>
            <a:r>
              <a:rPr lang="en-US" dirty="0"/>
              <a:t>Just motivation and attention</a:t>
            </a:r>
          </a:p>
          <a:p>
            <a:pPr lvl="1"/>
            <a:r>
              <a:rPr lang="en-US" dirty="0"/>
              <a:t>But self-reported motivation </a:t>
            </a:r>
            <a:r>
              <a:rPr lang="en-US" dirty="0" err="1"/>
              <a:t>doesn</a:t>
            </a:r>
            <a:r>
              <a:rPr lang="mr-IN" dirty="0"/>
              <a:t>’</a:t>
            </a:r>
            <a:r>
              <a:rPr lang="en-US" dirty="0"/>
              <a:t>t change</a:t>
            </a:r>
          </a:p>
          <a:p>
            <a:r>
              <a:rPr lang="en-US" dirty="0"/>
              <a:t>All in your head/ expectations</a:t>
            </a:r>
          </a:p>
        </p:txBody>
      </p:sp>
    </p:spTree>
    <p:extLst>
      <p:ext uri="{BB962C8B-B14F-4D97-AF65-F5344CB8AC3E}">
        <p14:creationId xmlns:p14="http://schemas.microsoft.com/office/powerpoint/2010/main" val="30506013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Energy</a:t>
            </a:r>
          </a:p>
          <a:p>
            <a:r>
              <a:rPr lang="en-US" dirty="0"/>
              <a:t>Conservation</a:t>
            </a:r>
          </a:p>
          <a:p>
            <a:r>
              <a:rPr lang="en-US" dirty="0"/>
              <a:t>Building character</a:t>
            </a:r>
          </a:p>
          <a:p>
            <a:r>
              <a:rPr lang="en-US" dirty="0"/>
              <a:t>Trait and state</a:t>
            </a:r>
          </a:p>
          <a:p>
            <a:r>
              <a:rPr lang="en-US" dirty="0"/>
              <a:t>Decisions</a:t>
            </a:r>
          </a:p>
          <a:p>
            <a:r>
              <a:rPr lang="en-US" dirty="0"/>
              <a:t>Initiative, active/passive</a:t>
            </a:r>
          </a:p>
          <a:p>
            <a:r>
              <a:rPr lang="en-US" dirty="0"/>
              <a:t>Glucose</a:t>
            </a:r>
          </a:p>
        </p:txBody>
      </p:sp>
    </p:spTree>
    <p:extLst>
      <p:ext uri="{BB962C8B-B14F-4D97-AF65-F5344CB8AC3E}">
        <p14:creationId xmlns:p14="http://schemas.microsoft.com/office/powerpoint/2010/main" val="5710186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283" y="1937642"/>
            <a:ext cx="8229600" cy="1777108"/>
          </a:xfrm>
        </p:spPr>
        <p:txBody>
          <a:bodyPr>
            <a:noAutofit/>
          </a:bodyPr>
          <a:lstStyle/>
          <a:p>
            <a:r>
              <a:rPr lang="en-US" sz="8800" b="1" i="1" dirty="0">
                <a:latin typeface="Matura MT Script Capitals"/>
              </a:rPr>
              <a:t>The End</a:t>
            </a:r>
          </a:p>
        </p:txBody>
      </p:sp>
    </p:spTree>
    <p:extLst>
      <p:ext uri="{BB962C8B-B14F-4D97-AF65-F5344CB8AC3E}">
        <p14:creationId xmlns:p14="http://schemas.microsoft.com/office/powerpoint/2010/main" val="40481604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Depletion &amp; Passivity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algn="l" eaLnBrk="1" hangingPunct="1">
              <a:buFont typeface="Wingdings" pitchFamily="1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Attention control manipulation: watched video of person, words at bottom, instructions to ignore or not</a:t>
            </a:r>
          </a:p>
          <a:p>
            <a:pPr algn="l" eaLnBrk="1" hangingPunct="1">
              <a:buFont typeface="Wingdings" pitchFamily="1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Second task, seated at computer for instructions. Blue screen only.</a:t>
            </a:r>
          </a:p>
          <a:p>
            <a:pPr algn="l" eaLnBrk="1" hangingPunct="1">
              <a:buFont typeface="Wingdings" pitchFamily="1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Measure: How long did they sit there without doing anything, as opposed to fetching the experimenter? </a:t>
            </a:r>
          </a:p>
        </p:txBody>
      </p:sp>
      <p:pic>
        <p:nvPicPr>
          <p:cNvPr id="2" name="Picture 1" descr="bluescre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24" y="5230182"/>
            <a:ext cx="2298004" cy="1432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56668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Duration of Passive Sitting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/>
          </a:p>
          <a:p>
            <a:pPr eaLnBrk="1" hangingPunct="1">
              <a:buFontTx/>
              <a:buNone/>
            </a:pPr>
            <a:r>
              <a:rPr lang="en-US"/>
              <a:t>Attention Regulated 		5.6 minutes</a:t>
            </a:r>
          </a:p>
          <a:p>
            <a:pPr eaLnBrk="1" hangingPunct="1">
              <a:buFontTx/>
              <a:buNone/>
            </a:pPr>
            <a:endParaRPr lang="en-US"/>
          </a:p>
          <a:p>
            <a:pPr eaLnBrk="1" hangingPunct="1">
              <a:buFontTx/>
              <a:buNone/>
            </a:pPr>
            <a:r>
              <a:rPr lang="en-US"/>
              <a:t>No Depletion Control		2.7 minutes</a:t>
            </a:r>
          </a:p>
        </p:txBody>
      </p:sp>
      <p:pic>
        <p:nvPicPr>
          <p:cNvPr id="3" name="Picture 2" descr="blankscreen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00" y="4064000"/>
            <a:ext cx="29083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68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Thus,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438400"/>
            <a:ext cx="6400800" cy="1752600"/>
          </a:xfrm>
        </p:spPr>
        <p:txBody>
          <a:bodyPr/>
          <a:lstStyle/>
          <a:p>
            <a:pPr algn="l" eaLnBrk="1" hangingPunct="1"/>
            <a:r>
              <a:rPr lang="en-US" dirty="0">
                <a:solidFill>
                  <a:schemeClr val="tx1"/>
                </a:solidFill>
              </a:rPr>
              <a:t>Depleted people are more passive. More prone to do nothing and to choose “default” option.</a:t>
            </a:r>
          </a:p>
        </p:txBody>
      </p:sp>
      <p:pic>
        <p:nvPicPr>
          <p:cNvPr id="2" name="Picture 1" descr="passiv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903" y="4000500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7493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Selfishness or Passivity?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Dictator game</a:t>
            </a:r>
          </a:p>
          <a:p>
            <a:r>
              <a:rPr lang="en-US" dirty="0"/>
              <a:t>First studies, depleted persons kept more for self</a:t>
            </a:r>
          </a:p>
          <a:p>
            <a:r>
              <a:rPr lang="en-US" dirty="0"/>
              <a:t>But confound: That’s where money was</a:t>
            </a:r>
          </a:p>
          <a:p>
            <a:r>
              <a:rPr lang="en-US" dirty="0"/>
              <a:t>Later studies separated divider from initial stakeholder</a:t>
            </a:r>
          </a:p>
          <a:p>
            <a:r>
              <a:rPr lang="en-US" dirty="0"/>
              <a:t>Depleted people left the money where it was</a:t>
            </a:r>
          </a:p>
        </p:txBody>
      </p:sp>
    </p:spTree>
    <p:extLst>
      <p:ext uri="{BB962C8B-B14F-4D97-AF65-F5344CB8AC3E}">
        <p14:creationId xmlns:p14="http://schemas.microsoft.com/office/powerpoint/2010/main" val="29012959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 school, few brief interruptions, ran seriously over. Need to trim down to an hour. </a:t>
            </a:r>
          </a:p>
          <a:p>
            <a:r>
              <a:rPr lang="en-US" dirty="0"/>
              <a:t>Nicole suggests shortening the section on passivity. Keep the peanut </a:t>
            </a:r>
            <a:r>
              <a:rPr lang="en-US"/>
              <a:t>shell study.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096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Value of Self-Control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522" y="1143000"/>
            <a:ext cx="8497279" cy="498244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Success in work, school</a:t>
            </a:r>
          </a:p>
          <a:p>
            <a:r>
              <a:rPr lang="en-US" dirty="0"/>
              <a:t>Good relationships</a:t>
            </a:r>
          </a:p>
          <a:p>
            <a:r>
              <a:rPr lang="en-US" dirty="0"/>
              <a:t>Happy, low stress</a:t>
            </a:r>
          </a:p>
          <a:p>
            <a:r>
              <a:rPr lang="en-US" dirty="0"/>
              <a:t>Adjustment, mental health</a:t>
            </a:r>
          </a:p>
          <a:p>
            <a:r>
              <a:rPr lang="en-US" dirty="0"/>
              <a:t>Physical health</a:t>
            </a:r>
          </a:p>
          <a:p>
            <a:r>
              <a:rPr lang="en-US"/>
              <a:t>Money problems, debt</a:t>
            </a:r>
            <a:endParaRPr lang="en-US" dirty="0"/>
          </a:p>
          <a:p>
            <a:r>
              <a:rPr lang="en-US" dirty="0"/>
              <a:t>Good behavior (vs. crime, abuse, prejudice)</a:t>
            </a:r>
          </a:p>
          <a:p>
            <a:r>
              <a:rPr lang="en-US" dirty="0"/>
              <a:t>Longevity</a:t>
            </a:r>
          </a:p>
          <a:p>
            <a:r>
              <a:rPr lang="en-US" i="1" dirty="0"/>
              <a:t>Most major personal problems include self-control failure</a:t>
            </a:r>
          </a:p>
        </p:txBody>
      </p:sp>
      <p:pic>
        <p:nvPicPr>
          <p:cNvPr id="4" name="Picture 3" descr="succe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1" y="1143000"/>
            <a:ext cx="34798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6926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Applied to Morality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immoral behavior</a:t>
            </a:r>
          </a:p>
          <a:p>
            <a:pPr lvl="1"/>
            <a:r>
              <a:rPr lang="en-US" dirty="0"/>
              <a:t>Cheating, lying</a:t>
            </a:r>
          </a:p>
        </p:txBody>
      </p:sp>
    </p:spTree>
    <p:extLst>
      <p:ext uri="{BB962C8B-B14F-4D97-AF65-F5344CB8AC3E}">
        <p14:creationId xmlns:p14="http://schemas.microsoft.com/office/powerpoint/2010/main" val="27241552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Moral Judgment?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372" y="1417638"/>
            <a:ext cx="8432428" cy="4932686"/>
          </a:xfrm>
        </p:spPr>
        <p:txBody>
          <a:bodyPr>
            <a:normAutofit/>
          </a:bodyPr>
          <a:lstStyle/>
          <a:p>
            <a:r>
              <a:rPr lang="en-US" dirty="0"/>
              <a:t>Moral muscle assumes constant judgment</a:t>
            </a:r>
          </a:p>
          <a:p>
            <a:r>
              <a:rPr lang="en-US" dirty="0"/>
              <a:t>Trolley problem,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No reliable effects of depletion or low self-control</a:t>
            </a:r>
          </a:p>
          <a:p>
            <a:r>
              <a:rPr lang="en-US" dirty="0"/>
              <a:t>BUT: process dissociation studies</a:t>
            </a:r>
          </a:p>
          <a:p>
            <a:pPr lvl="1"/>
            <a:r>
              <a:rPr lang="en-US" dirty="0"/>
              <a:t>E.g., smother baby to save group from death, or only from non-fatal manual labor conscription</a:t>
            </a:r>
          </a:p>
          <a:p>
            <a:r>
              <a:rPr lang="en-US" dirty="0"/>
              <a:t>Avoid harm (D) </a:t>
            </a:r>
            <a:r>
              <a:rPr lang="en-US" dirty="0" err="1"/>
              <a:t>vs.maximize</a:t>
            </a:r>
            <a:r>
              <a:rPr lang="en-US" dirty="0"/>
              <a:t> total outcomes (U)</a:t>
            </a:r>
          </a:p>
          <a:p>
            <a:r>
              <a:rPr lang="en-US" dirty="0"/>
              <a:t>High trait self-control folks are higher on both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065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F84E1-7E6B-5749-B875-87CF76E30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Hints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0B01E-FDCC-C54D-A4E5-814BD69229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Pattern noticed common to multiple literatures ( Quitting smoking, dieting, alcohol, possibly sex, aggression )</a:t>
            </a:r>
          </a:p>
          <a:p>
            <a:r>
              <a:rPr lang="en-US" dirty="0"/>
              <a:t>Self-control deteriorates over time</a:t>
            </a:r>
          </a:p>
          <a:p>
            <a:pPr lvl="1"/>
            <a:r>
              <a:rPr lang="en-US" dirty="0"/>
              <a:t>Also following other demands</a:t>
            </a:r>
          </a:p>
          <a:p>
            <a:pPr lvl="1"/>
            <a:r>
              <a:rPr lang="en-US" dirty="0"/>
              <a:t>Dieters trying to quit smoking at same time do badly at both</a:t>
            </a:r>
          </a:p>
          <a:p>
            <a:pPr lvl="2"/>
            <a:r>
              <a:rPr lang="en-US" dirty="0"/>
              <a:t>Also poor affect regulation</a:t>
            </a:r>
          </a:p>
        </p:txBody>
      </p:sp>
    </p:spTree>
    <p:extLst>
      <p:ext uri="{BB962C8B-B14F-4D97-AF65-F5344CB8AC3E}">
        <p14:creationId xmlns:p14="http://schemas.microsoft.com/office/powerpoint/2010/main" val="2499823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Ego Depletion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Limited resource</a:t>
            </a:r>
          </a:p>
          <a:p>
            <a:r>
              <a:rPr lang="en-US" dirty="0"/>
              <a:t>Performance declines as willpower depleted</a:t>
            </a:r>
          </a:p>
          <a:p>
            <a:r>
              <a:rPr lang="en-US" dirty="0"/>
              <a:t>Linked to blood glucose</a:t>
            </a:r>
          </a:p>
          <a:p>
            <a:r>
              <a:rPr lang="en-US" dirty="0"/>
              <a:t>Also used for choice, intelligent thought, initiative</a:t>
            </a:r>
          </a:p>
          <a:p>
            <a:pPr lvl="1"/>
            <a:r>
              <a:rPr lang="en-US" i="1" dirty="0"/>
              <a:t>Also non-behavioral functions, such as immune system</a:t>
            </a:r>
          </a:p>
        </p:txBody>
      </p:sp>
    </p:spTree>
    <p:extLst>
      <p:ext uri="{BB962C8B-B14F-4D97-AF65-F5344CB8AC3E}">
        <p14:creationId xmlns:p14="http://schemas.microsoft.com/office/powerpoint/2010/main" val="947834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09600"/>
            <a:ext cx="83820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/>
              <a:t>Perseverance Despite Frustrating Failure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2514600"/>
            <a:ext cx="6934200" cy="1752600"/>
          </a:xfrm>
        </p:spPr>
        <p:txBody>
          <a:bodyPr>
            <a:normAutofit fontScale="92500" lnSpcReduction="10000"/>
          </a:bodyPr>
          <a:lstStyle/>
          <a:p>
            <a:pPr algn="l" eaLnBrk="1" hangingPunct="1"/>
            <a:r>
              <a:rPr lang="en-US" sz="3600" dirty="0">
                <a:solidFill>
                  <a:schemeClr val="tx1"/>
                </a:solidFill>
              </a:rPr>
              <a:t>Radish				</a:t>
            </a:r>
          </a:p>
          <a:p>
            <a:pPr algn="l" eaLnBrk="1" hangingPunct="1"/>
            <a:r>
              <a:rPr lang="en-US" sz="3600" dirty="0">
                <a:solidFill>
                  <a:schemeClr val="tx1"/>
                </a:solidFill>
              </a:rPr>
              <a:t>Chocolate			</a:t>
            </a:r>
          </a:p>
          <a:p>
            <a:pPr algn="l" eaLnBrk="1" hangingPunct="1"/>
            <a:r>
              <a:rPr lang="en-US" sz="3600" dirty="0">
                <a:solidFill>
                  <a:schemeClr val="tx1"/>
                </a:solidFill>
              </a:rPr>
              <a:t>No-Food Control</a:t>
            </a:r>
            <a:r>
              <a:rPr lang="en-US" sz="3600" dirty="0"/>
              <a:t>		</a:t>
            </a:r>
          </a:p>
        </p:txBody>
      </p:sp>
      <p:pic>
        <p:nvPicPr>
          <p:cNvPr id="2" name="Picture 1" descr="radish and chocolat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605" y="4296701"/>
            <a:ext cx="4905047" cy="199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95696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6096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Perseverance Despite Frustrating Failure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2514600"/>
            <a:ext cx="6934200" cy="1752600"/>
          </a:xfrm>
        </p:spPr>
        <p:txBody>
          <a:bodyPr>
            <a:normAutofit fontScale="92500" lnSpcReduction="10000"/>
          </a:bodyPr>
          <a:lstStyle/>
          <a:p>
            <a:pPr algn="l" eaLnBrk="1" hangingPunct="1"/>
            <a:r>
              <a:rPr lang="en-US" sz="3600" dirty="0">
                <a:solidFill>
                  <a:schemeClr val="tx1"/>
                </a:solidFill>
              </a:rPr>
              <a:t>Radish				 		  8.35  </a:t>
            </a:r>
            <a:r>
              <a:rPr lang="en-US" sz="3600" i="1" dirty="0">
                <a:solidFill>
                  <a:schemeClr val="tx1"/>
                </a:solidFill>
              </a:rPr>
              <a:t>minutes</a:t>
            </a:r>
            <a:endParaRPr lang="en-US" sz="3600" dirty="0">
              <a:solidFill>
                <a:schemeClr val="tx1"/>
              </a:solidFill>
            </a:endParaRPr>
          </a:p>
          <a:p>
            <a:pPr algn="l" eaLnBrk="1" hangingPunct="1"/>
            <a:r>
              <a:rPr lang="en-US" sz="3600" dirty="0">
                <a:solidFill>
                  <a:schemeClr val="tx1"/>
                </a:solidFill>
              </a:rPr>
              <a:t>Chocolate					18.90</a:t>
            </a:r>
          </a:p>
          <a:p>
            <a:pPr algn="l" eaLnBrk="1" hangingPunct="1"/>
            <a:r>
              <a:rPr lang="en-US" sz="3600" dirty="0">
                <a:solidFill>
                  <a:schemeClr val="tx1"/>
                </a:solidFill>
              </a:rPr>
              <a:t>No-Food Control		20.86</a:t>
            </a:r>
          </a:p>
        </p:txBody>
      </p:sp>
      <p:pic>
        <p:nvPicPr>
          <p:cNvPr id="2" name="Picture 1" descr="radis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188" y="4267200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24704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18.3|2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8387</TotalTime>
  <Words>1453</Words>
  <Application>Microsoft Macintosh PowerPoint</Application>
  <PresentationFormat>On-screen Show (4:3)</PresentationFormat>
  <Paragraphs>254</Paragraphs>
  <Slides>51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Arial</vt:lpstr>
      <vt:lpstr>Calibri</vt:lpstr>
      <vt:lpstr>Matura MT Script Capitals</vt:lpstr>
      <vt:lpstr>Times New Roman</vt:lpstr>
      <vt:lpstr>Wingdings</vt:lpstr>
      <vt:lpstr>Office Theme</vt:lpstr>
      <vt:lpstr>Self-Control, Willpower, and Ego Depletion </vt:lpstr>
      <vt:lpstr>What is Self-Control?</vt:lpstr>
      <vt:lpstr>What is Self-Control?</vt:lpstr>
      <vt:lpstr>Value of Self-Control</vt:lpstr>
      <vt:lpstr>Value of Self-Control</vt:lpstr>
      <vt:lpstr>First Hints</vt:lpstr>
      <vt:lpstr>Ego Depletion Theory</vt:lpstr>
      <vt:lpstr>Perseverance Despite Frustrating Failure</vt:lpstr>
      <vt:lpstr>Perseverance Despite Frustrating Failure</vt:lpstr>
      <vt:lpstr>Ego Depletion in Daily Life</vt:lpstr>
      <vt:lpstr>First Revisions</vt:lpstr>
      <vt:lpstr>Muscle Metaphor</vt:lpstr>
      <vt:lpstr>One Willpower, not Many</vt:lpstr>
      <vt:lpstr>Various consequences</vt:lpstr>
      <vt:lpstr>Strength Beyond Self-Control</vt:lpstr>
      <vt:lpstr>Decision Fatigue: Cold Pressor Performance</vt:lpstr>
      <vt:lpstr>Decision Fatigue Summary: Choosing While Depleted</vt:lpstr>
      <vt:lpstr>Nature of Decision Fatigue</vt:lpstr>
      <vt:lpstr>PowerPoint Presentation</vt:lpstr>
      <vt:lpstr>Obama interview</vt:lpstr>
      <vt:lpstr>Strength Beyond Self-Control</vt:lpstr>
      <vt:lpstr>Depletion Causes Passivity?</vt:lpstr>
      <vt:lpstr>Taking the Easy Way Out</vt:lpstr>
      <vt:lpstr>Depletion in a Nutshell</vt:lpstr>
      <vt:lpstr>Free Will Revisited</vt:lpstr>
      <vt:lpstr>Strength Beyond Self-Control</vt:lpstr>
      <vt:lpstr>Trait Self-Control</vt:lpstr>
      <vt:lpstr>High on Trait Self-Control</vt:lpstr>
      <vt:lpstr>PowerPoint Presentation</vt:lpstr>
      <vt:lpstr>Trait Self-Control</vt:lpstr>
      <vt:lpstr>What Gets Depleted?</vt:lpstr>
      <vt:lpstr>Willpower More than Metaphor?</vt:lpstr>
      <vt:lpstr>Self-Control Burns Glucose?</vt:lpstr>
      <vt:lpstr>Lab Studies on Glucose</vt:lpstr>
      <vt:lpstr>Glucose and Decisions</vt:lpstr>
      <vt:lpstr>Understanding Glucose</vt:lpstr>
      <vt:lpstr>New Emerging View</vt:lpstr>
      <vt:lpstr>So…</vt:lpstr>
      <vt:lpstr>Improvement via Depletion?</vt:lpstr>
      <vt:lpstr>Ego Depletion Controversial?</vt:lpstr>
      <vt:lpstr>Does Ego Depletion…</vt:lpstr>
      <vt:lpstr>Challenges, Alternative Theories</vt:lpstr>
      <vt:lpstr>Conclusion</vt:lpstr>
      <vt:lpstr>The End</vt:lpstr>
      <vt:lpstr>Depletion &amp; Passivity</vt:lpstr>
      <vt:lpstr>Duration of Passive Sitting</vt:lpstr>
      <vt:lpstr>Thus,</vt:lpstr>
      <vt:lpstr>Selfishness or Passivity?</vt:lpstr>
      <vt:lpstr>Dec 2018</vt:lpstr>
      <vt:lpstr>Applied to Morality</vt:lpstr>
      <vt:lpstr>Moral Judgment?</vt:lpstr>
    </vt:vector>
  </TitlesOfParts>
  <Company>Psychology, FSU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self-regulation and ego depletion </dc:title>
  <dc:creator>Roy Baumeister</dc:creator>
  <cp:lastModifiedBy>Roy Baumeister</cp:lastModifiedBy>
  <cp:revision>58</cp:revision>
  <dcterms:created xsi:type="dcterms:W3CDTF">2018-11-01T00:21:57Z</dcterms:created>
  <dcterms:modified xsi:type="dcterms:W3CDTF">2019-06-12T10:25:51Z</dcterms:modified>
</cp:coreProperties>
</file>