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4"/>
  </p:notesMasterIdLst>
  <p:sldIdLst>
    <p:sldId id="440" r:id="rId2"/>
    <p:sldId id="256" r:id="rId3"/>
    <p:sldId id="517" r:id="rId4"/>
    <p:sldId id="438" r:id="rId5"/>
    <p:sldId id="551" r:id="rId6"/>
    <p:sldId id="552" r:id="rId7"/>
    <p:sldId id="365" r:id="rId8"/>
    <p:sldId id="555" r:id="rId9"/>
    <p:sldId id="597" r:id="rId10"/>
    <p:sldId id="600" r:id="rId11"/>
    <p:sldId id="598" r:id="rId12"/>
    <p:sldId id="558" r:id="rId13"/>
    <p:sldId id="599" r:id="rId14"/>
    <p:sldId id="559" r:id="rId15"/>
    <p:sldId id="560" r:id="rId16"/>
    <p:sldId id="561" r:id="rId17"/>
    <p:sldId id="562" r:id="rId18"/>
    <p:sldId id="563" r:id="rId19"/>
    <p:sldId id="564" r:id="rId20"/>
    <p:sldId id="601" r:id="rId21"/>
    <p:sldId id="567" r:id="rId22"/>
    <p:sldId id="568" r:id="rId23"/>
    <p:sldId id="569" r:id="rId24"/>
    <p:sldId id="570" r:id="rId25"/>
    <p:sldId id="571" r:id="rId26"/>
    <p:sldId id="572" r:id="rId27"/>
    <p:sldId id="573" r:id="rId28"/>
    <p:sldId id="575" r:id="rId29"/>
    <p:sldId id="610" r:id="rId30"/>
    <p:sldId id="576" r:id="rId31"/>
    <p:sldId id="577" r:id="rId32"/>
    <p:sldId id="578" r:id="rId33"/>
    <p:sldId id="579" r:id="rId34"/>
    <p:sldId id="580" r:id="rId35"/>
    <p:sldId id="581" r:id="rId36"/>
    <p:sldId id="582" r:id="rId37"/>
    <p:sldId id="583" r:id="rId38"/>
    <p:sldId id="584" r:id="rId39"/>
    <p:sldId id="586" r:id="rId40"/>
    <p:sldId id="592" r:id="rId41"/>
    <p:sldId id="587" r:id="rId42"/>
    <p:sldId id="591" r:id="rId43"/>
    <p:sldId id="613" r:id="rId44"/>
    <p:sldId id="593" r:id="rId45"/>
    <p:sldId id="594" r:id="rId46"/>
    <p:sldId id="611" r:id="rId47"/>
    <p:sldId id="595" r:id="rId48"/>
    <p:sldId id="596" r:id="rId49"/>
    <p:sldId id="603" r:id="rId50"/>
    <p:sldId id="408" r:id="rId51"/>
    <p:sldId id="423" r:id="rId52"/>
    <p:sldId id="479" r:id="rId53"/>
    <p:sldId id="409" r:id="rId54"/>
    <p:sldId id="410" r:id="rId55"/>
    <p:sldId id="411" r:id="rId56"/>
    <p:sldId id="412" r:id="rId57"/>
    <p:sldId id="413" r:id="rId58"/>
    <p:sldId id="477" r:id="rId59"/>
    <p:sldId id="414" r:id="rId60"/>
    <p:sldId id="483" r:id="rId61"/>
    <p:sldId id="415" r:id="rId62"/>
    <p:sldId id="416" r:id="rId63"/>
    <p:sldId id="417" r:id="rId64"/>
    <p:sldId id="418" r:id="rId65"/>
    <p:sldId id="419" r:id="rId66"/>
    <p:sldId id="420" r:id="rId67"/>
    <p:sldId id="443" r:id="rId68"/>
    <p:sldId id="421" r:id="rId69"/>
    <p:sldId id="422" r:id="rId70"/>
    <p:sldId id="425" r:id="rId71"/>
    <p:sldId id="424" r:id="rId72"/>
    <p:sldId id="529" r:id="rId73"/>
    <p:sldId id="532" r:id="rId74"/>
    <p:sldId id="549" r:id="rId75"/>
    <p:sldId id="523" r:id="rId76"/>
    <p:sldId id="524" r:id="rId77"/>
    <p:sldId id="525" r:id="rId78"/>
    <p:sldId id="526" r:id="rId79"/>
    <p:sldId id="527" r:id="rId80"/>
    <p:sldId id="447" r:id="rId81"/>
    <p:sldId id="426" r:id="rId82"/>
    <p:sldId id="427" r:id="rId83"/>
    <p:sldId id="535" r:id="rId84"/>
    <p:sldId id="536" r:id="rId85"/>
    <p:sldId id="537" r:id="rId86"/>
    <p:sldId id="605" r:id="rId87"/>
    <p:sldId id="538" r:id="rId88"/>
    <p:sldId id="430" r:id="rId89"/>
    <p:sldId id="539" r:id="rId90"/>
    <p:sldId id="540" r:id="rId91"/>
    <p:sldId id="541" r:id="rId92"/>
    <p:sldId id="545" r:id="rId93"/>
    <p:sldId id="550" r:id="rId94"/>
    <p:sldId id="547" r:id="rId95"/>
    <p:sldId id="491" r:id="rId96"/>
    <p:sldId id="494" r:id="rId97"/>
    <p:sldId id="495" r:id="rId98"/>
    <p:sldId id="530" r:id="rId99"/>
    <p:sldId id="463" r:id="rId100"/>
    <p:sldId id="500" r:id="rId101"/>
    <p:sldId id="509" r:id="rId102"/>
    <p:sldId id="531" r:id="rId103"/>
    <p:sldId id="498" r:id="rId104"/>
    <p:sldId id="493" r:id="rId105"/>
    <p:sldId id="486" r:id="rId106"/>
    <p:sldId id="487" r:id="rId107"/>
    <p:sldId id="588" r:id="rId108"/>
    <p:sldId id="589" r:id="rId109"/>
    <p:sldId id="609" r:id="rId110"/>
    <p:sldId id="590" r:id="rId111"/>
    <p:sldId id="607" r:id="rId112"/>
    <p:sldId id="608" r:id="rId113"/>
    <p:sldId id="449" r:id="rId114"/>
    <p:sldId id="485" r:id="rId115"/>
    <p:sldId id="437" r:id="rId116"/>
    <p:sldId id="612" r:id="rId117"/>
    <p:sldId id="565" r:id="rId118"/>
    <p:sldId id="546" r:id="rId119"/>
    <p:sldId id="606" r:id="rId120"/>
    <p:sldId id="543" r:id="rId121"/>
    <p:sldId id="544" r:id="rId122"/>
    <p:sldId id="614" r:id="rId1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1280"/>
    <a:srgbClr val="9C1BAE"/>
    <a:srgbClr val="FF20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5647" autoAdjust="0"/>
    <p:restoredTop sz="93440" autoAdjust="0"/>
  </p:normalViewPr>
  <p:slideViewPr>
    <p:cSldViewPr snapToGrid="0" snapToObjects="1">
      <p:cViewPr varScale="1">
        <p:scale>
          <a:sx n="85" d="100"/>
          <a:sy n="85" d="100"/>
        </p:scale>
        <p:origin x="-1040" y="-9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39000"/>
    </p:cViewPr>
  </p:sorter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notesMaster" Target="notesMasters/notesMaster1.xml"/><Relationship Id="rId125" Type="http://schemas.openxmlformats.org/officeDocument/2006/relationships/printerSettings" Target="printerSettings/printerSettings1.bin"/><Relationship Id="rId126" Type="http://schemas.openxmlformats.org/officeDocument/2006/relationships/presProps" Target="presProps.xml"/><Relationship Id="rId127" Type="http://schemas.openxmlformats.org/officeDocument/2006/relationships/viewProps" Target="viewProps.xml"/><Relationship Id="rId128" Type="http://schemas.openxmlformats.org/officeDocument/2006/relationships/theme" Target="theme/theme1.xml"/><Relationship Id="rId12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hofmann\Dropbox\TnT%20Study\data\tnt_first%20resul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whofmann\Dropbox\TnT%20Study\data\tnt_first%20resul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whofmann\Dropbox\TnT%20Study\data\tnt_first%20resul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whofmann\Dropbox\TnT%20Study\data\tnt_first%20resul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whofmann\Dropbox\TnT%20Study\data\tnt_first%20result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andrewmonroe:Documents:RESEARCH:Prospection:Experiments:Prosp%20&amp;%20Trust:Study%201%20(FSU%20students):S2_results_summary.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andrewmonroe:Documents:RESEARCH:Prospection:Experiments:Prosp%20&amp;%20Think%20vs%20do:S3_results%20summar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invertIfNegative val="0"/>
          <c:cat>
            <c:strRef>
              <c:f>My_Report!$B$271:$B$279</c:f>
              <c:strCache>
                <c:ptCount val="9"/>
                <c:pt idx="0">
                  <c:v>later today</c:v>
                </c:pt>
                <c:pt idx="1">
                  <c:v>tomorrow</c:v>
                </c:pt>
                <c:pt idx="2">
                  <c:v>a few days from now</c:v>
                </c:pt>
                <c:pt idx="3">
                  <c:v>1-4 weeks from now</c:v>
                </c:pt>
                <c:pt idx="4">
                  <c:v>1-12 months from now</c:v>
                </c:pt>
                <c:pt idx="5">
                  <c:v>more than a year from now</c:v>
                </c:pt>
                <c:pt idx="6">
                  <c:v>more than 10 years from now</c:v>
                </c:pt>
                <c:pt idx="7">
                  <c:v>more than 50 years from now</c:v>
                </c:pt>
                <c:pt idx="8">
                  <c:v>after life</c:v>
                </c:pt>
              </c:strCache>
            </c:strRef>
          </c:cat>
          <c:val>
            <c:numRef>
              <c:f>My_Report!$E$272:$E$280</c:f>
              <c:numCache>
                <c:formatCode>0%</c:formatCode>
                <c:ptCount val="9"/>
                <c:pt idx="0">
                  <c:v>0.512045105074321</c:v>
                </c:pt>
                <c:pt idx="1">
                  <c:v>0.272680676576115</c:v>
                </c:pt>
                <c:pt idx="2">
                  <c:v>0.295745771399283</c:v>
                </c:pt>
                <c:pt idx="3">
                  <c:v>0.289595079446438</c:v>
                </c:pt>
                <c:pt idx="4">
                  <c:v>0.273193234238852</c:v>
                </c:pt>
                <c:pt idx="5">
                  <c:v>0.142491030240902</c:v>
                </c:pt>
                <c:pt idx="6">
                  <c:v>0.0568939005638134</c:v>
                </c:pt>
                <c:pt idx="7">
                  <c:v>0.0117888262429523</c:v>
                </c:pt>
                <c:pt idx="8">
                  <c:v>0.00666324961558175</c:v>
                </c:pt>
              </c:numCache>
            </c:numRef>
          </c:val>
          <c:extLst xmlns:c16r2="http://schemas.microsoft.com/office/drawing/2015/06/chart">
            <c:ext xmlns:c16="http://schemas.microsoft.com/office/drawing/2014/chart" uri="{C3380CC4-5D6E-409C-BE32-E72D297353CC}">
              <c16:uniqueId val="{00000000-046D-5F4C-9060-A2CF2D392AA8}"/>
            </c:ext>
          </c:extLst>
        </c:ser>
        <c:dLbls>
          <c:showLegendKey val="0"/>
          <c:showVal val="0"/>
          <c:showCatName val="0"/>
          <c:showSerName val="0"/>
          <c:showPercent val="0"/>
          <c:showBubbleSize val="0"/>
        </c:dLbls>
        <c:gapWidth val="150"/>
        <c:axId val="2092331560"/>
        <c:axId val="2092157208"/>
      </c:barChart>
      <c:catAx>
        <c:axId val="2092331560"/>
        <c:scaling>
          <c:orientation val="maxMin"/>
        </c:scaling>
        <c:delete val="0"/>
        <c:axPos val="l"/>
        <c:numFmt formatCode="General" sourceLinked="0"/>
        <c:majorTickMark val="out"/>
        <c:minorTickMark val="none"/>
        <c:tickLblPos val="nextTo"/>
        <c:crossAx val="2092157208"/>
        <c:crosses val="autoZero"/>
        <c:auto val="1"/>
        <c:lblAlgn val="ctr"/>
        <c:lblOffset val="100"/>
        <c:noMultiLvlLbl val="0"/>
      </c:catAx>
      <c:valAx>
        <c:axId val="2092157208"/>
        <c:scaling>
          <c:orientation val="minMax"/>
        </c:scaling>
        <c:delete val="0"/>
        <c:axPos val="t"/>
        <c:majorGridlines/>
        <c:numFmt formatCode="0%" sourceLinked="1"/>
        <c:majorTickMark val="out"/>
        <c:minorTickMark val="none"/>
        <c:tickLblPos val="nextTo"/>
        <c:crossAx val="2092331560"/>
        <c:crosses val="autoZero"/>
        <c:crossBetween val="between"/>
      </c:valAx>
    </c:plotArea>
    <c:plotVisOnly val="1"/>
    <c:dispBlanksAs val="gap"/>
    <c:showDLblsOverMax val="0"/>
  </c:chart>
  <c:spPr>
    <a:ln>
      <a:noFill/>
    </a:ln>
  </c:spPr>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invertIfNegative val="0"/>
          <c:cat>
            <c:strRef>
              <c:f>My_Report!$B$98:$B$105</c:f>
              <c:strCache>
                <c:ptCount val="8"/>
                <c:pt idx="0">
                  <c:v>earlier today</c:v>
                </c:pt>
                <c:pt idx="1">
                  <c:v>yesterday</c:v>
                </c:pt>
                <c:pt idx="2">
                  <c:v>a few days ago</c:v>
                </c:pt>
                <c:pt idx="3">
                  <c:v>1-4 weeks ago</c:v>
                </c:pt>
                <c:pt idx="4">
                  <c:v>1-12 months ago</c:v>
                </c:pt>
                <c:pt idx="5">
                  <c:v>more than a year ago</c:v>
                </c:pt>
                <c:pt idx="6">
                  <c:v>more than 10 years ago</c:v>
                </c:pt>
                <c:pt idx="7">
                  <c:v>before you were born</c:v>
                </c:pt>
              </c:strCache>
            </c:strRef>
          </c:cat>
          <c:val>
            <c:numRef>
              <c:f>My_Report!$E$98:$E$105</c:f>
              <c:numCache>
                <c:formatCode>0%</c:formatCode>
                <c:ptCount val="8"/>
                <c:pt idx="0">
                  <c:v>0.379194630872483</c:v>
                </c:pt>
                <c:pt idx="1">
                  <c:v>0.24496644295302</c:v>
                </c:pt>
                <c:pt idx="2">
                  <c:v>0.216442953020134</c:v>
                </c:pt>
                <c:pt idx="3">
                  <c:v>0.167785234899329</c:v>
                </c:pt>
                <c:pt idx="4">
                  <c:v>0.216442953020134</c:v>
                </c:pt>
                <c:pt idx="5">
                  <c:v>0.214765100671141</c:v>
                </c:pt>
                <c:pt idx="6">
                  <c:v>0.098993288590604</c:v>
                </c:pt>
                <c:pt idx="7">
                  <c:v>0.0453020134228188</c:v>
                </c:pt>
              </c:numCache>
            </c:numRef>
          </c:val>
          <c:extLst xmlns:c16r2="http://schemas.microsoft.com/office/drawing/2015/06/chart">
            <c:ext xmlns:c16="http://schemas.microsoft.com/office/drawing/2014/chart" uri="{C3380CC4-5D6E-409C-BE32-E72D297353CC}">
              <c16:uniqueId val="{00000000-2E5C-7B45-A947-45470CAB0C95}"/>
            </c:ext>
          </c:extLst>
        </c:ser>
        <c:dLbls>
          <c:showLegendKey val="0"/>
          <c:showVal val="0"/>
          <c:showCatName val="0"/>
          <c:showSerName val="0"/>
          <c:showPercent val="0"/>
          <c:showBubbleSize val="0"/>
        </c:dLbls>
        <c:gapWidth val="150"/>
        <c:axId val="2093595464"/>
        <c:axId val="2093598520"/>
      </c:barChart>
      <c:catAx>
        <c:axId val="2093595464"/>
        <c:scaling>
          <c:orientation val="maxMin"/>
        </c:scaling>
        <c:delete val="0"/>
        <c:axPos val="l"/>
        <c:numFmt formatCode="General" sourceLinked="0"/>
        <c:majorTickMark val="out"/>
        <c:minorTickMark val="none"/>
        <c:tickLblPos val="nextTo"/>
        <c:crossAx val="2093598520"/>
        <c:crosses val="autoZero"/>
        <c:auto val="1"/>
        <c:lblAlgn val="ctr"/>
        <c:lblOffset val="100"/>
        <c:noMultiLvlLbl val="0"/>
      </c:catAx>
      <c:valAx>
        <c:axId val="2093598520"/>
        <c:scaling>
          <c:orientation val="minMax"/>
        </c:scaling>
        <c:delete val="0"/>
        <c:axPos val="t"/>
        <c:majorGridlines/>
        <c:numFmt formatCode="0%" sourceLinked="1"/>
        <c:majorTickMark val="out"/>
        <c:minorTickMark val="none"/>
        <c:tickLblPos val="nextTo"/>
        <c:crossAx val="2093595464"/>
        <c:crosses val="autoZero"/>
        <c:crossBetween val="between"/>
      </c:valAx>
    </c:plotArea>
    <c:plotVisOnly val="1"/>
    <c:dispBlanksAs val="gap"/>
    <c:showDLblsOverMax val="0"/>
  </c:chart>
  <c:spPr>
    <a:ln>
      <a:noFill/>
    </a:ln>
  </c:spPr>
  <c:txPr>
    <a:bodyPr/>
    <a:lstStyle/>
    <a:p>
      <a:pPr>
        <a:defRPr sz="12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invertIfNegative val="0"/>
          <c:cat>
            <c:strRef>
              <c:f>My_Report!$B$114:$B$128</c:f>
              <c:strCache>
                <c:ptCount val="15"/>
                <c:pt idx="0">
                  <c:v>regret</c:v>
                </c:pt>
                <c:pt idx="1">
                  <c:v>replaying thoughts over and over</c:v>
                </c:pt>
                <c:pt idx="2">
                  <c:v>happy</c:v>
                </c:pt>
                <c:pt idx="3">
                  <c:v>sad</c:v>
                </c:pt>
                <c:pt idx="4">
                  <c:v>disappointed</c:v>
                </c:pt>
                <c:pt idx="5">
                  <c:v>nostalgia (appreciating / bittersweet about the past)</c:v>
                </c:pt>
                <c:pt idx="6">
                  <c:v>proud</c:v>
                </c:pt>
                <c:pt idx="7">
                  <c:v>relieved</c:v>
                </c:pt>
                <c:pt idx="8">
                  <c:v>angry</c:v>
                </c:pt>
                <c:pt idx="9">
                  <c:v>trying to make sense of it / understand</c:v>
                </c:pt>
                <c:pt idx="10">
                  <c:v>what might have been / should have happened</c:v>
                </c:pt>
                <c:pt idx="11">
                  <c:v>remembering a prior lesson or lesson learned</c:v>
                </c:pt>
                <c:pt idx="12">
                  <c:v>how to deal with past event (e.g., fix problem)</c:v>
                </c:pt>
                <c:pt idx="13">
                  <c:v>implications of the past for the future</c:v>
                </c:pt>
                <c:pt idx="14">
                  <c:v>other (please specify):</c:v>
                </c:pt>
              </c:strCache>
            </c:strRef>
          </c:cat>
          <c:val>
            <c:numRef>
              <c:f>My_Report!$E$114:$E$128</c:f>
              <c:numCache>
                <c:formatCode>0%</c:formatCode>
                <c:ptCount val="15"/>
                <c:pt idx="0">
                  <c:v>0.167785234899329</c:v>
                </c:pt>
                <c:pt idx="1">
                  <c:v>0.338926174496644</c:v>
                </c:pt>
                <c:pt idx="2">
                  <c:v>0.214765100671141</c:v>
                </c:pt>
                <c:pt idx="3">
                  <c:v>0.197986577181208</c:v>
                </c:pt>
                <c:pt idx="4">
                  <c:v>0.258389261744967</c:v>
                </c:pt>
                <c:pt idx="5">
                  <c:v>0.266778523489933</c:v>
                </c:pt>
                <c:pt idx="6">
                  <c:v>0.0956375838926175</c:v>
                </c:pt>
                <c:pt idx="7">
                  <c:v>0.0687919463087248</c:v>
                </c:pt>
                <c:pt idx="8">
                  <c:v>0.134228187919463</c:v>
                </c:pt>
                <c:pt idx="9">
                  <c:v>0.385906040268456</c:v>
                </c:pt>
                <c:pt idx="10">
                  <c:v>0.325503355704698</c:v>
                </c:pt>
                <c:pt idx="11">
                  <c:v>0.157718120805369</c:v>
                </c:pt>
                <c:pt idx="12">
                  <c:v>0.248322147651007</c:v>
                </c:pt>
                <c:pt idx="13">
                  <c:v>0.451342281879195</c:v>
                </c:pt>
                <c:pt idx="14">
                  <c:v>0.0486577181208054</c:v>
                </c:pt>
              </c:numCache>
            </c:numRef>
          </c:val>
          <c:extLst xmlns:c16r2="http://schemas.microsoft.com/office/drawing/2015/06/chart">
            <c:ext xmlns:c16="http://schemas.microsoft.com/office/drawing/2014/chart" uri="{C3380CC4-5D6E-409C-BE32-E72D297353CC}">
              <c16:uniqueId val="{00000000-A353-344D-B5B5-DFF8C96B8257}"/>
            </c:ext>
          </c:extLst>
        </c:ser>
        <c:dLbls>
          <c:showLegendKey val="0"/>
          <c:showVal val="0"/>
          <c:showCatName val="0"/>
          <c:showSerName val="0"/>
          <c:showPercent val="0"/>
          <c:showBubbleSize val="0"/>
        </c:dLbls>
        <c:gapWidth val="150"/>
        <c:axId val="2092333608"/>
        <c:axId val="2085756728"/>
      </c:barChart>
      <c:catAx>
        <c:axId val="2092333608"/>
        <c:scaling>
          <c:orientation val="maxMin"/>
        </c:scaling>
        <c:delete val="0"/>
        <c:axPos val="l"/>
        <c:numFmt formatCode="General" sourceLinked="0"/>
        <c:majorTickMark val="out"/>
        <c:minorTickMark val="none"/>
        <c:tickLblPos val="nextTo"/>
        <c:crossAx val="2085756728"/>
        <c:crosses val="autoZero"/>
        <c:auto val="1"/>
        <c:lblAlgn val="ctr"/>
        <c:lblOffset val="100"/>
        <c:noMultiLvlLbl val="0"/>
      </c:catAx>
      <c:valAx>
        <c:axId val="2085756728"/>
        <c:scaling>
          <c:orientation val="minMax"/>
        </c:scaling>
        <c:delete val="0"/>
        <c:axPos val="t"/>
        <c:majorGridlines/>
        <c:numFmt formatCode="0%" sourceLinked="1"/>
        <c:majorTickMark val="out"/>
        <c:minorTickMark val="none"/>
        <c:tickLblPos val="nextTo"/>
        <c:crossAx val="2092333608"/>
        <c:crosses val="autoZero"/>
        <c:crossBetween val="between"/>
      </c:valAx>
    </c:plotArea>
    <c:plotVisOnly val="1"/>
    <c:dispBlanksAs val="gap"/>
    <c:showDLblsOverMax val="0"/>
  </c:chart>
  <c:spPr>
    <a:ln>
      <a:noFill/>
    </a:ln>
  </c:spPr>
  <c:txPr>
    <a:bodyPr/>
    <a:lstStyle/>
    <a:p>
      <a:pPr>
        <a:defRPr sz="12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chemeClr val="tx2"/>
            </a:solidFill>
          </c:spPr>
          <c:invertIfNegative val="0"/>
          <c:cat>
            <c:strRef>
              <c:f>My_Report!$B$173:$B$190</c:f>
              <c:strCache>
                <c:ptCount val="18"/>
                <c:pt idx="0">
                  <c:v>enjoying, savoring</c:v>
                </c:pt>
                <c:pt idx="1">
                  <c:v>surprised</c:v>
                </c:pt>
                <c:pt idx="2">
                  <c:v>trying to figure out what is going on</c:v>
                </c:pt>
                <c:pt idx="3">
                  <c:v>doing what I intend to do / what I am supposed to do</c:v>
                </c:pt>
                <c:pt idx="4">
                  <c:v>bored</c:v>
                </c:pt>
                <c:pt idx="5">
                  <c:v>getting through it</c:v>
                </c:pt>
                <c:pt idx="6">
                  <c:v>controlling myself / inner struggle</c:v>
                </c:pt>
                <c:pt idx="7">
                  <c:v>working through a problem</c:v>
                </c:pt>
                <c:pt idx="8">
                  <c:v>struggle with other people</c:v>
                </c:pt>
                <c:pt idx="9">
                  <c:v>trying to get what I want/need</c:v>
                </c:pt>
                <c:pt idx="10">
                  <c:v>deciding/choosing</c:v>
                </c:pt>
                <c:pt idx="11">
                  <c:v>how I look or seem to others</c:v>
                </c:pt>
                <c:pt idx="12">
                  <c:v>feeling sorry for myself</c:v>
                </c:pt>
                <c:pt idx="13">
                  <c:v>how things could or should be different</c:v>
                </c:pt>
                <c:pt idx="14">
                  <c:v>enjoying the presence of other people</c:v>
                </c:pt>
                <c:pt idx="15">
                  <c:v>paying attention/zeroed in on what I am doing</c:v>
                </c:pt>
                <c:pt idx="16">
                  <c:v>implications of the present for the future</c:v>
                </c:pt>
                <c:pt idx="17">
                  <c:v>other (please specify):</c:v>
                </c:pt>
              </c:strCache>
            </c:strRef>
          </c:cat>
          <c:val>
            <c:numRef>
              <c:f>My_Report!$E$174:$E$191</c:f>
              <c:numCache>
                <c:formatCode>0%</c:formatCode>
                <c:ptCount val="18"/>
                <c:pt idx="0">
                  <c:v>0.25475488882936</c:v>
                </c:pt>
                <c:pt idx="1">
                  <c:v>0.0348245379051701</c:v>
                </c:pt>
                <c:pt idx="2">
                  <c:v>0.295204929011519</c:v>
                </c:pt>
                <c:pt idx="3">
                  <c:v>0.430752745780873</c:v>
                </c:pt>
                <c:pt idx="4">
                  <c:v>0.0787570318778463</c:v>
                </c:pt>
                <c:pt idx="5">
                  <c:v>0.118939190999196</c:v>
                </c:pt>
                <c:pt idx="6">
                  <c:v>0.0701848379319582</c:v>
                </c:pt>
                <c:pt idx="7">
                  <c:v>0.194213769086526</c:v>
                </c:pt>
                <c:pt idx="8">
                  <c:v>0.0608090008036432</c:v>
                </c:pt>
                <c:pt idx="9">
                  <c:v>0.121350120546477</c:v>
                </c:pt>
                <c:pt idx="10">
                  <c:v>0.174926332708278</c:v>
                </c:pt>
                <c:pt idx="11">
                  <c:v>0.0731315296008572</c:v>
                </c:pt>
                <c:pt idx="12">
                  <c:v>0.0383069916956871</c:v>
                </c:pt>
                <c:pt idx="13">
                  <c:v>0.0942941334047683</c:v>
                </c:pt>
                <c:pt idx="14">
                  <c:v>0.151352799357085</c:v>
                </c:pt>
                <c:pt idx="15">
                  <c:v>0.394588802571658</c:v>
                </c:pt>
                <c:pt idx="16">
                  <c:v>0.288775783552103</c:v>
                </c:pt>
                <c:pt idx="17">
                  <c:v>0.0200910795606751</c:v>
                </c:pt>
              </c:numCache>
            </c:numRef>
          </c:val>
          <c:extLst xmlns:c16r2="http://schemas.microsoft.com/office/drawing/2015/06/chart">
            <c:ext xmlns:c16="http://schemas.microsoft.com/office/drawing/2014/chart" uri="{C3380CC4-5D6E-409C-BE32-E72D297353CC}">
              <c16:uniqueId val="{00000000-D4A3-D94C-B32F-2A31EBB75A42}"/>
            </c:ext>
          </c:extLst>
        </c:ser>
        <c:dLbls>
          <c:showLegendKey val="0"/>
          <c:showVal val="0"/>
          <c:showCatName val="0"/>
          <c:showSerName val="0"/>
          <c:showPercent val="0"/>
          <c:showBubbleSize val="0"/>
        </c:dLbls>
        <c:gapWidth val="150"/>
        <c:axId val="2106284968"/>
        <c:axId val="2106287976"/>
      </c:barChart>
      <c:catAx>
        <c:axId val="2106284968"/>
        <c:scaling>
          <c:orientation val="maxMin"/>
        </c:scaling>
        <c:delete val="0"/>
        <c:axPos val="l"/>
        <c:numFmt formatCode="General" sourceLinked="0"/>
        <c:majorTickMark val="out"/>
        <c:minorTickMark val="none"/>
        <c:tickLblPos val="nextTo"/>
        <c:crossAx val="2106287976"/>
        <c:crosses val="autoZero"/>
        <c:auto val="1"/>
        <c:lblAlgn val="ctr"/>
        <c:lblOffset val="100"/>
        <c:noMultiLvlLbl val="0"/>
      </c:catAx>
      <c:valAx>
        <c:axId val="2106287976"/>
        <c:scaling>
          <c:orientation val="minMax"/>
        </c:scaling>
        <c:delete val="0"/>
        <c:axPos val="t"/>
        <c:majorGridlines/>
        <c:numFmt formatCode="0%" sourceLinked="1"/>
        <c:majorTickMark val="out"/>
        <c:minorTickMark val="none"/>
        <c:tickLblPos val="nextTo"/>
        <c:crossAx val="2106284968"/>
        <c:crosses val="autoZero"/>
        <c:crossBetween val="between"/>
      </c:valAx>
    </c:plotArea>
    <c:plotVisOnly val="1"/>
    <c:dispBlanksAs val="gap"/>
    <c:showDLblsOverMax val="0"/>
  </c:chart>
  <c:spPr>
    <a:ln>
      <a:noFill/>
    </a:ln>
  </c:spPr>
  <c:txPr>
    <a:bodyPr/>
    <a:lstStyle/>
    <a:p>
      <a:pPr>
        <a:defRPr sz="12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03099883179031"/>
          <c:y val="0.0869798730708639"/>
          <c:w val="0.570896944894023"/>
          <c:h val="0.900509261192989"/>
        </c:manualLayout>
      </c:layout>
      <c:barChart>
        <c:barDir val="bar"/>
        <c:grouping val="clustered"/>
        <c:varyColors val="0"/>
        <c:ser>
          <c:idx val="0"/>
          <c:order val="0"/>
          <c:spPr>
            <a:solidFill>
              <a:schemeClr val="accent2">
                <a:lumMod val="75000"/>
              </a:schemeClr>
            </a:solidFill>
          </c:spPr>
          <c:invertIfNegative val="0"/>
          <c:cat>
            <c:strRef>
              <c:f>My_Report!$B$288:$B$302</c:f>
              <c:strCache>
                <c:ptCount val="15"/>
                <c:pt idx="0">
                  <c:v>planning</c:v>
                </c:pt>
                <c:pt idx="1">
                  <c:v>imagining</c:v>
                </c:pt>
                <c:pt idx="2">
                  <c:v>what other people will do</c:v>
                </c:pt>
                <c:pt idx="3">
                  <c:v>intending</c:v>
                </c:pt>
                <c:pt idx="4">
                  <c:v>what I will do</c:v>
                </c:pt>
                <c:pt idx="5">
                  <c:v>what you are obliged to do</c:v>
                </c:pt>
                <c:pt idx="6">
                  <c:v>what you hope to do</c:v>
                </c:pt>
                <c:pt idx="7">
                  <c:v>what you hope will happen</c:v>
                </c:pt>
                <c:pt idx="8">
                  <c:v>what you fear will happen</c:v>
                </c:pt>
                <c:pt idx="9">
                  <c:v>worries</c:v>
                </c:pt>
                <c:pt idx="10">
                  <c:v>wondering what will happen</c:v>
                </c:pt>
                <c:pt idx="11">
                  <c:v>possible future emotions or expected emotions</c:v>
                </c:pt>
                <c:pt idx="12">
                  <c:v>what you will say or write</c:v>
                </c:pt>
                <c:pt idx="13">
                  <c:v>choosing/deciding among future options</c:v>
                </c:pt>
                <c:pt idx="14">
                  <c:v>other (please specify):</c:v>
                </c:pt>
              </c:strCache>
            </c:strRef>
          </c:cat>
          <c:val>
            <c:numRef>
              <c:f>My_Report!$E$289:$E$303</c:f>
              <c:numCache>
                <c:formatCode>0%</c:formatCode>
                <c:ptCount val="15"/>
                <c:pt idx="0">
                  <c:v>0.741158380317786</c:v>
                </c:pt>
                <c:pt idx="1">
                  <c:v>0.386981035366479</c:v>
                </c:pt>
                <c:pt idx="2">
                  <c:v>0.262429523321374</c:v>
                </c:pt>
                <c:pt idx="3">
                  <c:v>0.29625832906202</c:v>
                </c:pt>
                <c:pt idx="4">
                  <c:v>0.390056381342901</c:v>
                </c:pt>
                <c:pt idx="5">
                  <c:v>0.264992311635059</c:v>
                </c:pt>
                <c:pt idx="6">
                  <c:v>0.460789338800615</c:v>
                </c:pt>
                <c:pt idx="7">
                  <c:v>0.45822655048693</c:v>
                </c:pt>
                <c:pt idx="8">
                  <c:v>0.217324449000513</c:v>
                </c:pt>
                <c:pt idx="9">
                  <c:v>0.228600717580728</c:v>
                </c:pt>
                <c:pt idx="10">
                  <c:v>0.331624807790877</c:v>
                </c:pt>
                <c:pt idx="11">
                  <c:v>0.177857508969759</c:v>
                </c:pt>
                <c:pt idx="12">
                  <c:v>0.167093798052281</c:v>
                </c:pt>
                <c:pt idx="13">
                  <c:v>0.251665812403895</c:v>
                </c:pt>
                <c:pt idx="14">
                  <c:v>0.00717580727831881</c:v>
                </c:pt>
              </c:numCache>
            </c:numRef>
          </c:val>
          <c:extLst xmlns:c16r2="http://schemas.microsoft.com/office/drawing/2015/06/chart">
            <c:ext xmlns:c16="http://schemas.microsoft.com/office/drawing/2014/chart" uri="{C3380CC4-5D6E-409C-BE32-E72D297353CC}">
              <c16:uniqueId val="{00000000-D04B-F448-A642-9EB69E26C300}"/>
            </c:ext>
          </c:extLst>
        </c:ser>
        <c:dLbls>
          <c:showLegendKey val="0"/>
          <c:showVal val="0"/>
          <c:showCatName val="0"/>
          <c:showSerName val="0"/>
          <c:showPercent val="0"/>
          <c:showBubbleSize val="0"/>
        </c:dLbls>
        <c:gapWidth val="150"/>
        <c:axId val="2092557032"/>
        <c:axId val="2092539176"/>
      </c:barChart>
      <c:catAx>
        <c:axId val="2092557032"/>
        <c:scaling>
          <c:orientation val="maxMin"/>
        </c:scaling>
        <c:delete val="0"/>
        <c:axPos val="l"/>
        <c:numFmt formatCode="General" sourceLinked="0"/>
        <c:majorTickMark val="out"/>
        <c:minorTickMark val="none"/>
        <c:tickLblPos val="nextTo"/>
        <c:crossAx val="2092539176"/>
        <c:crosses val="autoZero"/>
        <c:auto val="1"/>
        <c:lblAlgn val="ctr"/>
        <c:lblOffset val="100"/>
        <c:noMultiLvlLbl val="0"/>
      </c:catAx>
      <c:valAx>
        <c:axId val="2092539176"/>
        <c:scaling>
          <c:orientation val="minMax"/>
        </c:scaling>
        <c:delete val="0"/>
        <c:axPos val="t"/>
        <c:majorGridlines/>
        <c:numFmt formatCode="0%" sourceLinked="1"/>
        <c:majorTickMark val="out"/>
        <c:minorTickMark val="none"/>
        <c:tickLblPos val="nextTo"/>
        <c:crossAx val="2092557032"/>
        <c:crosses val="autoZero"/>
        <c:crossBetween val="between"/>
      </c:valAx>
    </c:plotArea>
    <c:plotVisOnly val="1"/>
    <c:dispBlanksAs val="gap"/>
    <c:showDLblsOverMax val="0"/>
  </c:chart>
  <c:spPr>
    <a:ln>
      <a:noFill/>
    </a:ln>
  </c:spPr>
  <c:txPr>
    <a:bodyPr/>
    <a:lstStyle/>
    <a:p>
      <a:pPr>
        <a:defRPr sz="12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56944262175561"/>
          <c:y val="0.0503000047291386"/>
          <c:w val="0.635648330417031"/>
          <c:h val="0.799875690518075"/>
        </c:manualLayout>
      </c:layout>
      <c:barChart>
        <c:barDir val="col"/>
        <c:grouping val="clustered"/>
        <c:varyColors val="0"/>
        <c:ser>
          <c:idx val="0"/>
          <c:order val="0"/>
          <c:tx>
            <c:strRef>
              <c:f>Sheet1!$H$3</c:f>
              <c:strCache>
                <c:ptCount val="1"/>
                <c:pt idx="0">
                  <c:v>Present condition</c:v>
                </c:pt>
              </c:strCache>
            </c:strRef>
          </c:tx>
          <c:spPr>
            <a:solidFill>
              <a:schemeClr val="bg1">
                <a:lumMod val="50000"/>
              </a:schemeClr>
            </a:solidFill>
            <a:ln>
              <a:solidFill>
                <a:schemeClr val="tx1"/>
              </a:solidFill>
            </a:ln>
          </c:spPr>
          <c:invertIfNegative val="0"/>
          <c:errBars>
            <c:errBarType val="both"/>
            <c:errValType val="cust"/>
            <c:noEndCap val="0"/>
            <c:plus>
              <c:numRef>
                <c:f>Sheet1!$K$3:$L$3</c:f>
                <c:numCache>
                  <c:formatCode>General</c:formatCode>
                  <c:ptCount val="2"/>
                  <c:pt idx="0">
                    <c:v>0.250151403459434</c:v>
                  </c:pt>
                  <c:pt idx="1">
                    <c:v>0.263615688779539</c:v>
                  </c:pt>
                </c:numCache>
              </c:numRef>
            </c:plus>
            <c:minus>
              <c:numRef>
                <c:f>Sheet1!$K$3:$L$3</c:f>
                <c:numCache>
                  <c:formatCode>General</c:formatCode>
                  <c:ptCount val="2"/>
                  <c:pt idx="0">
                    <c:v>0.250151403459434</c:v>
                  </c:pt>
                  <c:pt idx="1">
                    <c:v>0.263615688779539</c:v>
                  </c:pt>
                </c:numCache>
              </c:numRef>
            </c:minus>
          </c:errBars>
          <c:cat>
            <c:strRef>
              <c:f>Sheet1!$I$2:$J$2</c:f>
              <c:strCache>
                <c:ptCount val="2"/>
                <c:pt idx="0">
                  <c:v>Trustworthy partner</c:v>
                </c:pt>
                <c:pt idx="1">
                  <c:v>Untrustworthy partner</c:v>
                </c:pt>
              </c:strCache>
            </c:strRef>
          </c:cat>
          <c:val>
            <c:numRef>
              <c:f>Sheet1!$I$3:$J$3</c:f>
              <c:numCache>
                <c:formatCode>_([$$-409]* #,##0.00_);_([$$-409]* \(#,##0.00\);_([$$-409]* "-"??_);_(@_)</c:formatCode>
                <c:ptCount val="2"/>
                <c:pt idx="0">
                  <c:v>4.465685999999987</c:v>
                </c:pt>
                <c:pt idx="1">
                  <c:v>3.995098</c:v>
                </c:pt>
              </c:numCache>
            </c:numRef>
          </c:val>
          <c:extLst xmlns:c16r2="http://schemas.microsoft.com/office/drawing/2015/06/chart">
            <c:ext xmlns:c16="http://schemas.microsoft.com/office/drawing/2014/chart" uri="{C3380CC4-5D6E-409C-BE32-E72D297353CC}">
              <c16:uniqueId val="{00000000-ACC2-2D45-86CE-4A515BB9BA7F}"/>
            </c:ext>
          </c:extLst>
        </c:ser>
        <c:ser>
          <c:idx val="1"/>
          <c:order val="1"/>
          <c:tx>
            <c:strRef>
              <c:f>Sheet1!$H$4</c:f>
              <c:strCache>
                <c:ptCount val="1"/>
                <c:pt idx="0">
                  <c:v>Future condition</c:v>
                </c:pt>
              </c:strCache>
            </c:strRef>
          </c:tx>
          <c:spPr>
            <a:solidFill>
              <a:schemeClr val="bg1"/>
            </a:solidFill>
            <a:ln>
              <a:solidFill>
                <a:schemeClr val="tx1"/>
              </a:solidFill>
            </a:ln>
          </c:spPr>
          <c:invertIfNegative val="0"/>
          <c:errBars>
            <c:errBarType val="both"/>
            <c:errValType val="cust"/>
            <c:noEndCap val="0"/>
            <c:plus>
              <c:numRef>
                <c:f>Sheet1!$K$4:$L$4</c:f>
                <c:numCache>
                  <c:formatCode>General</c:formatCode>
                  <c:ptCount val="2"/>
                  <c:pt idx="0">
                    <c:v>0.235936997331819</c:v>
                  </c:pt>
                  <c:pt idx="1">
                    <c:v>0.267116461903433</c:v>
                  </c:pt>
                </c:numCache>
              </c:numRef>
            </c:plus>
            <c:minus>
              <c:numRef>
                <c:f>Sheet1!$K$4:$L$4</c:f>
                <c:numCache>
                  <c:formatCode>General</c:formatCode>
                  <c:ptCount val="2"/>
                  <c:pt idx="0">
                    <c:v>0.235936997331819</c:v>
                  </c:pt>
                  <c:pt idx="1">
                    <c:v>0.267116461903433</c:v>
                  </c:pt>
                </c:numCache>
              </c:numRef>
            </c:minus>
          </c:errBars>
          <c:cat>
            <c:strRef>
              <c:f>Sheet1!$I$2:$J$2</c:f>
              <c:strCache>
                <c:ptCount val="2"/>
                <c:pt idx="0">
                  <c:v>Trustworthy partner</c:v>
                </c:pt>
                <c:pt idx="1">
                  <c:v>Untrustworthy partner</c:v>
                </c:pt>
              </c:strCache>
            </c:strRef>
          </c:cat>
          <c:val>
            <c:numRef>
              <c:f>Sheet1!$I$4:$J$4</c:f>
              <c:numCache>
                <c:formatCode>_([$$-409]* #,##0.00_);_([$$-409]* \(#,##0.00\);_([$$-409]* "-"??_);_(@_)</c:formatCode>
                <c:ptCount val="2"/>
                <c:pt idx="0">
                  <c:v>3.585714</c:v>
                </c:pt>
                <c:pt idx="1">
                  <c:v>3.12381</c:v>
                </c:pt>
              </c:numCache>
            </c:numRef>
          </c:val>
          <c:extLst xmlns:c16r2="http://schemas.microsoft.com/office/drawing/2015/06/chart">
            <c:ext xmlns:c16="http://schemas.microsoft.com/office/drawing/2014/chart" uri="{C3380CC4-5D6E-409C-BE32-E72D297353CC}">
              <c16:uniqueId val="{00000001-ACC2-2D45-86CE-4A515BB9BA7F}"/>
            </c:ext>
          </c:extLst>
        </c:ser>
        <c:dLbls>
          <c:showLegendKey val="0"/>
          <c:showVal val="0"/>
          <c:showCatName val="0"/>
          <c:showSerName val="0"/>
          <c:showPercent val="0"/>
          <c:showBubbleSize val="0"/>
        </c:dLbls>
        <c:gapWidth val="150"/>
        <c:axId val="2106433704"/>
        <c:axId val="2106436680"/>
      </c:barChart>
      <c:catAx>
        <c:axId val="2106433704"/>
        <c:scaling>
          <c:orientation val="minMax"/>
        </c:scaling>
        <c:delete val="0"/>
        <c:axPos val="b"/>
        <c:numFmt formatCode="General" sourceLinked="0"/>
        <c:majorTickMark val="out"/>
        <c:minorTickMark val="none"/>
        <c:tickLblPos val="nextTo"/>
        <c:crossAx val="2106436680"/>
        <c:crosses val="autoZero"/>
        <c:auto val="1"/>
        <c:lblAlgn val="ctr"/>
        <c:lblOffset val="100"/>
        <c:noMultiLvlLbl val="0"/>
      </c:catAx>
      <c:valAx>
        <c:axId val="2106436680"/>
        <c:scaling>
          <c:orientation val="minMax"/>
        </c:scaling>
        <c:delete val="0"/>
        <c:axPos val="l"/>
        <c:majorGridlines/>
        <c:title>
          <c:tx>
            <c:rich>
              <a:bodyPr rot="-5400000" vert="horz"/>
              <a:lstStyle/>
              <a:p>
                <a:pPr>
                  <a:defRPr/>
                </a:pPr>
                <a:r>
                  <a:rPr lang="en-US"/>
                  <a:t>Amount sent to partner</a:t>
                </a:r>
              </a:p>
            </c:rich>
          </c:tx>
          <c:layout>
            <c:manualLayout>
              <c:xMode val="edge"/>
              <c:yMode val="edge"/>
              <c:x val="0.0150462962962963"/>
              <c:y val="0.162935967463526"/>
            </c:manualLayout>
          </c:layout>
          <c:overlay val="0"/>
        </c:title>
        <c:numFmt formatCode="&quot;$&quot;#,##0" sourceLinked="0"/>
        <c:majorTickMark val="out"/>
        <c:minorTickMark val="none"/>
        <c:tickLblPos val="nextTo"/>
        <c:crossAx val="2106433704"/>
        <c:crosses val="autoZero"/>
        <c:crossBetween val="between"/>
        <c:majorUnit val="1.0"/>
      </c:valAx>
      <c:spPr>
        <a:noFill/>
      </c:spPr>
    </c:plotArea>
    <c:legend>
      <c:legendPos val="r"/>
      <c:layout>
        <c:manualLayout>
          <c:xMode val="edge"/>
          <c:yMode val="edge"/>
          <c:x val="0.804166666666666"/>
          <c:y val="0.260285285285285"/>
          <c:w val="0.177314814814815"/>
          <c:h val="0.321771771771772"/>
        </c:manualLayout>
      </c:layout>
      <c:overlay val="0"/>
    </c:legend>
    <c:plotVisOnly val="1"/>
    <c:dispBlanksAs val="gap"/>
    <c:showDLblsOverMax val="0"/>
  </c:chart>
  <c:spPr>
    <a:noFill/>
    <a:ln>
      <a:noFill/>
    </a:ln>
  </c:spPr>
  <c:txPr>
    <a:bodyPr/>
    <a:lstStyle/>
    <a:p>
      <a:pPr>
        <a:defRPr sz="1400">
          <a:latin typeface="Times"/>
          <a:cs typeface="Times"/>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43537839020123"/>
          <c:y val="0.0465275043744532"/>
          <c:w val="0.618151975794692"/>
          <c:h val="0.805370974969592"/>
        </c:manualLayout>
      </c:layout>
      <c:barChart>
        <c:barDir val="col"/>
        <c:grouping val="clustered"/>
        <c:varyColors val="0"/>
        <c:ser>
          <c:idx val="0"/>
          <c:order val="0"/>
          <c:tx>
            <c:strRef>
              <c:f>Sheet1!$J$56</c:f>
              <c:strCache>
                <c:ptCount val="1"/>
                <c:pt idx="0">
                  <c:v>Present Condition</c:v>
                </c:pt>
              </c:strCache>
            </c:strRef>
          </c:tx>
          <c:spPr>
            <a:solidFill>
              <a:schemeClr val="bg1">
                <a:lumMod val="50000"/>
              </a:schemeClr>
            </a:solidFill>
            <a:ln>
              <a:solidFill>
                <a:schemeClr val="tx1"/>
              </a:solidFill>
            </a:ln>
          </c:spPr>
          <c:invertIfNegative val="0"/>
          <c:errBars>
            <c:errBarType val="both"/>
            <c:errValType val="cust"/>
            <c:noEndCap val="0"/>
            <c:plus>
              <c:numRef>
                <c:f>Sheet1!$M$56:$N$56</c:f>
                <c:numCache>
                  <c:formatCode>General</c:formatCode>
                  <c:ptCount val="2"/>
                  <c:pt idx="0">
                    <c:v>0.182043287722045</c:v>
                  </c:pt>
                  <c:pt idx="1">
                    <c:v>0.234618234625113</c:v>
                  </c:pt>
                </c:numCache>
              </c:numRef>
            </c:plus>
            <c:minus>
              <c:numRef>
                <c:f>Sheet1!$M$56:$N$56</c:f>
                <c:numCache>
                  <c:formatCode>General</c:formatCode>
                  <c:ptCount val="2"/>
                  <c:pt idx="0">
                    <c:v>0.182043287722045</c:v>
                  </c:pt>
                  <c:pt idx="1">
                    <c:v>0.234618234625113</c:v>
                  </c:pt>
                </c:numCache>
              </c:numRef>
            </c:minus>
          </c:errBars>
          <c:cat>
            <c:strRef>
              <c:f>Sheet1!$K$55:$L$55</c:f>
              <c:strCache>
                <c:ptCount val="2"/>
                <c:pt idx="0">
                  <c:v>Moral Events</c:v>
                </c:pt>
                <c:pt idx="1">
                  <c:v>Immoral Events</c:v>
                </c:pt>
              </c:strCache>
            </c:strRef>
          </c:cat>
          <c:val>
            <c:numRef>
              <c:f>Sheet1!$K$56:$L$56</c:f>
              <c:numCache>
                <c:formatCode>General</c:formatCode>
                <c:ptCount val="2"/>
                <c:pt idx="0">
                  <c:v>3.058333333333334</c:v>
                </c:pt>
                <c:pt idx="1">
                  <c:v>2.864333333333333</c:v>
                </c:pt>
              </c:numCache>
            </c:numRef>
          </c:val>
          <c:extLst xmlns:c16r2="http://schemas.microsoft.com/office/drawing/2015/06/chart">
            <c:ext xmlns:c16="http://schemas.microsoft.com/office/drawing/2014/chart" uri="{C3380CC4-5D6E-409C-BE32-E72D297353CC}">
              <c16:uniqueId val="{00000000-586D-4B4B-BE33-60C284B5213D}"/>
            </c:ext>
          </c:extLst>
        </c:ser>
        <c:ser>
          <c:idx val="1"/>
          <c:order val="1"/>
          <c:tx>
            <c:strRef>
              <c:f>Sheet1!$J$57</c:f>
              <c:strCache>
                <c:ptCount val="1"/>
                <c:pt idx="0">
                  <c:v>Future Condition</c:v>
                </c:pt>
              </c:strCache>
            </c:strRef>
          </c:tx>
          <c:spPr>
            <a:solidFill>
              <a:schemeClr val="bg1"/>
            </a:solidFill>
            <a:ln>
              <a:solidFill>
                <a:schemeClr val="tx1"/>
              </a:solidFill>
            </a:ln>
          </c:spPr>
          <c:invertIfNegative val="0"/>
          <c:errBars>
            <c:errBarType val="both"/>
            <c:errValType val="cust"/>
            <c:noEndCap val="0"/>
            <c:plus>
              <c:numRef>
                <c:f>Sheet1!$M$57:$N$57</c:f>
                <c:numCache>
                  <c:formatCode>General</c:formatCode>
                  <c:ptCount val="2"/>
                  <c:pt idx="0">
                    <c:v>0.167528304693754</c:v>
                  </c:pt>
                  <c:pt idx="1">
                    <c:v>0.156150331732365</c:v>
                  </c:pt>
                </c:numCache>
              </c:numRef>
            </c:plus>
            <c:minus>
              <c:numRef>
                <c:f>Sheet1!$M$57:$N$57</c:f>
                <c:numCache>
                  <c:formatCode>General</c:formatCode>
                  <c:ptCount val="2"/>
                  <c:pt idx="0">
                    <c:v>0.167528304693754</c:v>
                  </c:pt>
                  <c:pt idx="1">
                    <c:v>0.156150331732365</c:v>
                  </c:pt>
                </c:numCache>
              </c:numRef>
            </c:minus>
          </c:errBars>
          <c:cat>
            <c:strRef>
              <c:f>Sheet1!$K$55:$L$55</c:f>
              <c:strCache>
                <c:ptCount val="2"/>
                <c:pt idx="0">
                  <c:v>Moral Events</c:v>
                </c:pt>
                <c:pt idx="1">
                  <c:v>Immoral Events</c:v>
                </c:pt>
              </c:strCache>
            </c:strRef>
          </c:cat>
          <c:val>
            <c:numRef>
              <c:f>Sheet1!$K$57:$L$57</c:f>
              <c:numCache>
                <c:formatCode>General</c:formatCode>
                <c:ptCount val="2"/>
                <c:pt idx="0">
                  <c:v>3.103666666666667</c:v>
                </c:pt>
                <c:pt idx="1">
                  <c:v>3.360133333333334</c:v>
                </c:pt>
              </c:numCache>
            </c:numRef>
          </c:val>
          <c:extLst xmlns:c16r2="http://schemas.microsoft.com/office/drawing/2015/06/chart">
            <c:ext xmlns:c16="http://schemas.microsoft.com/office/drawing/2014/chart" uri="{C3380CC4-5D6E-409C-BE32-E72D297353CC}">
              <c16:uniqueId val="{00000001-586D-4B4B-BE33-60C284B5213D}"/>
            </c:ext>
          </c:extLst>
        </c:ser>
        <c:dLbls>
          <c:showLegendKey val="0"/>
          <c:showVal val="0"/>
          <c:showCatName val="0"/>
          <c:showSerName val="0"/>
          <c:showPercent val="0"/>
          <c:showBubbleSize val="0"/>
        </c:dLbls>
        <c:gapWidth val="150"/>
        <c:axId val="2106489544"/>
        <c:axId val="2106492520"/>
      </c:barChart>
      <c:catAx>
        <c:axId val="2106489544"/>
        <c:scaling>
          <c:orientation val="minMax"/>
        </c:scaling>
        <c:delete val="0"/>
        <c:axPos val="b"/>
        <c:numFmt formatCode="General" sourceLinked="0"/>
        <c:majorTickMark val="out"/>
        <c:minorTickMark val="none"/>
        <c:tickLblPos val="nextTo"/>
        <c:crossAx val="2106492520"/>
        <c:crosses val="autoZero"/>
        <c:auto val="1"/>
        <c:lblAlgn val="ctr"/>
        <c:lblOffset val="100"/>
        <c:noMultiLvlLbl val="0"/>
      </c:catAx>
      <c:valAx>
        <c:axId val="2106492520"/>
        <c:scaling>
          <c:orientation val="minMax"/>
          <c:max val="4.0"/>
          <c:min val="1.0"/>
        </c:scaling>
        <c:delete val="0"/>
        <c:axPos val="l"/>
        <c:majorGridlines/>
        <c:title>
          <c:tx>
            <c:rich>
              <a:bodyPr rot="-5400000" vert="horz"/>
              <a:lstStyle/>
              <a:p>
                <a:pPr>
                  <a:defRPr/>
                </a:pPr>
                <a:r>
                  <a:rPr lang="en-US"/>
                  <a:t>Moral appraisal </a:t>
                </a:r>
              </a:p>
            </c:rich>
          </c:tx>
          <c:layout>
            <c:manualLayout>
              <c:xMode val="edge"/>
              <c:yMode val="edge"/>
              <c:x val="0.0119047098279382"/>
              <c:y val="0.241954286964129"/>
            </c:manualLayout>
          </c:layout>
          <c:overlay val="0"/>
        </c:title>
        <c:numFmt formatCode="General" sourceLinked="1"/>
        <c:majorTickMark val="out"/>
        <c:minorTickMark val="none"/>
        <c:tickLblPos val="nextTo"/>
        <c:crossAx val="2106489544"/>
        <c:crosses val="autoZero"/>
        <c:crossBetween val="between"/>
        <c:majorUnit val="1.0"/>
      </c:valAx>
      <c:spPr>
        <a:noFill/>
      </c:spPr>
    </c:plotArea>
    <c:legend>
      <c:legendPos val="r"/>
      <c:layout>
        <c:manualLayout>
          <c:xMode val="edge"/>
          <c:yMode val="edge"/>
          <c:x val="0.787814231554389"/>
          <c:y val="0.195787401574803"/>
          <c:w val="0.198958333333333"/>
          <c:h val="0.33225667104112"/>
        </c:manualLayout>
      </c:layout>
      <c:overlay val="0"/>
    </c:legend>
    <c:plotVisOnly val="1"/>
    <c:dispBlanksAs val="gap"/>
    <c:showDLblsOverMax val="0"/>
  </c:chart>
  <c:spPr>
    <a:noFill/>
    <a:ln>
      <a:noFill/>
    </a:ln>
  </c:spPr>
  <c:txPr>
    <a:bodyPr/>
    <a:lstStyle/>
    <a:p>
      <a:pPr algn="ctr">
        <a:defRPr sz="1400">
          <a:latin typeface="Times"/>
          <a:cs typeface="Times"/>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9DC6DE-4444-4F4D-B2CA-2A25EEE1672C}" type="datetimeFigureOut">
              <a:rPr lang="en-US" smtClean="0"/>
              <a:pPr/>
              <a:t>6/11/19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0276A7-CB7E-0E49-BE9C-63216941DF91}" type="slidenum">
              <a:rPr lang="en-US" smtClean="0"/>
              <a:pPr/>
              <a:t>‹#›</a:t>
            </a:fld>
            <a:endParaRPr lang="en-US"/>
          </a:p>
        </p:txBody>
      </p:sp>
    </p:spTree>
    <p:extLst>
      <p:ext uri="{BB962C8B-B14F-4D97-AF65-F5344CB8AC3E}">
        <p14:creationId xmlns:p14="http://schemas.microsoft.com/office/powerpoint/2010/main" val="6374055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Basic struggle to enable any information other than the present moment’s immediate sensory input to guide behavior </a:t>
            </a:r>
          </a:p>
        </p:txBody>
      </p:sp>
      <p:sp>
        <p:nvSpPr>
          <p:cNvPr id="4" name="Slide Number Placeholder 3"/>
          <p:cNvSpPr>
            <a:spLocks noGrp="1"/>
          </p:cNvSpPr>
          <p:nvPr>
            <p:ph type="sldNum" sz="quarter" idx="10"/>
          </p:nvPr>
        </p:nvSpPr>
        <p:spPr/>
        <p:txBody>
          <a:bodyPr/>
          <a:lstStyle/>
          <a:p>
            <a:fld id="{AB0276A7-CB7E-0E49-BE9C-63216941DF91}" type="slidenum">
              <a:rPr lang="en-US" smtClean="0"/>
              <a:pPr/>
              <a:t>4</a:t>
            </a:fld>
            <a:endParaRPr lang="en-US"/>
          </a:p>
        </p:txBody>
      </p:sp>
    </p:spTree>
    <p:extLst>
      <p:ext uri="{BB962C8B-B14F-4D97-AF65-F5344CB8AC3E}">
        <p14:creationId xmlns:p14="http://schemas.microsoft.com/office/powerpoint/2010/main" val="3131511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Quad effect, not linear. Happiness is in the present. Distant future and past, much less happy</a:t>
            </a:r>
          </a:p>
        </p:txBody>
      </p:sp>
      <p:sp>
        <p:nvSpPr>
          <p:cNvPr id="4" name="Slide Number Placeholder 3"/>
          <p:cNvSpPr>
            <a:spLocks noGrp="1"/>
          </p:cNvSpPr>
          <p:nvPr>
            <p:ph type="sldNum" sz="quarter" idx="10"/>
          </p:nvPr>
        </p:nvSpPr>
        <p:spPr/>
        <p:txBody>
          <a:bodyPr/>
          <a:lstStyle/>
          <a:p>
            <a:fld id="{AB0276A7-CB7E-0E49-BE9C-63216941DF91}" type="slidenum">
              <a:rPr lang="en-US" smtClean="0"/>
              <a:pPr/>
              <a:t>27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Quad yes, linear</a:t>
            </a:r>
            <a:r>
              <a:rPr lang="en-US" baseline="0" dirty="0"/>
              <a:t> no. But there were some high values for very recent past, like earlier today, yesterday</a:t>
            </a:r>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30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Quadratic yes, linear no</a:t>
            </a:r>
          </a:p>
        </p:txBody>
      </p:sp>
      <p:sp>
        <p:nvSpPr>
          <p:cNvPr id="4" name="Slide Number Placeholder 3"/>
          <p:cNvSpPr>
            <a:spLocks noGrp="1"/>
          </p:cNvSpPr>
          <p:nvPr>
            <p:ph type="sldNum" sz="quarter" idx="10"/>
          </p:nvPr>
        </p:nvSpPr>
        <p:spPr/>
        <p:txBody>
          <a:bodyPr/>
          <a:lstStyle/>
          <a:p>
            <a:fld id="{AB0276A7-CB7E-0E49-BE9C-63216941DF91}" type="slidenum">
              <a:rPr lang="en-US" smtClean="0"/>
              <a:pPr/>
              <a:t>31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Linear not quad</a:t>
            </a:r>
          </a:p>
        </p:txBody>
      </p:sp>
      <p:sp>
        <p:nvSpPr>
          <p:cNvPr id="4" name="Slide Number Placeholder 3"/>
          <p:cNvSpPr>
            <a:spLocks noGrp="1"/>
          </p:cNvSpPr>
          <p:nvPr>
            <p:ph type="sldNum" sz="quarter" idx="10"/>
          </p:nvPr>
        </p:nvSpPr>
        <p:spPr/>
        <p:txBody>
          <a:bodyPr/>
          <a:lstStyle/>
          <a:p>
            <a:fld id="{AB0276A7-CB7E-0E49-BE9C-63216941DF91}" type="slidenum">
              <a:rPr lang="en-US" smtClean="0"/>
              <a:pPr/>
              <a:t>33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Quad yes, linear no</a:t>
            </a:r>
          </a:p>
          <a:p>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34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Quad and linear. Thoughts</a:t>
            </a:r>
            <a:r>
              <a:rPr lang="en-US" baseline="0" dirty="0"/>
              <a:t> about present (plus later today, tomorrow) are most pleasant</a:t>
            </a:r>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35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Quad and linear: the J curve</a:t>
            </a:r>
          </a:p>
          <a:p>
            <a:r>
              <a:rPr lang="en-US" dirty="0"/>
              <a:t>So we can have a simpleminded pleasure by living in present, but we lose meaning</a:t>
            </a:r>
          </a:p>
        </p:txBody>
      </p:sp>
      <p:sp>
        <p:nvSpPr>
          <p:cNvPr id="4" name="Slide Number Placeholder 3"/>
          <p:cNvSpPr>
            <a:spLocks noGrp="1"/>
          </p:cNvSpPr>
          <p:nvPr>
            <p:ph type="sldNum" sz="quarter" idx="10"/>
          </p:nvPr>
        </p:nvSpPr>
        <p:spPr/>
        <p:txBody>
          <a:bodyPr/>
          <a:lstStyle/>
          <a:p>
            <a:fld id="{AB0276A7-CB7E-0E49-BE9C-63216941DF91}" type="slidenum">
              <a:rPr lang="en-US" smtClean="0"/>
              <a:pPr/>
              <a:t>37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Another J curve: Fatigued</a:t>
            </a:r>
            <a:r>
              <a:rPr lang="en-US" baseline="0" dirty="0"/>
              <a:t> mind especially goes to past</a:t>
            </a:r>
            <a:endParaRPr lang="en-US" dirty="0"/>
          </a:p>
          <a:p>
            <a:r>
              <a:rPr lang="en-US" dirty="0"/>
              <a:t>Both linear and quadratic effects were significant. </a:t>
            </a:r>
          </a:p>
          <a:p>
            <a:r>
              <a:rPr lang="en-US" dirty="0">
                <a:solidFill>
                  <a:srgbClr val="FF0000"/>
                </a:solidFill>
              </a:rPr>
              <a:t>Completely opposite to what I thought: animals naturally focus on the present, so I thought that would be easy,</a:t>
            </a:r>
            <a:r>
              <a:rPr lang="en-US" baseline="0" dirty="0">
                <a:solidFill>
                  <a:srgbClr val="FF0000"/>
                </a:solidFill>
              </a:rPr>
              <a:t> mental time travel would require control</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AB0276A7-CB7E-0E49-BE9C-63216941DF91}" type="slidenum">
              <a:rPr lang="en-US" smtClean="0"/>
              <a:pPr/>
              <a:t>38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E.g.,</a:t>
            </a:r>
            <a:r>
              <a:rPr lang="en-US" baseline="0" dirty="0"/>
              <a:t> get divorced, become alcoholic, major illness</a:t>
            </a:r>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50</a:t>
            </a:fld>
            <a:endParaRPr lang="en-US"/>
          </a:p>
        </p:txBody>
      </p:sp>
    </p:spTree>
    <p:extLst>
      <p:ext uri="{BB962C8B-B14F-4D97-AF65-F5344CB8AC3E}">
        <p14:creationId xmlns:p14="http://schemas.microsoft.com/office/powerpoint/2010/main" val="2022340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interaction with trustworthiness,</a:t>
            </a:r>
            <a:r>
              <a:rPr lang="en-US" baseline="0" dirty="0"/>
              <a:t> that effect remained constant regardless of thinking about the future</a:t>
            </a:r>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62</a:t>
            </a:fld>
            <a:endParaRPr lang="en-US"/>
          </a:p>
        </p:txBody>
      </p:sp>
    </p:spTree>
    <p:extLst>
      <p:ext uri="{BB962C8B-B14F-4D97-AF65-F5344CB8AC3E}">
        <p14:creationId xmlns:p14="http://schemas.microsoft.com/office/powerpoint/2010/main" val="555918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265B9F0-52A6-403E-8873-9437DF0FC2C6}" type="slidenum">
              <a:rPr lang="de-DE" smtClean="0"/>
              <a:pPr/>
              <a:t>7</a:t>
            </a:fld>
            <a:endParaRPr lang="de-DE"/>
          </a:p>
        </p:txBody>
      </p:sp>
    </p:spTree>
    <p:extLst>
      <p:ext uri="{BB962C8B-B14F-4D97-AF65-F5344CB8AC3E}">
        <p14:creationId xmlns:p14="http://schemas.microsoft.com/office/powerpoint/2010/main" val="28305457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0276A7-CB7E-0E49-BE9C-63216941DF91}" type="slidenum">
              <a:rPr lang="en-US" smtClean="0"/>
              <a:pPr/>
              <a:t>73</a:t>
            </a:fld>
            <a:endParaRPr lang="en-US"/>
          </a:p>
        </p:txBody>
      </p:sp>
    </p:spTree>
    <p:extLst>
      <p:ext uri="{BB962C8B-B14F-4D97-AF65-F5344CB8AC3E}">
        <p14:creationId xmlns:p14="http://schemas.microsoft.com/office/powerpoint/2010/main" val="30393306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Two-stage model: Theory and evidence.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200 participants were randomly assigned to make very rapid predictions, or to wait and deliberate for at least 10 seconds before they responded. </a:t>
            </a:r>
            <a:r>
              <a:rPr lang="en-US" sz="1200" kern="1200" dirty="0">
                <a:solidFill>
                  <a:schemeClr val="tx1"/>
                </a:solidFill>
                <a:effectLst/>
                <a:latin typeface="+mn-lt"/>
                <a:ea typeface="+mn-ea"/>
                <a:cs typeface="+mn-cs"/>
              </a:rPr>
              <a:t>An optimism scale consisting of five</a:t>
            </a:r>
            <a:r>
              <a:rPr lang="en-US" sz="1200" kern="1200" baseline="0" dirty="0">
                <a:solidFill>
                  <a:schemeClr val="tx1"/>
                </a:solidFill>
                <a:effectLst/>
                <a:latin typeface="+mn-lt"/>
                <a:ea typeface="+mn-ea"/>
                <a:cs typeface="+mn-cs"/>
              </a:rPr>
              <a:t> prediction items: Live past 80, in five years today: be in a romantic relationship, have a successful career, achieve all your most important goals, future life be better than your life in the past.</a:t>
            </a: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On average, fast predictions were significantly more optimistic than slow predictions (p=.010, d=.37).</a:t>
            </a:r>
          </a:p>
          <a:p>
            <a:r>
              <a:rPr lang="en-US" sz="1200" kern="1200" baseline="0" dirty="0">
                <a:solidFill>
                  <a:schemeClr val="tx1"/>
                </a:solidFill>
                <a:effectLst/>
                <a:latin typeface="+mn-lt"/>
                <a:ea typeface="+mn-ea"/>
                <a:cs typeface="+mn-cs"/>
              </a:rPr>
              <a:t>Manipulation check also showed that participants actually complied with the instruction of responding very fast or slow, depending on condition, and comprehension checks confirmed that participants had read and understood the questions.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AA632EF-4C74-2542-BC69-D3E64CD00397}" type="slidenum">
              <a:rPr lang="en-US" smtClean="0"/>
              <a:t>77</a:t>
            </a:fld>
            <a:endParaRPr lang="en-US"/>
          </a:p>
        </p:txBody>
      </p:sp>
    </p:spTree>
    <p:extLst>
      <p:ext uri="{BB962C8B-B14F-4D97-AF65-F5344CB8AC3E}">
        <p14:creationId xmlns:p14="http://schemas.microsoft.com/office/powerpoint/2010/main" val="36426926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Anticipated regret will alter plan. Note </a:t>
            </a:r>
            <a:r>
              <a:rPr lang="en-US" dirty="0" err="1"/>
              <a:t>Damasio</a:t>
            </a:r>
            <a:r>
              <a:rPr lang="en-US" dirty="0"/>
              <a:t>,</a:t>
            </a:r>
            <a:r>
              <a:rPr lang="en-US" baseline="0" dirty="0"/>
              <a:t> people lacking emotional response have trouble deciding which plan is best</a:t>
            </a:r>
          </a:p>
          <a:p>
            <a:r>
              <a:rPr lang="en-US" baseline="0" dirty="0"/>
              <a:t>You can write the email while mad, but don’t send it</a:t>
            </a:r>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88</a:t>
            </a:fld>
            <a:endParaRPr lang="en-US"/>
          </a:p>
        </p:txBody>
      </p:sp>
    </p:spTree>
    <p:extLst>
      <p:ext uri="{BB962C8B-B14F-4D97-AF65-F5344CB8AC3E}">
        <p14:creationId xmlns:p14="http://schemas.microsoft.com/office/powerpoint/2010/main" val="18356835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Manipulate: entering of leaving Ikea.</a:t>
            </a:r>
            <a:r>
              <a:rPr lang="en-US" baseline="0" dirty="0"/>
              <a:t> Assume leavers will have some decision fatigue. </a:t>
            </a:r>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96</a:t>
            </a:fld>
            <a:endParaRPr lang="en-US"/>
          </a:p>
        </p:txBody>
      </p:sp>
    </p:spTree>
    <p:extLst>
      <p:ext uri="{BB962C8B-B14F-4D97-AF65-F5344CB8AC3E}">
        <p14:creationId xmlns:p14="http://schemas.microsoft.com/office/powerpoint/2010/main" val="5850407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Going forward: Shift away from emphasis on mere prediction,</a:t>
            </a:r>
            <a:r>
              <a:rPr lang="en-US" baseline="0" dirty="0"/>
              <a:t> instead focus more on planning</a:t>
            </a:r>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110</a:t>
            </a:fld>
            <a:endParaRPr lang="en-US"/>
          </a:p>
        </p:txBody>
      </p:sp>
    </p:spTree>
    <p:extLst>
      <p:ext uri="{BB962C8B-B14F-4D97-AF65-F5344CB8AC3E}">
        <p14:creationId xmlns:p14="http://schemas.microsoft.com/office/powerpoint/2010/main" val="2703309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120</a:t>
            </a:fld>
            <a:endParaRPr lang="en-US"/>
          </a:p>
        </p:txBody>
      </p:sp>
    </p:spTree>
    <p:extLst>
      <p:ext uri="{BB962C8B-B14F-4D97-AF65-F5344CB8AC3E}">
        <p14:creationId xmlns:p14="http://schemas.microsoft.com/office/powerpoint/2010/main" val="41801346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0276A7-CB7E-0E49-BE9C-63216941DF91}" type="slidenum">
              <a:rPr lang="en-US" smtClean="0"/>
              <a:pPr/>
              <a:t>121</a:t>
            </a:fld>
            <a:endParaRPr lang="en-US"/>
          </a:p>
        </p:txBody>
      </p:sp>
    </p:spTree>
    <p:extLst>
      <p:ext uri="{BB962C8B-B14F-4D97-AF65-F5344CB8AC3E}">
        <p14:creationId xmlns:p14="http://schemas.microsoft.com/office/powerpoint/2010/main" val="4104093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a:t>
            </a:r>
            <a:r>
              <a:rPr lang="en-US" baseline="0" dirty="0"/>
              <a:t> that combinations are far less frequent than ‘pure’ one-time-zone thoughts … EXCEPT present plus future … as common as ‘pure’ future and more than past</a:t>
            </a:r>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9</a:t>
            </a:fld>
            <a:endParaRPr lang="en-US"/>
          </a:p>
        </p:txBody>
      </p:sp>
    </p:spTree>
    <p:extLst>
      <p:ext uri="{BB962C8B-B14F-4D97-AF65-F5344CB8AC3E}">
        <p14:creationId xmlns:p14="http://schemas.microsoft.com/office/powerpoint/2010/main" val="3418425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a:t>
            </a:r>
            <a:r>
              <a:rPr lang="en-US" baseline="0" dirty="0"/>
              <a:t> that combinations are far less frequent than ‘pure’ one-time-zone thoughts … EXCEPT present plus future … as common as ‘pure’ future and more than past</a:t>
            </a:r>
            <a:endParaRPr lang="en-US" dirty="0"/>
          </a:p>
        </p:txBody>
      </p:sp>
      <p:sp>
        <p:nvSpPr>
          <p:cNvPr id="4" name="Slide Number Placeholder 3"/>
          <p:cNvSpPr>
            <a:spLocks noGrp="1"/>
          </p:cNvSpPr>
          <p:nvPr>
            <p:ph type="sldNum" sz="quarter" idx="10"/>
          </p:nvPr>
        </p:nvSpPr>
        <p:spPr/>
        <p:txBody>
          <a:bodyPr/>
          <a:lstStyle/>
          <a:p>
            <a:fld id="{AB0276A7-CB7E-0E49-BE9C-63216941DF91}" type="slidenum">
              <a:rPr lang="en-US" smtClean="0"/>
              <a:pPr/>
              <a:t>10</a:t>
            </a:fld>
            <a:endParaRPr lang="en-US"/>
          </a:p>
        </p:txBody>
      </p:sp>
    </p:spTree>
    <p:extLst>
      <p:ext uri="{BB962C8B-B14F-4D97-AF65-F5344CB8AC3E}">
        <p14:creationId xmlns:p14="http://schemas.microsoft.com/office/powerpoint/2010/main" val="4210812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prospection emphasizes the near future,</a:t>
            </a:r>
            <a:r>
              <a:rPr lang="en-US" baseline="0" dirty="0"/>
              <a:t> up to a year</a:t>
            </a:r>
          </a:p>
          <a:p>
            <a:r>
              <a:rPr lang="en-US" baseline="0" dirty="0"/>
              <a:t>PRAGMATIC !!</a:t>
            </a:r>
            <a:endParaRPr lang="en-US" dirty="0"/>
          </a:p>
        </p:txBody>
      </p:sp>
      <p:sp>
        <p:nvSpPr>
          <p:cNvPr id="4" name="Slide Number Placeholder 3"/>
          <p:cNvSpPr>
            <a:spLocks noGrp="1"/>
          </p:cNvSpPr>
          <p:nvPr>
            <p:ph type="sldNum" sz="quarter" idx="10"/>
          </p:nvPr>
        </p:nvSpPr>
        <p:spPr/>
        <p:txBody>
          <a:bodyPr/>
          <a:lstStyle/>
          <a:p>
            <a:fld id="{0265B9F0-52A6-403E-8873-9437DF0FC2C6}" type="slidenum">
              <a:rPr lang="de-DE" smtClean="0"/>
              <a:pPr/>
              <a:t>12</a:t>
            </a:fld>
            <a:endParaRPr lang="de-DE"/>
          </a:p>
        </p:txBody>
      </p:sp>
    </p:spTree>
    <p:extLst>
      <p:ext uri="{BB962C8B-B14F-4D97-AF65-F5344CB8AC3E}">
        <p14:creationId xmlns:p14="http://schemas.microsoft.com/office/powerpoint/2010/main" val="3068465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Past drops off beyond</a:t>
            </a:r>
            <a:r>
              <a:rPr lang="en-US" baseline="0" dirty="0"/>
              <a:t> about 10 years ago … Past has longer tail than future</a:t>
            </a:r>
            <a:endParaRPr lang="en-US" dirty="0"/>
          </a:p>
        </p:txBody>
      </p:sp>
      <p:sp>
        <p:nvSpPr>
          <p:cNvPr id="4" name="Slide Number Placeholder 3"/>
          <p:cNvSpPr>
            <a:spLocks noGrp="1"/>
          </p:cNvSpPr>
          <p:nvPr>
            <p:ph type="sldNum" sz="quarter" idx="10"/>
          </p:nvPr>
        </p:nvSpPr>
        <p:spPr/>
        <p:txBody>
          <a:bodyPr/>
          <a:lstStyle/>
          <a:p>
            <a:fld id="{0265B9F0-52A6-403E-8873-9437DF0FC2C6}" type="slidenum">
              <a:rPr lang="de-DE" smtClean="0"/>
              <a:pPr/>
              <a:t>14</a:t>
            </a:fld>
            <a:endParaRPr lang="de-DE"/>
          </a:p>
        </p:txBody>
      </p:sp>
    </p:spTree>
    <p:extLst>
      <p:ext uri="{BB962C8B-B14F-4D97-AF65-F5344CB8AC3E}">
        <p14:creationId xmlns:p14="http://schemas.microsoft.com/office/powerpoint/2010/main" val="1403065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5B9F0-52A6-403E-8873-9437DF0FC2C6}" type="slidenum">
              <a:rPr lang="de-DE" smtClean="0"/>
              <a:pPr/>
              <a:t>18</a:t>
            </a:fld>
            <a:endParaRPr lang="de-DE"/>
          </a:p>
        </p:txBody>
      </p:sp>
    </p:spTree>
    <p:extLst>
      <p:ext uri="{BB962C8B-B14F-4D97-AF65-F5344CB8AC3E}">
        <p14:creationId xmlns:p14="http://schemas.microsoft.com/office/powerpoint/2010/main" val="2530001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Biggest: doing</a:t>
            </a:r>
            <a:r>
              <a:rPr lang="en-US" baseline="0" dirty="0"/>
              <a:t> what I intend, doing what I’m supposed to do, paying attention to what I’m doing, trying to figure out; ALSO implications of present for future; and enjoying, savoring</a:t>
            </a:r>
            <a:endParaRPr lang="en-US" dirty="0"/>
          </a:p>
        </p:txBody>
      </p:sp>
      <p:sp>
        <p:nvSpPr>
          <p:cNvPr id="4" name="Slide Number Placeholder 3"/>
          <p:cNvSpPr>
            <a:spLocks noGrp="1"/>
          </p:cNvSpPr>
          <p:nvPr>
            <p:ph type="sldNum" sz="quarter" idx="10"/>
          </p:nvPr>
        </p:nvSpPr>
        <p:spPr/>
        <p:txBody>
          <a:bodyPr/>
          <a:lstStyle/>
          <a:p>
            <a:fld id="{0265B9F0-52A6-403E-8873-9437DF0FC2C6}" type="slidenum">
              <a:rPr lang="de-DE" smtClean="0"/>
              <a:pPr/>
              <a:t>21</a:t>
            </a:fld>
            <a:endParaRPr lang="de-DE"/>
          </a:p>
        </p:txBody>
      </p:sp>
    </p:spTree>
    <p:extLst>
      <p:ext uri="{BB962C8B-B14F-4D97-AF65-F5344CB8AC3E}">
        <p14:creationId xmlns:p14="http://schemas.microsoft.com/office/powerpoint/2010/main" val="2530001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Planning dominates.</a:t>
            </a:r>
            <a:r>
              <a:rPr lang="en-US" baseline="0" dirty="0"/>
              <a:t> (Too bad about Stage 2 grants: no planning.) </a:t>
            </a:r>
          </a:p>
          <a:p>
            <a:r>
              <a:rPr lang="en-US" baseline="0" dirty="0"/>
              <a:t>ALSO BIG: what you hope to do, hope will happen, wonder what will happen, what you have to do, what you will do; </a:t>
            </a:r>
            <a:endParaRPr lang="en-US" dirty="0"/>
          </a:p>
        </p:txBody>
      </p:sp>
      <p:sp>
        <p:nvSpPr>
          <p:cNvPr id="4" name="Slide Number Placeholder 3"/>
          <p:cNvSpPr>
            <a:spLocks noGrp="1"/>
          </p:cNvSpPr>
          <p:nvPr>
            <p:ph type="sldNum" sz="quarter" idx="10"/>
          </p:nvPr>
        </p:nvSpPr>
        <p:spPr/>
        <p:txBody>
          <a:bodyPr/>
          <a:lstStyle/>
          <a:p>
            <a:fld id="{0265B9F0-52A6-403E-8873-9437DF0FC2C6}" type="slidenum">
              <a:rPr lang="de-DE" smtClean="0"/>
              <a:pPr/>
              <a:t>23</a:t>
            </a:fld>
            <a:endParaRPr lang="de-DE"/>
          </a:p>
        </p:txBody>
      </p:sp>
    </p:spTree>
    <p:extLst>
      <p:ext uri="{BB962C8B-B14F-4D97-AF65-F5344CB8AC3E}">
        <p14:creationId xmlns:p14="http://schemas.microsoft.com/office/powerpoint/2010/main" val="2530001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4827AD4-D38C-1C44-A2AB-B4FF2D492072}" type="datetimeFigureOut">
              <a:rPr lang="en-US" smtClean="0"/>
              <a:pPr/>
              <a:t>6/11/19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827AD4-D38C-1C44-A2AB-B4FF2D492072}" type="datetimeFigureOut">
              <a:rPr lang="en-US" smtClean="0"/>
              <a:pPr/>
              <a:t>6/11/19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827AD4-D38C-1C44-A2AB-B4FF2D492072}" type="datetimeFigureOut">
              <a:rPr lang="en-US" smtClean="0"/>
              <a:pPr/>
              <a:t>6/11/19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827AD4-D38C-1C44-A2AB-B4FF2D492072}" type="datetimeFigureOut">
              <a:rPr lang="en-US" smtClean="0"/>
              <a:pPr/>
              <a:t>6/11/19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827AD4-D38C-1C44-A2AB-B4FF2D492072}" type="datetimeFigureOut">
              <a:rPr lang="en-US" smtClean="0"/>
              <a:pPr/>
              <a:t>6/11/19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827AD4-D38C-1C44-A2AB-B4FF2D492072}" type="datetimeFigureOut">
              <a:rPr lang="en-US" smtClean="0"/>
              <a:pPr/>
              <a:t>6/11/19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827AD4-D38C-1C44-A2AB-B4FF2D492072}" type="datetimeFigureOut">
              <a:rPr lang="en-US" smtClean="0"/>
              <a:pPr/>
              <a:t>6/11/19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827AD4-D38C-1C44-A2AB-B4FF2D492072}" type="datetimeFigureOut">
              <a:rPr lang="en-US" smtClean="0"/>
              <a:pPr/>
              <a:t>6/11/19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827AD4-D38C-1C44-A2AB-B4FF2D492072}" type="datetimeFigureOut">
              <a:rPr lang="en-US" smtClean="0"/>
              <a:pPr/>
              <a:t>6/11/19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827AD4-D38C-1C44-A2AB-B4FF2D492072}" type="datetimeFigureOut">
              <a:rPr lang="en-US" smtClean="0"/>
              <a:pPr/>
              <a:t>6/11/19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827AD4-D38C-1C44-A2AB-B4FF2D492072}" type="datetimeFigureOut">
              <a:rPr lang="en-US" smtClean="0"/>
              <a:pPr/>
              <a:t>6/11/19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E2851-9BB4-D84D-8009-19BF8E50E68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27AD4-D38C-1C44-A2AB-B4FF2D492072}" type="datetimeFigureOut">
              <a:rPr lang="en-US" smtClean="0"/>
              <a:pPr/>
              <a:t>6/11/19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5E2851-9BB4-D84D-8009-19BF8E50E68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4" Type="http://schemas.microsoft.com/office/2007/relationships/hdphoto" Target="../media/hdphoto2.wdp"/><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4" Type="http://schemas.microsoft.com/office/2007/relationships/hdphoto" Target="../media/hdphoto3.wdp"/><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4" Type="http://schemas.microsoft.com/office/2007/relationships/hdphoto" Target="../media/hdphoto4.wdp"/><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4" Type="http://schemas.microsoft.com/office/2007/relationships/hdphoto" Target="../media/hdphoto5.wdp"/><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6.wdp"/><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4" Type="http://schemas.microsoft.com/office/2007/relationships/hdphoto" Target="../media/hdphoto7.wdp"/><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8.wdp"/><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chart" Target="../charts/char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2.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4.jpe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237067"/>
            <a:ext cx="8686800" cy="6620933"/>
          </a:xfrm>
        </p:spPr>
        <p:txBody>
          <a:bodyPr>
            <a:noAutofit/>
          </a:bodyPr>
          <a:lstStyle/>
          <a:p>
            <a:r>
              <a:rPr lang="en-US" sz="2400" i="1" dirty="0"/>
              <a:t>“I never think about the future … it is coming soon enough!”</a:t>
            </a:r>
            <a:br>
              <a:rPr lang="en-US" sz="2400" i="1" dirty="0"/>
            </a:br>
            <a:r>
              <a:rPr lang="en-US" sz="2400" dirty="0"/>
              <a:t>—Albert Einstein</a:t>
            </a:r>
            <a:br>
              <a:rPr lang="en-US" sz="2400" dirty="0"/>
            </a:br>
            <a:r>
              <a:rPr lang="en-US" sz="2400" i="1" dirty="0"/>
              <a:t/>
            </a:r>
            <a:br>
              <a:rPr lang="en-US" sz="2400" i="1" dirty="0"/>
            </a:br>
            <a:r>
              <a:rPr lang="en-US" sz="2400" i="1" dirty="0"/>
              <a:t>“Life can only be understood backwards; </a:t>
            </a:r>
            <a:br>
              <a:rPr lang="en-US" sz="2400" i="1" dirty="0"/>
            </a:br>
            <a:r>
              <a:rPr lang="en-US" sz="2400" i="1" dirty="0"/>
              <a:t>but it must be lived forwards”</a:t>
            </a:r>
            <a:br>
              <a:rPr lang="en-US" sz="2400" i="1" dirty="0"/>
            </a:br>
            <a:r>
              <a:rPr lang="en-US" sz="2400" dirty="0"/>
              <a:t>—</a:t>
            </a:r>
            <a:r>
              <a:rPr lang="en-US" sz="2400" dirty="0" err="1"/>
              <a:t>Søren</a:t>
            </a:r>
            <a:r>
              <a:rPr lang="en-US" sz="2400" dirty="0"/>
              <a:t> Kierkegaard </a:t>
            </a:r>
            <a:br>
              <a:rPr lang="en-US" sz="2400" dirty="0"/>
            </a:br>
            <a:r>
              <a:rPr lang="en-US" sz="2400" dirty="0"/>
              <a:t/>
            </a:r>
            <a:br>
              <a:rPr lang="en-US" sz="2400" dirty="0"/>
            </a:br>
            <a:r>
              <a:rPr lang="en-US" sz="2400" dirty="0"/>
              <a:t>“</a:t>
            </a:r>
            <a:r>
              <a:rPr lang="en-US" sz="2400" i="1" dirty="0"/>
              <a:t>My interest is in the future, </a:t>
            </a:r>
            <a:br>
              <a:rPr lang="en-US" sz="2400" i="1" dirty="0"/>
            </a:br>
            <a:r>
              <a:rPr lang="en-US" sz="2400" i="1" dirty="0"/>
              <a:t>because I am going to spend the rest of my life there”</a:t>
            </a:r>
            <a:br>
              <a:rPr lang="en-US" sz="2400" i="1" dirty="0"/>
            </a:br>
            <a:r>
              <a:rPr lang="en-US" sz="2400" i="1" dirty="0"/>
              <a:t>—</a:t>
            </a:r>
            <a:r>
              <a:rPr lang="en-US" sz="2400" dirty="0"/>
              <a:t>Charles F. Kettering</a:t>
            </a:r>
            <a:br>
              <a:rPr lang="en-US" sz="2400" dirty="0"/>
            </a:br>
            <a:r>
              <a:rPr lang="en-US" sz="2400" i="1" dirty="0"/>
              <a:t/>
            </a:r>
            <a:br>
              <a:rPr lang="en-US" sz="2400" i="1" dirty="0"/>
            </a:br>
            <a:r>
              <a:rPr lang="en-US" sz="2400" i="1" dirty="0"/>
              <a:t>“Everybody has a plan, until they get punched in the mouth”</a:t>
            </a:r>
            <a:br>
              <a:rPr lang="en-US" sz="2400" i="1" dirty="0"/>
            </a:br>
            <a:r>
              <a:rPr lang="en-US" sz="2400" dirty="0"/>
              <a:t>—Mike Tyson</a:t>
            </a:r>
            <a:br>
              <a:rPr lang="en-US" sz="2400" dirty="0"/>
            </a:br>
            <a:r>
              <a:rPr lang="en-US" sz="2400" i="1" dirty="0"/>
              <a:t/>
            </a:r>
            <a:br>
              <a:rPr lang="en-US" sz="2400" i="1" dirty="0"/>
            </a:br>
            <a:r>
              <a:rPr lang="en-US" sz="2400" i="1" dirty="0"/>
              <a:t>	“Never make predictions, especially about the future”</a:t>
            </a:r>
            <a:br>
              <a:rPr lang="en-US" sz="2400" i="1" dirty="0"/>
            </a:br>
            <a:r>
              <a:rPr lang="en-US" sz="2400" i="1" dirty="0"/>
              <a:t>— </a:t>
            </a:r>
            <a:r>
              <a:rPr lang="en-US" sz="2400" dirty="0"/>
              <a:t>Casey Stengel</a:t>
            </a:r>
            <a:endParaRPr lang="en-US" sz="2400" i="1" dirty="0"/>
          </a:p>
        </p:txBody>
      </p:sp>
    </p:spTree>
    <p:extLst>
      <p:ext uri="{BB962C8B-B14F-4D97-AF65-F5344CB8AC3E}">
        <p14:creationId xmlns:p14="http://schemas.microsoft.com/office/powerpoint/2010/main" val="1580368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711"/>
            <a:ext cx="8464378" cy="1059893"/>
          </a:xfrm>
        </p:spPr>
        <p:txBody>
          <a:bodyPr>
            <a:normAutofit fontScale="90000"/>
          </a:bodyPr>
          <a:lstStyle/>
          <a:p>
            <a:r>
              <a:rPr lang="en-US" dirty="0"/>
              <a:t>How Often? </a:t>
            </a:r>
            <a:br>
              <a:rPr lang="en-US" dirty="0"/>
            </a:br>
            <a:r>
              <a:rPr lang="en-US" sz="3600" dirty="0"/>
              <a:t>% of Total Thoughts</a:t>
            </a:r>
          </a:p>
        </p:txBody>
      </p:sp>
      <p:sp>
        <p:nvSpPr>
          <p:cNvPr id="3" name="Content Placeholder 2"/>
          <p:cNvSpPr>
            <a:spLocks noGrp="1"/>
          </p:cNvSpPr>
          <p:nvPr>
            <p:ph idx="1"/>
          </p:nvPr>
        </p:nvSpPr>
        <p:spPr>
          <a:xfrm>
            <a:off x="1241853" y="1544593"/>
            <a:ext cx="6586151" cy="5313407"/>
          </a:xfrm>
        </p:spPr>
        <p:txBody>
          <a:bodyPr>
            <a:normAutofit fontScale="92500" lnSpcReduction="10000"/>
          </a:bodyPr>
          <a:lstStyle/>
          <a:p>
            <a:r>
              <a:rPr lang="en-US" dirty="0"/>
              <a:t>Past only						  3.8 %    </a:t>
            </a:r>
          </a:p>
          <a:p>
            <a:r>
              <a:rPr lang="en-US" dirty="0"/>
              <a:t>Present only					39.8 %</a:t>
            </a:r>
          </a:p>
          <a:p>
            <a:r>
              <a:rPr lang="en-US" dirty="0"/>
              <a:t>Future only					14.2 %	</a:t>
            </a:r>
          </a:p>
          <a:p>
            <a:r>
              <a:rPr lang="en-US" dirty="0"/>
              <a:t>Past and present		 	  2.1 %</a:t>
            </a:r>
          </a:p>
          <a:p>
            <a:r>
              <a:rPr lang="en-US" dirty="0"/>
              <a:t>Past and future				  0.9 %</a:t>
            </a:r>
          </a:p>
          <a:p>
            <a:r>
              <a:rPr lang="en-US" b="1" dirty="0">
                <a:solidFill>
                  <a:srgbClr val="FF6600"/>
                </a:solidFill>
              </a:rPr>
              <a:t>Present and future		12.1 %</a:t>
            </a:r>
            <a:r>
              <a:rPr lang="en-US" dirty="0"/>
              <a:t>      </a:t>
            </a:r>
            <a:r>
              <a:rPr lang="en-US" dirty="0">
                <a:sym typeface="Wingdings"/>
              </a:rPr>
              <a:t></a:t>
            </a:r>
            <a:endParaRPr lang="en-US" dirty="0"/>
          </a:p>
          <a:p>
            <a:r>
              <a:rPr lang="en-US" dirty="0"/>
              <a:t>Past, </a:t>
            </a:r>
            <a:r>
              <a:rPr lang="en-US" dirty="0">
                <a:solidFill>
                  <a:srgbClr val="FF0000"/>
                </a:solidFill>
              </a:rPr>
              <a:t>present &amp; future	   2.3 </a:t>
            </a:r>
            <a:r>
              <a:rPr lang="en-US" dirty="0"/>
              <a:t>%</a:t>
            </a:r>
          </a:p>
          <a:p>
            <a:r>
              <a:rPr lang="en-US" dirty="0"/>
              <a:t>None (no time)				24.4 %</a:t>
            </a:r>
          </a:p>
          <a:p>
            <a:r>
              <a:rPr lang="en-US" dirty="0"/>
              <a:t>+_________________+___________</a:t>
            </a:r>
          </a:p>
          <a:p>
            <a:r>
              <a:rPr lang="en-US" dirty="0"/>
              <a:t> TOTAL						100  %</a:t>
            </a:r>
          </a:p>
        </p:txBody>
      </p:sp>
    </p:spTree>
    <p:extLst>
      <p:ext uri="{BB962C8B-B14F-4D97-AF65-F5344CB8AC3E}">
        <p14:creationId xmlns:p14="http://schemas.microsoft.com/office/powerpoint/2010/main" val="236680113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Emotion: Managing Expectations</a:t>
            </a:r>
          </a:p>
        </p:txBody>
      </p:sp>
      <p:sp>
        <p:nvSpPr>
          <p:cNvPr id="3" name="Content Placeholder 2"/>
          <p:cNvSpPr>
            <a:spLocks noGrp="1"/>
          </p:cNvSpPr>
          <p:nvPr>
            <p:ph idx="1"/>
          </p:nvPr>
        </p:nvSpPr>
        <p:spPr/>
        <p:txBody>
          <a:bodyPr>
            <a:normAutofit fontScale="77500" lnSpcReduction="20000"/>
          </a:bodyPr>
          <a:lstStyle/>
          <a:p>
            <a:r>
              <a:rPr lang="en-US" dirty="0"/>
              <a:t>Aesop’s fox and the sour grapes:</a:t>
            </a:r>
          </a:p>
          <a:p>
            <a:pPr lvl="1"/>
            <a:r>
              <a:rPr lang="en-US" i="1" dirty="0"/>
              <a:t>Revising anticipated emotion?</a:t>
            </a:r>
          </a:p>
          <a:p>
            <a:pPr lvl="1"/>
            <a:r>
              <a:rPr lang="en-US" i="1" dirty="0"/>
              <a:t>Or, are lofty goals (“greener grass”) all the more motivating?</a:t>
            </a:r>
          </a:p>
          <a:p>
            <a:r>
              <a:rPr lang="en-US" dirty="0"/>
              <a:t>Method: Ps did first test of “intuitive intelligence”</a:t>
            </a:r>
          </a:p>
          <a:p>
            <a:pPr lvl="1"/>
            <a:r>
              <a:rPr lang="en-US" i="1" dirty="0"/>
              <a:t>Told they got 2 or 5 of 6 right</a:t>
            </a:r>
          </a:p>
          <a:p>
            <a:r>
              <a:rPr lang="en-US" dirty="0"/>
              <a:t>Prepare for second test</a:t>
            </a:r>
          </a:p>
          <a:p>
            <a:pPr lvl="1"/>
            <a:r>
              <a:rPr lang="en-US" i="1" dirty="0"/>
              <a:t>Told would be prize to get all 6 </a:t>
            </a:r>
          </a:p>
          <a:p>
            <a:pPr lvl="1"/>
            <a:r>
              <a:rPr lang="en-US" i="1" dirty="0"/>
              <a:t>How happy would you be to score 6?</a:t>
            </a:r>
          </a:p>
          <a:p>
            <a:r>
              <a:rPr lang="en-US" dirty="0"/>
              <a:t>Then actually took test and received perfect score of 6 correct</a:t>
            </a:r>
          </a:p>
          <a:p>
            <a:r>
              <a:rPr lang="en-US" dirty="0"/>
              <a:t>Measured actual happiness</a:t>
            </a:r>
          </a:p>
          <a:p>
            <a:pPr lvl="1"/>
            <a:r>
              <a:rPr lang="en-US" i="1" dirty="0"/>
              <a:t>Aesop vs. boost from pleasant surprise </a:t>
            </a:r>
          </a:p>
        </p:txBody>
      </p:sp>
    </p:spTree>
    <p:extLst>
      <p:ext uri="{BB962C8B-B14F-4D97-AF65-F5344CB8AC3E}">
        <p14:creationId xmlns:p14="http://schemas.microsoft.com/office/powerpoint/2010/main" val="426991876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Study</a:t>
            </a:r>
          </a:p>
        </p:txBody>
      </p:sp>
      <p:sp>
        <p:nvSpPr>
          <p:cNvPr id="3" name="Content Placeholder 2"/>
          <p:cNvSpPr>
            <a:spLocks noGrp="1"/>
          </p:cNvSpPr>
          <p:nvPr>
            <p:ph idx="1"/>
          </p:nvPr>
        </p:nvSpPr>
        <p:spPr/>
        <p:txBody>
          <a:bodyPr/>
          <a:lstStyle/>
          <a:p>
            <a:r>
              <a:rPr lang="en-US" dirty="0"/>
              <a:t>Predicting how others would react</a:t>
            </a:r>
          </a:p>
          <a:p>
            <a:r>
              <a:rPr lang="en-US" dirty="0"/>
              <a:t>Predicted people would be happier to improve from 2 to 6 than from 5 to 6</a:t>
            </a:r>
          </a:p>
          <a:p>
            <a:r>
              <a:rPr lang="en-US" dirty="0"/>
              <a:t>Thus opposite of Aesop’s hypothesis</a:t>
            </a:r>
          </a:p>
          <a:p>
            <a:pPr lvl="1"/>
            <a:r>
              <a:rPr lang="en-US" dirty="0"/>
              <a:t>Greener grass across the fence is better</a:t>
            </a:r>
          </a:p>
        </p:txBody>
      </p:sp>
    </p:spTree>
    <p:extLst>
      <p:ext uri="{BB962C8B-B14F-4D97-AF65-F5344CB8AC3E}">
        <p14:creationId xmlns:p14="http://schemas.microsoft.com/office/powerpoint/2010/main" val="406844657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when predicting for self</a:t>
            </a:r>
            <a:r>
              <a:rPr lang="is-IS" dirty="0"/>
              <a:t>…</a:t>
            </a:r>
            <a:endParaRPr lang="en-US" dirty="0"/>
          </a:p>
        </p:txBody>
      </p:sp>
      <p:sp>
        <p:nvSpPr>
          <p:cNvPr id="3" name="Content Placeholder 2"/>
          <p:cNvSpPr>
            <a:spLocks noGrp="1"/>
          </p:cNvSpPr>
          <p:nvPr>
            <p:ph idx="1"/>
          </p:nvPr>
        </p:nvSpPr>
        <p:spPr/>
        <p:txBody>
          <a:bodyPr/>
          <a:lstStyle/>
          <a:p>
            <a:r>
              <a:rPr lang="en-US" dirty="0"/>
              <a:t>Took first test</a:t>
            </a:r>
          </a:p>
          <a:p>
            <a:r>
              <a:rPr lang="en-US" dirty="0"/>
              <a:t>Told either 2 or 5 correct, out of 6</a:t>
            </a:r>
          </a:p>
          <a:p>
            <a:r>
              <a:rPr lang="en-US" dirty="0"/>
              <a:t>Predicted happiness if got 6 on second test</a:t>
            </a:r>
          </a:p>
          <a:p>
            <a:r>
              <a:rPr lang="en-US" i="1" dirty="0"/>
              <a:t>Also measured actual happiness when it came true</a:t>
            </a:r>
          </a:p>
        </p:txBody>
      </p:sp>
    </p:spTree>
    <p:extLst>
      <p:ext uri="{BB962C8B-B14F-4D97-AF65-F5344CB8AC3E}">
        <p14:creationId xmlns:p14="http://schemas.microsoft.com/office/powerpoint/2010/main" val="5298960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1200">
                <a:solidFill>
                  <a:schemeClr val="tx1"/>
                </a:solidFill>
                <a:latin typeface="Georgia" charset="0"/>
                <a:ea typeface="ＭＳ Ｐゴシック" charset="0"/>
              </a:defRPr>
            </a:lvl1pPr>
            <a:lvl2pPr marL="742950" indent="-285750">
              <a:defRPr sz="1200">
                <a:solidFill>
                  <a:schemeClr val="tx1"/>
                </a:solidFill>
                <a:latin typeface="Georgia" charset="0"/>
                <a:ea typeface="ＭＳ Ｐゴシック" charset="0"/>
              </a:defRPr>
            </a:lvl2pPr>
            <a:lvl3pPr marL="1143000" indent="-228600">
              <a:defRPr sz="1200">
                <a:solidFill>
                  <a:schemeClr val="tx1"/>
                </a:solidFill>
                <a:latin typeface="Georgia" charset="0"/>
                <a:ea typeface="ＭＳ Ｐゴシック" charset="0"/>
              </a:defRPr>
            </a:lvl3pPr>
            <a:lvl4pPr marL="1600200" indent="-228600">
              <a:defRPr sz="1200">
                <a:solidFill>
                  <a:schemeClr val="tx1"/>
                </a:solidFill>
                <a:latin typeface="Georgia" charset="0"/>
                <a:ea typeface="ＭＳ Ｐゴシック" charset="0"/>
              </a:defRPr>
            </a:lvl4pPr>
            <a:lvl5pPr marL="2057400" indent="-228600">
              <a:defRPr sz="1200">
                <a:solidFill>
                  <a:schemeClr val="tx1"/>
                </a:solidFill>
                <a:latin typeface="Georgia" charset="0"/>
                <a:ea typeface="ＭＳ Ｐゴシック" charset="0"/>
              </a:defRPr>
            </a:lvl5pPr>
            <a:lvl6pPr marL="2514600" indent="-228600" eaLnBrk="0" fontAlgn="base" hangingPunct="0">
              <a:spcBef>
                <a:spcPct val="0"/>
              </a:spcBef>
              <a:spcAft>
                <a:spcPct val="0"/>
              </a:spcAft>
              <a:defRPr sz="1200">
                <a:solidFill>
                  <a:schemeClr val="tx1"/>
                </a:solidFill>
                <a:latin typeface="Georgia" charset="0"/>
                <a:ea typeface="ＭＳ Ｐゴシック" charset="0"/>
              </a:defRPr>
            </a:lvl6pPr>
            <a:lvl7pPr marL="2971800" indent="-228600" eaLnBrk="0" fontAlgn="base" hangingPunct="0">
              <a:spcBef>
                <a:spcPct val="0"/>
              </a:spcBef>
              <a:spcAft>
                <a:spcPct val="0"/>
              </a:spcAft>
              <a:defRPr sz="1200">
                <a:solidFill>
                  <a:schemeClr val="tx1"/>
                </a:solidFill>
                <a:latin typeface="Georgia" charset="0"/>
                <a:ea typeface="ＭＳ Ｐゴシック" charset="0"/>
              </a:defRPr>
            </a:lvl7pPr>
            <a:lvl8pPr marL="3429000" indent="-228600" eaLnBrk="0" fontAlgn="base" hangingPunct="0">
              <a:spcBef>
                <a:spcPct val="0"/>
              </a:spcBef>
              <a:spcAft>
                <a:spcPct val="0"/>
              </a:spcAft>
              <a:defRPr sz="1200">
                <a:solidFill>
                  <a:schemeClr val="tx1"/>
                </a:solidFill>
                <a:latin typeface="Georgia" charset="0"/>
                <a:ea typeface="ＭＳ Ｐゴシック" charset="0"/>
              </a:defRPr>
            </a:lvl8pPr>
            <a:lvl9pPr marL="3886200" indent="-228600" eaLnBrk="0" fontAlgn="base" hangingPunct="0">
              <a:spcBef>
                <a:spcPct val="0"/>
              </a:spcBef>
              <a:spcAft>
                <a:spcPct val="0"/>
              </a:spcAft>
              <a:defRPr sz="1200">
                <a:solidFill>
                  <a:schemeClr val="tx1"/>
                </a:solidFill>
                <a:latin typeface="Georgia" charset="0"/>
                <a:ea typeface="ＭＳ Ｐゴシック" charset="0"/>
              </a:defRPr>
            </a:lvl9pPr>
          </a:lstStyle>
          <a:p>
            <a:fld id="{368C6AD4-E1E5-384B-97E4-8ADB80DAA2F0}" type="datetime1">
              <a:rPr lang="nb-NO" sz="900">
                <a:solidFill>
                  <a:srgbClr val="9E9FA3"/>
                </a:solidFill>
              </a:rPr>
              <a:pPr/>
              <a:t>6/11/19</a:t>
            </a:fld>
            <a:endParaRPr lang="nb-NO" sz="900">
              <a:solidFill>
                <a:srgbClr val="9E9FA3"/>
              </a:solidFill>
            </a:endParaRPr>
          </a:p>
        </p:txBody>
      </p:sp>
      <p:sp>
        <p:nvSpPr>
          <p:cNvPr id="14339" name="Slide Number Placeholder 5"/>
          <p:cNvSpPr>
            <a:spLocks noGrp="1"/>
          </p:cNvSpPr>
          <p:nvPr>
            <p:ph type="sldNum" sz="quarter" idx="12"/>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1200">
                <a:solidFill>
                  <a:schemeClr val="tx1"/>
                </a:solidFill>
                <a:latin typeface="Georgia" charset="0"/>
                <a:ea typeface="ＭＳ Ｐゴシック" charset="0"/>
              </a:defRPr>
            </a:lvl1pPr>
            <a:lvl2pPr marL="742950" indent="-285750">
              <a:defRPr sz="1200">
                <a:solidFill>
                  <a:schemeClr val="tx1"/>
                </a:solidFill>
                <a:latin typeface="Georgia" charset="0"/>
                <a:ea typeface="ＭＳ Ｐゴシック" charset="0"/>
              </a:defRPr>
            </a:lvl2pPr>
            <a:lvl3pPr marL="1143000" indent="-228600">
              <a:defRPr sz="1200">
                <a:solidFill>
                  <a:schemeClr val="tx1"/>
                </a:solidFill>
                <a:latin typeface="Georgia" charset="0"/>
                <a:ea typeface="ＭＳ Ｐゴシック" charset="0"/>
              </a:defRPr>
            </a:lvl3pPr>
            <a:lvl4pPr marL="1600200" indent="-228600">
              <a:defRPr sz="1200">
                <a:solidFill>
                  <a:schemeClr val="tx1"/>
                </a:solidFill>
                <a:latin typeface="Georgia" charset="0"/>
                <a:ea typeface="ＭＳ Ｐゴシック" charset="0"/>
              </a:defRPr>
            </a:lvl4pPr>
            <a:lvl5pPr marL="2057400" indent="-228600">
              <a:defRPr sz="1200">
                <a:solidFill>
                  <a:schemeClr val="tx1"/>
                </a:solidFill>
                <a:latin typeface="Georgia" charset="0"/>
                <a:ea typeface="ＭＳ Ｐゴシック" charset="0"/>
              </a:defRPr>
            </a:lvl5pPr>
            <a:lvl6pPr marL="2514600" indent="-228600" eaLnBrk="0" fontAlgn="base" hangingPunct="0">
              <a:spcBef>
                <a:spcPct val="0"/>
              </a:spcBef>
              <a:spcAft>
                <a:spcPct val="0"/>
              </a:spcAft>
              <a:defRPr sz="1200">
                <a:solidFill>
                  <a:schemeClr val="tx1"/>
                </a:solidFill>
                <a:latin typeface="Georgia" charset="0"/>
                <a:ea typeface="ＭＳ Ｐゴシック" charset="0"/>
              </a:defRPr>
            </a:lvl6pPr>
            <a:lvl7pPr marL="2971800" indent="-228600" eaLnBrk="0" fontAlgn="base" hangingPunct="0">
              <a:spcBef>
                <a:spcPct val="0"/>
              </a:spcBef>
              <a:spcAft>
                <a:spcPct val="0"/>
              </a:spcAft>
              <a:defRPr sz="1200">
                <a:solidFill>
                  <a:schemeClr val="tx1"/>
                </a:solidFill>
                <a:latin typeface="Georgia" charset="0"/>
                <a:ea typeface="ＭＳ Ｐゴシック" charset="0"/>
              </a:defRPr>
            </a:lvl7pPr>
            <a:lvl8pPr marL="3429000" indent="-228600" eaLnBrk="0" fontAlgn="base" hangingPunct="0">
              <a:spcBef>
                <a:spcPct val="0"/>
              </a:spcBef>
              <a:spcAft>
                <a:spcPct val="0"/>
              </a:spcAft>
              <a:defRPr sz="1200">
                <a:solidFill>
                  <a:schemeClr val="tx1"/>
                </a:solidFill>
                <a:latin typeface="Georgia" charset="0"/>
                <a:ea typeface="ＭＳ Ｐゴシック" charset="0"/>
              </a:defRPr>
            </a:lvl8pPr>
            <a:lvl9pPr marL="3886200" indent="-228600" eaLnBrk="0" fontAlgn="base" hangingPunct="0">
              <a:spcBef>
                <a:spcPct val="0"/>
              </a:spcBef>
              <a:spcAft>
                <a:spcPct val="0"/>
              </a:spcAft>
              <a:defRPr sz="1200">
                <a:solidFill>
                  <a:schemeClr val="tx1"/>
                </a:solidFill>
                <a:latin typeface="Georgia" charset="0"/>
                <a:ea typeface="ＭＳ Ｐゴシック" charset="0"/>
              </a:defRPr>
            </a:lvl9pPr>
          </a:lstStyle>
          <a:p>
            <a:fld id="{DDB7BB75-EF27-AF4D-9079-A59805416B5E}" type="slidenum">
              <a:rPr lang="nb-NO" sz="900">
                <a:solidFill>
                  <a:srgbClr val="9E9FA3"/>
                </a:solidFill>
              </a:rPr>
              <a:pPr/>
              <a:t>103</a:t>
            </a:fld>
            <a:endParaRPr lang="nb-NO" sz="900">
              <a:solidFill>
                <a:srgbClr val="9E9FA3"/>
              </a:solidFill>
            </a:endParaRPr>
          </a:p>
        </p:txBody>
      </p:sp>
      <p:sp>
        <p:nvSpPr>
          <p:cNvPr id="14340" name="Rectangle 2"/>
          <p:cNvSpPr>
            <a:spLocks noGrp="1" noChangeArrowheads="1"/>
          </p:cNvSpPr>
          <p:nvPr>
            <p:ph type="title"/>
          </p:nvPr>
        </p:nvSpPr>
        <p:spPr>
          <a:xfrm>
            <a:off x="1008063" y="291518"/>
            <a:ext cx="8135937" cy="633413"/>
          </a:xfrm>
        </p:spPr>
        <p:txBody>
          <a:bodyPr>
            <a:normAutofit fontScale="90000"/>
          </a:bodyPr>
          <a:lstStyle/>
          <a:p>
            <a:r>
              <a:rPr lang="en-US" sz="2400" dirty="0">
                <a:solidFill>
                  <a:srgbClr val="00306A"/>
                </a:solidFill>
                <a:latin typeface="Calibri" charset="0"/>
              </a:rPr>
              <a:t>Study 2: </a:t>
            </a:r>
            <a:r>
              <a:rPr lang="en-US" sz="1500" dirty="0" err="1">
                <a:solidFill>
                  <a:srgbClr val="00306A"/>
                </a:solidFill>
                <a:latin typeface="Calibri" charset="0"/>
              </a:rPr>
              <a:t>Sjastad</a:t>
            </a:r>
            <a:r>
              <a:rPr lang="en-US" sz="1500" dirty="0">
                <a:solidFill>
                  <a:srgbClr val="00306A"/>
                </a:solidFill>
                <a:latin typeface="Calibri" charset="0"/>
              </a:rPr>
              <a:t>, Baumeister &amp; </a:t>
            </a:r>
            <a:r>
              <a:rPr lang="en-US" sz="1500" dirty="0" err="1">
                <a:solidFill>
                  <a:srgbClr val="00306A"/>
                </a:solidFill>
                <a:latin typeface="Calibri" charset="0"/>
              </a:rPr>
              <a:t>Ent</a:t>
            </a:r>
            <a:r>
              <a:rPr lang="en-US" sz="1500" dirty="0">
                <a:solidFill>
                  <a:srgbClr val="00306A"/>
                </a:solidFill>
                <a:latin typeface="Calibri" charset="0"/>
              </a:rPr>
              <a:t>, in preparation </a:t>
            </a:r>
            <a:r>
              <a:rPr lang="en-US" sz="2400" dirty="0">
                <a:solidFill>
                  <a:srgbClr val="00306A"/>
                </a:solidFill>
                <a:latin typeface="Calibri" charset="0"/>
              </a:rPr>
              <a:t/>
            </a:r>
            <a:br>
              <a:rPr lang="en-US" sz="2400" dirty="0">
                <a:solidFill>
                  <a:srgbClr val="00306A"/>
                </a:solidFill>
                <a:latin typeface="Calibri" charset="0"/>
              </a:rPr>
            </a:br>
            <a:r>
              <a:rPr lang="en-US" sz="2400" dirty="0">
                <a:solidFill>
                  <a:srgbClr val="00306A"/>
                </a:solidFill>
                <a:latin typeface="Calibri" charset="0"/>
              </a:rPr>
              <a:t>Predicted and Actual Happiness</a:t>
            </a:r>
          </a:p>
        </p:txBody>
      </p:sp>
      <p:sp>
        <p:nvSpPr>
          <p:cNvPr id="8197" name="Rectangle 3"/>
          <p:cNvSpPr>
            <a:spLocks noGrp="1" noChangeArrowheads="1"/>
          </p:cNvSpPr>
          <p:nvPr>
            <p:ph type="body" idx="1"/>
          </p:nvPr>
        </p:nvSpPr>
        <p:spPr>
          <a:xfrm>
            <a:off x="539750" y="981075"/>
            <a:ext cx="8147050" cy="5286375"/>
          </a:xfrm>
        </p:spPr>
        <p:txBody>
          <a:bodyPr/>
          <a:lstStyle/>
          <a:p>
            <a:pPr marL="0" indent="0" algn="just">
              <a:lnSpc>
                <a:spcPct val="115000"/>
              </a:lnSpc>
              <a:buFontTx/>
              <a:buNone/>
              <a:tabLst>
                <a:tab pos="1781175" algn="l"/>
              </a:tabLst>
            </a:pPr>
            <a:endParaRPr lang="en-US" sz="1400" b="1" dirty="0">
              <a:solidFill>
                <a:srgbClr val="000000"/>
              </a:solidFill>
              <a:latin typeface="Calibri" charset="0"/>
              <a:cs typeface="Times New Roman" charset="0"/>
            </a:endParaRPr>
          </a:p>
        </p:txBody>
      </p:sp>
      <p:pic>
        <p:nvPicPr>
          <p:cNvPr id="1434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3891" y="1222904"/>
            <a:ext cx="8322909" cy="5330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07359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p:txBody>
          <a:bodyPr>
            <a:normAutofit/>
          </a:bodyPr>
          <a:lstStyle/>
          <a:p>
            <a:r>
              <a:rPr lang="en-US" dirty="0"/>
              <a:t>Those who got 2 right predicted less happiness (if they would get 6 next time) than those who got 5 </a:t>
            </a:r>
          </a:p>
          <a:p>
            <a:r>
              <a:rPr lang="en-US" dirty="0"/>
              <a:t>In the event, they were equally happy</a:t>
            </a:r>
          </a:p>
          <a:p>
            <a:r>
              <a:rPr lang="en-US" b="1" dirty="0"/>
              <a:t>Conclusion:</a:t>
            </a:r>
            <a:r>
              <a:rPr lang="en-US" dirty="0"/>
              <a:t> People adjust expectations downward, assume unreachable goal will not bring joy</a:t>
            </a:r>
          </a:p>
        </p:txBody>
      </p:sp>
    </p:spTree>
    <p:extLst>
      <p:ext uri="{BB962C8B-B14F-4D97-AF65-F5344CB8AC3E}">
        <p14:creationId xmlns:p14="http://schemas.microsoft.com/office/powerpoint/2010/main" val="346721917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Moral Reward and Punishment</a:t>
            </a:r>
          </a:p>
        </p:txBody>
      </p:sp>
      <p:sp>
        <p:nvSpPr>
          <p:cNvPr id="3" name="Content Placeholder 2"/>
          <p:cNvSpPr>
            <a:spLocks noGrp="1"/>
          </p:cNvSpPr>
          <p:nvPr>
            <p:ph idx="1"/>
          </p:nvPr>
        </p:nvSpPr>
        <p:spPr>
          <a:xfrm>
            <a:off x="111211" y="1417638"/>
            <a:ext cx="8575589" cy="4664675"/>
          </a:xfrm>
        </p:spPr>
        <p:txBody>
          <a:bodyPr>
            <a:normAutofit/>
          </a:bodyPr>
          <a:lstStyle/>
          <a:p>
            <a:r>
              <a:rPr lang="en-US" dirty="0"/>
              <a:t>Deserve reward for your good deeds?</a:t>
            </a:r>
          </a:p>
          <a:p>
            <a:pPr>
              <a:buNone/>
            </a:pPr>
            <a:r>
              <a:rPr lang="en-US" dirty="0"/>
              <a:t>			Past			5.16</a:t>
            </a:r>
          </a:p>
          <a:p>
            <a:pPr>
              <a:buNone/>
            </a:pPr>
            <a:r>
              <a:rPr lang="en-US" dirty="0"/>
              <a:t>			Future 		6.37	</a:t>
            </a:r>
          </a:p>
          <a:p>
            <a:r>
              <a:rPr lang="en-US" dirty="0"/>
              <a:t>Deserve punishment for your misdeeds?</a:t>
            </a:r>
          </a:p>
          <a:p>
            <a:pPr>
              <a:buNone/>
            </a:pPr>
            <a:r>
              <a:rPr lang="en-US" dirty="0"/>
              <a:t>			Past			5.34</a:t>
            </a:r>
          </a:p>
          <a:p>
            <a:pPr>
              <a:buNone/>
            </a:pPr>
            <a:r>
              <a:rPr lang="en-US" dirty="0"/>
              <a:t>			Future 		6.85	</a:t>
            </a:r>
          </a:p>
          <a:p>
            <a:pPr>
              <a:buNone/>
            </a:pPr>
            <a:r>
              <a:rPr lang="en-US" dirty="0"/>
              <a:t>Thus, future is morally more important than past</a:t>
            </a:r>
          </a:p>
          <a:p>
            <a:pPr>
              <a:buNone/>
            </a:pPr>
            <a:endParaRPr lang="en-US" dirty="0"/>
          </a:p>
        </p:txBody>
      </p:sp>
      <p:sp>
        <p:nvSpPr>
          <p:cNvPr id="4" name="TextBox 3"/>
          <p:cNvSpPr txBox="1"/>
          <p:nvPr/>
        </p:nvSpPr>
        <p:spPr>
          <a:xfrm>
            <a:off x="3454400" y="6112933"/>
            <a:ext cx="4079074" cy="369332"/>
          </a:xfrm>
          <a:prstGeom prst="rect">
            <a:avLst/>
          </a:prstGeom>
          <a:noFill/>
        </p:spPr>
        <p:txBody>
          <a:bodyPr wrap="none" rtlCol="0">
            <a:spAutoFit/>
          </a:bodyPr>
          <a:lstStyle/>
          <a:p>
            <a:r>
              <a:rPr lang="en-US" i="1" dirty="0" err="1"/>
              <a:t>Sjastad</a:t>
            </a:r>
            <a:r>
              <a:rPr lang="en-US" i="1" dirty="0"/>
              <a:t> &amp; Baumeister, 2015/ unpublished</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Conclusions: Moral </a:t>
            </a:r>
            <a:r>
              <a:rPr lang="en-US" dirty="0"/>
              <a:t>Asymmetry</a:t>
            </a:r>
          </a:p>
        </p:txBody>
      </p:sp>
      <p:sp>
        <p:nvSpPr>
          <p:cNvPr id="3" name="Content Placeholder 2"/>
          <p:cNvSpPr>
            <a:spLocks noGrp="1"/>
          </p:cNvSpPr>
          <p:nvPr>
            <p:ph idx="1"/>
          </p:nvPr>
        </p:nvSpPr>
        <p:spPr/>
        <p:txBody>
          <a:bodyPr/>
          <a:lstStyle/>
          <a:p>
            <a:r>
              <a:rPr lang="en-US" dirty="0"/>
              <a:t>Deserve more praise, blame for future actions than for past</a:t>
            </a:r>
          </a:p>
          <a:p>
            <a:r>
              <a:rPr lang="en-US" dirty="0"/>
              <a:t>Pragmatic orientation: Future can still be changed</a:t>
            </a:r>
          </a:p>
          <a:p>
            <a:r>
              <a:rPr lang="en-US" dirty="0"/>
              <a:t>Moralizing the future!</a:t>
            </a:r>
          </a:p>
          <a:p>
            <a:endParaRPr lang="en-US"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Conclusions</a:t>
            </a:r>
          </a:p>
        </p:txBody>
      </p:sp>
      <p:sp>
        <p:nvSpPr>
          <p:cNvPr id="3" name="Content Placeholder 2"/>
          <p:cNvSpPr>
            <a:spLocks noGrp="1"/>
          </p:cNvSpPr>
          <p:nvPr>
            <p:ph idx="1"/>
          </p:nvPr>
        </p:nvSpPr>
        <p:spPr/>
        <p:txBody>
          <a:bodyPr/>
          <a:lstStyle/>
          <a:p>
            <a:r>
              <a:rPr lang="en-US" dirty="0">
                <a:solidFill>
                  <a:srgbClr val="0000FF"/>
                </a:solidFill>
              </a:rPr>
              <a:t>Primacy</a:t>
            </a:r>
            <a:r>
              <a:rPr lang="en-US" dirty="0"/>
              <a:t> of prospection</a:t>
            </a:r>
          </a:p>
          <a:p>
            <a:pPr lvl="1"/>
            <a:r>
              <a:rPr lang="en-US" dirty="0"/>
              <a:t>Much more thought </a:t>
            </a:r>
            <a:r>
              <a:rPr lang="en-US"/>
              <a:t>about future than </a:t>
            </a:r>
            <a:r>
              <a:rPr lang="en-US" dirty="0"/>
              <a:t>past</a:t>
            </a:r>
          </a:p>
          <a:p>
            <a:pPr lvl="1"/>
            <a:r>
              <a:rPr lang="en-US" dirty="0"/>
              <a:t>Future plus present also important</a:t>
            </a:r>
          </a:p>
          <a:p>
            <a:pPr lvl="1"/>
            <a:r>
              <a:rPr lang="en-US" dirty="0"/>
              <a:t>Even when think of past or present, often focus on implications for future</a:t>
            </a:r>
          </a:p>
        </p:txBody>
      </p:sp>
    </p:spTree>
    <p:extLst>
      <p:ext uri="{BB962C8B-B14F-4D97-AF65-F5344CB8AC3E}">
        <p14:creationId xmlns:p14="http://schemas.microsoft.com/office/powerpoint/2010/main" val="364480058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03362"/>
          </a:xfrm>
        </p:spPr>
        <p:txBody>
          <a:bodyPr>
            <a:normAutofit/>
          </a:bodyPr>
          <a:lstStyle/>
          <a:p>
            <a:r>
              <a:rPr lang="en-US" dirty="0"/>
              <a:t>Main Conclusions: </a:t>
            </a:r>
            <a:br>
              <a:rPr lang="en-US" dirty="0"/>
            </a:br>
            <a:r>
              <a:rPr lang="en-US" dirty="0"/>
              <a:t>Pragmatic Prospection</a:t>
            </a:r>
          </a:p>
        </p:txBody>
      </p:sp>
      <p:sp>
        <p:nvSpPr>
          <p:cNvPr id="3" name="Content Placeholder 2"/>
          <p:cNvSpPr>
            <a:spLocks noGrp="1"/>
          </p:cNvSpPr>
          <p:nvPr>
            <p:ph idx="1"/>
          </p:nvPr>
        </p:nvSpPr>
        <p:spPr>
          <a:xfrm>
            <a:off x="457200" y="2040467"/>
            <a:ext cx="8229600" cy="4525963"/>
          </a:xfrm>
        </p:spPr>
        <p:txBody>
          <a:bodyPr/>
          <a:lstStyle/>
          <a:p>
            <a:r>
              <a:rPr lang="en-US" dirty="0"/>
              <a:t>Present and fairly near future</a:t>
            </a:r>
          </a:p>
          <a:p>
            <a:r>
              <a:rPr lang="en-US" dirty="0"/>
              <a:t>Focus on multiple possibilities, not certainties</a:t>
            </a:r>
          </a:p>
          <a:p>
            <a:r>
              <a:rPr lang="en-US" dirty="0"/>
              <a:t>Emphasis on what I will do</a:t>
            </a:r>
          </a:p>
          <a:p>
            <a:r>
              <a:rPr lang="en-US" dirty="0"/>
              <a:t>Links to present</a:t>
            </a:r>
          </a:p>
          <a:p>
            <a:r>
              <a:rPr lang="en-US" dirty="0"/>
              <a:t>Planning…</a:t>
            </a:r>
          </a:p>
        </p:txBody>
      </p:sp>
    </p:spTree>
    <p:extLst>
      <p:ext uri="{BB962C8B-B14F-4D97-AF65-F5344CB8AC3E}">
        <p14:creationId xmlns:p14="http://schemas.microsoft.com/office/powerpoint/2010/main" val="44471409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FEF37A-B4A3-3C4F-8C3B-526DCFA798BF}"/>
              </a:ext>
            </a:extLst>
          </p:cNvPr>
          <p:cNvSpPr>
            <a:spLocks noGrp="1"/>
          </p:cNvSpPr>
          <p:nvPr>
            <p:ph type="title"/>
          </p:nvPr>
        </p:nvSpPr>
        <p:spPr/>
        <p:txBody>
          <a:bodyPr>
            <a:normAutofit fontScale="90000"/>
          </a:bodyPr>
          <a:lstStyle/>
          <a:p>
            <a:r>
              <a:rPr lang="en-US" dirty="0"/>
              <a:t>Main Conclusions: </a:t>
            </a:r>
            <a:br>
              <a:rPr lang="en-US" dirty="0"/>
            </a:br>
            <a:r>
              <a:rPr lang="en-US" dirty="0"/>
              <a:t>Happy vs Meaningful</a:t>
            </a:r>
          </a:p>
        </p:txBody>
      </p:sp>
      <p:sp>
        <p:nvSpPr>
          <p:cNvPr id="3" name="Content Placeholder 2">
            <a:extLst>
              <a:ext uri="{FF2B5EF4-FFF2-40B4-BE49-F238E27FC236}">
                <a16:creationId xmlns:a16="http://schemas.microsoft.com/office/drawing/2014/main" xmlns="" id="{6ED3664E-69D8-0947-8AD9-1FB797C44846}"/>
              </a:ext>
            </a:extLst>
          </p:cNvPr>
          <p:cNvSpPr>
            <a:spLocks noGrp="1"/>
          </p:cNvSpPr>
          <p:nvPr>
            <p:ph idx="1"/>
          </p:nvPr>
        </p:nvSpPr>
        <p:spPr>
          <a:xfrm>
            <a:off x="413951" y="1750197"/>
            <a:ext cx="8316097" cy="4079103"/>
          </a:xfrm>
        </p:spPr>
        <p:txBody>
          <a:bodyPr>
            <a:normAutofit/>
          </a:bodyPr>
          <a:lstStyle/>
          <a:p>
            <a:r>
              <a:rPr lang="en-US" dirty="0"/>
              <a:t>(Mindful) happiness: focus on present</a:t>
            </a:r>
          </a:p>
          <a:p>
            <a:r>
              <a:rPr lang="en-US" dirty="0"/>
              <a:t>Meaningfulness: focus on future</a:t>
            </a:r>
          </a:p>
          <a:p>
            <a:r>
              <a:rPr lang="en-US" dirty="0"/>
              <a:t>Or, especially, link past-present-future</a:t>
            </a:r>
          </a:p>
          <a:p>
            <a:endParaRPr lang="en-US" dirty="0"/>
          </a:p>
          <a:p>
            <a:endParaRPr lang="en-US" dirty="0"/>
          </a:p>
        </p:txBody>
      </p:sp>
    </p:spTree>
    <p:extLst>
      <p:ext uri="{BB962C8B-B14F-4D97-AF65-F5344CB8AC3E}">
        <p14:creationId xmlns:p14="http://schemas.microsoft.com/office/powerpoint/2010/main" val="73692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3BE56A-7555-8F44-BEED-9DDF12E55DFA}"/>
              </a:ext>
            </a:extLst>
          </p:cNvPr>
          <p:cNvSpPr>
            <a:spLocks noGrp="1"/>
          </p:cNvSpPr>
          <p:nvPr>
            <p:ph type="title"/>
          </p:nvPr>
        </p:nvSpPr>
        <p:spPr/>
        <p:txBody>
          <a:bodyPr>
            <a:normAutofit/>
          </a:bodyPr>
          <a:lstStyle/>
          <a:p>
            <a:r>
              <a:rPr lang="en-US" dirty="0"/>
              <a:t>So:	</a:t>
            </a:r>
          </a:p>
        </p:txBody>
      </p:sp>
      <p:sp>
        <p:nvSpPr>
          <p:cNvPr id="3" name="Content Placeholder 2">
            <a:extLst>
              <a:ext uri="{FF2B5EF4-FFF2-40B4-BE49-F238E27FC236}">
                <a16:creationId xmlns:a16="http://schemas.microsoft.com/office/drawing/2014/main" xmlns="" id="{D0272244-DD04-7845-B802-342EB01CCEA1}"/>
              </a:ext>
            </a:extLst>
          </p:cNvPr>
          <p:cNvSpPr>
            <a:spLocks noGrp="1"/>
          </p:cNvSpPr>
          <p:nvPr>
            <p:ph idx="1"/>
          </p:nvPr>
        </p:nvSpPr>
        <p:spPr/>
        <p:txBody>
          <a:bodyPr/>
          <a:lstStyle/>
          <a:p>
            <a:r>
              <a:rPr lang="en-US" dirty="0"/>
              <a:t>People think much more about future than past</a:t>
            </a:r>
          </a:p>
        </p:txBody>
      </p:sp>
    </p:spTree>
    <p:extLst>
      <p:ext uri="{BB962C8B-B14F-4D97-AF65-F5344CB8AC3E}">
        <p14:creationId xmlns:p14="http://schemas.microsoft.com/office/powerpoint/2010/main" val="48633419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Conclusions: Planning</a:t>
            </a:r>
          </a:p>
        </p:txBody>
      </p:sp>
      <p:sp>
        <p:nvSpPr>
          <p:cNvPr id="3" name="Content Placeholder 2"/>
          <p:cNvSpPr>
            <a:spLocks noGrp="1"/>
          </p:cNvSpPr>
          <p:nvPr>
            <p:ph idx="1"/>
          </p:nvPr>
        </p:nvSpPr>
        <p:spPr/>
        <p:txBody>
          <a:bodyPr/>
          <a:lstStyle/>
          <a:p>
            <a:r>
              <a:rPr lang="en-US" dirty="0"/>
              <a:t>Planning (vs. other future thoughts)</a:t>
            </a:r>
          </a:p>
          <a:p>
            <a:pPr lvl="1"/>
            <a:r>
              <a:rPr lang="en-US" dirty="0"/>
              <a:t>Meaningful</a:t>
            </a:r>
          </a:p>
          <a:p>
            <a:pPr lvl="1"/>
            <a:r>
              <a:rPr lang="en-US" dirty="0"/>
              <a:t>Emotionally positive</a:t>
            </a:r>
          </a:p>
          <a:p>
            <a:pPr lvl="1"/>
            <a:r>
              <a:rPr lang="en-US" dirty="0"/>
              <a:t>Takes effort, control</a:t>
            </a:r>
          </a:p>
          <a:p>
            <a:pPr lvl="1"/>
            <a:r>
              <a:rPr lang="en-US" dirty="0"/>
              <a:t>Alone or with others (equal)</a:t>
            </a:r>
          </a:p>
        </p:txBody>
      </p:sp>
    </p:spTree>
    <p:extLst>
      <p:ext uri="{BB962C8B-B14F-4D97-AF65-F5344CB8AC3E}">
        <p14:creationId xmlns:p14="http://schemas.microsoft.com/office/powerpoint/2010/main" val="149896932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FEF37A-B4A3-3C4F-8C3B-526DCFA798BF}"/>
              </a:ext>
            </a:extLst>
          </p:cNvPr>
          <p:cNvSpPr>
            <a:spLocks noGrp="1"/>
          </p:cNvSpPr>
          <p:nvPr>
            <p:ph type="title"/>
          </p:nvPr>
        </p:nvSpPr>
        <p:spPr/>
        <p:txBody>
          <a:bodyPr/>
          <a:lstStyle/>
          <a:p>
            <a:r>
              <a:rPr lang="en-US" dirty="0"/>
              <a:t>Main Conclusions: Planning</a:t>
            </a:r>
          </a:p>
        </p:txBody>
      </p:sp>
      <p:sp>
        <p:nvSpPr>
          <p:cNvPr id="3" name="Content Placeholder 2">
            <a:extLst>
              <a:ext uri="{FF2B5EF4-FFF2-40B4-BE49-F238E27FC236}">
                <a16:creationId xmlns:a16="http://schemas.microsoft.com/office/drawing/2014/main" xmlns="" id="{6ED3664E-69D8-0947-8AD9-1FB797C44846}"/>
              </a:ext>
            </a:extLst>
          </p:cNvPr>
          <p:cNvSpPr>
            <a:spLocks noGrp="1"/>
          </p:cNvSpPr>
          <p:nvPr>
            <p:ph idx="1"/>
          </p:nvPr>
        </p:nvSpPr>
        <p:spPr>
          <a:xfrm>
            <a:off x="370703" y="1229497"/>
            <a:ext cx="8439665" cy="5245444"/>
          </a:xfrm>
        </p:spPr>
        <p:txBody>
          <a:bodyPr>
            <a:normAutofit/>
          </a:bodyPr>
          <a:lstStyle/>
          <a:p>
            <a:r>
              <a:rPr lang="en-US" dirty="0"/>
              <a:t>Focusing on the present removes anxiety, increases happiness</a:t>
            </a:r>
          </a:p>
          <a:p>
            <a:r>
              <a:rPr lang="en-US" dirty="0"/>
              <a:t>But making a plan reduces anxiety over future</a:t>
            </a:r>
          </a:p>
          <a:p>
            <a:pPr lvl="1"/>
            <a:r>
              <a:rPr lang="en-US" dirty="0"/>
              <a:t>Also reduces stress, intrusive worries</a:t>
            </a:r>
          </a:p>
          <a:p>
            <a:r>
              <a:rPr lang="en-US" dirty="0"/>
              <a:t>The unconscious mind wants very specific plans</a:t>
            </a:r>
          </a:p>
          <a:p>
            <a:r>
              <a:rPr lang="en-US" dirty="0"/>
              <a:t>Pragmatic prospection is about preparing what to do</a:t>
            </a:r>
          </a:p>
          <a:p>
            <a:pPr lvl="1"/>
            <a:r>
              <a:rPr lang="en-US" dirty="0"/>
              <a:t>Not just predicting what will turn out</a:t>
            </a:r>
          </a:p>
          <a:p>
            <a:endParaRPr lang="en-US" dirty="0"/>
          </a:p>
        </p:txBody>
      </p:sp>
    </p:spTree>
    <p:extLst>
      <p:ext uri="{BB962C8B-B14F-4D97-AF65-F5344CB8AC3E}">
        <p14:creationId xmlns:p14="http://schemas.microsoft.com/office/powerpoint/2010/main" val="414166379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FEF37A-B4A3-3C4F-8C3B-526DCFA798BF}"/>
              </a:ext>
            </a:extLst>
          </p:cNvPr>
          <p:cNvSpPr>
            <a:spLocks noGrp="1"/>
          </p:cNvSpPr>
          <p:nvPr>
            <p:ph type="title"/>
          </p:nvPr>
        </p:nvSpPr>
        <p:spPr/>
        <p:txBody>
          <a:bodyPr/>
          <a:lstStyle/>
          <a:p>
            <a:r>
              <a:rPr lang="en-US" dirty="0"/>
              <a:t>Thinking about Future</a:t>
            </a:r>
          </a:p>
        </p:txBody>
      </p:sp>
      <p:sp>
        <p:nvSpPr>
          <p:cNvPr id="3" name="Content Placeholder 2">
            <a:extLst>
              <a:ext uri="{FF2B5EF4-FFF2-40B4-BE49-F238E27FC236}">
                <a16:creationId xmlns:a16="http://schemas.microsoft.com/office/drawing/2014/main" xmlns="" id="{6ED3664E-69D8-0947-8AD9-1FB797C44846}"/>
              </a:ext>
            </a:extLst>
          </p:cNvPr>
          <p:cNvSpPr>
            <a:spLocks noGrp="1"/>
          </p:cNvSpPr>
          <p:nvPr>
            <p:ph idx="1"/>
          </p:nvPr>
        </p:nvSpPr>
        <p:spPr>
          <a:xfrm>
            <a:off x="370703" y="1229497"/>
            <a:ext cx="8439665" cy="5245444"/>
          </a:xfrm>
        </p:spPr>
        <p:txBody>
          <a:bodyPr>
            <a:normAutofit/>
          </a:bodyPr>
          <a:lstStyle/>
          <a:p>
            <a:r>
              <a:rPr lang="en-US" dirty="0"/>
              <a:t>Pragmatic prospection has two steps</a:t>
            </a:r>
          </a:p>
          <a:p>
            <a:pPr lvl="1"/>
            <a:r>
              <a:rPr lang="en-US" dirty="0"/>
              <a:t>First, what you want: </a:t>
            </a:r>
            <a:r>
              <a:rPr lang="en-US" i="1" dirty="0"/>
              <a:t>dream big</a:t>
            </a:r>
          </a:p>
          <a:p>
            <a:pPr lvl="1"/>
            <a:r>
              <a:rPr lang="en-US" dirty="0"/>
              <a:t>Second, how to reach that: </a:t>
            </a:r>
            <a:r>
              <a:rPr lang="en-US" i="1" dirty="0"/>
              <a:t>get real</a:t>
            </a:r>
          </a:p>
          <a:p>
            <a:r>
              <a:rPr lang="en-US" dirty="0"/>
              <a:t>Both are important</a:t>
            </a:r>
          </a:p>
          <a:p>
            <a:r>
              <a:rPr lang="en-US" dirty="0"/>
              <a:t>Future as matrix of maybe</a:t>
            </a:r>
          </a:p>
          <a:p>
            <a:pPr lvl="1"/>
            <a:r>
              <a:rPr lang="en-US" dirty="0"/>
              <a:t>Don’t just think about best-case scenario</a:t>
            </a:r>
          </a:p>
          <a:p>
            <a:endParaRPr lang="en-US" dirty="0"/>
          </a:p>
        </p:txBody>
      </p:sp>
    </p:spTree>
    <p:extLst>
      <p:ext uri="{BB962C8B-B14F-4D97-AF65-F5344CB8AC3E}">
        <p14:creationId xmlns:p14="http://schemas.microsoft.com/office/powerpoint/2010/main" val="136158989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Thoughts</a:t>
            </a:r>
          </a:p>
        </p:txBody>
      </p:sp>
      <p:sp>
        <p:nvSpPr>
          <p:cNvPr id="3" name="Content Placeholder 2"/>
          <p:cNvSpPr>
            <a:spLocks noGrp="1"/>
          </p:cNvSpPr>
          <p:nvPr>
            <p:ph idx="1"/>
          </p:nvPr>
        </p:nvSpPr>
        <p:spPr/>
        <p:txBody>
          <a:bodyPr/>
          <a:lstStyle/>
          <a:p>
            <a:r>
              <a:rPr lang="en-US" dirty="0"/>
              <a:t>The past can be known, but the future can still be shaped and changed</a:t>
            </a:r>
          </a:p>
          <a:p>
            <a:r>
              <a:rPr lang="en-US" dirty="0"/>
              <a:t>Basing actions on the future rather than the past is adaptive</a:t>
            </a:r>
          </a:p>
          <a:p>
            <a:endParaRPr lang="en-US" dirty="0"/>
          </a:p>
        </p:txBody>
      </p:sp>
    </p:spTree>
    <p:extLst>
      <p:ext uri="{BB962C8B-B14F-4D97-AF65-F5344CB8AC3E}">
        <p14:creationId xmlns:p14="http://schemas.microsoft.com/office/powerpoint/2010/main" val="291731071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 Shot 2015-10-21 at 11.31.45 AM.png"/>
          <p:cNvPicPr>
            <a:picLocks noGrp="1" noChangeAspect="1"/>
          </p:cNvPicPr>
          <p:nvPr>
            <p:ph idx="1"/>
          </p:nvPr>
        </p:nvPicPr>
        <p:blipFill>
          <a:blip r:embed="rId2">
            <a:extLst>
              <a:ext uri="{28A0092B-C50C-407E-A947-70E740481C1C}">
                <a14:useLocalDpi xmlns:a14="http://schemas.microsoft.com/office/drawing/2010/main" val="0"/>
              </a:ext>
            </a:extLst>
          </a:blip>
          <a:srcRect t="804" b="804"/>
          <a:stretch>
            <a:fillRect/>
          </a:stretch>
        </p:blipFill>
        <p:spPr>
          <a:xfrm>
            <a:off x="1460500" y="317500"/>
            <a:ext cx="6629400" cy="6108700"/>
          </a:xfrm>
        </p:spPr>
      </p:pic>
    </p:spTree>
    <p:extLst>
      <p:ext uri="{BB962C8B-B14F-4D97-AF65-F5344CB8AC3E}">
        <p14:creationId xmlns:p14="http://schemas.microsoft.com/office/powerpoint/2010/main" val="388264831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2257"/>
            <a:ext cx="8229600" cy="1143000"/>
          </a:xfrm>
        </p:spPr>
        <p:txBody>
          <a:bodyPr>
            <a:noAutofit/>
          </a:bodyPr>
          <a:lstStyle/>
          <a:p>
            <a:r>
              <a:rPr lang="en-US" sz="7200" b="1" i="1" dirty="0">
                <a:solidFill>
                  <a:srgbClr val="0000FF"/>
                </a:solidFill>
                <a:latin typeface="Lucida Blackletter"/>
              </a:rPr>
              <a:t>The  End !</a:t>
            </a:r>
          </a:p>
        </p:txBody>
      </p:sp>
      <p:sp>
        <p:nvSpPr>
          <p:cNvPr id="3" name="Content Placeholder 2"/>
          <p:cNvSpPr>
            <a:spLocks noGrp="1"/>
          </p:cNvSpPr>
          <p:nvPr>
            <p:ph idx="1"/>
          </p:nvPr>
        </p:nvSpPr>
        <p:spPr>
          <a:xfrm>
            <a:off x="457201" y="1600201"/>
            <a:ext cx="5109676" cy="733180"/>
          </a:xfrm>
        </p:spPr>
        <p:txBody>
          <a:bodyPr/>
          <a:lstStyle/>
          <a:p>
            <a:endParaRPr lang="en-US" dirty="0"/>
          </a:p>
        </p:txBody>
      </p:sp>
    </p:spTree>
    <p:extLst>
      <p:ext uri="{BB962C8B-B14F-4D97-AF65-F5344CB8AC3E}">
        <p14:creationId xmlns:p14="http://schemas.microsoft.com/office/powerpoint/2010/main" val="29809193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Notes </a:t>
            </a:r>
            <a:r>
              <a:rPr lang="en-US"/>
              <a:t>from 10/2018</a:t>
            </a:r>
            <a:endParaRPr lang="en-US" dirty="0"/>
          </a:p>
        </p:txBody>
      </p:sp>
      <p:sp>
        <p:nvSpPr>
          <p:cNvPr id="3" name="Content Placeholder 2"/>
          <p:cNvSpPr>
            <a:spLocks noGrp="1"/>
          </p:cNvSpPr>
          <p:nvPr>
            <p:ph idx="1"/>
          </p:nvPr>
        </p:nvSpPr>
        <p:spPr/>
        <p:txBody>
          <a:bodyPr/>
          <a:lstStyle/>
          <a:p>
            <a:r>
              <a:rPr lang="en-US" dirty="0" err="1"/>
              <a:t>BetterUp</a:t>
            </a:r>
            <a:r>
              <a:rPr lang="en-US" dirty="0"/>
              <a:t> </a:t>
            </a:r>
            <a:r>
              <a:rPr lang="en-US" dirty="0" err="1"/>
              <a:t>conf</a:t>
            </a:r>
            <a:endParaRPr lang="en-US" dirty="0"/>
          </a:p>
          <a:p>
            <a:r>
              <a:rPr lang="en-US" dirty="0"/>
              <a:t>About 5 min too long </a:t>
            </a:r>
            <a:r>
              <a:rPr lang="mr-IN" dirty="0"/>
              <a:t>–</a:t>
            </a:r>
            <a:r>
              <a:rPr lang="en-US" dirty="0"/>
              <a:t> skipped the Aesop study; condensed the Ikea but conveyed gist</a:t>
            </a:r>
          </a:p>
        </p:txBody>
      </p:sp>
    </p:spTree>
    <p:extLst>
      <p:ext uri="{BB962C8B-B14F-4D97-AF65-F5344CB8AC3E}">
        <p14:creationId xmlns:p14="http://schemas.microsoft.com/office/powerpoint/2010/main" val="9600094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Thoughts about the Past: </a:t>
            </a:r>
            <a:br>
              <a:rPr lang="en-US" dirty="0"/>
            </a:br>
            <a:r>
              <a:rPr lang="en-US" dirty="0"/>
              <a:t>Nutshell Summary</a:t>
            </a:r>
          </a:p>
        </p:txBody>
      </p:sp>
      <p:sp>
        <p:nvSpPr>
          <p:cNvPr id="3" name="Content Placeholder 2"/>
          <p:cNvSpPr>
            <a:spLocks noGrp="1"/>
          </p:cNvSpPr>
          <p:nvPr>
            <p:ph idx="1"/>
          </p:nvPr>
        </p:nvSpPr>
        <p:spPr>
          <a:xfrm>
            <a:off x="338667" y="2751667"/>
            <a:ext cx="8229600" cy="2870200"/>
          </a:xfrm>
        </p:spPr>
        <p:txBody>
          <a:bodyPr>
            <a:normAutofit/>
          </a:bodyPr>
          <a:lstStyle/>
          <a:p>
            <a:r>
              <a:rPr lang="en-US" b="1" dirty="0">
                <a:latin typeface="Lucida Blackletter"/>
              </a:rPr>
              <a:t>So what? </a:t>
            </a:r>
          </a:p>
          <a:p>
            <a:endParaRPr lang="en-US" b="1" dirty="0">
              <a:latin typeface="Lucida Blackletter"/>
            </a:endParaRPr>
          </a:p>
          <a:p>
            <a:r>
              <a:rPr lang="en-US" b="1" dirty="0">
                <a:latin typeface="Lucida Blackletter"/>
              </a:rPr>
              <a:t>and What the ***k??</a:t>
            </a:r>
          </a:p>
          <a:p>
            <a:endParaRPr lang="en-US" i="1" dirty="0"/>
          </a:p>
          <a:p>
            <a:endParaRPr lang="en-US" i="1" dirty="0"/>
          </a:p>
        </p:txBody>
      </p:sp>
    </p:spTree>
    <p:extLst>
      <p:ext uri="{BB962C8B-B14F-4D97-AF65-F5344CB8AC3E}">
        <p14:creationId xmlns:p14="http://schemas.microsoft.com/office/powerpoint/2010/main" val="398888695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Has This Happened to You?</a:t>
            </a:r>
          </a:p>
        </p:txBody>
      </p:sp>
      <p:sp>
        <p:nvSpPr>
          <p:cNvPr id="3" name="Content Placeholder 2"/>
          <p:cNvSpPr>
            <a:spLocks noGrp="1"/>
          </p:cNvSpPr>
          <p:nvPr>
            <p:ph idx="1"/>
          </p:nvPr>
        </p:nvSpPr>
        <p:spPr/>
        <p:txBody>
          <a:bodyPr/>
          <a:lstStyle/>
          <a:p>
            <a:r>
              <a:rPr lang="en-US" i="1" dirty="0"/>
              <a:t>You are involved in something, maybe even something fun, but you keep getting annoying thoughts popping into your mind that there are things you need to do. Work, duty, etc.</a:t>
            </a:r>
          </a:p>
          <a:p>
            <a:pPr lvl="1"/>
            <a:r>
              <a:rPr lang="en-US" i="1" dirty="0"/>
              <a:t>You know you will take care of those things in due course; there’s nothing you can do now. But those intrusive thoughts keep disturbing and distracting you.</a:t>
            </a:r>
          </a:p>
        </p:txBody>
      </p:sp>
    </p:spTree>
    <p:extLst>
      <p:ext uri="{BB962C8B-B14F-4D97-AF65-F5344CB8AC3E}">
        <p14:creationId xmlns:p14="http://schemas.microsoft.com/office/powerpoint/2010/main" val="76236853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Peace of Mind vs. Stress</a:t>
            </a:r>
          </a:p>
        </p:txBody>
      </p:sp>
      <p:sp>
        <p:nvSpPr>
          <p:cNvPr id="3" name="Content Placeholder 2"/>
          <p:cNvSpPr>
            <a:spLocks noGrp="1"/>
          </p:cNvSpPr>
          <p:nvPr>
            <p:ph idx="1"/>
          </p:nvPr>
        </p:nvSpPr>
        <p:spPr/>
        <p:txBody>
          <a:bodyPr/>
          <a:lstStyle/>
          <a:p>
            <a:r>
              <a:rPr lang="en-US" dirty="0"/>
              <a:t>Intrusive thoughts about things you need to do</a:t>
            </a:r>
          </a:p>
          <a:p>
            <a:r>
              <a:rPr lang="en-US" dirty="0"/>
              <a:t>Meet </a:t>
            </a:r>
            <a:r>
              <a:rPr lang="en-US" dirty="0" err="1"/>
              <a:t>Bluma</a:t>
            </a:r>
            <a:r>
              <a:rPr lang="en-US" dirty="0"/>
              <a:t> </a:t>
            </a:r>
            <a:r>
              <a:rPr lang="en-US" dirty="0" err="1"/>
              <a:t>Zeigarnik</a:t>
            </a:r>
            <a:endParaRPr lang="en-US" dirty="0"/>
          </a:p>
        </p:txBody>
      </p:sp>
    </p:spTree>
    <p:extLst>
      <p:ext uri="{BB962C8B-B14F-4D97-AF65-F5344CB8AC3E}">
        <p14:creationId xmlns:p14="http://schemas.microsoft.com/office/powerpoint/2010/main" val="4285586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Time frame: future</a:t>
            </a:r>
          </a:p>
        </p:txBody>
      </p:sp>
      <p:sp>
        <p:nvSpPr>
          <p:cNvPr id="3" name="Slide Number Placeholder 2"/>
          <p:cNvSpPr>
            <a:spLocks noGrp="1"/>
          </p:cNvSpPr>
          <p:nvPr>
            <p:ph type="sldNum" sz="quarter" idx="12"/>
          </p:nvPr>
        </p:nvSpPr>
        <p:spPr/>
        <p:txBody>
          <a:bodyPr>
            <a:normAutofit/>
          </a:bodyPr>
          <a:lstStyle/>
          <a:p>
            <a:fld id="{46D4E97F-72A0-4D0C-BF35-96C11AEC6195}" type="slidenum">
              <a:rPr lang="de-DE" smtClean="0"/>
              <a:pPr/>
              <a:t>12</a:t>
            </a:fld>
            <a:endParaRPr lang="de-DE"/>
          </a:p>
        </p:txBody>
      </p:sp>
      <p:graphicFrame>
        <p:nvGraphicFramePr>
          <p:cNvPr id="6" name="Chart 5"/>
          <p:cNvGraphicFramePr>
            <a:graphicFrameLocks/>
          </p:cNvGraphicFramePr>
          <p:nvPr>
            <p:extLst>
              <p:ext uri="{D42A27DB-BD31-4B8C-83A1-F6EECF244321}">
                <p14:modId xmlns:p14="http://schemas.microsoft.com/office/powerpoint/2010/main" val="2330893826"/>
              </p:ext>
            </p:extLst>
          </p:nvPr>
        </p:nvGraphicFramePr>
        <p:xfrm>
          <a:off x="827584" y="1772816"/>
          <a:ext cx="7488832" cy="39604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64246992"/>
      </p:ext>
    </p:extLst>
  </p:cSld>
  <p:clrMapOvr>
    <a:masterClrMapping/>
  </p:clrMapOvr>
  <mc:AlternateContent xmlns:mc="http://schemas.openxmlformats.org/markup-compatibility/2006" xmlns:p14="http://schemas.microsoft.com/office/powerpoint/2010/main">
    <mc:Choice Requires="p14">
      <p:transition p14:dur="250"/>
    </mc:Choice>
    <mc:Fallback xmlns="" xmlns:mv="urn:schemas-microsoft-com:mac:vml">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Unconscious?)</a:t>
            </a:r>
          </a:p>
        </p:txBody>
      </p:sp>
      <p:sp>
        <p:nvSpPr>
          <p:cNvPr id="3" name="Content Placeholder 2"/>
          <p:cNvSpPr>
            <a:spLocks noGrp="1"/>
          </p:cNvSpPr>
          <p:nvPr>
            <p:ph idx="1"/>
          </p:nvPr>
        </p:nvSpPr>
        <p:spPr/>
        <p:txBody>
          <a:bodyPr/>
          <a:lstStyle/>
          <a:p>
            <a:r>
              <a:rPr lang="en-US" dirty="0"/>
              <a:t>Freud: a dungeon full of your naughtiest thoughts, that you cannot acknowledge</a:t>
            </a:r>
          </a:p>
          <a:p>
            <a:pPr lvl="1"/>
            <a:r>
              <a:rPr lang="en-US" dirty="0"/>
              <a:t>Or a seething cauldron of wicked impulses that could wreak havoc if let loose</a:t>
            </a:r>
          </a:p>
        </p:txBody>
      </p:sp>
    </p:spTree>
    <p:extLst>
      <p:ext uri="{BB962C8B-B14F-4D97-AF65-F5344CB8AC3E}">
        <p14:creationId xmlns:p14="http://schemas.microsoft.com/office/powerpoint/2010/main" val="36426833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Unconscious?)</a:t>
            </a:r>
          </a:p>
        </p:txBody>
      </p:sp>
      <p:sp>
        <p:nvSpPr>
          <p:cNvPr id="3" name="Content Placeholder 2"/>
          <p:cNvSpPr>
            <a:spLocks noGrp="1"/>
          </p:cNvSpPr>
          <p:nvPr>
            <p:ph idx="1"/>
          </p:nvPr>
        </p:nvSpPr>
        <p:spPr/>
        <p:txBody>
          <a:bodyPr/>
          <a:lstStyle/>
          <a:p>
            <a:r>
              <a:rPr lang="en-US" dirty="0"/>
              <a:t>Freud: a dungeon full of your naughtiest thoughts, that you cannot acknowledge</a:t>
            </a:r>
          </a:p>
          <a:p>
            <a:pPr lvl="1"/>
            <a:r>
              <a:rPr lang="en-US" dirty="0"/>
              <a:t>Or a seething cauldron of wicked impulses that could wreak havoc if let loose</a:t>
            </a:r>
          </a:p>
          <a:p>
            <a:r>
              <a:rPr lang="en-US" dirty="0"/>
              <a:t>Modern: your support staff that runs the show while you focus on the big picture or get distracted</a:t>
            </a:r>
          </a:p>
        </p:txBody>
      </p:sp>
    </p:spTree>
    <p:extLst>
      <p:ext uri="{BB962C8B-B14F-4D97-AF65-F5344CB8AC3E}">
        <p14:creationId xmlns:p14="http://schemas.microsoft.com/office/powerpoint/2010/main" val="306816467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ADC7F523-B04D-5F48-A3A7-92705D9F0739}"/>
              </a:ext>
            </a:extLst>
          </p:cNvPr>
          <p:cNvPicPr>
            <a:picLocks noChangeAspect="1"/>
          </p:cNvPicPr>
          <p:nvPr/>
        </p:nvPicPr>
        <p:blipFill>
          <a:blip r:embed="rId2"/>
          <a:stretch>
            <a:fillRect/>
          </a:stretch>
        </p:blipFill>
        <p:spPr>
          <a:xfrm>
            <a:off x="1930400" y="571500"/>
            <a:ext cx="5283200" cy="5715000"/>
          </a:xfrm>
          <a:prstGeom prst="rect">
            <a:avLst/>
          </a:prstGeom>
        </p:spPr>
      </p:pic>
    </p:spTree>
    <p:extLst>
      <p:ext uri="{BB962C8B-B14F-4D97-AF65-F5344CB8AC3E}">
        <p14:creationId xmlns:p14="http://schemas.microsoft.com/office/powerpoint/2010/main" val="3522458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03D611-CFD7-294F-B2DF-A1A79D0FEFEC}"/>
              </a:ext>
            </a:extLst>
          </p:cNvPr>
          <p:cNvSpPr>
            <a:spLocks noGrp="1"/>
          </p:cNvSpPr>
          <p:nvPr>
            <p:ph type="title"/>
          </p:nvPr>
        </p:nvSpPr>
        <p:spPr/>
        <p:txBody>
          <a:bodyPr/>
          <a:lstStyle/>
          <a:p>
            <a:r>
              <a:rPr lang="en-US" dirty="0"/>
              <a:t>Pragmatic</a:t>
            </a:r>
          </a:p>
        </p:txBody>
      </p:sp>
      <p:sp>
        <p:nvSpPr>
          <p:cNvPr id="3" name="Content Placeholder 2">
            <a:extLst>
              <a:ext uri="{FF2B5EF4-FFF2-40B4-BE49-F238E27FC236}">
                <a16:creationId xmlns:a16="http://schemas.microsoft.com/office/drawing/2014/main" xmlns="" id="{497EB432-EEB3-3945-B056-46C041EE4B18}"/>
              </a:ext>
            </a:extLst>
          </p:cNvPr>
          <p:cNvSpPr>
            <a:spLocks noGrp="1"/>
          </p:cNvSpPr>
          <p:nvPr>
            <p:ph idx="1"/>
          </p:nvPr>
        </p:nvSpPr>
        <p:spPr/>
        <p:txBody>
          <a:bodyPr/>
          <a:lstStyle/>
          <a:p>
            <a:r>
              <a:rPr lang="en-US" dirty="0"/>
              <a:t>People mainly think about the </a:t>
            </a:r>
            <a:r>
              <a:rPr lang="en-US" b="1" i="1" dirty="0"/>
              <a:t>near</a:t>
            </a:r>
            <a:r>
              <a:rPr lang="en-US" dirty="0"/>
              <a:t> future</a:t>
            </a:r>
          </a:p>
        </p:txBody>
      </p:sp>
    </p:spTree>
    <p:extLst>
      <p:ext uri="{BB962C8B-B14F-4D97-AF65-F5344CB8AC3E}">
        <p14:creationId xmlns:p14="http://schemas.microsoft.com/office/powerpoint/2010/main" val="994569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Time frame: past</a:t>
            </a:r>
          </a:p>
        </p:txBody>
      </p:sp>
      <p:sp>
        <p:nvSpPr>
          <p:cNvPr id="3" name="Slide Number Placeholder 2"/>
          <p:cNvSpPr>
            <a:spLocks noGrp="1"/>
          </p:cNvSpPr>
          <p:nvPr>
            <p:ph type="sldNum" sz="quarter" idx="12"/>
          </p:nvPr>
        </p:nvSpPr>
        <p:spPr/>
        <p:txBody>
          <a:bodyPr>
            <a:normAutofit/>
          </a:bodyPr>
          <a:lstStyle/>
          <a:p>
            <a:fld id="{46D4E97F-72A0-4D0C-BF35-96C11AEC6195}" type="slidenum">
              <a:rPr lang="de-DE" smtClean="0"/>
              <a:pPr/>
              <a:t>14</a:t>
            </a:fld>
            <a:endParaRPr lang="de-DE"/>
          </a:p>
        </p:txBody>
      </p:sp>
      <p:graphicFrame>
        <p:nvGraphicFramePr>
          <p:cNvPr id="6" name="Chart 5"/>
          <p:cNvGraphicFramePr>
            <a:graphicFrameLocks/>
          </p:cNvGraphicFramePr>
          <p:nvPr>
            <p:extLst>
              <p:ext uri="{D42A27DB-BD31-4B8C-83A1-F6EECF244321}">
                <p14:modId xmlns:p14="http://schemas.microsoft.com/office/powerpoint/2010/main" val="3811599547"/>
              </p:ext>
            </p:extLst>
          </p:nvPr>
        </p:nvGraphicFramePr>
        <p:xfrm>
          <a:off x="827584" y="1700808"/>
          <a:ext cx="7488832" cy="39604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00729793"/>
      </p:ext>
    </p:extLst>
  </p:cSld>
  <p:clrMapOvr>
    <a:masterClrMapping/>
  </p:clrMapOvr>
  <mc:AlternateContent xmlns:mc="http://schemas.openxmlformats.org/markup-compatibility/2006" xmlns:p14="http://schemas.microsoft.com/office/powerpoint/2010/main">
    <mc:Choice Requires="p14">
      <p:transition p14:dur="250"/>
    </mc:Choice>
    <mc:Fallback xmlns="" xmlns:mv="urn:schemas-microsoft-com:mac:vm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1712"/>
          </a:xfrm>
        </p:spPr>
        <p:txBody>
          <a:bodyPr/>
          <a:lstStyle/>
          <a:p>
            <a:r>
              <a:rPr lang="en-US" dirty="0"/>
              <a:t>Thoughts without Time </a:t>
            </a:r>
            <a:r>
              <a:rPr lang="en-US" sz="3600" i="1" dirty="0"/>
              <a:t>(24.4%)</a:t>
            </a:r>
          </a:p>
        </p:txBody>
      </p:sp>
      <p:sp>
        <p:nvSpPr>
          <p:cNvPr id="3" name="Content Placeholder 2"/>
          <p:cNvSpPr>
            <a:spLocks noGrp="1"/>
          </p:cNvSpPr>
          <p:nvPr>
            <p:ph idx="1"/>
          </p:nvPr>
        </p:nvSpPr>
        <p:spPr>
          <a:xfrm>
            <a:off x="457200" y="1136350"/>
            <a:ext cx="8229600" cy="5731025"/>
          </a:xfrm>
        </p:spPr>
        <p:txBody>
          <a:bodyPr>
            <a:normAutofit fontScale="92500" lnSpcReduction="10000"/>
          </a:bodyPr>
          <a:lstStyle/>
          <a:p>
            <a:r>
              <a:rPr lang="en-US" dirty="0"/>
              <a:t>Less meaningful</a:t>
            </a:r>
          </a:p>
          <a:p>
            <a:r>
              <a:rPr lang="en-US" dirty="0"/>
              <a:t>Less under voluntary control</a:t>
            </a:r>
            <a:r>
              <a:rPr lang="is-IS" dirty="0"/>
              <a:t>…</a:t>
            </a:r>
            <a:r>
              <a:rPr lang="en-US" dirty="0"/>
              <a:t> BUT</a:t>
            </a:r>
          </a:p>
          <a:p>
            <a:r>
              <a:rPr lang="en-US" dirty="0"/>
              <a:t>Less mental fatigue</a:t>
            </a:r>
          </a:p>
          <a:p>
            <a:r>
              <a:rPr lang="en-US" dirty="0"/>
              <a:t>Less exciting/arousing</a:t>
            </a:r>
          </a:p>
          <a:p>
            <a:r>
              <a:rPr lang="en-US" dirty="0"/>
              <a:t>Less happy BUT</a:t>
            </a:r>
          </a:p>
          <a:p>
            <a:r>
              <a:rPr lang="en-US" dirty="0"/>
              <a:t>Less angry, anxious, stress, disappointment</a:t>
            </a:r>
          </a:p>
          <a:p>
            <a:r>
              <a:rPr lang="en-US" dirty="0"/>
              <a:t>More about self than others</a:t>
            </a:r>
          </a:p>
          <a:p>
            <a:pPr lvl="1"/>
            <a:r>
              <a:rPr lang="en-US" dirty="0"/>
              <a:t>Also more frequent when alone than with others, contrary to all other categories with any time aspect</a:t>
            </a:r>
          </a:p>
          <a:p>
            <a:r>
              <a:rPr lang="en-US" dirty="0"/>
              <a:t>Thoughts were neither more nor less pleasant</a:t>
            </a:r>
          </a:p>
          <a:p>
            <a:pPr lvl="1"/>
            <a:r>
              <a:rPr lang="en-US" i="1" dirty="0"/>
              <a:t> (if anything, trend toward more)</a:t>
            </a:r>
          </a:p>
        </p:txBody>
      </p:sp>
    </p:spTree>
    <p:extLst>
      <p:ext uri="{BB962C8B-B14F-4D97-AF65-F5344CB8AC3E}">
        <p14:creationId xmlns:p14="http://schemas.microsoft.com/office/powerpoint/2010/main" val="2863170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a:t>
            </a:r>
          </a:p>
        </p:txBody>
      </p:sp>
      <p:sp>
        <p:nvSpPr>
          <p:cNvPr id="3" name="Content Placeholder 2"/>
          <p:cNvSpPr>
            <a:spLocks noGrp="1"/>
          </p:cNvSpPr>
          <p:nvPr>
            <p:ph idx="1"/>
          </p:nvPr>
        </p:nvSpPr>
        <p:spPr/>
        <p:txBody>
          <a:bodyPr>
            <a:normAutofit/>
          </a:bodyPr>
          <a:lstStyle/>
          <a:p>
            <a:r>
              <a:rPr lang="en-US" dirty="0"/>
              <a:t>Rich human experience occurs within time</a:t>
            </a:r>
          </a:p>
          <a:p>
            <a:pPr lvl="1"/>
            <a:r>
              <a:rPr lang="en-US" dirty="0"/>
              <a:t>Meaningful</a:t>
            </a:r>
          </a:p>
          <a:p>
            <a:pPr lvl="1"/>
            <a:r>
              <a:rPr lang="en-US" dirty="0"/>
              <a:t>Emotion</a:t>
            </a:r>
          </a:p>
          <a:p>
            <a:pPr lvl="1"/>
            <a:r>
              <a:rPr lang="en-US" dirty="0"/>
              <a:t>Social life: Being with others increases temporality; alone, thoughts drift toward more about self, outside of time</a:t>
            </a:r>
          </a:p>
          <a:p>
            <a:pPr lvl="1"/>
            <a:r>
              <a:rPr lang="en-US" dirty="0"/>
              <a:t>Presence of others increases focus on the present</a:t>
            </a:r>
          </a:p>
          <a:p>
            <a:endParaRPr lang="en-US" dirty="0"/>
          </a:p>
          <a:p>
            <a:endParaRPr lang="en-US" dirty="0"/>
          </a:p>
        </p:txBody>
      </p:sp>
    </p:spTree>
    <p:extLst>
      <p:ext uri="{BB962C8B-B14F-4D97-AF65-F5344CB8AC3E}">
        <p14:creationId xmlns:p14="http://schemas.microsoft.com/office/powerpoint/2010/main" val="3653002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Thought Content…</a:t>
            </a:r>
          </a:p>
        </p:txBody>
      </p:sp>
      <p:sp>
        <p:nvSpPr>
          <p:cNvPr id="3" name="Content Placeholder 2"/>
          <p:cNvSpPr>
            <a:spLocks noGrp="1"/>
          </p:cNvSpPr>
          <p:nvPr>
            <p:ph idx="1"/>
          </p:nvPr>
        </p:nvSpPr>
        <p:spPr/>
        <p:txBody>
          <a:bodyPr/>
          <a:lstStyle/>
          <a:p>
            <a:r>
              <a:rPr lang="en-US" i="1" dirty="0"/>
              <a:t>What were you thinking about?</a:t>
            </a:r>
          </a:p>
          <a:p>
            <a:pPr lvl="1"/>
            <a:r>
              <a:rPr lang="en-US" i="1" dirty="0"/>
              <a:t>When thinking about past, present, future…</a:t>
            </a:r>
          </a:p>
        </p:txBody>
      </p:sp>
    </p:spTree>
    <p:extLst>
      <p:ext uri="{BB962C8B-B14F-4D97-AF65-F5344CB8AC3E}">
        <p14:creationId xmlns:p14="http://schemas.microsoft.com/office/powerpoint/2010/main" val="2811156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Describing Thoughts about the Past</a:t>
            </a:r>
          </a:p>
        </p:txBody>
      </p:sp>
      <p:sp>
        <p:nvSpPr>
          <p:cNvPr id="3" name="Slide Number Placeholder 2"/>
          <p:cNvSpPr>
            <a:spLocks noGrp="1"/>
          </p:cNvSpPr>
          <p:nvPr>
            <p:ph type="sldNum" sz="quarter" idx="12"/>
          </p:nvPr>
        </p:nvSpPr>
        <p:spPr/>
        <p:txBody>
          <a:bodyPr>
            <a:normAutofit/>
          </a:bodyPr>
          <a:lstStyle/>
          <a:p>
            <a:fld id="{46D4E97F-72A0-4D0C-BF35-96C11AEC6195}" type="slidenum">
              <a:rPr lang="de-DE" smtClean="0"/>
              <a:pPr/>
              <a:t>18</a:t>
            </a:fld>
            <a:endParaRPr lang="de-DE"/>
          </a:p>
        </p:txBody>
      </p:sp>
      <p:graphicFrame>
        <p:nvGraphicFramePr>
          <p:cNvPr id="5" name="Chart 4"/>
          <p:cNvGraphicFramePr>
            <a:graphicFrameLocks/>
          </p:cNvGraphicFramePr>
          <p:nvPr>
            <p:extLst>
              <p:ext uri="{D42A27DB-BD31-4B8C-83A1-F6EECF244321}">
                <p14:modId xmlns:p14="http://schemas.microsoft.com/office/powerpoint/2010/main" val="2025359273"/>
              </p:ext>
            </p:extLst>
          </p:nvPr>
        </p:nvGraphicFramePr>
        <p:xfrm>
          <a:off x="827583" y="1444017"/>
          <a:ext cx="7612081" cy="51668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34994238"/>
      </p:ext>
    </p:extLst>
  </p:cSld>
  <p:clrMapOvr>
    <a:masterClrMapping/>
  </p:clrMapOvr>
  <mc:AlternateContent xmlns:mc="http://schemas.openxmlformats.org/markup-compatibility/2006" xmlns:p14="http://schemas.microsoft.com/office/powerpoint/2010/main">
    <mc:Choice Requires="p14">
      <p:transition p14:dur="250"/>
    </mc:Choice>
    <mc:Fallback xmlns="" xmlns:mv="urn:schemas-microsoft-com:mac:vm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Past: Summary</a:t>
            </a:r>
          </a:p>
        </p:txBody>
      </p:sp>
      <p:sp>
        <p:nvSpPr>
          <p:cNvPr id="3" name="Content Placeholder 2"/>
          <p:cNvSpPr>
            <a:spLocks noGrp="1"/>
          </p:cNvSpPr>
          <p:nvPr>
            <p:ph idx="1"/>
          </p:nvPr>
        </p:nvSpPr>
        <p:spPr/>
        <p:txBody>
          <a:bodyPr>
            <a:normAutofit/>
          </a:bodyPr>
          <a:lstStyle/>
          <a:p>
            <a:r>
              <a:rPr lang="en-US" dirty="0"/>
              <a:t>Implications of past for future are common</a:t>
            </a:r>
          </a:p>
          <a:p>
            <a:pPr lvl="1"/>
            <a:r>
              <a:rPr lang="en-US" i="1" dirty="0"/>
              <a:t>Single biggest category</a:t>
            </a:r>
          </a:p>
          <a:p>
            <a:pPr lvl="1"/>
            <a:r>
              <a:rPr lang="en-US" i="1" dirty="0"/>
              <a:t>Pragmatic</a:t>
            </a:r>
          </a:p>
          <a:p>
            <a:r>
              <a:rPr lang="en-US" dirty="0"/>
              <a:t>Also trying to understand</a:t>
            </a:r>
          </a:p>
          <a:p>
            <a:r>
              <a:rPr lang="en-US" dirty="0"/>
              <a:t>Replaying, including counterfactual</a:t>
            </a:r>
          </a:p>
          <a:p>
            <a:pPr lvl="1"/>
            <a:r>
              <a:rPr lang="en-US" i="1" dirty="0"/>
              <a:t>Thus thinking about the past has pragmatic coloring</a:t>
            </a:r>
          </a:p>
          <a:p>
            <a:r>
              <a:rPr lang="en-US" dirty="0"/>
              <a:t>Also some involuntary ruminating</a:t>
            </a:r>
          </a:p>
        </p:txBody>
      </p:sp>
    </p:spTree>
    <p:extLst>
      <p:ext uri="{BB962C8B-B14F-4D97-AF65-F5344CB8AC3E}">
        <p14:creationId xmlns:p14="http://schemas.microsoft.com/office/powerpoint/2010/main" val="4115171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2"/>
            <a:ext cx="7772400" cy="1883137"/>
          </a:xfrm>
        </p:spPr>
        <p:txBody>
          <a:bodyPr>
            <a:normAutofit fontScale="90000"/>
          </a:bodyPr>
          <a:lstStyle/>
          <a:p>
            <a:r>
              <a:rPr lang="en-US" dirty="0"/>
              <a:t>Thinking about the Future: </a:t>
            </a:r>
            <a:br>
              <a:rPr lang="en-US" dirty="0"/>
            </a:br>
            <a:r>
              <a:rPr lang="en-US" dirty="0"/>
              <a:t>Whether, When, Why, How, Who, What … and So What?</a:t>
            </a:r>
          </a:p>
        </p:txBody>
      </p:sp>
      <p:sp>
        <p:nvSpPr>
          <p:cNvPr id="3" name="Subtitle 2"/>
          <p:cNvSpPr>
            <a:spLocks noGrp="1"/>
          </p:cNvSpPr>
          <p:nvPr>
            <p:ph type="subTitle" idx="1"/>
          </p:nvPr>
        </p:nvSpPr>
        <p:spPr/>
        <p:txBody>
          <a:bodyPr/>
          <a:lstStyle/>
          <a:p>
            <a:r>
              <a:rPr lang="en-US" dirty="0"/>
              <a:t>Roy F. Baumeister</a:t>
            </a:r>
          </a:p>
          <a:p>
            <a:r>
              <a:rPr lang="en-US" i="1" dirty="0"/>
              <a:t>Florida State University</a:t>
            </a:r>
          </a:p>
          <a:p>
            <a:r>
              <a:rPr lang="en-US" i="1" dirty="0"/>
              <a:t>&amp; University </a:t>
            </a:r>
            <a:r>
              <a:rPr lang="en-US" i="1"/>
              <a:t>of Queensland</a:t>
            </a:r>
            <a:endParaRPr lang="en-US"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Thoughts about the Past: </a:t>
            </a:r>
            <a:br>
              <a:rPr lang="en-US" dirty="0"/>
            </a:br>
            <a:r>
              <a:rPr lang="en-US" dirty="0"/>
              <a:t>Nutshell Summary</a:t>
            </a:r>
          </a:p>
        </p:txBody>
      </p:sp>
      <p:sp>
        <p:nvSpPr>
          <p:cNvPr id="3" name="Content Placeholder 2"/>
          <p:cNvSpPr>
            <a:spLocks noGrp="1"/>
          </p:cNvSpPr>
          <p:nvPr>
            <p:ph idx="1"/>
          </p:nvPr>
        </p:nvSpPr>
        <p:spPr>
          <a:xfrm>
            <a:off x="338667" y="2751667"/>
            <a:ext cx="8229600" cy="2870200"/>
          </a:xfrm>
        </p:spPr>
        <p:txBody>
          <a:bodyPr>
            <a:normAutofit/>
          </a:bodyPr>
          <a:lstStyle/>
          <a:p>
            <a:r>
              <a:rPr lang="en-US" b="1" dirty="0">
                <a:latin typeface="Lucida Blackletter"/>
              </a:rPr>
              <a:t>So what? </a:t>
            </a:r>
          </a:p>
          <a:p>
            <a:pPr lvl="1"/>
            <a:r>
              <a:rPr lang="en-US" dirty="0"/>
              <a:t>(Implications for future)</a:t>
            </a:r>
            <a:endParaRPr lang="en-US" dirty="0">
              <a:latin typeface="Lucida Blackletter"/>
            </a:endParaRPr>
          </a:p>
          <a:p>
            <a:r>
              <a:rPr lang="en-US" b="1" dirty="0">
                <a:latin typeface="Lucida Blackletter"/>
              </a:rPr>
              <a:t>and What the ***k??</a:t>
            </a:r>
          </a:p>
          <a:p>
            <a:pPr lvl="1"/>
            <a:r>
              <a:rPr lang="en-US" dirty="0"/>
              <a:t>(Trying to figure out)</a:t>
            </a:r>
          </a:p>
          <a:p>
            <a:pPr marL="457200" lvl="1" indent="0">
              <a:buNone/>
            </a:pPr>
            <a:endParaRPr lang="en-US" b="1" dirty="0">
              <a:latin typeface="Lucida Blackletter"/>
            </a:endParaRPr>
          </a:p>
          <a:p>
            <a:endParaRPr lang="en-US" i="1" dirty="0"/>
          </a:p>
          <a:p>
            <a:endParaRPr lang="en-US" i="1" dirty="0"/>
          </a:p>
        </p:txBody>
      </p:sp>
    </p:spTree>
    <p:extLst>
      <p:ext uri="{BB962C8B-B14F-4D97-AF65-F5344CB8AC3E}">
        <p14:creationId xmlns:p14="http://schemas.microsoft.com/office/powerpoint/2010/main" val="2921362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Describing Thoughts about the Present</a:t>
            </a:r>
          </a:p>
        </p:txBody>
      </p:sp>
      <p:sp>
        <p:nvSpPr>
          <p:cNvPr id="3" name="Slide Number Placeholder 2"/>
          <p:cNvSpPr>
            <a:spLocks noGrp="1"/>
          </p:cNvSpPr>
          <p:nvPr>
            <p:ph type="sldNum" sz="quarter" idx="12"/>
          </p:nvPr>
        </p:nvSpPr>
        <p:spPr/>
        <p:txBody>
          <a:bodyPr>
            <a:normAutofit/>
          </a:bodyPr>
          <a:lstStyle/>
          <a:p>
            <a:fld id="{46D4E97F-72A0-4D0C-BF35-96C11AEC6195}" type="slidenum">
              <a:rPr lang="de-DE" smtClean="0"/>
              <a:pPr/>
              <a:t>21</a:t>
            </a:fld>
            <a:endParaRPr lang="de-DE"/>
          </a:p>
        </p:txBody>
      </p:sp>
      <p:graphicFrame>
        <p:nvGraphicFramePr>
          <p:cNvPr id="5" name="Chart 4"/>
          <p:cNvGraphicFramePr>
            <a:graphicFrameLocks/>
          </p:cNvGraphicFramePr>
          <p:nvPr>
            <p:extLst>
              <p:ext uri="{D42A27DB-BD31-4B8C-83A1-F6EECF244321}">
                <p14:modId xmlns:p14="http://schemas.microsoft.com/office/powerpoint/2010/main" val="986062784"/>
              </p:ext>
            </p:extLst>
          </p:nvPr>
        </p:nvGraphicFramePr>
        <p:xfrm>
          <a:off x="457200" y="1189287"/>
          <a:ext cx="8229600" cy="535979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4244088"/>
      </p:ext>
    </p:extLst>
  </p:cSld>
  <p:clrMapOvr>
    <a:masterClrMapping/>
  </p:clrMapOvr>
  <mc:AlternateContent xmlns:mc="http://schemas.openxmlformats.org/markup-compatibility/2006" xmlns:p14="http://schemas.microsoft.com/office/powerpoint/2010/main">
    <mc:Choice Requires="p14">
      <p:transition p14:dur="250"/>
    </mc:Choice>
    <mc:Fallback xmlns="" xmlns:mv="urn:schemas-microsoft-com:mac:vml">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Thus</a:t>
            </a:r>
          </a:p>
        </p:txBody>
      </p:sp>
      <p:sp>
        <p:nvSpPr>
          <p:cNvPr id="3" name="Content Placeholder 2"/>
          <p:cNvSpPr>
            <a:spLocks noGrp="1"/>
          </p:cNvSpPr>
          <p:nvPr>
            <p:ph idx="1"/>
          </p:nvPr>
        </p:nvSpPr>
        <p:spPr/>
        <p:txBody>
          <a:bodyPr/>
          <a:lstStyle/>
          <a:p>
            <a:r>
              <a:rPr lang="en-US" dirty="0"/>
              <a:t>Pragmatic</a:t>
            </a:r>
          </a:p>
          <a:p>
            <a:pPr lvl="1"/>
            <a:r>
              <a:rPr lang="en-US" dirty="0"/>
              <a:t>Focused on present activities, tasks</a:t>
            </a:r>
          </a:p>
          <a:p>
            <a:pPr lvl="1"/>
            <a:r>
              <a:rPr lang="en-US" dirty="0"/>
              <a:t>Figure out </a:t>
            </a:r>
            <a:r>
              <a:rPr lang="en-US" dirty="0" err="1"/>
              <a:t>whazzup</a:t>
            </a:r>
            <a:endParaRPr lang="en-US" dirty="0"/>
          </a:p>
          <a:p>
            <a:pPr lvl="1"/>
            <a:r>
              <a:rPr lang="en-US" dirty="0"/>
              <a:t>Implications for future</a:t>
            </a:r>
          </a:p>
          <a:p>
            <a:r>
              <a:rPr lang="en-US" dirty="0"/>
              <a:t>Enjoy, savor, elaborate</a:t>
            </a:r>
          </a:p>
        </p:txBody>
      </p:sp>
    </p:spTree>
    <p:extLst>
      <p:ext uri="{BB962C8B-B14F-4D97-AF65-F5344CB8AC3E}">
        <p14:creationId xmlns:p14="http://schemas.microsoft.com/office/powerpoint/2010/main" val="94862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395"/>
            <a:ext cx="8229600" cy="1143000"/>
          </a:xfrm>
        </p:spPr>
        <p:txBody>
          <a:bodyPr>
            <a:normAutofit fontScale="90000"/>
          </a:bodyPr>
          <a:lstStyle/>
          <a:p>
            <a:r>
              <a:rPr lang="en-US" dirty="0"/>
              <a:t>Describing Thoughts about the Future</a:t>
            </a:r>
          </a:p>
        </p:txBody>
      </p:sp>
      <p:sp>
        <p:nvSpPr>
          <p:cNvPr id="3" name="Slide Number Placeholder 2"/>
          <p:cNvSpPr>
            <a:spLocks noGrp="1"/>
          </p:cNvSpPr>
          <p:nvPr>
            <p:ph type="sldNum" sz="quarter" idx="12"/>
          </p:nvPr>
        </p:nvSpPr>
        <p:spPr/>
        <p:txBody>
          <a:bodyPr>
            <a:normAutofit/>
          </a:bodyPr>
          <a:lstStyle/>
          <a:p>
            <a:fld id="{46D4E97F-72A0-4D0C-BF35-96C11AEC6195}" type="slidenum">
              <a:rPr lang="de-DE" smtClean="0"/>
              <a:pPr/>
              <a:t>23</a:t>
            </a:fld>
            <a:endParaRPr lang="de-DE"/>
          </a:p>
        </p:txBody>
      </p:sp>
      <p:graphicFrame>
        <p:nvGraphicFramePr>
          <p:cNvPr id="5" name="Chart 4"/>
          <p:cNvGraphicFramePr>
            <a:graphicFrameLocks/>
          </p:cNvGraphicFramePr>
          <p:nvPr>
            <p:extLst>
              <p:ext uri="{D42A27DB-BD31-4B8C-83A1-F6EECF244321}">
                <p14:modId xmlns:p14="http://schemas.microsoft.com/office/powerpoint/2010/main" val="2483776334"/>
              </p:ext>
            </p:extLst>
          </p:nvPr>
        </p:nvGraphicFramePr>
        <p:xfrm>
          <a:off x="574429" y="1041006"/>
          <a:ext cx="8421289" cy="55204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62347578"/>
      </p:ext>
    </p:extLst>
  </p:cSld>
  <p:clrMapOvr>
    <a:masterClrMapping/>
  </p:clrMapOvr>
  <mc:AlternateContent xmlns:mc="http://schemas.openxmlformats.org/markup-compatibility/2006" xmlns:p14="http://schemas.microsoft.com/office/powerpoint/2010/main">
    <mc:Choice Requires="p14">
      <p:transition p14:dur="250"/>
    </mc:Choice>
    <mc:Fallback xmlns="" xmlns:mv="urn:schemas-microsoft-com:mac:vm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Prospection</a:t>
            </a:r>
          </a:p>
        </p:txBody>
      </p:sp>
      <p:sp>
        <p:nvSpPr>
          <p:cNvPr id="3" name="Content Placeholder 2"/>
          <p:cNvSpPr>
            <a:spLocks noGrp="1"/>
          </p:cNvSpPr>
          <p:nvPr>
            <p:ph idx="1"/>
          </p:nvPr>
        </p:nvSpPr>
        <p:spPr/>
        <p:txBody>
          <a:bodyPr/>
          <a:lstStyle/>
          <a:p>
            <a:r>
              <a:rPr lang="en-US" dirty="0"/>
              <a:t>Highly pragmatic: planning, anticipating, preparing</a:t>
            </a:r>
          </a:p>
          <a:p>
            <a:r>
              <a:rPr lang="en-US" dirty="0"/>
              <a:t>Emphasize possibilities, uncertainty</a:t>
            </a:r>
          </a:p>
          <a:p>
            <a:r>
              <a:rPr lang="en-US" dirty="0"/>
              <a:t>Future as “matrix of maybe”</a:t>
            </a:r>
          </a:p>
        </p:txBody>
      </p:sp>
    </p:spTree>
    <p:extLst>
      <p:ext uri="{BB962C8B-B14F-4D97-AF65-F5344CB8AC3E}">
        <p14:creationId xmlns:p14="http://schemas.microsoft.com/office/powerpoint/2010/main" val="167874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Planning Vs. Other Future Thoughts</a:t>
            </a:r>
          </a:p>
        </p:txBody>
      </p:sp>
      <p:sp>
        <p:nvSpPr>
          <p:cNvPr id="3" name="Content Placeholder 2"/>
          <p:cNvSpPr>
            <a:spLocks noGrp="1"/>
          </p:cNvSpPr>
          <p:nvPr>
            <p:ph idx="1"/>
          </p:nvPr>
        </p:nvSpPr>
        <p:spPr/>
        <p:txBody>
          <a:bodyPr/>
          <a:lstStyle/>
          <a:p>
            <a:r>
              <a:rPr lang="en-US" dirty="0"/>
              <a:t>Planning is (more) meaningful and pleasant</a:t>
            </a:r>
          </a:p>
          <a:p>
            <a:r>
              <a:rPr lang="en-US" dirty="0"/>
              <a:t>Lower stress, anger, anxiety</a:t>
            </a:r>
          </a:p>
          <a:p>
            <a:r>
              <a:rPr lang="en-US" dirty="0"/>
              <a:t>Higher control over thoughts</a:t>
            </a:r>
          </a:p>
          <a:p>
            <a:r>
              <a:rPr lang="en-US" dirty="0"/>
              <a:t>Less mental fatigue</a:t>
            </a:r>
          </a:p>
          <a:p>
            <a:r>
              <a:rPr lang="en-US" dirty="0"/>
              <a:t>Highly involving</a:t>
            </a:r>
          </a:p>
        </p:txBody>
      </p:sp>
    </p:spTree>
    <p:extLst>
      <p:ext uri="{BB962C8B-B14F-4D97-AF65-F5344CB8AC3E}">
        <p14:creationId xmlns:p14="http://schemas.microsoft.com/office/powerpoint/2010/main" val="3561661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Subjective Experience and Time</a:t>
            </a:r>
          </a:p>
        </p:txBody>
      </p:sp>
      <p:sp>
        <p:nvSpPr>
          <p:cNvPr id="3" name="Content Placeholder 2"/>
          <p:cNvSpPr>
            <a:spLocks noGrp="1"/>
          </p:cNvSpPr>
          <p:nvPr>
            <p:ph idx="1"/>
          </p:nvPr>
        </p:nvSpPr>
        <p:spPr/>
        <p:txBody>
          <a:bodyPr/>
          <a:lstStyle/>
          <a:p>
            <a:r>
              <a:rPr lang="en-US" dirty="0"/>
              <a:t>Responses extended from earlier/later the same day, to multiple days, weeks, months, years, up to “before I was born” and “after my life” </a:t>
            </a:r>
          </a:p>
          <a:p>
            <a:r>
              <a:rPr lang="en-US" i="1" dirty="0"/>
              <a:t>Each thought was classified according to the farthest time from the present that it invoked</a:t>
            </a:r>
          </a:p>
          <a:p>
            <a:pPr marL="0" indent="0">
              <a:buNone/>
            </a:pPr>
            <a:endParaRPr lang="en-US" dirty="0"/>
          </a:p>
        </p:txBody>
      </p:sp>
    </p:spTree>
    <p:extLst>
      <p:ext uri="{BB962C8B-B14F-4D97-AF65-F5344CB8AC3E}">
        <p14:creationId xmlns:p14="http://schemas.microsoft.com/office/powerpoint/2010/main" val="9768019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l="2895" r="789" b="3062"/>
          <a:stretch/>
        </p:blipFill>
        <p:spPr bwMode="auto">
          <a:xfrm>
            <a:off x="919456" y="1270068"/>
            <a:ext cx="7305088"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267200" y="5791200"/>
            <a:ext cx="1676400" cy="369332"/>
          </a:xfrm>
          <a:prstGeom prst="rect">
            <a:avLst/>
          </a:prstGeom>
          <a:noFill/>
        </p:spPr>
        <p:txBody>
          <a:bodyPr wrap="square" rtlCol="0">
            <a:spAutoFit/>
          </a:bodyPr>
          <a:lstStyle/>
          <a:p>
            <a:r>
              <a:rPr lang="en-US" dirty="0">
                <a:latin typeface="Arial"/>
                <a:cs typeface="Arial"/>
              </a:rPr>
              <a:t>Timespan</a:t>
            </a:r>
          </a:p>
        </p:txBody>
      </p:sp>
      <p:sp>
        <p:nvSpPr>
          <p:cNvPr id="7" name="TextBox 6"/>
          <p:cNvSpPr txBox="1"/>
          <p:nvPr/>
        </p:nvSpPr>
        <p:spPr>
          <a:xfrm rot="16200000">
            <a:off x="32266" y="2710934"/>
            <a:ext cx="1676400" cy="369332"/>
          </a:xfrm>
          <a:prstGeom prst="rect">
            <a:avLst/>
          </a:prstGeom>
          <a:noFill/>
        </p:spPr>
        <p:txBody>
          <a:bodyPr wrap="square" rtlCol="0">
            <a:spAutoFit/>
          </a:bodyPr>
          <a:lstStyle/>
          <a:p>
            <a:r>
              <a:rPr lang="en-US" dirty="0">
                <a:latin typeface="Arial"/>
                <a:cs typeface="Arial"/>
              </a:rPr>
              <a:t>Happiness</a:t>
            </a:r>
          </a:p>
        </p:txBody>
      </p:sp>
      <p:sp>
        <p:nvSpPr>
          <p:cNvPr id="9" name="TextBox 8"/>
          <p:cNvSpPr txBox="1"/>
          <p:nvPr/>
        </p:nvSpPr>
        <p:spPr>
          <a:xfrm>
            <a:off x="3632498" y="649802"/>
            <a:ext cx="2092840" cy="584776"/>
          </a:xfrm>
          <a:prstGeom prst="rect">
            <a:avLst/>
          </a:prstGeom>
          <a:noFill/>
        </p:spPr>
        <p:txBody>
          <a:bodyPr wrap="none" rtlCol="0">
            <a:spAutoFit/>
          </a:bodyPr>
          <a:lstStyle/>
          <a:p>
            <a:r>
              <a:rPr lang="en-US" sz="3200" b="1" dirty="0"/>
              <a:t>HAPPINESS</a:t>
            </a:r>
          </a:p>
        </p:txBody>
      </p:sp>
    </p:spTree>
    <p:extLst>
      <p:ext uri="{BB962C8B-B14F-4D97-AF65-F5344CB8AC3E}">
        <p14:creationId xmlns:p14="http://schemas.microsoft.com/office/powerpoint/2010/main" val="3940283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990" y="1859507"/>
            <a:ext cx="8229600" cy="1143000"/>
          </a:xfrm>
        </p:spPr>
        <p:txBody>
          <a:bodyPr/>
          <a:lstStyle/>
          <a:p>
            <a:r>
              <a:rPr lang="en-US" dirty="0"/>
              <a:t>So, emotion is in present moment?</a:t>
            </a:r>
          </a:p>
        </p:txBody>
      </p:sp>
      <p:sp>
        <p:nvSpPr>
          <p:cNvPr id="3" name="Content Placeholder 2"/>
          <p:cNvSpPr>
            <a:spLocks noGrp="1"/>
          </p:cNvSpPr>
          <p:nvPr>
            <p:ph idx="1"/>
          </p:nvPr>
        </p:nvSpPr>
        <p:spPr>
          <a:xfrm>
            <a:off x="457200" y="3184153"/>
            <a:ext cx="8229600" cy="2650067"/>
          </a:xfrm>
        </p:spPr>
        <p:txBody>
          <a:bodyPr/>
          <a:lstStyle/>
          <a:p>
            <a:endParaRPr lang="en-US" dirty="0"/>
          </a:p>
        </p:txBody>
      </p:sp>
    </p:spTree>
    <p:extLst>
      <p:ext uri="{BB962C8B-B14F-4D97-AF65-F5344CB8AC3E}">
        <p14:creationId xmlns:p14="http://schemas.microsoft.com/office/powerpoint/2010/main" val="22443107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990" y="1859507"/>
            <a:ext cx="8229600" cy="1143000"/>
          </a:xfrm>
        </p:spPr>
        <p:txBody>
          <a:bodyPr/>
          <a:lstStyle/>
          <a:p>
            <a:r>
              <a:rPr lang="en-US" dirty="0"/>
              <a:t>So, emotion is in present moment?</a:t>
            </a:r>
          </a:p>
        </p:txBody>
      </p:sp>
      <p:sp>
        <p:nvSpPr>
          <p:cNvPr id="3" name="Content Placeholder 2"/>
          <p:cNvSpPr>
            <a:spLocks noGrp="1"/>
          </p:cNvSpPr>
          <p:nvPr>
            <p:ph idx="1"/>
          </p:nvPr>
        </p:nvSpPr>
        <p:spPr>
          <a:xfrm>
            <a:off x="457200" y="3184153"/>
            <a:ext cx="8229600" cy="2650067"/>
          </a:xfrm>
        </p:spPr>
        <p:txBody>
          <a:bodyPr/>
          <a:lstStyle/>
          <a:p>
            <a:r>
              <a:rPr lang="en-US" sz="4400" b="1" i="1" dirty="0"/>
              <a:t>No!</a:t>
            </a:r>
            <a:r>
              <a:rPr lang="en-US" dirty="0"/>
              <a:t> Only for positive feelings. </a:t>
            </a:r>
          </a:p>
          <a:p>
            <a:r>
              <a:rPr lang="en-US" dirty="0"/>
              <a:t>Negative emotions show a different picture…</a:t>
            </a:r>
          </a:p>
        </p:txBody>
      </p:sp>
    </p:spTree>
    <p:extLst>
      <p:ext uri="{BB962C8B-B14F-4D97-AF65-F5344CB8AC3E}">
        <p14:creationId xmlns:p14="http://schemas.microsoft.com/office/powerpoint/2010/main" val="2637634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Thanks</a:t>
            </a:r>
          </a:p>
        </p:txBody>
      </p:sp>
      <p:sp>
        <p:nvSpPr>
          <p:cNvPr id="3" name="Content Placeholder 2"/>
          <p:cNvSpPr>
            <a:spLocks noGrp="1"/>
          </p:cNvSpPr>
          <p:nvPr>
            <p:ph idx="1"/>
          </p:nvPr>
        </p:nvSpPr>
        <p:spPr>
          <a:xfrm>
            <a:off x="457200" y="1600200"/>
            <a:ext cx="8229600" cy="4838071"/>
          </a:xfrm>
        </p:spPr>
        <p:txBody>
          <a:bodyPr>
            <a:normAutofit/>
          </a:bodyPr>
          <a:lstStyle/>
          <a:p>
            <a:r>
              <a:rPr lang="en-US" dirty="0"/>
              <a:t>To coauthors for ideas</a:t>
            </a:r>
          </a:p>
          <a:p>
            <a:pPr lvl="1"/>
            <a:r>
              <a:rPr lang="en-US" dirty="0"/>
              <a:t>Martin Seligman, Peter </a:t>
            </a:r>
            <a:r>
              <a:rPr lang="en-US" dirty="0" err="1"/>
              <a:t>Railton</a:t>
            </a:r>
            <a:r>
              <a:rPr lang="en-US" dirty="0"/>
              <a:t>, Chandra </a:t>
            </a:r>
            <a:r>
              <a:rPr lang="en-US" dirty="0" err="1"/>
              <a:t>Sripada</a:t>
            </a:r>
            <a:r>
              <a:rPr lang="en-US" dirty="0"/>
              <a:t>, Gabriele </a:t>
            </a:r>
            <a:r>
              <a:rPr lang="en-US" dirty="0" err="1"/>
              <a:t>Oettingen</a:t>
            </a:r>
            <a:endParaRPr lang="en-US" dirty="0"/>
          </a:p>
          <a:p>
            <a:r>
              <a:rPr lang="en-US" dirty="0"/>
              <a:t>To collaborators for research work</a:t>
            </a:r>
          </a:p>
          <a:p>
            <a:pPr lvl="1"/>
            <a:r>
              <a:rPr lang="en-US" dirty="0"/>
              <a:t>Wilhelm Hofmann, Andrew Monroe, Kathleen </a:t>
            </a:r>
            <a:r>
              <a:rPr lang="en-US" dirty="0" err="1"/>
              <a:t>Vohs</a:t>
            </a:r>
            <a:r>
              <a:rPr lang="en-US" dirty="0"/>
              <a:t>, Sarah Ainsworth, Michael </a:t>
            </a:r>
            <a:r>
              <a:rPr lang="en-US" dirty="0" err="1"/>
              <a:t>Ent</a:t>
            </a:r>
            <a:r>
              <a:rPr lang="en-US" dirty="0"/>
              <a:t>, </a:t>
            </a:r>
            <a:r>
              <a:rPr lang="en-US" dirty="0" err="1"/>
              <a:t>Hallgeir</a:t>
            </a:r>
            <a:r>
              <a:rPr lang="en-US" dirty="0"/>
              <a:t> </a:t>
            </a:r>
            <a:r>
              <a:rPr lang="en-US" dirty="0" err="1"/>
              <a:t>Sjåstad</a:t>
            </a:r>
            <a:endParaRPr lang="en-US" dirty="0"/>
          </a:p>
          <a:p>
            <a:r>
              <a:rPr lang="en-US" dirty="0"/>
              <a:t>To John Templeton Foundation </a:t>
            </a:r>
            <a:r>
              <a:rPr lang="en-US"/>
              <a:t>for funding</a:t>
            </a:r>
            <a:endParaRPr lang="en-US" dirty="0"/>
          </a:p>
        </p:txBody>
      </p:sp>
    </p:spTree>
    <p:extLst>
      <p:ext uri="{BB962C8B-B14F-4D97-AF65-F5344CB8AC3E}">
        <p14:creationId xmlns:p14="http://schemas.microsoft.com/office/powerpoint/2010/main" val="31197269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l="2767" b="4624"/>
          <a:stretch/>
        </p:blipFill>
        <p:spPr bwMode="auto">
          <a:xfrm>
            <a:off x="902325" y="1151922"/>
            <a:ext cx="733935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114800" y="5715000"/>
            <a:ext cx="1676400" cy="369332"/>
          </a:xfrm>
          <a:prstGeom prst="rect">
            <a:avLst/>
          </a:prstGeom>
          <a:noFill/>
        </p:spPr>
        <p:txBody>
          <a:bodyPr wrap="square" rtlCol="0">
            <a:spAutoFit/>
          </a:bodyPr>
          <a:lstStyle/>
          <a:p>
            <a:r>
              <a:rPr lang="en-US" dirty="0">
                <a:latin typeface="Arial"/>
                <a:cs typeface="Arial"/>
              </a:rPr>
              <a:t>Timespan</a:t>
            </a:r>
          </a:p>
        </p:txBody>
      </p:sp>
      <p:sp>
        <p:nvSpPr>
          <p:cNvPr id="5" name="TextBox 4"/>
          <p:cNvSpPr txBox="1"/>
          <p:nvPr/>
        </p:nvSpPr>
        <p:spPr>
          <a:xfrm rot="16200000">
            <a:off x="-120134" y="2253734"/>
            <a:ext cx="1676400" cy="369332"/>
          </a:xfrm>
          <a:prstGeom prst="rect">
            <a:avLst/>
          </a:prstGeom>
          <a:noFill/>
        </p:spPr>
        <p:txBody>
          <a:bodyPr wrap="square" rtlCol="0">
            <a:spAutoFit/>
          </a:bodyPr>
          <a:lstStyle/>
          <a:p>
            <a:r>
              <a:rPr lang="en-US" dirty="0">
                <a:latin typeface="Arial"/>
                <a:cs typeface="Arial"/>
              </a:rPr>
              <a:t>Anger</a:t>
            </a:r>
          </a:p>
        </p:txBody>
      </p:sp>
      <p:sp>
        <p:nvSpPr>
          <p:cNvPr id="2" name="TextBox 1"/>
          <p:cNvSpPr txBox="1"/>
          <p:nvPr/>
        </p:nvSpPr>
        <p:spPr>
          <a:xfrm>
            <a:off x="3843866" y="424935"/>
            <a:ext cx="1778001" cy="646331"/>
          </a:xfrm>
          <a:prstGeom prst="rect">
            <a:avLst/>
          </a:prstGeom>
          <a:noFill/>
        </p:spPr>
        <p:txBody>
          <a:bodyPr wrap="square" rtlCol="0">
            <a:spAutoFit/>
          </a:bodyPr>
          <a:lstStyle/>
          <a:p>
            <a:r>
              <a:rPr lang="en-US" sz="3600" b="1" dirty="0"/>
              <a:t>ANGER</a:t>
            </a:r>
          </a:p>
        </p:txBody>
      </p:sp>
    </p:spTree>
    <p:extLst>
      <p:ext uri="{BB962C8B-B14F-4D97-AF65-F5344CB8AC3E}">
        <p14:creationId xmlns:p14="http://schemas.microsoft.com/office/powerpoint/2010/main" val="6093566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l="2911" t="309" r="-675" b="4736"/>
          <a:stretch/>
        </p:blipFill>
        <p:spPr bwMode="auto">
          <a:xfrm>
            <a:off x="882404" y="648732"/>
            <a:ext cx="7379193"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114800" y="5638800"/>
            <a:ext cx="1676400" cy="369332"/>
          </a:xfrm>
          <a:prstGeom prst="rect">
            <a:avLst/>
          </a:prstGeom>
          <a:noFill/>
        </p:spPr>
        <p:txBody>
          <a:bodyPr wrap="square" rtlCol="0">
            <a:spAutoFit/>
          </a:bodyPr>
          <a:lstStyle/>
          <a:p>
            <a:r>
              <a:rPr lang="en-US" dirty="0">
                <a:latin typeface="Arial"/>
                <a:cs typeface="Arial"/>
              </a:rPr>
              <a:t>Timespan</a:t>
            </a:r>
          </a:p>
        </p:txBody>
      </p:sp>
      <p:sp>
        <p:nvSpPr>
          <p:cNvPr id="5" name="TextBox 4"/>
          <p:cNvSpPr txBox="1"/>
          <p:nvPr/>
        </p:nvSpPr>
        <p:spPr>
          <a:xfrm rot="16200000">
            <a:off x="-43934" y="2329934"/>
            <a:ext cx="1676400" cy="369332"/>
          </a:xfrm>
          <a:prstGeom prst="rect">
            <a:avLst/>
          </a:prstGeom>
          <a:noFill/>
        </p:spPr>
        <p:txBody>
          <a:bodyPr wrap="square" rtlCol="0">
            <a:spAutoFit/>
          </a:bodyPr>
          <a:lstStyle/>
          <a:p>
            <a:r>
              <a:rPr lang="en-US" dirty="0">
                <a:latin typeface="Arial"/>
                <a:cs typeface="Arial"/>
              </a:rPr>
              <a:t>Anxiety</a:t>
            </a:r>
          </a:p>
        </p:txBody>
      </p:sp>
      <p:sp>
        <p:nvSpPr>
          <p:cNvPr id="2" name="TextBox 1"/>
          <p:cNvSpPr txBox="1"/>
          <p:nvPr/>
        </p:nvSpPr>
        <p:spPr>
          <a:xfrm>
            <a:off x="3714642" y="187067"/>
            <a:ext cx="1839491" cy="923330"/>
          </a:xfrm>
          <a:prstGeom prst="rect">
            <a:avLst/>
          </a:prstGeom>
          <a:noFill/>
        </p:spPr>
        <p:txBody>
          <a:bodyPr wrap="none" rtlCol="0">
            <a:spAutoFit/>
          </a:bodyPr>
          <a:lstStyle/>
          <a:p>
            <a:pPr lvl="0"/>
            <a:r>
              <a:rPr lang="en-US" sz="3600" b="1" dirty="0">
                <a:solidFill>
                  <a:prstClr val="black"/>
                </a:solidFill>
              </a:rPr>
              <a:t>ANXIETY</a:t>
            </a:r>
          </a:p>
          <a:p>
            <a:endParaRPr lang="en-US" dirty="0"/>
          </a:p>
        </p:txBody>
      </p:sp>
    </p:spTree>
    <p:extLst>
      <p:ext uri="{BB962C8B-B14F-4D97-AF65-F5344CB8AC3E}">
        <p14:creationId xmlns:p14="http://schemas.microsoft.com/office/powerpoint/2010/main" val="27514514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Emotion </a:t>
            </a:r>
            <a:r>
              <a:rPr lang="en-US" dirty="0" err="1"/>
              <a:t>Circumplex</a:t>
            </a:r>
            <a:endParaRPr lang="en-US" dirty="0"/>
          </a:p>
        </p:txBody>
      </p:sp>
      <p:sp>
        <p:nvSpPr>
          <p:cNvPr id="3" name="Content Placeholder 2"/>
          <p:cNvSpPr>
            <a:spLocks noGrp="1"/>
          </p:cNvSpPr>
          <p:nvPr>
            <p:ph idx="1"/>
          </p:nvPr>
        </p:nvSpPr>
        <p:spPr/>
        <p:txBody>
          <a:bodyPr/>
          <a:lstStyle/>
          <a:p>
            <a:r>
              <a:rPr lang="en-US" dirty="0"/>
              <a:t>Valence (positive/negative)</a:t>
            </a:r>
          </a:p>
          <a:p>
            <a:r>
              <a:rPr lang="en-US" dirty="0"/>
              <a:t>Arousal (excitement)</a:t>
            </a:r>
          </a:p>
        </p:txBody>
      </p:sp>
    </p:spTree>
    <p:extLst>
      <p:ext uri="{BB962C8B-B14F-4D97-AF65-F5344CB8AC3E}">
        <p14:creationId xmlns:p14="http://schemas.microsoft.com/office/powerpoint/2010/main" val="5669071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l="3358" b="4749"/>
          <a:stretch/>
        </p:blipFill>
        <p:spPr bwMode="auto">
          <a:xfrm>
            <a:off x="1191933" y="1107618"/>
            <a:ext cx="7290798"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038600" y="5791200"/>
            <a:ext cx="1676400" cy="369332"/>
          </a:xfrm>
          <a:prstGeom prst="rect">
            <a:avLst/>
          </a:prstGeom>
          <a:noFill/>
        </p:spPr>
        <p:txBody>
          <a:bodyPr wrap="square" rtlCol="0">
            <a:spAutoFit/>
          </a:bodyPr>
          <a:lstStyle/>
          <a:p>
            <a:r>
              <a:rPr lang="en-US" dirty="0">
                <a:latin typeface="Arial"/>
                <a:cs typeface="Arial"/>
              </a:rPr>
              <a:t>Timespan</a:t>
            </a:r>
          </a:p>
        </p:txBody>
      </p:sp>
      <p:sp>
        <p:nvSpPr>
          <p:cNvPr id="5" name="TextBox 4"/>
          <p:cNvSpPr txBox="1"/>
          <p:nvPr/>
        </p:nvSpPr>
        <p:spPr>
          <a:xfrm rot="16200000">
            <a:off x="-43934" y="2406134"/>
            <a:ext cx="1676400" cy="369332"/>
          </a:xfrm>
          <a:prstGeom prst="rect">
            <a:avLst/>
          </a:prstGeom>
          <a:noFill/>
        </p:spPr>
        <p:txBody>
          <a:bodyPr wrap="square" rtlCol="0">
            <a:spAutoFit/>
          </a:bodyPr>
          <a:lstStyle/>
          <a:p>
            <a:r>
              <a:rPr lang="en-US" dirty="0">
                <a:latin typeface="Arial"/>
                <a:cs typeface="Arial"/>
              </a:rPr>
              <a:t>Arousal</a:t>
            </a:r>
          </a:p>
        </p:txBody>
      </p:sp>
      <p:sp>
        <p:nvSpPr>
          <p:cNvPr id="6" name="TextBox 5"/>
          <p:cNvSpPr txBox="1"/>
          <p:nvPr/>
        </p:nvSpPr>
        <p:spPr>
          <a:xfrm>
            <a:off x="3175204" y="383974"/>
            <a:ext cx="3454842" cy="584776"/>
          </a:xfrm>
          <a:prstGeom prst="rect">
            <a:avLst/>
          </a:prstGeom>
          <a:noFill/>
        </p:spPr>
        <p:txBody>
          <a:bodyPr wrap="square" rtlCol="0">
            <a:spAutoFit/>
          </a:bodyPr>
          <a:lstStyle/>
          <a:p>
            <a:r>
              <a:rPr lang="en-US" sz="3200" b="1" dirty="0"/>
              <a:t>AROUSAL (Excited)</a:t>
            </a:r>
          </a:p>
        </p:txBody>
      </p:sp>
    </p:spTree>
    <p:extLst>
      <p:ext uri="{BB962C8B-B14F-4D97-AF65-F5344CB8AC3E}">
        <p14:creationId xmlns:p14="http://schemas.microsoft.com/office/powerpoint/2010/main" val="1553267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l="3056" b="3496"/>
          <a:stretch/>
        </p:blipFill>
        <p:spPr bwMode="auto">
          <a:xfrm>
            <a:off x="917357" y="1343910"/>
            <a:ext cx="7309286"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038600" y="5943600"/>
            <a:ext cx="1676400" cy="369332"/>
          </a:xfrm>
          <a:prstGeom prst="rect">
            <a:avLst/>
          </a:prstGeom>
          <a:noFill/>
        </p:spPr>
        <p:txBody>
          <a:bodyPr wrap="square" rtlCol="0">
            <a:spAutoFit/>
          </a:bodyPr>
          <a:lstStyle/>
          <a:p>
            <a:r>
              <a:rPr lang="en-US" dirty="0">
                <a:latin typeface="Arial"/>
                <a:cs typeface="Arial"/>
              </a:rPr>
              <a:t>Timespan</a:t>
            </a:r>
          </a:p>
        </p:txBody>
      </p:sp>
      <p:sp>
        <p:nvSpPr>
          <p:cNvPr id="5" name="TextBox 4"/>
          <p:cNvSpPr txBox="1"/>
          <p:nvPr/>
        </p:nvSpPr>
        <p:spPr>
          <a:xfrm rot="16200000">
            <a:off x="-43934" y="2406134"/>
            <a:ext cx="1676400" cy="369332"/>
          </a:xfrm>
          <a:prstGeom prst="rect">
            <a:avLst/>
          </a:prstGeom>
          <a:noFill/>
        </p:spPr>
        <p:txBody>
          <a:bodyPr wrap="square" rtlCol="0">
            <a:spAutoFit/>
          </a:bodyPr>
          <a:lstStyle/>
          <a:p>
            <a:r>
              <a:rPr lang="en-US" dirty="0">
                <a:latin typeface="Arial"/>
                <a:cs typeface="Arial"/>
              </a:rPr>
              <a:t>Stress</a:t>
            </a:r>
          </a:p>
        </p:txBody>
      </p:sp>
      <p:sp>
        <p:nvSpPr>
          <p:cNvPr id="6" name="TextBox 5"/>
          <p:cNvSpPr txBox="1"/>
          <p:nvPr/>
        </p:nvSpPr>
        <p:spPr>
          <a:xfrm>
            <a:off x="4038600" y="398742"/>
            <a:ext cx="1392929" cy="584776"/>
          </a:xfrm>
          <a:prstGeom prst="rect">
            <a:avLst/>
          </a:prstGeom>
          <a:noFill/>
        </p:spPr>
        <p:txBody>
          <a:bodyPr wrap="none" rtlCol="0">
            <a:spAutoFit/>
          </a:bodyPr>
          <a:lstStyle/>
          <a:p>
            <a:r>
              <a:rPr lang="en-US" sz="3200" b="1" dirty="0"/>
              <a:t>STRESS</a:t>
            </a:r>
          </a:p>
        </p:txBody>
      </p:sp>
    </p:spTree>
    <p:extLst>
      <p:ext uri="{BB962C8B-B14F-4D97-AF65-F5344CB8AC3E}">
        <p14:creationId xmlns:p14="http://schemas.microsoft.com/office/powerpoint/2010/main" val="9719128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l="3799" b="818"/>
          <a:stretch/>
        </p:blipFill>
        <p:spPr bwMode="auto">
          <a:xfrm>
            <a:off x="918671" y="1600200"/>
            <a:ext cx="7306659"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962400" y="5715000"/>
            <a:ext cx="1676400" cy="369332"/>
          </a:xfrm>
          <a:prstGeom prst="rect">
            <a:avLst/>
          </a:prstGeom>
          <a:noFill/>
        </p:spPr>
        <p:txBody>
          <a:bodyPr wrap="square" rtlCol="0">
            <a:spAutoFit/>
          </a:bodyPr>
          <a:lstStyle/>
          <a:p>
            <a:r>
              <a:rPr lang="en-US" dirty="0">
                <a:latin typeface="Arial"/>
                <a:cs typeface="Arial"/>
              </a:rPr>
              <a:t>Timespan</a:t>
            </a:r>
          </a:p>
        </p:txBody>
      </p:sp>
      <p:sp>
        <p:nvSpPr>
          <p:cNvPr id="5" name="TextBox 4"/>
          <p:cNvSpPr txBox="1"/>
          <p:nvPr/>
        </p:nvSpPr>
        <p:spPr>
          <a:xfrm rot="16200000">
            <a:off x="-43934" y="2406134"/>
            <a:ext cx="1676400" cy="369332"/>
          </a:xfrm>
          <a:prstGeom prst="rect">
            <a:avLst/>
          </a:prstGeom>
          <a:noFill/>
        </p:spPr>
        <p:txBody>
          <a:bodyPr wrap="square" rtlCol="0">
            <a:spAutoFit/>
          </a:bodyPr>
          <a:lstStyle/>
          <a:p>
            <a:r>
              <a:rPr lang="en-US" dirty="0">
                <a:latin typeface="Arial"/>
                <a:cs typeface="Arial"/>
              </a:rPr>
              <a:t>Content</a:t>
            </a:r>
          </a:p>
        </p:txBody>
      </p:sp>
      <p:sp>
        <p:nvSpPr>
          <p:cNvPr id="6" name="TextBox 5"/>
          <p:cNvSpPr txBox="1"/>
          <p:nvPr/>
        </p:nvSpPr>
        <p:spPr>
          <a:xfrm>
            <a:off x="1184258" y="620266"/>
            <a:ext cx="6819049" cy="584776"/>
          </a:xfrm>
          <a:prstGeom prst="rect">
            <a:avLst/>
          </a:prstGeom>
          <a:noFill/>
        </p:spPr>
        <p:txBody>
          <a:bodyPr wrap="square" rtlCol="0">
            <a:spAutoFit/>
          </a:bodyPr>
          <a:lstStyle/>
          <a:p>
            <a:r>
              <a:rPr lang="en-US" sz="3200" b="1" dirty="0"/>
              <a:t>PLEASANT VS. UNPLEASANT THOUGHT</a:t>
            </a:r>
          </a:p>
        </p:txBody>
      </p:sp>
    </p:spTree>
    <p:extLst>
      <p:ext uri="{BB962C8B-B14F-4D97-AF65-F5344CB8AC3E}">
        <p14:creationId xmlns:p14="http://schemas.microsoft.com/office/powerpoint/2010/main" val="917736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 Focus is Better?</a:t>
            </a:r>
          </a:p>
        </p:txBody>
      </p:sp>
      <p:sp>
        <p:nvSpPr>
          <p:cNvPr id="3" name="Content Placeholder 2"/>
          <p:cNvSpPr>
            <a:spLocks noGrp="1"/>
          </p:cNvSpPr>
          <p:nvPr>
            <p:ph idx="1"/>
          </p:nvPr>
        </p:nvSpPr>
        <p:spPr/>
        <p:txBody>
          <a:bodyPr/>
          <a:lstStyle/>
          <a:p>
            <a:r>
              <a:rPr lang="en-US" dirty="0"/>
              <a:t>Mindfulness: focus in present</a:t>
            </a:r>
          </a:p>
          <a:p>
            <a:r>
              <a:rPr lang="en-US" dirty="0"/>
              <a:t>More positive emotion</a:t>
            </a:r>
          </a:p>
          <a:p>
            <a:r>
              <a:rPr lang="en-US" dirty="0"/>
              <a:t>Less negative emotion</a:t>
            </a:r>
          </a:p>
          <a:p>
            <a:r>
              <a:rPr lang="en-US" dirty="0"/>
              <a:t>Less stress</a:t>
            </a:r>
          </a:p>
          <a:p>
            <a:r>
              <a:rPr lang="en-US" dirty="0"/>
              <a:t>Thought itself is more pleasant</a:t>
            </a:r>
          </a:p>
        </p:txBody>
      </p:sp>
    </p:spTree>
    <p:extLst>
      <p:ext uri="{BB962C8B-B14F-4D97-AF65-F5344CB8AC3E}">
        <p14:creationId xmlns:p14="http://schemas.microsoft.com/office/powerpoint/2010/main" val="9907590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l="3196" b="3862"/>
          <a:stretch/>
        </p:blipFill>
        <p:spPr bwMode="auto">
          <a:xfrm>
            <a:off x="1249264" y="1252195"/>
            <a:ext cx="7309518"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038600" y="5791200"/>
            <a:ext cx="1676400" cy="369332"/>
          </a:xfrm>
          <a:prstGeom prst="rect">
            <a:avLst/>
          </a:prstGeom>
          <a:noFill/>
        </p:spPr>
        <p:txBody>
          <a:bodyPr wrap="square" rtlCol="0">
            <a:spAutoFit/>
          </a:bodyPr>
          <a:lstStyle/>
          <a:p>
            <a:r>
              <a:rPr lang="en-US" dirty="0">
                <a:latin typeface="Arial"/>
                <a:cs typeface="Arial"/>
              </a:rPr>
              <a:t>Timespan</a:t>
            </a:r>
          </a:p>
        </p:txBody>
      </p:sp>
      <p:sp>
        <p:nvSpPr>
          <p:cNvPr id="5" name="TextBox 4"/>
          <p:cNvSpPr txBox="1"/>
          <p:nvPr/>
        </p:nvSpPr>
        <p:spPr>
          <a:xfrm rot="5400000" flipV="1">
            <a:off x="-56754" y="3268731"/>
            <a:ext cx="1676400" cy="369332"/>
          </a:xfrm>
          <a:prstGeom prst="rect">
            <a:avLst/>
          </a:prstGeom>
          <a:noFill/>
        </p:spPr>
        <p:txBody>
          <a:bodyPr wrap="square" rtlCol="0">
            <a:spAutoFit/>
          </a:bodyPr>
          <a:lstStyle/>
          <a:p>
            <a:r>
              <a:rPr lang="en-US" dirty="0">
                <a:latin typeface="Arial"/>
                <a:cs typeface="Arial"/>
              </a:rPr>
              <a:t>Meaning</a:t>
            </a:r>
          </a:p>
        </p:txBody>
      </p:sp>
      <p:sp>
        <p:nvSpPr>
          <p:cNvPr id="7" name="TextBox 6"/>
          <p:cNvSpPr txBox="1"/>
          <p:nvPr/>
        </p:nvSpPr>
        <p:spPr>
          <a:xfrm>
            <a:off x="3366704" y="449002"/>
            <a:ext cx="2559963" cy="584776"/>
          </a:xfrm>
          <a:prstGeom prst="rect">
            <a:avLst/>
          </a:prstGeom>
          <a:noFill/>
        </p:spPr>
        <p:txBody>
          <a:bodyPr wrap="square" rtlCol="0">
            <a:spAutoFit/>
          </a:bodyPr>
          <a:lstStyle/>
          <a:p>
            <a:r>
              <a:rPr lang="en-US" sz="3200" b="1" dirty="0"/>
              <a:t>MEANINGFUL</a:t>
            </a:r>
          </a:p>
        </p:txBody>
      </p:sp>
    </p:spTree>
    <p:extLst>
      <p:ext uri="{BB962C8B-B14F-4D97-AF65-F5344CB8AC3E}">
        <p14:creationId xmlns:p14="http://schemas.microsoft.com/office/powerpoint/2010/main" val="19202417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l="3339"/>
          <a:stretch/>
        </p:blipFill>
        <p:spPr bwMode="auto">
          <a:xfrm>
            <a:off x="978932" y="1447800"/>
            <a:ext cx="7331532"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038600" y="6019800"/>
            <a:ext cx="1676400" cy="369332"/>
          </a:xfrm>
          <a:prstGeom prst="rect">
            <a:avLst/>
          </a:prstGeom>
          <a:noFill/>
        </p:spPr>
        <p:txBody>
          <a:bodyPr wrap="square" rtlCol="0">
            <a:spAutoFit/>
          </a:bodyPr>
          <a:lstStyle/>
          <a:p>
            <a:r>
              <a:rPr lang="en-US" dirty="0">
                <a:latin typeface="Arial"/>
                <a:cs typeface="Arial"/>
              </a:rPr>
              <a:t>Timespan</a:t>
            </a:r>
          </a:p>
        </p:txBody>
      </p:sp>
      <p:sp>
        <p:nvSpPr>
          <p:cNvPr id="5" name="TextBox 4"/>
          <p:cNvSpPr txBox="1"/>
          <p:nvPr/>
        </p:nvSpPr>
        <p:spPr>
          <a:xfrm rot="16200000">
            <a:off x="-43934" y="2710934"/>
            <a:ext cx="1676400" cy="369332"/>
          </a:xfrm>
          <a:prstGeom prst="rect">
            <a:avLst/>
          </a:prstGeom>
          <a:noFill/>
        </p:spPr>
        <p:txBody>
          <a:bodyPr wrap="square" rtlCol="0">
            <a:spAutoFit/>
          </a:bodyPr>
          <a:lstStyle/>
          <a:p>
            <a:r>
              <a:rPr lang="en-US" dirty="0">
                <a:latin typeface="Arial"/>
                <a:cs typeface="Arial"/>
              </a:rPr>
              <a:t>Control</a:t>
            </a:r>
          </a:p>
        </p:txBody>
      </p:sp>
      <p:sp>
        <p:nvSpPr>
          <p:cNvPr id="6" name="TextBox 5"/>
          <p:cNvSpPr txBox="1"/>
          <p:nvPr/>
        </p:nvSpPr>
        <p:spPr>
          <a:xfrm>
            <a:off x="609599" y="620266"/>
            <a:ext cx="7981424" cy="584776"/>
          </a:xfrm>
          <a:prstGeom prst="rect">
            <a:avLst/>
          </a:prstGeom>
          <a:noFill/>
        </p:spPr>
        <p:txBody>
          <a:bodyPr wrap="square" rtlCol="0">
            <a:spAutoFit/>
          </a:bodyPr>
          <a:lstStyle/>
          <a:p>
            <a:r>
              <a:rPr lang="en-US" sz="3200" b="1" dirty="0"/>
              <a:t>THOUGHT WAS UNDER CONSCIOUS CONTROL</a:t>
            </a:r>
          </a:p>
        </p:txBody>
      </p:sp>
    </p:spTree>
    <p:extLst>
      <p:ext uri="{BB962C8B-B14F-4D97-AF65-F5344CB8AC3E}">
        <p14:creationId xmlns:p14="http://schemas.microsoft.com/office/powerpoint/2010/main" val="5101077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Summary &amp; Implications</a:t>
            </a:r>
          </a:p>
        </p:txBody>
      </p:sp>
      <p:sp>
        <p:nvSpPr>
          <p:cNvPr id="3" name="Content Placeholder 2"/>
          <p:cNvSpPr>
            <a:spLocks noGrp="1"/>
          </p:cNvSpPr>
          <p:nvPr>
            <p:ph idx="1"/>
          </p:nvPr>
        </p:nvSpPr>
        <p:spPr>
          <a:xfrm>
            <a:off x="457200" y="1417638"/>
            <a:ext cx="8229600" cy="4917936"/>
          </a:xfrm>
        </p:spPr>
        <p:txBody>
          <a:bodyPr>
            <a:normAutofit fontScale="92500"/>
          </a:bodyPr>
          <a:lstStyle/>
          <a:p>
            <a:r>
              <a:rPr lang="en-US" dirty="0"/>
              <a:t>Present is happy</a:t>
            </a:r>
          </a:p>
          <a:p>
            <a:r>
              <a:rPr lang="en-US" dirty="0"/>
              <a:t>Future is meaningful</a:t>
            </a:r>
          </a:p>
          <a:p>
            <a:r>
              <a:rPr lang="en-US" dirty="0"/>
              <a:t>Many curvilinear relationships: time travel into either past or future differs from present</a:t>
            </a:r>
          </a:p>
          <a:p>
            <a:r>
              <a:rPr lang="en-US" dirty="0"/>
              <a:t>(Negative) emotion increases away from present</a:t>
            </a:r>
          </a:p>
          <a:p>
            <a:r>
              <a:rPr lang="en-US" dirty="0"/>
              <a:t>The tired mind wanders in time (esp. past)</a:t>
            </a:r>
          </a:p>
          <a:p>
            <a:pPr lvl="1"/>
            <a:r>
              <a:rPr lang="en-US" i="1" dirty="0"/>
              <a:t>It takes effort to stay focused on the present</a:t>
            </a:r>
          </a:p>
          <a:p>
            <a:r>
              <a:rPr lang="en-US" dirty="0"/>
              <a:t>The future is more exciting than present /past</a:t>
            </a:r>
          </a:p>
          <a:p>
            <a:pPr lvl="1"/>
            <a:r>
              <a:rPr lang="en-US" dirty="0"/>
              <a:t>Also more about myself</a:t>
            </a:r>
          </a:p>
        </p:txBody>
      </p:sp>
    </p:spTree>
    <p:extLst>
      <p:ext uri="{BB962C8B-B14F-4D97-AF65-F5344CB8AC3E}">
        <p14:creationId xmlns:p14="http://schemas.microsoft.com/office/powerpoint/2010/main" val="2141553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the Future</a:t>
            </a:r>
          </a:p>
        </p:txBody>
      </p:sp>
      <p:sp>
        <p:nvSpPr>
          <p:cNvPr id="3" name="Content Placeholder 2"/>
          <p:cNvSpPr>
            <a:spLocks noGrp="1"/>
          </p:cNvSpPr>
          <p:nvPr>
            <p:ph idx="1"/>
          </p:nvPr>
        </p:nvSpPr>
        <p:spPr/>
        <p:txBody>
          <a:bodyPr>
            <a:normAutofit fontScale="92500" lnSpcReduction="10000"/>
          </a:bodyPr>
          <a:lstStyle/>
          <a:p>
            <a:r>
              <a:rPr lang="en-US" dirty="0"/>
              <a:t>Psychology studies the past</a:t>
            </a:r>
          </a:p>
          <a:p>
            <a:pPr lvl="1"/>
            <a:r>
              <a:rPr lang="en-US" dirty="0"/>
              <a:t>Causal models of behavior</a:t>
            </a:r>
          </a:p>
          <a:p>
            <a:pPr lvl="1"/>
            <a:r>
              <a:rPr lang="en-US" dirty="0"/>
              <a:t>Studies of memory</a:t>
            </a:r>
          </a:p>
          <a:p>
            <a:r>
              <a:rPr lang="en-US" dirty="0"/>
              <a:t>Easier to know past than future</a:t>
            </a:r>
          </a:p>
          <a:p>
            <a:r>
              <a:rPr lang="en-US" dirty="0"/>
              <a:t>But people think more about future than past</a:t>
            </a:r>
          </a:p>
          <a:p>
            <a:r>
              <a:rPr lang="en-US" dirty="0"/>
              <a:t>Why? Future has advantages</a:t>
            </a:r>
          </a:p>
          <a:p>
            <a:pPr lvl="1"/>
            <a:r>
              <a:rPr lang="en-US" dirty="0"/>
              <a:t>Can still change it</a:t>
            </a:r>
          </a:p>
          <a:p>
            <a:pPr lvl="1"/>
            <a:r>
              <a:rPr lang="en-US" dirty="0"/>
              <a:t>Adaptive to orient toward future</a:t>
            </a:r>
          </a:p>
          <a:p>
            <a:pPr lvl="1"/>
            <a:r>
              <a:rPr lang="en-US" dirty="0"/>
              <a:t>Direction of evolution?</a:t>
            </a:r>
          </a:p>
        </p:txBody>
      </p:sp>
    </p:spTree>
    <p:extLst>
      <p:ext uri="{BB962C8B-B14F-4D97-AF65-F5344CB8AC3E}">
        <p14:creationId xmlns:p14="http://schemas.microsoft.com/office/powerpoint/2010/main" val="33745958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Linking Past, Present, and Future</a:t>
            </a:r>
          </a:p>
        </p:txBody>
      </p:sp>
      <p:sp>
        <p:nvSpPr>
          <p:cNvPr id="3" name="Content Placeholder 2"/>
          <p:cNvSpPr>
            <a:spLocks noGrp="1"/>
          </p:cNvSpPr>
          <p:nvPr>
            <p:ph idx="1"/>
          </p:nvPr>
        </p:nvSpPr>
        <p:spPr/>
        <p:txBody>
          <a:bodyPr/>
          <a:lstStyle/>
          <a:p>
            <a:r>
              <a:rPr lang="en-US" dirty="0"/>
              <a:t>Combining across time ‘zones’</a:t>
            </a:r>
          </a:p>
          <a:p>
            <a:pPr lvl="1"/>
            <a:r>
              <a:rPr lang="en-US"/>
              <a:t>Future </a:t>
            </a:r>
            <a:r>
              <a:rPr lang="en-US" dirty="0"/>
              <a:t>plus present is most common</a:t>
            </a:r>
          </a:p>
          <a:p>
            <a:r>
              <a:rPr lang="en-US" dirty="0"/>
              <a:t>More meaning</a:t>
            </a:r>
          </a:p>
          <a:p>
            <a:r>
              <a:rPr lang="en-US" dirty="0"/>
              <a:t>More negative emotion</a:t>
            </a:r>
          </a:p>
        </p:txBody>
      </p:sp>
    </p:spTree>
    <p:extLst>
      <p:ext uri="{BB962C8B-B14F-4D97-AF65-F5344CB8AC3E}">
        <p14:creationId xmlns:p14="http://schemas.microsoft.com/office/powerpoint/2010/main" val="4999836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2962"/>
          </a:xfrm>
        </p:spPr>
        <p:txBody>
          <a:bodyPr/>
          <a:lstStyle/>
          <a:p>
            <a:r>
              <a:rPr lang="en-US" dirty="0"/>
              <a:t>Combining Past, Present, Future</a:t>
            </a:r>
          </a:p>
        </p:txBody>
      </p:sp>
      <p:sp>
        <p:nvSpPr>
          <p:cNvPr id="3" name="Content Placeholder 2"/>
          <p:cNvSpPr>
            <a:spLocks noGrp="1"/>
          </p:cNvSpPr>
          <p:nvPr>
            <p:ph idx="1"/>
          </p:nvPr>
        </p:nvSpPr>
        <p:spPr>
          <a:xfrm>
            <a:off x="321733" y="1159933"/>
            <a:ext cx="8551333" cy="5071534"/>
          </a:xfrm>
        </p:spPr>
        <p:txBody>
          <a:bodyPr>
            <a:normAutofit fontScale="92500"/>
          </a:bodyPr>
          <a:lstStyle/>
          <a:p>
            <a:r>
              <a:rPr lang="en-US" dirty="0"/>
              <a:t>Compared to thoughts that focused on only past or present or future, thoughts that combined two or more were …</a:t>
            </a:r>
          </a:p>
          <a:p>
            <a:pPr lvl="1"/>
            <a:r>
              <a:rPr lang="en-US" dirty="0"/>
              <a:t>More meaningful</a:t>
            </a:r>
          </a:p>
          <a:p>
            <a:pPr lvl="1"/>
            <a:r>
              <a:rPr lang="en-US" dirty="0"/>
              <a:t>More arousal / excitement</a:t>
            </a:r>
          </a:p>
          <a:p>
            <a:pPr lvl="1"/>
            <a:r>
              <a:rPr lang="en-US" dirty="0"/>
              <a:t>More anger &amp; frustration, more stress</a:t>
            </a:r>
          </a:p>
          <a:p>
            <a:pPr lvl="1"/>
            <a:r>
              <a:rPr lang="en-US" dirty="0"/>
              <a:t>More anxiety &amp; disappointment </a:t>
            </a:r>
          </a:p>
          <a:p>
            <a:pPr lvl="1"/>
            <a:r>
              <a:rPr lang="en-US" dirty="0"/>
              <a:t>Less happiness (though present-future comb was happy)</a:t>
            </a:r>
          </a:p>
          <a:p>
            <a:r>
              <a:rPr lang="en-US" i="1" dirty="0"/>
              <a:t>Note mainly present-plus-future vs. present and future</a:t>
            </a:r>
          </a:p>
          <a:p>
            <a:endParaRPr lang="en-US" dirty="0"/>
          </a:p>
          <a:p>
            <a:endParaRPr lang="en-US" dirty="0"/>
          </a:p>
          <a:p>
            <a:endParaRPr lang="en-US" dirty="0"/>
          </a:p>
        </p:txBody>
      </p:sp>
    </p:spTree>
    <p:extLst>
      <p:ext uri="{BB962C8B-B14F-4D97-AF65-F5344CB8AC3E}">
        <p14:creationId xmlns:p14="http://schemas.microsoft.com/office/powerpoint/2010/main" val="41023596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Death, the Ultimate Future? </a:t>
            </a:r>
          </a:p>
        </p:txBody>
      </p:sp>
      <p:sp>
        <p:nvSpPr>
          <p:cNvPr id="3" name="Content Placeholder 2"/>
          <p:cNvSpPr>
            <a:spLocks noGrp="1"/>
          </p:cNvSpPr>
          <p:nvPr>
            <p:ph idx="1"/>
          </p:nvPr>
        </p:nvSpPr>
        <p:spPr/>
        <p:txBody>
          <a:bodyPr/>
          <a:lstStyle/>
          <a:p>
            <a:r>
              <a:rPr lang="en-US" dirty="0"/>
              <a:t>Death inevitable…</a:t>
            </a:r>
          </a:p>
          <a:p>
            <a:r>
              <a:rPr lang="en-US" dirty="0"/>
              <a:t>Theories emphasize mortality as most important fact of life</a:t>
            </a:r>
          </a:p>
          <a:p>
            <a:pPr lvl="1"/>
            <a:r>
              <a:rPr lang="en-US" dirty="0"/>
              <a:t>Prospection is ultimately a downer</a:t>
            </a:r>
          </a:p>
        </p:txBody>
      </p:sp>
    </p:spTree>
    <p:extLst>
      <p:ext uri="{BB962C8B-B14F-4D97-AF65-F5344CB8AC3E}">
        <p14:creationId xmlns:p14="http://schemas.microsoft.com/office/powerpoint/2010/main" val="4956369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Death, the Ultimate Future? </a:t>
            </a:r>
          </a:p>
        </p:txBody>
      </p:sp>
      <p:sp>
        <p:nvSpPr>
          <p:cNvPr id="3" name="Content Placeholder 2"/>
          <p:cNvSpPr>
            <a:spLocks noGrp="1"/>
          </p:cNvSpPr>
          <p:nvPr>
            <p:ph idx="1"/>
          </p:nvPr>
        </p:nvSpPr>
        <p:spPr/>
        <p:txBody>
          <a:bodyPr/>
          <a:lstStyle/>
          <a:p>
            <a:r>
              <a:rPr lang="en-US" dirty="0"/>
              <a:t>Death inevitable</a:t>
            </a:r>
          </a:p>
          <a:p>
            <a:r>
              <a:rPr lang="en-US" dirty="0"/>
              <a:t>Theories emphasize mortality as most important fact of life</a:t>
            </a:r>
          </a:p>
          <a:p>
            <a:pPr lvl="1"/>
            <a:r>
              <a:rPr lang="en-US" dirty="0"/>
              <a:t>Prospection is ultimately a downer</a:t>
            </a:r>
          </a:p>
          <a:p>
            <a:r>
              <a:rPr lang="en-US" dirty="0"/>
              <a:t>Hardly any thoughts (&lt;1% of total)</a:t>
            </a:r>
          </a:p>
          <a:p>
            <a:pPr lvl="1"/>
            <a:r>
              <a:rPr lang="en-US" dirty="0"/>
              <a:t>Not own death (often past, others)</a:t>
            </a:r>
          </a:p>
        </p:txBody>
      </p:sp>
    </p:spTree>
    <p:extLst>
      <p:ext uri="{BB962C8B-B14F-4D97-AF65-F5344CB8AC3E}">
        <p14:creationId xmlns:p14="http://schemas.microsoft.com/office/powerpoint/2010/main" val="36421201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275" y="459989"/>
            <a:ext cx="8353168" cy="2456206"/>
          </a:xfrm>
        </p:spPr>
        <p:txBody>
          <a:bodyPr>
            <a:normAutofit/>
          </a:bodyPr>
          <a:lstStyle/>
          <a:p>
            <a:r>
              <a:rPr lang="en-US" dirty="0"/>
              <a:t/>
            </a:r>
            <a:br>
              <a:rPr lang="en-US" dirty="0"/>
            </a:br>
            <a:r>
              <a:rPr lang="en-US" dirty="0"/>
              <a:t>People Are Different:</a:t>
            </a:r>
            <a:br>
              <a:rPr lang="en-US" dirty="0"/>
            </a:br>
            <a:r>
              <a:rPr lang="en-US" dirty="0"/>
              <a:t>Who Thinks about the Future?</a:t>
            </a:r>
          </a:p>
        </p:txBody>
      </p:sp>
      <p:sp>
        <p:nvSpPr>
          <p:cNvPr id="3" name="Content Placeholder 2"/>
          <p:cNvSpPr>
            <a:spLocks noGrp="1"/>
          </p:cNvSpPr>
          <p:nvPr>
            <p:ph idx="1"/>
          </p:nvPr>
        </p:nvSpPr>
        <p:spPr>
          <a:xfrm>
            <a:off x="593124" y="4153016"/>
            <a:ext cx="7957751" cy="1716444"/>
          </a:xfrm>
        </p:spPr>
        <p:txBody>
          <a:bodyPr>
            <a:normAutofit/>
          </a:bodyPr>
          <a:lstStyle/>
          <a:p>
            <a:r>
              <a:rPr lang="en-US" dirty="0"/>
              <a:t>Major personality differences</a:t>
            </a:r>
          </a:p>
          <a:p>
            <a:r>
              <a:rPr lang="en-US" dirty="0"/>
              <a:t>Trait predictors of % future thoughts</a:t>
            </a:r>
          </a:p>
          <a:p>
            <a:pPr marL="457200" lvl="1" indent="0">
              <a:buNone/>
            </a:pPr>
            <a:endParaRPr lang="en-US" dirty="0"/>
          </a:p>
          <a:p>
            <a:pPr lvl="1"/>
            <a:endParaRPr lang="en-US" dirty="0"/>
          </a:p>
          <a:p>
            <a:endParaRPr lang="en-US" dirty="0"/>
          </a:p>
        </p:txBody>
      </p:sp>
    </p:spTree>
    <p:extLst>
      <p:ext uri="{BB962C8B-B14F-4D97-AF65-F5344CB8AC3E}">
        <p14:creationId xmlns:p14="http://schemas.microsoft.com/office/powerpoint/2010/main" val="11935920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Personality: Who Thinks of Future?</a:t>
            </a:r>
          </a:p>
        </p:txBody>
      </p:sp>
      <p:sp>
        <p:nvSpPr>
          <p:cNvPr id="3" name="Content Placeholder 2"/>
          <p:cNvSpPr>
            <a:spLocks noGrp="1"/>
          </p:cNvSpPr>
          <p:nvPr>
            <p:ph idx="1"/>
          </p:nvPr>
        </p:nvSpPr>
        <p:spPr>
          <a:xfrm>
            <a:off x="457200" y="1261534"/>
            <a:ext cx="8229600" cy="5206999"/>
          </a:xfrm>
        </p:spPr>
        <p:txBody>
          <a:bodyPr>
            <a:normAutofit/>
          </a:bodyPr>
          <a:lstStyle/>
          <a:p>
            <a:r>
              <a:rPr lang="en-US" dirty="0"/>
              <a:t>Trait predictors of % future thoughts</a:t>
            </a:r>
          </a:p>
          <a:p>
            <a:pPr lvl="1"/>
            <a:r>
              <a:rPr lang="en-US" dirty="0"/>
              <a:t>Most of our hunches yielded nothing</a:t>
            </a:r>
          </a:p>
          <a:p>
            <a:pPr lvl="1"/>
            <a:r>
              <a:rPr lang="en-US" dirty="0"/>
              <a:t>More differences on past than future…</a:t>
            </a:r>
          </a:p>
          <a:p>
            <a:pPr lvl="1"/>
            <a:endParaRPr lang="en-US" dirty="0"/>
          </a:p>
          <a:p>
            <a:pPr lvl="1"/>
            <a:endParaRPr lang="en-US" dirty="0"/>
          </a:p>
          <a:p>
            <a:endParaRPr lang="en-US" dirty="0"/>
          </a:p>
        </p:txBody>
      </p:sp>
    </p:spTree>
    <p:extLst>
      <p:ext uri="{BB962C8B-B14F-4D97-AF65-F5344CB8AC3E}">
        <p14:creationId xmlns:p14="http://schemas.microsoft.com/office/powerpoint/2010/main" val="10893674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Personality: Who Thinks of Future?</a:t>
            </a:r>
          </a:p>
        </p:txBody>
      </p:sp>
      <p:sp>
        <p:nvSpPr>
          <p:cNvPr id="3" name="Content Placeholder 2"/>
          <p:cNvSpPr>
            <a:spLocks noGrp="1"/>
          </p:cNvSpPr>
          <p:nvPr>
            <p:ph idx="1"/>
          </p:nvPr>
        </p:nvSpPr>
        <p:spPr>
          <a:xfrm>
            <a:off x="457200" y="1261534"/>
            <a:ext cx="8229600" cy="5206999"/>
          </a:xfrm>
        </p:spPr>
        <p:txBody>
          <a:bodyPr>
            <a:normAutofit/>
          </a:bodyPr>
          <a:lstStyle/>
          <a:p>
            <a:r>
              <a:rPr lang="en-US" dirty="0"/>
              <a:t>Trait predictors of % future thoughts</a:t>
            </a:r>
          </a:p>
          <a:p>
            <a:pPr lvl="1"/>
            <a:r>
              <a:rPr lang="en-US" dirty="0"/>
              <a:t>Most of our hunches yielded nothing</a:t>
            </a:r>
          </a:p>
          <a:p>
            <a:pPr lvl="1"/>
            <a:r>
              <a:rPr lang="en-US" dirty="0"/>
              <a:t>More differences on past than future</a:t>
            </a:r>
          </a:p>
          <a:p>
            <a:pPr lvl="1"/>
            <a:r>
              <a:rPr lang="en-US" dirty="0"/>
              <a:t>Apparently, </a:t>
            </a:r>
            <a:r>
              <a:rPr lang="en-US" dirty="0">
                <a:latin typeface="Copperplate Gothic Bold" panose="020E0705020206020404" pitchFamily="34" charset="77"/>
              </a:rPr>
              <a:t>Everybody</a:t>
            </a:r>
            <a:r>
              <a:rPr lang="en-US" dirty="0"/>
              <a:t> thinks about the future</a:t>
            </a:r>
          </a:p>
          <a:p>
            <a:pPr lvl="2"/>
            <a:r>
              <a:rPr lang="en-US" dirty="0"/>
              <a:t>Especially optimistic, happy people, and those who seek closure</a:t>
            </a:r>
          </a:p>
          <a:p>
            <a:pPr lvl="2"/>
            <a:r>
              <a:rPr lang="en-US" i="1" dirty="0"/>
              <a:t>Thinking about the past is optional</a:t>
            </a:r>
            <a:endParaRPr lang="en-US" dirty="0"/>
          </a:p>
          <a:p>
            <a:endParaRPr lang="en-US" dirty="0"/>
          </a:p>
        </p:txBody>
      </p:sp>
    </p:spTree>
    <p:extLst>
      <p:ext uri="{BB962C8B-B14F-4D97-AF65-F5344CB8AC3E}">
        <p14:creationId xmlns:p14="http://schemas.microsoft.com/office/powerpoint/2010/main" val="27327834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Personality: Who Thinks of Past?</a:t>
            </a:r>
          </a:p>
        </p:txBody>
      </p:sp>
      <p:sp>
        <p:nvSpPr>
          <p:cNvPr id="3" name="Content Placeholder 2"/>
          <p:cNvSpPr>
            <a:spLocks noGrp="1"/>
          </p:cNvSpPr>
          <p:nvPr>
            <p:ph idx="1"/>
          </p:nvPr>
        </p:nvSpPr>
        <p:spPr>
          <a:xfrm>
            <a:off x="457200" y="1261534"/>
            <a:ext cx="8229600" cy="5206999"/>
          </a:xfrm>
        </p:spPr>
        <p:txBody>
          <a:bodyPr>
            <a:normAutofit/>
          </a:bodyPr>
          <a:lstStyle/>
          <a:p>
            <a:r>
              <a:rPr lang="en-US" dirty="0"/>
              <a:t>Some people think more about the past than others</a:t>
            </a:r>
          </a:p>
          <a:p>
            <a:pPr lvl="1"/>
            <a:r>
              <a:rPr lang="en-US" dirty="0"/>
              <a:t>High neurotic, low agreeable, low conscientious, low self-esteem, rumination, depression, pessimism</a:t>
            </a:r>
          </a:p>
          <a:p>
            <a:pPr marL="457200" lvl="1" indent="0">
              <a:buNone/>
            </a:pPr>
            <a:endParaRPr lang="en-US" dirty="0"/>
          </a:p>
          <a:p>
            <a:pPr lvl="1"/>
            <a:endParaRPr lang="en-US" dirty="0"/>
          </a:p>
          <a:p>
            <a:endParaRPr lang="en-US" dirty="0"/>
          </a:p>
        </p:txBody>
      </p:sp>
    </p:spTree>
    <p:extLst>
      <p:ext uri="{BB962C8B-B14F-4D97-AF65-F5344CB8AC3E}">
        <p14:creationId xmlns:p14="http://schemas.microsoft.com/office/powerpoint/2010/main" val="7215705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Personality Summary</a:t>
            </a:r>
          </a:p>
        </p:txBody>
      </p:sp>
      <p:sp>
        <p:nvSpPr>
          <p:cNvPr id="3" name="Content Placeholder 2"/>
          <p:cNvSpPr>
            <a:spLocks noGrp="1"/>
          </p:cNvSpPr>
          <p:nvPr>
            <p:ph idx="1"/>
          </p:nvPr>
        </p:nvSpPr>
        <p:spPr>
          <a:xfrm>
            <a:off x="457200" y="1261534"/>
            <a:ext cx="8229600" cy="5206999"/>
          </a:xfrm>
        </p:spPr>
        <p:txBody>
          <a:bodyPr>
            <a:normAutofit/>
          </a:bodyPr>
          <a:lstStyle/>
          <a:p>
            <a:r>
              <a:rPr lang="en-US" dirty="0"/>
              <a:t>Everybody thinks about the future</a:t>
            </a:r>
          </a:p>
          <a:p>
            <a:r>
              <a:rPr lang="en-US" dirty="0"/>
              <a:t>Thinking about the past appeals to unpleasant people: </a:t>
            </a:r>
          </a:p>
          <a:p>
            <a:pPr lvl="1"/>
            <a:r>
              <a:rPr lang="en-US" i="1" dirty="0"/>
              <a:t>Argumentative, undisciplined, grumpy, impulsive, unfriendly complainers </a:t>
            </a:r>
          </a:p>
          <a:p>
            <a:pPr lvl="1"/>
            <a:endParaRPr lang="en-US" dirty="0"/>
          </a:p>
          <a:p>
            <a:pPr lvl="1"/>
            <a:endParaRPr lang="en-US" dirty="0"/>
          </a:p>
          <a:p>
            <a:endParaRPr lang="en-US" dirty="0"/>
          </a:p>
        </p:txBody>
      </p:sp>
    </p:spTree>
    <p:extLst>
      <p:ext uri="{BB962C8B-B14F-4D97-AF65-F5344CB8AC3E}">
        <p14:creationId xmlns:p14="http://schemas.microsoft.com/office/powerpoint/2010/main" val="865685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FB8888-659E-164D-A629-1405BB053B90}"/>
              </a:ext>
            </a:extLst>
          </p:cNvPr>
          <p:cNvSpPr>
            <a:spLocks noGrp="1"/>
          </p:cNvSpPr>
          <p:nvPr>
            <p:ph type="title"/>
          </p:nvPr>
        </p:nvSpPr>
        <p:spPr>
          <a:xfrm>
            <a:off x="376881" y="2054011"/>
            <a:ext cx="8229600" cy="1143000"/>
          </a:xfrm>
        </p:spPr>
        <p:txBody>
          <a:bodyPr/>
          <a:lstStyle/>
          <a:p>
            <a:r>
              <a:rPr lang="en-US" b="1" dirty="0"/>
              <a:t>Now to the Laboratory</a:t>
            </a:r>
          </a:p>
        </p:txBody>
      </p:sp>
      <p:sp>
        <p:nvSpPr>
          <p:cNvPr id="3" name="Content Placeholder 2">
            <a:extLst>
              <a:ext uri="{FF2B5EF4-FFF2-40B4-BE49-F238E27FC236}">
                <a16:creationId xmlns:a16="http://schemas.microsoft.com/office/drawing/2014/main" xmlns="" id="{BD787161-10EB-5B4E-BA51-E7D3AC508F5B}"/>
              </a:ext>
            </a:extLst>
          </p:cNvPr>
          <p:cNvSpPr>
            <a:spLocks noGrp="1"/>
          </p:cNvSpPr>
          <p:nvPr>
            <p:ph idx="1"/>
          </p:nvPr>
        </p:nvSpPr>
        <p:spPr>
          <a:xfrm>
            <a:off x="747584" y="4120978"/>
            <a:ext cx="8068962" cy="2082113"/>
          </a:xfrm>
        </p:spPr>
        <p:txBody>
          <a:bodyPr/>
          <a:lstStyle/>
          <a:p>
            <a:r>
              <a:rPr lang="en-US" dirty="0"/>
              <a:t>Can study specific thought processes under controlled conditions</a:t>
            </a:r>
          </a:p>
          <a:p>
            <a:pPr lvl="1"/>
            <a:r>
              <a:rPr lang="en-US" dirty="0"/>
              <a:t>Unlike in everyday life</a:t>
            </a:r>
          </a:p>
        </p:txBody>
      </p:sp>
    </p:spTree>
    <p:extLst>
      <p:ext uri="{BB962C8B-B14F-4D97-AF65-F5344CB8AC3E}">
        <p14:creationId xmlns:p14="http://schemas.microsoft.com/office/powerpoint/2010/main" val="776841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2599" y="531812"/>
            <a:ext cx="8305801" cy="2490788"/>
          </a:xfrm>
        </p:spPr>
        <p:txBody>
          <a:bodyPr>
            <a:normAutofit fontScale="90000"/>
          </a:bodyPr>
          <a:lstStyle/>
          <a:p>
            <a:r>
              <a:rPr lang="en-US" dirty="0"/>
              <a:t>What Were You Thinking?</a:t>
            </a:r>
            <a:br>
              <a:rPr lang="en-US" dirty="0"/>
            </a:br>
            <a:r>
              <a:rPr lang="en-US" dirty="0"/>
              <a:t>Past, Present, and Future in a  Random Sample of Everyday Thoughts </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1978956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04962"/>
          </a:xfrm>
        </p:spPr>
        <p:txBody>
          <a:bodyPr>
            <a:normAutofit/>
          </a:bodyPr>
          <a:lstStyle/>
          <a:p>
            <a:r>
              <a:rPr lang="en-US" dirty="0"/>
              <a:t>What Does a Future Mindset Do?</a:t>
            </a:r>
          </a:p>
        </p:txBody>
      </p:sp>
      <p:sp>
        <p:nvSpPr>
          <p:cNvPr id="3" name="Content Placeholder 2"/>
          <p:cNvSpPr>
            <a:spLocks noGrp="1"/>
          </p:cNvSpPr>
          <p:nvPr>
            <p:ph idx="1"/>
          </p:nvPr>
        </p:nvSpPr>
        <p:spPr>
          <a:xfrm>
            <a:off x="457200" y="2057400"/>
            <a:ext cx="8229600" cy="4525963"/>
          </a:xfrm>
        </p:spPr>
        <p:txBody>
          <a:bodyPr/>
          <a:lstStyle/>
          <a:p>
            <a:r>
              <a:rPr lang="en-US" dirty="0"/>
              <a:t>Context: Past evidence of optimistic predictions</a:t>
            </a:r>
          </a:p>
          <a:p>
            <a:r>
              <a:rPr lang="en-US" dirty="0"/>
              <a:t>Consistent across domains, samples</a:t>
            </a:r>
          </a:p>
          <a:p>
            <a:pPr lvl="1"/>
            <a:r>
              <a:rPr lang="en-US" i="1" dirty="0"/>
              <a:t>More likely than average to have good future: success, love, health</a:t>
            </a:r>
          </a:p>
          <a:p>
            <a:pPr lvl="1"/>
            <a:r>
              <a:rPr lang="en-US" i="1" dirty="0"/>
              <a:t>Less likely than average to have bad future events</a:t>
            </a:r>
          </a:p>
          <a:p>
            <a:endParaRPr lang="en-US" dirty="0"/>
          </a:p>
        </p:txBody>
      </p:sp>
    </p:spTree>
    <p:extLst>
      <p:ext uri="{BB962C8B-B14F-4D97-AF65-F5344CB8AC3E}">
        <p14:creationId xmlns:p14="http://schemas.microsoft.com/office/powerpoint/2010/main" val="13217813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11200"/>
            <a:ext cx="8229600" cy="1143000"/>
          </a:xfrm>
        </p:spPr>
        <p:txBody>
          <a:bodyPr>
            <a:normAutofit/>
          </a:bodyPr>
          <a:lstStyle/>
          <a:p>
            <a:r>
              <a:rPr lang="en-US" dirty="0"/>
              <a:t>Implication of Prediction Findings</a:t>
            </a:r>
          </a:p>
        </p:txBody>
      </p:sp>
      <p:sp>
        <p:nvSpPr>
          <p:cNvPr id="3" name="Content Placeholder 2"/>
          <p:cNvSpPr>
            <a:spLocks noGrp="1"/>
          </p:cNvSpPr>
          <p:nvPr>
            <p:ph idx="1"/>
          </p:nvPr>
        </p:nvSpPr>
        <p:spPr>
          <a:xfrm>
            <a:off x="457200" y="2929467"/>
            <a:ext cx="7772400" cy="1075267"/>
          </a:xfrm>
        </p:spPr>
        <p:txBody>
          <a:bodyPr>
            <a:normAutofit/>
          </a:bodyPr>
          <a:lstStyle/>
          <a:p>
            <a:r>
              <a:rPr lang="en-US" sz="4400" i="1" dirty="0">
                <a:latin typeface="Avenir Next Condensed Heavy"/>
              </a:rPr>
              <a:t>The Future is </a:t>
            </a:r>
            <a:r>
              <a:rPr lang="en-US" sz="4400" i="1" dirty="0">
                <a:solidFill>
                  <a:srgbClr val="FF0000"/>
                </a:solidFill>
                <a:latin typeface="Avenir Next Condensed Heavy"/>
              </a:rPr>
              <a:t>Bright !!!</a:t>
            </a:r>
          </a:p>
        </p:txBody>
      </p:sp>
    </p:spTree>
    <p:extLst>
      <p:ext uri="{BB962C8B-B14F-4D97-AF65-F5344CB8AC3E}">
        <p14:creationId xmlns:p14="http://schemas.microsoft.com/office/powerpoint/2010/main" val="40957974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Putting Money Where Mouth</a:t>
            </a:r>
          </a:p>
        </p:txBody>
      </p:sp>
      <p:sp>
        <p:nvSpPr>
          <p:cNvPr id="3" name="Content Placeholder 2"/>
          <p:cNvSpPr>
            <a:spLocks noGrp="1"/>
          </p:cNvSpPr>
          <p:nvPr>
            <p:ph idx="1"/>
          </p:nvPr>
        </p:nvSpPr>
        <p:spPr/>
        <p:txBody>
          <a:bodyPr/>
          <a:lstStyle/>
          <a:p>
            <a:r>
              <a:rPr lang="en-US" dirty="0"/>
              <a:t>Play it safe or go for high-reward, high-risk option?</a:t>
            </a:r>
          </a:p>
          <a:p>
            <a:r>
              <a:rPr lang="en-US" dirty="0"/>
              <a:t>Contemplating the future increases optimism</a:t>
            </a:r>
          </a:p>
          <a:p>
            <a:pPr lvl="1"/>
            <a:r>
              <a:rPr lang="en-US" i="1" dirty="0"/>
              <a:t>So one doesn’t worry as much about risk</a:t>
            </a:r>
          </a:p>
          <a:p>
            <a:r>
              <a:rPr lang="en-US" dirty="0"/>
              <a:t>Therefore, </a:t>
            </a:r>
            <a:r>
              <a:rPr lang="en-US" b="1" i="1" dirty="0">
                <a:solidFill>
                  <a:schemeClr val="accent5">
                    <a:lumMod val="50000"/>
                  </a:schemeClr>
                </a:solidFill>
              </a:rPr>
              <a:t>after prospection, people will accept high risk to pursue high reward</a:t>
            </a:r>
          </a:p>
          <a:p>
            <a:pPr lvl="1"/>
            <a:r>
              <a:rPr lang="en-US" i="1" dirty="0">
                <a:solidFill>
                  <a:schemeClr val="accent5">
                    <a:lumMod val="50000"/>
                  </a:schemeClr>
                </a:solidFill>
              </a:rPr>
              <a:t>A future mindset will increase risk taking</a:t>
            </a:r>
          </a:p>
          <a:p>
            <a:endParaRPr lang="en-US" dirty="0"/>
          </a:p>
        </p:txBody>
      </p:sp>
    </p:spTree>
    <p:extLst>
      <p:ext uri="{BB962C8B-B14F-4D97-AF65-F5344CB8AC3E}">
        <p14:creationId xmlns:p14="http://schemas.microsoft.com/office/powerpoint/2010/main" val="13904831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057399"/>
          </a:xfrm>
        </p:spPr>
        <p:txBody>
          <a:bodyPr>
            <a:normAutofit/>
          </a:bodyPr>
          <a:lstStyle/>
          <a:p>
            <a:r>
              <a:rPr lang="en-US" dirty="0"/>
              <a:t>Exploring the Future Mindset: Experimental Approach</a:t>
            </a:r>
          </a:p>
        </p:txBody>
      </p:sp>
      <p:sp>
        <p:nvSpPr>
          <p:cNvPr id="3" name="Content Placeholder 2"/>
          <p:cNvSpPr>
            <a:spLocks noGrp="1"/>
          </p:cNvSpPr>
          <p:nvPr>
            <p:ph idx="1"/>
          </p:nvPr>
        </p:nvSpPr>
        <p:spPr>
          <a:xfrm>
            <a:off x="457200" y="2332037"/>
            <a:ext cx="8229600" cy="4525963"/>
          </a:xfrm>
        </p:spPr>
        <p:txBody>
          <a:bodyPr>
            <a:normAutofit lnSpcReduction="10000"/>
          </a:bodyPr>
          <a:lstStyle/>
          <a:p>
            <a:r>
              <a:rPr lang="en-US" dirty="0"/>
              <a:t>Instill temporary future-oriented mindset</a:t>
            </a:r>
          </a:p>
          <a:p>
            <a:pPr lvl="1"/>
            <a:r>
              <a:rPr lang="en-US" dirty="0"/>
              <a:t>Write about your future self (compared to self now)</a:t>
            </a:r>
          </a:p>
          <a:p>
            <a:pPr lvl="1"/>
            <a:r>
              <a:rPr lang="en-US" dirty="0"/>
              <a:t>Re-write sentences referring to future (compared to present)</a:t>
            </a:r>
          </a:p>
          <a:p>
            <a:r>
              <a:rPr lang="en-US" dirty="0"/>
              <a:t>Measure consequences</a:t>
            </a:r>
          </a:p>
          <a:p>
            <a:pPr lvl="1"/>
            <a:r>
              <a:rPr lang="en-US" dirty="0"/>
              <a:t>Optimism, risk-taking</a:t>
            </a:r>
          </a:p>
          <a:p>
            <a:pPr lvl="1"/>
            <a:r>
              <a:rPr lang="en-US" dirty="0"/>
              <a:t>Trust</a:t>
            </a:r>
          </a:p>
          <a:p>
            <a:pPr lvl="1"/>
            <a:r>
              <a:rPr lang="en-US" dirty="0"/>
              <a:t>Moral judgment</a:t>
            </a:r>
          </a:p>
        </p:txBody>
      </p:sp>
      <p:sp>
        <p:nvSpPr>
          <p:cNvPr id="4" name="TextBox 3"/>
          <p:cNvSpPr txBox="1"/>
          <p:nvPr/>
        </p:nvSpPr>
        <p:spPr>
          <a:xfrm flipH="1">
            <a:off x="2282406" y="6508803"/>
            <a:ext cx="6520935" cy="369332"/>
          </a:xfrm>
          <a:prstGeom prst="rect">
            <a:avLst/>
          </a:prstGeom>
          <a:noFill/>
        </p:spPr>
        <p:txBody>
          <a:bodyPr wrap="square" rtlCol="0">
            <a:spAutoFit/>
          </a:bodyPr>
          <a:lstStyle/>
          <a:p>
            <a:r>
              <a:rPr lang="en-US" i="1" dirty="0"/>
              <a:t>Monroe, Ainsworth, </a:t>
            </a:r>
            <a:r>
              <a:rPr lang="en-US" i="1" dirty="0" err="1"/>
              <a:t>Vohs</a:t>
            </a:r>
            <a:r>
              <a:rPr lang="en-US" i="1" dirty="0"/>
              <a:t>, &amp; Baumeister, 2017, J. Exp. Soc. </a:t>
            </a:r>
            <a:r>
              <a:rPr lang="en-US" i="1" dirty="0" err="1"/>
              <a:t>Psy</a:t>
            </a:r>
            <a:r>
              <a:rPr lang="en-US" i="1" dirty="0"/>
              <a:t> </a:t>
            </a:r>
          </a:p>
        </p:txBody>
      </p:sp>
    </p:spTree>
    <p:extLst>
      <p:ext uri="{BB962C8B-B14F-4D97-AF65-F5344CB8AC3E}">
        <p14:creationId xmlns:p14="http://schemas.microsoft.com/office/powerpoint/2010/main" val="16965291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Investment Optimism Experiment</a:t>
            </a:r>
          </a:p>
        </p:txBody>
      </p:sp>
      <p:sp>
        <p:nvSpPr>
          <p:cNvPr id="3" name="Content Placeholder 2"/>
          <p:cNvSpPr>
            <a:spLocks noGrp="1"/>
          </p:cNvSpPr>
          <p:nvPr>
            <p:ph idx="1"/>
          </p:nvPr>
        </p:nvSpPr>
        <p:spPr/>
        <p:txBody>
          <a:bodyPr>
            <a:normAutofit/>
          </a:bodyPr>
          <a:lstStyle/>
          <a:p>
            <a:r>
              <a:rPr lang="en-US" dirty="0"/>
              <a:t>Write brief message on present or future self</a:t>
            </a:r>
          </a:p>
          <a:p>
            <a:pPr lvl="1"/>
            <a:r>
              <a:rPr lang="en-US" dirty="0"/>
              <a:t>Discuss what your life is like now or what your life will be like in ten years </a:t>
            </a:r>
          </a:p>
          <a:p>
            <a:r>
              <a:rPr lang="en-US" dirty="0"/>
              <a:t>After that, make investment choices </a:t>
            </a:r>
          </a:p>
          <a:p>
            <a:pPr lvl="1"/>
            <a:r>
              <a:rPr lang="en-US" dirty="0"/>
              <a:t>high-risk, high-reward vs. low-risk, low-reward</a:t>
            </a:r>
          </a:p>
          <a:p>
            <a:r>
              <a:rPr lang="en-US" dirty="0"/>
              <a:t>Prediction: after thinking of future, people will favor high-risk, high-reward options</a:t>
            </a:r>
          </a:p>
          <a:p>
            <a:pPr lvl="1"/>
            <a:r>
              <a:rPr lang="en-US" i="1" dirty="0"/>
              <a:t>Because of optimistic bias</a:t>
            </a:r>
          </a:p>
        </p:txBody>
      </p:sp>
    </p:spTree>
    <p:extLst>
      <p:ext uri="{BB962C8B-B14F-4D97-AF65-F5344CB8AC3E}">
        <p14:creationId xmlns:p14="http://schemas.microsoft.com/office/powerpoint/2010/main" val="32160485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Mindset </a:t>
            </a:r>
            <a:r>
              <a:rPr lang="en-US" b="1" i="1" dirty="0">
                <a:solidFill>
                  <a:schemeClr val="accent4">
                    <a:lumMod val="75000"/>
                  </a:schemeClr>
                </a:solidFill>
              </a:rPr>
              <a:t>Avoids</a:t>
            </a:r>
            <a:r>
              <a:rPr lang="en-US" dirty="0"/>
              <a:t> Risk !</a:t>
            </a:r>
          </a:p>
        </p:txBody>
      </p:sp>
      <p:sp>
        <p:nvSpPr>
          <p:cNvPr id="3" name="Content Placeholder 2"/>
          <p:cNvSpPr>
            <a:spLocks noGrp="1"/>
          </p:cNvSpPr>
          <p:nvPr>
            <p:ph idx="1"/>
          </p:nvPr>
        </p:nvSpPr>
        <p:spPr>
          <a:xfrm>
            <a:off x="457200" y="1600200"/>
            <a:ext cx="8229600" cy="4969933"/>
          </a:xfrm>
        </p:spPr>
        <p:txBody>
          <a:bodyPr>
            <a:normAutofit/>
          </a:bodyPr>
          <a:lstStyle/>
          <a:p>
            <a:r>
              <a:rPr lang="en-US" dirty="0"/>
              <a:t>4-item scale yields 10-point preference</a:t>
            </a:r>
          </a:p>
          <a:p>
            <a:pPr lvl="1"/>
            <a:r>
              <a:rPr lang="en-US" dirty="0"/>
              <a:t>10 = favor risky investments</a:t>
            </a:r>
          </a:p>
          <a:p>
            <a:r>
              <a:rPr lang="en-US" dirty="0"/>
              <a:t>Wrote about current self, risk = 4.94</a:t>
            </a:r>
          </a:p>
          <a:p>
            <a:r>
              <a:rPr lang="en-US" dirty="0"/>
              <a:t>Wrote about future self, risk = </a:t>
            </a:r>
            <a:r>
              <a:rPr lang="en-US" b="1" dirty="0">
                <a:solidFill>
                  <a:srgbClr val="FF202D"/>
                </a:solidFill>
              </a:rPr>
              <a:t>4.41</a:t>
            </a:r>
          </a:p>
          <a:p>
            <a:endParaRPr lang="en-US" dirty="0"/>
          </a:p>
          <a:p>
            <a:r>
              <a:rPr lang="en-US" i="1" dirty="0"/>
              <a:t>Thus on hypothetical choices, people shifted toward </a:t>
            </a:r>
            <a:r>
              <a:rPr lang="en-US" b="1" i="1" dirty="0">
                <a:solidFill>
                  <a:srgbClr val="FF0000"/>
                </a:solidFill>
              </a:rPr>
              <a:t>safer</a:t>
            </a:r>
            <a:r>
              <a:rPr lang="en-US" i="1" dirty="0"/>
              <a:t> investments after contemplating long term</a:t>
            </a:r>
          </a:p>
          <a:p>
            <a:pPr lvl="2"/>
            <a:r>
              <a:rPr lang="en-US" dirty="0"/>
              <a:t>What happened to all that optimism???</a:t>
            </a:r>
          </a:p>
        </p:txBody>
      </p:sp>
    </p:spTree>
    <p:extLst>
      <p:ext uri="{BB962C8B-B14F-4D97-AF65-F5344CB8AC3E}">
        <p14:creationId xmlns:p14="http://schemas.microsoft.com/office/powerpoint/2010/main" val="30121516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Trust Experiment</a:t>
            </a:r>
          </a:p>
        </p:txBody>
      </p:sp>
      <p:sp>
        <p:nvSpPr>
          <p:cNvPr id="3" name="Content Placeholder 2"/>
          <p:cNvSpPr>
            <a:spLocks noGrp="1"/>
          </p:cNvSpPr>
          <p:nvPr>
            <p:ph idx="1"/>
          </p:nvPr>
        </p:nvSpPr>
        <p:spPr/>
        <p:txBody>
          <a:bodyPr/>
          <a:lstStyle/>
          <a:p>
            <a:r>
              <a:rPr lang="en-US" dirty="0"/>
              <a:t>Future mindset: read, re-write sentences referring to future or present</a:t>
            </a:r>
          </a:p>
          <a:p>
            <a:pPr lvl="1"/>
            <a:r>
              <a:rPr lang="en-US" dirty="0"/>
              <a:t>“I find myself sometimes thinking about how my life might be in the future”</a:t>
            </a:r>
          </a:p>
          <a:p>
            <a:pPr lvl="1"/>
            <a:r>
              <a:rPr lang="en-US" dirty="0"/>
              <a:t>“I find myself sometimes thinking about what is going on in my life right now”</a:t>
            </a:r>
          </a:p>
          <a:p>
            <a:r>
              <a:rPr lang="en-US" dirty="0"/>
              <a:t>Trust game…</a:t>
            </a:r>
          </a:p>
        </p:txBody>
      </p:sp>
    </p:spTree>
    <p:extLst>
      <p:ext uri="{BB962C8B-B14F-4D97-AF65-F5344CB8AC3E}">
        <p14:creationId xmlns:p14="http://schemas.microsoft.com/office/powerpoint/2010/main" val="14478371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Trust game</a:t>
            </a:r>
          </a:p>
        </p:txBody>
      </p:sp>
      <p:sp>
        <p:nvSpPr>
          <p:cNvPr id="3" name="Content Placeholder 2"/>
          <p:cNvSpPr>
            <a:spLocks noGrp="1"/>
          </p:cNvSpPr>
          <p:nvPr>
            <p:ph idx="1"/>
          </p:nvPr>
        </p:nvSpPr>
        <p:spPr/>
        <p:txBody>
          <a:bodyPr/>
          <a:lstStyle/>
          <a:p>
            <a:r>
              <a:rPr lang="en-US" dirty="0"/>
              <a:t>You get $10, can keep, invest, or divide</a:t>
            </a:r>
          </a:p>
          <a:p>
            <a:r>
              <a:rPr lang="en-US" dirty="0"/>
              <a:t>Invested money is </a:t>
            </a:r>
            <a:r>
              <a:rPr lang="en-US" b="1" dirty="0"/>
              <a:t>quadrupled</a:t>
            </a:r>
            <a:r>
              <a:rPr lang="en-US" dirty="0"/>
              <a:t> and given to another player, who may keep or share</a:t>
            </a:r>
          </a:p>
          <a:p>
            <a:r>
              <a:rPr lang="en-US" dirty="0"/>
              <a:t>10 games with different partners</a:t>
            </a:r>
          </a:p>
          <a:p>
            <a:r>
              <a:rPr lang="en-US" dirty="0"/>
              <a:t>One game will be selected (randomly) for real play and real money</a:t>
            </a:r>
          </a:p>
        </p:txBody>
      </p:sp>
    </p:spTree>
    <p:extLst>
      <p:ext uri="{BB962C8B-B14F-4D97-AF65-F5344CB8AC3E}">
        <p14:creationId xmlns:p14="http://schemas.microsoft.com/office/powerpoint/2010/main" val="17942853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89629"/>
          </a:xfrm>
        </p:spPr>
        <p:txBody>
          <a:bodyPr>
            <a:normAutofit/>
          </a:bodyPr>
          <a:lstStyle/>
          <a:p>
            <a:r>
              <a:rPr lang="en-US" dirty="0"/>
              <a:t>Predictions: Future Mindset and Trust Game</a:t>
            </a:r>
          </a:p>
        </p:txBody>
      </p:sp>
      <p:sp>
        <p:nvSpPr>
          <p:cNvPr id="3" name="Content Placeholder 2"/>
          <p:cNvSpPr>
            <a:spLocks noGrp="1"/>
          </p:cNvSpPr>
          <p:nvPr>
            <p:ph idx="1"/>
          </p:nvPr>
        </p:nvSpPr>
        <p:spPr>
          <a:xfrm>
            <a:off x="457200" y="1955799"/>
            <a:ext cx="8229600" cy="4525963"/>
          </a:xfrm>
        </p:spPr>
        <p:txBody>
          <a:bodyPr/>
          <a:lstStyle/>
          <a:p>
            <a:r>
              <a:rPr lang="en-US" dirty="0"/>
              <a:t>Optimism will predict more trust?</a:t>
            </a:r>
          </a:p>
          <a:p>
            <a:pPr lvl="1"/>
            <a:r>
              <a:rPr lang="en-US" dirty="0"/>
              <a:t>Or risk-averse pessimism lead to less trust?</a:t>
            </a:r>
          </a:p>
          <a:p>
            <a:r>
              <a:rPr lang="en-US" dirty="0"/>
              <a:t>Or maybe it’s more complicated….</a:t>
            </a:r>
          </a:p>
          <a:p>
            <a:pPr lvl="1"/>
            <a:endParaRPr lang="en-US" dirty="0"/>
          </a:p>
          <a:p>
            <a:endParaRPr lang="en-US" dirty="0"/>
          </a:p>
        </p:txBody>
      </p:sp>
    </p:spTree>
    <p:extLst>
      <p:ext uri="{BB962C8B-B14F-4D97-AF65-F5344CB8AC3E}">
        <p14:creationId xmlns:p14="http://schemas.microsoft.com/office/powerpoint/2010/main" val="8314147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08162"/>
          </a:xfrm>
        </p:spPr>
        <p:txBody>
          <a:bodyPr>
            <a:normAutofit/>
          </a:bodyPr>
          <a:lstStyle/>
          <a:p>
            <a:r>
              <a:rPr lang="en-US" dirty="0"/>
              <a:t> Does a Future Mindset Increase</a:t>
            </a:r>
            <a:br>
              <a:rPr lang="en-US" dirty="0"/>
            </a:br>
            <a:r>
              <a:rPr lang="en-US" dirty="0"/>
              <a:t> Use of Relevant Information?</a:t>
            </a:r>
          </a:p>
        </p:txBody>
      </p:sp>
      <p:sp>
        <p:nvSpPr>
          <p:cNvPr id="3" name="Content Placeholder 2"/>
          <p:cNvSpPr>
            <a:spLocks noGrp="1"/>
          </p:cNvSpPr>
          <p:nvPr>
            <p:ph idx="1"/>
          </p:nvPr>
        </p:nvSpPr>
        <p:spPr>
          <a:xfrm>
            <a:off x="575734" y="2332038"/>
            <a:ext cx="8111066" cy="3188230"/>
          </a:xfrm>
        </p:spPr>
        <p:txBody>
          <a:bodyPr/>
          <a:lstStyle/>
          <a:p>
            <a:r>
              <a:rPr lang="en-US" dirty="0"/>
              <a:t>Showed picture ostensibly of the other player in each game</a:t>
            </a:r>
          </a:p>
          <a:p>
            <a:r>
              <a:rPr lang="en-US" dirty="0"/>
              <a:t>Chosen from among those rated most &amp; least trustworthy</a:t>
            </a:r>
          </a:p>
        </p:txBody>
      </p:sp>
    </p:spTree>
    <p:extLst>
      <p:ext uri="{BB962C8B-B14F-4D97-AF65-F5344CB8AC3E}">
        <p14:creationId xmlns:p14="http://schemas.microsoft.com/office/powerpoint/2010/main" val="2959919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of Study</a:t>
            </a:r>
          </a:p>
        </p:txBody>
      </p:sp>
      <p:sp>
        <p:nvSpPr>
          <p:cNvPr id="3" name="Content Placeholder 2"/>
          <p:cNvSpPr>
            <a:spLocks noGrp="1"/>
          </p:cNvSpPr>
          <p:nvPr>
            <p:ph idx="1"/>
          </p:nvPr>
        </p:nvSpPr>
        <p:spPr/>
        <p:txBody>
          <a:bodyPr/>
          <a:lstStyle/>
          <a:p>
            <a:r>
              <a:rPr lang="en-US" dirty="0"/>
              <a:t>Explore content of everyday thoughts</a:t>
            </a:r>
          </a:p>
          <a:p>
            <a:pPr lvl="1"/>
            <a:r>
              <a:rPr lang="en-US" i="1" dirty="0"/>
              <a:t>Lab thoughts may not be the same</a:t>
            </a:r>
          </a:p>
          <a:p>
            <a:r>
              <a:rPr lang="en-US" dirty="0"/>
              <a:t>Examine how thoughts use time</a:t>
            </a:r>
          </a:p>
          <a:p>
            <a:r>
              <a:rPr lang="en-US" dirty="0"/>
              <a:t>What emotions, thoughts, etc. accompany thinking about the future?</a:t>
            </a:r>
          </a:p>
        </p:txBody>
      </p:sp>
    </p:spTree>
    <p:extLst>
      <p:ext uri="{BB962C8B-B14F-4D97-AF65-F5344CB8AC3E}">
        <p14:creationId xmlns:p14="http://schemas.microsoft.com/office/powerpoint/2010/main" val="37550404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srcRect t="6582" b="6582"/>
          <a:stretch>
            <a:fillRect/>
          </a:stretch>
        </p:blipFill>
        <p:spPr>
          <a:xfrm>
            <a:off x="457200" y="1726128"/>
            <a:ext cx="7891463" cy="2936875"/>
          </a:xfrm>
        </p:spPr>
      </p:pic>
    </p:spTree>
    <p:extLst>
      <p:ext uri="{BB962C8B-B14F-4D97-AF65-F5344CB8AC3E}">
        <p14:creationId xmlns:p14="http://schemas.microsoft.com/office/powerpoint/2010/main" val="412848660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Competing Predictions</a:t>
            </a:r>
          </a:p>
        </p:txBody>
      </p:sp>
      <p:sp>
        <p:nvSpPr>
          <p:cNvPr id="3" name="Content Placeholder 2"/>
          <p:cNvSpPr>
            <a:spLocks noGrp="1"/>
          </p:cNvSpPr>
          <p:nvPr>
            <p:ph idx="1"/>
          </p:nvPr>
        </p:nvSpPr>
        <p:spPr/>
        <p:txBody>
          <a:bodyPr>
            <a:normAutofit fontScale="92500"/>
          </a:bodyPr>
          <a:lstStyle/>
          <a:p>
            <a:r>
              <a:rPr lang="en-US" dirty="0"/>
              <a:t>Thinking of future should increase optimism, confidence </a:t>
            </a:r>
          </a:p>
          <a:p>
            <a:pPr lvl="1"/>
            <a:r>
              <a:rPr lang="en-US" dirty="0"/>
              <a:t>hence high trust</a:t>
            </a:r>
          </a:p>
          <a:p>
            <a:r>
              <a:rPr lang="en-US" dirty="0"/>
              <a:t>Thinking of future may make people avoid risk</a:t>
            </a:r>
          </a:p>
          <a:p>
            <a:pPr lvl="1"/>
            <a:r>
              <a:rPr lang="en-US" dirty="0"/>
              <a:t>hence low trust</a:t>
            </a:r>
          </a:p>
          <a:p>
            <a:r>
              <a:rPr lang="en-US" dirty="0">
                <a:solidFill>
                  <a:srgbClr val="FF0000"/>
                </a:solidFill>
              </a:rPr>
              <a:t>***</a:t>
            </a:r>
            <a:r>
              <a:rPr lang="en-US" dirty="0"/>
              <a:t>Thinking of future of future may cause people to use information more</a:t>
            </a:r>
          </a:p>
          <a:p>
            <a:pPr lvl="1"/>
            <a:r>
              <a:rPr lang="en-US" dirty="0"/>
              <a:t>Hence trust the trustworthy faces, distrust the others</a:t>
            </a:r>
          </a:p>
          <a:p>
            <a:pPr lvl="1"/>
            <a:r>
              <a:rPr lang="en-US" i="1" dirty="0"/>
              <a:t>(***Most interesting and adaptive prediction)</a:t>
            </a:r>
          </a:p>
        </p:txBody>
      </p:sp>
    </p:spTree>
    <p:extLst>
      <p:ext uri="{BB962C8B-B14F-4D97-AF65-F5344CB8AC3E}">
        <p14:creationId xmlns:p14="http://schemas.microsoft.com/office/powerpoint/2010/main" val="171365940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Mindset Reduces Trust</a:t>
            </a: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759842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52562"/>
          </a:xfrm>
        </p:spPr>
        <p:txBody>
          <a:bodyPr>
            <a:normAutofit/>
          </a:bodyPr>
          <a:lstStyle/>
          <a:p>
            <a:r>
              <a:rPr lang="en-US" dirty="0" err="1"/>
              <a:t>Exp</a:t>
            </a:r>
            <a:r>
              <a:rPr lang="en-US" dirty="0"/>
              <a:t> 3: Future Mindset and Moral Judgments</a:t>
            </a:r>
          </a:p>
        </p:txBody>
      </p:sp>
      <p:sp>
        <p:nvSpPr>
          <p:cNvPr id="3" name="Content Placeholder 2"/>
          <p:cNvSpPr>
            <a:spLocks noGrp="1"/>
          </p:cNvSpPr>
          <p:nvPr>
            <p:ph idx="1"/>
          </p:nvPr>
        </p:nvSpPr>
        <p:spPr>
          <a:xfrm>
            <a:off x="457200" y="1854200"/>
            <a:ext cx="8229600" cy="4525963"/>
          </a:xfrm>
        </p:spPr>
        <p:txBody>
          <a:bodyPr/>
          <a:lstStyle/>
          <a:p>
            <a:r>
              <a:rPr lang="en-US" dirty="0"/>
              <a:t>More forgiving? </a:t>
            </a:r>
          </a:p>
          <a:p>
            <a:pPr lvl="1"/>
            <a:r>
              <a:rPr lang="en-US" dirty="0"/>
              <a:t>Let bygones be bygones</a:t>
            </a:r>
          </a:p>
          <a:p>
            <a:pPr lvl="1"/>
            <a:r>
              <a:rPr lang="en-US" dirty="0"/>
              <a:t>Reach out, maintain relationships, confidence about future</a:t>
            </a:r>
          </a:p>
          <a:p>
            <a:pPr lvl="1"/>
            <a:r>
              <a:rPr lang="en-US" dirty="0"/>
              <a:t>Risky to tolerate ?</a:t>
            </a:r>
          </a:p>
          <a:p>
            <a:r>
              <a:rPr lang="en-US" dirty="0"/>
              <a:t>More punitive? </a:t>
            </a:r>
          </a:p>
          <a:p>
            <a:pPr lvl="1"/>
            <a:r>
              <a:rPr lang="en-US" dirty="0"/>
              <a:t>Judge others, uphold rules</a:t>
            </a:r>
          </a:p>
          <a:p>
            <a:pPr lvl="1"/>
            <a:r>
              <a:rPr lang="en-US" i="1" dirty="0"/>
              <a:t>More worried about future problems?</a:t>
            </a:r>
          </a:p>
        </p:txBody>
      </p:sp>
    </p:spTree>
    <p:extLst>
      <p:ext uri="{BB962C8B-B14F-4D97-AF65-F5344CB8AC3E}">
        <p14:creationId xmlns:p14="http://schemas.microsoft.com/office/powerpoint/2010/main" val="398632068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03362"/>
          </a:xfrm>
        </p:spPr>
        <p:txBody>
          <a:bodyPr>
            <a:normAutofit/>
          </a:bodyPr>
          <a:lstStyle/>
          <a:p>
            <a:r>
              <a:rPr lang="en-US" dirty="0"/>
              <a:t>Experiment 3: Future Mindset and Moral Judgments</a:t>
            </a:r>
          </a:p>
        </p:txBody>
      </p:sp>
      <p:sp>
        <p:nvSpPr>
          <p:cNvPr id="3" name="Content Placeholder 2"/>
          <p:cNvSpPr>
            <a:spLocks noGrp="1"/>
          </p:cNvSpPr>
          <p:nvPr>
            <p:ph idx="1"/>
          </p:nvPr>
        </p:nvSpPr>
        <p:spPr>
          <a:xfrm>
            <a:off x="457200" y="2091266"/>
            <a:ext cx="8229600" cy="4525963"/>
          </a:xfrm>
        </p:spPr>
        <p:txBody>
          <a:bodyPr/>
          <a:lstStyle/>
          <a:p>
            <a:r>
              <a:rPr lang="en-US" dirty="0"/>
              <a:t>Method: Re-write statements about present or future</a:t>
            </a:r>
          </a:p>
          <a:p>
            <a:r>
              <a:rPr lang="en-US" dirty="0"/>
              <a:t>Judge 12 scenarios</a:t>
            </a:r>
          </a:p>
          <a:p>
            <a:pPr lvl="1"/>
            <a:r>
              <a:rPr lang="en-US" dirty="0"/>
              <a:t>Half morally bad, half morally good</a:t>
            </a:r>
          </a:p>
          <a:p>
            <a:pPr lvl="1"/>
            <a:r>
              <a:rPr lang="en-US" dirty="0"/>
              <a:t>Performed actions, or desired to perform them, or merely thought about them</a:t>
            </a:r>
          </a:p>
          <a:p>
            <a:pPr lvl="2"/>
            <a:r>
              <a:rPr lang="en-US" i="1" dirty="0"/>
              <a:t>E.g., setting house on fire to collect insurance</a:t>
            </a:r>
          </a:p>
        </p:txBody>
      </p:sp>
    </p:spTree>
    <p:extLst>
      <p:ext uri="{BB962C8B-B14F-4D97-AF65-F5344CB8AC3E}">
        <p14:creationId xmlns:p14="http://schemas.microsoft.com/office/powerpoint/2010/main" val="19020163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Moral judgment findings</a:t>
            </a:r>
          </a:p>
        </p:txBody>
      </p:sp>
      <p:sp>
        <p:nvSpPr>
          <p:cNvPr id="3" name="Content Placeholder 2"/>
          <p:cNvSpPr>
            <a:spLocks noGrp="1"/>
          </p:cNvSpPr>
          <p:nvPr>
            <p:ph idx="1"/>
          </p:nvPr>
        </p:nvSpPr>
        <p:spPr/>
        <p:txBody>
          <a:bodyPr>
            <a:normAutofit lnSpcReduction="10000"/>
          </a:bodyPr>
          <a:lstStyle/>
          <a:p>
            <a:r>
              <a:rPr lang="en-US" b="1" dirty="0">
                <a:solidFill>
                  <a:srgbClr val="FF0000"/>
                </a:solidFill>
              </a:rPr>
              <a:t>Future mindset intensified blame for bad acts</a:t>
            </a:r>
            <a:endParaRPr lang="en-US" dirty="0"/>
          </a:p>
          <a:p>
            <a:r>
              <a:rPr lang="en-US" dirty="0"/>
              <a:t>Future mindset did </a:t>
            </a:r>
            <a:r>
              <a:rPr lang="en-US" b="1" i="1" dirty="0">
                <a:solidFill>
                  <a:srgbClr val="0000FF"/>
                </a:solidFill>
              </a:rPr>
              <a:t>not</a:t>
            </a:r>
            <a:r>
              <a:rPr lang="en-US" dirty="0"/>
              <a:t> affect praise for virtuous acts</a:t>
            </a:r>
          </a:p>
          <a:p>
            <a:pPr lvl="1"/>
            <a:r>
              <a:rPr lang="en-US" i="1" dirty="0"/>
              <a:t>Bad is stronger, and more important, than good</a:t>
            </a:r>
          </a:p>
          <a:p>
            <a:pPr lvl="1"/>
            <a:r>
              <a:rPr lang="en-US" i="1" dirty="0"/>
              <a:t>Thinking about future emphasizes preventing bad things from happening</a:t>
            </a:r>
          </a:p>
          <a:p>
            <a:r>
              <a:rPr lang="en-US" dirty="0"/>
              <a:t>Actions were judged more strongly than thoughts or desires</a:t>
            </a:r>
          </a:p>
          <a:p>
            <a:pPr lvl="1"/>
            <a:r>
              <a:rPr lang="en-US" dirty="0"/>
              <a:t>No interaction with future mindset</a:t>
            </a:r>
          </a:p>
        </p:txBody>
      </p:sp>
    </p:spTree>
    <p:extLst>
      <p:ext uri="{BB962C8B-B14F-4D97-AF65-F5344CB8AC3E}">
        <p14:creationId xmlns:p14="http://schemas.microsoft.com/office/powerpoint/2010/main" val="37478731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Prospection Increases Blame Only</a:t>
            </a: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3010408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133" y="312209"/>
            <a:ext cx="8466667" cy="1143000"/>
          </a:xfrm>
        </p:spPr>
        <p:txBody>
          <a:bodyPr>
            <a:normAutofit fontScale="90000"/>
          </a:bodyPr>
          <a:lstStyle/>
          <a:p>
            <a:r>
              <a:rPr lang="en-US" dirty="0"/>
              <a:t>Implication of Moral Judgment Findings</a:t>
            </a:r>
          </a:p>
        </p:txBody>
      </p:sp>
      <p:sp>
        <p:nvSpPr>
          <p:cNvPr id="3" name="Content Placeholder 2"/>
          <p:cNvSpPr>
            <a:spLocks noGrp="1"/>
          </p:cNvSpPr>
          <p:nvPr>
            <p:ph idx="1"/>
          </p:nvPr>
        </p:nvSpPr>
        <p:spPr/>
        <p:txBody>
          <a:bodyPr/>
          <a:lstStyle/>
          <a:p>
            <a:r>
              <a:rPr lang="en-US" dirty="0"/>
              <a:t>More concern over future problems</a:t>
            </a:r>
          </a:p>
          <a:p>
            <a:r>
              <a:rPr lang="en-US" dirty="0"/>
              <a:t>Hence more condemnation of wrongdoers</a:t>
            </a:r>
          </a:p>
        </p:txBody>
      </p:sp>
    </p:spTree>
    <p:extLst>
      <p:ext uri="{BB962C8B-B14F-4D97-AF65-F5344CB8AC3E}">
        <p14:creationId xmlns:p14="http://schemas.microsoft.com/office/powerpoint/2010/main" val="2614824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Lab Findings</a:t>
            </a:r>
          </a:p>
        </p:txBody>
      </p:sp>
      <p:sp>
        <p:nvSpPr>
          <p:cNvPr id="3" name="Content Placeholder 2"/>
          <p:cNvSpPr>
            <a:spLocks noGrp="1"/>
          </p:cNvSpPr>
          <p:nvPr>
            <p:ph idx="1"/>
          </p:nvPr>
        </p:nvSpPr>
        <p:spPr/>
        <p:txBody>
          <a:bodyPr/>
          <a:lstStyle/>
          <a:p>
            <a:r>
              <a:rPr lang="en-US" dirty="0"/>
              <a:t>Thinking about future reduced risk-taking, favoring safe investment</a:t>
            </a:r>
          </a:p>
          <a:p>
            <a:r>
              <a:rPr lang="en-US" dirty="0"/>
              <a:t>Also reduced trust</a:t>
            </a:r>
          </a:p>
          <a:p>
            <a:pPr lvl="1"/>
            <a:r>
              <a:rPr lang="en-US" i="1" dirty="0"/>
              <a:t>Of both trustworthy and untrustworthy people</a:t>
            </a:r>
          </a:p>
          <a:p>
            <a:r>
              <a:rPr lang="en-US" dirty="0"/>
              <a:t>Also increased moral blaming</a:t>
            </a:r>
          </a:p>
          <a:p>
            <a:pPr lvl="1"/>
            <a:r>
              <a:rPr lang="en-US" i="1" dirty="0"/>
              <a:t>But no effect on praise for virtuous acts</a:t>
            </a:r>
          </a:p>
          <a:p>
            <a:r>
              <a:rPr lang="en-US" dirty="0"/>
              <a:t>General: seek safety, avoid risk</a:t>
            </a:r>
          </a:p>
        </p:txBody>
      </p:sp>
      <p:sp>
        <p:nvSpPr>
          <p:cNvPr id="4" name="TextBox 3"/>
          <p:cNvSpPr txBox="1"/>
          <p:nvPr/>
        </p:nvSpPr>
        <p:spPr>
          <a:xfrm>
            <a:off x="3657599" y="5808133"/>
            <a:ext cx="4436535" cy="369332"/>
          </a:xfrm>
          <a:prstGeom prst="rect">
            <a:avLst/>
          </a:prstGeom>
          <a:noFill/>
        </p:spPr>
        <p:txBody>
          <a:bodyPr wrap="square" rtlCol="0">
            <a:spAutoFit/>
          </a:bodyPr>
          <a:lstStyle/>
          <a:p>
            <a:r>
              <a:rPr lang="en-US" i="1" dirty="0"/>
              <a:t>Monroe et al., J. Exp. Soc. </a:t>
            </a:r>
            <a:r>
              <a:rPr lang="en-US" i="1" dirty="0" err="1"/>
              <a:t>Psy</a:t>
            </a:r>
            <a:r>
              <a:rPr lang="en-US" i="1" dirty="0"/>
              <a:t> 2017</a:t>
            </a:r>
          </a:p>
        </p:txBody>
      </p:sp>
    </p:spTree>
    <p:extLst>
      <p:ext uri="{BB962C8B-B14F-4D97-AF65-F5344CB8AC3E}">
        <p14:creationId xmlns:p14="http://schemas.microsoft.com/office/powerpoint/2010/main" val="25865012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The Future is </a:t>
            </a:r>
            <a:r>
              <a:rPr lang="en-US" b="1" dirty="0">
                <a:solidFill>
                  <a:srgbClr val="FF0000"/>
                </a:solidFill>
                <a:latin typeface="Lucida Blackletter"/>
              </a:rPr>
              <a:t>Dark</a:t>
            </a:r>
            <a:r>
              <a:rPr lang="en-US" b="1" dirty="0">
                <a:solidFill>
                  <a:srgbClr val="FF0000"/>
                </a:solidFill>
              </a:rPr>
              <a:t> ???</a:t>
            </a:r>
          </a:p>
        </p:txBody>
      </p:sp>
      <p:sp>
        <p:nvSpPr>
          <p:cNvPr id="3" name="Content Placeholder 2"/>
          <p:cNvSpPr>
            <a:spLocks noGrp="1"/>
          </p:cNvSpPr>
          <p:nvPr>
            <p:ph idx="1"/>
          </p:nvPr>
        </p:nvSpPr>
        <p:spPr/>
        <p:txBody>
          <a:bodyPr/>
          <a:lstStyle/>
          <a:p>
            <a:r>
              <a:rPr lang="en-US" dirty="0">
                <a:solidFill>
                  <a:schemeClr val="tx2">
                    <a:lumMod val="20000"/>
                    <a:lumOff val="80000"/>
                  </a:schemeClr>
                </a:solidFill>
              </a:rPr>
              <a:t>Optimism, positive feelings should increase risk taking, but we found the opposite</a:t>
            </a:r>
          </a:p>
          <a:p>
            <a:r>
              <a:rPr lang="en-US" dirty="0">
                <a:solidFill>
                  <a:schemeClr val="tx2">
                    <a:lumMod val="20000"/>
                    <a:lumOff val="80000"/>
                  </a:schemeClr>
                </a:solidFill>
              </a:rPr>
              <a:t>Future mindset creates emphasis on avoiding problems, misfortunes, loss</a:t>
            </a:r>
          </a:p>
          <a:p>
            <a:r>
              <a:rPr lang="en-US" dirty="0">
                <a:solidFill>
                  <a:schemeClr val="tx2">
                    <a:lumMod val="20000"/>
                    <a:lumOff val="80000"/>
                  </a:schemeClr>
                </a:solidFill>
              </a:rPr>
              <a:t>How to reconcile with all </a:t>
            </a:r>
            <a:r>
              <a:rPr lang="en-US" dirty="0">
                <a:solidFill>
                  <a:schemeClr val="accent6">
                    <a:lumMod val="40000"/>
                    <a:lumOff val="60000"/>
                  </a:schemeClr>
                </a:solidFill>
              </a:rPr>
              <a:t>the evidence of optimistic predictions?</a:t>
            </a:r>
          </a:p>
        </p:txBody>
      </p:sp>
    </p:spTree>
    <p:extLst>
      <p:ext uri="{BB962C8B-B14F-4D97-AF65-F5344CB8AC3E}">
        <p14:creationId xmlns:p14="http://schemas.microsoft.com/office/powerpoint/2010/main" val="665751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Method</a:t>
            </a:r>
          </a:p>
        </p:txBody>
      </p:sp>
      <p:sp>
        <p:nvSpPr>
          <p:cNvPr id="3" name="Foliennummernplatzhalter 2"/>
          <p:cNvSpPr>
            <a:spLocks noGrp="1"/>
          </p:cNvSpPr>
          <p:nvPr>
            <p:ph type="sldNum" sz="quarter" idx="12"/>
          </p:nvPr>
        </p:nvSpPr>
        <p:spPr/>
        <p:txBody>
          <a:bodyPr>
            <a:normAutofit/>
          </a:bodyPr>
          <a:lstStyle/>
          <a:p>
            <a:fld id="{46D4E97F-72A0-4D0C-BF35-96C11AEC6195}" type="slidenum">
              <a:rPr lang="de-DE" smtClean="0"/>
              <a:pPr/>
              <a:t>7</a:t>
            </a:fld>
            <a:endParaRPr lang="de-DE"/>
          </a:p>
        </p:txBody>
      </p:sp>
      <p:sp>
        <p:nvSpPr>
          <p:cNvPr id="4" name="Inhaltsplatzhalter 3"/>
          <p:cNvSpPr>
            <a:spLocks noGrp="1"/>
          </p:cNvSpPr>
          <p:nvPr>
            <p:ph sz="quarter" idx="1"/>
          </p:nvPr>
        </p:nvSpPr>
        <p:spPr>
          <a:xfrm>
            <a:off x="457200" y="1600200"/>
            <a:ext cx="8229600" cy="4885267"/>
          </a:xfrm>
        </p:spPr>
        <p:txBody>
          <a:bodyPr>
            <a:normAutofit/>
          </a:bodyPr>
          <a:lstStyle/>
          <a:p>
            <a:r>
              <a:rPr lang="de-DE" dirty="0"/>
              <a:t>Sample</a:t>
            </a:r>
          </a:p>
          <a:p>
            <a:pPr lvl="1"/>
            <a:r>
              <a:rPr lang="de-DE" dirty="0"/>
              <a:t>N = 492 (62% female) adults from </a:t>
            </a:r>
            <a:br>
              <a:rPr lang="de-DE" dirty="0"/>
            </a:br>
            <a:r>
              <a:rPr lang="de-DE" dirty="0" err="1"/>
              <a:t>the</a:t>
            </a:r>
            <a:r>
              <a:rPr lang="de-DE" dirty="0"/>
              <a:t> USA</a:t>
            </a:r>
          </a:p>
          <a:p>
            <a:pPr lvl="1"/>
            <a:r>
              <a:rPr lang="de-DE" dirty="0"/>
              <a:t>46.5% </a:t>
            </a:r>
            <a:r>
              <a:rPr lang="de-DE" dirty="0" err="1"/>
              <a:t>students</a:t>
            </a:r>
            <a:endParaRPr lang="de-DE" dirty="0"/>
          </a:p>
          <a:p>
            <a:pPr lvl="1"/>
            <a:r>
              <a:rPr lang="de-DE" dirty="0"/>
              <a:t>Mean age = 28.8 (</a:t>
            </a:r>
            <a:r>
              <a:rPr lang="de-DE" dirty="0" err="1"/>
              <a:t>range</a:t>
            </a:r>
            <a:r>
              <a:rPr lang="de-DE" dirty="0"/>
              <a:t> 18 </a:t>
            </a:r>
            <a:r>
              <a:rPr lang="de-DE" dirty="0" err="1"/>
              <a:t>to</a:t>
            </a:r>
            <a:r>
              <a:rPr lang="de-DE" dirty="0"/>
              <a:t> 67)</a:t>
            </a:r>
          </a:p>
          <a:p>
            <a:r>
              <a:rPr lang="de-DE" dirty="0"/>
              <a:t>Schedule</a:t>
            </a:r>
          </a:p>
          <a:p>
            <a:pPr lvl="1"/>
            <a:r>
              <a:rPr lang="de-DE" dirty="0"/>
              <a:t>6 </a:t>
            </a:r>
            <a:r>
              <a:rPr lang="de-DE" dirty="0" err="1"/>
              <a:t>random</a:t>
            </a:r>
            <a:r>
              <a:rPr lang="de-DE" dirty="0"/>
              <a:t> </a:t>
            </a:r>
            <a:r>
              <a:rPr lang="de-DE" dirty="0" err="1"/>
              <a:t>signals</a:t>
            </a:r>
            <a:r>
              <a:rPr lang="de-DE" dirty="0"/>
              <a:t>/</a:t>
            </a:r>
            <a:r>
              <a:rPr lang="de-DE" dirty="0" err="1"/>
              <a:t>day</a:t>
            </a:r>
            <a:r>
              <a:rPr lang="de-DE" dirty="0"/>
              <a:t> </a:t>
            </a:r>
          </a:p>
          <a:p>
            <a:pPr lvl="1"/>
            <a:r>
              <a:rPr lang="de-DE" dirty="0" err="1"/>
              <a:t>For</a:t>
            </a:r>
            <a:r>
              <a:rPr lang="de-DE" dirty="0"/>
              <a:t> 3 </a:t>
            </a:r>
            <a:r>
              <a:rPr lang="de-DE" dirty="0" err="1"/>
              <a:t>days</a:t>
            </a:r>
            <a:endParaRPr lang="de-DE" dirty="0"/>
          </a:p>
          <a:p>
            <a:pPr lvl="1"/>
            <a:r>
              <a:rPr lang="de-DE" dirty="0" err="1"/>
              <a:t>Then</a:t>
            </a:r>
            <a:r>
              <a:rPr lang="de-DE" dirty="0"/>
              <a:t> </a:t>
            </a:r>
            <a:r>
              <a:rPr lang="de-DE" dirty="0" err="1"/>
              <a:t>questions</a:t>
            </a:r>
            <a:r>
              <a:rPr lang="de-DE" dirty="0"/>
              <a:t> </a:t>
            </a:r>
            <a:r>
              <a:rPr lang="de-DE" dirty="0" err="1"/>
              <a:t>about</a:t>
            </a:r>
            <a:r>
              <a:rPr lang="de-DE" dirty="0"/>
              <a:t> </a:t>
            </a:r>
            <a:r>
              <a:rPr lang="de-DE" dirty="0" err="1"/>
              <a:t>most</a:t>
            </a:r>
            <a:r>
              <a:rPr lang="de-DE" dirty="0"/>
              <a:t> </a:t>
            </a:r>
            <a:r>
              <a:rPr lang="de-DE" dirty="0" err="1"/>
              <a:t>recent</a:t>
            </a:r>
            <a:r>
              <a:rPr lang="de-DE" dirty="0"/>
              <a:t> </a:t>
            </a:r>
            <a:r>
              <a:rPr lang="de-DE" dirty="0" err="1"/>
              <a:t>thought</a:t>
            </a:r>
            <a:endParaRPr lang="de-DE" dirty="0"/>
          </a:p>
          <a:p>
            <a:pPr lvl="1"/>
            <a:endParaRPr lang="de-DE" dirty="0"/>
          </a:p>
          <a:p>
            <a:endParaRPr lang="de-DE" dirty="0"/>
          </a:p>
        </p:txBody>
      </p:sp>
      <p:pic>
        <p:nvPicPr>
          <p:cNvPr id="56322" name="Picture 2" descr="http://common3.ziffdavisinternet.com/util_get_image/94/0,1425,i=94829&amp;sz=1,00.jpg"/>
          <p:cNvPicPr>
            <a:picLocks noChangeAspect="1" noChangeArrowheads="1"/>
          </p:cNvPicPr>
          <p:nvPr/>
        </p:nvPicPr>
        <p:blipFill>
          <a:blip r:embed="rId3" cstate="print"/>
          <a:srcRect/>
          <a:stretch>
            <a:fillRect/>
          </a:stretch>
        </p:blipFill>
        <p:spPr bwMode="auto">
          <a:xfrm>
            <a:off x="6657141" y="-27384"/>
            <a:ext cx="2523371" cy="2242196"/>
          </a:xfrm>
          <a:prstGeom prst="rect">
            <a:avLst/>
          </a:prstGeom>
          <a:noFill/>
        </p:spPr>
      </p:pic>
    </p:spTree>
    <p:extLst>
      <p:ext uri="{BB962C8B-B14F-4D97-AF65-F5344CB8AC3E}">
        <p14:creationId xmlns:p14="http://schemas.microsoft.com/office/powerpoint/2010/main" val="3485836321"/>
      </p:ext>
    </p:extLst>
  </p:cSld>
  <p:clrMapOvr>
    <a:masterClrMapping/>
  </p:clrMapOvr>
  <mc:AlternateContent xmlns:mc="http://schemas.openxmlformats.org/markup-compatibility/2006" xmlns:p14="http://schemas.microsoft.com/office/powerpoint/2010/main">
    <mc:Choice Requires="p14">
      <p:transition p14:dur="250"/>
    </mc:Choice>
    <mc:Fallback xmlns="" xmlns:mv="urn:schemas-microsoft-com:mac:vml">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Need New Theory?</a:t>
            </a:r>
          </a:p>
        </p:txBody>
      </p:sp>
      <p:sp>
        <p:nvSpPr>
          <p:cNvPr id="3" name="Content Placeholder 2"/>
          <p:cNvSpPr>
            <a:spLocks noGrp="1"/>
          </p:cNvSpPr>
          <p:nvPr>
            <p:ph idx="1"/>
          </p:nvPr>
        </p:nvSpPr>
        <p:spPr/>
        <p:txBody>
          <a:bodyPr/>
          <a:lstStyle/>
          <a:p>
            <a:r>
              <a:rPr lang="en-US" dirty="0"/>
              <a:t>Most work has emphasized prediction</a:t>
            </a:r>
          </a:p>
          <a:p>
            <a:r>
              <a:rPr lang="en-US" dirty="0"/>
              <a:t>Evidence points toward </a:t>
            </a:r>
            <a:r>
              <a:rPr lang="en-US" b="1" i="1" dirty="0">
                <a:solidFill>
                  <a:srgbClr val="731280"/>
                </a:solidFill>
              </a:rPr>
              <a:t>pragmatic</a:t>
            </a:r>
            <a:r>
              <a:rPr lang="en-US" dirty="0"/>
              <a:t> orientation</a:t>
            </a:r>
          </a:p>
          <a:p>
            <a:pPr lvl="1"/>
            <a:r>
              <a:rPr lang="en-US" i="1" dirty="0"/>
              <a:t>“What is going to happen?” vs. </a:t>
            </a:r>
          </a:p>
          <a:p>
            <a:pPr lvl="1"/>
            <a:r>
              <a:rPr lang="en-US" i="1" dirty="0"/>
              <a:t>“What do I want?” and “What should I do?”</a:t>
            </a:r>
          </a:p>
          <a:p>
            <a:r>
              <a:rPr lang="en-US" dirty="0"/>
              <a:t>Core idea: Thinking about the future is for guiding action, dealing with practical concerns</a:t>
            </a:r>
          </a:p>
        </p:txBody>
      </p:sp>
    </p:spTree>
    <p:extLst>
      <p:ext uri="{BB962C8B-B14F-4D97-AF65-F5344CB8AC3E}">
        <p14:creationId xmlns:p14="http://schemas.microsoft.com/office/powerpoint/2010/main" val="12674603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Integrating Findings…</a:t>
            </a:r>
          </a:p>
        </p:txBody>
      </p:sp>
      <p:sp>
        <p:nvSpPr>
          <p:cNvPr id="3" name="Content Placeholder 2"/>
          <p:cNvSpPr>
            <a:spLocks noGrp="1"/>
          </p:cNvSpPr>
          <p:nvPr>
            <p:ph idx="1"/>
          </p:nvPr>
        </p:nvSpPr>
        <p:spPr/>
        <p:txBody>
          <a:bodyPr/>
          <a:lstStyle/>
          <a:p>
            <a:r>
              <a:rPr lang="en-US" dirty="0"/>
              <a:t>Predictions are optimistic but plans are cautious</a:t>
            </a:r>
          </a:p>
          <a:p>
            <a:r>
              <a:rPr lang="en-US" dirty="0"/>
              <a:t>Separate steps in pragmatic prospection</a:t>
            </a:r>
          </a:p>
          <a:p>
            <a:pPr lvl="1"/>
            <a:r>
              <a:rPr lang="en-US" dirty="0"/>
              <a:t>First think what you want</a:t>
            </a:r>
          </a:p>
          <a:p>
            <a:pPr lvl="2"/>
            <a:r>
              <a:rPr lang="en-US" dirty="0"/>
              <a:t>Focus on the positive!</a:t>
            </a:r>
          </a:p>
          <a:p>
            <a:pPr lvl="2"/>
            <a:r>
              <a:rPr lang="en-US" dirty="0"/>
              <a:t>Without the goal, pragmatism is useless</a:t>
            </a:r>
          </a:p>
          <a:p>
            <a:pPr lvl="1"/>
            <a:r>
              <a:rPr lang="en-US" dirty="0"/>
              <a:t>Then think how to bring it about</a:t>
            </a:r>
          </a:p>
          <a:p>
            <a:pPr lvl="2"/>
            <a:r>
              <a:rPr lang="en-US" dirty="0"/>
              <a:t>Be practical</a:t>
            </a:r>
          </a:p>
          <a:p>
            <a:pPr lvl="2"/>
            <a:r>
              <a:rPr lang="en-US" dirty="0"/>
              <a:t>Focus on the negative! </a:t>
            </a:r>
          </a:p>
        </p:txBody>
      </p:sp>
    </p:spTree>
    <p:extLst>
      <p:ext uri="{BB962C8B-B14F-4D97-AF65-F5344CB8AC3E}">
        <p14:creationId xmlns:p14="http://schemas.microsoft.com/office/powerpoint/2010/main" val="326528925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Steps?</a:t>
            </a:r>
          </a:p>
        </p:txBody>
      </p:sp>
      <p:sp>
        <p:nvSpPr>
          <p:cNvPr id="3" name="Content Placeholder 2"/>
          <p:cNvSpPr>
            <a:spLocks noGrp="1"/>
          </p:cNvSpPr>
          <p:nvPr>
            <p:ph idx="1"/>
          </p:nvPr>
        </p:nvSpPr>
        <p:spPr/>
        <p:txBody>
          <a:bodyPr/>
          <a:lstStyle/>
          <a:p>
            <a:r>
              <a:rPr lang="en-US" dirty="0"/>
              <a:t>Step one: dream big</a:t>
            </a:r>
          </a:p>
          <a:p>
            <a:r>
              <a:rPr lang="en-US" dirty="0"/>
              <a:t>Step two: get real</a:t>
            </a:r>
          </a:p>
        </p:txBody>
      </p:sp>
    </p:spTree>
    <p:extLst>
      <p:ext uri="{BB962C8B-B14F-4D97-AF65-F5344CB8AC3E}">
        <p14:creationId xmlns:p14="http://schemas.microsoft.com/office/powerpoint/2010/main" val="8614077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5246" y="586846"/>
            <a:ext cx="6152621" cy="5593821"/>
          </a:xfrm>
        </p:spPr>
        <p:txBody>
          <a:bodyPr/>
          <a:lstStyle/>
          <a:p>
            <a:endParaRPr lang="en-US" dirty="0"/>
          </a:p>
        </p:txBody>
      </p:sp>
      <p:pic>
        <p:nvPicPr>
          <p:cNvPr id="4" name="Picture 3"/>
          <p:cNvPicPr>
            <a:picLocks noChangeAspect="1"/>
          </p:cNvPicPr>
          <p:nvPr/>
        </p:nvPicPr>
        <p:blipFill>
          <a:blip r:embed="rId3"/>
          <a:stretch>
            <a:fillRect/>
          </a:stretch>
        </p:blipFill>
        <p:spPr>
          <a:xfrm>
            <a:off x="889000" y="0"/>
            <a:ext cx="7347857" cy="6858000"/>
          </a:xfrm>
          <a:prstGeom prst="rect">
            <a:avLst/>
          </a:prstGeom>
        </p:spPr>
      </p:pic>
    </p:spTree>
    <p:extLst>
      <p:ext uri="{BB962C8B-B14F-4D97-AF65-F5344CB8AC3E}">
        <p14:creationId xmlns:p14="http://schemas.microsoft.com/office/powerpoint/2010/main" val="304871181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Steps Experiment</a:t>
            </a:r>
          </a:p>
        </p:txBody>
      </p:sp>
      <p:sp>
        <p:nvSpPr>
          <p:cNvPr id="3" name="Content Placeholder 2"/>
          <p:cNvSpPr>
            <a:spLocks noGrp="1"/>
          </p:cNvSpPr>
          <p:nvPr>
            <p:ph idx="1"/>
          </p:nvPr>
        </p:nvSpPr>
        <p:spPr/>
        <p:txBody>
          <a:bodyPr/>
          <a:lstStyle/>
          <a:p>
            <a:r>
              <a:rPr lang="en-US" dirty="0"/>
              <a:t>Fast vs. slow prediction should bring different levels of optimism</a:t>
            </a:r>
          </a:p>
          <a:p>
            <a:r>
              <a:rPr lang="en-US" dirty="0"/>
              <a:t>Step one: dream big: fast responses optimistic</a:t>
            </a:r>
          </a:p>
          <a:p>
            <a:r>
              <a:rPr lang="en-US" dirty="0"/>
              <a:t>Step two: get real: slow responses realistic</a:t>
            </a:r>
          </a:p>
        </p:txBody>
      </p:sp>
    </p:spTree>
    <p:extLst>
      <p:ext uri="{BB962C8B-B14F-4D97-AF65-F5344CB8AC3E}">
        <p14:creationId xmlns:p14="http://schemas.microsoft.com/office/powerpoint/2010/main" val="267220744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32183"/>
          </a:xfrm>
        </p:spPr>
        <p:txBody>
          <a:bodyPr>
            <a:normAutofit fontScale="90000"/>
          </a:bodyPr>
          <a:lstStyle/>
          <a:p>
            <a:r>
              <a:rPr lang="en-US" dirty="0"/>
              <a:t>Method</a:t>
            </a:r>
          </a:p>
        </p:txBody>
      </p:sp>
      <p:sp>
        <p:nvSpPr>
          <p:cNvPr id="3" name="Content Placeholder 2"/>
          <p:cNvSpPr>
            <a:spLocks noGrp="1"/>
          </p:cNvSpPr>
          <p:nvPr>
            <p:ph idx="1"/>
          </p:nvPr>
        </p:nvSpPr>
        <p:spPr>
          <a:xfrm>
            <a:off x="457200" y="1212961"/>
            <a:ext cx="8229600" cy="5122267"/>
          </a:xfrm>
        </p:spPr>
        <p:txBody>
          <a:bodyPr>
            <a:normAutofit fontScale="92500" lnSpcReduction="20000"/>
          </a:bodyPr>
          <a:lstStyle/>
          <a:p>
            <a:r>
              <a:rPr lang="en-US" dirty="0"/>
              <a:t>Two pre-registered studies, total N=500</a:t>
            </a:r>
          </a:p>
          <a:p>
            <a:r>
              <a:rPr lang="en-US" dirty="0"/>
              <a:t>Predictions about future, on computer</a:t>
            </a:r>
          </a:p>
          <a:p>
            <a:pPr lvl="1"/>
            <a:r>
              <a:rPr lang="en-US" dirty="0"/>
              <a:t>Same questions to everyone</a:t>
            </a:r>
          </a:p>
          <a:p>
            <a:r>
              <a:rPr lang="en-US" dirty="0"/>
              <a:t>10-second timer</a:t>
            </a:r>
          </a:p>
          <a:p>
            <a:r>
              <a:rPr lang="en-US" dirty="0"/>
              <a:t>Instructions, either</a:t>
            </a:r>
            <a:r>
              <a:rPr lang="is-IS" dirty="0"/>
              <a:t>…</a:t>
            </a:r>
          </a:p>
          <a:p>
            <a:pPr lvl="1"/>
            <a:r>
              <a:rPr lang="is-IS" dirty="0"/>
              <a:t>Respond fast, before the 10 seconds</a:t>
            </a:r>
          </a:p>
          <a:p>
            <a:pPr lvl="1"/>
            <a:r>
              <a:rPr lang="is-IS" dirty="0"/>
              <a:t>Respond slowly, after the 10 seconds</a:t>
            </a:r>
          </a:p>
          <a:p>
            <a:r>
              <a:rPr lang="is-IS" dirty="0"/>
              <a:t>Study 1: E</a:t>
            </a:r>
            <a:r>
              <a:rPr lang="en-US" dirty="0"/>
              <a:t>s</a:t>
            </a:r>
            <a:r>
              <a:rPr lang="is-IS" dirty="0"/>
              <a:t>timate probabilities for future good events</a:t>
            </a:r>
          </a:p>
          <a:p>
            <a:r>
              <a:rPr lang="is-IS" dirty="0"/>
              <a:t>Study 2: Predict 3 specific events, self relative to others</a:t>
            </a:r>
            <a:endParaRPr lang="en-US" dirty="0"/>
          </a:p>
        </p:txBody>
      </p:sp>
      <p:sp>
        <p:nvSpPr>
          <p:cNvPr id="4" name="TextBox 3"/>
          <p:cNvSpPr txBox="1"/>
          <p:nvPr/>
        </p:nvSpPr>
        <p:spPr>
          <a:xfrm>
            <a:off x="3640667" y="6335228"/>
            <a:ext cx="3609386" cy="369332"/>
          </a:xfrm>
          <a:prstGeom prst="rect">
            <a:avLst/>
          </a:prstGeom>
          <a:noFill/>
        </p:spPr>
        <p:txBody>
          <a:bodyPr wrap="none" rtlCol="0">
            <a:spAutoFit/>
          </a:bodyPr>
          <a:lstStyle/>
          <a:p>
            <a:r>
              <a:rPr lang="en-US" i="1" dirty="0" err="1"/>
              <a:t>Sjåstad</a:t>
            </a:r>
            <a:r>
              <a:rPr lang="en-US" i="1" dirty="0"/>
              <a:t> &amp; Baumeister, in preparation</a:t>
            </a:r>
          </a:p>
        </p:txBody>
      </p:sp>
    </p:spTree>
    <p:extLst>
      <p:ext uri="{BB962C8B-B14F-4D97-AF65-F5344CB8AC3E}">
        <p14:creationId xmlns:p14="http://schemas.microsoft.com/office/powerpoint/2010/main" val="329544306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Measures (Study 1)</a:t>
            </a:r>
          </a:p>
        </p:txBody>
      </p:sp>
      <p:sp>
        <p:nvSpPr>
          <p:cNvPr id="3" name="Content Placeholder 2"/>
          <p:cNvSpPr>
            <a:spLocks noGrp="1"/>
          </p:cNvSpPr>
          <p:nvPr>
            <p:ph idx="1"/>
          </p:nvPr>
        </p:nvSpPr>
        <p:spPr/>
        <p:txBody>
          <a:bodyPr/>
          <a:lstStyle/>
          <a:p>
            <a:r>
              <a:rPr lang="en-US" dirty="0"/>
              <a:t>What is probability that you will</a:t>
            </a:r>
            <a:r>
              <a:rPr lang="is-IS" dirty="0"/>
              <a:t>…</a:t>
            </a:r>
          </a:p>
          <a:p>
            <a:pPr lvl="1"/>
            <a:r>
              <a:rPr lang="is-IS" dirty="0"/>
              <a:t>Live past age 80</a:t>
            </a:r>
          </a:p>
          <a:p>
            <a:pPr lvl="1"/>
            <a:r>
              <a:rPr lang="is-IS" dirty="0"/>
              <a:t>In five years, will</a:t>
            </a:r>
          </a:p>
          <a:p>
            <a:pPr lvl="2"/>
            <a:r>
              <a:rPr lang="is-IS" dirty="0"/>
              <a:t>Be in romantic relationship</a:t>
            </a:r>
          </a:p>
          <a:p>
            <a:pPr lvl="2"/>
            <a:r>
              <a:rPr lang="en-US" dirty="0"/>
              <a:t>Have successful career</a:t>
            </a:r>
          </a:p>
          <a:p>
            <a:pPr lvl="2"/>
            <a:r>
              <a:rPr lang="en-US" dirty="0"/>
              <a:t>Achieve your most important goals</a:t>
            </a:r>
          </a:p>
          <a:p>
            <a:pPr lvl="2"/>
            <a:r>
              <a:rPr lang="en-US" dirty="0"/>
              <a:t>Future life will be better than past</a:t>
            </a:r>
          </a:p>
        </p:txBody>
      </p:sp>
    </p:spTree>
    <p:extLst>
      <p:ext uri="{BB962C8B-B14F-4D97-AF65-F5344CB8AC3E}">
        <p14:creationId xmlns:p14="http://schemas.microsoft.com/office/powerpoint/2010/main" val="240913477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28649" y="463296"/>
            <a:ext cx="7886700" cy="51206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400" b="1" dirty="0">
                <a:latin typeface="+mn-lt"/>
              </a:rPr>
              <a:t>Faster = More Optimistic</a:t>
            </a:r>
          </a:p>
          <a:p>
            <a:pPr algn="ctr"/>
            <a:r>
              <a:rPr lang="en-US" sz="2000" dirty="0">
                <a:latin typeface="Calibri" panose="020F0502020204030204" pitchFamily="34" charset="0"/>
              </a:rPr>
              <a:t>(Sjåstad &amp; Baumeister, 2018)</a:t>
            </a:r>
          </a:p>
          <a:p>
            <a:pPr algn="ctr"/>
            <a:r>
              <a:rPr lang="en-US" sz="3400" b="1" dirty="0">
                <a:latin typeface="+mn-lt"/>
              </a:rPr>
              <a:t> </a:t>
            </a:r>
          </a:p>
        </p:txBody>
      </p:sp>
      <p:sp>
        <p:nvSpPr>
          <p:cNvPr id="3" name="Content Placeholder 2"/>
          <p:cNvSpPr txBox="1">
            <a:spLocks/>
          </p:cNvSpPr>
          <p:nvPr/>
        </p:nvSpPr>
        <p:spPr>
          <a:xfrm>
            <a:off x="0" y="1414272"/>
            <a:ext cx="9144000" cy="53340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400" b="1" dirty="0">
                <a:latin typeface="Calibri" panose="020F0502020204030204" pitchFamily="34" charset="0"/>
              </a:rPr>
              <a:t>N=200, online experiment, USA </a:t>
            </a:r>
            <a:endParaRPr lang="en-US" sz="1600" b="1" dirty="0">
              <a:latin typeface="Calibri" panose="020F0502020204030204" pitchFamily="34" charset="0"/>
            </a:endParaRPr>
          </a:p>
          <a:p>
            <a:pPr lvl="1">
              <a:defRPr/>
            </a:pPr>
            <a:r>
              <a:rPr lang="en-US" sz="2100" dirty="0">
                <a:latin typeface="Calibri" panose="020F0502020204030204" pitchFamily="34" charset="0"/>
              </a:rPr>
              <a:t>Fast (vs slow) judgments were significantly more optimistic about the future</a:t>
            </a:r>
          </a:p>
          <a:p>
            <a:pPr lvl="1">
              <a:defRPr/>
            </a:pPr>
            <a:r>
              <a:rPr lang="en-US" sz="2100" i="1" dirty="0">
                <a:latin typeface="Calibri" panose="020F0502020204030204" pitchFamily="34" charset="0"/>
              </a:rPr>
              <a:t>p </a:t>
            </a:r>
            <a:r>
              <a:rPr lang="en-US" sz="2100" dirty="0">
                <a:latin typeface="Calibri" panose="020F0502020204030204" pitchFamily="34" charset="0"/>
              </a:rPr>
              <a:t>&lt; .01, </a:t>
            </a:r>
            <a:r>
              <a:rPr lang="en-US" sz="2100" i="1" dirty="0">
                <a:latin typeface="Calibri" panose="020F0502020204030204" pitchFamily="34" charset="0"/>
              </a:rPr>
              <a:t>d </a:t>
            </a:r>
            <a:r>
              <a:rPr lang="en-US" sz="2100" dirty="0">
                <a:latin typeface="Calibri" panose="020F0502020204030204" pitchFamily="34" charset="0"/>
              </a:rPr>
              <a:t>= .37</a:t>
            </a:r>
          </a:p>
          <a:p>
            <a:pPr lvl="1">
              <a:defRPr/>
            </a:pPr>
            <a:r>
              <a:rPr lang="en-US" sz="2100" dirty="0">
                <a:latin typeface="Calibri" panose="020F0502020204030204" pitchFamily="34" charset="0"/>
              </a:rPr>
              <a:t>Successfully replicated in Norway, both for positive and negative events (pre-registered, N=300) </a:t>
            </a:r>
            <a:endParaRPr lang="en-US" sz="2400" i="1" dirty="0">
              <a:latin typeface="Calibri" panose="020F0502020204030204" pitchFamily="34" charset="0"/>
            </a:endParaRPr>
          </a:p>
          <a:p>
            <a:pPr marL="0" indent="0">
              <a:buNone/>
              <a:defRPr/>
            </a:pPr>
            <a:endParaRPr lang="en-US" sz="2400" b="1" dirty="0">
              <a:latin typeface="Calibri" panose="020F0502020204030204" pitchFamily="34" charset="0"/>
            </a:endParaRPr>
          </a:p>
          <a:p>
            <a:pPr marL="457200" lvl="1" indent="0">
              <a:buNone/>
              <a:defRPr/>
            </a:pPr>
            <a:endParaRPr lang="en-US" sz="1600" dirty="0">
              <a:latin typeface="Calibri" panose="020F0502020204030204" pitchFamily="34" charset="0"/>
            </a:endParaRPr>
          </a:p>
          <a:p>
            <a:pPr marL="457200" lvl="1" indent="0">
              <a:buNone/>
              <a:defRPr/>
            </a:pPr>
            <a:endParaRPr lang="en-US" sz="2000" dirty="0">
              <a:latin typeface="Calibri" panose="020F05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4623" y="3108960"/>
            <a:ext cx="5151120" cy="3749040"/>
          </a:xfrm>
          <a:prstGeom prst="rect">
            <a:avLst/>
          </a:prstGeom>
        </p:spPr>
      </p:pic>
    </p:spTree>
    <p:extLst>
      <p:ext uri="{BB962C8B-B14F-4D97-AF65-F5344CB8AC3E}">
        <p14:creationId xmlns:p14="http://schemas.microsoft.com/office/powerpoint/2010/main" val="26488983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Findings</a:t>
            </a:r>
          </a:p>
        </p:txBody>
      </p:sp>
      <p:sp>
        <p:nvSpPr>
          <p:cNvPr id="3" name="Content Placeholder 2"/>
          <p:cNvSpPr>
            <a:spLocks noGrp="1"/>
          </p:cNvSpPr>
          <p:nvPr>
            <p:ph idx="1"/>
          </p:nvPr>
        </p:nvSpPr>
        <p:spPr/>
        <p:txBody>
          <a:bodyPr/>
          <a:lstStyle/>
          <a:p>
            <a:r>
              <a:rPr lang="en-US" dirty="0"/>
              <a:t>Fast responses were unrealistically optimistic</a:t>
            </a:r>
          </a:p>
          <a:p>
            <a:r>
              <a:rPr lang="en-US" dirty="0"/>
              <a:t>Slow responses were more realistic</a:t>
            </a:r>
          </a:p>
          <a:p>
            <a:pPr lvl="1"/>
            <a:r>
              <a:rPr lang="en-US" i="1" dirty="0"/>
              <a:t>though still slightly optimistic</a:t>
            </a:r>
          </a:p>
          <a:p>
            <a:r>
              <a:rPr lang="en-US" dirty="0"/>
              <a:t>Fast-optimism effect is bigger for negative events than positive ones</a:t>
            </a:r>
          </a:p>
          <a:p>
            <a:pPr lvl="1"/>
            <a:r>
              <a:rPr lang="en-US" i="1" dirty="0"/>
              <a:t>(Suggests it really does take more time to think about bad events actually happening)</a:t>
            </a:r>
          </a:p>
          <a:p>
            <a:endParaRPr lang="en-US" dirty="0"/>
          </a:p>
        </p:txBody>
      </p:sp>
      <p:sp>
        <p:nvSpPr>
          <p:cNvPr id="4" name="TextBox 3"/>
          <p:cNvSpPr txBox="1"/>
          <p:nvPr/>
        </p:nvSpPr>
        <p:spPr>
          <a:xfrm>
            <a:off x="4792134" y="6160030"/>
            <a:ext cx="3609386" cy="369332"/>
          </a:xfrm>
          <a:prstGeom prst="rect">
            <a:avLst/>
          </a:prstGeom>
          <a:noFill/>
        </p:spPr>
        <p:txBody>
          <a:bodyPr wrap="none" rtlCol="0">
            <a:spAutoFit/>
          </a:bodyPr>
          <a:lstStyle/>
          <a:p>
            <a:r>
              <a:rPr lang="en-US" i="1" dirty="0" err="1"/>
              <a:t>Sjåstad</a:t>
            </a:r>
            <a:r>
              <a:rPr lang="en-US" i="1" dirty="0"/>
              <a:t> &amp; Baumeister, in preparation</a:t>
            </a:r>
          </a:p>
        </p:txBody>
      </p:sp>
    </p:spTree>
    <p:extLst>
      <p:ext uri="{BB962C8B-B14F-4D97-AF65-F5344CB8AC3E}">
        <p14:creationId xmlns:p14="http://schemas.microsoft.com/office/powerpoint/2010/main" val="170146643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Limits of Optimism</a:t>
            </a:r>
          </a:p>
        </p:txBody>
      </p:sp>
      <p:sp>
        <p:nvSpPr>
          <p:cNvPr id="3" name="Content Placeholder 2"/>
          <p:cNvSpPr>
            <a:spLocks noGrp="1"/>
          </p:cNvSpPr>
          <p:nvPr>
            <p:ph idx="1"/>
          </p:nvPr>
        </p:nvSpPr>
        <p:spPr/>
        <p:txBody>
          <a:bodyPr/>
          <a:lstStyle/>
          <a:p>
            <a:r>
              <a:rPr lang="en-US" dirty="0"/>
              <a:t>Yes, quick predictions about the future are optimistic</a:t>
            </a:r>
          </a:p>
          <a:p>
            <a:r>
              <a:rPr lang="en-US" dirty="0"/>
              <a:t>But after few seconds’ delay, that diminishes sharply</a:t>
            </a:r>
          </a:p>
          <a:p>
            <a:r>
              <a:rPr lang="en-US" dirty="0"/>
              <a:t>Pragmatic prospection starts with thinking of desired outcome, then realistically making a plan to </a:t>
            </a:r>
            <a:r>
              <a:rPr lang="en-US"/>
              <a:t>get there</a:t>
            </a:r>
            <a:endParaRPr lang="en-US" dirty="0"/>
          </a:p>
        </p:txBody>
      </p:sp>
    </p:spTree>
    <p:extLst>
      <p:ext uri="{BB962C8B-B14F-4D97-AF65-F5344CB8AC3E}">
        <p14:creationId xmlns:p14="http://schemas.microsoft.com/office/powerpoint/2010/main" val="1794701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Defining Past, Present, Future</a:t>
            </a:r>
          </a:p>
        </p:txBody>
      </p:sp>
      <p:sp>
        <p:nvSpPr>
          <p:cNvPr id="3" name="Content Placeholder 2"/>
          <p:cNvSpPr>
            <a:spLocks noGrp="1"/>
          </p:cNvSpPr>
          <p:nvPr>
            <p:ph idx="1"/>
          </p:nvPr>
        </p:nvSpPr>
        <p:spPr/>
        <p:txBody>
          <a:bodyPr/>
          <a:lstStyle/>
          <a:p>
            <a:r>
              <a:rPr lang="en-US" dirty="0"/>
              <a:t>Present defined as within 5 minutes of now</a:t>
            </a:r>
          </a:p>
          <a:p>
            <a:pPr lvl="1"/>
            <a:r>
              <a:rPr lang="en-US" i="1" dirty="0"/>
              <a:t>Future starts after that</a:t>
            </a:r>
          </a:p>
          <a:p>
            <a:pPr lvl="1"/>
            <a:r>
              <a:rPr lang="en-US" i="1" dirty="0"/>
              <a:t>Same for past</a:t>
            </a:r>
          </a:p>
          <a:p>
            <a:r>
              <a:rPr lang="en-US" dirty="0"/>
              <a:t>Supplementary analyses starting the future a week hence, or a month</a:t>
            </a:r>
          </a:p>
        </p:txBody>
      </p:sp>
    </p:spTree>
    <p:extLst>
      <p:ext uri="{BB962C8B-B14F-4D97-AF65-F5344CB8AC3E}">
        <p14:creationId xmlns:p14="http://schemas.microsoft.com/office/powerpoint/2010/main" val="291906961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Prediction vs. Pragmatic Prospection</a:t>
            </a:r>
          </a:p>
        </p:txBody>
      </p:sp>
      <p:sp>
        <p:nvSpPr>
          <p:cNvPr id="3" name="Content Placeholder 2"/>
          <p:cNvSpPr>
            <a:spLocks noGrp="1"/>
          </p:cNvSpPr>
          <p:nvPr>
            <p:ph idx="1"/>
          </p:nvPr>
        </p:nvSpPr>
        <p:spPr>
          <a:xfrm>
            <a:off x="457200" y="2006600"/>
            <a:ext cx="8229600" cy="3344333"/>
          </a:xfrm>
        </p:spPr>
        <p:txBody>
          <a:bodyPr/>
          <a:lstStyle/>
          <a:p>
            <a:r>
              <a:rPr lang="en-US" dirty="0"/>
              <a:t>Prediction: Future as what </a:t>
            </a:r>
            <a:r>
              <a:rPr lang="en-US" i="1" dirty="0"/>
              <a:t>will</a:t>
            </a:r>
            <a:r>
              <a:rPr lang="en-US" dirty="0"/>
              <a:t> happen</a:t>
            </a:r>
          </a:p>
          <a:p>
            <a:r>
              <a:rPr lang="en-US" dirty="0"/>
              <a:t>Pragmatic prospection: Future as what is possible, what </a:t>
            </a:r>
            <a:r>
              <a:rPr lang="en-US" i="1" dirty="0"/>
              <a:t>might</a:t>
            </a:r>
            <a:r>
              <a:rPr lang="en-US" dirty="0"/>
              <a:t> happen</a:t>
            </a:r>
          </a:p>
          <a:p>
            <a:pPr lvl="1"/>
            <a:r>
              <a:rPr lang="en-US" dirty="0"/>
              <a:t>And how to produce the desired outcomes</a:t>
            </a:r>
          </a:p>
          <a:p>
            <a:pPr lvl="1"/>
            <a:r>
              <a:rPr lang="en-US" dirty="0"/>
              <a:t>Useful to predict choice points, performance demands, contingencies</a:t>
            </a:r>
          </a:p>
        </p:txBody>
      </p:sp>
    </p:spTree>
    <p:extLst>
      <p:ext uri="{BB962C8B-B14F-4D97-AF65-F5344CB8AC3E}">
        <p14:creationId xmlns:p14="http://schemas.microsoft.com/office/powerpoint/2010/main" val="130120293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Pragmatic Prospection Theory</a:t>
            </a:r>
          </a:p>
        </p:txBody>
      </p:sp>
      <p:sp>
        <p:nvSpPr>
          <p:cNvPr id="3" name="Content Placeholder 2"/>
          <p:cNvSpPr>
            <a:spLocks noGrp="1"/>
          </p:cNvSpPr>
          <p:nvPr>
            <p:ph idx="1"/>
          </p:nvPr>
        </p:nvSpPr>
        <p:spPr/>
        <p:txBody>
          <a:bodyPr>
            <a:normAutofit lnSpcReduction="10000"/>
          </a:bodyPr>
          <a:lstStyle/>
          <a:p>
            <a:r>
              <a:rPr lang="en-US" dirty="0"/>
              <a:t>Purpose of thinking of future is to produce practical benefits</a:t>
            </a:r>
          </a:p>
          <a:p>
            <a:pPr lvl="1"/>
            <a:r>
              <a:rPr lang="en-US" i="1" dirty="0"/>
              <a:t>Especially by guiding action</a:t>
            </a:r>
          </a:p>
          <a:p>
            <a:pPr lvl="1"/>
            <a:r>
              <a:rPr lang="en-US" i="1" dirty="0"/>
              <a:t>Prediction is helpful but secondary</a:t>
            </a:r>
          </a:p>
          <a:p>
            <a:pPr lvl="1"/>
            <a:r>
              <a:rPr lang="en-US" i="1" dirty="0"/>
              <a:t>Predict points of uncertainty, not end results</a:t>
            </a:r>
          </a:p>
          <a:p>
            <a:r>
              <a:rPr lang="en-US" dirty="0"/>
              <a:t>Thinking of future starts by asking what you want, ideally</a:t>
            </a:r>
          </a:p>
          <a:p>
            <a:pPr lvl="1"/>
            <a:r>
              <a:rPr lang="en-US" dirty="0"/>
              <a:t>Then assess whether good outcome is feasible</a:t>
            </a:r>
          </a:p>
          <a:p>
            <a:pPr lvl="1"/>
            <a:r>
              <a:rPr lang="en-US" dirty="0"/>
              <a:t>If so, make plans, deal with anticipated roadblocks</a:t>
            </a:r>
          </a:p>
          <a:p>
            <a:endParaRPr lang="en-US" dirty="0"/>
          </a:p>
        </p:txBody>
      </p:sp>
      <p:sp>
        <p:nvSpPr>
          <p:cNvPr id="4" name="TextBox 3"/>
          <p:cNvSpPr txBox="1"/>
          <p:nvPr/>
        </p:nvSpPr>
        <p:spPr>
          <a:xfrm>
            <a:off x="2387600" y="6468533"/>
            <a:ext cx="6080936" cy="369332"/>
          </a:xfrm>
          <a:prstGeom prst="rect">
            <a:avLst/>
          </a:prstGeom>
          <a:noFill/>
        </p:spPr>
        <p:txBody>
          <a:bodyPr wrap="none" rtlCol="0">
            <a:spAutoFit/>
          </a:bodyPr>
          <a:lstStyle/>
          <a:p>
            <a:r>
              <a:rPr lang="en-US" i="1" dirty="0"/>
              <a:t>Baumeister, </a:t>
            </a:r>
            <a:r>
              <a:rPr lang="en-US" i="1" dirty="0" err="1"/>
              <a:t>Vohs</a:t>
            </a:r>
            <a:r>
              <a:rPr lang="en-US" i="1" dirty="0"/>
              <a:t>, &amp; </a:t>
            </a:r>
            <a:r>
              <a:rPr lang="en-US" i="1" dirty="0" err="1"/>
              <a:t>Oettingen</a:t>
            </a:r>
            <a:r>
              <a:rPr lang="en-US" i="1" dirty="0"/>
              <a:t>, 2016, Review of General Psych</a:t>
            </a:r>
          </a:p>
        </p:txBody>
      </p:sp>
    </p:spTree>
    <p:extLst>
      <p:ext uri="{BB962C8B-B14F-4D97-AF65-F5344CB8AC3E}">
        <p14:creationId xmlns:p14="http://schemas.microsoft.com/office/powerpoint/2010/main" val="113026012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Pragmatic Prospection Theory Cont’d</a:t>
            </a:r>
          </a:p>
        </p:txBody>
      </p:sp>
      <p:sp>
        <p:nvSpPr>
          <p:cNvPr id="3" name="Content Placeholder 2"/>
          <p:cNvSpPr>
            <a:spLocks noGrp="1"/>
          </p:cNvSpPr>
          <p:nvPr>
            <p:ph idx="1"/>
          </p:nvPr>
        </p:nvSpPr>
        <p:spPr/>
        <p:txBody>
          <a:bodyPr>
            <a:normAutofit/>
          </a:bodyPr>
          <a:lstStyle/>
          <a:p>
            <a:r>
              <a:rPr lang="en-US" dirty="0"/>
              <a:t>Backward causality (teleology)</a:t>
            </a:r>
          </a:p>
          <a:p>
            <a:pPr lvl="1"/>
            <a:r>
              <a:rPr lang="en-US" i="1" dirty="0"/>
              <a:t>Connects by meaning</a:t>
            </a:r>
          </a:p>
          <a:p>
            <a:r>
              <a:rPr lang="en-US" dirty="0"/>
              <a:t>Assume multiple possible outcomes</a:t>
            </a:r>
          </a:p>
          <a:p>
            <a:pPr lvl="1"/>
            <a:r>
              <a:rPr lang="en-US" i="1" dirty="0"/>
              <a:t>Subjective indeterminacy; opportunity, threat</a:t>
            </a:r>
          </a:p>
          <a:p>
            <a:pPr lvl="1"/>
            <a:r>
              <a:rPr lang="en-US" i="1" dirty="0"/>
              <a:t>Future as matrix of possibilities …</a:t>
            </a:r>
          </a:p>
          <a:p>
            <a:endParaRPr lang="en-US" dirty="0"/>
          </a:p>
        </p:txBody>
      </p:sp>
      <p:sp>
        <p:nvSpPr>
          <p:cNvPr id="4" name="TextBox 3"/>
          <p:cNvSpPr txBox="1"/>
          <p:nvPr/>
        </p:nvSpPr>
        <p:spPr>
          <a:xfrm>
            <a:off x="1828800" y="6160029"/>
            <a:ext cx="6080936" cy="646331"/>
          </a:xfrm>
          <a:prstGeom prst="rect">
            <a:avLst/>
          </a:prstGeom>
          <a:noFill/>
        </p:spPr>
        <p:txBody>
          <a:bodyPr wrap="none" rtlCol="0">
            <a:spAutoFit/>
          </a:bodyPr>
          <a:lstStyle/>
          <a:p>
            <a:r>
              <a:rPr lang="en-US" i="1" dirty="0"/>
              <a:t>Baumeister, </a:t>
            </a:r>
            <a:r>
              <a:rPr lang="en-US" i="1" dirty="0" err="1"/>
              <a:t>Vohs</a:t>
            </a:r>
            <a:r>
              <a:rPr lang="en-US" i="1" dirty="0"/>
              <a:t>, &amp; </a:t>
            </a:r>
            <a:r>
              <a:rPr lang="en-US" i="1" dirty="0" err="1"/>
              <a:t>Oettingen</a:t>
            </a:r>
            <a:r>
              <a:rPr lang="en-US" i="1"/>
              <a:t>, 2016, </a:t>
            </a:r>
            <a:r>
              <a:rPr lang="en-US" i="1" dirty="0"/>
              <a:t>Review of General Psych</a:t>
            </a:r>
          </a:p>
          <a:p>
            <a:endParaRPr lang="en-US" dirty="0"/>
          </a:p>
        </p:txBody>
      </p:sp>
    </p:spTree>
    <p:extLst>
      <p:ext uri="{BB962C8B-B14F-4D97-AF65-F5344CB8AC3E}">
        <p14:creationId xmlns:p14="http://schemas.microsoft.com/office/powerpoint/2010/main" val="121421439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Matrix of Maybe</a:t>
            </a:r>
          </a:p>
        </p:txBody>
      </p:sp>
      <p:sp>
        <p:nvSpPr>
          <p:cNvPr id="3" name="Content Placeholder 2"/>
          <p:cNvSpPr>
            <a:spLocks noGrp="1"/>
          </p:cNvSpPr>
          <p:nvPr>
            <p:ph idx="1"/>
          </p:nvPr>
        </p:nvSpPr>
        <p:spPr>
          <a:xfrm>
            <a:off x="469557" y="1167713"/>
            <a:ext cx="8390238" cy="5072449"/>
          </a:xfrm>
        </p:spPr>
        <p:txBody>
          <a:bodyPr>
            <a:normAutofit/>
          </a:bodyPr>
          <a:lstStyle/>
          <a:p>
            <a:r>
              <a:rPr lang="en-US" dirty="0"/>
              <a:t>Prediction often assumes the future is already determined, and a particular outcome is inevitable</a:t>
            </a:r>
          </a:p>
          <a:p>
            <a:pPr lvl="1"/>
            <a:r>
              <a:rPr lang="en-US" dirty="0"/>
              <a:t>Future as a single road</a:t>
            </a:r>
          </a:p>
          <a:p>
            <a:pPr lvl="1"/>
            <a:r>
              <a:rPr lang="en-US" i="1" dirty="0"/>
              <a:t>Destiny, fate, horoscope, scientific determinism</a:t>
            </a:r>
          </a:p>
          <a:p>
            <a:r>
              <a:rPr lang="en-US" dirty="0"/>
              <a:t>Alternatively, future is multiple alternative possibilities, only some of which will come true</a:t>
            </a:r>
          </a:p>
          <a:p>
            <a:pPr lvl="1"/>
            <a:r>
              <a:rPr lang="en-US" dirty="0"/>
              <a:t>Yet to be determined</a:t>
            </a:r>
          </a:p>
          <a:p>
            <a:pPr lvl="1"/>
            <a:r>
              <a:rPr lang="en-US" dirty="0"/>
              <a:t>Future as many crossroads</a:t>
            </a:r>
          </a:p>
        </p:txBody>
      </p:sp>
    </p:spTree>
    <p:extLst>
      <p:ext uri="{BB962C8B-B14F-4D97-AF65-F5344CB8AC3E}">
        <p14:creationId xmlns:p14="http://schemas.microsoft.com/office/powerpoint/2010/main" val="299047276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Understanding Future as Matrix of Maybe</a:t>
            </a:r>
          </a:p>
        </p:txBody>
      </p:sp>
      <p:sp>
        <p:nvSpPr>
          <p:cNvPr id="3" name="Content Placeholder 2"/>
          <p:cNvSpPr>
            <a:spLocks noGrp="1"/>
          </p:cNvSpPr>
          <p:nvPr>
            <p:ph idx="1"/>
          </p:nvPr>
        </p:nvSpPr>
        <p:spPr/>
        <p:txBody>
          <a:bodyPr/>
          <a:lstStyle/>
          <a:p>
            <a:r>
              <a:rPr lang="en-US" dirty="0"/>
              <a:t>A recent evolutionary advance?</a:t>
            </a:r>
          </a:p>
          <a:p>
            <a:r>
              <a:rPr lang="en-US" dirty="0" err="1"/>
              <a:t>Redshaw</a:t>
            </a:r>
            <a:r>
              <a:rPr lang="en-US" dirty="0"/>
              <a:t> &amp; </a:t>
            </a:r>
            <a:r>
              <a:rPr lang="en-US" dirty="0" err="1"/>
              <a:t>Suddendorf</a:t>
            </a:r>
            <a:r>
              <a:rPr lang="en-US" dirty="0"/>
              <a:t>: human children (2-4 </a:t>
            </a:r>
            <a:r>
              <a:rPr lang="en-US" dirty="0" err="1"/>
              <a:t>yrs</a:t>
            </a:r>
            <a:r>
              <a:rPr lang="en-US" dirty="0"/>
              <a:t>) vs. adult chimpanzees, orangutans, gorillas</a:t>
            </a:r>
          </a:p>
          <a:p>
            <a:r>
              <a:rPr lang="en-US" dirty="0"/>
              <a:t>Method: drop treat into tube, must catch it when it comes out the bottom</a:t>
            </a:r>
          </a:p>
        </p:txBody>
      </p:sp>
    </p:spTree>
    <p:extLst>
      <p:ext uri="{BB962C8B-B14F-4D97-AF65-F5344CB8AC3E}">
        <p14:creationId xmlns:p14="http://schemas.microsoft.com/office/powerpoint/2010/main" val="359583535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Screenshot 2018-10-19 17.32.39.png"/>
          <p:cNvPicPr>
            <a:picLocks noGrp="1" noChangeAspect="1"/>
          </p:cNvPicPr>
          <p:nvPr>
            <p:ph idx="1"/>
          </p:nvPr>
        </p:nvPicPr>
        <p:blipFill>
          <a:blip r:embed="rId2">
            <a:extLst>
              <a:ext uri="{28A0092B-C50C-407E-A947-70E740481C1C}">
                <a14:useLocalDpi xmlns:a14="http://schemas.microsoft.com/office/drawing/2010/main" val="0"/>
              </a:ext>
            </a:extLst>
          </a:blip>
          <a:srcRect t="16640" b="16640"/>
          <a:stretch>
            <a:fillRect/>
          </a:stretch>
        </p:blipFill>
        <p:spPr>
          <a:xfrm>
            <a:off x="1577975" y="320675"/>
            <a:ext cx="6235700" cy="6059488"/>
          </a:xfrm>
        </p:spPr>
      </p:pic>
    </p:spTree>
    <p:extLst>
      <p:ext uri="{BB962C8B-B14F-4D97-AF65-F5344CB8AC3E}">
        <p14:creationId xmlns:p14="http://schemas.microsoft.com/office/powerpoint/2010/main" val="367469100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B4FA73-F152-244E-8F21-4FD96142F0D2}"/>
              </a:ext>
            </a:extLst>
          </p:cNvPr>
          <p:cNvSpPr>
            <a:spLocks noGrp="1"/>
          </p:cNvSpPr>
          <p:nvPr>
            <p:ph type="title"/>
          </p:nvPr>
        </p:nvSpPr>
        <p:spPr/>
        <p:txBody>
          <a:bodyPr/>
          <a:lstStyle/>
          <a:p>
            <a:r>
              <a:rPr lang="en-US" dirty="0"/>
              <a:t>Only Humans</a:t>
            </a:r>
          </a:p>
        </p:txBody>
      </p:sp>
      <p:sp>
        <p:nvSpPr>
          <p:cNvPr id="3" name="Content Placeholder 2">
            <a:extLst>
              <a:ext uri="{FF2B5EF4-FFF2-40B4-BE49-F238E27FC236}">
                <a16:creationId xmlns:a16="http://schemas.microsoft.com/office/drawing/2014/main" xmlns="" id="{20BFEBAB-4940-2345-8961-534550ABEE47}"/>
              </a:ext>
            </a:extLst>
          </p:cNvPr>
          <p:cNvSpPr>
            <a:spLocks noGrp="1"/>
          </p:cNvSpPr>
          <p:nvPr>
            <p:ph idx="1"/>
          </p:nvPr>
        </p:nvSpPr>
        <p:spPr/>
        <p:txBody>
          <a:bodyPr/>
          <a:lstStyle/>
          <a:p>
            <a:r>
              <a:rPr lang="en-US" dirty="0"/>
              <a:t>Human 2-year-olds struggled</a:t>
            </a:r>
          </a:p>
          <a:p>
            <a:r>
              <a:rPr lang="en-US" dirty="0"/>
              <a:t>But by 3, they got it fast</a:t>
            </a:r>
          </a:p>
          <a:p>
            <a:r>
              <a:rPr lang="en-US" dirty="0"/>
              <a:t>Once they solved it, they got it every time</a:t>
            </a:r>
          </a:p>
          <a:p>
            <a:r>
              <a:rPr lang="en-US" dirty="0"/>
              <a:t>Apes: never figured it out</a:t>
            </a:r>
          </a:p>
          <a:p>
            <a:pPr lvl="1"/>
            <a:r>
              <a:rPr lang="en-US" i="1" dirty="0"/>
              <a:t>Even if they stumbled onto the idea of using both hands, they didn’t sustain</a:t>
            </a:r>
          </a:p>
        </p:txBody>
      </p:sp>
    </p:spTree>
    <p:extLst>
      <p:ext uri="{BB962C8B-B14F-4D97-AF65-F5344CB8AC3E}">
        <p14:creationId xmlns:p14="http://schemas.microsoft.com/office/powerpoint/2010/main" val="21041206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0580"/>
          </a:xfrm>
        </p:spPr>
        <p:txBody>
          <a:bodyPr/>
          <a:lstStyle/>
          <a:p>
            <a:r>
              <a:rPr lang="en-US" dirty="0"/>
              <a:t>Evidence for Matrix of Maybe</a:t>
            </a:r>
          </a:p>
        </p:txBody>
      </p:sp>
      <p:sp>
        <p:nvSpPr>
          <p:cNvPr id="3" name="Content Placeholder 2"/>
          <p:cNvSpPr>
            <a:spLocks noGrp="1"/>
          </p:cNvSpPr>
          <p:nvPr>
            <p:ph idx="1"/>
          </p:nvPr>
        </p:nvSpPr>
        <p:spPr>
          <a:xfrm>
            <a:off x="457200" y="1235219"/>
            <a:ext cx="8229600" cy="4921742"/>
          </a:xfrm>
        </p:spPr>
        <p:txBody>
          <a:bodyPr>
            <a:normAutofit lnSpcReduction="10000"/>
          </a:bodyPr>
          <a:lstStyle/>
          <a:p>
            <a:r>
              <a:rPr lang="en-US" dirty="0"/>
              <a:t>People bet more on future than past (even if all else is identical): future seen as changeable</a:t>
            </a:r>
          </a:p>
          <a:p>
            <a:r>
              <a:rPr lang="en-US" dirty="0"/>
              <a:t>Anticipated emotions are helpful guides</a:t>
            </a:r>
          </a:p>
          <a:p>
            <a:pPr lvl="1"/>
            <a:r>
              <a:rPr lang="en-US" dirty="0"/>
              <a:t>Actual current emotions often cause trouble</a:t>
            </a:r>
          </a:p>
          <a:p>
            <a:r>
              <a:rPr lang="en-US" dirty="0"/>
              <a:t>People moralize the future especially</a:t>
            </a:r>
          </a:p>
          <a:p>
            <a:r>
              <a:rPr lang="en-US" dirty="0"/>
              <a:t>Voters prefer optimistic leaders</a:t>
            </a:r>
          </a:p>
          <a:p>
            <a:pPr lvl="1"/>
            <a:r>
              <a:rPr lang="en-US" dirty="0"/>
              <a:t>They like the rosy future</a:t>
            </a:r>
          </a:p>
          <a:p>
            <a:r>
              <a:rPr lang="en-US" dirty="0"/>
              <a:t>Potential is valued over achievement (!)</a:t>
            </a:r>
          </a:p>
          <a:p>
            <a:r>
              <a:rPr lang="en-US" dirty="0"/>
              <a:t>Keeping doors open</a:t>
            </a:r>
          </a:p>
        </p:txBody>
      </p:sp>
      <p:sp>
        <p:nvSpPr>
          <p:cNvPr id="4" name="TextBox 3">
            <a:extLst>
              <a:ext uri="{FF2B5EF4-FFF2-40B4-BE49-F238E27FC236}">
                <a16:creationId xmlns:a16="http://schemas.microsoft.com/office/drawing/2014/main" xmlns="" id="{5F8AB000-650F-BA42-BF64-4BD531AA75D6}"/>
              </a:ext>
            </a:extLst>
          </p:cNvPr>
          <p:cNvSpPr txBox="1"/>
          <p:nvPr/>
        </p:nvSpPr>
        <p:spPr>
          <a:xfrm>
            <a:off x="2834640" y="6431280"/>
            <a:ext cx="6314293" cy="369332"/>
          </a:xfrm>
          <a:prstGeom prst="rect">
            <a:avLst/>
          </a:prstGeom>
          <a:noFill/>
        </p:spPr>
        <p:txBody>
          <a:bodyPr wrap="none" rtlCol="0">
            <a:spAutoFit/>
          </a:bodyPr>
          <a:lstStyle/>
          <a:p>
            <a:r>
              <a:rPr lang="en-US" i="1" dirty="0"/>
              <a:t>Baumeister, </a:t>
            </a:r>
            <a:r>
              <a:rPr lang="en-US" i="1" dirty="0" err="1"/>
              <a:t>Maranges</a:t>
            </a:r>
            <a:r>
              <a:rPr lang="en-US" i="1" dirty="0"/>
              <a:t>, &amp; </a:t>
            </a:r>
            <a:r>
              <a:rPr lang="en-US" i="1" dirty="0" err="1"/>
              <a:t>Sjåstad</a:t>
            </a:r>
            <a:r>
              <a:rPr lang="en-US" i="1" dirty="0"/>
              <a:t> (2018) Psych and Consciousness</a:t>
            </a:r>
          </a:p>
        </p:txBody>
      </p:sp>
    </p:spTree>
    <p:extLst>
      <p:ext uri="{BB962C8B-B14F-4D97-AF65-F5344CB8AC3E}">
        <p14:creationId xmlns:p14="http://schemas.microsoft.com/office/powerpoint/2010/main" val="1718587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a:t>
            </a:r>
          </a:p>
        </p:txBody>
      </p:sp>
      <p:sp>
        <p:nvSpPr>
          <p:cNvPr id="3" name="Content Placeholder 2"/>
          <p:cNvSpPr>
            <a:spLocks noGrp="1"/>
          </p:cNvSpPr>
          <p:nvPr>
            <p:ph idx="1"/>
          </p:nvPr>
        </p:nvSpPr>
        <p:spPr>
          <a:xfrm>
            <a:off x="343647" y="1271493"/>
            <a:ext cx="8531412" cy="5272741"/>
          </a:xfrm>
        </p:spPr>
        <p:txBody>
          <a:bodyPr>
            <a:normAutofit fontScale="92500"/>
          </a:bodyPr>
          <a:lstStyle/>
          <a:p>
            <a:r>
              <a:rPr lang="en-US" b="1" i="1" dirty="0"/>
              <a:t>Essentially</a:t>
            </a:r>
            <a:r>
              <a:rPr lang="en-US" dirty="0"/>
              <a:t> pragmatic</a:t>
            </a:r>
          </a:p>
          <a:p>
            <a:pPr lvl="1"/>
            <a:r>
              <a:rPr lang="en-US" dirty="0"/>
              <a:t>Both in purpose and in actual effects </a:t>
            </a:r>
          </a:p>
          <a:p>
            <a:pPr lvl="1"/>
            <a:r>
              <a:rPr lang="en-US" dirty="0"/>
              <a:t>Advantage: can decide calmly, not in heat of moment</a:t>
            </a:r>
          </a:p>
          <a:p>
            <a:r>
              <a:rPr lang="en-US" dirty="0"/>
              <a:t>Assumes multiple possible outcomes</a:t>
            </a:r>
          </a:p>
          <a:p>
            <a:r>
              <a:rPr lang="en-US" dirty="0"/>
              <a:t>Teleology</a:t>
            </a:r>
          </a:p>
          <a:p>
            <a:r>
              <a:rPr lang="en-US" dirty="0"/>
              <a:t>Anticipated emotion is the main purpose of emotion?</a:t>
            </a:r>
          </a:p>
          <a:p>
            <a:r>
              <a:rPr lang="en-US" dirty="0"/>
              <a:t>Action planning vs. coping planning</a:t>
            </a:r>
          </a:p>
          <a:p>
            <a:pPr lvl="1"/>
            <a:r>
              <a:rPr lang="en-US" i="1" dirty="0"/>
              <a:t>Action planning helps get started, coping planning increases long-term success</a:t>
            </a:r>
          </a:p>
          <a:p>
            <a:endParaRPr lang="en-US" dirty="0"/>
          </a:p>
          <a:p>
            <a:endParaRPr lang="en-US" dirty="0"/>
          </a:p>
        </p:txBody>
      </p:sp>
    </p:spTree>
    <p:extLst>
      <p:ext uri="{BB962C8B-B14F-4D97-AF65-F5344CB8AC3E}">
        <p14:creationId xmlns:p14="http://schemas.microsoft.com/office/powerpoint/2010/main" val="179994910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Peace of Mind vs. Stress</a:t>
            </a:r>
          </a:p>
        </p:txBody>
      </p:sp>
      <p:sp>
        <p:nvSpPr>
          <p:cNvPr id="3" name="Content Placeholder 2"/>
          <p:cNvSpPr>
            <a:spLocks noGrp="1"/>
          </p:cNvSpPr>
          <p:nvPr>
            <p:ph idx="1"/>
          </p:nvPr>
        </p:nvSpPr>
        <p:spPr/>
        <p:txBody>
          <a:bodyPr/>
          <a:lstStyle/>
          <a:p>
            <a:r>
              <a:rPr lang="en-US" dirty="0"/>
              <a:t>Intrusive thoughts about unfinished tasks</a:t>
            </a:r>
          </a:p>
          <a:p>
            <a:pPr lvl="1"/>
            <a:r>
              <a:rPr lang="en-US" dirty="0" err="1"/>
              <a:t>Zeigarnik</a:t>
            </a:r>
            <a:r>
              <a:rPr lang="en-US" dirty="0"/>
              <a:t> effect</a:t>
            </a:r>
          </a:p>
        </p:txBody>
      </p:sp>
    </p:spTree>
    <p:extLst>
      <p:ext uri="{BB962C8B-B14F-4D97-AF65-F5344CB8AC3E}">
        <p14:creationId xmlns:p14="http://schemas.microsoft.com/office/powerpoint/2010/main" val="3919096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5459" cy="676832"/>
          </a:xfrm>
        </p:spPr>
        <p:txBody>
          <a:bodyPr>
            <a:normAutofit fontScale="90000"/>
          </a:bodyPr>
          <a:lstStyle/>
          <a:p>
            <a:r>
              <a:rPr lang="en-US" dirty="0"/>
              <a:t>How Often? </a:t>
            </a:r>
            <a:br>
              <a:rPr lang="en-US" dirty="0"/>
            </a:br>
            <a:r>
              <a:rPr lang="en-US" dirty="0"/>
              <a:t>% of Total Thoughts</a:t>
            </a:r>
          </a:p>
        </p:txBody>
      </p:sp>
      <p:sp>
        <p:nvSpPr>
          <p:cNvPr id="3" name="Content Placeholder 2"/>
          <p:cNvSpPr>
            <a:spLocks noGrp="1"/>
          </p:cNvSpPr>
          <p:nvPr>
            <p:ph idx="1"/>
          </p:nvPr>
        </p:nvSpPr>
        <p:spPr>
          <a:xfrm>
            <a:off x="741405" y="2397209"/>
            <a:ext cx="7871254" cy="3978877"/>
          </a:xfrm>
        </p:spPr>
        <p:txBody>
          <a:bodyPr>
            <a:normAutofit/>
          </a:bodyPr>
          <a:lstStyle/>
          <a:p>
            <a:r>
              <a:rPr lang="en-US" dirty="0"/>
              <a:t>Past only					</a:t>
            </a:r>
            <a:r>
              <a:rPr lang="en-US" dirty="0" smtClean="0"/>
              <a:t>  4 </a:t>
            </a:r>
            <a:r>
              <a:rPr lang="en-US" dirty="0"/>
              <a:t>%    </a:t>
            </a:r>
          </a:p>
          <a:p>
            <a:r>
              <a:rPr lang="en-US" dirty="0"/>
              <a:t>Present only				40 %</a:t>
            </a:r>
          </a:p>
          <a:p>
            <a:r>
              <a:rPr lang="en-US" dirty="0"/>
              <a:t>Future only					14 %	</a:t>
            </a:r>
          </a:p>
        </p:txBody>
      </p:sp>
    </p:spTree>
    <p:extLst>
      <p:ext uri="{BB962C8B-B14F-4D97-AF65-F5344CB8AC3E}">
        <p14:creationId xmlns:p14="http://schemas.microsoft.com/office/powerpoint/2010/main" val="123398048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Do Those Thoughts Intrude?</a:t>
            </a:r>
          </a:p>
        </p:txBody>
      </p:sp>
      <p:sp>
        <p:nvSpPr>
          <p:cNvPr id="3" name="Content Placeholder 2"/>
          <p:cNvSpPr>
            <a:spLocks noGrp="1"/>
          </p:cNvSpPr>
          <p:nvPr>
            <p:ph idx="1"/>
          </p:nvPr>
        </p:nvSpPr>
        <p:spPr/>
        <p:txBody>
          <a:bodyPr>
            <a:normAutofit/>
          </a:bodyPr>
          <a:lstStyle/>
          <a:p>
            <a:r>
              <a:rPr lang="en-US" dirty="0"/>
              <a:t>Thoughts of goals that have not been completed</a:t>
            </a:r>
          </a:p>
          <a:p>
            <a:r>
              <a:rPr lang="en-US" dirty="0"/>
              <a:t>Two main theories</a:t>
            </a:r>
          </a:p>
          <a:p>
            <a:pPr lvl="1"/>
            <a:r>
              <a:rPr lang="en-US" dirty="0"/>
              <a:t>First: The unconscious is taking care of business, and it just keeps the conscious mind informed</a:t>
            </a:r>
          </a:p>
          <a:p>
            <a:pPr lvl="1"/>
            <a:r>
              <a:rPr lang="en-US" dirty="0"/>
              <a:t>Second: The unconscious needs consciousness to help get it done, so it nags the conscious mind until the job is finished</a:t>
            </a:r>
          </a:p>
        </p:txBody>
      </p:sp>
    </p:spTree>
    <p:extLst>
      <p:ext uri="{BB962C8B-B14F-4D97-AF65-F5344CB8AC3E}">
        <p14:creationId xmlns:p14="http://schemas.microsoft.com/office/powerpoint/2010/main" val="174084986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Turns out, it’s a third reason</a:t>
            </a:r>
          </a:p>
        </p:txBody>
      </p:sp>
      <p:sp>
        <p:nvSpPr>
          <p:cNvPr id="3" name="Content Placeholder 2"/>
          <p:cNvSpPr>
            <a:spLocks noGrp="1"/>
          </p:cNvSpPr>
          <p:nvPr>
            <p:ph idx="1"/>
          </p:nvPr>
        </p:nvSpPr>
        <p:spPr/>
        <p:txBody>
          <a:bodyPr/>
          <a:lstStyle/>
          <a:p>
            <a:r>
              <a:rPr lang="en-US" dirty="0"/>
              <a:t>Make plans, in form of “implementation intentions” </a:t>
            </a:r>
          </a:p>
          <a:p>
            <a:pPr lvl="1"/>
            <a:r>
              <a:rPr lang="en-US" dirty="0"/>
              <a:t>Research program by </a:t>
            </a:r>
            <a:r>
              <a:rPr lang="en-US" dirty="0" err="1"/>
              <a:t>Gollwitzer</a:t>
            </a:r>
            <a:endParaRPr lang="en-US" dirty="0"/>
          </a:p>
          <a:p>
            <a:r>
              <a:rPr lang="en-US" dirty="0"/>
              <a:t>Specific plan: what to do and when to do it. The more precise (on both!), the better. </a:t>
            </a:r>
          </a:p>
        </p:txBody>
      </p:sp>
    </p:spTree>
    <p:extLst>
      <p:ext uri="{BB962C8B-B14F-4D97-AF65-F5344CB8AC3E}">
        <p14:creationId xmlns:p14="http://schemas.microsoft.com/office/powerpoint/2010/main" val="156777044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Testing for </a:t>
            </a:r>
            <a:r>
              <a:rPr lang="en-US" dirty="0" err="1"/>
              <a:t>Zeigarnik</a:t>
            </a:r>
            <a:r>
              <a:rPr lang="en-US" dirty="0"/>
              <a:t> Effect</a:t>
            </a:r>
          </a:p>
        </p:txBody>
      </p:sp>
      <p:sp>
        <p:nvSpPr>
          <p:cNvPr id="3" name="Content Placeholder 2"/>
          <p:cNvSpPr>
            <a:spLocks noGrp="1"/>
          </p:cNvSpPr>
          <p:nvPr>
            <p:ph idx="1"/>
          </p:nvPr>
        </p:nvSpPr>
        <p:spPr/>
        <p:txBody>
          <a:bodyPr>
            <a:normAutofit/>
          </a:bodyPr>
          <a:lstStyle/>
          <a:p>
            <a:r>
              <a:rPr lang="en-US" dirty="0"/>
              <a:t>Effect vanishes if you merely make a plan</a:t>
            </a:r>
          </a:p>
          <a:p>
            <a:pPr lvl="1"/>
            <a:r>
              <a:rPr lang="en-US" dirty="0"/>
              <a:t>Even though you haven’t reached the goal</a:t>
            </a:r>
          </a:p>
          <a:p>
            <a:pPr lvl="2"/>
            <a:r>
              <a:rPr lang="en-US" i="1" dirty="0"/>
              <a:t>Even though you haven’t made any actual progress !</a:t>
            </a:r>
          </a:p>
          <a:p>
            <a:endParaRPr lang="en-US" dirty="0"/>
          </a:p>
          <a:p>
            <a:r>
              <a:rPr lang="en-US" i="1" dirty="0"/>
              <a:t>Thus, intrusive thoughts occur because the unconscious is nagging the conscious mind to make a specific plan for action. </a:t>
            </a:r>
          </a:p>
        </p:txBody>
      </p:sp>
    </p:spTree>
    <p:extLst>
      <p:ext uri="{BB962C8B-B14F-4D97-AF65-F5344CB8AC3E}">
        <p14:creationId xmlns:p14="http://schemas.microsoft.com/office/powerpoint/2010/main" val="124680159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Implications</a:t>
            </a:r>
          </a:p>
        </p:txBody>
      </p:sp>
      <p:sp>
        <p:nvSpPr>
          <p:cNvPr id="3" name="Content Placeholder 2"/>
          <p:cNvSpPr>
            <a:spLocks noGrp="1"/>
          </p:cNvSpPr>
          <p:nvPr>
            <p:ph idx="1"/>
          </p:nvPr>
        </p:nvSpPr>
        <p:spPr/>
        <p:txBody>
          <a:bodyPr>
            <a:normAutofit/>
          </a:bodyPr>
          <a:lstStyle/>
          <a:p>
            <a:r>
              <a:rPr lang="en-US" dirty="0"/>
              <a:t>Thus, why do you have those annoying thoughts about stuff you need to do? To quiet them, so you can relax at night, it helps to have made a specific plan of when you will do those things. </a:t>
            </a:r>
          </a:p>
          <a:p>
            <a:r>
              <a:rPr lang="en-US" dirty="0"/>
              <a:t>It’s  not that you will keep having those interfering thoughts until everything is done</a:t>
            </a:r>
          </a:p>
          <a:p>
            <a:pPr lvl="1"/>
            <a:r>
              <a:rPr lang="en-US" dirty="0"/>
              <a:t>“Everything is done” – never happens</a:t>
            </a:r>
          </a:p>
        </p:txBody>
      </p:sp>
    </p:spTree>
    <p:extLst>
      <p:ext uri="{BB962C8B-B14F-4D97-AF65-F5344CB8AC3E}">
        <p14:creationId xmlns:p14="http://schemas.microsoft.com/office/powerpoint/2010/main" val="65553583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Power of Planning</a:t>
            </a:r>
          </a:p>
        </p:txBody>
      </p:sp>
      <p:sp>
        <p:nvSpPr>
          <p:cNvPr id="3" name="Content Placeholder 2"/>
          <p:cNvSpPr>
            <a:spLocks noGrp="1"/>
          </p:cNvSpPr>
          <p:nvPr>
            <p:ph idx="1"/>
          </p:nvPr>
        </p:nvSpPr>
        <p:spPr/>
        <p:txBody>
          <a:bodyPr/>
          <a:lstStyle/>
          <a:p>
            <a:r>
              <a:rPr lang="en-US" dirty="0"/>
              <a:t>Some of stress is intrusive thoughts about things needing to be done</a:t>
            </a:r>
          </a:p>
          <a:p>
            <a:r>
              <a:rPr lang="en-US" dirty="0"/>
              <a:t>These occur because the unconscious needs conscious thinking to make a specific plan</a:t>
            </a:r>
          </a:p>
          <a:p>
            <a:r>
              <a:rPr lang="en-US" dirty="0"/>
              <a:t>Make a plan, and the intrusive thoughts subside</a:t>
            </a:r>
          </a:p>
          <a:p>
            <a:pPr lvl="1"/>
            <a:r>
              <a:rPr lang="en-US" dirty="0"/>
              <a:t>“If/when X, I will do Y”</a:t>
            </a:r>
          </a:p>
        </p:txBody>
      </p:sp>
    </p:spTree>
    <p:extLst>
      <p:ext uri="{BB962C8B-B14F-4D97-AF65-F5344CB8AC3E}">
        <p14:creationId xmlns:p14="http://schemas.microsoft.com/office/powerpoint/2010/main" val="102360835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Takes Mental Effort</a:t>
            </a:r>
          </a:p>
        </p:txBody>
      </p:sp>
      <p:sp>
        <p:nvSpPr>
          <p:cNvPr id="3" name="Content Placeholder 2"/>
          <p:cNvSpPr>
            <a:spLocks noGrp="1"/>
          </p:cNvSpPr>
          <p:nvPr>
            <p:ph idx="1"/>
          </p:nvPr>
        </p:nvSpPr>
        <p:spPr/>
        <p:txBody>
          <a:bodyPr/>
          <a:lstStyle/>
          <a:p>
            <a:r>
              <a:rPr lang="en-US" dirty="0"/>
              <a:t>Forming</a:t>
            </a:r>
          </a:p>
          <a:p>
            <a:r>
              <a:rPr lang="en-US" dirty="0"/>
              <a:t>Revising</a:t>
            </a:r>
          </a:p>
        </p:txBody>
      </p:sp>
    </p:spTree>
    <p:extLst>
      <p:ext uri="{BB962C8B-B14F-4D97-AF65-F5344CB8AC3E}">
        <p14:creationId xmlns:p14="http://schemas.microsoft.com/office/powerpoint/2010/main" val="350461455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1200">
                <a:solidFill>
                  <a:schemeClr val="tx1"/>
                </a:solidFill>
                <a:latin typeface="Georgia" charset="0"/>
                <a:ea typeface="ＭＳ Ｐゴシック" charset="0"/>
              </a:defRPr>
            </a:lvl1pPr>
            <a:lvl2pPr marL="742950" indent="-285750">
              <a:defRPr sz="1200">
                <a:solidFill>
                  <a:schemeClr val="tx1"/>
                </a:solidFill>
                <a:latin typeface="Georgia" charset="0"/>
                <a:ea typeface="ＭＳ Ｐゴシック" charset="0"/>
              </a:defRPr>
            </a:lvl2pPr>
            <a:lvl3pPr marL="1143000" indent="-228600">
              <a:defRPr sz="1200">
                <a:solidFill>
                  <a:schemeClr val="tx1"/>
                </a:solidFill>
                <a:latin typeface="Georgia" charset="0"/>
                <a:ea typeface="ＭＳ Ｐゴシック" charset="0"/>
              </a:defRPr>
            </a:lvl3pPr>
            <a:lvl4pPr marL="1600200" indent="-228600">
              <a:defRPr sz="1200">
                <a:solidFill>
                  <a:schemeClr val="tx1"/>
                </a:solidFill>
                <a:latin typeface="Georgia" charset="0"/>
                <a:ea typeface="ＭＳ Ｐゴシック" charset="0"/>
              </a:defRPr>
            </a:lvl4pPr>
            <a:lvl5pPr marL="2057400" indent="-228600">
              <a:defRPr sz="1200">
                <a:solidFill>
                  <a:schemeClr val="tx1"/>
                </a:solidFill>
                <a:latin typeface="Georgia" charset="0"/>
                <a:ea typeface="ＭＳ Ｐゴシック" charset="0"/>
              </a:defRPr>
            </a:lvl5pPr>
            <a:lvl6pPr marL="2514600" indent="-228600" eaLnBrk="0" fontAlgn="base" hangingPunct="0">
              <a:spcBef>
                <a:spcPct val="0"/>
              </a:spcBef>
              <a:spcAft>
                <a:spcPct val="0"/>
              </a:spcAft>
              <a:defRPr sz="1200">
                <a:solidFill>
                  <a:schemeClr val="tx1"/>
                </a:solidFill>
                <a:latin typeface="Georgia" charset="0"/>
                <a:ea typeface="ＭＳ Ｐゴシック" charset="0"/>
              </a:defRPr>
            </a:lvl6pPr>
            <a:lvl7pPr marL="2971800" indent="-228600" eaLnBrk="0" fontAlgn="base" hangingPunct="0">
              <a:spcBef>
                <a:spcPct val="0"/>
              </a:spcBef>
              <a:spcAft>
                <a:spcPct val="0"/>
              </a:spcAft>
              <a:defRPr sz="1200">
                <a:solidFill>
                  <a:schemeClr val="tx1"/>
                </a:solidFill>
                <a:latin typeface="Georgia" charset="0"/>
                <a:ea typeface="ＭＳ Ｐゴシック" charset="0"/>
              </a:defRPr>
            </a:lvl7pPr>
            <a:lvl8pPr marL="3429000" indent="-228600" eaLnBrk="0" fontAlgn="base" hangingPunct="0">
              <a:spcBef>
                <a:spcPct val="0"/>
              </a:spcBef>
              <a:spcAft>
                <a:spcPct val="0"/>
              </a:spcAft>
              <a:defRPr sz="1200">
                <a:solidFill>
                  <a:schemeClr val="tx1"/>
                </a:solidFill>
                <a:latin typeface="Georgia" charset="0"/>
                <a:ea typeface="ＭＳ Ｐゴシック" charset="0"/>
              </a:defRPr>
            </a:lvl8pPr>
            <a:lvl9pPr marL="3886200" indent="-228600" eaLnBrk="0" fontAlgn="base" hangingPunct="0">
              <a:spcBef>
                <a:spcPct val="0"/>
              </a:spcBef>
              <a:spcAft>
                <a:spcPct val="0"/>
              </a:spcAft>
              <a:defRPr sz="1200">
                <a:solidFill>
                  <a:schemeClr val="tx1"/>
                </a:solidFill>
                <a:latin typeface="Georgia" charset="0"/>
                <a:ea typeface="ＭＳ Ｐゴシック" charset="0"/>
              </a:defRPr>
            </a:lvl9pPr>
          </a:lstStyle>
          <a:p>
            <a:fld id="{15D781AF-6A42-8F47-AB6A-661153FEB990}" type="datetime1">
              <a:rPr lang="nb-NO" sz="900">
                <a:solidFill>
                  <a:srgbClr val="9E9FA3"/>
                </a:solidFill>
              </a:rPr>
              <a:pPr/>
              <a:t>6/11/19</a:t>
            </a:fld>
            <a:endParaRPr lang="nb-NO" sz="900">
              <a:solidFill>
                <a:srgbClr val="9E9FA3"/>
              </a:solidFill>
            </a:endParaRPr>
          </a:p>
        </p:txBody>
      </p:sp>
      <p:sp>
        <p:nvSpPr>
          <p:cNvPr id="9219" name="Slide Number Placeholder 5"/>
          <p:cNvSpPr>
            <a:spLocks noGrp="1"/>
          </p:cNvSpPr>
          <p:nvPr>
            <p:ph type="sldNum" sz="quarter" idx="12"/>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1200">
                <a:solidFill>
                  <a:schemeClr val="tx1"/>
                </a:solidFill>
                <a:latin typeface="Georgia" charset="0"/>
                <a:ea typeface="ＭＳ Ｐゴシック" charset="0"/>
              </a:defRPr>
            </a:lvl1pPr>
            <a:lvl2pPr marL="742950" indent="-285750">
              <a:defRPr sz="1200">
                <a:solidFill>
                  <a:schemeClr val="tx1"/>
                </a:solidFill>
                <a:latin typeface="Georgia" charset="0"/>
                <a:ea typeface="ＭＳ Ｐゴシック" charset="0"/>
              </a:defRPr>
            </a:lvl2pPr>
            <a:lvl3pPr marL="1143000" indent="-228600">
              <a:defRPr sz="1200">
                <a:solidFill>
                  <a:schemeClr val="tx1"/>
                </a:solidFill>
                <a:latin typeface="Georgia" charset="0"/>
                <a:ea typeface="ＭＳ Ｐゴシック" charset="0"/>
              </a:defRPr>
            </a:lvl3pPr>
            <a:lvl4pPr marL="1600200" indent="-228600">
              <a:defRPr sz="1200">
                <a:solidFill>
                  <a:schemeClr val="tx1"/>
                </a:solidFill>
                <a:latin typeface="Georgia" charset="0"/>
                <a:ea typeface="ＭＳ Ｐゴシック" charset="0"/>
              </a:defRPr>
            </a:lvl4pPr>
            <a:lvl5pPr marL="2057400" indent="-228600">
              <a:defRPr sz="1200">
                <a:solidFill>
                  <a:schemeClr val="tx1"/>
                </a:solidFill>
                <a:latin typeface="Georgia" charset="0"/>
                <a:ea typeface="ＭＳ Ｐゴシック" charset="0"/>
              </a:defRPr>
            </a:lvl5pPr>
            <a:lvl6pPr marL="2514600" indent="-228600" eaLnBrk="0" fontAlgn="base" hangingPunct="0">
              <a:spcBef>
                <a:spcPct val="0"/>
              </a:spcBef>
              <a:spcAft>
                <a:spcPct val="0"/>
              </a:spcAft>
              <a:defRPr sz="1200">
                <a:solidFill>
                  <a:schemeClr val="tx1"/>
                </a:solidFill>
                <a:latin typeface="Georgia" charset="0"/>
                <a:ea typeface="ＭＳ Ｐゴシック" charset="0"/>
              </a:defRPr>
            </a:lvl6pPr>
            <a:lvl7pPr marL="2971800" indent="-228600" eaLnBrk="0" fontAlgn="base" hangingPunct="0">
              <a:spcBef>
                <a:spcPct val="0"/>
              </a:spcBef>
              <a:spcAft>
                <a:spcPct val="0"/>
              </a:spcAft>
              <a:defRPr sz="1200">
                <a:solidFill>
                  <a:schemeClr val="tx1"/>
                </a:solidFill>
                <a:latin typeface="Georgia" charset="0"/>
                <a:ea typeface="ＭＳ Ｐゴシック" charset="0"/>
              </a:defRPr>
            </a:lvl7pPr>
            <a:lvl8pPr marL="3429000" indent="-228600" eaLnBrk="0" fontAlgn="base" hangingPunct="0">
              <a:spcBef>
                <a:spcPct val="0"/>
              </a:spcBef>
              <a:spcAft>
                <a:spcPct val="0"/>
              </a:spcAft>
              <a:defRPr sz="1200">
                <a:solidFill>
                  <a:schemeClr val="tx1"/>
                </a:solidFill>
                <a:latin typeface="Georgia" charset="0"/>
                <a:ea typeface="ＭＳ Ｐゴシック" charset="0"/>
              </a:defRPr>
            </a:lvl8pPr>
            <a:lvl9pPr marL="3886200" indent="-228600" eaLnBrk="0" fontAlgn="base" hangingPunct="0">
              <a:spcBef>
                <a:spcPct val="0"/>
              </a:spcBef>
              <a:spcAft>
                <a:spcPct val="0"/>
              </a:spcAft>
              <a:defRPr sz="1200">
                <a:solidFill>
                  <a:schemeClr val="tx1"/>
                </a:solidFill>
                <a:latin typeface="Georgia" charset="0"/>
                <a:ea typeface="ＭＳ Ｐゴシック" charset="0"/>
              </a:defRPr>
            </a:lvl9pPr>
          </a:lstStyle>
          <a:p>
            <a:fld id="{2F6230C6-061B-6147-B70A-EBBE5A3F6746}" type="slidenum">
              <a:rPr lang="nb-NO" sz="900">
                <a:solidFill>
                  <a:srgbClr val="9E9FA3"/>
                </a:solidFill>
              </a:rPr>
              <a:pPr/>
              <a:t>96</a:t>
            </a:fld>
            <a:endParaRPr lang="nb-NO" sz="900">
              <a:solidFill>
                <a:srgbClr val="9E9FA3"/>
              </a:solidFill>
            </a:endParaRPr>
          </a:p>
        </p:txBody>
      </p:sp>
      <p:sp>
        <p:nvSpPr>
          <p:cNvPr id="9220" name="Rectangle 2"/>
          <p:cNvSpPr>
            <a:spLocks noGrp="1" noChangeArrowheads="1"/>
          </p:cNvSpPr>
          <p:nvPr>
            <p:ph type="title"/>
          </p:nvPr>
        </p:nvSpPr>
        <p:spPr>
          <a:xfrm>
            <a:off x="815446" y="260350"/>
            <a:ext cx="8135937" cy="633413"/>
          </a:xfrm>
        </p:spPr>
        <p:txBody>
          <a:bodyPr>
            <a:normAutofit fontScale="90000"/>
          </a:bodyPr>
          <a:lstStyle/>
          <a:p>
            <a:r>
              <a:rPr lang="en-US" sz="2400" dirty="0">
                <a:solidFill>
                  <a:srgbClr val="00306A"/>
                </a:solidFill>
                <a:latin typeface="Calibri" charset="0"/>
              </a:rPr>
              <a:t>Decision Fatigue and Planning</a:t>
            </a:r>
            <a:br>
              <a:rPr lang="en-US" sz="2400" dirty="0">
                <a:solidFill>
                  <a:srgbClr val="00306A"/>
                </a:solidFill>
                <a:latin typeface="Calibri" charset="0"/>
              </a:rPr>
            </a:br>
            <a:r>
              <a:rPr lang="en-US" sz="2400" dirty="0">
                <a:solidFill>
                  <a:srgbClr val="00306A"/>
                </a:solidFill>
                <a:latin typeface="Calibri" charset="0"/>
              </a:rPr>
              <a:t>Field-Experiment (N=112, Bergen, Norway)</a:t>
            </a:r>
          </a:p>
        </p:txBody>
      </p:sp>
      <p:sp>
        <p:nvSpPr>
          <p:cNvPr id="8197" name="Rectangle 3"/>
          <p:cNvSpPr>
            <a:spLocks noGrp="1" noChangeArrowheads="1"/>
          </p:cNvSpPr>
          <p:nvPr>
            <p:ph type="body" idx="1"/>
          </p:nvPr>
        </p:nvSpPr>
        <p:spPr>
          <a:xfrm>
            <a:off x="539750" y="981075"/>
            <a:ext cx="8147050" cy="5286375"/>
          </a:xfrm>
        </p:spPr>
        <p:txBody>
          <a:bodyPr/>
          <a:lstStyle/>
          <a:p>
            <a:pPr marL="0" indent="0" algn="just">
              <a:lnSpc>
                <a:spcPct val="115000"/>
              </a:lnSpc>
              <a:buFontTx/>
              <a:buNone/>
              <a:tabLst>
                <a:tab pos="1781175" algn="l"/>
              </a:tabLst>
            </a:pPr>
            <a:r>
              <a:rPr lang="en-US" sz="1600" b="1">
                <a:solidFill>
                  <a:srgbClr val="000000"/>
                </a:solidFill>
                <a:latin typeface="Calibri" charset="0"/>
                <a:cs typeface="Times New Roman" charset="0"/>
              </a:rPr>
              <a:t>H1: Decision fatigue will cause planning aversion (i.e. lower willingness to plan)  </a:t>
            </a:r>
            <a:r>
              <a:rPr lang="en-US" sz="1600">
                <a:solidFill>
                  <a:srgbClr val="000000"/>
                </a:solidFill>
                <a:latin typeface="Calibri" charset="0"/>
                <a:cs typeface="Times New Roman" charset="0"/>
              </a:rPr>
              <a:t> </a:t>
            </a:r>
          </a:p>
          <a:p>
            <a:pPr marL="0" indent="0" algn="just">
              <a:lnSpc>
                <a:spcPct val="115000"/>
              </a:lnSpc>
              <a:tabLst>
                <a:tab pos="1781175" algn="l"/>
              </a:tabLst>
            </a:pPr>
            <a:r>
              <a:rPr lang="ja-JP" altLang="en-US" sz="1500" i="1">
                <a:latin typeface="Calibri" charset="0"/>
              </a:rPr>
              <a:t>“</a:t>
            </a:r>
            <a:r>
              <a:rPr lang="en-US" sz="1500" i="1">
                <a:latin typeface="Calibri" charset="0"/>
              </a:rPr>
              <a:t>If you had 20 minutes for your disposal right now, please tell us how much you would like to do each activity below by rating each of them on a scale from 0 (Not at all) to 10 (Very much so).</a:t>
            </a:r>
            <a:r>
              <a:rPr lang="ja-JP" altLang="en-US" sz="1500" i="1">
                <a:latin typeface="Calibri" charset="0"/>
              </a:rPr>
              <a:t>”</a:t>
            </a:r>
            <a:endParaRPr lang="en-US" sz="1500" i="1">
              <a:latin typeface="Calibri" charset="0"/>
            </a:endParaRPr>
          </a:p>
          <a:p>
            <a:pPr lvl="1" algn="just">
              <a:lnSpc>
                <a:spcPct val="115000"/>
              </a:lnSpc>
              <a:tabLst>
                <a:tab pos="1781175" algn="l"/>
              </a:tabLst>
            </a:pPr>
            <a:r>
              <a:rPr lang="en-US" sz="1400" b="1" i="1" u="sng">
                <a:latin typeface="Calibri" charset="0"/>
              </a:rPr>
              <a:t>Take a relaxing </a:t>
            </a:r>
            <a:r>
              <a:rPr lang="ja-JP" altLang="en-US" sz="1400" b="1" i="1" u="sng">
                <a:latin typeface="Calibri" charset="0"/>
              </a:rPr>
              <a:t>“</a:t>
            </a:r>
            <a:r>
              <a:rPr lang="en-US" sz="1400" b="1" i="1" u="sng">
                <a:latin typeface="Calibri" charset="0"/>
              </a:rPr>
              <a:t>time out</a:t>
            </a:r>
            <a:r>
              <a:rPr lang="ja-JP" altLang="en-US" sz="1400" b="1" i="1" u="sng">
                <a:latin typeface="Calibri" charset="0"/>
              </a:rPr>
              <a:t>”</a:t>
            </a:r>
            <a:endParaRPr lang="en-US" sz="1400" b="1" i="1">
              <a:latin typeface="Calibri" charset="0"/>
            </a:endParaRPr>
          </a:p>
          <a:p>
            <a:pPr lvl="1" algn="just">
              <a:lnSpc>
                <a:spcPct val="115000"/>
              </a:lnSpc>
              <a:tabLst>
                <a:tab pos="1781175" algn="l"/>
              </a:tabLst>
            </a:pPr>
            <a:r>
              <a:rPr lang="en-US" sz="1400" b="1" i="1" u="sng">
                <a:latin typeface="Calibri" charset="0"/>
              </a:rPr>
              <a:t>Make a plan for the next four weeks</a:t>
            </a:r>
          </a:p>
          <a:p>
            <a:pPr marL="0" indent="0" algn="just">
              <a:lnSpc>
                <a:spcPct val="115000"/>
              </a:lnSpc>
              <a:tabLst>
                <a:tab pos="1781175" algn="l"/>
              </a:tabLst>
            </a:pPr>
            <a:endParaRPr lang="en-US" sz="1400" i="1">
              <a:latin typeface="Calibri" charset="0"/>
            </a:endParaRPr>
          </a:p>
          <a:p>
            <a:pPr marL="0" indent="0" algn="just">
              <a:lnSpc>
                <a:spcPct val="115000"/>
              </a:lnSpc>
              <a:tabLst>
                <a:tab pos="1781175" algn="l"/>
              </a:tabLst>
            </a:pPr>
            <a:r>
              <a:rPr lang="en-US" sz="1500" b="1" i="1" u="sng">
                <a:latin typeface="Calibri" charset="0"/>
              </a:rPr>
              <a:t>Aspiration level (goals)</a:t>
            </a:r>
            <a:r>
              <a:rPr lang="en-US" sz="1500" b="1" i="1">
                <a:latin typeface="Calibri" charset="0"/>
              </a:rPr>
              <a:t>: </a:t>
            </a:r>
            <a:r>
              <a:rPr lang="en-US" sz="1500" i="1">
                <a:latin typeface="Calibri" charset="0"/>
              </a:rPr>
              <a:t>Compared to how you live your life right now, what are your goals for the next four weeks? </a:t>
            </a:r>
            <a:r>
              <a:rPr lang="en-US" sz="1400" i="1">
                <a:latin typeface="Calibri" charset="0"/>
              </a:rPr>
              <a:t>Health/Private economy/Moral concern, Pro-sociality </a:t>
            </a:r>
            <a:r>
              <a:rPr lang="en-US" sz="1400">
                <a:latin typeface="Calibri" charset="0"/>
              </a:rPr>
              <a:t>(0=Much worse, 10=Much better)</a:t>
            </a:r>
          </a:p>
          <a:p>
            <a:pPr lvl="1" algn="just">
              <a:lnSpc>
                <a:spcPct val="115000"/>
              </a:lnSpc>
              <a:tabLst>
                <a:tab pos="1781175" algn="l"/>
              </a:tabLst>
            </a:pPr>
            <a:endParaRPr lang="en-US" sz="1300">
              <a:latin typeface="Calibri" charset="0"/>
            </a:endParaRPr>
          </a:p>
          <a:p>
            <a:pPr lvl="1" algn="just">
              <a:lnSpc>
                <a:spcPct val="115000"/>
              </a:lnSpc>
              <a:tabLst>
                <a:tab pos="1781175" algn="l"/>
              </a:tabLst>
            </a:pPr>
            <a:endParaRPr lang="en-US" sz="1300">
              <a:latin typeface="Calibri" charset="0"/>
            </a:endParaRPr>
          </a:p>
          <a:p>
            <a:pPr lvl="1" algn="just">
              <a:lnSpc>
                <a:spcPct val="115000"/>
              </a:lnSpc>
              <a:tabLst>
                <a:tab pos="1781175" algn="l"/>
              </a:tabLst>
            </a:pPr>
            <a:endParaRPr lang="en-US" sz="1200">
              <a:latin typeface="Calibri" charset="0"/>
            </a:endParaRPr>
          </a:p>
          <a:p>
            <a:pPr lvl="1" algn="just">
              <a:lnSpc>
                <a:spcPct val="115000"/>
              </a:lnSpc>
              <a:tabLst>
                <a:tab pos="1781175" algn="l"/>
              </a:tabLst>
            </a:pPr>
            <a:endParaRPr lang="en-US" sz="1200">
              <a:latin typeface="Calibri" charset="0"/>
            </a:endParaRPr>
          </a:p>
          <a:p>
            <a:pPr lvl="1" algn="just">
              <a:lnSpc>
                <a:spcPct val="115000"/>
              </a:lnSpc>
              <a:tabLst>
                <a:tab pos="1781175" algn="l"/>
              </a:tabLst>
            </a:pPr>
            <a:endParaRPr lang="en-US" sz="1200">
              <a:latin typeface="Calibri" charset="0"/>
            </a:endParaRPr>
          </a:p>
        </p:txBody>
      </p:sp>
      <p:pic>
        <p:nvPicPr>
          <p:cNvPr id="922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81213" y="3614738"/>
            <a:ext cx="5064125" cy="315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574469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1200">
                <a:solidFill>
                  <a:schemeClr val="tx1"/>
                </a:solidFill>
                <a:latin typeface="Georgia" charset="0"/>
                <a:ea typeface="ＭＳ Ｐゴシック" charset="0"/>
              </a:defRPr>
            </a:lvl1pPr>
            <a:lvl2pPr marL="742950" indent="-285750">
              <a:defRPr sz="1200">
                <a:solidFill>
                  <a:schemeClr val="tx1"/>
                </a:solidFill>
                <a:latin typeface="Georgia" charset="0"/>
                <a:ea typeface="ＭＳ Ｐゴシック" charset="0"/>
              </a:defRPr>
            </a:lvl2pPr>
            <a:lvl3pPr marL="1143000" indent="-228600">
              <a:defRPr sz="1200">
                <a:solidFill>
                  <a:schemeClr val="tx1"/>
                </a:solidFill>
                <a:latin typeface="Georgia" charset="0"/>
                <a:ea typeface="ＭＳ Ｐゴシック" charset="0"/>
              </a:defRPr>
            </a:lvl3pPr>
            <a:lvl4pPr marL="1600200" indent="-228600">
              <a:defRPr sz="1200">
                <a:solidFill>
                  <a:schemeClr val="tx1"/>
                </a:solidFill>
                <a:latin typeface="Georgia" charset="0"/>
                <a:ea typeface="ＭＳ Ｐゴシック" charset="0"/>
              </a:defRPr>
            </a:lvl4pPr>
            <a:lvl5pPr marL="2057400" indent="-228600">
              <a:defRPr sz="1200">
                <a:solidFill>
                  <a:schemeClr val="tx1"/>
                </a:solidFill>
                <a:latin typeface="Georgia" charset="0"/>
                <a:ea typeface="ＭＳ Ｐゴシック" charset="0"/>
              </a:defRPr>
            </a:lvl5pPr>
            <a:lvl6pPr marL="2514600" indent="-228600" eaLnBrk="0" fontAlgn="base" hangingPunct="0">
              <a:spcBef>
                <a:spcPct val="0"/>
              </a:spcBef>
              <a:spcAft>
                <a:spcPct val="0"/>
              </a:spcAft>
              <a:defRPr sz="1200">
                <a:solidFill>
                  <a:schemeClr val="tx1"/>
                </a:solidFill>
                <a:latin typeface="Georgia" charset="0"/>
                <a:ea typeface="ＭＳ Ｐゴシック" charset="0"/>
              </a:defRPr>
            </a:lvl6pPr>
            <a:lvl7pPr marL="2971800" indent="-228600" eaLnBrk="0" fontAlgn="base" hangingPunct="0">
              <a:spcBef>
                <a:spcPct val="0"/>
              </a:spcBef>
              <a:spcAft>
                <a:spcPct val="0"/>
              </a:spcAft>
              <a:defRPr sz="1200">
                <a:solidFill>
                  <a:schemeClr val="tx1"/>
                </a:solidFill>
                <a:latin typeface="Georgia" charset="0"/>
                <a:ea typeface="ＭＳ Ｐゴシック" charset="0"/>
              </a:defRPr>
            </a:lvl7pPr>
            <a:lvl8pPr marL="3429000" indent="-228600" eaLnBrk="0" fontAlgn="base" hangingPunct="0">
              <a:spcBef>
                <a:spcPct val="0"/>
              </a:spcBef>
              <a:spcAft>
                <a:spcPct val="0"/>
              </a:spcAft>
              <a:defRPr sz="1200">
                <a:solidFill>
                  <a:schemeClr val="tx1"/>
                </a:solidFill>
                <a:latin typeface="Georgia" charset="0"/>
                <a:ea typeface="ＭＳ Ｐゴシック" charset="0"/>
              </a:defRPr>
            </a:lvl8pPr>
            <a:lvl9pPr marL="3886200" indent="-228600" eaLnBrk="0" fontAlgn="base" hangingPunct="0">
              <a:spcBef>
                <a:spcPct val="0"/>
              </a:spcBef>
              <a:spcAft>
                <a:spcPct val="0"/>
              </a:spcAft>
              <a:defRPr sz="1200">
                <a:solidFill>
                  <a:schemeClr val="tx1"/>
                </a:solidFill>
                <a:latin typeface="Georgia" charset="0"/>
                <a:ea typeface="ＭＳ Ｐゴシック" charset="0"/>
              </a:defRPr>
            </a:lvl9pPr>
          </a:lstStyle>
          <a:p>
            <a:fld id="{C364AED0-1181-4647-8F5D-97BDA44AE555}" type="datetime1">
              <a:rPr lang="nb-NO" sz="900">
                <a:solidFill>
                  <a:srgbClr val="9E9FA3"/>
                </a:solidFill>
              </a:rPr>
              <a:pPr/>
              <a:t>6/11/19</a:t>
            </a:fld>
            <a:endParaRPr lang="nb-NO" sz="900">
              <a:solidFill>
                <a:srgbClr val="9E9FA3"/>
              </a:solidFill>
            </a:endParaRPr>
          </a:p>
        </p:txBody>
      </p:sp>
      <p:sp>
        <p:nvSpPr>
          <p:cNvPr id="10243" name="Slide Number Placeholder 5"/>
          <p:cNvSpPr>
            <a:spLocks noGrp="1"/>
          </p:cNvSpPr>
          <p:nvPr>
            <p:ph type="sldNum" sz="quarter" idx="12"/>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1200">
                <a:solidFill>
                  <a:schemeClr val="tx1"/>
                </a:solidFill>
                <a:latin typeface="Georgia" charset="0"/>
                <a:ea typeface="ＭＳ Ｐゴシック" charset="0"/>
              </a:defRPr>
            </a:lvl1pPr>
            <a:lvl2pPr marL="742950" indent="-285750">
              <a:defRPr sz="1200">
                <a:solidFill>
                  <a:schemeClr val="tx1"/>
                </a:solidFill>
                <a:latin typeface="Georgia" charset="0"/>
                <a:ea typeface="ＭＳ Ｐゴシック" charset="0"/>
              </a:defRPr>
            </a:lvl2pPr>
            <a:lvl3pPr marL="1143000" indent="-228600">
              <a:defRPr sz="1200">
                <a:solidFill>
                  <a:schemeClr val="tx1"/>
                </a:solidFill>
                <a:latin typeface="Georgia" charset="0"/>
                <a:ea typeface="ＭＳ Ｐゴシック" charset="0"/>
              </a:defRPr>
            </a:lvl3pPr>
            <a:lvl4pPr marL="1600200" indent="-228600">
              <a:defRPr sz="1200">
                <a:solidFill>
                  <a:schemeClr val="tx1"/>
                </a:solidFill>
                <a:latin typeface="Georgia" charset="0"/>
                <a:ea typeface="ＭＳ Ｐゴシック" charset="0"/>
              </a:defRPr>
            </a:lvl4pPr>
            <a:lvl5pPr marL="2057400" indent="-228600">
              <a:defRPr sz="1200">
                <a:solidFill>
                  <a:schemeClr val="tx1"/>
                </a:solidFill>
                <a:latin typeface="Georgia" charset="0"/>
                <a:ea typeface="ＭＳ Ｐゴシック" charset="0"/>
              </a:defRPr>
            </a:lvl5pPr>
            <a:lvl6pPr marL="2514600" indent="-228600" eaLnBrk="0" fontAlgn="base" hangingPunct="0">
              <a:spcBef>
                <a:spcPct val="0"/>
              </a:spcBef>
              <a:spcAft>
                <a:spcPct val="0"/>
              </a:spcAft>
              <a:defRPr sz="1200">
                <a:solidFill>
                  <a:schemeClr val="tx1"/>
                </a:solidFill>
                <a:latin typeface="Georgia" charset="0"/>
                <a:ea typeface="ＭＳ Ｐゴシック" charset="0"/>
              </a:defRPr>
            </a:lvl6pPr>
            <a:lvl7pPr marL="2971800" indent="-228600" eaLnBrk="0" fontAlgn="base" hangingPunct="0">
              <a:spcBef>
                <a:spcPct val="0"/>
              </a:spcBef>
              <a:spcAft>
                <a:spcPct val="0"/>
              </a:spcAft>
              <a:defRPr sz="1200">
                <a:solidFill>
                  <a:schemeClr val="tx1"/>
                </a:solidFill>
                <a:latin typeface="Georgia" charset="0"/>
                <a:ea typeface="ＭＳ Ｐゴシック" charset="0"/>
              </a:defRPr>
            </a:lvl7pPr>
            <a:lvl8pPr marL="3429000" indent="-228600" eaLnBrk="0" fontAlgn="base" hangingPunct="0">
              <a:spcBef>
                <a:spcPct val="0"/>
              </a:spcBef>
              <a:spcAft>
                <a:spcPct val="0"/>
              </a:spcAft>
              <a:defRPr sz="1200">
                <a:solidFill>
                  <a:schemeClr val="tx1"/>
                </a:solidFill>
                <a:latin typeface="Georgia" charset="0"/>
                <a:ea typeface="ＭＳ Ｐゴシック" charset="0"/>
              </a:defRPr>
            </a:lvl8pPr>
            <a:lvl9pPr marL="3886200" indent="-228600" eaLnBrk="0" fontAlgn="base" hangingPunct="0">
              <a:spcBef>
                <a:spcPct val="0"/>
              </a:spcBef>
              <a:spcAft>
                <a:spcPct val="0"/>
              </a:spcAft>
              <a:defRPr sz="1200">
                <a:solidFill>
                  <a:schemeClr val="tx1"/>
                </a:solidFill>
                <a:latin typeface="Georgia" charset="0"/>
                <a:ea typeface="ＭＳ Ｐゴシック" charset="0"/>
              </a:defRPr>
            </a:lvl9pPr>
          </a:lstStyle>
          <a:p>
            <a:fld id="{B1A42BA0-5703-084B-9471-D4557B310C7A}" type="slidenum">
              <a:rPr lang="nb-NO" sz="900">
                <a:solidFill>
                  <a:srgbClr val="9E9FA3"/>
                </a:solidFill>
              </a:rPr>
              <a:pPr/>
              <a:t>97</a:t>
            </a:fld>
            <a:endParaRPr lang="nb-NO" sz="900">
              <a:solidFill>
                <a:srgbClr val="9E9FA3"/>
              </a:solidFill>
            </a:endParaRPr>
          </a:p>
        </p:txBody>
      </p:sp>
      <p:sp>
        <p:nvSpPr>
          <p:cNvPr id="10244" name="Rectangle 2"/>
          <p:cNvSpPr>
            <a:spLocks noGrp="1" noChangeArrowheads="1"/>
          </p:cNvSpPr>
          <p:nvPr>
            <p:ph type="title"/>
          </p:nvPr>
        </p:nvSpPr>
        <p:spPr>
          <a:xfrm>
            <a:off x="1763713" y="260350"/>
            <a:ext cx="8135937" cy="633413"/>
          </a:xfrm>
        </p:spPr>
        <p:txBody>
          <a:bodyPr>
            <a:normAutofit fontScale="90000"/>
          </a:bodyPr>
          <a:lstStyle/>
          <a:p>
            <a:r>
              <a:rPr lang="en-US" sz="2400" dirty="0">
                <a:solidFill>
                  <a:srgbClr val="00306A"/>
                </a:solidFill>
                <a:latin typeface="Calibri" charset="0"/>
              </a:rPr>
              <a:t>Study 2: </a:t>
            </a:r>
            <a:r>
              <a:rPr lang="en-US" sz="1500" dirty="0" err="1">
                <a:solidFill>
                  <a:srgbClr val="00306A"/>
                </a:solidFill>
                <a:latin typeface="Calibri" charset="0"/>
              </a:rPr>
              <a:t>Sjastad</a:t>
            </a:r>
            <a:r>
              <a:rPr lang="en-US" sz="1500" dirty="0">
                <a:solidFill>
                  <a:srgbClr val="00306A"/>
                </a:solidFill>
                <a:latin typeface="Calibri" charset="0"/>
              </a:rPr>
              <a:t> &amp; Baumeister, in press, J. Exp. Soc. Psych.</a:t>
            </a:r>
            <a:r>
              <a:rPr lang="en-US" sz="2400" dirty="0">
                <a:solidFill>
                  <a:srgbClr val="00306A"/>
                </a:solidFill>
                <a:latin typeface="Calibri" charset="0"/>
              </a:rPr>
              <a:t/>
            </a:r>
            <a:br>
              <a:rPr lang="en-US" sz="2400" dirty="0">
                <a:solidFill>
                  <a:srgbClr val="00306A"/>
                </a:solidFill>
                <a:latin typeface="Calibri" charset="0"/>
              </a:rPr>
            </a:br>
            <a:r>
              <a:rPr lang="en-US" sz="2400" dirty="0">
                <a:solidFill>
                  <a:srgbClr val="00306A"/>
                </a:solidFill>
                <a:latin typeface="Calibri" charset="0"/>
              </a:rPr>
              <a:t>Field-Experiment (N=112, Bergen, Norway)</a:t>
            </a:r>
          </a:p>
        </p:txBody>
      </p:sp>
      <p:sp>
        <p:nvSpPr>
          <p:cNvPr id="8197" name="Rectangle 3"/>
          <p:cNvSpPr>
            <a:spLocks noGrp="1" noChangeArrowheads="1"/>
          </p:cNvSpPr>
          <p:nvPr>
            <p:ph type="body" idx="1"/>
          </p:nvPr>
        </p:nvSpPr>
        <p:spPr>
          <a:xfrm>
            <a:off x="539750" y="981075"/>
            <a:ext cx="8147050" cy="5286375"/>
          </a:xfrm>
        </p:spPr>
        <p:txBody>
          <a:bodyPr/>
          <a:lstStyle/>
          <a:p>
            <a:pPr marL="0" indent="0" algn="just">
              <a:lnSpc>
                <a:spcPct val="115000"/>
              </a:lnSpc>
              <a:spcAft>
                <a:spcPts val="0"/>
              </a:spcAft>
              <a:buFontTx/>
              <a:buNone/>
              <a:tabLst>
                <a:tab pos="1781175" algn="l"/>
              </a:tabLst>
              <a:defRPr/>
            </a:pPr>
            <a:r>
              <a:rPr lang="en-US" sz="28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Decision fatigue caused planning aversion;</a:t>
            </a:r>
          </a:p>
          <a:p>
            <a:pPr marL="0" indent="0" algn="just">
              <a:lnSpc>
                <a:spcPct val="115000"/>
              </a:lnSpc>
              <a:spcAft>
                <a:spcPts val="0"/>
              </a:spcAft>
              <a:buFontTx/>
              <a:buNone/>
              <a:tabLst>
                <a:tab pos="1781175" algn="l"/>
              </a:tabLst>
              <a:defRPr/>
            </a:pPr>
            <a:r>
              <a:rPr lang="en-US" sz="28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did not influence aspiration level (goals)  </a:t>
            </a:r>
            <a:r>
              <a:rPr lang="en-US" sz="2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p>
          <a:p>
            <a:pPr lvl="1" algn="just">
              <a:lnSpc>
                <a:spcPct val="115000"/>
              </a:lnSpc>
              <a:spcAft>
                <a:spcPts val="0"/>
              </a:spcAft>
              <a:tabLst>
                <a:tab pos="1781175" algn="l"/>
              </a:tabLst>
              <a:defRPr/>
            </a:pPr>
            <a:endParaRPr lang="en-US" sz="1200" dirty="0">
              <a:latin typeface="Calibri" panose="020F0502020204030204" pitchFamily="34" charset="0"/>
            </a:endParaRPr>
          </a:p>
          <a:p>
            <a:pPr lvl="1" algn="just">
              <a:lnSpc>
                <a:spcPct val="115000"/>
              </a:lnSpc>
              <a:spcAft>
                <a:spcPts val="0"/>
              </a:spcAft>
              <a:tabLst>
                <a:tab pos="1781175" algn="l"/>
              </a:tabLst>
              <a:defRPr/>
            </a:pPr>
            <a:endParaRPr lang="en-US" sz="1200" dirty="0">
              <a:latin typeface="Calibri" panose="020F0502020204030204" pitchFamily="34" charset="0"/>
            </a:endParaRPr>
          </a:p>
          <a:p>
            <a:pPr lvl="1" algn="just">
              <a:lnSpc>
                <a:spcPct val="115000"/>
              </a:lnSpc>
              <a:spcAft>
                <a:spcPts val="0"/>
              </a:spcAft>
              <a:tabLst>
                <a:tab pos="1781175" algn="l"/>
              </a:tabLst>
              <a:defRPr/>
            </a:pPr>
            <a:endParaRPr lang="en-US" sz="1200" dirty="0">
              <a:latin typeface="Calibri" panose="020F0502020204030204" pitchFamily="34" charset="0"/>
            </a:endParaRPr>
          </a:p>
        </p:txBody>
      </p:sp>
      <p:pic>
        <p:nvPicPr>
          <p:cNvPr id="1024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8113" y="2476500"/>
            <a:ext cx="7932737" cy="434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177637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Findings: </a:t>
            </a:r>
            <a:r>
              <a:rPr lang="en-US" dirty="0"/>
              <a:t>Planning Takes Effort</a:t>
            </a:r>
          </a:p>
        </p:txBody>
      </p:sp>
      <p:sp>
        <p:nvSpPr>
          <p:cNvPr id="3" name="Content Placeholder 2"/>
          <p:cNvSpPr>
            <a:spLocks noGrp="1"/>
          </p:cNvSpPr>
          <p:nvPr>
            <p:ph idx="1"/>
          </p:nvPr>
        </p:nvSpPr>
        <p:spPr>
          <a:xfrm>
            <a:off x="457200" y="1600200"/>
            <a:ext cx="8077200" cy="3496733"/>
          </a:xfrm>
        </p:spPr>
        <p:txBody>
          <a:bodyPr/>
          <a:lstStyle/>
          <a:p>
            <a:r>
              <a:rPr lang="en-US" dirty="0"/>
              <a:t>Laboratory ego depletion manipulation reduced willingness to plan</a:t>
            </a:r>
          </a:p>
          <a:p>
            <a:r>
              <a:rPr lang="en-US" dirty="0"/>
              <a:t>Effort avoidance mediates</a:t>
            </a:r>
          </a:p>
          <a:p>
            <a:r>
              <a:rPr lang="en-US" dirty="0"/>
              <a:t>Depletion had no effects on desire to relax or on level of aspiration (goal setting)</a:t>
            </a:r>
          </a:p>
          <a:p>
            <a:r>
              <a:rPr lang="en-US" dirty="0"/>
              <a:t>Low self-control people do less planning</a:t>
            </a:r>
          </a:p>
          <a:p>
            <a:endParaRPr lang="en-US" dirty="0"/>
          </a:p>
        </p:txBody>
      </p:sp>
      <p:sp>
        <p:nvSpPr>
          <p:cNvPr id="4" name="TextBox 3"/>
          <p:cNvSpPr txBox="1"/>
          <p:nvPr/>
        </p:nvSpPr>
        <p:spPr>
          <a:xfrm>
            <a:off x="3657600" y="6096000"/>
            <a:ext cx="4730077" cy="369332"/>
          </a:xfrm>
          <a:prstGeom prst="rect">
            <a:avLst/>
          </a:prstGeom>
          <a:noFill/>
        </p:spPr>
        <p:txBody>
          <a:bodyPr wrap="none" rtlCol="0">
            <a:spAutoFit/>
          </a:bodyPr>
          <a:lstStyle/>
          <a:p>
            <a:r>
              <a:rPr lang="en-US" i="1" dirty="0" err="1"/>
              <a:t>Sjåstad</a:t>
            </a:r>
            <a:r>
              <a:rPr lang="en-US" i="1" dirty="0"/>
              <a:t> &amp; Baumeister, in press, J. Exp. Soc. Psych.</a:t>
            </a:r>
          </a:p>
        </p:txBody>
      </p:sp>
    </p:spTree>
    <p:extLst>
      <p:ext uri="{BB962C8B-B14F-4D97-AF65-F5344CB8AC3E}">
        <p14:creationId xmlns:p14="http://schemas.microsoft.com/office/powerpoint/2010/main" val="227683682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Emotions and Prospection</a:t>
            </a:r>
          </a:p>
        </p:txBody>
      </p:sp>
      <p:sp>
        <p:nvSpPr>
          <p:cNvPr id="3" name="Content Placeholder 2"/>
          <p:cNvSpPr>
            <a:spLocks noGrp="1"/>
          </p:cNvSpPr>
          <p:nvPr>
            <p:ph idx="1"/>
          </p:nvPr>
        </p:nvSpPr>
        <p:spPr>
          <a:xfrm>
            <a:off x="457200" y="1600200"/>
            <a:ext cx="8229600" cy="3259667"/>
          </a:xfrm>
        </p:spPr>
        <p:txBody>
          <a:bodyPr/>
          <a:lstStyle/>
          <a:p>
            <a:r>
              <a:rPr lang="en-US" dirty="0"/>
              <a:t>Anticipated emotions guide behavior </a:t>
            </a:r>
          </a:p>
          <a:p>
            <a:r>
              <a:rPr lang="en-US" dirty="0"/>
              <a:t>So… do people adjust their emotional expectations, in order to motivate themselves…???</a:t>
            </a:r>
          </a:p>
        </p:txBody>
      </p:sp>
      <p:sp>
        <p:nvSpPr>
          <p:cNvPr id="4" name="TextBox 3"/>
          <p:cNvSpPr txBox="1"/>
          <p:nvPr/>
        </p:nvSpPr>
        <p:spPr>
          <a:xfrm>
            <a:off x="3979333" y="5640401"/>
            <a:ext cx="3713664" cy="369332"/>
          </a:xfrm>
          <a:prstGeom prst="rect">
            <a:avLst/>
          </a:prstGeom>
          <a:noFill/>
        </p:spPr>
        <p:txBody>
          <a:bodyPr wrap="none" rtlCol="0">
            <a:spAutoFit/>
          </a:bodyPr>
          <a:lstStyle/>
          <a:p>
            <a:r>
              <a:rPr lang="en-US" i="1" dirty="0" err="1"/>
              <a:t>DeWall</a:t>
            </a:r>
            <a:r>
              <a:rPr lang="en-US" i="1" dirty="0"/>
              <a:t> et al. (2016), Emotion Review</a:t>
            </a:r>
          </a:p>
        </p:txBody>
      </p:sp>
    </p:spTree>
    <p:extLst>
      <p:ext uri="{BB962C8B-B14F-4D97-AF65-F5344CB8AC3E}">
        <p14:creationId xmlns:p14="http://schemas.microsoft.com/office/powerpoint/2010/main" val="42486176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20437</TotalTime>
  <Words>4536</Words>
  <Application>Microsoft Macintosh PowerPoint</Application>
  <PresentationFormat>On-screen Show (4:3)</PresentationFormat>
  <Paragraphs>657</Paragraphs>
  <Slides>122</Slides>
  <Notes>26</Notes>
  <HiddenSlides>0</HiddenSlides>
  <MMClips>0</MMClips>
  <ScaleCrop>false</ScaleCrop>
  <HeadingPairs>
    <vt:vector size="4" baseType="variant">
      <vt:variant>
        <vt:lpstr>Theme</vt:lpstr>
      </vt:variant>
      <vt:variant>
        <vt:i4>1</vt:i4>
      </vt:variant>
      <vt:variant>
        <vt:lpstr>Slide Titles</vt:lpstr>
      </vt:variant>
      <vt:variant>
        <vt:i4>122</vt:i4>
      </vt:variant>
    </vt:vector>
  </HeadingPairs>
  <TitlesOfParts>
    <vt:vector size="123" baseType="lpstr">
      <vt:lpstr>Office Theme</vt:lpstr>
      <vt:lpstr>“I never think about the future … it is coming soon enough!” —Albert Einstein  “Life can only be understood backwards;  but it must be lived forwards” —Søren Kierkegaard   “My interest is in the future,  because I am going to spend the rest of my life there” —Charles F. Kettering  “Everybody has a plan, until they get punched in the mouth” —Mike Tyson   “Never make predictions, especially about the future” — Casey Stengel</vt:lpstr>
      <vt:lpstr>Thinking about the Future:  Whether, When, Why, How, Who, What … and So What?</vt:lpstr>
      <vt:lpstr>Thanks</vt:lpstr>
      <vt:lpstr>About the Future</vt:lpstr>
      <vt:lpstr>What Were You Thinking? Past, Present, and Future in a  Random Sample of Everyday Thoughts </vt:lpstr>
      <vt:lpstr>Goals of Study</vt:lpstr>
      <vt:lpstr>Method</vt:lpstr>
      <vt:lpstr>Defining Past, Present, Future</vt:lpstr>
      <vt:lpstr>How Often?  % of Total Thoughts</vt:lpstr>
      <vt:lpstr>How Often?  % of Total Thoughts</vt:lpstr>
      <vt:lpstr>So: </vt:lpstr>
      <vt:lpstr>Time frame: future</vt:lpstr>
      <vt:lpstr>Pragmatic</vt:lpstr>
      <vt:lpstr>Time frame: past</vt:lpstr>
      <vt:lpstr>Thoughts without Time (24.4%)</vt:lpstr>
      <vt:lpstr>Implications</vt:lpstr>
      <vt:lpstr>Thought Content…</vt:lpstr>
      <vt:lpstr>Describing Thoughts about the Past</vt:lpstr>
      <vt:lpstr>Past: Summary</vt:lpstr>
      <vt:lpstr>Thoughts about the Past:  Nutshell Summary</vt:lpstr>
      <vt:lpstr>Describing Thoughts about the Present</vt:lpstr>
      <vt:lpstr>Thus</vt:lpstr>
      <vt:lpstr>Describing Thoughts about the Future</vt:lpstr>
      <vt:lpstr>Implications: Prospection</vt:lpstr>
      <vt:lpstr>Planning Vs. Other Future Thoughts</vt:lpstr>
      <vt:lpstr>Subjective Experience and Time</vt:lpstr>
      <vt:lpstr>PowerPoint Presentation</vt:lpstr>
      <vt:lpstr>So, emotion is in present moment?</vt:lpstr>
      <vt:lpstr>So, emotion is in present moment?</vt:lpstr>
      <vt:lpstr>PowerPoint Presentation</vt:lpstr>
      <vt:lpstr>PowerPoint Presentation</vt:lpstr>
      <vt:lpstr>Emotion Circumplex</vt:lpstr>
      <vt:lpstr>PowerPoint Presentation</vt:lpstr>
      <vt:lpstr>PowerPoint Presentation</vt:lpstr>
      <vt:lpstr>PowerPoint Presentation</vt:lpstr>
      <vt:lpstr>Present Focus is Better?</vt:lpstr>
      <vt:lpstr>PowerPoint Presentation</vt:lpstr>
      <vt:lpstr>PowerPoint Presentation</vt:lpstr>
      <vt:lpstr>Part Summary &amp; Implications</vt:lpstr>
      <vt:lpstr>Linking Past, Present, and Future</vt:lpstr>
      <vt:lpstr>Combining Past, Present, Future</vt:lpstr>
      <vt:lpstr>Death, the Ultimate Future? </vt:lpstr>
      <vt:lpstr>Death, the Ultimate Future? </vt:lpstr>
      <vt:lpstr> People Are Different: Who Thinks about the Future?</vt:lpstr>
      <vt:lpstr>Personality: Who Thinks of Future?</vt:lpstr>
      <vt:lpstr>Personality: Who Thinks of Future?</vt:lpstr>
      <vt:lpstr>Personality: Who Thinks of Past?</vt:lpstr>
      <vt:lpstr>Personality Summary</vt:lpstr>
      <vt:lpstr>Now to the Laboratory</vt:lpstr>
      <vt:lpstr>What Does a Future Mindset Do?</vt:lpstr>
      <vt:lpstr>Implication of Prediction Findings</vt:lpstr>
      <vt:lpstr>Putting Money Where Mouth</vt:lpstr>
      <vt:lpstr>Exploring the Future Mindset: Experimental Approach</vt:lpstr>
      <vt:lpstr>Investment Optimism Experiment</vt:lpstr>
      <vt:lpstr>Future Mindset Avoids Risk !</vt:lpstr>
      <vt:lpstr>Trust Experiment</vt:lpstr>
      <vt:lpstr>Trust game</vt:lpstr>
      <vt:lpstr>Predictions: Future Mindset and Trust Game</vt:lpstr>
      <vt:lpstr> Does a Future Mindset Increase  Use of Relevant Information?</vt:lpstr>
      <vt:lpstr>PowerPoint Presentation</vt:lpstr>
      <vt:lpstr>Competing Predictions</vt:lpstr>
      <vt:lpstr>Future Mindset Reduces Trust</vt:lpstr>
      <vt:lpstr>Exp 3: Future Mindset and Moral Judgments</vt:lpstr>
      <vt:lpstr>Experiment 3: Future Mindset and Moral Judgments</vt:lpstr>
      <vt:lpstr>Moral judgment findings</vt:lpstr>
      <vt:lpstr>Prospection Increases Blame Only</vt:lpstr>
      <vt:lpstr>Implication of Moral Judgment Findings</vt:lpstr>
      <vt:lpstr>Summary of Lab Findings</vt:lpstr>
      <vt:lpstr>The Future is Dark ???</vt:lpstr>
      <vt:lpstr>Need New Theory?</vt:lpstr>
      <vt:lpstr>Integrating Findings…</vt:lpstr>
      <vt:lpstr>Two Steps?</vt:lpstr>
      <vt:lpstr>PowerPoint Presentation</vt:lpstr>
      <vt:lpstr>Two Steps Experiment</vt:lpstr>
      <vt:lpstr>Method</vt:lpstr>
      <vt:lpstr>Measures (Study 1)</vt:lpstr>
      <vt:lpstr>PowerPoint Presentation</vt:lpstr>
      <vt:lpstr>Summary of Findings</vt:lpstr>
      <vt:lpstr>Conclusion: Limits of Optimism</vt:lpstr>
      <vt:lpstr>Prediction vs. Pragmatic Prospection</vt:lpstr>
      <vt:lpstr>Pragmatic Prospection Theory</vt:lpstr>
      <vt:lpstr>Pragmatic Prospection Theory Cont’d</vt:lpstr>
      <vt:lpstr>The Matrix of Maybe</vt:lpstr>
      <vt:lpstr>Understanding Future as Matrix of Maybe</vt:lpstr>
      <vt:lpstr>PowerPoint Presentation</vt:lpstr>
      <vt:lpstr>Only Humans</vt:lpstr>
      <vt:lpstr>Evidence for Matrix of Maybe</vt:lpstr>
      <vt:lpstr>Planning</vt:lpstr>
      <vt:lpstr>Peace of Mind vs. Stress</vt:lpstr>
      <vt:lpstr>Why Do Those Thoughts Intrude?</vt:lpstr>
      <vt:lpstr>Turns out, it’s a third reason</vt:lpstr>
      <vt:lpstr>Testing for Zeigarnik Effect</vt:lpstr>
      <vt:lpstr>Implications</vt:lpstr>
      <vt:lpstr>The Power of Planning</vt:lpstr>
      <vt:lpstr>Planning Takes Mental Effort</vt:lpstr>
      <vt:lpstr>Decision Fatigue and Planning Field-Experiment (N=112, Bergen, Norway)</vt:lpstr>
      <vt:lpstr>Study 2: Sjastad &amp; Baumeister, in press, J. Exp. Soc. Psych. Field-Experiment (N=112, Bergen, Norway)</vt:lpstr>
      <vt:lpstr>Findings: Planning Takes Effort</vt:lpstr>
      <vt:lpstr>Emotions and Prospection</vt:lpstr>
      <vt:lpstr>Emotion: Managing Expectations</vt:lpstr>
      <vt:lpstr>Pilot Study</vt:lpstr>
      <vt:lpstr>But when predicting for self…</vt:lpstr>
      <vt:lpstr>Study 2: Sjastad, Baumeister &amp; Ent, in preparation  Predicted and Actual Happiness</vt:lpstr>
      <vt:lpstr>(Results)</vt:lpstr>
      <vt:lpstr>Moral Reward and Punishment</vt:lpstr>
      <vt:lpstr>Conclusions: Moral Asymmetry</vt:lpstr>
      <vt:lpstr>Main Conclusions</vt:lpstr>
      <vt:lpstr>Main Conclusions:  Pragmatic Prospection</vt:lpstr>
      <vt:lpstr>Main Conclusions:  Happy vs Meaningful</vt:lpstr>
      <vt:lpstr>Main Conclusions: Planning</vt:lpstr>
      <vt:lpstr>Main Conclusions: Planning</vt:lpstr>
      <vt:lpstr>Thinking about Future</vt:lpstr>
      <vt:lpstr>Final Thoughts</vt:lpstr>
      <vt:lpstr>PowerPoint Presentation</vt:lpstr>
      <vt:lpstr>The  End !</vt:lpstr>
      <vt:lpstr>Notes from 10/2018</vt:lpstr>
      <vt:lpstr>Thoughts about the Past:  Nutshell Summary</vt:lpstr>
      <vt:lpstr>Has This Happened to You?</vt:lpstr>
      <vt:lpstr>Peace of Mind vs. Stress</vt:lpstr>
      <vt:lpstr>(What is the Unconscious?)</vt:lpstr>
      <vt:lpstr>(What is the Unconscious?)</vt:lpstr>
      <vt:lpstr>PowerPoint Presentation</vt:lpstr>
    </vt:vector>
  </TitlesOfParts>
  <Company>Florida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Thinking about the Future: When, Whether, Why, How, What, and So What?</dc:title>
  <dc:creator>Roy Baumeister</dc:creator>
  <cp:lastModifiedBy>Roy Baumeister</cp:lastModifiedBy>
  <cp:revision>441</cp:revision>
  <dcterms:created xsi:type="dcterms:W3CDTF">2016-05-24T21:38:27Z</dcterms:created>
  <dcterms:modified xsi:type="dcterms:W3CDTF">2019-06-12T09:51:32Z</dcterms:modified>
</cp:coreProperties>
</file>