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63" r:id="rId2"/>
    <p:sldId id="259" r:id="rId3"/>
    <p:sldId id="287" r:id="rId4"/>
    <p:sldId id="312" r:id="rId5"/>
    <p:sldId id="281" r:id="rId6"/>
    <p:sldId id="303" r:id="rId7"/>
    <p:sldId id="285" r:id="rId8"/>
    <p:sldId id="311" r:id="rId9"/>
    <p:sldId id="289" r:id="rId10"/>
    <p:sldId id="286" r:id="rId11"/>
    <p:sldId id="308" r:id="rId12"/>
    <p:sldId id="307" r:id="rId13"/>
    <p:sldId id="309" r:id="rId14"/>
    <p:sldId id="291" r:id="rId15"/>
    <p:sldId id="306" r:id="rId16"/>
    <p:sldId id="292" r:id="rId17"/>
    <p:sldId id="298" r:id="rId18"/>
    <p:sldId id="293" r:id="rId19"/>
    <p:sldId id="299" r:id="rId20"/>
    <p:sldId id="310" r:id="rId2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7CB7"/>
    <a:srgbClr val="008000"/>
    <a:srgbClr val="CD5A5A"/>
    <a:srgbClr val="5497C6"/>
    <a:srgbClr val="1F77B4"/>
    <a:srgbClr val="1D76B4"/>
    <a:srgbClr val="0093BE"/>
    <a:srgbClr val="DC98EA"/>
    <a:srgbClr val="00689A"/>
    <a:srgbClr val="1EF3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771"/>
    <p:restoredTop sz="83314" autoAdjust="0"/>
  </p:normalViewPr>
  <p:slideViewPr>
    <p:cSldViewPr snapToObjects="1" showGuides="1">
      <p:cViewPr varScale="1">
        <p:scale>
          <a:sx n="95" d="100"/>
          <a:sy n="95" d="100"/>
        </p:scale>
        <p:origin x="612" y="78"/>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19/10/2018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19/10/2018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Four crystals have been installed between 2015 and 2018 in IP7, which houses the </a:t>
            </a:r>
            <a:r>
              <a:rPr lang="en-US" dirty="0" err="1"/>
              <a:t>betatron</a:t>
            </a:r>
            <a:r>
              <a:rPr lang="en-US" dirty="0"/>
              <a:t> cleaning part of the LHC collimation system</a:t>
            </a:r>
            <a:br>
              <a:rPr lang="en-US" dirty="0"/>
            </a:br>
            <a:r>
              <a:rPr lang="en-US" dirty="0"/>
              <a:t>Semi-analytical studies and full tracking simulations using nominal LHC optics have been carried out to find the best layout.</a:t>
            </a:r>
          </a:p>
          <a:p>
            <a:r>
              <a:rPr lang="en-US" dirty="0"/>
              <a:t>Requirements: channeled beam must be intercepted with enough clearance by downstream TCSGs, aperture constraints must be respected, collimation cleaning performances must be optimized</a:t>
            </a:r>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4160230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Cleaning inefficiency has been measured with various settings which include different apertures of downstream TCSGs and TCLAs (nominal or larger)</a:t>
            </a:r>
          </a:p>
          <a:p>
            <a:r>
              <a:rPr lang="en-US" dirty="0"/>
              <a:t>These plot show the ratio between leakage with standard system and with crystals: ratio larger than 1 means improvement</a:t>
            </a:r>
          </a:p>
          <a:p>
            <a:r>
              <a:rPr lang="en-US" dirty="0"/>
              <a:t>B1H shows no significant improvement in cleaning (perhaps due to the reduced efficiency caused by the large bending angle)</a:t>
            </a:r>
            <a:br>
              <a:rPr lang="en-US" dirty="0"/>
            </a:br>
            <a:r>
              <a:rPr lang="en-US" dirty="0"/>
              <a:t>B1V on the other hand shows a significant improvement of a factor 10 in the DS: promising!</a:t>
            </a:r>
          </a:p>
          <a:p>
            <a:r>
              <a:rPr lang="en-US" dirty="0"/>
              <a:t>B2 performance is currently under study after the new installation</a:t>
            </a:r>
          </a:p>
          <a:p>
            <a:r>
              <a:rPr lang="en-US" dirty="0"/>
              <a:t>Comparison with simulations shows good agreement for B1V, but an important discrepancy for B1H: this is believed to be caused by the low bending radius, which cannot be effectively handled in simulations since there’s no analytical description</a:t>
            </a:r>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3151631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deploy crystal collimation it’s mandatory to verify if the goniometer hardware is reliable enough to keep the crystals in channeling during the dynamics phases: energy ramp</a:t>
            </a:r>
          </a:p>
          <a:p>
            <a:r>
              <a:rPr lang="en-US" dirty="0"/>
              <a:t>Challenges during energy ramp: adiabatic dumping changes the beam size and the angular distribution, furthermore the crystal critical angle reduces a lot with the energy (and obviously the acceptance </a:t>
            </a:r>
            <a:r>
              <a:rPr lang="en-US" dirty="0" err="1"/>
              <a:t>aswell</a:t>
            </a:r>
            <a:r>
              <a:rPr lang="en-US" dirty="0"/>
              <a:t>)</a:t>
            </a:r>
          </a:p>
          <a:p>
            <a:r>
              <a:rPr lang="en-US" dirty="0"/>
              <a:t>Functions need to be generated to move the crystal and accommodate this changes: these are generated in the same way as the ones for standard collimators (this time for the rotational stage also), i.e. there’s a dependence on the gamma factor and a linear interpolation of the dependence on the n sigma</a:t>
            </a:r>
          </a:p>
          <a:p>
            <a:r>
              <a:rPr lang="en-US" dirty="0"/>
              <a:t>Initial (injection) and final (flat top) positions are fixed to the measured ones</a:t>
            </a:r>
          </a:p>
          <a:p>
            <a:r>
              <a:rPr lang="en-US" dirty="0"/>
              <a:t>The extremely high precision of the goniometer hardware is key to make these operations possible</a:t>
            </a:r>
          </a:p>
        </p:txBody>
      </p:sp>
      <p:sp>
        <p:nvSpPr>
          <p:cNvPr id="4" name="Slide Number Placeholder 3"/>
          <p:cNvSpPr>
            <a:spLocks noGrp="1"/>
          </p:cNvSpPr>
          <p:nvPr>
            <p:ph type="sldNum" sz="quarter" idx="5"/>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4269675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Channeling conditions are evaluated during the ramp by means of continuous loss maps (blow up of the beam at specific energies while the ramp keeps going)</a:t>
            </a:r>
          </a:p>
          <a:p>
            <a:r>
              <a:rPr lang="en-US" dirty="0"/>
              <a:t>Comparison between loss maps with the crystal in channeling and amorphous orientation: channeling is seen when losses at the crystal are two orders of magnitude lower than losses at the absorber</a:t>
            </a:r>
          </a:p>
          <a:p>
            <a:r>
              <a:rPr lang="en-US" dirty="0"/>
              <a:t>First attempt in 2016: channeling orientation was successfully maintained throughout the whole ramp</a:t>
            </a:r>
          </a:p>
          <a:p>
            <a:r>
              <a:rPr lang="en-US" dirty="0"/>
              <a:t>Second attempt this year (two weeks ago, during MD3) with all four crystals: analysis ongoing</a:t>
            </a:r>
          </a:p>
        </p:txBody>
      </p:sp>
      <p:sp>
        <p:nvSpPr>
          <p:cNvPr id="4" name="Slide Number Placeholder 3"/>
          <p:cNvSpPr>
            <a:spLocks noGrp="1"/>
          </p:cNvSpPr>
          <p:nvPr>
            <p:ph type="sldNum" sz="quarter" idx="5"/>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3528026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Method used to establish channeling: crystal orientation changed with respect to beam direction (after beam based alignment -&gt; crystal is primary)</a:t>
            </a:r>
          </a:p>
          <a:p>
            <a:r>
              <a:rPr lang="en-US" dirty="0"/>
              <a:t>In channeling orientation nuclear interactions in the crystal are reduced: we look for a reduction in losses at the crystal</a:t>
            </a:r>
          </a:p>
          <a:p>
            <a:r>
              <a:rPr lang="en-US" dirty="0"/>
              <a:t>Consequently, losses increase at the collimator used as absorber, which catches the channeled beam</a:t>
            </a:r>
          </a:p>
          <a:p>
            <a:r>
              <a:rPr lang="en-US" dirty="0"/>
              <a:t>After normalizing the signal at the crystal for the beam flux, familiar angular scan shape is reconstructed: amorphous, volume reflection, channeling</a:t>
            </a:r>
          </a:p>
          <a:p>
            <a:r>
              <a:rPr lang="en-US" dirty="0"/>
              <a:t>This allows to find optimal channeling orientation and losses reduction factor</a:t>
            </a:r>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56870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Crystal is left in channeling orientation, while the absorber is retracted and then inserted until it touches the beam: it intercepts the whole channeled beam</a:t>
            </a:r>
          </a:p>
          <a:p>
            <a:r>
              <a:rPr lang="en-US" dirty="0"/>
              <a:t>Losses at the absorber as a function of its transverse position allow to reconstruct the profile of the channeled beam</a:t>
            </a:r>
          </a:p>
          <a:p>
            <a:r>
              <a:rPr lang="en-US" dirty="0"/>
              <a:t>The profile is fitted with an error function (the integral of a gaussian): after normalization with respect to losses when the primary beam is touched allows to find the channeling efficiency</a:t>
            </a:r>
          </a:p>
          <a:p>
            <a:r>
              <a:rPr lang="en-US" dirty="0"/>
              <a:t>The derivative of the fitted profile is the channeled beam gaussian: distance between the mean value of the gaussian and the point where the beam is touched can be converted into deflection with the transfer matrix -&gt; method to check the bending angle of the crystal</a:t>
            </a:r>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357694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beam is blown up with the ADT to generate controlled losses around the machine: standard method used to check collimation hierarchy</a:t>
            </a:r>
          </a:p>
          <a:p>
            <a:r>
              <a:rPr lang="en-US" dirty="0"/>
              <a:t>This is an example of a B1 loss map with the standard collimation system</a:t>
            </a:r>
            <a:br>
              <a:rPr lang="en-US" dirty="0"/>
            </a:br>
            <a:r>
              <a:rPr lang="en-US" dirty="0"/>
              <a:t>The area of interest for our discussion is of course IP7, where we can see the usual collimator hierarchy: highest losses at the primary collimator and then showers downstream</a:t>
            </a:r>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142098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compare the two schemes, the cold region downstream of the collimation insertion is divided in various areas (dispersive peaks) -&gt; cleaning inefficiency (leakage) for each of them</a:t>
            </a:r>
          </a:p>
          <a:p>
            <a:r>
              <a:rPr lang="en-US" dirty="0"/>
              <a:t>Normally losses are normalized to the number of particles entering the collimation system (i.e. losses at the primary), but with crystal collimation the crystal is actually the primary but doesn’t have the highest losses: new normalization needed</a:t>
            </a:r>
          </a:p>
          <a:p>
            <a:r>
              <a:rPr lang="en-US" dirty="0"/>
              <a:t>Losses normalized to the fitted beam flux during the loss map to allow direct comparison</a:t>
            </a:r>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982215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Channeling was successfully found in many measurement: the procedure has been standardized and has become very quick. Measurements are highly reproducible thanks to the high precision of the goniometer hardware</a:t>
            </a:r>
          </a:p>
          <a:p>
            <a:r>
              <a:rPr lang="en-US" dirty="0"/>
              <a:t>In these plots, an example of an angular scan at injection for the B1H crystal and a more detailed angular scan at flat top for the same crystal</a:t>
            </a:r>
          </a:p>
        </p:txBody>
      </p:sp>
      <p:sp>
        <p:nvSpPr>
          <p:cNvPr id="4" name="Slide Number Placeholder 3"/>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916571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B2H crystal was replaced due to puzzling results caused by an alignment problem during installation: the alignment was very close to axial channeling, allowing particles to be trapped not only in the intended plane, but also in skew planes. This spoils the shape of the angular scan and the performances of the crystal</a:t>
            </a:r>
          </a:p>
          <a:p>
            <a:r>
              <a:rPr lang="en-US" dirty="0"/>
              <a:t>Measurements with the newly installed crystal have been carried out during this year and are currently under analysis. Preliminary results do not show the same </a:t>
            </a:r>
            <a:r>
              <a:rPr lang="en-US" dirty="0" err="1"/>
              <a:t>behaviour</a:t>
            </a:r>
            <a:endParaRPr lang="en-US" dirty="0"/>
          </a:p>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22551346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overview of the bending angle measurements for the other three crystals</a:t>
            </a:r>
          </a:p>
          <a:p>
            <a:r>
              <a:rPr lang="en-US" dirty="0"/>
              <a:t>B1 crystals are out of specifics: B1V has a smaller bending angle (larger radius), B1H has a larger bending angle (smaller radius)</a:t>
            </a:r>
          </a:p>
          <a:p>
            <a:r>
              <a:rPr lang="en-US" dirty="0"/>
              <a:t>In particular, the bending radius of B1H is too close to the critical value: we will see that this enhances the dechanneling population at flat top and reduces the efficiency of the crystal</a:t>
            </a:r>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3336378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 will show a comparison of linear scans for B1H (over specifics in terms of bending angle) and B1V (under specifics)</a:t>
            </a:r>
          </a:p>
          <a:p>
            <a:r>
              <a:rPr lang="en-US" dirty="0"/>
              <a:t>At injection they seem to behave in the same way, with similar multiturn channeling efficiencies</a:t>
            </a:r>
          </a:p>
          <a:p>
            <a:r>
              <a:rPr lang="en-US" dirty="0"/>
              <a:t>However, at flat top they show remarkably different behaviors. For B1H we see increased losses at small deflection angle, which indicate an enhanced dechanneling population: as a result, the channeling efficiency is reduced, while no significant change shows for B1V</a:t>
            </a:r>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698107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D. Mirarchi</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D. Mirarchi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D. Mirarchi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D. Mirarchi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D. Mirarchi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D. Mirarchi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D. Mirarchi</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D. Mirarchi</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emf"/><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5.pn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1.png"/><Relationship Id="rId7"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emf"/></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png"/><Relationship Id="rId7" Type="http://schemas.openxmlformats.org/officeDocument/2006/relationships/image" Target="../media/image28.em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7.emf"/><Relationship Id="rId5" Type="http://schemas.openxmlformats.org/officeDocument/2006/relationships/image" Target="../media/image5.png"/><Relationship Id="rId10" Type="http://schemas.openxmlformats.org/officeDocument/2006/relationships/image" Target="../media/image22.png"/><Relationship Id="rId4" Type="http://schemas.openxmlformats.org/officeDocument/2006/relationships/image" Target="../media/image4.jpeg"/><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90.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34.emf"/><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7.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6.emf"/><Relationship Id="rId5" Type="http://schemas.openxmlformats.org/officeDocument/2006/relationships/image" Target="../media/image12.emf"/><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4.jpeg"/><Relationship Id="rId7"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3.emf"/><Relationship Id="rId5" Type="http://schemas.openxmlformats.org/officeDocument/2006/relationships/image" Target="../media/image14.emf"/><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08004" y="2725030"/>
            <a:ext cx="7200000" cy="1800000"/>
          </a:xfrm>
        </p:spPr>
        <p:txBody>
          <a:bodyPr/>
          <a:lstStyle/>
          <a:p>
            <a:pPr algn="ctr"/>
            <a:r>
              <a:rPr lang="it-IT" sz="3200" dirty="0"/>
              <a:t>LHC Operational Experience</a:t>
            </a:r>
            <a:br>
              <a:rPr lang="it-IT" sz="3200" dirty="0"/>
            </a:br>
            <a:r>
              <a:rPr lang="it-IT" sz="3200" dirty="0"/>
              <a:t>with Proton </a:t>
            </a:r>
            <a:r>
              <a:rPr lang="it-IT" sz="3200" dirty="0" err="1"/>
              <a:t>Beams</a:t>
            </a:r>
            <a:endParaRPr lang="en-GB" sz="3000" dirty="0"/>
          </a:p>
        </p:txBody>
      </p:sp>
      <p:sp>
        <p:nvSpPr>
          <p:cNvPr id="3" name="Sous-titre 2"/>
          <p:cNvSpPr>
            <a:spLocks noGrp="1"/>
          </p:cNvSpPr>
          <p:nvPr>
            <p:ph type="subTitle" idx="1"/>
          </p:nvPr>
        </p:nvSpPr>
        <p:spPr>
          <a:xfrm>
            <a:off x="971600" y="4293096"/>
            <a:ext cx="7128792" cy="1296144"/>
          </a:xfrm>
        </p:spPr>
        <p:txBody>
          <a:bodyPr>
            <a:noAutofit/>
          </a:bodyPr>
          <a:lstStyle/>
          <a:p>
            <a:r>
              <a:rPr lang="en-GB" sz="1600" b="1" dirty="0"/>
              <a:t>M. D’Andrea</a:t>
            </a:r>
            <a:r>
              <a:rPr lang="en-GB" sz="1600" dirty="0"/>
              <a:t>, D. </a:t>
            </a:r>
            <a:r>
              <a:rPr lang="en-GB" sz="1600" dirty="0" err="1"/>
              <a:t>Mirarchi</a:t>
            </a:r>
            <a:r>
              <a:rPr lang="en-GB" sz="1600" dirty="0"/>
              <a:t>, R. Rossi, S. </a:t>
            </a:r>
            <a:r>
              <a:rPr lang="en-GB" sz="1600" dirty="0" err="1"/>
              <a:t>Redaelli</a:t>
            </a:r>
            <a:r>
              <a:rPr lang="en-GB" sz="1600" dirty="0"/>
              <a:t>, W. </a:t>
            </a:r>
            <a:r>
              <a:rPr lang="en-GB" sz="1600" dirty="0" err="1"/>
              <a:t>Scandale</a:t>
            </a:r>
            <a:endParaRPr lang="en-GB" sz="1600" dirty="0"/>
          </a:p>
          <a:p>
            <a:endParaRPr lang="en-GB" sz="1600" dirty="0"/>
          </a:p>
          <a:p>
            <a:r>
              <a:rPr lang="en-GB" sz="1400" dirty="0"/>
              <a:t>Acknowledgments:</a:t>
            </a:r>
          </a:p>
          <a:p>
            <a:r>
              <a:rPr lang="en-GB" sz="1400" dirty="0"/>
              <a:t>M. Butcher, M. Di Castro, C.A. Dionisio Barreto, A. </a:t>
            </a:r>
            <a:r>
              <a:rPr lang="en-GB" sz="1400" dirty="0" err="1"/>
              <a:t>Masi</a:t>
            </a:r>
            <a:r>
              <a:rPr lang="en-GB" sz="1400" dirty="0"/>
              <a:t>, P. Serrano Galvez, … (EN-SMM)</a:t>
            </a:r>
          </a:p>
          <a:p>
            <a:r>
              <a:rPr lang="en-GB" sz="1400" dirty="0"/>
              <a:t>UA9 Collaboration, BE-ABP, EN-STI, BE-OP</a:t>
            </a:r>
          </a:p>
          <a:p>
            <a:endParaRPr lang="en-GB" sz="1400" dirty="0"/>
          </a:p>
          <a:p>
            <a:endParaRPr lang="en-GB" sz="1400" dirty="0"/>
          </a:p>
          <a:p>
            <a:r>
              <a:rPr lang="en-GB" sz="1400" dirty="0"/>
              <a:t>	</a:t>
            </a:r>
          </a:p>
        </p:txBody>
      </p:sp>
      <p:sp>
        <p:nvSpPr>
          <p:cNvPr id="4" name="Espace réservé du texte 3"/>
          <p:cNvSpPr>
            <a:spLocks noGrp="1"/>
          </p:cNvSpPr>
          <p:nvPr>
            <p:ph type="body" sz="quarter" idx="14"/>
          </p:nvPr>
        </p:nvSpPr>
        <p:spPr/>
        <p:txBody>
          <a:bodyPr>
            <a:normAutofit/>
          </a:bodyPr>
          <a:lstStyle/>
          <a:p>
            <a:r>
              <a:rPr lang="en-GB" dirty="0"/>
              <a:t>HL-LHC Crystal Collimation Day, 19 October 2018, CERN</a:t>
            </a:r>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pic>
        <p:nvPicPr>
          <p:cNvPr id="6"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96336" y="260648"/>
            <a:ext cx="975264" cy="10723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EFF2C737-B4DB-4E14-BCA8-E348F6B529C1}"/>
              </a:ext>
            </a:extLst>
          </p:cNvPr>
          <p:cNvPicPr>
            <a:picLocks noChangeAspect="1"/>
          </p:cNvPicPr>
          <p:nvPr/>
        </p:nvPicPr>
        <p:blipFill>
          <a:blip r:embed="rId3"/>
          <a:stretch>
            <a:fillRect/>
          </a:stretch>
        </p:blipFill>
        <p:spPr>
          <a:xfrm>
            <a:off x="77422" y="2852936"/>
            <a:ext cx="4350562" cy="2900372"/>
          </a:xfrm>
          <a:prstGeom prst="rect">
            <a:avLst/>
          </a:prstGeom>
        </p:spPr>
      </p:pic>
      <p:pic>
        <p:nvPicPr>
          <p:cNvPr id="14" name="Picture 13">
            <a:extLst>
              <a:ext uri="{FF2B5EF4-FFF2-40B4-BE49-F238E27FC236}">
                <a16:creationId xmlns:a16="http://schemas.microsoft.com/office/drawing/2014/main" id="{038C48A3-EA30-431D-A5D8-94E0DB0BE0B5}"/>
              </a:ext>
            </a:extLst>
          </p:cNvPr>
          <p:cNvPicPr>
            <a:picLocks noChangeAspect="1"/>
          </p:cNvPicPr>
          <p:nvPr/>
        </p:nvPicPr>
        <p:blipFill>
          <a:blip r:embed="rId4"/>
          <a:stretch>
            <a:fillRect/>
          </a:stretch>
        </p:blipFill>
        <p:spPr>
          <a:xfrm>
            <a:off x="4397903" y="2852936"/>
            <a:ext cx="4350561" cy="2900373"/>
          </a:xfrm>
          <a:prstGeom prst="rect">
            <a:avLst/>
          </a:prstGeom>
        </p:spPr>
      </p:pic>
      <p:sp>
        <p:nvSpPr>
          <p:cNvPr id="3" name="Titre 2"/>
          <p:cNvSpPr>
            <a:spLocks noGrp="1"/>
          </p:cNvSpPr>
          <p:nvPr>
            <p:ph type="title"/>
          </p:nvPr>
        </p:nvSpPr>
        <p:spPr>
          <a:xfrm>
            <a:off x="612000" y="188640"/>
            <a:ext cx="7920000" cy="720000"/>
          </a:xfrm>
        </p:spPr>
        <p:txBody>
          <a:bodyPr/>
          <a:lstStyle/>
          <a:p>
            <a:r>
              <a:rPr lang="en-GB" sz="3000" dirty="0" err="1"/>
              <a:t>Channeling</a:t>
            </a:r>
            <a:r>
              <a:rPr lang="en-GB" sz="3000" dirty="0"/>
              <a:t> Observations</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10</a:t>
            </a:fld>
            <a:endParaRPr lang="fr-FR"/>
          </a:p>
        </p:txBody>
      </p:sp>
      <p:pic>
        <p:nvPicPr>
          <p:cNvPr id="5" name="Image 4" descr="CERN-logo_outline.jpg"/>
          <p:cNvPicPr>
            <a:picLocks noChangeAspect="1"/>
          </p:cNvPicPr>
          <p:nvPr/>
        </p:nvPicPr>
        <p:blipFill>
          <a:blip r:embed="rId5"/>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Box 15">
            <a:extLst>
              <a:ext uri="{FF2B5EF4-FFF2-40B4-BE49-F238E27FC236}">
                <a16:creationId xmlns:a16="http://schemas.microsoft.com/office/drawing/2014/main" id="{55A179ED-480F-4583-B35B-68AAA0F3A026}"/>
              </a:ext>
            </a:extLst>
          </p:cNvPr>
          <p:cNvSpPr txBox="1"/>
          <p:nvPr/>
        </p:nvSpPr>
        <p:spPr>
          <a:xfrm>
            <a:off x="476021" y="1095640"/>
            <a:ext cx="8287313" cy="646331"/>
          </a:xfrm>
          <a:prstGeom prst="rect">
            <a:avLst/>
          </a:prstGeom>
          <a:noFill/>
        </p:spPr>
        <p:txBody>
          <a:bodyPr wrap="square" rtlCol="0">
            <a:spAutoFit/>
          </a:bodyPr>
          <a:lstStyle/>
          <a:p>
            <a:pPr algn="just"/>
            <a:r>
              <a:rPr lang="en-US" dirty="0"/>
              <a:t>Channeling was successfully observed for the first time at LHC energies in 2015 and then re-established in subsequent measurements in the following 4 years</a:t>
            </a:r>
          </a:p>
        </p:txBody>
      </p:sp>
      <p:sp>
        <p:nvSpPr>
          <p:cNvPr id="15" name="TextBox 14">
            <a:extLst>
              <a:ext uri="{FF2B5EF4-FFF2-40B4-BE49-F238E27FC236}">
                <a16:creationId xmlns:a16="http://schemas.microsoft.com/office/drawing/2014/main" id="{FD1D5CA8-F500-4B63-9472-A55F172B71C7}"/>
              </a:ext>
            </a:extLst>
          </p:cNvPr>
          <p:cNvSpPr txBox="1"/>
          <p:nvPr/>
        </p:nvSpPr>
        <p:spPr>
          <a:xfrm>
            <a:off x="476020" y="1988840"/>
            <a:ext cx="8287313" cy="646331"/>
          </a:xfrm>
          <a:prstGeom prst="rect">
            <a:avLst/>
          </a:prstGeom>
          <a:noFill/>
        </p:spPr>
        <p:txBody>
          <a:bodyPr wrap="square" rtlCol="0">
            <a:spAutoFit/>
          </a:bodyPr>
          <a:lstStyle/>
          <a:p>
            <a:pPr algn="just"/>
            <a:r>
              <a:rPr lang="en-US" dirty="0"/>
              <a:t>Setup is quick and measurements are highly reproducible thanks to the high goniometer precision</a:t>
            </a:r>
          </a:p>
        </p:txBody>
      </p:sp>
    </p:spTree>
    <p:extLst>
      <p:ext uri="{BB962C8B-B14F-4D97-AF65-F5344CB8AC3E}">
        <p14:creationId xmlns:p14="http://schemas.microsoft.com/office/powerpoint/2010/main" val="1262017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magine 7">
            <a:extLst>
              <a:ext uri="{FF2B5EF4-FFF2-40B4-BE49-F238E27FC236}">
                <a16:creationId xmlns:a16="http://schemas.microsoft.com/office/drawing/2014/main" id="{E2C38451-D2CC-44D0-B98E-DBFB20404ECB}"/>
              </a:ext>
            </a:extLst>
          </p:cNvPr>
          <p:cNvPicPr>
            <a:picLocks noChangeAspect="1"/>
          </p:cNvPicPr>
          <p:nvPr/>
        </p:nvPicPr>
        <p:blipFill rotWithShape="1">
          <a:blip r:embed="rId3">
            <a:extLst>
              <a:ext uri="{28A0092B-C50C-407E-A947-70E740481C1C}">
                <a14:useLocalDpi xmlns:a14="http://schemas.microsoft.com/office/drawing/2010/main" val="0"/>
              </a:ext>
            </a:extLst>
          </a:blip>
          <a:srcRect l="2708" t="7802" r="9311"/>
          <a:stretch/>
        </p:blipFill>
        <p:spPr>
          <a:xfrm>
            <a:off x="2076824" y="1660499"/>
            <a:ext cx="4692049" cy="2047581"/>
          </a:xfrm>
          <a:prstGeom prst="rect">
            <a:avLst/>
          </a:prstGeom>
        </p:spPr>
      </p:pic>
      <p:sp>
        <p:nvSpPr>
          <p:cNvPr id="3" name="Titre 2"/>
          <p:cNvSpPr>
            <a:spLocks noGrp="1"/>
          </p:cNvSpPr>
          <p:nvPr>
            <p:ph type="title"/>
          </p:nvPr>
        </p:nvSpPr>
        <p:spPr>
          <a:xfrm>
            <a:off x="612000" y="188640"/>
            <a:ext cx="7920000" cy="720000"/>
          </a:xfrm>
        </p:spPr>
        <p:txBody>
          <a:bodyPr/>
          <a:lstStyle/>
          <a:p>
            <a:r>
              <a:rPr lang="en-GB" sz="3000" dirty="0"/>
              <a:t>B2H Crystal Goniometer Replacement</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11</a:t>
            </a:fld>
            <a:endParaRPr lang="fr-FR"/>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9">
            <a:extLst>
              <a:ext uri="{FF2B5EF4-FFF2-40B4-BE49-F238E27FC236}">
                <a16:creationId xmlns:a16="http://schemas.microsoft.com/office/drawing/2014/main" id="{BCD621BC-0C74-4FBC-BE30-BBDC41A74D2B}"/>
              </a:ext>
            </a:extLst>
          </p:cNvPr>
          <p:cNvSpPr txBox="1"/>
          <p:nvPr/>
        </p:nvSpPr>
        <p:spPr>
          <a:xfrm>
            <a:off x="5796136" y="3069969"/>
            <a:ext cx="821191" cy="261610"/>
          </a:xfrm>
          <a:prstGeom prst="rect">
            <a:avLst/>
          </a:prstGeom>
          <a:solidFill>
            <a:schemeClr val="bg1"/>
          </a:solidFill>
          <a:ln w="19050">
            <a:solidFill>
              <a:schemeClr val="tx1"/>
            </a:solidFill>
          </a:ln>
        </p:spPr>
        <p:txBody>
          <a:bodyPr wrap="square" rtlCol="0">
            <a:spAutoFit/>
          </a:bodyPr>
          <a:lstStyle/>
          <a:p>
            <a:pPr algn="ctr"/>
            <a:r>
              <a:rPr lang="en-US" sz="1100" i="1" dirty="0"/>
              <a:t>R. Rossi</a:t>
            </a:r>
          </a:p>
        </p:txBody>
      </p:sp>
      <p:pic>
        <p:nvPicPr>
          <p:cNvPr id="23" name="Picture 22">
            <a:extLst>
              <a:ext uri="{FF2B5EF4-FFF2-40B4-BE49-F238E27FC236}">
                <a16:creationId xmlns:a16="http://schemas.microsoft.com/office/drawing/2014/main" id="{2DABFBFC-0D53-467B-9568-2E3820F79E5A}"/>
              </a:ext>
            </a:extLst>
          </p:cNvPr>
          <p:cNvPicPr>
            <a:picLocks noChangeAspect="1"/>
          </p:cNvPicPr>
          <p:nvPr/>
        </p:nvPicPr>
        <p:blipFill>
          <a:blip r:embed="rId6"/>
          <a:stretch>
            <a:fillRect/>
          </a:stretch>
        </p:blipFill>
        <p:spPr>
          <a:xfrm>
            <a:off x="539552" y="3625637"/>
            <a:ext cx="3701490" cy="2467659"/>
          </a:xfrm>
          <a:prstGeom prst="rect">
            <a:avLst/>
          </a:prstGeom>
        </p:spPr>
      </p:pic>
      <p:sp>
        <p:nvSpPr>
          <p:cNvPr id="24" name="TextBox 23">
            <a:extLst>
              <a:ext uri="{FF2B5EF4-FFF2-40B4-BE49-F238E27FC236}">
                <a16:creationId xmlns:a16="http://schemas.microsoft.com/office/drawing/2014/main" id="{D3547066-1944-4E8B-B1E7-E75F4CEEBD55}"/>
              </a:ext>
            </a:extLst>
          </p:cNvPr>
          <p:cNvSpPr txBox="1"/>
          <p:nvPr/>
        </p:nvSpPr>
        <p:spPr>
          <a:xfrm>
            <a:off x="3203064" y="2414552"/>
            <a:ext cx="760941" cy="338554"/>
          </a:xfrm>
          <a:prstGeom prst="rect">
            <a:avLst/>
          </a:prstGeom>
          <a:noFill/>
        </p:spPr>
        <p:txBody>
          <a:bodyPr wrap="square" rtlCol="0">
            <a:spAutoFit/>
          </a:bodyPr>
          <a:lstStyle/>
          <a:p>
            <a:r>
              <a:rPr lang="en-US" sz="1600" dirty="0"/>
              <a:t>Skew</a:t>
            </a:r>
            <a:endParaRPr lang="en-US" dirty="0"/>
          </a:p>
        </p:txBody>
      </p:sp>
      <p:sp>
        <p:nvSpPr>
          <p:cNvPr id="25" name="TextBox 24">
            <a:extLst>
              <a:ext uri="{FF2B5EF4-FFF2-40B4-BE49-F238E27FC236}">
                <a16:creationId xmlns:a16="http://schemas.microsoft.com/office/drawing/2014/main" id="{98A5370F-BF3D-48A2-AF60-FFD4021DCBEE}"/>
              </a:ext>
            </a:extLst>
          </p:cNvPr>
          <p:cNvSpPr txBox="1"/>
          <p:nvPr/>
        </p:nvSpPr>
        <p:spPr>
          <a:xfrm>
            <a:off x="4153998" y="2414552"/>
            <a:ext cx="696770" cy="338554"/>
          </a:xfrm>
          <a:prstGeom prst="rect">
            <a:avLst/>
          </a:prstGeom>
          <a:noFill/>
        </p:spPr>
        <p:txBody>
          <a:bodyPr wrap="square" rtlCol="0">
            <a:spAutoFit/>
          </a:bodyPr>
          <a:lstStyle/>
          <a:p>
            <a:r>
              <a:rPr lang="en-US" sz="1600" dirty="0"/>
              <a:t>Skew</a:t>
            </a:r>
            <a:endParaRPr lang="en-US" dirty="0"/>
          </a:p>
        </p:txBody>
      </p:sp>
      <p:sp>
        <p:nvSpPr>
          <p:cNvPr id="26" name="TextBox 25">
            <a:extLst>
              <a:ext uri="{FF2B5EF4-FFF2-40B4-BE49-F238E27FC236}">
                <a16:creationId xmlns:a16="http://schemas.microsoft.com/office/drawing/2014/main" id="{59CDE7FF-D476-4715-8330-62B12195E970}"/>
              </a:ext>
            </a:extLst>
          </p:cNvPr>
          <p:cNvSpPr txBox="1"/>
          <p:nvPr/>
        </p:nvSpPr>
        <p:spPr>
          <a:xfrm>
            <a:off x="3465935" y="3009051"/>
            <a:ext cx="1152126" cy="338554"/>
          </a:xfrm>
          <a:prstGeom prst="rect">
            <a:avLst/>
          </a:prstGeom>
          <a:noFill/>
        </p:spPr>
        <p:txBody>
          <a:bodyPr wrap="square" rtlCol="0">
            <a:spAutoFit/>
          </a:bodyPr>
          <a:lstStyle/>
          <a:p>
            <a:r>
              <a:rPr lang="en-US" sz="1600" dirty="0"/>
              <a:t>Planar CH</a:t>
            </a:r>
            <a:endParaRPr lang="en-US" dirty="0"/>
          </a:p>
        </p:txBody>
      </p:sp>
      <p:pic>
        <p:nvPicPr>
          <p:cNvPr id="27" name="Picture 26">
            <a:extLst>
              <a:ext uri="{FF2B5EF4-FFF2-40B4-BE49-F238E27FC236}">
                <a16:creationId xmlns:a16="http://schemas.microsoft.com/office/drawing/2014/main" id="{055ED5DE-6FCB-4F4A-B0FE-8F884B6901F8}"/>
              </a:ext>
            </a:extLst>
          </p:cNvPr>
          <p:cNvPicPr>
            <a:picLocks noChangeAspect="1"/>
          </p:cNvPicPr>
          <p:nvPr/>
        </p:nvPicPr>
        <p:blipFill>
          <a:blip r:embed="rId7"/>
          <a:stretch>
            <a:fillRect/>
          </a:stretch>
        </p:blipFill>
        <p:spPr>
          <a:xfrm>
            <a:off x="6102618" y="2028948"/>
            <a:ext cx="458699" cy="536831"/>
          </a:xfrm>
          <a:prstGeom prst="rect">
            <a:avLst/>
          </a:prstGeom>
        </p:spPr>
      </p:pic>
      <p:pic>
        <p:nvPicPr>
          <p:cNvPr id="28" name="Picture 27">
            <a:extLst>
              <a:ext uri="{FF2B5EF4-FFF2-40B4-BE49-F238E27FC236}">
                <a16:creationId xmlns:a16="http://schemas.microsoft.com/office/drawing/2014/main" id="{62DBBECA-FFC7-4BB3-ACBA-14F2B8001600}"/>
              </a:ext>
            </a:extLst>
          </p:cNvPr>
          <p:cNvPicPr>
            <a:picLocks noChangeAspect="1"/>
          </p:cNvPicPr>
          <p:nvPr/>
        </p:nvPicPr>
        <p:blipFill>
          <a:blip r:embed="rId8"/>
          <a:stretch>
            <a:fillRect/>
          </a:stretch>
        </p:blipFill>
        <p:spPr>
          <a:xfrm>
            <a:off x="3407936" y="4334670"/>
            <a:ext cx="564098" cy="641386"/>
          </a:xfrm>
          <a:prstGeom prst="rect">
            <a:avLst/>
          </a:prstGeom>
        </p:spPr>
      </p:pic>
      <p:sp>
        <p:nvSpPr>
          <p:cNvPr id="29" name="TextBox 28">
            <a:extLst>
              <a:ext uri="{FF2B5EF4-FFF2-40B4-BE49-F238E27FC236}">
                <a16:creationId xmlns:a16="http://schemas.microsoft.com/office/drawing/2014/main" id="{2BA51315-1EC3-4A28-A223-1872D2FE951F}"/>
              </a:ext>
            </a:extLst>
          </p:cNvPr>
          <p:cNvSpPr txBox="1"/>
          <p:nvPr/>
        </p:nvSpPr>
        <p:spPr>
          <a:xfrm>
            <a:off x="476021" y="908720"/>
            <a:ext cx="8287313" cy="646331"/>
          </a:xfrm>
          <a:prstGeom prst="rect">
            <a:avLst/>
          </a:prstGeom>
          <a:noFill/>
        </p:spPr>
        <p:txBody>
          <a:bodyPr wrap="square" rtlCol="0">
            <a:spAutoFit/>
          </a:bodyPr>
          <a:lstStyle/>
          <a:p>
            <a:pPr algn="just"/>
            <a:r>
              <a:rPr lang="en-US" dirty="0"/>
              <a:t>B2H crystal was replaced during 2017 YETS due to an issue with the alignment during installation</a:t>
            </a:r>
          </a:p>
        </p:txBody>
      </p:sp>
      <p:sp>
        <p:nvSpPr>
          <p:cNvPr id="16" name="TextBox 15">
            <a:extLst>
              <a:ext uri="{FF2B5EF4-FFF2-40B4-BE49-F238E27FC236}">
                <a16:creationId xmlns:a16="http://schemas.microsoft.com/office/drawing/2014/main" id="{D0BC7529-C511-4444-B4CD-624F62037F19}"/>
              </a:ext>
            </a:extLst>
          </p:cNvPr>
          <p:cNvSpPr txBox="1"/>
          <p:nvPr/>
        </p:nvSpPr>
        <p:spPr>
          <a:xfrm>
            <a:off x="4651265" y="5013176"/>
            <a:ext cx="3990423" cy="646331"/>
          </a:xfrm>
          <a:prstGeom prst="rect">
            <a:avLst/>
          </a:prstGeom>
          <a:noFill/>
        </p:spPr>
        <p:txBody>
          <a:bodyPr wrap="square" rtlCol="0">
            <a:spAutoFit/>
          </a:bodyPr>
          <a:lstStyle/>
          <a:p>
            <a:pPr algn="just"/>
            <a:r>
              <a:rPr lang="en-US" dirty="0"/>
              <a:t>Measurements with B2H performed this year and currently under analysis</a:t>
            </a:r>
          </a:p>
        </p:txBody>
      </p:sp>
      <p:sp>
        <p:nvSpPr>
          <p:cNvPr id="17" name="TextBox 16">
            <a:extLst>
              <a:ext uri="{FF2B5EF4-FFF2-40B4-BE49-F238E27FC236}">
                <a16:creationId xmlns:a16="http://schemas.microsoft.com/office/drawing/2014/main" id="{D3406A1E-EE73-4E33-9436-A11604C765CC}"/>
              </a:ext>
            </a:extLst>
          </p:cNvPr>
          <p:cNvSpPr txBox="1"/>
          <p:nvPr/>
        </p:nvSpPr>
        <p:spPr>
          <a:xfrm rot="20648774">
            <a:off x="2267307" y="2032216"/>
            <a:ext cx="505256" cy="276999"/>
          </a:xfrm>
          <a:prstGeom prst="rect">
            <a:avLst/>
          </a:prstGeom>
          <a:solidFill>
            <a:schemeClr val="bg1"/>
          </a:solidFill>
          <a:ln w="19050">
            <a:solidFill>
              <a:schemeClr val="tx1"/>
            </a:solidFill>
          </a:ln>
        </p:spPr>
        <p:txBody>
          <a:bodyPr wrap="square" rtlCol="0">
            <a:spAutoFit/>
          </a:bodyPr>
          <a:lstStyle/>
          <a:p>
            <a:pPr algn="ctr"/>
            <a:r>
              <a:rPr lang="en-US" sz="1200" dirty="0"/>
              <a:t>old</a:t>
            </a:r>
          </a:p>
        </p:txBody>
      </p:sp>
      <p:sp>
        <p:nvSpPr>
          <p:cNvPr id="19" name="TextBox 18">
            <a:extLst>
              <a:ext uri="{FF2B5EF4-FFF2-40B4-BE49-F238E27FC236}">
                <a16:creationId xmlns:a16="http://schemas.microsoft.com/office/drawing/2014/main" id="{E6984D36-46A9-4075-995A-3143EE08FC8B}"/>
              </a:ext>
            </a:extLst>
          </p:cNvPr>
          <p:cNvSpPr txBox="1"/>
          <p:nvPr/>
        </p:nvSpPr>
        <p:spPr>
          <a:xfrm rot="20648774">
            <a:off x="783803" y="4473121"/>
            <a:ext cx="505256" cy="276999"/>
          </a:xfrm>
          <a:prstGeom prst="rect">
            <a:avLst/>
          </a:prstGeom>
          <a:solidFill>
            <a:schemeClr val="bg1"/>
          </a:solidFill>
          <a:ln w="19050">
            <a:solidFill>
              <a:schemeClr val="tx1"/>
            </a:solidFill>
          </a:ln>
        </p:spPr>
        <p:txBody>
          <a:bodyPr wrap="square" rtlCol="0">
            <a:spAutoFit/>
          </a:bodyPr>
          <a:lstStyle/>
          <a:p>
            <a:pPr algn="ctr"/>
            <a:r>
              <a:rPr lang="en-US" sz="1200" dirty="0"/>
              <a:t>new</a:t>
            </a:r>
          </a:p>
        </p:txBody>
      </p:sp>
      <p:sp>
        <p:nvSpPr>
          <p:cNvPr id="21" name="TextBox 20">
            <a:extLst>
              <a:ext uri="{FF2B5EF4-FFF2-40B4-BE49-F238E27FC236}">
                <a16:creationId xmlns:a16="http://schemas.microsoft.com/office/drawing/2014/main" id="{CCCE298E-A3CC-4D58-B765-2F18B40BDBA4}"/>
              </a:ext>
            </a:extLst>
          </p:cNvPr>
          <p:cNvSpPr txBox="1"/>
          <p:nvPr/>
        </p:nvSpPr>
        <p:spPr>
          <a:xfrm>
            <a:off x="4651265" y="4015545"/>
            <a:ext cx="3990423" cy="923330"/>
          </a:xfrm>
          <a:prstGeom prst="rect">
            <a:avLst/>
          </a:prstGeom>
          <a:noFill/>
        </p:spPr>
        <p:txBody>
          <a:bodyPr wrap="square" rtlCol="0">
            <a:spAutoFit/>
          </a:bodyPr>
          <a:lstStyle/>
          <a:p>
            <a:pPr algn="just"/>
            <a:r>
              <a:rPr lang="en-US" dirty="0"/>
              <a:t>Impossible to correct remotely with present hardware: the whole device was replaced</a:t>
            </a:r>
          </a:p>
        </p:txBody>
      </p:sp>
      <p:sp>
        <p:nvSpPr>
          <p:cNvPr id="6" name="TextBox 5">
            <a:extLst>
              <a:ext uri="{FF2B5EF4-FFF2-40B4-BE49-F238E27FC236}">
                <a16:creationId xmlns:a16="http://schemas.microsoft.com/office/drawing/2014/main" id="{6E6084E3-E66F-4676-9E51-06125BB54823}"/>
              </a:ext>
            </a:extLst>
          </p:cNvPr>
          <p:cNvSpPr txBox="1"/>
          <p:nvPr/>
        </p:nvSpPr>
        <p:spPr>
          <a:xfrm>
            <a:off x="6156177" y="1340768"/>
            <a:ext cx="2375824" cy="276999"/>
          </a:xfrm>
          <a:prstGeom prst="rect">
            <a:avLst/>
          </a:prstGeom>
          <a:noFill/>
        </p:spPr>
        <p:txBody>
          <a:bodyPr wrap="square" rtlCol="0">
            <a:spAutoFit/>
          </a:bodyPr>
          <a:lstStyle/>
          <a:p>
            <a:r>
              <a:rPr lang="en-US" sz="1200" dirty="0"/>
              <a:t>CERN-ACC-NOTE-2018-0067</a:t>
            </a:r>
          </a:p>
        </p:txBody>
      </p:sp>
    </p:spTree>
    <p:extLst>
      <p:ext uri="{BB962C8B-B14F-4D97-AF65-F5344CB8AC3E}">
        <p14:creationId xmlns:p14="http://schemas.microsoft.com/office/powerpoint/2010/main" val="340634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p:bldP spid="25" grpId="0"/>
      <p:bldP spid="26" grpId="0"/>
      <p:bldP spid="29" grpId="0"/>
      <p:bldP spid="16" grpId="0"/>
      <p:bldP spid="17" grpId="0" animBg="1"/>
      <p:bldP spid="19" grpId="0" animBg="1"/>
      <p:bldP spid="21"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78591"/>
            <a:ext cx="7920000" cy="720000"/>
          </a:xfrm>
        </p:spPr>
        <p:txBody>
          <a:bodyPr/>
          <a:lstStyle/>
          <a:p>
            <a:r>
              <a:rPr lang="en-GB" sz="3000" dirty="0"/>
              <a:t>Measured Bending Angle Overview</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TextBox 16">
            <a:extLst>
              <a:ext uri="{FF2B5EF4-FFF2-40B4-BE49-F238E27FC236}">
                <a16:creationId xmlns:a16="http://schemas.microsoft.com/office/drawing/2014/main" id="{669F8FC1-7D4E-4FD7-82C9-B7C94F761F5F}"/>
              </a:ext>
            </a:extLst>
          </p:cNvPr>
          <p:cNvSpPr txBox="1"/>
          <p:nvPr/>
        </p:nvSpPr>
        <p:spPr>
          <a:xfrm>
            <a:off x="612000" y="3488184"/>
            <a:ext cx="7992448" cy="923330"/>
          </a:xfrm>
          <a:prstGeom prst="rect">
            <a:avLst/>
          </a:prstGeom>
          <a:noFill/>
        </p:spPr>
        <p:txBody>
          <a:bodyPr wrap="square" rtlCol="0">
            <a:spAutoFit/>
          </a:bodyPr>
          <a:lstStyle/>
          <a:p>
            <a:pPr algn="just"/>
            <a:r>
              <a:rPr lang="en-US" dirty="0"/>
              <a:t>Crystals installed in B1 turned out to be not optimal for LHC operations: experience with these crystals allowed to better establish specifics for future installations</a:t>
            </a:r>
          </a:p>
        </p:txBody>
      </p:sp>
      <p:graphicFrame>
        <p:nvGraphicFramePr>
          <p:cNvPr id="9" name="Table 8">
            <a:extLst>
              <a:ext uri="{FF2B5EF4-FFF2-40B4-BE49-F238E27FC236}">
                <a16:creationId xmlns:a16="http://schemas.microsoft.com/office/drawing/2014/main" id="{C0C6F92F-9D19-4E31-A32C-7821FF0CFBF7}"/>
              </a:ext>
            </a:extLst>
          </p:cNvPr>
          <p:cNvGraphicFramePr>
            <a:graphicFrameLocks noGrp="1"/>
          </p:cNvGraphicFramePr>
          <p:nvPr>
            <p:extLst>
              <p:ext uri="{D42A27DB-BD31-4B8C-83A1-F6EECF244321}">
                <p14:modId xmlns:p14="http://schemas.microsoft.com/office/powerpoint/2010/main" val="488742075"/>
              </p:ext>
            </p:extLst>
          </p:nvPr>
        </p:nvGraphicFramePr>
        <p:xfrm>
          <a:off x="2681790" y="1475616"/>
          <a:ext cx="3780420" cy="1737360"/>
        </p:xfrm>
        <a:graphic>
          <a:graphicData uri="http://schemas.openxmlformats.org/drawingml/2006/table">
            <a:tbl>
              <a:tblPr firstRow="1" bandRow="1">
                <a:tableStyleId>{5C22544A-7EE6-4342-B048-85BDC9FD1C3A}</a:tableStyleId>
              </a:tblPr>
              <a:tblGrid>
                <a:gridCol w="1890210">
                  <a:extLst>
                    <a:ext uri="{9D8B030D-6E8A-4147-A177-3AD203B41FA5}">
                      <a16:colId xmlns:a16="http://schemas.microsoft.com/office/drawing/2014/main" val="3483303440"/>
                    </a:ext>
                  </a:extLst>
                </a:gridCol>
                <a:gridCol w="1890210">
                  <a:extLst>
                    <a:ext uri="{9D8B030D-6E8A-4147-A177-3AD203B41FA5}">
                      <a16:colId xmlns:a16="http://schemas.microsoft.com/office/drawing/2014/main" val="3061042184"/>
                    </a:ext>
                  </a:extLst>
                </a:gridCol>
              </a:tblGrid>
              <a:tr h="473119">
                <a:tc>
                  <a:txBody>
                    <a:bodyPr/>
                    <a:lstStyle/>
                    <a:p>
                      <a:pPr algn="ctr"/>
                      <a:r>
                        <a:rPr lang="en-US" sz="1800" dirty="0"/>
                        <a:t>Crystal</a:t>
                      </a:r>
                    </a:p>
                  </a:txBody>
                  <a:tcPr anchor="ctr"/>
                </a:tc>
                <a:tc>
                  <a:txBody>
                    <a:bodyPr/>
                    <a:lstStyle/>
                    <a:p>
                      <a:pPr algn="ctr"/>
                      <a:r>
                        <a:rPr lang="en-US" sz="1800" dirty="0"/>
                        <a:t>Bending Angle</a:t>
                      </a:r>
                      <a:br>
                        <a:rPr lang="en-US" sz="1800" dirty="0"/>
                      </a:br>
                      <a:r>
                        <a:rPr lang="en-US" sz="1800" dirty="0"/>
                        <a:t>[</a:t>
                      </a:r>
                      <a:r>
                        <a:rPr lang="el-GR" sz="1800" dirty="0"/>
                        <a:t>μ</a:t>
                      </a:r>
                      <a:r>
                        <a:rPr lang="en-US" sz="1800" dirty="0"/>
                        <a:t>rad]</a:t>
                      </a:r>
                    </a:p>
                  </a:txBody>
                  <a:tcPr anchor="ctr"/>
                </a:tc>
                <a:extLst>
                  <a:ext uri="{0D108BD9-81ED-4DB2-BD59-A6C34878D82A}">
                    <a16:rowId xmlns:a16="http://schemas.microsoft.com/office/drawing/2014/main" val="3728626201"/>
                  </a:ext>
                </a:extLst>
              </a:tr>
              <a:tr h="338604">
                <a:tc>
                  <a:txBody>
                    <a:bodyPr/>
                    <a:lstStyle/>
                    <a:p>
                      <a:pPr algn="ctr"/>
                      <a:r>
                        <a:rPr lang="en-US" sz="1800" dirty="0"/>
                        <a:t>B1H</a:t>
                      </a:r>
                    </a:p>
                  </a:txBody>
                  <a:tcPr/>
                </a:tc>
                <a:tc>
                  <a:txBody>
                    <a:bodyPr/>
                    <a:lstStyle/>
                    <a:p>
                      <a:pPr algn="ctr"/>
                      <a:r>
                        <a:rPr lang="en-US" sz="1800" dirty="0"/>
                        <a:t>63.2 ± 1.7</a:t>
                      </a:r>
                    </a:p>
                  </a:txBody>
                  <a:tcPr/>
                </a:tc>
                <a:extLst>
                  <a:ext uri="{0D108BD9-81ED-4DB2-BD59-A6C34878D82A}">
                    <a16:rowId xmlns:a16="http://schemas.microsoft.com/office/drawing/2014/main" val="428478252"/>
                  </a:ext>
                </a:extLst>
              </a:tr>
              <a:tr h="338604">
                <a:tc>
                  <a:txBody>
                    <a:bodyPr/>
                    <a:lstStyle/>
                    <a:p>
                      <a:pPr algn="ctr"/>
                      <a:r>
                        <a:rPr lang="en-US" sz="1800" dirty="0"/>
                        <a:t>B1V</a:t>
                      </a:r>
                    </a:p>
                  </a:txBody>
                  <a:tcPr/>
                </a:tc>
                <a:tc>
                  <a:txBody>
                    <a:bodyPr/>
                    <a:lstStyle/>
                    <a:p>
                      <a:pPr algn="ctr"/>
                      <a:r>
                        <a:rPr lang="en-US" sz="1800" dirty="0"/>
                        <a:t>39.8 ± 2.3</a:t>
                      </a:r>
                    </a:p>
                  </a:txBody>
                  <a:tcPr/>
                </a:tc>
                <a:extLst>
                  <a:ext uri="{0D108BD9-81ED-4DB2-BD59-A6C34878D82A}">
                    <a16:rowId xmlns:a16="http://schemas.microsoft.com/office/drawing/2014/main" val="705718717"/>
                  </a:ext>
                </a:extLst>
              </a:tr>
              <a:tr h="338604">
                <a:tc>
                  <a:txBody>
                    <a:bodyPr/>
                    <a:lstStyle/>
                    <a:p>
                      <a:pPr algn="ctr"/>
                      <a:r>
                        <a:rPr lang="en-US" sz="1800" dirty="0"/>
                        <a:t>B2V</a:t>
                      </a:r>
                    </a:p>
                  </a:txBody>
                  <a:tcPr/>
                </a:tc>
                <a:tc>
                  <a:txBody>
                    <a:bodyPr/>
                    <a:lstStyle/>
                    <a:p>
                      <a:pPr algn="ctr"/>
                      <a:r>
                        <a:rPr lang="en-US" sz="1800" dirty="0"/>
                        <a:t>56.5 ± 1.5</a:t>
                      </a:r>
                    </a:p>
                  </a:txBody>
                  <a:tcPr/>
                </a:tc>
                <a:extLst>
                  <a:ext uri="{0D108BD9-81ED-4DB2-BD59-A6C34878D82A}">
                    <a16:rowId xmlns:a16="http://schemas.microsoft.com/office/drawing/2014/main" val="2853950412"/>
                  </a:ext>
                </a:extLst>
              </a:tr>
            </a:tbl>
          </a:graphicData>
        </a:graphic>
      </p:graphicFrame>
      <p:sp>
        <p:nvSpPr>
          <p:cNvPr id="35" name="Rectangle: Rounded Corners 34">
            <a:extLst>
              <a:ext uri="{FF2B5EF4-FFF2-40B4-BE49-F238E27FC236}">
                <a16:creationId xmlns:a16="http://schemas.microsoft.com/office/drawing/2014/main" id="{70C5382F-CF52-4A1C-8CE8-7147D76AAF82}"/>
              </a:ext>
            </a:extLst>
          </p:cNvPr>
          <p:cNvSpPr/>
          <p:nvPr/>
        </p:nvSpPr>
        <p:spPr>
          <a:xfrm>
            <a:off x="4788024" y="2123688"/>
            <a:ext cx="1440160" cy="720000"/>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15E3D207-4560-47BD-996C-A8117057F37A}"/>
              </a:ext>
            </a:extLst>
          </p:cNvPr>
          <p:cNvSpPr txBox="1"/>
          <p:nvPr/>
        </p:nvSpPr>
        <p:spPr>
          <a:xfrm>
            <a:off x="615495" y="4417163"/>
            <a:ext cx="7992448" cy="369332"/>
          </a:xfrm>
          <a:prstGeom prst="rect">
            <a:avLst/>
          </a:prstGeom>
          <a:noFill/>
        </p:spPr>
        <p:txBody>
          <a:bodyPr wrap="square" rtlCol="0">
            <a:spAutoFit/>
          </a:bodyPr>
          <a:lstStyle/>
          <a:p>
            <a:pPr algn="just"/>
            <a:r>
              <a:rPr lang="en-US" dirty="0"/>
              <a:t>B1H has a larger bending angle: the radius is closer to the critical value</a:t>
            </a:r>
          </a:p>
        </p:txBody>
      </p:sp>
      <p:sp>
        <p:nvSpPr>
          <p:cNvPr id="37" name="TextBox 36">
            <a:extLst>
              <a:ext uri="{FF2B5EF4-FFF2-40B4-BE49-F238E27FC236}">
                <a16:creationId xmlns:a16="http://schemas.microsoft.com/office/drawing/2014/main" id="{59F5EBEC-C1B2-49B6-B7C0-3769F1A79B99}"/>
              </a:ext>
            </a:extLst>
          </p:cNvPr>
          <p:cNvSpPr txBox="1"/>
          <p:nvPr/>
        </p:nvSpPr>
        <p:spPr>
          <a:xfrm>
            <a:off x="615495" y="4833401"/>
            <a:ext cx="7992448" cy="646331"/>
          </a:xfrm>
          <a:prstGeom prst="rect">
            <a:avLst/>
          </a:prstGeom>
          <a:noFill/>
        </p:spPr>
        <p:txBody>
          <a:bodyPr wrap="square" rtlCol="0">
            <a:spAutoFit/>
          </a:bodyPr>
          <a:lstStyle/>
          <a:p>
            <a:pPr algn="just"/>
            <a:r>
              <a:rPr lang="en-US" dirty="0"/>
              <a:t>In this condition, dechanneling at flat top is enhanced and efficiency is reduced</a:t>
            </a:r>
          </a:p>
        </p:txBody>
      </p:sp>
      <p:sp>
        <p:nvSpPr>
          <p:cNvPr id="6" name="TextBox 5">
            <a:extLst>
              <a:ext uri="{FF2B5EF4-FFF2-40B4-BE49-F238E27FC236}">
                <a16:creationId xmlns:a16="http://schemas.microsoft.com/office/drawing/2014/main" id="{F6AF7847-2027-4255-A80E-DAB17329CBEA}"/>
              </a:ext>
            </a:extLst>
          </p:cNvPr>
          <p:cNvSpPr txBox="1"/>
          <p:nvPr/>
        </p:nvSpPr>
        <p:spPr>
          <a:xfrm>
            <a:off x="6588224" y="2715726"/>
            <a:ext cx="1386154" cy="461665"/>
          </a:xfrm>
          <a:prstGeom prst="rect">
            <a:avLst/>
          </a:prstGeom>
          <a:noFill/>
        </p:spPr>
        <p:txBody>
          <a:bodyPr wrap="square" rtlCol="0">
            <a:spAutoFit/>
          </a:bodyPr>
          <a:lstStyle/>
          <a:p>
            <a:r>
              <a:rPr lang="en-US" sz="1200" dirty="0"/>
              <a:t>B2H not reported: analysis ongoing</a:t>
            </a:r>
          </a:p>
        </p:txBody>
      </p:sp>
    </p:spTree>
    <p:extLst>
      <p:ext uri="{BB962C8B-B14F-4D97-AF65-F5344CB8AC3E}">
        <p14:creationId xmlns:p14="http://schemas.microsoft.com/office/powerpoint/2010/main" val="1677191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5" grpId="0" animBg="1"/>
      <p:bldP spid="36" grpId="0"/>
      <p:bldP spid="37"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943101D-86AD-4B5C-88A0-04E2C2EF4C93}"/>
              </a:ext>
            </a:extLst>
          </p:cNvPr>
          <p:cNvPicPr>
            <a:picLocks noChangeAspect="1"/>
          </p:cNvPicPr>
          <p:nvPr/>
        </p:nvPicPr>
        <p:blipFill>
          <a:blip r:embed="rId3"/>
          <a:stretch>
            <a:fillRect/>
          </a:stretch>
        </p:blipFill>
        <p:spPr>
          <a:xfrm>
            <a:off x="5023129" y="3645024"/>
            <a:ext cx="3502149" cy="2626611"/>
          </a:xfrm>
          <a:prstGeom prst="rect">
            <a:avLst/>
          </a:prstGeom>
        </p:spPr>
      </p:pic>
      <p:pic>
        <p:nvPicPr>
          <p:cNvPr id="23" name="Immagine 21">
            <a:extLst>
              <a:ext uri="{FF2B5EF4-FFF2-40B4-BE49-F238E27FC236}">
                <a16:creationId xmlns:a16="http://schemas.microsoft.com/office/drawing/2014/main" id="{CB51E2DA-38B0-49A6-9F68-049CC88088E3}"/>
              </a:ext>
            </a:extLst>
          </p:cNvPr>
          <p:cNvPicPr>
            <a:picLocks noChangeAspect="1"/>
          </p:cNvPicPr>
          <p:nvPr/>
        </p:nvPicPr>
        <p:blipFill rotWithShape="1">
          <a:blip r:embed="rId4">
            <a:extLst>
              <a:ext uri="{28A0092B-C50C-407E-A947-70E740481C1C}">
                <a14:useLocalDpi xmlns:a14="http://schemas.microsoft.com/office/drawing/2010/main" val="0"/>
              </a:ext>
            </a:extLst>
          </a:blip>
          <a:srcRect l="2284" t="6633" r="8519" b="2137"/>
          <a:stretch/>
        </p:blipFill>
        <p:spPr>
          <a:xfrm>
            <a:off x="4784794" y="1232049"/>
            <a:ext cx="3675638" cy="2214514"/>
          </a:xfrm>
          <a:prstGeom prst="rect">
            <a:avLst/>
          </a:prstGeom>
        </p:spPr>
      </p:pic>
      <p:sp>
        <p:nvSpPr>
          <p:cNvPr id="29" name="Oval 28">
            <a:extLst>
              <a:ext uri="{FF2B5EF4-FFF2-40B4-BE49-F238E27FC236}">
                <a16:creationId xmlns:a16="http://schemas.microsoft.com/office/drawing/2014/main" id="{12D3E9FB-D8E2-4441-94F4-935E70191B7C}"/>
              </a:ext>
            </a:extLst>
          </p:cNvPr>
          <p:cNvSpPr/>
          <p:nvPr/>
        </p:nvSpPr>
        <p:spPr>
          <a:xfrm>
            <a:off x="4602032" y="1779234"/>
            <a:ext cx="936104" cy="514800"/>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0000"/>
                </a:solidFill>
              </a:rPr>
              <a:t>~87%</a:t>
            </a:r>
            <a:endParaRPr lang="en-US" sz="2400" b="1" dirty="0">
              <a:solidFill>
                <a:srgbClr val="FF0000"/>
              </a:solidFill>
            </a:endParaRPr>
          </a:p>
        </p:txBody>
      </p:sp>
      <p:pic>
        <p:nvPicPr>
          <p:cNvPr id="12" name="Picture 11">
            <a:extLst>
              <a:ext uri="{FF2B5EF4-FFF2-40B4-BE49-F238E27FC236}">
                <a16:creationId xmlns:a16="http://schemas.microsoft.com/office/drawing/2014/main" id="{33A92608-3A6E-4CC9-9712-B8CA6F933EB9}"/>
              </a:ext>
            </a:extLst>
          </p:cNvPr>
          <p:cNvPicPr>
            <a:picLocks noChangeAspect="1"/>
          </p:cNvPicPr>
          <p:nvPr/>
        </p:nvPicPr>
        <p:blipFill>
          <a:blip r:embed="rId5"/>
          <a:stretch>
            <a:fillRect/>
          </a:stretch>
        </p:blipFill>
        <p:spPr>
          <a:xfrm>
            <a:off x="773358" y="980728"/>
            <a:ext cx="3505426" cy="2629070"/>
          </a:xfrm>
          <a:prstGeom prst="rect">
            <a:avLst/>
          </a:prstGeom>
        </p:spPr>
      </p:pic>
      <p:pic>
        <p:nvPicPr>
          <p:cNvPr id="31" name="Picture 30">
            <a:extLst>
              <a:ext uri="{FF2B5EF4-FFF2-40B4-BE49-F238E27FC236}">
                <a16:creationId xmlns:a16="http://schemas.microsoft.com/office/drawing/2014/main" id="{04A03AD6-E785-4E1B-BC98-365A97895880}"/>
              </a:ext>
            </a:extLst>
          </p:cNvPr>
          <p:cNvPicPr>
            <a:picLocks noChangeAspect="1"/>
          </p:cNvPicPr>
          <p:nvPr/>
        </p:nvPicPr>
        <p:blipFill>
          <a:blip r:embed="rId6"/>
          <a:stretch>
            <a:fillRect/>
          </a:stretch>
        </p:blipFill>
        <p:spPr>
          <a:xfrm>
            <a:off x="749604" y="3645024"/>
            <a:ext cx="3502149" cy="2626612"/>
          </a:xfrm>
          <a:prstGeom prst="rect">
            <a:avLst/>
          </a:prstGeom>
        </p:spPr>
      </p:pic>
      <p:sp>
        <p:nvSpPr>
          <p:cNvPr id="3" name="Titre 2"/>
          <p:cNvSpPr>
            <a:spLocks noGrp="1"/>
          </p:cNvSpPr>
          <p:nvPr>
            <p:ph type="title"/>
          </p:nvPr>
        </p:nvSpPr>
        <p:spPr>
          <a:xfrm>
            <a:off x="612000" y="178591"/>
            <a:ext cx="7920000" cy="720000"/>
          </a:xfrm>
        </p:spPr>
        <p:txBody>
          <a:bodyPr/>
          <a:lstStyle/>
          <a:p>
            <a:r>
              <a:rPr lang="en-GB" sz="3000" dirty="0"/>
              <a:t>Effects of Bending Radius on CH Efficiency</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Image 4" descr="CERN-logo_outline.jpg"/>
          <p:cNvPicPr>
            <a:picLocks noChangeAspect="1"/>
          </p:cNvPicPr>
          <p:nvPr/>
        </p:nvPicPr>
        <p:blipFill>
          <a:blip r:embed="rId7"/>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 name="TextBox 23">
            <a:extLst>
              <a:ext uri="{FF2B5EF4-FFF2-40B4-BE49-F238E27FC236}">
                <a16:creationId xmlns:a16="http://schemas.microsoft.com/office/drawing/2014/main" id="{D250071D-4744-46E1-AE15-14527906CFF7}"/>
              </a:ext>
            </a:extLst>
          </p:cNvPr>
          <p:cNvSpPr txBox="1"/>
          <p:nvPr/>
        </p:nvSpPr>
        <p:spPr>
          <a:xfrm>
            <a:off x="7338322" y="2784334"/>
            <a:ext cx="936104" cy="307777"/>
          </a:xfrm>
          <a:prstGeom prst="rect">
            <a:avLst/>
          </a:prstGeom>
          <a:solidFill>
            <a:schemeClr val="bg1"/>
          </a:solidFill>
          <a:ln w="19050">
            <a:solidFill>
              <a:schemeClr val="tx1"/>
            </a:solidFill>
          </a:ln>
        </p:spPr>
        <p:txBody>
          <a:bodyPr wrap="square" rtlCol="0">
            <a:spAutoFit/>
          </a:bodyPr>
          <a:lstStyle/>
          <a:p>
            <a:pPr algn="ctr"/>
            <a:r>
              <a:rPr lang="en-US" sz="1400" i="1" dirty="0"/>
              <a:t>R. Rossi</a:t>
            </a:r>
          </a:p>
        </p:txBody>
      </p:sp>
      <p:sp>
        <p:nvSpPr>
          <p:cNvPr id="14" name="Oval 13">
            <a:extLst>
              <a:ext uri="{FF2B5EF4-FFF2-40B4-BE49-F238E27FC236}">
                <a16:creationId xmlns:a16="http://schemas.microsoft.com/office/drawing/2014/main" id="{800F0AC3-6203-4D55-91F7-C1DD681DB24C}"/>
              </a:ext>
            </a:extLst>
          </p:cNvPr>
          <p:cNvSpPr/>
          <p:nvPr/>
        </p:nvSpPr>
        <p:spPr>
          <a:xfrm>
            <a:off x="461572" y="1779234"/>
            <a:ext cx="936104" cy="514800"/>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0000"/>
                </a:solidFill>
              </a:rPr>
              <a:t>~88%</a:t>
            </a:r>
            <a:endParaRPr lang="en-US" sz="2400" b="1" dirty="0">
              <a:solidFill>
                <a:srgbClr val="FF0000"/>
              </a:solidFill>
            </a:endParaRPr>
          </a:p>
        </p:txBody>
      </p:sp>
      <p:sp>
        <p:nvSpPr>
          <p:cNvPr id="34" name="Oval 33">
            <a:extLst>
              <a:ext uri="{FF2B5EF4-FFF2-40B4-BE49-F238E27FC236}">
                <a16:creationId xmlns:a16="http://schemas.microsoft.com/office/drawing/2014/main" id="{21738159-6060-4E00-B820-0CC291CD74AF}"/>
              </a:ext>
            </a:extLst>
          </p:cNvPr>
          <p:cNvSpPr/>
          <p:nvPr/>
        </p:nvSpPr>
        <p:spPr>
          <a:xfrm>
            <a:off x="467544" y="4797718"/>
            <a:ext cx="936104" cy="514800"/>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0000"/>
                </a:solidFill>
              </a:rPr>
              <a:t>~30%</a:t>
            </a:r>
            <a:endParaRPr lang="en-US" sz="2400" b="1" dirty="0">
              <a:solidFill>
                <a:srgbClr val="FF0000"/>
              </a:solidFill>
            </a:endParaRPr>
          </a:p>
        </p:txBody>
      </p:sp>
      <p:sp>
        <p:nvSpPr>
          <p:cNvPr id="33" name="Oval 32">
            <a:extLst>
              <a:ext uri="{FF2B5EF4-FFF2-40B4-BE49-F238E27FC236}">
                <a16:creationId xmlns:a16="http://schemas.microsoft.com/office/drawing/2014/main" id="{F29649CA-9046-414A-A907-DAB243C989B9}"/>
              </a:ext>
            </a:extLst>
          </p:cNvPr>
          <p:cNvSpPr/>
          <p:nvPr/>
        </p:nvSpPr>
        <p:spPr>
          <a:xfrm>
            <a:off x="4788024" y="4797718"/>
            <a:ext cx="936104" cy="514800"/>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rgbClr val="FF0000"/>
                </a:solidFill>
              </a:rPr>
              <a:t>~75%</a:t>
            </a:r>
            <a:endParaRPr lang="en-US" sz="2400" b="1" dirty="0">
              <a:solidFill>
                <a:srgbClr val="FF0000"/>
              </a:solidFill>
            </a:endParaRPr>
          </a:p>
        </p:txBody>
      </p:sp>
      <p:sp>
        <p:nvSpPr>
          <p:cNvPr id="20" name="TextBox 19">
            <a:extLst>
              <a:ext uri="{FF2B5EF4-FFF2-40B4-BE49-F238E27FC236}">
                <a16:creationId xmlns:a16="http://schemas.microsoft.com/office/drawing/2014/main" id="{333A0533-9285-4F04-A3B8-5955AECC6B9E}"/>
              </a:ext>
            </a:extLst>
          </p:cNvPr>
          <p:cNvSpPr txBox="1"/>
          <p:nvPr/>
        </p:nvSpPr>
        <p:spPr>
          <a:xfrm>
            <a:off x="2579043" y="1441345"/>
            <a:ext cx="684076" cy="307777"/>
          </a:xfrm>
          <a:prstGeom prst="rect">
            <a:avLst/>
          </a:prstGeom>
          <a:solidFill>
            <a:schemeClr val="bg1"/>
          </a:solidFill>
          <a:ln w="19050">
            <a:solidFill>
              <a:schemeClr val="tx1"/>
            </a:solidFill>
          </a:ln>
        </p:spPr>
        <p:txBody>
          <a:bodyPr wrap="square" rtlCol="0">
            <a:spAutoFit/>
          </a:bodyPr>
          <a:lstStyle/>
          <a:p>
            <a:pPr algn="ctr"/>
            <a:r>
              <a:rPr lang="en-US" sz="1400" dirty="0"/>
              <a:t>B1H</a:t>
            </a:r>
          </a:p>
        </p:txBody>
      </p:sp>
      <p:sp>
        <p:nvSpPr>
          <p:cNvPr id="22" name="TextBox 21">
            <a:extLst>
              <a:ext uri="{FF2B5EF4-FFF2-40B4-BE49-F238E27FC236}">
                <a16:creationId xmlns:a16="http://schemas.microsoft.com/office/drawing/2014/main" id="{CCA14D40-2A7E-45AE-8654-2C45F5DF96F6}"/>
              </a:ext>
            </a:extLst>
          </p:cNvPr>
          <p:cNvSpPr txBox="1"/>
          <p:nvPr/>
        </p:nvSpPr>
        <p:spPr>
          <a:xfrm>
            <a:off x="6084469" y="1441345"/>
            <a:ext cx="684076" cy="307777"/>
          </a:xfrm>
          <a:prstGeom prst="rect">
            <a:avLst/>
          </a:prstGeom>
          <a:solidFill>
            <a:schemeClr val="bg1"/>
          </a:solidFill>
          <a:ln w="19050">
            <a:solidFill>
              <a:schemeClr val="tx1"/>
            </a:solidFill>
          </a:ln>
        </p:spPr>
        <p:txBody>
          <a:bodyPr wrap="square" rtlCol="0">
            <a:spAutoFit/>
          </a:bodyPr>
          <a:lstStyle/>
          <a:p>
            <a:pPr algn="ctr"/>
            <a:r>
              <a:rPr lang="en-US" sz="1400" dirty="0"/>
              <a:t>B1V</a:t>
            </a:r>
          </a:p>
        </p:txBody>
      </p:sp>
      <p:sp>
        <p:nvSpPr>
          <p:cNvPr id="25" name="TextBox 24">
            <a:extLst>
              <a:ext uri="{FF2B5EF4-FFF2-40B4-BE49-F238E27FC236}">
                <a16:creationId xmlns:a16="http://schemas.microsoft.com/office/drawing/2014/main" id="{98A65357-2182-4A10-A789-F64BB104BB01}"/>
              </a:ext>
            </a:extLst>
          </p:cNvPr>
          <p:cNvSpPr txBox="1"/>
          <p:nvPr/>
        </p:nvSpPr>
        <p:spPr>
          <a:xfrm>
            <a:off x="2579043" y="4241561"/>
            <a:ext cx="684076" cy="307777"/>
          </a:xfrm>
          <a:prstGeom prst="rect">
            <a:avLst/>
          </a:prstGeom>
          <a:solidFill>
            <a:schemeClr val="bg1"/>
          </a:solidFill>
          <a:ln w="19050">
            <a:solidFill>
              <a:schemeClr val="tx1"/>
            </a:solidFill>
          </a:ln>
        </p:spPr>
        <p:txBody>
          <a:bodyPr wrap="square" rtlCol="0">
            <a:spAutoFit/>
          </a:bodyPr>
          <a:lstStyle/>
          <a:p>
            <a:pPr algn="ctr"/>
            <a:r>
              <a:rPr lang="en-US" sz="1400" dirty="0"/>
              <a:t>B1H</a:t>
            </a:r>
          </a:p>
        </p:txBody>
      </p:sp>
      <p:sp>
        <p:nvSpPr>
          <p:cNvPr id="26" name="TextBox 25">
            <a:extLst>
              <a:ext uri="{FF2B5EF4-FFF2-40B4-BE49-F238E27FC236}">
                <a16:creationId xmlns:a16="http://schemas.microsoft.com/office/drawing/2014/main" id="{0842D5DA-9EDC-4843-88C5-306006B1D68C}"/>
              </a:ext>
            </a:extLst>
          </p:cNvPr>
          <p:cNvSpPr txBox="1"/>
          <p:nvPr/>
        </p:nvSpPr>
        <p:spPr>
          <a:xfrm>
            <a:off x="6084469" y="4241561"/>
            <a:ext cx="684076" cy="307777"/>
          </a:xfrm>
          <a:prstGeom prst="rect">
            <a:avLst/>
          </a:prstGeom>
          <a:solidFill>
            <a:schemeClr val="bg1"/>
          </a:solidFill>
          <a:ln w="19050">
            <a:solidFill>
              <a:schemeClr val="tx1"/>
            </a:solidFill>
          </a:ln>
        </p:spPr>
        <p:txBody>
          <a:bodyPr wrap="square" rtlCol="0">
            <a:spAutoFit/>
          </a:bodyPr>
          <a:lstStyle/>
          <a:p>
            <a:pPr algn="ctr"/>
            <a:r>
              <a:rPr lang="en-US" sz="1400" dirty="0"/>
              <a:t>B1V</a:t>
            </a:r>
          </a:p>
        </p:txBody>
      </p:sp>
      <p:sp>
        <p:nvSpPr>
          <p:cNvPr id="27" name="TextBox 26">
            <a:extLst>
              <a:ext uri="{FF2B5EF4-FFF2-40B4-BE49-F238E27FC236}">
                <a16:creationId xmlns:a16="http://schemas.microsoft.com/office/drawing/2014/main" id="{F5CCFF29-BDBC-4460-AB0D-E56231337E3A}"/>
              </a:ext>
            </a:extLst>
          </p:cNvPr>
          <p:cNvSpPr txBox="1"/>
          <p:nvPr/>
        </p:nvSpPr>
        <p:spPr>
          <a:xfrm>
            <a:off x="382014" y="773791"/>
            <a:ext cx="7992448" cy="369332"/>
          </a:xfrm>
          <a:prstGeom prst="rect">
            <a:avLst/>
          </a:prstGeom>
          <a:noFill/>
        </p:spPr>
        <p:txBody>
          <a:bodyPr wrap="square" rtlCol="0">
            <a:spAutoFit/>
          </a:bodyPr>
          <a:lstStyle/>
          <a:p>
            <a:pPr algn="just"/>
            <a:r>
              <a:rPr lang="en-US" dirty="0"/>
              <a:t>Injection:</a:t>
            </a:r>
          </a:p>
        </p:txBody>
      </p:sp>
      <p:sp>
        <p:nvSpPr>
          <p:cNvPr id="28" name="TextBox 27">
            <a:extLst>
              <a:ext uri="{FF2B5EF4-FFF2-40B4-BE49-F238E27FC236}">
                <a16:creationId xmlns:a16="http://schemas.microsoft.com/office/drawing/2014/main" id="{C83B9119-FD37-40BE-B576-9271CFCB2273}"/>
              </a:ext>
            </a:extLst>
          </p:cNvPr>
          <p:cNvSpPr txBox="1"/>
          <p:nvPr/>
        </p:nvSpPr>
        <p:spPr>
          <a:xfrm>
            <a:off x="378194" y="3429000"/>
            <a:ext cx="7992448" cy="369332"/>
          </a:xfrm>
          <a:prstGeom prst="rect">
            <a:avLst/>
          </a:prstGeom>
          <a:noFill/>
        </p:spPr>
        <p:txBody>
          <a:bodyPr wrap="square" rtlCol="0">
            <a:spAutoFit/>
          </a:bodyPr>
          <a:lstStyle/>
          <a:p>
            <a:pPr algn="just"/>
            <a:r>
              <a:rPr lang="en-US" dirty="0"/>
              <a:t>Flat top:</a:t>
            </a:r>
          </a:p>
        </p:txBody>
      </p:sp>
    </p:spTree>
    <p:extLst>
      <p:ext uri="{BB962C8B-B14F-4D97-AF65-F5344CB8AC3E}">
        <p14:creationId xmlns:p14="http://schemas.microsoft.com/office/powerpoint/2010/main" val="4230460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4" grpId="0" animBg="1"/>
      <p:bldP spid="14" grpId="0" animBg="1"/>
      <p:bldP spid="34" grpId="0" animBg="1"/>
      <p:bldP spid="33" grpId="0" animBg="1"/>
      <p:bldP spid="20" grpId="0" animBg="1"/>
      <p:bldP spid="22" grpId="0" animBg="1"/>
      <p:bldP spid="25" grpId="0" animBg="1"/>
      <p:bldP spid="26" grpId="0" animBg="1"/>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18FA57A-EAE5-4D49-9C2F-3C7482F0359C}"/>
              </a:ext>
            </a:extLst>
          </p:cNvPr>
          <p:cNvPicPr>
            <a:picLocks noChangeAspect="1"/>
          </p:cNvPicPr>
          <p:nvPr/>
        </p:nvPicPr>
        <p:blipFill>
          <a:blip r:embed="rId3"/>
          <a:stretch>
            <a:fillRect/>
          </a:stretch>
        </p:blipFill>
        <p:spPr>
          <a:xfrm>
            <a:off x="1000323" y="620688"/>
            <a:ext cx="3436551" cy="3436551"/>
          </a:xfrm>
          <a:prstGeom prst="rect">
            <a:avLst/>
          </a:prstGeom>
        </p:spPr>
      </p:pic>
      <p:sp>
        <p:nvSpPr>
          <p:cNvPr id="3" name="Titre 2"/>
          <p:cNvSpPr>
            <a:spLocks noGrp="1"/>
          </p:cNvSpPr>
          <p:nvPr>
            <p:ph type="title"/>
          </p:nvPr>
        </p:nvSpPr>
        <p:spPr>
          <a:xfrm>
            <a:off x="612000" y="188640"/>
            <a:ext cx="7920000" cy="720000"/>
          </a:xfrm>
        </p:spPr>
        <p:txBody>
          <a:bodyPr/>
          <a:lstStyle/>
          <a:p>
            <a:r>
              <a:rPr lang="en-GB" sz="3000" dirty="0"/>
              <a:t>Cleaning Inefficiency with Protons</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14</a:t>
            </a:fld>
            <a:endParaRPr lang="fr-FR"/>
          </a:p>
        </p:txBody>
      </p:sp>
      <p:pic>
        <p:nvPicPr>
          <p:cNvPr id="5" name="Image 4" descr="CERN-logo_outline.jpg"/>
          <p:cNvPicPr>
            <a:picLocks noChangeAspect="1"/>
          </p:cNvPicPr>
          <p:nvPr/>
        </p:nvPicPr>
        <p:blipFill>
          <a:blip r:embed="rId4"/>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 name="TextBox 28">
            <a:extLst>
              <a:ext uri="{FF2B5EF4-FFF2-40B4-BE49-F238E27FC236}">
                <a16:creationId xmlns:a16="http://schemas.microsoft.com/office/drawing/2014/main" id="{C9C3A3D2-7D97-422D-ABE7-D4B8D90C4452}"/>
              </a:ext>
            </a:extLst>
          </p:cNvPr>
          <p:cNvSpPr txBox="1"/>
          <p:nvPr/>
        </p:nvSpPr>
        <p:spPr>
          <a:xfrm>
            <a:off x="4571999" y="1755335"/>
            <a:ext cx="4160119" cy="584775"/>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t>No significant improvement observed on B1H (possibly due to high dechanneling)</a:t>
            </a:r>
          </a:p>
        </p:txBody>
      </p:sp>
      <p:sp>
        <p:nvSpPr>
          <p:cNvPr id="32" name="TextBox 31">
            <a:extLst>
              <a:ext uri="{FF2B5EF4-FFF2-40B4-BE49-F238E27FC236}">
                <a16:creationId xmlns:a16="http://schemas.microsoft.com/office/drawing/2014/main" id="{809474B2-E336-47DB-BDAC-B97FB93414E2}"/>
              </a:ext>
            </a:extLst>
          </p:cNvPr>
          <p:cNvSpPr txBox="1"/>
          <p:nvPr/>
        </p:nvSpPr>
        <p:spPr>
          <a:xfrm>
            <a:off x="4568288" y="836712"/>
            <a:ext cx="4193975" cy="584775"/>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t>Significant improvement (factor ~10) observed in the DS for B1V</a:t>
            </a:r>
          </a:p>
        </p:txBody>
      </p:sp>
      <p:sp>
        <p:nvSpPr>
          <p:cNvPr id="34" name="TextBox 33">
            <a:extLst>
              <a:ext uri="{FF2B5EF4-FFF2-40B4-BE49-F238E27FC236}">
                <a16:creationId xmlns:a16="http://schemas.microsoft.com/office/drawing/2014/main" id="{40DFB47F-8317-40A9-8383-602B28167351}"/>
              </a:ext>
            </a:extLst>
          </p:cNvPr>
          <p:cNvSpPr txBox="1"/>
          <p:nvPr/>
        </p:nvSpPr>
        <p:spPr>
          <a:xfrm>
            <a:off x="7534673" y="6013170"/>
            <a:ext cx="1152127" cy="369332"/>
          </a:xfrm>
          <a:prstGeom prst="rect">
            <a:avLst/>
          </a:prstGeom>
          <a:noFill/>
        </p:spPr>
        <p:txBody>
          <a:bodyPr wrap="square" rtlCol="0">
            <a:spAutoFit/>
          </a:bodyPr>
          <a:lstStyle/>
          <a:p>
            <a:r>
              <a:rPr lang="en-US" i="1" dirty="0"/>
              <a:t>R. Rossi</a:t>
            </a:r>
          </a:p>
        </p:txBody>
      </p:sp>
      <p:sp>
        <p:nvSpPr>
          <p:cNvPr id="23" name="TextBox 22">
            <a:extLst>
              <a:ext uri="{FF2B5EF4-FFF2-40B4-BE49-F238E27FC236}">
                <a16:creationId xmlns:a16="http://schemas.microsoft.com/office/drawing/2014/main" id="{A0AAC926-6470-46C1-8CF4-59F604F57737}"/>
              </a:ext>
            </a:extLst>
          </p:cNvPr>
          <p:cNvSpPr txBox="1"/>
          <p:nvPr/>
        </p:nvSpPr>
        <p:spPr>
          <a:xfrm>
            <a:off x="4571999" y="1416781"/>
            <a:ext cx="4193975" cy="338554"/>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t>Analogous results observed for B2V</a:t>
            </a:r>
          </a:p>
        </p:txBody>
      </p:sp>
      <p:pic>
        <p:nvPicPr>
          <p:cNvPr id="24" name="Immagine 2">
            <a:extLst>
              <a:ext uri="{FF2B5EF4-FFF2-40B4-BE49-F238E27FC236}">
                <a16:creationId xmlns:a16="http://schemas.microsoft.com/office/drawing/2014/main" id="{F699C85F-142E-4C3E-A8B0-4D95333AC0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43363" y="4132276"/>
            <a:ext cx="3329037" cy="1961020"/>
          </a:xfrm>
          <a:prstGeom prst="rect">
            <a:avLst/>
          </a:prstGeom>
        </p:spPr>
      </p:pic>
      <p:pic>
        <p:nvPicPr>
          <p:cNvPr id="25" name="Immagine 8">
            <a:extLst>
              <a:ext uri="{FF2B5EF4-FFF2-40B4-BE49-F238E27FC236}">
                <a16:creationId xmlns:a16="http://schemas.microsoft.com/office/drawing/2014/main" id="{10A60A67-9007-4684-8B52-06B93A9B6AF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0323" y="4121869"/>
            <a:ext cx="3335979" cy="1965109"/>
          </a:xfrm>
          <a:prstGeom prst="rect">
            <a:avLst/>
          </a:prstGeom>
        </p:spPr>
      </p:pic>
      <p:sp>
        <p:nvSpPr>
          <p:cNvPr id="30" name="TextBox 29">
            <a:extLst>
              <a:ext uri="{FF2B5EF4-FFF2-40B4-BE49-F238E27FC236}">
                <a16:creationId xmlns:a16="http://schemas.microsoft.com/office/drawing/2014/main" id="{51A58400-F1C0-4BA4-B7E2-7BC6E9876D0F}"/>
              </a:ext>
            </a:extLst>
          </p:cNvPr>
          <p:cNvSpPr txBox="1"/>
          <p:nvPr/>
        </p:nvSpPr>
        <p:spPr>
          <a:xfrm>
            <a:off x="4571999" y="2344993"/>
            <a:ext cx="4160119" cy="830997"/>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t>Comparison with simulation shows good agreement for B1V and a significant difference for B1H</a:t>
            </a:r>
          </a:p>
        </p:txBody>
      </p:sp>
      <p:sp>
        <p:nvSpPr>
          <p:cNvPr id="37" name="TextBox 36">
            <a:extLst>
              <a:ext uri="{FF2B5EF4-FFF2-40B4-BE49-F238E27FC236}">
                <a16:creationId xmlns:a16="http://schemas.microsoft.com/office/drawing/2014/main" id="{38270B5E-6A98-4D09-84D4-6734D5390758}"/>
              </a:ext>
            </a:extLst>
          </p:cNvPr>
          <p:cNvSpPr txBox="1"/>
          <p:nvPr/>
        </p:nvSpPr>
        <p:spPr>
          <a:xfrm>
            <a:off x="4571999" y="3175470"/>
            <a:ext cx="4160119" cy="830997"/>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t>No analytical description for bending radius close to critical value: not reproducible in simulations</a:t>
            </a:r>
          </a:p>
        </p:txBody>
      </p:sp>
      <p:pic>
        <p:nvPicPr>
          <p:cNvPr id="10" name="Picture 9">
            <a:extLst>
              <a:ext uri="{FF2B5EF4-FFF2-40B4-BE49-F238E27FC236}">
                <a16:creationId xmlns:a16="http://schemas.microsoft.com/office/drawing/2014/main" id="{03A88CDB-816C-450C-B9C7-EC1C34925527}"/>
              </a:ext>
            </a:extLst>
          </p:cNvPr>
          <p:cNvPicPr>
            <a:picLocks noChangeAspect="1"/>
          </p:cNvPicPr>
          <p:nvPr/>
        </p:nvPicPr>
        <p:blipFill>
          <a:blip r:embed="rId8"/>
          <a:stretch>
            <a:fillRect/>
          </a:stretch>
        </p:blipFill>
        <p:spPr>
          <a:xfrm>
            <a:off x="7020272" y="4132276"/>
            <a:ext cx="1200150" cy="400050"/>
          </a:xfrm>
          <a:prstGeom prst="rect">
            <a:avLst/>
          </a:prstGeom>
        </p:spPr>
      </p:pic>
      <p:sp>
        <p:nvSpPr>
          <p:cNvPr id="17" name="TextBox 16">
            <a:extLst>
              <a:ext uri="{FF2B5EF4-FFF2-40B4-BE49-F238E27FC236}">
                <a16:creationId xmlns:a16="http://schemas.microsoft.com/office/drawing/2014/main" id="{2BF5FF76-10CE-47CD-8423-16D86FE506FD}"/>
              </a:ext>
            </a:extLst>
          </p:cNvPr>
          <p:cNvSpPr txBox="1"/>
          <p:nvPr/>
        </p:nvSpPr>
        <p:spPr>
          <a:xfrm>
            <a:off x="1574147" y="4489287"/>
            <a:ext cx="684076" cy="307777"/>
          </a:xfrm>
          <a:prstGeom prst="rect">
            <a:avLst/>
          </a:prstGeom>
          <a:solidFill>
            <a:schemeClr val="bg1"/>
          </a:solidFill>
          <a:ln w="19050">
            <a:solidFill>
              <a:schemeClr val="tx1"/>
            </a:solidFill>
          </a:ln>
        </p:spPr>
        <p:txBody>
          <a:bodyPr wrap="square" rtlCol="0">
            <a:spAutoFit/>
          </a:bodyPr>
          <a:lstStyle/>
          <a:p>
            <a:pPr algn="ctr"/>
            <a:r>
              <a:rPr lang="en-US" sz="1400" dirty="0"/>
              <a:t>B1V</a:t>
            </a:r>
          </a:p>
        </p:txBody>
      </p:sp>
      <p:sp>
        <p:nvSpPr>
          <p:cNvPr id="18" name="TextBox 17">
            <a:extLst>
              <a:ext uri="{FF2B5EF4-FFF2-40B4-BE49-F238E27FC236}">
                <a16:creationId xmlns:a16="http://schemas.microsoft.com/office/drawing/2014/main" id="{C9A8E387-E9BF-4ABA-A225-6CE4E5689CDE}"/>
              </a:ext>
            </a:extLst>
          </p:cNvPr>
          <p:cNvSpPr txBox="1"/>
          <p:nvPr/>
        </p:nvSpPr>
        <p:spPr>
          <a:xfrm>
            <a:off x="5508104" y="4489287"/>
            <a:ext cx="684076" cy="307777"/>
          </a:xfrm>
          <a:prstGeom prst="rect">
            <a:avLst/>
          </a:prstGeom>
          <a:solidFill>
            <a:schemeClr val="bg1"/>
          </a:solidFill>
          <a:ln w="19050">
            <a:solidFill>
              <a:schemeClr val="tx1"/>
            </a:solidFill>
          </a:ln>
        </p:spPr>
        <p:txBody>
          <a:bodyPr wrap="square" rtlCol="0">
            <a:spAutoFit/>
          </a:bodyPr>
          <a:lstStyle/>
          <a:p>
            <a:pPr algn="ctr"/>
            <a:r>
              <a:rPr lang="en-US" sz="1400" dirty="0"/>
              <a:t>B1H</a:t>
            </a:r>
          </a:p>
        </p:txBody>
      </p:sp>
      <p:sp>
        <p:nvSpPr>
          <p:cNvPr id="19" name="Oval 18">
            <a:extLst>
              <a:ext uri="{FF2B5EF4-FFF2-40B4-BE49-F238E27FC236}">
                <a16:creationId xmlns:a16="http://schemas.microsoft.com/office/drawing/2014/main" id="{33C6BE52-8F2C-4466-ADA7-E2B180C04F9B}"/>
              </a:ext>
            </a:extLst>
          </p:cNvPr>
          <p:cNvSpPr/>
          <p:nvPr/>
        </p:nvSpPr>
        <p:spPr>
          <a:xfrm>
            <a:off x="2447764" y="1474040"/>
            <a:ext cx="1044116" cy="514800"/>
          </a:xfrm>
          <a:prstGeom prst="ellipse">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solidFill>
                <a:srgbClr val="FF0000"/>
              </a:solidFill>
            </a:endParaRPr>
          </a:p>
        </p:txBody>
      </p:sp>
      <p:pic>
        <p:nvPicPr>
          <p:cNvPr id="20" name="Picture 19">
            <a:extLst>
              <a:ext uri="{FF2B5EF4-FFF2-40B4-BE49-F238E27FC236}">
                <a16:creationId xmlns:a16="http://schemas.microsoft.com/office/drawing/2014/main" id="{EA9EC153-C3FB-4324-BD02-17FC1F42FE31}"/>
              </a:ext>
            </a:extLst>
          </p:cNvPr>
          <p:cNvPicPr>
            <a:picLocks noChangeAspect="1"/>
          </p:cNvPicPr>
          <p:nvPr/>
        </p:nvPicPr>
        <p:blipFill>
          <a:blip r:embed="rId9"/>
          <a:stretch>
            <a:fillRect/>
          </a:stretch>
        </p:blipFill>
        <p:spPr>
          <a:xfrm>
            <a:off x="700833" y="2907574"/>
            <a:ext cx="458699" cy="536831"/>
          </a:xfrm>
          <a:prstGeom prst="rect">
            <a:avLst/>
          </a:prstGeom>
        </p:spPr>
      </p:pic>
      <p:pic>
        <p:nvPicPr>
          <p:cNvPr id="21" name="Picture 20">
            <a:extLst>
              <a:ext uri="{FF2B5EF4-FFF2-40B4-BE49-F238E27FC236}">
                <a16:creationId xmlns:a16="http://schemas.microsoft.com/office/drawing/2014/main" id="{8D4C59B8-6C5C-42F1-8AC4-19695DA28C1D}"/>
              </a:ext>
            </a:extLst>
          </p:cNvPr>
          <p:cNvPicPr>
            <a:picLocks noChangeAspect="1"/>
          </p:cNvPicPr>
          <p:nvPr/>
        </p:nvPicPr>
        <p:blipFill>
          <a:blip r:embed="rId10"/>
          <a:stretch>
            <a:fillRect/>
          </a:stretch>
        </p:blipFill>
        <p:spPr>
          <a:xfrm>
            <a:off x="650712" y="1196499"/>
            <a:ext cx="564098" cy="641386"/>
          </a:xfrm>
          <a:prstGeom prst="rect">
            <a:avLst/>
          </a:prstGeom>
        </p:spPr>
      </p:pic>
    </p:spTree>
    <p:extLst>
      <p:ext uri="{BB962C8B-B14F-4D97-AF65-F5344CB8AC3E}">
        <p14:creationId xmlns:p14="http://schemas.microsoft.com/office/powerpoint/2010/main" val="322262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9"/>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2" grpId="0"/>
      <p:bldP spid="34" grpId="0"/>
      <p:bldP spid="23" grpId="0"/>
      <p:bldP spid="37" grpId="0"/>
      <p:bldP spid="17" grpId="0" animBg="1"/>
      <p:bldP spid="18" grpId="0" animBg="1"/>
      <p:bldP spid="19" grpId="0" animBg="1"/>
      <p:bldP spid="1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sz="3000" dirty="0"/>
              <a:t>Outline</a:t>
            </a:r>
          </a:p>
        </p:txBody>
      </p:sp>
      <p:sp>
        <p:nvSpPr>
          <p:cNvPr id="2" name="Espace réservé du pied de page 1"/>
          <p:cNvSpPr>
            <a:spLocks noGrp="1"/>
          </p:cNvSpPr>
          <p:nvPr>
            <p:ph type="ftr" sz="quarter" idx="11"/>
          </p:nvPr>
        </p:nvSpPr>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15</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id="{67CDDD14-47D5-4626-BAFB-39991CD9C877}"/>
              </a:ext>
            </a:extLst>
          </p:cNvPr>
          <p:cNvSpPr txBox="1"/>
          <p:nvPr/>
        </p:nvSpPr>
        <p:spPr>
          <a:xfrm>
            <a:off x="539552" y="1772816"/>
            <a:ext cx="8199681" cy="3122971"/>
          </a:xfrm>
          <a:prstGeom prst="rect">
            <a:avLst/>
          </a:prstGeom>
          <a:noFill/>
        </p:spPr>
        <p:txBody>
          <a:bodyPr wrap="none" rtlCol="0">
            <a:spAutoFit/>
          </a:bodyPr>
          <a:lstStyle/>
          <a:p>
            <a:pPr marL="571500" indent="-571500">
              <a:lnSpc>
                <a:spcPct val="170000"/>
              </a:lnSpc>
              <a:buFont typeface="+mj-lt"/>
              <a:buAutoNum type="romanUcPeriod"/>
            </a:pPr>
            <a:r>
              <a:rPr lang="en-GB" sz="3000" b="1" i="1" dirty="0">
                <a:solidFill>
                  <a:schemeClr val="bg1">
                    <a:lumMod val="75000"/>
                  </a:schemeClr>
                </a:solidFill>
              </a:rPr>
              <a:t>Methods for Crystal Characterization</a:t>
            </a:r>
          </a:p>
          <a:p>
            <a:pPr marL="571500" indent="-571500">
              <a:lnSpc>
                <a:spcPct val="170000"/>
              </a:lnSpc>
              <a:buFont typeface="+mj-lt"/>
              <a:buAutoNum type="romanUcPeriod"/>
            </a:pPr>
            <a:r>
              <a:rPr lang="en-GB" sz="3000" b="1" i="1" dirty="0">
                <a:solidFill>
                  <a:schemeClr val="bg1">
                    <a:lumMod val="75000"/>
                  </a:schemeClr>
                </a:solidFill>
              </a:rPr>
              <a:t>Observations with Protons</a:t>
            </a:r>
          </a:p>
          <a:p>
            <a:pPr marL="571500" indent="-571500">
              <a:lnSpc>
                <a:spcPct val="170000"/>
              </a:lnSpc>
              <a:buFont typeface="+mj-lt"/>
              <a:buAutoNum type="romanUcPeriod"/>
            </a:pPr>
            <a:r>
              <a:rPr lang="en-GB" sz="3000" b="1" i="1" dirty="0"/>
              <a:t>Crystal Collimation in Dynamical Phases</a:t>
            </a:r>
          </a:p>
          <a:p>
            <a:pPr marL="571500" indent="-571500">
              <a:lnSpc>
                <a:spcPct val="170000"/>
              </a:lnSpc>
              <a:buFont typeface="+mj-lt"/>
              <a:buAutoNum type="romanUcPeriod"/>
            </a:pPr>
            <a:r>
              <a:rPr lang="en-GB" sz="3000" b="1" i="1" dirty="0">
                <a:solidFill>
                  <a:schemeClr val="bg1">
                    <a:lumMod val="75000"/>
                  </a:schemeClr>
                </a:solidFill>
              </a:rPr>
              <a:t>Conclusions</a:t>
            </a:r>
          </a:p>
        </p:txBody>
      </p:sp>
    </p:spTree>
    <p:extLst>
      <p:ext uri="{BB962C8B-B14F-4D97-AF65-F5344CB8AC3E}">
        <p14:creationId xmlns:p14="http://schemas.microsoft.com/office/powerpoint/2010/main" val="3059530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E26C939-D14E-401C-97A9-4BFD75CD69FA}"/>
              </a:ext>
            </a:extLst>
          </p:cNvPr>
          <p:cNvPicPr>
            <a:picLocks noChangeAspect="1"/>
          </p:cNvPicPr>
          <p:nvPr/>
        </p:nvPicPr>
        <p:blipFill rotWithShape="1">
          <a:blip r:embed="rId3"/>
          <a:srcRect l="1495" t="8225" r="1281" b="5645"/>
          <a:stretch/>
        </p:blipFill>
        <p:spPr>
          <a:xfrm>
            <a:off x="720247" y="3741982"/>
            <a:ext cx="3680692" cy="2445536"/>
          </a:xfrm>
          <a:prstGeom prst="rect">
            <a:avLst/>
          </a:prstGeom>
        </p:spPr>
      </p:pic>
      <p:pic>
        <p:nvPicPr>
          <p:cNvPr id="11" name="Picture 10">
            <a:extLst>
              <a:ext uri="{FF2B5EF4-FFF2-40B4-BE49-F238E27FC236}">
                <a16:creationId xmlns:a16="http://schemas.microsoft.com/office/drawing/2014/main" id="{0B385F0C-B734-4E3C-BE0C-25AF5929DB74}"/>
              </a:ext>
            </a:extLst>
          </p:cNvPr>
          <p:cNvPicPr>
            <a:picLocks noChangeAspect="1"/>
          </p:cNvPicPr>
          <p:nvPr/>
        </p:nvPicPr>
        <p:blipFill rotWithShape="1">
          <a:blip r:embed="rId4">
            <a:alphaModFix/>
          </a:blip>
          <a:srcRect l="1211" t="7182" r="1565" b="3812"/>
          <a:stretch/>
        </p:blipFill>
        <p:spPr>
          <a:xfrm>
            <a:off x="4446016" y="3717032"/>
            <a:ext cx="3851928" cy="2534578"/>
          </a:xfrm>
          <a:prstGeom prst="rect">
            <a:avLst/>
          </a:prstGeom>
        </p:spPr>
      </p:pic>
      <p:sp>
        <p:nvSpPr>
          <p:cNvPr id="3" name="Titre 2"/>
          <p:cNvSpPr>
            <a:spLocks noGrp="1"/>
          </p:cNvSpPr>
          <p:nvPr>
            <p:ph type="title"/>
          </p:nvPr>
        </p:nvSpPr>
        <p:spPr>
          <a:xfrm>
            <a:off x="612000" y="188640"/>
            <a:ext cx="7920000" cy="720000"/>
          </a:xfrm>
        </p:spPr>
        <p:txBody>
          <a:bodyPr/>
          <a:lstStyle/>
          <a:p>
            <a:r>
              <a:rPr lang="en-GB" sz="3000" dirty="0"/>
              <a:t>Crystal Collimation in Dynamical Phases</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16</a:t>
            </a:fld>
            <a:endParaRPr lang="fr-FR"/>
          </a:p>
        </p:txBody>
      </p:sp>
      <p:pic>
        <p:nvPicPr>
          <p:cNvPr id="5" name="Image 4" descr="CERN-logo_outline.jpg"/>
          <p:cNvPicPr>
            <a:picLocks noChangeAspect="1"/>
          </p:cNvPicPr>
          <p:nvPr/>
        </p:nvPicPr>
        <p:blipFill>
          <a:blip r:embed="rId5"/>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a:extLst>
              <a:ext uri="{FF2B5EF4-FFF2-40B4-BE49-F238E27FC236}">
                <a16:creationId xmlns:a16="http://schemas.microsoft.com/office/drawing/2014/main" id="{BE6B908A-53FA-46F5-9B64-B53228C8C51C}"/>
              </a:ext>
            </a:extLst>
          </p:cNvPr>
          <p:cNvSpPr txBox="1"/>
          <p:nvPr/>
        </p:nvSpPr>
        <p:spPr>
          <a:xfrm>
            <a:off x="755576" y="901266"/>
            <a:ext cx="7776424" cy="584775"/>
          </a:xfrm>
          <a:prstGeom prst="rect">
            <a:avLst/>
          </a:prstGeom>
          <a:noFill/>
        </p:spPr>
        <p:txBody>
          <a:bodyPr wrap="square" rtlCol="0">
            <a:spAutoFit/>
          </a:bodyPr>
          <a:lstStyle/>
          <a:p>
            <a:pPr algn="just"/>
            <a:r>
              <a:rPr lang="en-US" sz="1600" dirty="0"/>
              <a:t>In order be used during operations, crystals need to be kept in channeling orientation during dynamical phases such as the energy ramp</a:t>
            </a:r>
          </a:p>
        </p:txBody>
      </p:sp>
      <p:sp>
        <p:nvSpPr>
          <p:cNvPr id="9" name="TextBox 8">
            <a:extLst>
              <a:ext uri="{FF2B5EF4-FFF2-40B4-BE49-F238E27FC236}">
                <a16:creationId xmlns:a16="http://schemas.microsoft.com/office/drawing/2014/main" id="{1F7E1149-1E31-4CC2-B645-00776E424FB1}"/>
              </a:ext>
            </a:extLst>
          </p:cNvPr>
          <p:cNvSpPr txBox="1"/>
          <p:nvPr/>
        </p:nvSpPr>
        <p:spPr>
          <a:xfrm>
            <a:off x="755576" y="1412776"/>
            <a:ext cx="7776424" cy="338554"/>
          </a:xfrm>
          <a:prstGeom prst="rect">
            <a:avLst/>
          </a:prstGeom>
          <a:noFill/>
        </p:spPr>
        <p:txBody>
          <a:bodyPr wrap="square" rtlCol="0">
            <a:spAutoFit/>
          </a:bodyPr>
          <a:lstStyle/>
          <a:p>
            <a:pPr algn="just"/>
            <a:r>
              <a:rPr lang="en-US" sz="1600" b="1" dirty="0"/>
              <a:t>Challenges:</a:t>
            </a:r>
          </a:p>
        </p:txBody>
      </p:sp>
      <p:sp>
        <p:nvSpPr>
          <p:cNvPr id="12" name="TextBox 11">
            <a:extLst>
              <a:ext uri="{FF2B5EF4-FFF2-40B4-BE49-F238E27FC236}">
                <a16:creationId xmlns:a16="http://schemas.microsoft.com/office/drawing/2014/main" id="{67D40B0D-9C8B-4FB8-9B73-6DB901C73B0A}"/>
              </a:ext>
            </a:extLst>
          </p:cNvPr>
          <p:cNvSpPr txBox="1"/>
          <p:nvPr/>
        </p:nvSpPr>
        <p:spPr>
          <a:xfrm>
            <a:off x="755576" y="2276872"/>
            <a:ext cx="7776424" cy="861774"/>
          </a:xfrm>
          <a:prstGeom prst="rect">
            <a:avLst/>
          </a:prstGeom>
          <a:noFill/>
        </p:spPr>
        <p:txBody>
          <a:bodyPr wrap="square" rtlCol="0">
            <a:spAutoFit/>
          </a:bodyPr>
          <a:lstStyle/>
          <a:p>
            <a:pPr algn="just"/>
            <a:r>
              <a:rPr lang="en-US" sz="1600" dirty="0"/>
              <a:t>Functions need to be prepared to move the crystals: same formula used for standard collimators, but adapted also for rotational stage </a:t>
            </a:r>
          </a:p>
          <a:p>
            <a:pPr algn="just"/>
            <a:endParaRPr lang="en-US" dirty="0"/>
          </a:p>
        </p:txBody>
      </p:sp>
      <p:sp>
        <p:nvSpPr>
          <p:cNvPr id="6" name="TextBox 5">
            <a:extLst>
              <a:ext uri="{FF2B5EF4-FFF2-40B4-BE49-F238E27FC236}">
                <a16:creationId xmlns:a16="http://schemas.microsoft.com/office/drawing/2014/main" id="{3722D125-ED0E-4B9C-A7E4-9BFD72BBF0FA}"/>
              </a:ext>
            </a:extLst>
          </p:cNvPr>
          <p:cNvSpPr txBox="1"/>
          <p:nvPr/>
        </p:nvSpPr>
        <p:spPr>
          <a:xfrm>
            <a:off x="755576" y="1700808"/>
            <a:ext cx="7920000"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shrinking of beam size and change in angular distribution due to adiabatic dumping</a:t>
            </a:r>
          </a:p>
        </p:txBody>
      </p:sp>
      <p:sp>
        <p:nvSpPr>
          <p:cNvPr id="13" name="TextBox 12">
            <a:extLst>
              <a:ext uri="{FF2B5EF4-FFF2-40B4-BE49-F238E27FC236}">
                <a16:creationId xmlns:a16="http://schemas.microsoft.com/office/drawing/2014/main" id="{CC8031B0-A0A8-4AB0-B7EC-C2EF68192BD9}"/>
              </a:ext>
            </a:extLst>
          </p:cNvPr>
          <p:cNvSpPr txBox="1"/>
          <p:nvPr/>
        </p:nvSpPr>
        <p:spPr>
          <a:xfrm>
            <a:off x="755576" y="1988840"/>
            <a:ext cx="7776424" cy="338554"/>
          </a:xfrm>
          <a:prstGeom prst="rect">
            <a:avLst/>
          </a:prstGeom>
          <a:noFill/>
        </p:spPr>
        <p:txBody>
          <a:bodyPr wrap="square" rtlCol="0">
            <a:spAutoFit/>
          </a:bodyPr>
          <a:lstStyle/>
          <a:p>
            <a:pPr marL="285750" indent="-285750" algn="just">
              <a:buFont typeface="Arial" panose="020B0604020202020204" pitchFamily="34" charset="0"/>
              <a:buChar char="•"/>
            </a:pPr>
            <a:r>
              <a:rPr lang="en-US" sz="1600" dirty="0"/>
              <a:t>change in critical angle (from ~10 </a:t>
            </a:r>
            <a:r>
              <a:rPr lang="el-GR" sz="1600" dirty="0"/>
              <a:t>μ</a:t>
            </a:r>
            <a:r>
              <a:rPr lang="en-US" sz="1600" dirty="0"/>
              <a:t>rad to ~2 </a:t>
            </a:r>
            <a:r>
              <a:rPr lang="el-GR" sz="1600" dirty="0"/>
              <a:t>μ</a:t>
            </a:r>
            <a:r>
              <a:rPr lang="en-US" sz="1600" dirty="0"/>
              <a:t>rad) and acceptance</a:t>
            </a:r>
          </a:p>
        </p:txBody>
      </p:sp>
      <p:cxnSp>
        <p:nvCxnSpPr>
          <p:cNvPr id="16" name="Straight Connector 15">
            <a:extLst>
              <a:ext uri="{FF2B5EF4-FFF2-40B4-BE49-F238E27FC236}">
                <a16:creationId xmlns:a16="http://schemas.microsoft.com/office/drawing/2014/main" id="{1D31C347-BD76-487F-8383-868272FDE9B7}"/>
              </a:ext>
            </a:extLst>
          </p:cNvPr>
          <p:cNvCxnSpPr>
            <a:cxnSpLocks/>
          </p:cNvCxnSpPr>
          <p:nvPr/>
        </p:nvCxnSpPr>
        <p:spPr>
          <a:xfrm>
            <a:off x="1043608" y="3964417"/>
            <a:ext cx="3312368" cy="0"/>
          </a:xfrm>
          <a:prstGeom prst="line">
            <a:avLst/>
          </a:prstGeom>
          <a:ln>
            <a:solidFill>
              <a:srgbClr val="287CB7"/>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9E2FFAE9-8433-4207-AAC2-DC7FF0620EBF}"/>
              </a:ext>
            </a:extLst>
          </p:cNvPr>
          <p:cNvCxnSpPr>
            <a:cxnSpLocks/>
          </p:cNvCxnSpPr>
          <p:nvPr/>
        </p:nvCxnSpPr>
        <p:spPr>
          <a:xfrm>
            <a:off x="1043608" y="5849114"/>
            <a:ext cx="3312368" cy="0"/>
          </a:xfrm>
          <a:prstGeom prst="line">
            <a:avLst/>
          </a:prstGeom>
          <a:ln>
            <a:solidFill>
              <a:srgbClr val="287CB7"/>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9749A2E7-4500-4A08-A403-37C7A3E6A630}"/>
              </a:ext>
            </a:extLst>
          </p:cNvPr>
          <p:cNvCxnSpPr>
            <a:cxnSpLocks/>
          </p:cNvCxnSpPr>
          <p:nvPr/>
        </p:nvCxnSpPr>
        <p:spPr>
          <a:xfrm>
            <a:off x="4932040" y="3964417"/>
            <a:ext cx="3365904" cy="0"/>
          </a:xfrm>
          <a:prstGeom prst="line">
            <a:avLst/>
          </a:prstGeom>
          <a:ln>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EEF34DCF-4C61-4A6F-8B08-4B0E729CC27E}"/>
              </a:ext>
            </a:extLst>
          </p:cNvPr>
          <p:cNvCxnSpPr>
            <a:cxnSpLocks/>
          </p:cNvCxnSpPr>
          <p:nvPr/>
        </p:nvCxnSpPr>
        <p:spPr>
          <a:xfrm>
            <a:off x="4932040" y="5849114"/>
            <a:ext cx="3312368" cy="0"/>
          </a:xfrm>
          <a:prstGeom prst="line">
            <a:avLst/>
          </a:prstGeom>
          <a:ln>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F96F8D52-35A2-4516-8DA4-1E0AA35DF0D2}"/>
              </a:ext>
            </a:extLst>
          </p:cNvPr>
          <p:cNvCxnSpPr>
            <a:cxnSpLocks/>
          </p:cNvCxnSpPr>
          <p:nvPr/>
        </p:nvCxnSpPr>
        <p:spPr>
          <a:xfrm>
            <a:off x="1943927" y="3964417"/>
            <a:ext cx="0" cy="1884697"/>
          </a:xfrm>
          <a:prstGeom prst="straightConnector1">
            <a:avLst/>
          </a:prstGeom>
          <a:ln>
            <a:solidFill>
              <a:srgbClr val="287CB7"/>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FCFE5C85-FF7C-49E5-BD4E-B21359431F2B}"/>
              </a:ext>
            </a:extLst>
          </p:cNvPr>
          <p:cNvCxnSpPr>
            <a:cxnSpLocks/>
          </p:cNvCxnSpPr>
          <p:nvPr/>
        </p:nvCxnSpPr>
        <p:spPr>
          <a:xfrm>
            <a:off x="6876256" y="3964417"/>
            <a:ext cx="0" cy="1884697"/>
          </a:xfrm>
          <a:prstGeom prst="straightConnector1">
            <a:avLst/>
          </a:prstGeom>
          <a:ln>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8E02F88F-5C72-428B-91B6-D43FE8D79EBA}"/>
              </a:ext>
            </a:extLst>
          </p:cNvPr>
          <p:cNvSpPr txBox="1"/>
          <p:nvPr/>
        </p:nvSpPr>
        <p:spPr>
          <a:xfrm>
            <a:off x="1907704" y="4803541"/>
            <a:ext cx="792088" cy="276999"/>
          </a:xfrm>
          <a:prstGeom prst="rect">
            <a:avLst/>
          </a:prstGeom>
          <a:noFill/>
          <a:ln w="19050">
            <a:noFill/>
          </a:ln>
        </p:spPr>
        <p:txBody>
          <a:bodyPr wrap="square" rtlCol="0">
            <a:spAutoFit/>
          </a:bodyPr>
          <a:lstStyle/>
          <a:p>
            <a:pPr algn="ctr"/>
            <a:r>
              <a:rPr lang="en-US" sz="1200" b="1" dirty="0">
                <a:solidFill>
                  <a:srgbClr val="287CB7"/>
                </a:solidFill>
              </a:rPr>
              <a:t>~7 mm</a:t>
            </a:r>
          </a:p>
        </p:txBody>
      </p:sp>
      <p:sp>
        <p:nvSpPr>
          <p:cNvPr id="26" name="TextBox 25">
            <a:extLst>
              <a:ext uri="{FF2B5EF4-FFF2-40B4-BE49-F238E27FC236}">
                <a16:creationId xmlns:a16="http://schemas.microsoft.com/office/drawing/2014/main" id="{F1B92507-E1B2-4C96-9267-8DB3BF92D516}"/>
              </a:ext>
            </a:extLst>
          </p:cNvPr>
          <p:cNvSpPr txBox="1"/>
          <p:nvPr/>
        </p:nvSpPr>
        <p:spPr>
          <a:xfrm>
            <a:off x="6876256" y="4803540"/>
            <a:ext cx="900315" cy="276999"/>
          </a:xfrm>
          <a:prstGeom prst="rect">
            <a:avLst/>
          </a:prstGeom>
          <a:noFill/>
          <a:ln w="19050">
            <a:noFill/>
          </a:ln>
        </p:spPr>
        <p:txBody>
          <a:bodyPr wrap="square" rtlCol="0">
            <a:spAutoFit/>
          </a:bodyPr>
          <a:lstStyle/>
          <a:p>
            <a:pPr algn="ctr"/>
            <a:r>
              <a:rPr lang="en-US" sz="1200" b="1" dirty="0">
                <a:solidFill>
                  <a:srgbClr val="FF0000"/>
                </a:solidFill>
              </a:rPr>
              <a:t>~35 </a:t>
            </a:r>
            <a:r>
              <a:rPr lang="el-GR" sz="1200" b="1" dirty="0">
                <a:solidFill>
                  <a:srgbClr val="FF0000"/>
                </a:solidFill>
              </a:rPr>
              <a:t>μ</a:t>
            </a:r>
            <a:r>
              <a:rPr lang="en-US" sz="1200" b="1" dirty="0">
                <a:solidFill>
                  <a:srgbClr val="FF0000"/>
                </a:solidFill>
              </a:rPr>
              <a:t>rad</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80ED0B91-CA48-4405-A51F-112DAAFC38BF}"/>
                  </a:ext>
                </a:extLst>
              </p:cNvPr>
              <p:cNvSpPr txBox="1"/>
              <p:nvPr/>
            </p:nvSpPr>
            <p:spPr>
              <a:xfrm>
                <a:off x="1446066" y="2996952"/>
                <a:ext cx="6366294" cy="5160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𝑥</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𝑥</m:t>
                          </m:r>
                        </m:e>
                        <m:sub>
                          <m:r>
                            <a:rPr lang="en-US" sz="1400" b="0" i="1" smtClean="0">
                              <a:latin typeface="Cambria Math" panose="02040503050406030204" pitchFamily="18" charset="0"/>
                            </a:rPr>
                            <m:t>𝑐</m:t>
                          </m:r>
                        </m:sub>
                      </m:sSub>
                      <m:r>
                        <a:rPr lang="en-US" sz="1400" b="0" i="1" smtClean="0">
                          <a:latin typeface="Cambria Math" panose="02040503050406030204" pitchFamily="18" charset="0"/>
                        </a:rPr>
                        <m:t>−</m:t>
                      </m:r>
                      <m:d>
                        <m:dPr>
                          <m:begChr m:val="["/>
                          <m:endChr m:val="]"/>
                          <m:ctrlPr>
                            <a:rPr lang="en-US" sz="1400" b="0" i="1" smtClean="0">
                              <a:latin typeface="Cambria Math" panose="02040503050406030204" pitchFamily="18" charset="0"/>
                            </a:rPr>
                          </m:ctrlPr>
                        </m:dPr>
                        <m:e>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𝑛</m:t>
                              </m:r>
                            </m:e>
                            <m:sub>
                              <m:r>
                                <a:rPr lang="en-US" sz="1400" b="0" i="1" smtClean="0">
                                  <a:latin typeface="Cambria Math" panose="02040503050406030204" pitchFamily="18" charset="0"/>
                                </a:rPr>
                                <m:t>𝑖𝑛𝑗</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𝑛</m:t>
                                  </m:r>
                                </m:e>
                                <m:sub>
                                  <m:r>
                                    <a:rPr lang="en-US" sz="1400" b="0" i="1" smtClean="0">
                                      <a:latin typeface="Cambria Math" panose="02040503050406030204" pitchFamily="18" charset="0"/>
                                    </a:rPr>
                                    <m:t>𝑓𝑡</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𝑛</m:t>
                                  </m:r>
                                </m:e>
                                <m:sub>
                                  <m:r>
                                    <a:rPr lang="en-US" sz="1400" b="0" i="1" smtClean="0">
                                      <a:latin typeface="Cambria Math" panose="02040503050406030204" pitchFamily="18" charset="0"/>
                                    </a:rPr>
                                    <m:t>𝑖𝑛𝑗</m:t>
                                  </m:r>
                                </m:sub>
                              </m:sSub>
                            </m:num>
                            <m:den>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𝛾</m:t>
                                  </m:r>
                                </m:e>
                                <m:sub>
                                  <m:r>
                                    <a:rPr lang="en-US" sz="1400" b="0" i="1" smtClean="0">
                                      <a:latin typeface="Cambria Math" panose="02040503050406030204" pitchFamily="18" charset="0"/>
                                    </a:rPr>
                                    <m:t>𝑓𝑡</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𝛾</m:t>
                                  </m:r>
                                </m:e>
                                <m:sub>
                                  <m:r>
                                    <a:rPr lang="en-US" sz="1400" b="0" i="1" smtClean="0">
                                      <a:latin typeface="Cambria Math" panose="02040503050406030204" pitchFamily="18" charset="0"/>
                                    </a:rPr>
                                    <m:t>𝑖𝑛𝑗</m:t>
                                  </m:r>
                                </m:sub>
                              </m:sSub>
                            </m:den>
                          </m:f>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𝛾</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𝛾</m:t>
                                  </m:r>
                                </m:e>
                                <m:sub>
                                  <m:r>
                                    <a:rPr lang="en-US" sz="1400" b="0" i="1" smtClean="0">
                                      <a:latin typeface="Cambria Math" panose="02040503050406030204" pitchFamily="18" charset="0"/>
                                    </a:rPr>
                                    <m:t>𝑖𝑛𝑗</m:t>
                                  </m:r>
                                </m:sub>
                              </m:sSub>
                            </m:e>
                          </m:d>
                        </m:e>
                      </m:d>
                      <m:d>
                        <m:dPr>
                          <m:begChr m:val="["/>
                          <m:endChr m:val="]"/>
                          <m:ctrlPr>
                            <a:rPr lang="en-US" sz="1400" b="0" i="1" smtClean="0">
                              <a:latin typeface="Cambria Math" panose="02040503050406030204" pitchFamily="18" charset="0"/>
                            </a:rPr>
                          </m:ctrlPr>
                        </m:dPr>
                        <m:e>
                          <m:sSub>
                            <m:sSubPr>
                              <m:ctrlPr>
                                <a:rPr lang="en-US" sz="1400" b="0" i="1" smtClean="0">
                                  <a:latin typeface="Cambria Math" panose="02040503050406030204" pitchFamily="18" charset="0"/>
                                </a:rPr>
                              </m:ctrlPr>
                            </m:sSub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𝜎</m:t>
                                  </m:r>
                                </m:e>
                              </m:acc>
                            </m:e>
                            <m:sub>
                              <m:r>
                                <a:rPr lang="en-US" sz="1400" b="0" i="1" smtClean="0">
                                  <a:latin typeface="Cambria Math" panose="02040503050406030204" pitchFamily="18" charset="0"/>
                                </a:rPr>
                                <m:t>𝑖𝑛𝑗</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sSub>
                                <m:sSubPr>
                                  <m:ctrlPr>
                                    <a:rPr lang="en-US" sz="1400" b="0" i="1" smtClean="0">
                                      <a:latin typeface="Cambria Math" panose="02040503050406030204" pitchFamily="18" charset="0"/>
                                    </a:rPr>
                                  </m:ctrlPr>
                                </m:sSub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𝜎</m:t>
                                      </m:r>
                                    </m:e>
                                  </m:acc>
                                </m:e>
                                <m:sub>
                                  <m:r>
                                    <a:rPr lang="en-US" sz="1400" b="0" i="1" smtClean="0">
                                      <a:latin typeface="Cambria Math" panose="02040503050406030204" pitchFamily="18" charset="0"/>
                                    </a:rPr>
                                    <m:t>𝑓𝑡</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acc>
                                    <m:accPr>
                                      <m:chr m:val="̃"/>
                                      <m:ctrlPr>
                                        <a:rPr lang="en-US" sz="1400" b="0" i="1" smtClean="0">
                                          <a:latin typeface="Cambria Math" panose="02040503050406030204" pitchFamily="18" charset="0"/>
                                        </a:rPr>
                                      </m:ctrlPr>
                                    </m:accPr>
                                    <m:e>
                                      <m:r>
                                        <a:rPr lang="en-US" sz="1400" b="0" i="1" smtClean="0">
                                          <a:latin typeface="Cambria Math" panose="02040503050406030204" pitchFamily="18" charset="0"/>
                                        </a:rPr>
                                        <m:t>𝜎</m:t>
                                      </m:r>
                                    </m:e>
                                  </m:acc>
                                </m:e>
                                <m:sub>
                                  <m:r>
                                    <a:rPr lang="en-US" sz="1400" b="0" i="1" smtClean="0">
                                      <a:latin typeface="Cambria Math" panose="02040503050406030204" pitchFamily="18" charset="0"/>
                                    </a:rPr>
                                    <m:t>𝑖𝑛𝑗</m:t>
                                  </m:r>
                                </m:sub>
                              </m:sSub>
                            </m:num>
                            <m:den>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𝛾</m:t>
                                  </m:r>
                                </m:e>
                                <m:sub>
                                  <m:r>
                                    <a:rPr lang="en-US" sz="1400" b="0" i="1" smtClean="0">
                                      <a:latin typeface="Cambria Math" panose="02040503050406030204" pitchFamily="18" charset="0"/>
                                    </a:rPr>
                                    <m:t>𝑓𝑡</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𝛾</m:t>
                                  </m:r>
                                </m:e>
                                <m:sub>
                                  <m:r>
                                    <a:rPr lang="en-US" sz="1400" b="0" i="1" smtClean="0">
                                      <a:latin typeface="Cambria Math" panose="02040503050406030204" pitchFamily="18" charset="0"/>
                                    </a:rPr>
                                    <m:t>𝑖𝑛𝑗</m:t>
                                  </m:r>
                                </m:sub>
                              </m:sSub>
                            </m:den>
                          </m:f>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𝛾</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𝛾</m:t>
                                  </m:r>
                                </m:e>
                                <m:sub>
                                  <m:r>
                                    <a:rPr lang="en-US" sz="1400" b="0" i="1" smtClean="0">
                                      <a:latin typeface="Cambria Math" panose="02040503050406030204" pitchFamily="18" charset="0"/>
                                    </a:rPr>
                                    <m:t>𝑖𝑛𝑗</m:t>
                                  </m:r>
                                </m:sub>
                              </m:sSub>
                            </m:e>
                          </m:d>
                        </m:e>
                      </m:d>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1</m:t>
                          </m:r>
                        </m:num>
                        <m:den>
                          <m:rad>
                            <m:radPr>
                              <m:degHide m:val="on"/>
                              <m:ctrlPr>
                                <a:rPr lang="en-US" sz="1400" b="0" i="1" smtClean="0">
                                  <a:latin typeface="Cambria Math" panose="02040503050406030204" pitchFamily="18" charset="0"/>
                                </a:rPr>
                              </m:ctrlPr>
                            </m:radPr>
                            <m:deg/>
                            <m:e>
                              <m:r>
                                <a:rPr lang="en-US" sz="1400" b="0" i="1" smtClean="0">
                                  <a:latin typeface="Cambria Math" panose="02040503050406030204" pitchFamily="18" charset="0"/>
                                </a:rPr>
                                <m:t>𝛾</m:t>
                              </m:r>
                              <m:r>
                                <a:rPr lang="en-US" sz="1400" b="0" i="1" smtClean="0">
                                  <a:latin typeface="Cambria Math" panose="02040503050406030204" pitchFamily="18" charset="0"/>
                                </a:rPr>
                                <m:t>(</m:t>
                              </m:r>
                              <m:r>
                                <a:rPr lang="en-US" sz="1400" b="0" i="1" smtClean="0">
                                  <a:latin typeface="Cambria Math" panose="02040503050406030204" pitchFamily="18" charset="0"/>
                                </a:rPr>
                                <m:t>𝑡</m:t>
                              </m:r>
                              <m:r>
                                <a:rPr lang="en-US" sz="1400" b="0" i="1" smtClean="0">
                                  <a:latin typeface="Cambria Math" panose="02040503050406030204" pitchFamily="18" charset="0"/>
                                </a:rPr>
                                <m:t>)</m:t>
                              </m:r>
                            </m:e>
                          </m:rad>
                        </m:den>
                      </m:f>
                    </m:oMath>
                  </m:oMathPara>
                </a14:m>
                <a:endParaRPr lang="en-US" sz="1400" dirty="0"/>
              </a:p>
            </p:txBody>
          </p:sp>
        </mc:Choice>
        <mc:Fallback xmlns="">
          <p:sp>
            <p:nvSpPr>
              <p:cNvPr id="27" name="TextBox 26">
                <a:extLst>
                  <a:ext uri="{FF2B5EF4-FFF2-40B4-BE49-F238E27FC236}">
                    <a16:creationId xmlns:a16="http://schemas.microsoft.com/office/drawing/2014/main" id="{80ED0B91-CA48-4405-A51F-112DAAFC38BF}"/>
                  </a:ext>
                </a:extLst>
              </p:cNvPr>
              <p:cNvSpPr txBox="1">
                <a:spLocks noRot="1" noChangeAspect="1" noMove="1" noResize="1" noEditPoints="1" noAdjustHandles="1" noChangeArrowheads="1" noChangeShapeType="1" noTextEdit="1"/>
              </p:cNvSpPr>
              <p:nvPr/>
            </p:nvSpPr>
            <p:spPr>
              <a:xfrm>
                <a:off x="1446066" y="2996952"/>
                <a:ext cx="6366294" cy="516039"/>
              </a:xfrm>
              <a:prstGeom prst="rect">
                <a:avLst/>
              </a:prstGeom>
              <a:blipFill>
                <a:blip r:embed="rId7"/>
                <a:stretch>
                  <a:fillRect t="-5952" r="-383" b="-11905"/>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CB870DDD-4F8B-48EA-AB8D-9C6757A25630}"/>
              </a:ext>
            </a:extLst>
          </p:cNvPr>
          <p:cNvSpPr txBox="1"/>
          <p:nvPr/>
        </p:nvSpPr>
        <p:spPr>
          <a:xfrm>
            <a:off x="3545886" y="5230188"/>
            <a:ext cx="1818201" cy="461665"/>
          </a:xfrm>
          <a:prstGeom prst="rect">
            <a:avLst/>
          </a:prstGeom>
          <a:solidFill>
            <a:schemeClr val="bg1"/>
          </a:solidFill>
          <a:ln w="19050">
            <a:solidFill>
              <a:schemeClr val="tx1"/>
            </a:solidFill>
          </a:ln>
        </p:spPr>
        <p:txBody>
          <a:bodyPr wrap="square" rtlCol="0">
            <a:spAutoFit/>
          </a:bodyPr>
          <a:lstStyle/>
          <a:p>
            <a:r>
              <a:rPr lang="en-US" sz="1200" dirty="0"/>
              <a:t>Initial and final positions fixed to measurements</a:t>
            </a:r>
          </a:p>
        </p:txBody>
      </p:sp>
    </p:spTree>
    <p:extLst>
      <p:ext uri="{BB962C8B-B14F-4D97-AF65-F5344CB8AC3E}">
        <p14:creationId xmlns:p14="http://schemas.microsoft.com/office/powerpoint/2010/main" val="2808530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6" grpId="0"/>
      <p:bldP spid="13" grpId="0"/>
      <p:bldP spid="25" grpId="0"/>
      <p:bldP spid="26" grpId="0"/>
      <p:bldP spid="27" grpId="0"/>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First Ramp Attempt with B1H</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17</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a:extLst>
              <a:ext uri="{FF2B5EF4-FFF2-40B4-BE49-F238E27FC236}">
                <a16:creationId xmlns:a16="http://schemas.microsoft.com/office/drawing/2014/main" id="{BE6B908A-53FA-46F5-9B64-B53228C8C51C}"/>
              </a:ext>
            </a:extLst>
          </p:cNvPr>
          <p:cNvSpPr txBox="1"/>
          <p:nvPr/>
        </p:nvSpPr>
        <p:spPr>
          <a:xfrm>
            <a:off x="755576" y="938658"/>
            <a:ext cx="7776424" cy="646331"/>
          </a:xfrm>
          <a:prstGeom prst="rect">
            <a:avLst/>
          </a:prstGeom>
          <a:noFill/>
        </p:spPr>
        <p:txBody>
          <a:bodyPr wrap="square" rtlCol="0">
            <a:spAutoFit/>
          </a:bodyPr>
          <a:lstStyle/>
          <a:p>
            <a:pPr algn="just"/>
            <a:r>
              <a:rPr lang="en-US" dirty="0"/>
              <a:t>First attempt in 2016: channeling conditions evaluated during the ramp (continuous loss maps) by the ratio of losses at crystal and absorber</a:t>
            </a:r>
          </a:p>
        </p:txBody>
      </p:sp>
      <p:pic>
        <p:nvPicPr>
          <p:cNvPr id="13" name="Picture 159">
            <a:extLst>
              <a:ext uri="{FF2B5EF4-FFF2-40B4-BE49-F238E27FC236}">
                <a16:creationId xmlns:a16="http://schemas.microsoft.com/office/drawing/2014/main" id="{5CE616D5-D5B4-4B74-A834-C93F78B4182D}"/>
              </a:ext>
            </a:extLst>
          </p:cNvPr>
          <p:cNvPicPr>
            <a:picLocks noChangeAspect="1"/>
          </p:cNvPicPr>
          <p:nvPr/>
        </p:nvPicPr>
        <p:blipFill rotWithShape="1">
          <a:blip r:embed="rId5">
            <a:extLst>
              <a:ext uri="{28A0092B-C50C-407E-A947-70E740481C1C}">
                <a14:useLocalDpi xmlns:a14="http://schemas.microsoft.com/office/drawing/2010/main" val="0"/>
              </a:ext>
            </a:extLst>
          </a:blip>
          <a:srcRect t="5436" r="5100"/>
          <a:stretch/>
        </p:blipFill>
        <p:spPr>
          <a:xfrm>
            <a:off x="612000" y="1649960"/>
            <a:ext cx="3542742" cy="2067072"/>
          </a:xfrm>
          <a:prstGeom prst="rect">
            <a:avLst/>
          </a:prstGeom>
        </p:spPr>
      </p:pic>
      <p:pic>
        <p:nvPicPr>
          <p:cNvPr id="14" name="Picture 159">
            <a:extLst>
              <a:ext uri="{FF2B5EF4-FFF2-40B4-BE49-F238E27FC236}">
                <a16:creationId xmlns:a16="http://schemas.microsoft.com/office/drawing/2014/main" id="{B04FC373-7637-40CE-AD4D-1381BD981996}"/>
              </a:ext>
            </a:extLst>
          </p:cNvPr>
          <p:cNvPicPr>
            <a:picLocks noChangeAspect="1"/>
          </p:cNvPicPr>
          <p:nvPr/>
        </p:nvPicPr>
        <p:blipFill rotWithShape="1">
          <a:blip r:embed="rId6">
            <a:extLst>
              <a:ext uri="{28A0092B-C50C-407E-A947-70E740481C1C}">
                <a14:useLocalDpi xmlns:a14="http://schemas.microsoft.com/office/drawing/2010/main" val="0"/>
              </a:ext>
            </a:extLst>
          </a:blip>
          <a:srcRect t="5678" r="5663"/>
          <a:stretch/>
        </p:blipFill>
        <p:spPr>
          <a:xfrm>
            <a:off x="611999" y="3717032"/>
            <a:ext cx="3542741" cy="2074094"/>
          </a:xfrm>
          <a:prstGeom prst="rect">
            <a:avLst/>
          </a:prstGeom>
        </p:spPr>
      </p:pic>
      <p:sp>
        <p:nvSpPr>
          <p:cNvPr id="15" name="TextBox 162">
            <a:extLst>
              <a:ext uri="{FF2B5EF4-FFF2-40B4-BE49-F238E27FC236}">
                <a16:creationId xmlns:a16="http://schemas.microsoft.com/office/drawing/2014/main" id="{CE2A0410-1839-4F3D-AE3D-EBBD9034E64F}"/>
              </a:ext>
            </a:extLst>
          </p:cNvPr>
          <p:cNvSpPr txBox="1"/>
          <p:nvPr/>
        </p:nvSpPr>
        <p:spPr>
          <a:xfrm rot="900984">
            <a:off x="2964383" y="2066099"/>
            <a:ext cx="870502" cy="24622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sz="1000">
                <a:solidFill>
                  <a:schemeClr val="accent5"/>
                </a:solidFill>
              </a:rPr>
              <a:t>channeling</a:t>
            </a:r>
            <a:endParaRPr lang="en-GB" sz="1000" dirty="0">
              <a:solidFill>
                <a:schemeClr val="accent5"/>
              </a:solidFill>
            </a:endParaRPr>
          </a:p>
        </p:txBody>
      </p:sp>
      <p:sp>
        <p:nvSpPr>
          <p:cNvPr id="16" name="TextBox 162">
            <a:extLst>
              <a:ext uri="{FF2B5EF4-FFF2-40B4-BE49-F238E27FC236}">
                <a16:creationId xmlns:a16="http://schemas.microsoft.com/office/drawing/2014/main" id="{137A0A96-1C6A-4F99-B689-E4A056D6D8A2}"/>
              </a:ext>
            </a:extLst>
          </p:cNvPr>
          <p:cNvSpPr txBox="1"/>
          <p:nvPr/>
        </p:nvSpPr>
        <p:spPr>
          <a:xfrm rot="900984">
            <a:off x="2989637" y="4123015"/>
            <a:ext cx="844810" cy="24622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sz="1000">
                <a:solidFill>
                  <a:schemeClr val="accent5"/>
                </a:solidFill>
              </a:rPr>
              <a:t>amorphous</a:t>
            </a:r>
            <a:endParaRPr lang="en-GB" sz="1000" dirty="0">
              <a:solidFill>
                <a:schemeClr val="accent5"/>
              </a:solidFill>
            </a:endParaRPr>
          </a:p>
        </p:txBody>
      </p:sp>
      <p:pic>
        <p:nvPicPr>
          <p:cNvPr id="17" name="Immagine 28">
            <a:extLst>
              <a:ext uri="{FF2B5EF4-FFF2-40B4-BE49-F238E27FC236}">
                <a16:creationId xmlns:a16="http://schemas.microsoft.com/office/drawing/2014/main" id="{708972F1-A44C-4363-8435-3849C7B32CFC}"/>
              </a:ext>
            </a:extLst>
          </p:cNvPr>
          <p:cNvPicPr>
            <a:picLocks noChangeAspect="1"/>
          </p:cNvPicPr>
          <p:nvPr/>
        </p:nvPicPr>
        <p:blipFill rotWithShape="1">
          <a:blip r:embed="rId7">
            <a:extLst>
              <a:ext uri="{28A0092B-C50C-407E-A947-70E740481C1C}">
                <a14:useLocalDpi xmlns:a14="http://schemas.microsoft.com/office/drawing/2010/main" val="0"/>
              </a:ext>
            </a:extLst>
          </a:blip>
          <a:srcRect l="3038" t="7155" r="8284"/>
          <a:stretch/>
        </p:blipFill>
        <p:spPr>
          <a:xfrm>
            <a:off x="4536257" y="2617801"/>
            <a:ext cx="3957295" cy="2332708"/>
          </a:xfrm>
          <a:prstGeom prst="rect">
            <a:avLst/>
          </a:prstGeom>
        </p:spPr>
      </p:pic>
      <p:sp>
        <p:nvSpPr>
          <p:cNvPr id="18" name="TextBox 17">
            <a:extLst>
              <a:ext uri="{FF2B5EF4-FFF2-40B4-BE49-F238E27FC236}">
                <a16:creationId xmlns:a16="http://schemas.microsoft.com/office/drawing/2014/main" id="{D5795CD1-0CE9-4233-BC72-D8299A2D5394}"/>
              </a:ext>
            </a:extLst>
          </p:cNvPr>
          <p:cNvSpPr txBox="1"/>
          <p:nvPr/>
        </p:nvSpPr>
        <p:spPr>
          <a:xfrm>
            <a:off x="4961495" y="1650388"/>
            <a:ext cx="3354921" cy="646331"/>
          </a:xfrm>
          <a:prstGeom prst="rect">
            <a:avLst/>
          </a:prstGeom>
          <a:noFill/>
        </p:spPr>
        <p:txBody>
          <a:bodyPr wrap="square" rtlCol="0">
            <a:spAutoFit/>
          </a:bodyPr>
          <a:lstStyle/>
          <a:p>
            <a:pPr algn="ctr"/>
            <a:r>
              <a:rPr lang="en-US" dirty="0">
                <a:solidFill>
                  <a:srgbClr val="FF0000"/>
                </a:solidFill>
              </a:rPr>
              <a:t>Well under control (ratio &lt; 10</a:t>
            </a:r>
            <a:r>
              <a:rPr lang="en-US" baseline="30000" dirty="0">
                <a:solidFill>
                  <a:srgbClr val="FF0000"/>
                </a:solidFill>
              </a:rPr>
              <a:t>-2</a:t>
            </a:r>
            <a:r>
              <a:rPr lang="en-US" dirty="0">
                <a:solidFill>
                  <a:srgbClr val="FF0000"/>
                </a:solidFill>
              </a:rPr>
              <a:t>) for the whole ramp!</a:t>
            </a:r>
          </a:p>
        </p:txBody>
      </p:sp>
      <p:cxnSp>
        <p:nvCxnSpPr>
          <p:cNvPr id="19" name="Straight Arrow Connector 18">
            <a:extLst>
              <a:ext uri="{FF2B5EF4-FFF2-40B4-BE49-F238E27FC236}">
                <a16:creationId xmlns:a16="http://schemas.microsoft.com/office/drawing/2014/main" id="{3B0C1748-A216-4969-9AF0-18ECB84F9FE9}"/>
              </a:ext>
            </a:extLst>
          </p:cNvPr>
          <p:cNvCxnSpPr>
            <a:cxnSpLocks/>
          </p:cNvCxnSpPr>
          <p:nvPr/>
        </p:nvCxnSpPr>
        <p:spPr>
          <a:xfrm>
            <a:off x="6638956" y="2368727"/>
            <a:ext cx="0" cy="1441901"/>
          </a:xfrm>
          <a:prstGeom prst="straightConnector1">
            <a:avLst/>
          </a:prstGeom>
          <a:ln w="38100">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9BF9454F-F7FA-41F9-A021-21180E6CE836}"/>
              </a:ext>
            </a:extLst>
          </p:cNvPr>
          <p:cNvSpPr txBox="1"/>
          <p:nvPr/>
        </p:nvSpPr>
        <p:spPr>
          <a:xfrm>
            <a:off x="7534673" y="6013170"/>
            <a:ext cx="1152127" cy="369332"/>
          </a:xfrm>
          <a:prstGeom prst="rect">
            <a:avLst/>
          </a:prstGeom>
          <a:noFill/>
        </p:spPr>
        <p:txBody>
          <a:bodyPr wrap="square" rtlCol="0">
            <a:spAutoFit/>
          </a:bodyPr>
          <a:lstStyle/>
          <a:p>
            <a:r>
              <a:rPr lang="en-US" i="1" dirty="0"/>
              <a:t>R. Rossi</a:t>
            </a:r>
          </a:p>
        </p:txBody>
      </p:sp>
      <p:sp>
        <p:nvSpPr>
          <p:cNvPr id="21" name="TextBox 20">
            <a:extLst>
              <a:ext uri="{FF2B5EF4-FFF2-40B4-BE49-F238E27FC236}">
                <a16:creationId xmlns:a16="http://schemas.microsoft.com/office/drawing/2014/main" id="{F729ED1F-4824-4D90-B7EE-B7D848803084}"/>
              </a:ext>
            </a:extLst>
          </p:cNvPr>
          <p:cNvSpPr txBox="1"/>
          <p:nvPr/>
        </p:nvSpPr>
        <p:spPr>
          <a:xfrm>
            <a:off x="4768345" y="5086925"/>
            <a:ext cx="3741219" cy="646331"/>
          </a:xfrm>
          <a:prstGeom prst="rect">
            <a:avLst/>
          </a:prstGeom>
          <a:noFill/>
        </p:spPr>
        <p:txBody>
          <a:bodyPr wrap="square" rtlCol="0">
            <a:spAutoFit/>
          </a:bodyPr>
          <a:lstStyle/>
          <a:p>
            <a:pPr algn="just"/>
            <a:r>
              <a:rPr lang="en-US" dirty="0"/>
              <a:t>Second attempt this year with all four crystals: analysis ongoing</a:t>
            </a:r>
          </a:p>
        </p:txBody>
      </p:sp>
      <p:sp>
        <p:nvSpPr>
          <p:cNvPr id="22" name="TextBox 21">
            <a:extLst>
              <a:ext uri="{FF2B5EF4-FFF2-40B4-BE49-F238E27FC236}">
                <a16:creationId xmlns:a16="http://schemas.microsoft.com/office/drawing/2014/main" id="{79339E10-D9C9-4490-A9CC-605D6239AC3E}"/>
              </a:ext>
            </a:extLst>
          </p:cNvPr>
          <p:cNvSpPr txBox="1"/>
          <p:nvPr/>
        </p:nvSpPr>
        <p:spPr>
          <a:xfrm>
            <a:off x="6768176" y="2294635"/>
            <a:ext cx="2375824" cy="276999"/>
          </a:xfrm>
          <a:prstGeom prst="rect">
            <a:avLst/>
          </a:prstGeom>
          <a:noFill/>
        </p:spPr>
        <p:txBody>
          <a:bodyPr wrap="square" rtlCol="0">
            <a:spAutoFit/>
          </a:bodyPr>
          <a:lstStyle/>
          <a:p>
            <a:r>
              <a:rPr lang="en-US" sz="1200"/>
              <a:t>CERN-ACC-NOTE-2018-0053</a:t>
            </a:r>
            <a:endParaRPr lang="en-US" sz="1200" dirty="0"/>
          </a:p>
        </p:txBody>
      </p:sp>
    </p:spTree>
    <p:extLst>
      <p:ext uri="{BB962C8B-B14F-4D97-AF65-F5344CB8AC3E}">
        <p14:creationId xmlns:p14="http://schemas.microsoft.com/office/powerpoint/2010/main" val="2616710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animBg="1"/>
      <p:bldP spid="16" grpId="0" animBg="1"/>
      <p:bldP spid="18"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sz="3000" dirty="0"/>
              <a:t>Outline</a:t>
            </a:r>
          </a:p>
        </p:txBody>
      </p:sp>
      <p:sp>
        <p:nvSpPr>
          <p:cNvPr id="2" name="Espace réservé du pied de page 1"/>
          <p:cNvSpPr>
            <a:spLocks noGrp="1"/>
          </p:cNvSpPr>
          <p:nvPr>
            <p:ph type="ftr" sz="quarter" idx="11"/>
          </p:nvPr>
        </p:nvSpPr>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18</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id="{3ED7215B-A44C-4D51-AA04-854C80246558}"/>
              </a:ext>
            </a:extLst>
          </p:cNvPr>
          <p:cNvSpPr txBox="1"/>
          <p:nvPr/>
        </p:nvSpPr>
        <p:spPr>
          <a:xfrm>
            <a:off x="539552" y="1772816"/>
            <a:ext cx="8199681" cy="3122971"/>
          </a:xfrm>
          <a:prstGeom prst="rect">
            <a:avLst/>
          </a:prstGeom>
          <a:noFill/>
        </p:spPr>
        <p:txBody>
          <a:bodyPr wrap="none" rtlCol="0">
            <a:spAutoFit/>
          </a:bodyPr>
          <a:lstStyle/>
          <a:p>
            <a:pPr marL="571500" indent="-571500">
              <a:lnSpc>
                <a:spcPct val="170000"/>
              </a:lnSpc>
              <a:buFont typeface="+mj-lt"/>
              <a:buAutoNum type="romanUcPeriod"/>
            </a:pPr>
            <a:r>
              <a:rPr lang="en-GB" sz="3000" b="1" i="1" dirty="0">
                <a:solidFill>
                  <a:schemeClr val="bg1">
                    <a:lumMod val="75000"/>
                  </a:schemeClr>
                </a:solidFill>
              </a:rPr>
              <a:t>Methods for Crystal Characterization</a:t>
            </a:r>
          </a:p>
          <a:p>
            <a:pPr marL="571500" indent="-571500">
              <a:lnSpc>
                <a:spcPct val="170000"/>
              </a:lnSpc>
              <a:buFont typeface="+mj-lt"/>
              <a:buAutoNum type="romanUcPeriod"/>
            </a:pPr>
            <a:r>
              <a:rPr lang="en-GB" sz="3000" b="1" i="1" dirty="0">
                <a:solidFill>
                  <a:schemeClr val="bg1">
                    <a:lumMod val="75000"/>
                  </a:schemeClr>
                </a:solidFill>
              </a:rPr>
              <a:t>Observations with Protons</a:t>
            </a:r>
          </a:p>
          <a:p>
            <a:pPr marL="571500" indent="-571500">
              <a:lnSpc>
                <a:spcPct val="170000"/>
              </a:lnSpc>
              <a:buFont typeface="+mj-lt"/>
              <a:buAutoNum type="romanUcPeriod"/>
            </a:pPr>
            <a:r>
              <a:rPr lang="en-GB" sz="3000" b="1" i="1" dirty="0">
                <a:solidFill>
                  <a:schemeClr val="bg1">
                    <a:lumMod val="75000"/>
                  </a:schemeClr>
                </a:solidFill>
              </a:rPr>
              <a:t>Crystal Collimation in Dynamical Phases</a:t>
            </a:r>
          </a:p>
          <a:p>
            <a:pPr marL="571500" indent="-571500">
              <a:lnSpc>
                <a:spcPct val="170000"/>
              </a:lnSpc>
              <a:buFont typeface="+mj-lt"/>
              <a:buAutoNum type="romanUcPeriod"/>
            </a:pPr>
            <a:r>
              <a:rPr lang="en-GB" sz="3000" b="1" i="1" dirty="0"/>
              <a:t>Conclusions</a:t>
            </a:r>
          </a:p>
        </p:txBody>
      </p:sp>
    </p:spTree>
    <p:extLst>
      <p:ext uri="{BB962C8B-B14F-4D97-AF65-F5344CB8AC3E}">
        <p14:creationId xmlns:p14="http://schemas.microsoft.com/office/powerpoint/2010/main" val="3955709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Conclusions</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19</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id="{D6FFDA77-4B71-493F-BD61-40737C9E5A79}"/>
              </a:ext>
            </a:extLst>
          </p:cNvPr>
          <p:cNvSpPr txBox="1"/>
          <p:nvPr/>
        </p:nvSpPr>
        <p:spPr>
          <a:xfrm>
            <a:off x="323528" y="1196752"/>
            <a:ext cx="8496944" cy="800219"/>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t>Crystal channeling was successfully established during 4 years of testing</a:t>
            </a:r>
          </a:p>
          <a:p>
            <a:pPr marL="742950" lvl="1" indent="-285750" algn="just">
              <a:buFontTx/>
              <a:buChar char="-"/>
            </a:pPr>
            <a:r>
              <a:rPr lang="en-US" sz="1400" b="1" dirty="0"/>
              <a:t>procedure is quick</a:t>
            </a:r>
          </a:p>
          <a:p>
            <a:pPr marL="742950" lvl="1" indent="-285750" algn="just">
              <a:buFontTx/>
              <a:buChar char="-"/>
            </a:pPr>
            <a:r>
              <a:rPr lang="en-US" sz="1400" b="1" dirty="0"/>
              <a:t>measurements are highly reproducible thanks to high precision goniometer hardware</a:t>
            </a:r>
          </a:p>
        </p:txBody>
      </p:sp>
      <p:sp>
        <p:nvSpPr>
          <p:cNvPr id="12" name="TextBox 11">
            <a:extLst>
              <a:ext uri="{FF2B5EF4-FFF2-40B4-BE49-F238E27FC236}">
                <a16:creationId xmlns:a16="http://schemas.microsoft.com/office/drawing/2014/main" id="{E3154E64-2FF0-47CB-97E1-1AC02A162A79}"/>
              </a:ext>
            </a:extLst>
          </p:cNvPr>
          <p:cNvSpPr txBox="1"/>
          <p:nvPr/>
        </p:nvSpPr>
        <p:spPr>
          <a:xfrm>
            <a:off x="323528" y="4286909"/>
            <a:ext cx="8496944" cy="861774"/>
          </a:xfrm>
          <a:prstGeom prst="rect">
            <a:avLst/>
          </a:prstGeom>
          <a:noFill/>
        </p:spPr>
        <p:txBody>
          <a:bodyPr wrap="square" rtlCol="0">
            <a:spAutoFit/>
          </a:bodyPr>
          <a:lstStyle/>
          <a:p>
            <a:pPr marL="285750" indent="-285750" algn="just">
              <a:buFont typeface="Arial" panose="020B0604020202020204" pitchFamily="34" charset="0"/>
              <a:buChar char="•"/>
            </a:pPr>
            <a:r>
              <a:rPr lang="en-US" b="1" dirty="0"/>
              <a:t>Channeling conditions were successfully maintained during the energy ramp, paving the path for potential operational use</a:t>
            </a:r>
          </a:p>
          <a:p>
            <a:pPr marL="742950" lvl="1" indent="-285750" algn="just">
              <a:buFontTx/>
              <a:buChar char="-"/>
            </a:pPr>
            <a:r>
              <a:rPr lang="en-US" sz="1400" b="1" dirty="0"/>
              <a:t>second attempt performed this year with all four crystals, analysis ongoing</a:t>
            </a:r>
            <a:endParaRPr lang="en-US" b="1" dirty="0"/>
          </a:p>
        </p:txBody>
      </p:sp>
      <p:sp>
        <p:nvSpPr>
          <p:cNvPr id="13" name="TextBox 12">
            <a:extLst>
              <a:ext uri="{FF2B5EF4-FFF2-40B4-BE49-F238E27FC236}">
                <a16:creationId xmlns:a16="http://schemas.microsoft.com/office/drawing/2014/main" id="{883294B9-E339-4705-8BE8-E410416043C6}"/>
              </a:ext>
            </a:extLst>
          </p:cNvPr>
          <p:cNvSpPr txBox="1"/>
          <p:nvPr/>
        </p:nvSpPr>
        <p:spPr>
          <a:xfrm>
            <a:off x="323528" y="5155017"/>
            <a:ext cx="8496944"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t>Detailed characterization of the newly installed B2H crystal is ongoing </a:t>
            </a:r>
          </a:p>
        </p:txBody>
      </p:sp>
      <p:sp>
        <p:nvSpPr>
          <p:cNvPr id="14" name="TextBox 13">
            <a:extLst>
              <a:ext uri="{FF2B5EF4-FFF2-40B4-BE49-F238E27FC236}">
                <a16:creationId xmlns:a16="http://schemas.microsoft.com/office/drawing/2014/main" id="{2972AF8A-8D42-4274-9FD2-2C85D564CB2A}"/>
              </a:ext>
            </a:extLst>
          </p:cNvPr>
          <p:cNvSpPr txBox="1"/>
          <p:nvPr/>
        </p:nvSpPr>
        <p:spPr>
          <a:xfrm>
            <a:off x="323528" y="1996971"/>
            <a:ext cx="8496944" cy="800219"/>
          </a:xfrm>
          <a:prstGeom prst="rect">
            <a:avLst/>
          </a:prstGeom>
          <a:noFill/>
        </p:spPr>
        <p:txBody>
          <a:bodyPr wrap="square" rtlCol="0">
            <a:spAutoFit/>
          </a:bodyPr>
          <a:lstStyle/>
          <a:p>
            <a:pPr marL="285750" indent="-285750" algn="just">
              <a:buFont typeface="Arial" panose="020B0604020202020204" pitchFamily="34" charset="0"/>
              <a:buChar char="•"/>
            </a:pPr>
            <a:r>
              <a:rPr lang="en-US" dirty="0"/>
              <a:t>B1 crystals turned out not optimal for LHC operations, but still useful for studies</a:t>
            </a:r>
          </a:p>
          <a:p>
            <a:pPr marL="742950" lvl="1" indent="-285750" algn="just">
              <a:buFontTx/>
              <a:buChar char="-"/>
            </a:pPr>
            <a:r>
              <a:rPr lang="en-US" sz="1400" dirty="0"/>
              <a:t>better grasp of crystal specifics for future installations</a:t>
            </a:r>
          </a:p>
          <a:p>
            <a:pPr marL="742950" lvl="1" indent="-285750" algn="just">
              <a:buFontTx/>
              <a:buChar char="-"/>
            </a:pPr>
            <a:r>
              <a:rPr lang="en-US" sz="1400" dirty="0"/>
              <a:t>quantitative evaluation of small bending radius effects on dechanneling population</a:t>
            </a:r>
          </a:p>
        </p:txBody>
      </p:sp>
      <p:sp>
        <p:nvSpPr>
          <p:cNvPr id="15" name="TextBox 14">
            <a:extLst>
              <a:ext uri="{FF2B5EF4-FFF2-40B4-BE49-F238E27FC236}">
                <a16:creationId xmlns:a16="http://schemas.microsoft.com/office/drawing/2014/main" id="{A6CDE39F-9233-47DB-B9AF-EDFDCF12C471}"/>
              </a:ext>
            </a:extLst>
          </p:cNvPr>
          <p:cNvSpPr txBox="1"/>
          <p:nvPr/>
        </p:nvSpPr>
        <p:spPr>
          <a:xfrm>
            <a:off x="323528" y="2780928"/>
            <a:ext cx="8496944"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a:t>Crystals with larger bending radius (B1V, B2V) show good agreement between simulations and measurements</a:t>
            </a:r>
          </a:p>
        </p:txBody>
      </p:sp>
      <p:sp>
        <p:nvSpPr>
          <p:cNvPr id="16" name="TextBox 15">
            <a:extLst>
              <a:ext uri="{FF2B5EF4-FFF2-40B4-BE49-F238E27FC236}">
                <a16:creationId xmlns:a16="http://schemas.microsoft.com/office/drawing/2014/main" id="{64CF0094-EADE-43FF-AF95-957E521FABA5}"/>
              </a:ext>
            </a:extLst>
          </p:cNvPr>
          <p:cNvSpPr txBox="1"/>
          <p:nvPr/>
        </p:nvSpPr>
        <p:spPr>
          <a:xfrm>
            <a:off x="323528" y="3426197"/>
            <a:ext cx="8496944" cy="861774"/>
          </a:xfrm>
          <a:prstGeom prst="rect">
            <a:avLst/>
          </a:prstGeom>
          <a:noFill/>
        </p:spPr>
        <p:txBody>
          <a:bodyPr wrap="square" rtlCol="0">
            <a:spAutoFit/>
          </a:bodyPr>
          <a:lstStyle/>
          <a:p>
            <a:pPr marL="285750" indent="-285750" algn="just">
              <a:buFont typeface="Arial" panose="020B0604020202020204" pitchFamily="34" charset="0"/>
              <a:buChar char="•"/>
            </a:pPr>
            <a:r>
              <a:rPr lang="en-US" dirty="0"/>
              <a:t>Discrepancies observed for B1H are believed to be caused by the extreme conditions in terms of bending radius</a:t>
            </a:r>
          </a:p>
          <a:p>
            <a:pPr marL="742950" lvl="1" indent="-285750" algn="just">
              <a:buFontTx/>
              <a:buChar char="-"/>
            </a:pPr>
            <a:r>
              <a:rPr lang="en-US" sz="1400" dirty="0"/>
              <a:t>no analytical description of enhanced dechanneling</a:t>
            </a:r>
            <a:endParaRPr lang="en-US" dirty="0"/>
          </a:p>
        </p:txBody>
      </p:sp>
    </p:spTree>
    <p:extLst>
      <p:ext uri="{BB962C8B-B14F-4D97-AF65-F5344CB8AC3E}">
        <p14:creationId xmlns:p14="http://schemas.microsoft.com/office/powerpoint/2010/main" val="3485526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sz="3000" dirty="0"/>
              <a:t>Outline</a:t>
            </a:r>
          </a:p>
        </p:txBody>
      </p:sp>
      <p:sp>
        <p:nvSpPr>
          <p:cNvPr id="2" name="Espace réservé du pied de page 1"/>
          <p:cNvSpPr>
            <a:spLocks noGrp="1"/>
          </p:cNvSpPr>
          <p:nvPr>
            <p:ph type="ftr" sz="quarter" idx="11"/>
          </p:nvPr>
        </p:nvSpPr>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2</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539552" y="1772816"/>
            <a:ext cx="8199681" cy="3122971"/>
          </a:xfrm>
          <a:prstGeom prst="rect">
            <a:avLst/>
          </a:prstGeom>
          <a:noFill/>
        </p:spPr>
        <p:txBody>
          <a:bodyPr wrap="none" rtlCol="0">
            <a:spAutoFit/>
          </a:bodyPr>
          <a:lstStyle/>
          <a:p>
            <a:pPr marL="571500" indent="-571500">
              <a:lnSpc>
                <a:spcPct val="170000"/>
              </a:lnSpc>
              <a:buFont typeface="+mj-lt"/>
              <a:buAutoNum type="romanUcPeriod"/>
            </a:pPr>
            <a:r>
              <a:rPr lang="en-GB" sz="3000" b="1" i="1" dirty="0"/>
              <a:t>Methods for Crystal Characterization</a:t>
            </a:r>
          </a:p>
          <a:p>
            <a:pPr marL="571500" indent="-571500">
              <a:lnSpc>
                <a:spcPct val="170000"/>
              </a:lnSpc>
              <a:buFont typeface="+mj-lt"/>
              <a:buAutoNum type="romanUcPeriod"/>
            </a:pPr>
            <a:r>
              <a:rPr lang="en-GB" sz="3000" b="1" i="1" dirty="0"/>
              <a:t>Observations with Protons</a:t>
            </a:r>
          </a:p>
          <a:p>
            <a:pPr marL="571500" indent="-571500">
              <a:lnSpc>
                <a:spcPct val="170000"/>
              </a:lnSpc>
              <a:buFont typeface="+mj-lt"/>
              <a:buAutoNum type="romanUcPeriod"/>
            </a:pPr>
            <a:r>
              <a:rPr lang="en-GB" sz="3000" b="1" i="1" dirty="0"/>
              <a:t>Crystal Collimation in Dynamical Phases</a:t>
            </a:r>
          </a:p>
          <a:p>
            <a:pPr marL="571500" indent="-571500">
              <a:lnSpc>
                <a:spcPct val="170000"/>
              </a:lnSpc>
              <a:buFont typeface="+mj-lt"/>
              <a:buAutoNum type="romanUcPeriod"/>
            </a:pPr>
            <a:r>
              <a:rPr lang="en-GB" sz="3000" b="1" i="1" dirty="0"/>
              <a:t>Conclusions</a:t>
            </a:r>
          </a:p>
        </p:txBody>
      </p:sp>
      <p:pic>
        <p:nvPicPr>
          <p:cNvPr id="7"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15616" y="3212976"/>
            <a:ext cx="7200000" cy="537592"/>
          </a:xfrm>
        </p:spPr>
        <p:txBody>
          <a:bodyPr/>
          <a:lstStyle/>
          <a:p>
            <a:pPr algn="ctr"/>
            <a:r>
              <a:rPr lang="it-IT" sz="3200" dirty="0"/>
              <a:t>Thank </a:t>
            </a:r>
            <a:r>
              <a:rPr lang="it-IT" sz="3200" dirty="0" err="1"/>
              <a:t>you</a:t>
            </a:r>
            <a:r>
              <a:rPr lang="it-IT" sz="3200" dirty="0"/>
              <a:t> for </a:t>
            </a:r>
            <a:r>
              <a:rPr lang="it-IT" sz="3200" dirty="0" err="1"/>
              <a:t>your</a:t>
            </a:r>
            <a:r>
              <a:rPr lang="it-IT" sz="3200" dirty="0"/>
              <a:t> </a:t>
            </a:r>
            <a:r>
              <a:rPr lang="it-IT" sz="3200" dirty="0" err="1"/>
              <a:t>attention</a:t>
            </a:r>
            <a:endParaRPr lang="en-GB" sz="3000"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pic>
        <p:nvPicPr>
          <p:cNvPr id="6"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76056" y="5952730"/>
            <a:ext cx="543216" cy="5972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22636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sz="3000" dirty="0"/>
              <a:t>Outline</a:t>
            </a:r>
          </a:p>
        </p:txBody>
      </p:sp>
      <p:sp>
        <p:nvSpPr>
          <p:cNvPr id="2" name="Espace réservé du pied de page 1"/>
          <p:cNvSpPr>
            <a:spLocks noGrp="1"/>
          </p:cNvSpPr>
          <p:nvPr>
            <p:ph type="ftr" sz="quarter" idx="11"/>
          </p:nvPr>
        </p:nvSpPr>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3</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id="{93C39520-55D0-45B5-BED5-987FCEC29149}"/>
              </a:ext>
            </a:extLst>
          </p:cNvPr>
          <p:cNvSpPr txBox="1"/>
          <p:nvPr/>
        </p:nvSpPr>
        <p:spPr>
          <a:xfrm>
            <a:off x="539552" y="1772816"/>
            <a:ext cx="8199681" cy="3122971"/>
          </a:xfrm>
          <a:prstGeom prst="rect">
            <a:avLst/>
          </a:prstGeom>
          <a:noFill/>
        </p:spPr>
        <p:txBody>
          <a:bodyPr wrap="none" rtlCol="0">
            <a:spAutoFit/>
          </a:bodyPr>
          <a:lstStyle/>
          <a:p>
            <a:pPr marL="571500" indent="-571500">
              <a:lnSpc>
                <a:spcPct val="170000"/>
              </a:lnSpc>
              <a:buFont typeface="+mj-lt"/>
              <a:buAutoNum type="romanUcPeriod"/>
            </a:pPr>
            <a:r>
              <a:rPr lang="en-GB" sz="3000" b="1" i="1" dirty="0"/>
              <a:t>Methods for Crystal Characterization</a:t>
            </a:r>
          </a:p>
          <a:p>
            <a:pPr marL="571500" indent="-571500">
              <a:lnSpc>
                <a:spcPct val="170000"/>
              </a:lnSpc>
              <a:buFont typeface="+mj-lt"/>
              <a:buAutoNum type="romanUcPeriod"/>
            </a:pPr>
            <a:r>
              <a:rPr lang="en-GB" sz="3000" b="1" i="1" dirty="0">
                <a:solidFill>
                  <a:schemeClr val="bg1">
                    <a:lumMod val="75000"/>
                  </a:schemeClr>
                </a:solidFill>
              </a:rPr>
              <a:t>Observations with Protons</a:t>
            </a:r>
          </a:p>
          <a:p>
            <a:pPr marL="571500" indent="-571500">
              <a:lnSpc>
                <a:spcPct val="170000"/>
              </a:lnSpc>
              <a:buFont typeface="+mj-lt"/>
              <a:buAutoNum type="romanUcPeriod"/>
            </a:pPr>
            <a:r>
              <a:rPr lang="en-GB" sz="3000" b="1" i="1" dirty="0">
                <a:solidFill>
                  <a:schemeClr val="bg1">
                    <a:lumMod val="75000"/>
                  </a:schemeClr>
                </a:solidFill>
              </a:rPr>
              <a:t>Crystal Collimation in Dynamical Phases</a:t>
            </a:r>
          </a:p>
          <a:p>
            <a:pPr marL="571500" indent="-571500">
              <a:lnSpc>
                <a:spcPct val="170000"/>
              </a:lnSpc>
              <a:buFont typeface="+mj-lt"/>
              <a:buAutoNum type="romanUcPeriod"/>
            </a:pPr>
            <a:r>
              <a:rPr lang="en-GB" sz="3000" b="1" i="1" dirty="0">
                <a:solidFill>
                  <a:schemeClr val="bg1">
                    <a:lumMod val="75000"/>
                  </a:schemeClr>
                </a:solidFill>
              </a:rPr>
              <a:t>Conclusions</a:t>
            </a:r>
          </a:p>
        </p:txBody>
      </p:sp>
    </p:spTree>
    <p:extLst>
      <p:ext uri="{BB962C8B-B14F-4D97-AF65-F5344CB8AC3E}">
        <p14:creationId xmlns:p14="http://schemas.microsoft.com/office/powerpoint/2010/main" val="1618121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Crystal Collimation Layout</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4</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 name="Picture 1" descr="CollimationLayout2015_SR.eps">
            <a:extLst>
              <a:ext uri="{FF2B5EF4-FFF2-40B4-BE49-F238E27FC236}">
                <a16:creationId xmlns:a16="http://schemas.microsoft.com/office/drawing/2014/main" id="{33148640-C865-4DA2-AEBD-3093BF6B4A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868" y="836712"/>
            <a:ext cx="3888432" cy="3677045"/>
          </a:xfrm>
          <a:prstGeom prst="rect">
            <a:avLst/>
          </a:prstGeom>
        </p:spPr>
      </p:pic>
      <p:sp>
        <p:nvSpPr>
          <p:cNvPr id="33" name="Rectangle: Rounded Corners 32">
            <a:extLst>
              <a:ext uri="{FF2B5EF4-FFF2-40B4-BE49-F238E27FC236}">
                <a16:creationId xmlns:a16="http://schemas.microsoft.com/office/drawing/2014/main" id="{99E304C9-34EC-4A6E-A431-84F1F39592E2}"/>
              </a:ext>
            </a:extLst>
          </p:cNvPr>
          <p:cNvSpPr/>
          <p:nvPr/>
        </p:nvSpPr>
        <p:spPr>
          <a:xfrm>
            <a:off x="3059832" y="1844904"/>
            <a:ext cx="1368152" cy="1728192"/>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23ED46C7-0A1A-4355-B71B-78108F354BBA}"/>
              </a:ext>
            </a:extLst>
          </p:cNvPr>
          <p:cNvSpPr txBox="1"/>
          <p:nvPr/>
        </p:nvSpPr>
        <p:spPr>
          <a:xfrm>
            <a:off x="4822702" y="1052736"/>
            <a:ext cx="3925762" cy="646331"/>
          </a:xfrm>
          <a:prstGeom prst="rect">
            <a:avLst/>
          </a:prstGeom>
          <a:noFill/>
        </p:spPr>
        <p:txBody>
          <a:bodyPr wrap="square" rtlCol="0">
            <a:spAutoFit/>
          </a:bodyPr>
          <a:lstStyle/>
          <a:p>
            <a:pPr algn="just"/>
            <a:r>
              <a:rPr lang="en-US" dirty="0"/>
              <a:t>Four crystals installed in IP7: one per plane per beam</a:t>
            </a:r>
          </a:p>
        </p:txBody>
      </p:sp>
      <p:pic>
        <p:nvPicPr>
          <p:cNvPr id="35" name="Picture 34">
            <a:extLst>
              <a:ext uri="{FF2B5EF4-FFF2-40B4-BE49-F238E27FC236}">
                <a16:creationId xmlns:a16="http://schemas.microsoft.com/office/drawing/2014/main" id="{6D30638A-8C3C-4719-ABED-7869A4FFF987}"/>
              </a:ext>
            </a:extLst>
          </p:cNvPr>
          <p:cNvPicPr>
            <a:picLocks noChangeAspect="1"/>
          </p:cNvPicPr>
          <p:nvPr/>
        </p:nvPicPr>
        <p:blipFill rotWithShape="1">
          <a:blip r:embed="rId6"/>
          <a:srcRect l="16138" t="16401" r="16138" b="50000"/>
          <a:stretch/>
        </p:blipFill>
        <p:spPr>
          <a:xfrm>
            <a:off x="1991713" y="4637118"/>
            <a:ext cx="5160573" cy="1440160"/>
          </a:xfrm>
          <a:prstGeom prst="rect">
            <a:avLst/>
          </a:prstGeom>
        </p:spPr>
      </p:pic>
      <p:pic>
        <p:nvPicPr>
          <p:cNvPr id="36" name="Immagine 7">
            <a:extLst>
              <a:ext uri="{FF2B5EF4-FFF2-40B4-BE49-F238E27FC236}">
                <a16:creationId xmlns:a16="http://schemas.microsoft.com/office/drawing/2014/main" id="{B614A3A8-D3B9-43A5-9A04-C257F7ECA8AA}"/>
              </a:ext>
            </a:extLst>
          </p:cNvPr>
          <p:cNvPicPr>
            <a:picLocks noChangeAspect="1"/>
          </p:cNvPicPr>
          <p:nvPr/>
        </p:nvPicPr>
        <p:blipFill rotWithShape="1">
          <a:blip r:embed="rId7">
            <a:extLst>
              <a:ext uri="{28A0092B-C50C-407E-A947-70E740481C1C}">
                <a14:useLocalDpi xmlns:a14="http://schemas.microsoft.com/office/drawing/2010/main" val="0"/>
              </a:ext>
            </a:extLst>
          </a:blip>
          <a:srcRect l="1790" t="3596" r="8150" b="1189"/>
          <a:stretch/>
        </p:blipFill>
        <p:spPr>
          <a:xfrm>
            <a:off x="4644008" y="1811762"/>
            <a:ext cx="4163608" cy="2593042"/>
          </a:xfrm>
          <a:prstGeom prst="rect">
            <a:avLst/>
          </a:prstGeom>
        </p:spPr>
      </p:pic>
      <p:sp>
        <p:nvSpPr>
          <p:cNvPr id="37" name="CasellaDiTesto 12">
            <a:extLst>
              <a:ext uri="{FF2B5EF4-FFF2-40B4-BE49-F238E27FC236}">
                <a16:creationId xmlns:a16="http://schemas.microsoft.com/office/drawing/2014/main" id="{001815B8-46A6-43EF-AC51-FA7D35867701}"/>
              </a:ext>
            </a:extLst>
          </p:cNvPr>
          <p:cNvSpPr txBox="1"/>
          <p:nvPr/>
        </p:nvSpPr>
        <p:spPr>
          <a:xfrm rot="5400000">
            <a:off x="5953715" y="2843087"/>
            <a:ext cx="651140" cy="246221"/>
          </a:xfrm>
          <a:prstGeom prst="rect">
            <a:avLst/>
          </a:prstGeom>
          <a:noFill/>
        </p:spPr>
        <p:txBody>
          <a:bodyPr wrap="none" rtlCol="0">
            <a:spAutoFit/>
          </a:bodyPr>
          <a:lstStyle/>
          <a:p>
            <a:r>
              <a:rPr lang="en-GB" sz="1000" dirty="0">
                <a:solidFill>
                  <a:srgbClr val="0070C0"/>
                </a:solidFill>
              </a:rPr>
              <a:t>absorber</a:t>
            </a:r>
          </a:p>
        </p:txBody>
      </p:sp>
    </p:spTree>
    <p:extLst>
      <p:ext uri="{BB962C8B-B14F-4D97-AF65-F5344CB8AC3E}">
        <p14:creationId xmlns:p14="http://schemas.microsoft.com/office/powerpoint/2010/main" val="1961682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Angular Scan</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5</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CCB407A3-BF02-4377-9885-0723B70EE4B8}"/>
              </a:ext>
            </a:extLst>
          </p:cNvPr>
          <p:cNvPicPr>
            <a:picLocks noChangeAspect="1"/>
          </p:cNvPicPr>
          <p:nvPr/>
        </p:nvPicPr>
        <p:blipFill rotWithShape="1">
          <a:blip r:embed="rId5"/>
          <a:srcRect l="16138" t="16401" r="16138" b="50000"/>
          <a:stretch/>
        </p:blipFill>
        <p:spPr>
          <a:xfrm>
            <a:off x="638114" y="836712"/>
            <a:ext cx="3717862" cy="1037543"/>
          </a:xfrm>
          <a:prstGeom prst="rect">
            <a:avLst/>
          </a:prstGeom>
        </p:spPr>
      </p:pic>
      <p:sp>
        <p:nvSpPr>
          <p:cNvPr id="24" name="Arrow: Circular 23">
            <a:extLst>
              <a:ext uri="{FF2B5EF4-FFF2-40B4-BE49-F238E27FC236}">
                <a16:creationId xmlns:a16="http://schemas.microsoft.com/office/drawing/2014/main" id="{E33CF00F-92AE-47B5-864C-D8608521360C}"/>
              </a:ext>
            </a:extLst>
          </p:cNvPr>
          <p:cNvSpPr/>
          <p:nvPr/>
        </p:nvSpPr>
        <p:spPr>
          <a:xfrm rot="17893854">
            <a:off x="790380" y="1421466"/>
            <a:ext cx="455820" cy="455820"/>
          </a:xfrm>
          <a:prstGeom prst="circularArrow">
            <a:avLst>
              <a:gd name="adj1" fmla="val 12500"/>
              <a:gd name="adj2" fmla="val 1142319"/>
              <a:gd name="adj3" fmla="val 20457681"/>
              <a:gd name="adj4" fmla="val 6875217"/>
              <a:gd name="adj5" fmla="val 12500"/>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12" name="Picture 11">
            <a:extLst>
              <a:ext uri="{FF2B5EF4-FFF2-40B4-BE49-F238E27FC236}">
                <a16:creationId xmlns:a16="http://schemas.microsoft.com/office/drawing/2014/main" id="{613D1117-A901-4EC2-ADE3-FC9739B8A565}"/>
              </a:ext>
            </a:extLst>
          </p:cNvPr>
          <p:cNvPicPr>
            <a:picLocks noChangeAspect="1"/>
          </p:cNvPicPr>
          <p:nvPr/>
        </p:nvPicPr>
        <p:blipFill rotWithShape="1">
          <a:blip r:embed="rId6"/>
          <a:srcRect r="1331"/>
          <a:stretch/>
        </p:blipFill>
        <p:spPr>
          <a:xfrm>
            <a:off x="107504" y="3140968"/>
            <a:ext cx="4262977" cy="2880320"/>
          </a:xfrm>
          <a:prstGeom prst="rect">
            <a:avLst/>
          </a:prstGeom>
        </p:spPr>
      </p:pic>
      <p:sp>
        <p:nvSpPr>
          <p:cNvPr id="13" name="TextBox 12">
            <a:extLst>
              <a:ext uri="{FF2B5EF4-FFF2-40B4-BE49-F238E27FC236}">
                <a16:creationId xmlns:a16="http://schemas.microsoft.com/office/drawing/2014/main" id="{214502CE-6EC5-4824-A369-476A7B62869A}"/>
              </a:ext>
            </a:extLst>
          </p:cNvPr>
          <p:cNvSpPr txBox="1"/>
          <p:nvPr/>
        </p:nvSpPr>
        <p:spPr>
          <a:xfrm>
            <a:off x="4545446" y="1052736"/>
            <a:ext cx="4203018" cy="646331"/>
          </a:xfrm>
          <a:prstGeom prst="rect">
            <a:avLst/>
          </a:prstGeom>
          <a:noFill/>
        </p:spPr>
        <p:txBody>
          <a:bodyPr wrap="square" rtlCol="0">
            <a:spAutoFit/>
          </a:bodyPr>
          <a:lstStyle/>
          <a:p>
            <a:pPr algn="just"/>
            <a:r>
              <a:rPr lang="en-US" dirty="0"/>
              <a:t>The crystal device is aligned to the beam halo and rotates around its axis</a:t>
            </a:r>
          </a:p>
        </p:txBody>
      </p:sp>
      <p:sp>
        <p:nvSpPr>
          <p:cNvPr id="14" name="TextBox 13">
            <a:extLst>
              <a:ext uri="{FF2B5EF4-FFF2-40B4-BE49-F238E27FC236}">
                <a16:creationId xmlns:a16="http://schemas.microsoft.com/office/drawing/2014/main" id="{70BD02A5-3E11-4D5D-93DE-918F8CED23AA}"/>
              </a:ext>
            </a:extLst>
          </p:cNvPr>
          <p:cNvSpPr txBox="1"/>
          <p:nvPr/>
        </p:nvSpPr>
        <p:spPr>
          <a:xfrm>
            <a:off x="251520" y="2031414"/>
            <a:ext cx="4203018" cy="369332"/>
          </a:xfrm>
          <a:prstGeom prst="rect">
            <a:avLst/>
          </a:prstGeom>
          <a:noFill/>
        </p:spPr>
        <p:txBody>
          <a:bodyPr wrap="square" rtlCol="0">
            <a:spAutoFit/>
          </a:bodyPr>
          <a:lstStyle/>
          <a:p>
            <a:pPr algn="just"/>
            <a:r>
              <a:rPr lang="en-US" b="1" dirty="0"/>
              <a:t>What we look at</a:t>
            </a:r>
            <a:r>
              <a:rPr lang="en-US" dirty="0"/>
              <a:t>:</a:t>
            </a:r>
          </a:p>
        </p:txBody>
      </p:sp>
      <p:sp>
        <p:nvSpPr>
          <p:cNvPr id="15" name="TextBox 14">
            <a:extLst>
              <a:ext uri="{FF2B5EF4-FFF2-40B4-BE49-F238E27FC236}">
                <a16:creationId xmlns:a16="http://schemas.microsoft.com/office/drawing/2014/main" id="{5FA210EC-0D5E-46FA-AC39-BDA28174D0D6}"/>
              </a:ext>
            </a:extLst>
          </p:cNvPr>
          <p:cNvSpPr txBox="1"/>
          <p:nvPr/>
        </p:nvSpPr>
        <p:spPr>
          <a:xfrm>
            <a:off x="251520" y="2409320"/>
            <a:ext cx="4203018"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rgbClr val="287CB7"/>
                </a:solidFill>
              </a:rPr>
              <a:t>decreased losses at the crystal</a:t>
            </a:r>
          </a:p>
        </p:txBody>
      </p:sp>
      <p:sp>
        <p:nvSpPr>
          <p:cNvPr id="16" name="TextBox 15">
            <a:extLst>
              <a:ext uri="{FF2B5EF4-FFF2-40B4-BE49-F238E27FC236}">
                <a16:creationId xmlns:a16="http://schemas.microsoft.com/office/drawing/2014/main" id="{92A77863-CDB2-4BA7-B613-84230CBF8923}"/>
              </a:ext>
            </a:extLst>
          </p:cNvPr>
          <p:cNvSpPr txBox="1"/>
          <p:nvPr/>
        </p:nvSpPr>
        <p:spPr>
          <a:xfrm>
            <a:off x="251520" y="2771636"/>
            <a:ext cx="4203018"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rgbClr val="CD5A5A"/>
                </a:solidFill>
              </a:rPr>
              <a:t>increased losses at the absorber</a:t>
            </a:r>
          </a:p>
        </p:txBody>
      </p:sp>
      <p:pic>
        <p:nvPicPr>
          <p:cNvPr id="17" name="Picture 16">
            <a:extLst>
              <a:ext uri="{FF2B5EF4-FFF2-40B4-BE49-F238E27FC236}">
                <a16:creationId xmlns:a16="http://schemas.microsoft.com/office/drawing/2014/main" id="{64037E16-A04C-4A55-89AC-0D76325C9AE3}"/>
              </a:ext>
            </a:extLst>
          </p:cNvPr>
          <p:cNvPicPr>
            <a:picLocks noChangeAspect="1"/>
          </p:cNvPicPr>
          <p:nvPr/>
        </p:nvPicPr>
        <p:blipFill>
          <a:blip r:embed="rId7"/>
          <a:stretch>
            <a:fillRect/>
          </a:stretch>
        </p:blipFill>
        <p:spPr>
          <a:xfrm>
            <a:off x="4427984" y="3140968"/>
            <a:ext cx="4320481" cy="2880320"/>
          </a:xfrm>
          <a:prstGeom prst="rect">
            <a:avLst/>
          </a:prstGeom>
        </p:spPr>
      </p:pic>
      <p:sp>
        <p:nvSpPr>
          <p:cNvPr id="19" name="TextBox 18">
            <a:extLst>
              <a:ext uri="{FF2B5EF4-FFF2-40B4-BE49-F238E27FC236}">
                <a16:creationId xmlns:a16="http://schemas.microsoft.com/office/drawing/2014/main" id="{E37F9B97-48C1-4722-A620-A21F29DC1B50}"/>
              </a:ext>
            </a:extLst>
          </p:cNvPr>
          <p:cNvSpPr txBox="1"/>
          <p:nvPr/>
        </p:nvSpPr>
        <p:spPr>
          <a:xfrm>
            <a:off x="4572000" y="2031414"/>
            <a:ext cx="4203018" cy="369332"/>
          </a:xfrm>
          <a:prstGeom prst="rect">
            <a:avLst/>
          </a:prstGeom>
          <a:noFill/>
        </p:spPr>
        <p:txBody>
          <a:bodyPr wrap="square" rtlCol="0">
            <a:spAutoFit/>
          </a:bodyPr>
          <a:lstStyle/>
          <a:p>
            <a:pPr algn="just"/>
            <a:r>
              <a:rPr lang="en-US" b="1" dirty="0"/>
              <a:t>What we look for</a:t>
            </a:r>
            <a:r>
              <a:rPr lang="en-US" dirty="0"/>
              <a:t>:</a:t>
            </a:r>
          </a:p>
        </p:txBody>
      </p:sp>
      <p:sp>
        <p:nvSpPr>
          <p:cNvPr id="20" name="TextBox 19">
            <a:extLst>
              <a:ext uri="{FF2B5EF4-FFF2-40B4-BE49-F238E27FC236}">
                <a16:creationId xmlns:a16="http://schemas.microsoft.com/office/drawing/2014/main" id="{15FF0A7A-63CB-4403-AA01-714DD4F4D61A}"/>
              </a:ext>
            </a:extLst>
          </p:cNvPr>
          <p:cNvSpPr txBox="1"/>
          <p:nvPr/>
        </p:nvSpPr>
        <p:spPr>
          <a:xfrm>
            <a:off x="4572000" y="2409320"/>
            <a:ext cx="4203018"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chemeClr val="accent6">
                    <a:lumMod val="75000"/>
                  </a:schemeClr>
                </a:solidFill>
              </a:rPr>
              <a:t>optimal channeling orientation</a:t>
            </a:r>
          </a:p>
        </p:txBody>
      </p:sp>
      <p:sp>
        <p:nvSpPr>
          <p:cNvPr id="21" name="TextBox 20">
            <a:extLst>
              <a:ext uri="{FF2B5EF4-FFF2-40B4-BE49-F238E27FC236}">
                <a16:creationId xmlns:a16="http://schemas.microsoft.com/office/drawing/2014/main" id="{BAD32813-6271-4636-A225-18F3F983B80E}"/>
              </a:ext>
            </a:extLst>
          </p:cNvPr>
          <p:cNvSpPr txBox="1"/>
          <p:nvPr/>
        </p:nvSpPr>
        <p:spPr>
          <a:xfrm>
            <a:off x="4572000" y="2771636"/>
            <a:ext cx="4203018"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rgbClr val="008000"/>
                </a:solidFill>
              </a:rPr>
              <a:t>reduction factor</a:t>
            </a:r>
          </a:p>
        </p:txBody>
      </p:sp>
      <p:sp>
        <p:nvSpPr>
          <p:cNvPr id="25" name="TextBox 24">
            <a:extLst>
              <a:ext uri="{FF2B5EF4-FFF2-40B4-BE49-F238E27FC236}">
                <a16:creationId xmlns:a16="http://schemas.microsoft.com/office/drawing/2014/main" id="{ABAD5B88-5388-44EF-950E-5811B53AD7D9}"/>
              </a:ext>
            </a:extLst>
          </p:cNvPr>
          <p:cNvSpPr txBox="1"/>
          <p:nvPr/>
        </p:nvSpPr>
        <p:spPr>
          <a:xfrm>
            <a:off x="4173624" y="4622393"/>
            <a:ext cx="2915163" cy="461665"/>
          </a:xfrm>
          <a:prstGeom prst="rect">
            <a:avLst/>
          </a:prstGeom>
          <a:solidFill>
            <a:schemeClr val="bg1"/>
          </a:solidFill>
          <a:ln w="19050">
            <a:solidFill>
              <a:schemeClr val="tx1"/>
            </a:solidFill>
          </a:ln>
        </p:spPr>
        <p:txBody>
          <a:bodyPr wrap="square" rtlCol="0">
            <a:spAutoFit/>
          </a:bodyPr>
          <a:lstStyle/>
          <a:p>
            <a:r>
              <a:rPr lang="en-US" sz="1200" dirty="0"/>
              <a:t>Background subtracted, normalization to lost particles flux and amorphous level</a:t>
            </a:r>
          </a:p>
        </p:txBody>
      </p:sp>
      <p:sp>
        <p:nvSpPr>
          <p:cNvPr id="23" name="Rectangle 22">
            <a:extLst>
              <a:ext uri="{FF2B5EF4-FFF2-40B4-BE49-F238E27FC236}">
                <a16:creationId xmlns:a16="http://schemas.microsoft.com/office/drawing/2014/main" id="{6AC5E01A-7712-4828-85EF-6BCEAA713482}"/>
              </a:ext>
            </a:extLst>
          </p:cNvPr>
          <p:cNvSpPr/>
          <p:nvPr/>
        </p:nvSpPr>
        <p:spPr>
          <a:xfrm>
            <a:off x="4970377" y="3515103"/>
            <a:ext cx="1024294" cy="2005190"/>
          </a:xfrm>
          <a:prstGeom prst="rect">
            <a:avLst/>
          </a:prstGeom>
          <a:solidFill>
            <a:srgbClr val="0080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rgbClr val="008000"/>
                </a:solidFill>
              </a:rPr>
              <a:t>AM</a:t>
            </a:r>
            <a:endParaRPr lang="en-US" sz="1100" dirty="0">
              <a:solidFill>
                <a:srgbClr val="008000"/>
              </a:solidFill>
            </a:endParaRPr>
          </a:p>
        </p:txBody>
      </p:sp>
      <p:sp>
        <p:nvSpPr>
          <p:cNvPr id="26" name="Rectangle 25">
            <a:extLst>
              <a:ext uri="{FF2B5EF4-FFF2-40B4-BE49-F238E27FC236}">
                <a16:creationId xmlns:a16="http://schemas.microsoft.com/office/drawing/2014/main" id="{2CF0CE72-870F-48B8-A5AA-C39F8AFA0E5A}"/>
              </a:ext>
            </a:extLst>
          </p:cNvPr>
          <p:cNvSpPr/>
          <p:nvPr/>
        </p:nvSpPr>
        <p:spPr>
          <a:xfrm>
            <a:off x="7903273" y="3510300"/>
            <a:ext cx="711280" cy="2005190"/>
          </a:xfrm>
          <a:prstGeom prst="rect">
            <a:avLst/>
          </a:prstGeom>
          <a:solidFill>
            <a:srgbClr val="0080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rgbClr val="008000"/>
                </a:solidFill>
              </a:rPr>
              <a:t>AM</a:t>
            </a:r>
            <a:endParaRPr lang="en-US" dirty="0"/>
          </a:p>
        </p:txBody>
      </p:sp>
      <p:sp>
        <p:nvSpPr>
          <p:cNvPr id="27" name="Rectangle 26">
            <a:extLst>
              <a:ext uri="{FF2B5EF4-FFF2-40B4-BE49-F238E27FC236}">
                <a16:creationId xmlns:a16="http://schemas.microsoft.com/office/drawing/2014/main" id="{4415C5D5-812B-4178-B93A-14048E2EFD57}"/>
              </a:ext>
            </a:extLst>
          </p:cNvPr>
          <p:cNvSpPr/>
          <p:nvPr/>
        </p:nvSpPr>
        <p:spPr>
          <a:xfrm>
            <a:off x="6036722" y="3515103"/>
            <a:ext cx="1202024" cy="2005190"/>
          </a:xfrm>
          <a:prstGeom prst="rect">
            <a:avLst/>
          </a:prstGeom>
          <a:solidFill>
            <a:schemeClr val="bg2">
              <a:lumMod val="75000"/>
              <a:alpha val="3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2">
                    <a:lumMod val="75000"/>
                  </a:schemeClr>
                </a:solidFill>
              </a:rPr>
              <a:t>VR</a:t>
            </a:r>
            <a:endParaRPr lang="en-US" sz="1050" dirty="0">
              <a:solidFill>
                <a:schemeClr val="tx2">
                  <a:lumMod val="75000"/>
                </a:schemeClr>
              </a:solidFill>
            </a:endParaRPr>
          </a:p>
        </p:txBody>
      </p:sp>
      <p:sp>
        <p:nvSpPr>
          <p:cNvPr id="28" name="Rectangle 27">
            <a:extLst>
              <a:ext uri="{FF2B5EF4-FFF2-40B4-BE49-F238E27FC236}">
                <a16:creationId xmlns:a16="http://schemas.microsoft.com/office/drawing/2014/main" id="{C7B9E925-FE74-483E-AA4F-3DB777626760}"/>
              </a:ext>
            </a:extLst>
          </p:cNvPr>
          <p:cNvSpPr/>
          <p:nvPr/>
        </p:nvSpPr>
        <p:spPr>
          <a:xfrm>
            <a:off x="7280797" y="3515103"/>
            <a:ext cx="577368" cy="2005190"/>
          </a:xfrm>
          <a:prstGeom prst="rect">
            <a:avLst/>
          </a:prstGeom>
          <a:solidFill>
            <a:srgbClr val="FFC0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accent6">
                    <a:lumMod val="75000"/>
                  </a:schemeClr>
                </a:solidFill>
              </a:rPr>
              <a:t>CH</a:t>
            </a:r>
            <a:endParaRPr lang="en-US" dirty="0">
              <a:solidFill>
                <a:schemeClr val="accent6">
                  <a:lumMod val="75000"/>
                </a:schemeClr>
              </a:solidFill>
            </a:endParaRPr>
          </a:p>
        </p:txBody>
      </p:sp>
      <p:cxnSp>
        <p:nvCxnSpPr>
          <p:cNvPr id="29" name="Straight Connector 28">
            <a:extLst>
              <a:ext uri="{FF2B5EF4-FFF2-40B4-BE49-F238E27FC236}">
                <a16:creationId xmlns:a16="http://schemas.microsoft.com/office/drawing/2014/main" id="{F5D6D8A1-9C3B-488E-A80A-90CA2B1A98D8}"/>
              </a:ext>
            </a:extLst>
          </p:cNvPr>
          <p:cNvCxnSpPr>
            <a:cxnSpLocks/>
          </p:cNvCxnSpPr>
          <p:nvPr/>
        </p:nvCxnSpPr>
        <p:spPr>
          <a:xfrm>
            <a:off x="5050377" y="3645024"/>
            <a:ext cx="3564176" cy="0"/>
          </a:xfrm>
          <a:prstGeom prst="line">
            <a:avLst/>
          </a:prstGeom>
          <a:ln>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FCAA41D4-1A09-41EB-9CE4-86144583F63F}"/>
              </a:ext>
            </a:extLst>
          </p:cNvPr>
          <p:cNvCxnSpPr>
            <a:cxnSpLocks/>
          </p:cNvCxnSpPr>
          <p:nvPr/>
        </p:nvCxnSpPr>
        <p:spPr>
          <a:xfrm>
            <a:off x="5599017" y="5520293"/>
            <a:ext cx="2304256" cy="0"/>
          </a:xfrm>
          <a:prstGeom prst="line">
            <a:avLst/>
          </a:prstGeom>
          <a:ln>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454913A7-0ADC-45B4-96B5-5926212B0586}"/>
              </a:ext>
            </a:extLst>
          </p:cNvPr>
          <p:cNvCxnSpPr>
            <a:cxnSpLocks/>
          </p:cNvCxnSpPr>
          <p:nvPr/>
        </p:nvCxnSpPr>
        <p:spPr>
          <a:xfrm>
            <a:off x="6876256" y="3645024"/>
            <a:ext cx="0" cy="1875269"/>
          </a:xfrm>
          <a:prstGeom prst="straightConnector1">
            <a:avLst/>
          </a:prstGeom>
          <a:ln>
            <a:solidFill>
              <a:srgbClr val="008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9623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2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0"/>
                                  </p:stCondLst>
                                  <p:childTnLst>
                                    <p:set>
                                      <p:cBhvr>
                                        <p:cTn id="60" dur="1" fill="hold">
                                          <p:stCondLst>
                                            <p:cond delay="0"/>
                                          </p:stCondLst>
                                        </p:cTn>
                                        <p:tgtEl>
                                          <p:spTgt spid="23"/>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26"/>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27"/>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28"/>
                                        </p:tgtEl>
                                        <p:attrNameLst>
                                          <p:attrName>style.visibility</p:attrName>
                                        </p:attrNameLst>
                                      </p:cBhvr>
                                      <p:to>
                                        <p:strVal val="hidden"/>
                                      </p:to>
                                    </p:set>
                                  </p:childTnLst>
                                </p:cTn>
                              </p:par>
                              <p:par>
                                <p:cTn id="67" presetID="1" presetClass="entr" presetSubtype="0" fill="hold" nodeType="withEffect">
                                  <p:stCondLst>
                                    <p:cond delay="0"/>
                                  </p:stCondLst>
                                  <p:childTnLst>
                                    <p:set>
                                      <p:cBhvr>
                                        <p:cTn id="68" dur="1" fill="hold">
                                          <p:stCondLst>
                                            <p:cond delay="0"/>
                                          </p:stCondLst>
                                        </p:cTn>
                                        <p:tgtEl>
                                          <p:spTgt spid="2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3" grpId="0"/>
      <p:bldP spid="14" grpId="0"/>
      <p:bldP spid="15" grpId="0"/>
      <p:bldP spid="16" grpId="0"/>
      <p:bldP spid="19" grpId="0"/>
      <p:bldP spid="20" grpId="0"/>
      <p:bldP spid="21" grpId="0"/>
      <p:bldP spid="25" grpId="0" animBg="1"/>
      <p:bldP spid="25" grpId="1" animBg="1"/>
      <p:bldP spid="23" grpId="0" animBg="1"/>
      <p:bldP spid="23" grpId="1" animBg="1"/>
      <p:bldP spid="26" grpId="0" animBg="1"/>
      <p:bldP spid="26" grpId="1" animBg="1"/>
      <p:bldP spid="27" grpId="0" animBg="1"/>
      <p:bldP spid="27" grpId="1" animBg="1"/>
      <p:bldP spid="28" grpId="0" animBg="1"/>
      <p:bldP spid="28"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Linear Scan</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6</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CCB407A3-BF02-4377-9885-0723B70EE4B8}"/>
              </a:ext>
            </a:extLst>
          </p:cNvPr>
          <p:cNvPicPr>
            <a:picLocks noChangeAspect="1"/>
          </p:cNvPicPr>
          <p:nvPr/>
        </p:nvPicPr>
        <p:blipFill rotWithShape="1">
          <a:blip r:embed="rId5"/>
          <a:srcRect l="16138" t="16401" r="16138" b="50000"/>
          <a:stretch/>
        </p:blipFill>
        <p:spPr>
          <a:xfrm>
            <a:off x="638114" y="836712"/>
            <a:ext cx="3717862" cy="1037543"/>
          </a:xfrm>
          <a:prstGeom prst="rect">
            <a:avLst/>
          </a:prstGeom>
        </p:spPr>
      </p:pic>
      <p:sp>
        <p:nvSpPr>
          <p:cNvPr id="13" name="TextBox 12">
            <a:extLst>
              <a:ext uri="{FF2B5EF4-FFF2-40B4-BE49-F238E27FC236}">
                <a16:creationId xmlns:a16="http://schemas.microsoft.com/office/drawing/2014/main" id="{214502CE-6EC5-4824-A369-476A7B62869A}"/>
              </a:ext>
            </a:extLst>
          </p:cNvPr>
          <p:cNvSpPr txBox="1"/>
          <p:nvPr/>
        </p:nvSpPr>
        <p:spPr>
          <a:xfrm>
            <a:off x="4545446" y="908720"/>
            <a:ext cx="4203018" cy="923330"/>
          </a:xfrm>
          <a:prstGeom prst="rect">
            <a:avLst/>
          </a:prstGeom>
          <a:noFill/>
        </p:spPr>
        <p:txBody>
          <a:bodyPr wrap="square" rtlCol="0">
            <a:spAutoFit/>
          </a:bodyPr>
          <a:lstStyle/>
          <a:p>
            <a:pPr algn="just"/>
            <a:r>
              <a:rPr lang="en-US" dirty="0"/>
              <a:t>The absorber is retracted and inserted until it touches the primary beam, with the crystal in channeling orientation</a:t>
            </a:r>
          </a:p>
        </p:txBody>
      </p:sp>
      <p:sp>
        <p:nvSpPr>
          <p:cNvPr id="25" name="Arrow: Up-Down 24">
            <a:extLst>
              <a:ext uri="{FF2B5EF4-FFF2-40B4-BE49-F238E27FC236}">
                <a16:creationId xmlns:a16="http://schemas.microsoft.com/office/drawing/2014/main" id="{82BA8A76-1936-4945-9F14-ACD167FBBFB2}"/>
              </a:ext>
            </a:extLst>
          </p:cNvPr>
          <p:cNvSpPr/>
          <p:nvPr/>
        </p:nvSpPr>
        <p:spPr>
          <a:xfrm>
            <a:off x="1951145" y="888140"/>
            <a:ext cx="158722" cy="601288"/>
          </a:xfrm>
          <a:prstGeom prst="upDownArrow">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BC7ED406-F624-4D6F-9E2A-846CF215D7D8}"/>
              </a:ext>
            </a:extLst>
          </p:cNvPr>
          <p:cNvPicPr>
            <a:picLocks noChangeAspect="1"/>
          </p:cNvPicPr>
          <p:nvPr/>
        </p:nvPicPr>
        <p:blipFill>
          <a:blip r:embed="rId6"/>
          <a:stretch>
            <a:fillRect/>
          </a:stretch>
        </p:blipFill>
        <p:spPr>
          <a:xfrm>
            <a:off x="134311" y="2350983"/>
            <a:ext cx="4509697" cy="3382273"/>
          </a:xfrm>
          <a:prstGeom prst="rect">
            <a:avLst/>
          </a:prstGeom>
        </p:spPr>
      </p:pic>
      <p:sp>
        <p:nvSpPr>
          <p:cNvPr id="33" name="Rectangle 32">
            <a:extLst>
              <a:ext uri="{FF2B5EF4-FFF2-40B4-BE49-F238E27FC236}">
                <a16:creationId xmlns:a16="http://schemas.microsoft.com/office/drawing/2014/main" id="{1AD15906-1FE4-4C8F-9497-7FC08826410E}"/>
              </a:ext>
            </a:extLst>
          </p:cNvPr>
          <p:cNvSpPr/>
          <p:nvPr/>
        </p:nvSpPr>
        <p:spPr>
          <a:xfrm>
            <a:off x="3940856" y="2758124"/>
            <a:ext cx="307778" cy="2448272"/>
          </a:xfrm>
          <a:prstGeom prst="rect">
            <a:avLst/>
          </a:prstGeom>
          <a:solidFill>
            <a:srgbClr val="FF0000">
              <a:alpha val="5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922B5178-57A4-40B6-AFA2-650178192A76}"/>
              </a:ext>
            </a:extLst>
          </p:cNvPr>
          <p:cNvSpPr txBox="1"/>
          <p:nvPr/>
        </p:nvSpPr>
        <p:spPr>
          <a:xfrm rot="16200000">
            <a:off x="3085963" y="3576343"/>
            <a:ext cx="1368153" cy="307777"/>
          </a:xfrm>
          <a:prstGeom prst="rect">
            <a:avLst/>
          </a:prstGeom>
          <a:noFill/>
        </p:spPr>
        <p:txBody>
          <a:bodyPr wrap="square" rtlCol="0">
            <a:spAutoFit/>
          </a:bodyPr>
          <a:lstStyle/>
          <a:p>
            <a:r>
              <a:rPr lang="en-US" sz="1400" dirty="0">
                <a:solidFill>
                  <a:srgbClr val="FF0000"/>
                </a:solidFill>
              </a:rPr>
              <a:t>Primary Beam</a:t>
            </a:r>
          </a:p>
        </p:txBody>
      </p:sp>
      <p:sp>
        <p:nvSpPr>
          <p:cNvPr id="35" name="TextBox 34">
            <a:extLst>
              <a:ext uri="{FF2B5EF4-FFF2-40B4-BE49-F238E27FC236}">
                <a16:creationId xmlns:a16="http://schemas.microsoft.com/office/drawing/2014/main" id="{94F4EBA9-4981-4BC4-AC1D-5595E59EC2AC}"/>
              </a:ext>
            </a:extLst>
          </p:cNvPr>
          <p:cNvSpPr txBox="1"/>
          <p:nvPr/>
        </p:nvSpPr>
        <p:spPr>
          <a:xfrm>
            <a:off x="4701803" y="2708920"/>
            <a:ext cx="4203018" cy="369332"/>
          </a:xfrm>
          <a:prstGeom prst="rect">
            <a:avLst/>
          </a:prstGeom>
          <a:noFill/>
        </p:spPr>
        <p:txBody>
          <a:bodyPr wrap="square" rtlCol="0">
            <a:spAutoFit/>
          </a:bodyPr>
          <a:lstStyle/>
          <a:p>
            <a:pPr algn="just"/>
            <a:r>
              <a:rPr lang="en-US" b="1" dirty="0"/>
              <a:t>What we look at:</a:t>
            </a:r>
          </a:p>
        </p:txBody>
      </p:sp>
      <p:sp>
        <p:nvSpPr>
          <p:cNvPr id="36" name="TextBox 35">
            <a:extLst>
              <a:ext uri="{FF2B5EF4-FFF2-40B4-BE49-F238E27FC236}">
                <a16:creationId xmlns:a16="http://schemas.microsoft.com/office/drawing/2014/main" id="{681F8404-191E-4AB5-AEDF-96573D4A37A0}"/>
              </a:ext>
            </a:extLst>
          </p:cNvPr>
          <p:cNvSpPr txBox="1"/>
          <p:nvPr/>
        </p:nvSpPr>
        <p:spPr>
          <a:xfrm>
            <a:off x="4701803" y="3004141"/>
            <a:ext cx="4203018"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rgbClr val="287CB7"/>
                </a:solidFill>
              </a:rPr>
              <a:t>losses at the absorber as a function of its transverse position</a:t>
            </a:r>
          </a:p>
        </p:txBody>
      </p:sp>
      <p:sp>
        <p:nvSpPr>
          <p:cNvPr id="37" name="TextBox 36">
            <a:extLst>
              <a:ext uri="{FF2B5EF4-FFF2-40B4-BE49-F238E27FC236}">
                <a16:creationId xmlns:a16="http://schemas.microsoft.com/office/drawing/2014/main" id="{B541B84E-AFA6-4F8F-BEED-07D6E5F64D28}"/>
              </a:ext>
            </a:extLst>
          </p:cNvPr>
          <p:cNvSpPr txBox="1"/>
          <p:nvPr/>
        </p:nvSpPr>
        <p:spPr>
          <a:xfrm>
            <a:off x="4701803" y="3940245"/>
            <a:ext cx="4203018" cy="369332"/>
          </a:xfrm>
          <a:prstGeom prst="rect">
            <a:avLst/>
          </a:prstGeom>
          <a:noFill/>
        </p:spPr>
        <p:txBody>
          <a:bodyPr wrap="square" rtlCol="0">
            <a:spAutoFit/>
          </a:bodyPr>
          <a:lstStyle/>
          <a:p>
            <a:pPr algn="just"/>
            <a:r>
              <a:rPr lang="en-US" b="1" dirty="0"/>
              <a:t>What we look for:</a:t>
            </a:r>
          </a:p>
        </p:txBody>
      </p:sp>
      <p:sp>
        <p:nvSpPr>
          <p:cNvPr id="38" name="TextBox 37">
            <a:extLst>
              <a:ext uri="{FF2B5EF4-FFF2-40B4-BE49-F238E27FC236}">
                <a16:creationId xmlns:a16="http://schemas.microsoft.com/office/drawing/2014/main" id="{10BAF839-7F8E-44B3-8DB4-B9A0E39C6D61}"/>
              </a:ext>
            </a:extLst>
          </p:cNvPr>
          <p:cNvSpPr txBox="1"/>
          <p:nvPr/>
        </p:nvSpPr>
        <p:spPr>
          <a:xfrm>
            <a:off x="4696270" y="4302026"/>
            <a:ext cx="4203018" cy="369332"/>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chemeClr val="accent6">
                    <a:lumMod val="75000"/>
                  </a:schemeClr>
                </a:solidFill>
              </a:rPr>
              <a:t>multiturn channeling efficiency</a:t>
            </a:r>
          </a:p>
        </p:txBody>
      </p:sp>
      <p:sp>
        <p:nvSpPr>
          <p:cNvPr id="39" name="TextBox 38">
            <a:extLst>
              <a:ext uri="{FF2B5EF4-FFF2-40B4-BE49-F238E27FC236}">
                <a16:creationId xmlns:a16="http://schemas.microsoft.com/office/drawing/2014/main" id="{6F936757-6A23-4586-A04D-CD9E59B0C2CB}"/>
              </a:ext>
            </a:extLst>
          </p:cNvPr>
          <p:cNvSpPr txBox="1"/>
          <p:nvPr/>
        </p:nvSpPr>
        <p:spPr>
          <a:xfrm>
            <a:off x="4701803" y="4654877"/>
            <a:ext cx="4203018" cy="646331"/>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srgbClr val="008000"/>
                </a:solidFill>
              </a:rPr>
              <a:t>characterization of channeled beam and crystal bending angle</a:t>
            </a:r>
          </a:p>
        </p:txBody>
      </p:sp>
      <p:sp>
        <p:nvSpPr>
          <p:cNvPr id="19" name="TextBox 18">
            <a:extLst>
              <a:ext uri="{FF2B5EF4-FFF2-40B4-BE49-F238E27FC236}">
                <a16:creationId xmlns:a16="http://schemas.microsoft.com/office/drawing/2014/main" id="{7461ADBB-846D-47F6-8D4B-A1905BF19284}"/>
              </a:ext>
            </a:extLst>
          </p:cNvPr>
          <p:cNvSpPr txBox="1"/>
          <p:nvPr/>
        </p:nvSpPr>
        <p:spPr>
          <a:xfrm>
            <a:off x="484198" y="3718953"/>
            <a:ext cx="3061284" cy="646331"/>
          </a:xfrm>
          <a:prstGeom prst="rect">
            <a:avLst/>
          </a:prstGeom>
          <a:solidFill>
            <a:schemeClr val="bg1"/>
          </a:solidFill>
          <a:ln w="19050">
            <a:solidFill>
              <a:schemeClr val="tx1"/>
            </a:solidFill>
          </a:ln>
        </p:spPr>
        <p:txBody>
          <a:bodyPr wrap="square" rtlCol="0">
            <a:spAutoFit/>
          </a:bodyPr>
          <a:lstStyle/>
          <a:p>
            <a:r>
              <a:rPr lang="en-US" sz="1200" dirty="0"/>
              <a:t>After normalization to losses when the primary beam is touched, the height of the error function gives directly the efficiency</a:t>
            </a:r>
          </a:p>
        </p:txBody>
      </p:sp>
      <p:sp>
        <p:nvSpPr>
          <p:cNvPr id="20" name="TextBox 19">
            <a:extLst>
              <a:ext uri="{FF2B5EF4-FFF2-40B4-BE49-F238E27FC236}">
                <a16:creationId xmlns:a16="http://schemas.microsoft.com/office/drawing/2014/main" id="{3DF0D2AF-B605-4CB7-A708-BEBD4B94D1F1}"/>
              </a:ext>
            </a:extLst>
          </p:cNvPr>
          <p:cNvSpPr txBox="1"/>
          <p:nvPr/>
        </p:nvSpPr>
        <p:spPr>
          <a:xfrm>
            <a:off x="1207330" y="5255236"/>
            <a:ext cx="2975795" cy="646331"/>
          </a:xfrm>
          <a:prstGeom prst="rect">
            <a:avLst/>
          </a:prstGeom>
          <a:solidFill>
            <a:schemeClr val="bg1"/>
          </a:solidFill>
          <a:ln w="19050">
            <a:solidFill>
              <a:schemeClr val="tx1"/>
            </a:solidFill>
          </a:ln>
        </p:spPr>
        <p:txBody>
          <a:bodyPr wrap="square" rtlCol="0">
            <a:spAutoFit/>
          </a:bodyPr>
          <a:lstStyle/>
          <a:p>
            <a:r>
              <a:rPr lang="en-US" sz="1200" dirty="0"/>
              <a:t>Distance between channeled and primary beam is converted into deflection angle using the transfer matrix</a:t>
            </a:r>
          </a:p>
        </p:txBody>
      </p:sp>
    </p:spTree>
    <p:extLst>
      <p:ext uri="{BB962C8B-B14F-4D97-AF65-F5344CB8AC3E}">
        <p14:creationId xmlns:p14="http://schemas.microsoft.com/office/powerpoint/2010/main" val="1582170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5" grpId="0" animBg="1"/>
      <p:bldP spid="33" grpId="0" animBg="1"/>
      <p:bldP spid="34" grpId="0"/>
      <p:bldP spid="35" grpId="0"/>
      <p:bldP spid="36" grpId="0"/>
      <p:bldP spid="37" grpId="0"/>
      <p:bldP spid="38" grpId="0"/>
      <p:bldP spid="39" grpId="0"/>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Loss Maps</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7</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Box 15">
            <a:extLst>
              <a:ext uri="{FF2B5EF4-FFF2-40B4-BE49-F238E27FC236}">
                <a16:creationId xmlns:a16="http://schemas.microsoft.com/office/drawing/2014/main" id="{B8AF622E-5B8D-492E-954B-2480118B145F}"/>
              </a:ext>
            </a:extLst>
          </p:cNvPr>
          <p:cNvSpPr txBox="1"/>
          <p:nvPr/>
        </p:nvSpPr>
        <p:spPr>
          <a:xfrm>
            <a:off x="467544" y="766445"/>
            <a:ext cx="8280920" cy="646331"/>
          </a:xfrm>
          <a:prstGeom prst="rect">
            <a:avLst/>
          </a:prstGeom>
          <a:noFill/>
        </p:spPr>
        <p:txBody>
          <a:bodyPr wrap="square" rtlCol="0">
            <a:spAutoFit/>
          </a:bodyPr>
          <a:lstStyle/>
          <a:p>
            <a:r>
              <a:rPr lang="en-US" dirty="0"/>
              <a:t>The beam is blown up with ADT (transverse white noise) to generate controlled losses around the machine</a:t>
            </a:r>
          </a:p>
        </p:txBody>
      </p:sp>
      <p:sp>
        <p:nvSpPr>
          <p:cNvPr id="29" name="TextBox 28">
            <a:extLst>
              <a:ext uri="{FF2B5EF4-FFF2-40B4-BE49-F238E27FC236}">
                <a16:creationId xmlns:a16="http://schemas.microsoft.com/office/drawing/2014/main" id="{5D27F4F2-2D91-418C-AF2F-D4290BFE647E}"/>
              </a:ext>
            </a:extLst>
          </p:cNvPr>
          <p:cNvSpPr txBox="1"/>
          <p:nvPr/>
        </p:nvSpPr>
        <p:spPr>
          <a:xfrm>
            <a:off x="7534673" y="6013170"/>
            <a:ext cx="1152127" cy="369332"/>
          </a:xfrm>
          <a:prstGeom prst="rect">
            <a:avLst/>
          </a:prstGeom>
          <a:noFill/>
        </p:spPr>
        <p:txBody>
          <a:bodyPr wrap="square" rtlCol="0">
            <a:spAutoFit/>
          </a:bodyPr>
          <a:lstStyle/>
          <a:p>
            <a:r>
              <a:rPr lang="en-US" i="1" dirty="0"/>
              <a:t>R. Rossi</a:t>
            </a:r>
          </a:p>
        </p:txBody>
      </p:sp>
      <p:pic>
        <p:nvPicPr>
          <p:cNvPr id="34" name="Immagine 7">
            <a:extLst>
              <a:ext uri="{FF2B5EF4-FFF2-40B4-BE49-F238E27FC236}">
                <a16:creationId xmlns:a16="http://schemas.microsoft.com/office/drawing/2014/main" id="{71D1589C-B4E6-44B6-B8BC-F42607D87353}"/>
              </a:ext>
            </a:extLst>
          </p:cNvPr>
          <p:cNvPicPr>
            <a:picLocks noChangeAspect="1"/>
          </p:cNvPicPr>
          <p:nvPr/>
        </p:nvPicPr>
        <p:blipFill rotWithShape="1">
          <a:blip r:embed="rId5">
            <a:extLst>
              <a:ext uri="{28A0092B-C50C-407E-A947-70E740481C1C}">
                <a14:useLocalDpi xmlns:a14="http://schemas.microsoft.com/office/drawing/2010/main" val="0"/>
              </a:ext>
            </a:extLst>
          </a:blip>
          <a:srcRect t="8592" r="9154"/>
          <a:stretch/>
        </p:blipFill>
        <p:spPr>
          <a:xfrm>
            <a:off x="1130670" y="1393499"/>
            <a:ext cx="6681582" cy="2395541"/>
          </a:xfrm>
          <a:prstGeom prst="rect">
            <a:avLst/>
          </a:prstGeom>
        </p:spPr>
      </p:pic>
      <p:sp>
        <p:nvSpPr>
          <p:cNvPr id="35" name="CasellaDiTesto 5">
            <a:extLst>
              <a:ext uri="{FF2B5EF4-FFF2-40B4-BE49-F238E27FC236}">
                <a16:creationId xmlns:a16="http://schemas.microsoft.com/office/drawing/2014/main" id="{9881A7EA-D9DC-468C-B677-A12182BC39B6}"/>
              </a:ext>
            </a:extLst>
          </p:cNvPr>
          <p:cNvSpPr txBox="1"/>
          <p:nvPr/>
        </p:nvSpPr>
        <p:spPr>
          <a:xfrm>
            <a:off x="6282653" y="1481191"/>
            <a:ext cx="628448" cy="276999"/>
          </a:xfrm>
          <a:prstGeom prst="rect">
            <a:avLst/>
          </a:prstGeom>
          <a:noFill/>
        </p:spPr>
        <p:txBody>
          <a:bodyPr wrap="square" rtlCol="0">
            <a:spAutoFit/>
          </a:bodyPr>
          <a:lstStyle/>
          <a:p>
            <a:r>
              <a:rPr lang="el-GR" sz="1200" dirty="0"/>
              <a:t>β</a:t>
            </a:r>
            <a:r>
              <a:rPr lang="en-GB" sz="1200" dirty="0"/>
              <a:t>-</a:t>
            </a:r>
            <a:r>
              <a:rPr lang="en-GB" sz="1200" dirty="0" err="1"/>
              <a:t>coll</a:t>
            </a:r>
            <a:endParaRPr lang="en-GB" sz="1200" dirty="0"/>
          </a:p>
        </p:txBody>
      </p:sp>
      <p:sp>
        <p:nvSpPr>
          <p:cNvPr id="36" name="CasellaDiTesto 14">
            <a:extLst>
              <a:ext uri="{FF2B5EF4-FFF2-40B4-BE49-F238E27FC236}">
                <a16:creationId xmlns:a16="http://schemas.microsoft.com/office/drawing/2014/main" id="{3CAB5CA7-6AC4-4BFB-91B3-FF52BB92B69C}"/>
              </a:ext>
            </a:extLst>
          </p:cNvPr>
          <p:cNvSpPr txBox="1"/>
          <p:nvPr/>
        </p:nvSpPr>
        <p:spPr>
          <a:xfrm>
            <a:off x="5246959" y="1546270"/>
            <a:ext cx="667930" cy="276999"/>
          </a:xfrm>
          <a:prstGeom prst="rect">
            <a:avLst/>
          </a:prstGeom>
          <a:noFill/>
        </p:spPr>
        <p:txBody>
          <a:bodyPr wrap="square" rtlCol="0">
            <a:spAutoFit/>
          </a:bodyPr>
          <a:lstStyle/>
          <a:p>
            <a:r>
              <a:rPr lang="it-IT" sz="1200"/>
              <a:t>Dump</a:t>
            </a:r>
            <a:endParaRPr lang="en-GB" sz="1200" dirty="0"/>
          </a:p>
        </p:txBody>
      </p:sp>
      <p:sp>
        <p:nvSpPr>
          <p:cNvPr id="37" name="CasellaDiTesto 15">
            <a:extLst>
              <a:ext uri="{FF2B5EF4-FFF2-40B4-BE49-F238E27FC236}">
                <a16:creationId xmlns:a16="http://schemas.microsoft.com/office/drawing/2014/main" id="{FB3ABB54-1E60-458B-AA04-C314F1192047}"/>
              </a:ext>
            </a:extLst>
          </p:cNvPr>
          <p:cNvSpPr txBox="1"/>
          <p:nvPr/>
        </p:nvSpPr>
        <p:spPr>
          <a:xfrm>
            <a:off x="3301258" y="2013176"/>
            <a:ext cx="883296" cy="276999"/>
          </a:xfrm>
          <a:prstGeom prst="rect">
            <a:avLst/>
          </a:prstGeom>
          <a:noFill/>
        </p:spPr>
        <p:txBody>
          <a:bodyPr wrap="square" rtlCol="0">
            <a:spAutoFit/>
          </a:bodyPr>
          <a:lstStyle/>
          <a:p>
            <a:r>
              <a:rPr lang="en-GB" sz="1200" i="1" dirty="0" err="1"/>
              <a:t>δp</a:t>
            </a:r>
            <a:r>
              <a:rPr lang="en-GB" sz="1200" i="1" dirty="0"/>
              <a:t>/p</a:t>
            </a:r>
            <a:r>
              <a:rPr lang="en-GB" sz="1200" dirty="0"/>
              <a:t>-</a:t>
            </a:r>
            <a:r>
              <a:rPr lang="en-GB" sz="1200" dirty="0" err="1"/>
              <a:t>coll</a:t>
            </a:r>
            <a:endParaRPr lang="en-GB" sz="1200" dirty="0"/>
          </a:p>
        </p:txBody>
      </p:sp>
      <p:sp>
        <p:nvSpPr>
          <p:cNvPr id="38" name="CasellaDiTesto 16">
            <a:extLst>
              <a:ext uri="{FF2B5EF4-FFF2-40B4-BE49-F238E27FC236}">
                <a16:creationId xmlns:a16="http://schemas.microsoft.com/office/drawing/2014/main" id="{399DAB35-46B2-4E52-AC51-A272EC5B4749}"/>
              </a:ext>
            </a:extLst>
          </p:cNvPr>
          <p:cNvSpPr txBox="1"/>
          <p:nvPr/>
        </p:nvSpPr>
        <p:spPr>
          <a:xfrm>
            <a:off x="6756040" y="2424608"/>
            <a:ext cx="601366" cy="276999"/>
          </a:xfrm>
          <a:prstGeom prst="rect">
            <a:avLst/>
          </a:prstGeom>
          <a:noFill/>
        </p:spPr>
        <p:txBody>
          <a:bodyPr wrap="square" rtlCol="0">
            <a:spAutoFit/>
          </a:bodyPr>
          <a:lstStyle/>
          <a:p>
            <a:r>
              <a:rPr lang="it-IT" sz="1200" dirty="0" err="1"/>
              <a:t>LHCb</a:t>
            </a:r>
            <a:endParaRPr lang="en-GB" sz="1200" dirty="0"/>
          </a:p>
        </p:txBody>
      </p:sp>
      <p:sp>
        <p:nvSpPr>
          <p:cNvPr id="39" name="CasellaDiTesto 17">
            <a:extLst>
              <a:ext uri="{FF2B5EF4-FFF2-40B4-BE49-F238E27FC236}">
                <a16:creationId xmlns:a16="http://schemas.microsoft.com/office/drawing/2014/main" id="{BDC3267B-CFF2-4269-8070-73674C30C417}"/>
              </a:ext>
            </a:extLst>
          </p:cNvPr>
          <p:cNvSpPr txBox="1"/>
          <p:nvPr/>
        </p:nvSpPr>
        <p:spPr>
          <a:xfrm>
            <a:off x="7075477" y="1469794"/>
            <a:ext cx="667018" cy="276999"/>
          </a:xfrm>
          <a:prstGeom prst="rect">
            <a:avLst/>
          </a:prstGeom>
          <a:noFill/>
        </p:spPr>
        <p:txBody>
          <a:bodyPr wrap="square" rtlCol="0">
            <a:spAutoFit/>
          </a:bodyPr>
          <a:lstStyle/>
          <a:p>
            <a:r>
              <a:rPr lang="it-IT" sz="1200" dirty="0"/>
              <a:t>ATLAS</a:t>
            </a:r>
            <a:endParaRPr lang="en-GB" sz="1200" dirty="0"/>
          </a:p>
        </p:txBody>
      </p:sp>
      <p:sp>
        <p:nvSpPr>
          <p:cNvPr id="40" name="CasellaDiTesto 18">
            <a:extLst>
              <a:ext uri="{FF2B5EF4-FFF2-40B4-BE49-F238E27FC236}">
                <a16:creationId xmlns:a16="http://schemas.microsoft.com/office/drawing/2014/main" id="{B8C5BFBF-1620-4E52-939E-3AAF2484214F}"/>
              </a:ext>
            </a:extLst>
          </p:cNvPr>
          <p:cNvSpPr txBox="1"/>
          <p:nvPr/>
        </p:nvSpPr>
        <p:spPr>
          <a:xfrm>
            <a:off x="4409585" y="2022375"/>
            <a:ext cx="555721" cy="276999"/>
          </a:xfrm>
          <a:prstGeom prst="rect">
            <a:avLst/>
          </a:prstGeom>
          <a:noFill/>
        </p:spPr>
        <p:txBody>
          <a:bodyPr wrap="square" rtlCol="0">
            <a:spAutoFit/>
          </a:bodyPr>
          <a:lstStyle/>
          <a:p>
            <a:r>
              <a:rPr lang="it-IT" sz="1200" dirty="0"/>
              <a:t>CMS</a:t>
            </a:r>
            <a:endParaRPr lang="en-GB" sz="1200" dirty="0"/>
          </a:p>
        </p:txBody>
      </p:sp>
      <p:sp>
        <p:nvSpPr>
          <p:cNvPr id="41" name="CasellaDiTesto 19">
            <a:extLst>
              <a:ext uri="{FF2B5EF4-FFF2-40B4-BE49-F238E27FC236}">
                <a16:creationId xmlns:a16="http://schemas.microsoft.com/office/drawing/2014/main" id="{E9FFC6A3-884D-4472-BD69-4A34A708FE62}"/>
              </a:ext>
            </a:extLst>
          </p:cNvPr>
          <p:cNvSpPr txBox="1"/>
          <p:nvPr/>
        </p:nvSpPr>
        <p:spPr>
          <a:xfrm>
            <a:off x="1994086" y="2539526"/>
            <a:ext cx="633698" cy="276999"/>
          </a:xfrm>
          <a:prstGeom prst="rect">
            <a:avLst/>
          </a:prstGeom>
          <a:noFill/>
        </p:spPr>
        <p:txBody>
          <a:bodyPr wrap="square" rtlCol="0">
            <a:spAutoFit/>
          </a:bodyPr>
          <a:lstStyle/>
          <a:p>
            <a:r>
              <a:rPr lang="it-IT" sz="1200" dirty="0"/>
              <a:t>ALICE</a:t>
            </a:r>
            <a:endParaRPr lang="en-GB" sz="1200" dirty="0"/>
          </a:p>
        </p:txBody>
      </p:sp>
      <p:pic>
        <p:nvPicPr>
          <p:cNvPr id="42" name="Picture 1" descr="CollimationLayout2015_SR.eps">
            <a:extLst>
              <a:ext uri="{FF2B5EF4-FFF2-40B4-BE49-F238E27FC236}">
                <a16:creationId xmlns:a16="http://schemas.microsoft.com/office/drawing/2014/main" id="{C3BAEE90-6AB7-4F69-B4F1-A10B94BD3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1631" y="3555425"/>
            <a:ext cx="2811011" cy="2658196"/>
          </a:xfrm>
          <a:prstGeom prst="rect">
            <a:avLst/>
          </a:prstGeom>
        </p:spPr>
      </p:pic>
      <p:sp>
        <p:nvSpPr>
          <p:cNvPr id="8" name="Rectangle: Rounded Corners 7">
            <a:extLst>
              <a:ext uri="{FF2B5EF4-FFF2-40B4-BE49-F238E27FC236}">
                <a16:creationId xmlns:a16="http://schemas.microsoft.com/office/drawing/2014/main" id="{A9B366DD-85CF-4C49-BFEA-65775ADD1730}"/>
              </a:ext>
            </a:extLst>
          </p:cNvPr>
          <p:cNvSpPr/>
          <p:nvPr/>
        </p:nvSpPr>
        <p:spPr>
          <a:xfrm>
            <a:off x="5910713" y="1349118"/>
            <a:ext cx="743879" cy="2351446"/>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Rounded Corners 42">
            <a:extLst>
              <a:ext uri="{FF2B5EF4-FFF2-40B4-BE49-F238E27FC236}">
                <a16:creationId xmlns:a16="http://schemas.microsoft.com/office/drawing/2014/main" id="{EB6747DD-5177-46E9-93A1-4F1CB04A60C8}"/>
              </a:ext>
            </a:extLst>
          </p:cNvPr>
          <p:cNvSpPr/>
          <p:nvPr/>
        </p:nvSpPr>
        <p:spPr>
          <a:xfrm>
            <a:off x="2783091" y="4293095"/>
            <a:ext cx="996821" cy="1271327"/>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Immagine 8">
            <a:extLst>
              <a:ext uri="{FF2B5EF4-FFF2-40B4-BE49-F238E27FC236}">
                <a16:creationId xmlns:a16="http://schemas.microsoft.com/office/drawing/2014/main" id="{31F0BC35-DAFF-425A-B13B-285866773340}"/>
              </a:ext>
            </a:extLst>
          </p:cNvPr>
          <p:cNvPicPr>
            <a:picLocks noChangeAspect="1"/>
          </p:cNvPicPr>
          <p:nvPr/>
        </p:nvPicPr>
        <p:blipFill rotWithShape="1">
          <a:blip r:embed="rId7">
            <a:extLst>
              <a:ext uri="{28A0092B-C50C-407E-A947-70E740481C1C}">
                <a14:useLocalDpi xmlns:a14="http://schemas.microsoft.com/office/drawing/2010/main" val="0"/>
              </a:ext>
            </a:extLst>
          </a:blip>
          <a:srcRect t="5992" r="5987"/>
          <a:stretch/>
        </p:blipFill>
        <p:spPr>
          <a:xfrm>
            <a:off x="4350896" y="3789040"/>
            <a:ext cx="3754106" cy="2229939"/>
          </a:xfrm>
          <a:prstGeom prst="rect">
            <a:avLst/>
          </a:prstGeom>
          <a:ln w="28575">
            <a:solidFill>
              <a:srgbClr val="FF0000"/>
            </a:solidFill>
          </a:ln>
        </p:spPr>
      </p:pic>
    </p:spTree>
    <p:extLst>
      <p:ext uri="{BB962C8B-B14F-4D97-AF65-F5344CB8AC3E}">
        <p14:creationId xmlns:p14="http://schemas.microsoft.com/office/powerpoint/2010/main" val="139024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9" grpId="0"/>
      <p:bldP spid="35" grpId="0"/>
      <p:bldP spid="36" grpId="0"/>
      <p:bldP spid="37" grpId="0"/>
      <p:bldP spid="38" grpId="0"/>
      <p:bldP spid="39" grpId="0"/>
      <p:bldP spid="40" grpId="0"/>
      <p:bldP spid="41" grpId="0"/>
      <p:bldP spid="8"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12000" y="188640"/>
            <a:ext cx="7920000" cy="720000"/>
          </a:xfrm>
        </p:spPr>
        <p:txBody>
          <a:bodyPr/>
          <a:lstStyle/>
          <a:p>
            <a:r>
              <a:rPr lang="en-GB" sz="3000" dirty="0"/>
              <a:t>Crystal and Std Collimation Comparison</a:t>
            </a:r>
          </a:p>
        </p:txBody>
      </p:sp>
      <p:sp>
        <p:nvSpPr>
          <p:cNvPr id="2" name="Espace réservé du pied de page 1"/>
          <p:cNvSpPr>
            <a:spLocks noGrp="1"/>
          </p:cNvSpPr>
          <p:nvPr>
            <p:ph type="ftr" sz="quarter" idx="11"/>
          </p:nvPr>
        </p:nvSpPr>
        <p:spPr>
          <a:xfrm>
            <a:off x="2915816" y="6356350"/>
            <a:ext cx="5616184" cy="360000"/>
          </a:xfrm>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8</a:t>
            </a:fld>
            <a:endParaRPr lang="fr-FR"/>
          </a:p>
        </p:txBody>
      </p:sp>
      <p:pic>
        <p:nvPicPr>
          <p:cNvPr id="5" name="Image 4" descr="CERN-logo_outline.jpg"/>
          <p:cNvPicPr>
            <a:picLocks noChangeAspect="1"/>
          </p:cNvPicPr>
          <p:nvPr/>
        </p:nvPicPr>
        <p:blipFill>
          <a:blip r:embed="rId3"/>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image29.pdf">
            <a:extLst>
              <a:ext uri="{FF2B5EF4-FFF2-40B4-BE49-F238E27FC236}">
                <a16:creationId xmlns:a16="http://schemas.microsoft.com/office/drawing/2014/main" id="{6ADF40DF-3C69-490A-9C90-0FD7C2774752}"/>
              </a:ext>
            </a:extLst>
          </p:cNvPr>
          <p:cNvPicPr>
            <a:picLocks noChangeAspect="1"/>
          </p:cNvPicPr>
          <p:nvPr/>
        </p:nvPicPr>
        <p:blipFill rotWithShape="1">
          <a:blip r:embed="rId5">
            <a:extLst>
              <a:ext uri="{28A0092B-C50C-407E-A947-70E740481C1C}">
                <a14:useLocalDpi xmlns:a14="http://schemas.microsoft.com/office/drawing/2010/main" val="0"/>
              </a:ext>
            </a:extLst>
          </a:blip>
          <a:srcRect t="6066" r="5838"/>
          <a:stretch/>
        </p:blipFill>
        <p:spPr>
          <a:xfrm>
            <a:off x="399695" y="3458403"/>
            <a:ext cx="3754106" cy="2229939"/>
          </a:xfrm>
          <a:prstGeom prst="rect">
            <a:avLst/>
          </a:prstGeom>
          <a:ln w="12700">
            <a:miter lim="400000"/>
          </a:ln>
        </p:spPr>
      </p:pic>
      <p:pic>
        <p:nvPicPr>
          <p:cNvPr id="15" name="Immagine 8">
            <a:extLst>
              <a:ext uri="{FF2B5EF4-FFF2-40B4-BE49-F238E27FC236}">
                <a16:creationId xmlns:a16="http://schemas.microsoft.com/office/drawing/2014/main" id="{31F0BC35-DAFF-425A-B13B-285866773340}"/>
              </a:ext>
            </a:extLst>
          </p:cNvPr>
          <p:cNvPicPr>
            <a:picLocks noChangeAspect="1"/>
          </p:cNvPicPr>
          <p:nvPr/>
        </p:nvPicPr>
        <p:blipFill rotWithShape="1">
          <a:blip r:embed="rId6">
            <a:extLst>
              <a:ext uri="{28A0092B-C50C-407E-A947-70E740481C1C}">
                <a14:useLocalDpi xmlns:a14="http://schemas.microsoft.com/office/drawing/2010/main" val="0"/>
              </a:ext>
            </a:extLst>
          </a:blip>
          <a:srcRect t="5992" r="5987"/>
          <a:stretch/>
        </p:blipFill>
        <p:spPr>
          <a:xfrm>
            <a:off x="399695" y="1196752"/>
            <a:ext cx="3754106" cy="2229939"/>
          </a:xfrm>
          <a:prstGeom prst="rect">
            <a:avLst/>
          </a:prstGeom>
          <a:ln w="19050">
            <a:noFill/>
          </a:ln>
        </p:spPr>
      </p:pic>
      <p:sp>
        <p:nvSpPr>
          <p:cNvPr id="6" name="TextBox 5">
            <a:extLst>
              <a:ext uri="{FF2B5EF4-FFF2-40B4-BE49-F238E27FC236}">
                <a16:creationId xmlns:a16="http://schemas.microsoft.com/office/drawing/2014/main" id="{63911368-0741-41D0-A14C-A3DEE0EABBA1}"/>
              </a:ext>
            </a:extLst>
          </p:cNvPr>
          <p:cNvSpPr txBox="1"/>
          <p:nvPr/>
        </p:nvSpPr>
        <p:spPr>
          <a:xfrm rot="20648774">
            <a:off x="890819" y="2008004"/>
            <a:ext cx="792088" cy="276999"/>
          </a:xfrm>
          <a:prstGeom prst="rect">
            <a:avLst/>
          </a:prstGeom>
          <a:solidFill>
            <a:schemeClr val="bg1"/>
          </a:solidFill>
          <a:ln w="19050">
            <a:solidFill>
              <a:schemeClr val="tx1"/>
            </a:solidFill>
          </a:ln>
        </p:spPr>
        <p:txBody>
          <a:bodyPr wrap="square" rtlCol="0">
            <a:spAutoFit/>
          </a:bodyPr>
          <a:lstStyle/>
          <a:p>
            <a:pPr algn="ctr"/>
            <a:r>
              <a:rPr lang="en-US" sz="1200" dirty="0"/>
              <a:t>standard</a:t>
            </a:r>
          </a:p>
        </p:txBody>
      </p:sp>
      <p:sp>
        <p:nvSpPr>
          <p:cNvPr id="18" name="TextBox 17">
            <a:extLst>
              <a:ext uri="{FF2B5EF4-FFF2-40B4-BE49-F238E27FC236}">
                <a16:creationId xmlns:a16="http://schemas.microsoft.com/office/drawing/2014/main" id="{A3D818E6-727A-4BF6-A99C-9E0AD8284A49}"/>
              </a:ext>
            </a:extLst>
          </p:cNvPr>
          <p:cNvSpPr txBox="1"/>
          <p:nvPr/>
        </p:nvSpPr>
        <p:spPr>
          <a:xfrm rot="20648774">
            <a:off x="890819" y="4345219"/>
            <a:ext cx="792088" cy="276999"/>
          </a:xfrm>
          <a:prstGeom prst="rect">
            <a:avLst/>
          </a:prstGeom>
          <a:solidFill>
            <a:schemeClr val="bg1"/>
          </a:solidFill>
          <a:ln w="19050">
            <a:solidFill>
              <a:schemeClr val="tx1"/>
            </a:solidFill>
          </a:ln>
        </p:spPr>
        <p:txBody>
          <a:bodyPr wrap="square" rtlCol="0">
            <a:spAutoFit/>
          </a:bodyPr>
          <a:lstStyle/>
          <a:p>
            <a:pPr algn="ctr"/>
            <a:r>
              <a:rPr lang="en-US" sz="1200" dirty="0"/>
              <a:t>crystal</a:t>
            </a:r>
          </a:p>
        </p:txBody>
      </p:sp>
      <p:sp>
        <p:nvSpPr>
          <p:cNvPr id="11" name="TextBox 10">
            <a:extLst>
              <a:ext uri="{FF2B5EF4-FFF2-40B4-BE49-F238E27FC236}">
                <a16:creationId xmlns:a16="http://schemas.microsoft.com/office/drawing/2014/main" id="{765F8710-5849-4C40-9DFB-758EE768FEE3}"/>
              </a:ext>
            </a:extLst>
          </p:cNvPr>
          <p:cNvSpPr txBox="1"/>
          <p:nvPr/>
        </p:nvSpPr>
        <p:spPr>
          <a:xfrm>
            <a:off x="1778614" y="4293735"/>
            <a:ext cx="504056" cy="276999"/>
          </a:xfrm>
          <a:prstGeom prst="rect">
            <a:avLst/>
          </a:prstGeom>
          <a:noFill/>
        </p:spPr>
        <p:txBody>
          <a:bodyPr wrap="square" rtlCol="0">
            <a:spAutoFit/>
          </a:bodyPr>
          <a:lstStyle/>
          <a:p>
            <a:pPr algn="ctr"/>
            <a:r>
              <a:rPr lang="en-US" sz="1200" b="1" dirty="0"/>
              <a:t>CRY</a:t>
            </a:r>
          </a:p>
        </p:txBody>
      </p:sp>
      <p:sp>
        <p:nvSpPr>
          <p:cNvPr id="25" name="TextBox 24">
            <a:extLst>
              <a:ext uri="{FF2B5EF4-FFF2-40B4-BE49-F238E27FC236}">
                <a16:creationId xmlns:a16="http://schemas.microsoft.com/office/drawing/2014/main" id="{A266E860-4983-4CB2-9555-2FD8492B5CFC}"/>
              </a:ext>
            </a:extLst>
          </p:cNvPr>
          <p:cNvSpPr txBox="1"/>
          <p:nvPr/>
        </p:nvSpPr>
        <p:spPr>
          <a:xfrm>
            <a:off x="2339752" y="3807411"/>
            <a:ext cx="504056" cy="276999"/>
          </a:xfrm>
          <a:prstGeom prst="rect">
            <a:avLst/>
          </a:prstGeom>
          <a:noFill/>
        </p:spPr>
        <p:txBody>
          <a:bodyPr wrap="square" rtlCol="0">
            <a:spAutoFit/>
          </a:bodyPr>
          <a:lstStyle/>
          <a:p>
            <a:pPr algn="ctr"/>
            <a:r>
              <a:rPr lang="en-US" sz="1200" b="1" dirty="0"/>
              <a:t>ABS</a:t>
            </a:r>
          </a:p>
        </p:txBody>
      </p:sp>
      <p:pic>
        <p:nvPicPr>
          <p:cNvPr id="26" name="Immagine 9">
            <a:extLst>
              <a:ext uri="{FF2B5EF4-FFF2-40B4-BE49-F238E27FC236}">
                <a16:creationId xmlns:a16="http://schemas.microsoft.com/office/drawing/2014/main" id="{6F4D7A0C-3BB8-47C2-B727-1CB73D6C4988}"/>
              </a:ext>
            </a:extLst>
          </p:cNvPr>
          <p:cNvPicPr>
            <a:picLocks noChangeAspect="1"/>
          </p:cNvPicPr>
          <p:nvPr/>
        </p:nvPicPr>
        <p:blipFill rotWithShape="1">
          <a:blip r:embed="rId7">
            <a:extLst>
              <a:ext uri="{28A0092B-C50C-407E-A947-70E740481C1C}">
                <a14:useLocalDpi xmlns:a14="http://schemas.microsoft.com/office/drawing/2010/main" val="0"/>
              </a:ext>
            </a:extLst>
          </a:blip>
          <a:srcRect l="1" t="3881" r="1821"/>
          <a:stretch/>
        </p:blipFill>
        <p:spPr>
          <a:xfrm>
            <a:off x="4506067" y="1196752"/>
            <a:ext cx="3882357" cy="2229940"/>
          </a:xfrm>
          <a:prstGeom prst="rect">
            <a:avLst/>
          </a:prstGeom>
          <a:ln w="19050">
            <a:noFill/>
          </a:ln>
        </p:spPr>
      </p:pic>
      <p:sp>
        <p:nvSpPr>
          <p:cNvPr id="12" name="TextBox 11">
            <a:extLst>
              <a:ext uri="{FF2B5EF4-FFF2-40B4-BE49-F238E27FC236}">
                <a16:creationId xmlns:a16="http://schemas.microsoft.com/office/drawing/2014/main" id="{E4823232-C91D-4FE0-881D-37748E5EF795}"/>
              </a:ext>
            </a:extLst>
          </p:cNvPr>
          <p:cNvSpPr txBox="1"/>
          <p:nvPr/>
        </p:nvSpPr>
        <p:spPr>
          <a:xfrm>
            <a:off x="5580112" y="2828920"/>
            <a:ext cx="3384376" cy="461665"/>
          </a:xfrm>
          <a:prstGeom prst="rect">
            <a:avLst/>
          </a:prstGeom>
          <a:solidFill>
            <a:schemeClr val="bg1"/>
          </a:solidFill>
          <a:ln w="19050">
            <a:solidFill>
              <a:schemeClr val="tx1"/>
            </a:solidFill>
          </a:ln>
        </p:spPr>
        <p:txBody>
          <a:bodyPr wrap="square" rtlCol="0">
            <a:spAutoFit/>
          </a:bodyPr>
          <a:lstStyle/>
          <a:p>
            <a:r>
              <a:rPr lang="en-US" sz="1200" dirty="0"/>
              <a:t>Cold region after collimation insertion is divided in areas corresponding to dispersive peaks</a:t>
            </a:r>
          </a:p>
        </p:txBody>
      </p:sp>
      <p:pic>
        <p:nvPicPr>
          <p:cNvPr id="27" name="Immagine 10">
            <a:extLst>
              <a:ext uri="{FF2B5EF4-FFF2-40B4-BE49-F238E27FC236}">
                <a16:creationId xmlns:a16="http://schemas.microsoft.com/office/drawing/2014/main" id="{FB40528C-78DE-4B48-95EC-A1C4851A15C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06067" y="3458403"/>
            <a:ext cx="3777726" cy="2225327"/>
          </a:xfrm>
          <a:prstGeom prst="rect">
            <a:avLst/>
          </a:prstGeom>
          <a:ln w="19050">
            <a:noFill/>
          </a:ln>
        </p:spPr>
      </p:pic>
      <p:sp>
        <p:nvSpPr>
          <p:cNvPr id="28" name="TextBox 27">
            <a:extLst>
              <a:ext uri="{FF2B5EF4-FFF2-40B4-BE49-F238E27FC236}">
                <a16:creationId xmlns:a16="http://schemas.microsoft.com/office/drawing/2014/main" id="{55C94F47-D498-4425-9398-B59C886D38AE}"/>
              </a:ext>
            </a:extLst>
          </p:cNvPr>
          <p:cNvSpPr txBox="1"/>
          <p:nvPr/>
        </p:nvSpPr>
        <p:spPr>
          <a:xfrm>
            <a:off x="5580112" y="5139372"/>
            <a:ext cx="3384376" cy="461665"/>
          </a:xfrm>
          <a:prstGeom prst="rect">
            <a:avLst/>
          </a:prstGeom>
          <a:solidFill>
            <a:schemeClr val="bg1"/>
          </a:solidFill>
          <a:ln w="19050">
            <a:solidFill>
              <a:schemeClr val="tx1"/>
            </a:solidFill>
          </a:ln>
        </p:spPr>
        <p:txBody>
          <a:bodyPr wrap="square" rtlCol="0">
            <a:spAutoFit/>
          </a:bodyPr>
          <a:lstStyle/>
          <a:p>
            <a:r>
              <a:rPr lang="en-US" sz="1200" dirty="0"/>
              <a:t>Losses normalized to beam flux to allow direct comparison</a:t>
            </a:r>
          </a:p>
        </p:txBody>
      </p:sp>
      <p:sp>
        <p:nvSpPr>
          <p:cNvPr id="29" name="TextBox 28">
            <a:extLst>
              <a:ext uri="{FF2B5EF4-FFF2-40B4-BE49-F238E27FC236}">
                <a16:creationId xmlns:a16="http://schemas.microsoft.com/office/drawing/2014/main" id="{5D27F4F2-2D91-418C-AF2F-D4290BFE647E}"/>
              </a:ext>
            </a:extLst>
          </p:cNvPr>
          <p:cNvSpPr txBox="1"/>
          <p:nvPr/>
        </p:nvSpPr>
        <p:spPr>
          <a:xfrm>
            <a:off x="7534673" y="6013170"/>
            <a:ext cx="1152127" cy="369332"/>
          </a:xfrm>
          <a:prstGeom prst="rect">
            <a:avLst/>
          </a:prstGeom>
          <a:noFill/>
        </p:spPr>
        <p:txBody>
          <a:bodyPr wrap="square" rtlCol="0">
            <a:spAutoFit/>
          </a:bodyPr>
          <a:lstStyle/>
          <a:p>
            <a:r>
              <a:rPr lang="en-US" i="1" dirty="0"/>
              <a:t>R. Rossi</a:t>
            </a:r>
          </a:p>
        </p:txBody>
      </p:sp>
      <p:sp>
        <p:nvSpPr>
          <p:cNvPr id="19" name="TextBox 18">
            <a:extLst>
              <a:ext uri="{FF2B5EF4-FFF2-40B4-BE49-F238E27FC236}">
                <a16:creationId xmlns:a16="http://schemas.microsoft.com/office/drawing/2014/main" id="{02395070-6165-4A3A-A51D-187E9127EBDB}"/>
              </a:ext>
            </a:extLst>
          </p:cNvPr>
          <p:cNvSpPr txBox="1"/>
          <p:nvPr/>
        </p:nvSpPr>
        <p:spPr>
          <a:xfrm>
            <a:off x="1475656" y="5139372"/>
            <a:ext cx="3312368" cy="646331"/>
          </a:xfrm>
          <a:prstGeom prst="rect">
            <a:avLst/>
          </a:prstGeom>
          <a:solidFill>
            <a:schemeClr val="bg1"/>
          </a:solidFill>
          <a:ln w="19050">
            <a:solidFill>
              <a:schemeClr val="tx1"/>
            </a:solidFill>
          </a:ln>
        </p:spPr>
        <p:txBody>
          <a:bodyPr wrap="square" rtlCol="0">
            <a:spAutoFit/>
          </a:bodyPr>
          <a:lstStyle/>
          <a:p>
            <a:r>
              <a:rPr lang="en-US" sz="1200" dirty="0"/>
              <a:t>New normalization needed: losses at crystal are not proportional to the number of particles entering the collimation system</a:t>
            </a:r>
          </a:p>
        </p:txBody>
      </p:sp>
    </p:spTree>
    <p:extLst>
      <p:ext uri="{BB962C8B-B14F-4D97-AF65-F5344CB8AC3E}">
        <p14:creationId xmlns:p14="http://schemas.microsoft.com/office/powerpoint/2010/main" val="108665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11" grpId="0"/>
      <p:bldP spid="25" grpId="0"/>
      <p:bldP spid="12" grpId="0" animBg="1"/>
      <p:bldP spid="28" grpId="0" animBg="1"/>
      <p:bldP spid="29" grpId="0"/>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sz="3000" dirty="0"/>
              <a:t>Outline</a:t>
            </a:r>
          </a:p>
        </p:txBody>
      </p:sp>
      <p:sp>
        <p:nvSpPr>
          <p:cNvPr id="2" name="Espace réservé du pied de page 1"/>
          <p:cNvSpPr>
            <a:spLocks noGrp="1"/>
          </p:cNvSpPr>
          <p:nvPr>
            <p:ph type="ftr" sz="quarter" idx="11"/>
          </p:nvPr>
        </p:nvSpPr>
        <p:spPr/>
        <p:txBody>
          <a:bodyPr/>
          <a:lstStyle/>
          <a:p>
            <a:r>
              <a:rPr lang="fr-FR" noProof="0" dirty="0"/>
              <a:t>M. D’Andrea</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9</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7" name="Picture 1" descr="lcoll_logo3_small.gif"/>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76824" y="6252190"/>
            <a:ext cx="550960" cy="605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id="{67CDDD14-47D5-4626-BAFB-39991CD9C877}"/>
              </a:ext>
            </a:extLst>
          </p:cNvPr>
          <p:cNvSpPr txBox="1"/>
          <p:nvPr/>
        </p:nvSpPr>
        <p:spPr>
          <a:xfrm>
            <a:off x="539552" y="1772816"/>
            <a:ext cx="8199681" cy="3122971"/>
          </a:xfrm>
          <a:prstGeom prst="rect">
            <a:avLst/>
          </a:prstGeom>
          <a:noFill/>
        </p:spPr>
        <p:txBody>
          <a:bodyPr wrap="none" rtlCol="0">
            <a:spAutoFit/>
          </a:bodyPr>
          <a:lstStyle/>
          <a:p>
            <a:pPr marL="571500" indent="-571500">
              <a:lnSpc>
                <a:spcPct val="170000"/>
              </a:lnSpc>
              <a:buFont typeface="+mj-lt"/>
              <a:buAutoNum type="romanUcPeriod"/>
            </a:pPr>
            <a:r>
              <a:rPr lang="en-GB" sz="3000" b="1" i="1" dirty="0">
                <a:solidFill>
                  <a:schemeClr val="bg1">
                    <a:lumMod val="75000"/>
                  </a:schemeClr>
                </a:solidFill>
              </a:rPr>
              <a:t>Methods for Crystal Characterization</a:t>
            </a:r>
          </a:p>
          <a:p>
            <a:pPr marL="571500" indent="-571500">
              <a:lnSpc>
                <a:spcPct val="170000"/>
              </a:lnSpc>
              <a:buFont typeface="+mj-lt"/>
              <a:buAutoNum type="romanUcPeriod"/>
            </a:pPr>
            <a:r>
              <a:rPr lang="en-GB" sz="3000" b="1" i="1" dirty="0"/>
              <a:t>Observations with Protons</a:t>
            </a:r>
          </a:p>
          <a:p>
            <a:pPr marL="571500" indent="-571500">
              <a:lnSpc>
                <a:spcPct val="170000"/>
              </a:lnSpc>
              <a:buFont typeface="+mj-lt"/>
              <a:buAutoNum type="romanUcPeriod"/>
            </a:pPr>
            <a:r>
              <a:rPr lang="en-GB" sz="3000" b="1" i="1" dirty="0">
                <a:solidFill>
                  <a:schemeClr val="bg1">
                    <a:lumMod val="75000"/>
                  </a:schemeClr>
                </a:solidFill>
              </a:rPr>
              <a:t>Crystal Collimation in Dynamical Phases</a:t>
            </a:r>
          </a:p>
          <a:p>
            <a:pPr marL="571500" indent="-571500">
              <a:lnSpc>
                <a:spcPct val="170000"/>
              </a:lnSpc>
              <a:buFont typeface="+mj-lt"/>
              <a:buAutoNum type="romanUcPeriod"/>
            </a:pPr>
            <a:r>
              <a:rPr lang="en-GB" sz="3000" b="1" i="1" dirty="0">
                <a:solidFill>
                  <a:schemeClr val="bg1">
                    <a:lumMod val="75000"/>
                  </a:schemeClr>
                </a:solidFill>
              </a:rPr>
              <a:t>Conclusions</a:t>
            </a:r>
          </a:p>
        </p:txBody>
      </p:sp>
    </p:spTree>
    <p:extLst>
      <p:ext uri="{BB962C8B-B14F-4D97-AF65-F5344CB8AC3E}">
        <p14:creationId xmlns:p14="http://schemas.microsoft.com/office/powerpoint/2010/main" val="2316290043"/>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2047</Words>
  <Application>Microsoft Office PowerPoint</Application>
  <PresentationFormat>On-screen Show (4:3)</PresentationFormat>
  <Paragraphs>248</Paragraphs>
  <Slides>20</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Cambria Math</vt:lpstr>
      <vt:lpstr>Wingdings</vt:lpstr>
      <vt:lpstr>Thème Office</vt:lpstr>
      <vt:lpstr>LHC Operational Experience with Proton Beams</vt:lpstr>
      <vt:lpstr>Outline</vt:lpstr>
      <vt:lpstr>Outline</vt:lpstr>
      <vt:lpstr>Crystal Collimation Layout</vt:lpstr>
      <vt:lpstr>Angular Scan</vt:lpstr>
      <vt:lpstr>Linear Scan</vt:lpstr>
      <vt:lpstr>Loss Maps</vt:lpstr>
      <vt:lpstr>Crystal and Std Collimation Comparison</vt:lpstr>
      <vt:lpstr>Outline</vt:lpstr>
      <vt:lpstr>Channeling Observations</vt:lpstr>
      <vt:lpstr>B2H Crystal Goniometer Replacement</vt:lpstr>
      <vt:lpstr>Measured Bending Angle Overview</vt:lpstr>
      <vt:lpstr>Effects of Bending Radius on CH Efficiency</vt:lpstr>
      <vt:lpstr>Cleaning Inefficiency with Protons</vt:lpstr>
      <vt:lpstr>Outline</vt:lpstr>
      <vt:lpstr>Crystal Collimation in Dynamical Phases</vt:lpstr>
      <vt:lpstr>First Ramp Attempt with B1H</vt:lpstr>
      <vt:lpstr>Outline</vt:lpstr>
      <vt:lpstr>Conclusions</vt:lpstr>
      <vt:lpstr>Thank you for your attention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Marco D'Andrea</cp:lastModifiedBy>
  <cp:revision>337</cp:revision>
  <dcterms:created xsi:type="dcterms:W3CDTF">2016-02-12T10:02:27Z</dcterms:created>
  <dcterms:modified xsi:type="dcterms:W3CDTF">2018-10-19T08:23:17Z</dcterms:modified>
</cp:coreProperties>
</file>