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3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4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5.xml" ContentType="application/vnd.openxmlformats-officedocument.presentationml.tags+xml"/>
  <Override PartName="/ppt/notesSlides/notesSlide23.xml" ContentType="application/vnd.openxmlformats-officedocument.presentationml.notesSlide+xml"/>
  <Override PartName="/ppt/tags/tag6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7.xml" ContentType="application/vnd.openxmlformats-officedocument.presentationml.tags+xml"/>
  <Override PartName="/ppt/notesSlides/notesSlide27.xml" ContentType="application/vnd.openxmlformats-officedocument.presentationml.notesSlide+xml"/>
  <Override PartName="/ppt/tags/tag8.xml" ContentType="application/vnd.openxmlformats-officedocument.presentationml.tags+xml"/>
  <Override PartName="/ppt/notesSlides/notesSlide28.xml" ContentType="application/vnd.openxmlformats-officedocument.presentationml.notesSlide+xml"/>
  <Override PartName="/ppt/tags/tag9.xml" ContentType="application/vnd.openxmlformats-officedocument.presentationml.tags+xml"/>
  <Override PartName="/ppt/notesSlides/notesSlide29.xml" ContentType="application/vnd.openxmlformats-officedocument.presentationml.notesSlide+xml"/>
  <Override PartName="/ppt/tags/tag10.xml" ContentType="application/vnd.openxmlformats-officedocument.presentationml.tags+xml"/>
  <Override PartName="/ppt/notesSlides/notesSlide30.xml" ContentType="application/vnd.openxmlformats-officedocument.presentationml.notesSlide+xml"/>
  <Override PartName="/ppt/tags/tag11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12.xml" ContentType="application/vnd.openxmlformats-officedocument.presentationml.tag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tags/tag13.xml" ContentType="application/vnd.openxmlformats-officedocument.presentationml.tags+xml"/>
  <Override PartName="/ppt/notesSlides/notesSlide37.xml" ContentType="application/vnd.openxmlformats-officedocument.presentationml.notesSlide+xml"/>
  <Override PartName="/ppt/tags/tag14.xml" ContentType="application/vnd.openxmlformats-officedocument.presentationml.tags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55" r:id="rId4"/>
  </p:sldMasterIdLst>
  <p:notesMasterIdLst>
    <p:notesMasterId r:id="rId46"/>
  </p:notesMasterIdLst>
  <p:handoutMasterIdLst>
    <p:handoutMasterId r:id="rId47"/>
  </p:handoutMasterIdLst>
  <p:sldIdLst>
    <p:sldId id="350" r:id="rId5"/>
    <p:sldId id="318" r:id="rId6"/>
    <p:sldId id="521" r:id="rId7"/>
    <p:sldId id="539" r:id="rId8"/>
    <p:sldId id="520" r:id="rId9"/>
    <p:sldId id="531" r:id="rId10"/>
    <p:sldId id="504" r:id="rId11"/>
    <p:sldId id="540" r:id="rId12"/>
    <p:sldId id="509" r:id="rId13"/>
    <p:sldId id="528" r:id="rId14"/>
    <p:sldId id="537" r:id="rId15"/>
    <p:sldId id="514" r:id="rId16"/>
    <p:sldId id="515" r:id="rId17"/>
    <p:sldId id="510" r:id="rId18"/>
    <p:sldId id="516" r:id="rId19"/>
    <p:sldId id="541" r:id="rId20"/>
    <p:sldId id="534" r:id="rId21"/>
    <p:sldId id="542" r:id="rId22"/>
    <p:sldId id="530" r:id="rId23"/>
    <p:sldId id="543" r:id="rId24"/>
    <p:sldId id="343" r:id="rId25"/>
    <p:sldId id="339" r:id="rId26"/>
    <p:sldId id="526" r:id="rId27"/>
    <p:sldId id="474" r:id="rId28"/>
    <p:sldId id="454" r:id="rId29"/>
    <p:sldId id="522" r:id="rId30"/>
    <p:sldId id="523" r:id="rId31"/>
    <p:sldId id="524" r:id="rId32"/>
    <p:sldId id="525" r:id="rId33"/>
    <p:sldId id="481" r:id="rId34"/>
    <p:sldId id="482" r:id="rId35"/>
    <p:sldId id="457" r:id="rId36"/>
    <p:sldId id="458" r:id="rId37"/>
    <p:sldId id="527" r:id="rId38"/>
    <p:sldId id="532" r:id="rId39"/>
    <p:sldId id="533" r:id="rId40"/>
    <p:sldId id="501" r:id="rId41"/>
    <p:sldId id="476" r:id="rId42"/>
    <p:sldId id="538" r:id="rId43"/>
    <p:sldId id="536" r:id="rId44"/>
    <p:sldId id="535" r:id="rId4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33BE7A5-2E8B-C340-94D9-149CFFCEFF09}">
          <p14:sldIdLst>
            <p14:sldId id="350"/>
            <p14:sldId id="318"/>
            <p14:sldId id="521"/>
            <p14:sldId id="539"/>
            <p14:sldId id="520"/>
            <p14:sldId id="531"/>
            <p14:sldId id="504"/>
            <p14:sldId id="540"/>
            <p14:sldId id="509"/>
            <p14:sldId id="528"/>
            <p14:sldId id="537"/>
            <p14:sldId id="514"/>
            <p14:sldId id="515"/>
            <p14:sldId id="510"/>
            <p14:sldId id="516"/>
            <p14:sldId id="541"/>
            <p14:sldId id="534"/>
            <p14:sldId id="542"/>
            <p14:sldId id="530"/>
            <p14:sldId id="543"/>
            <p14:sldId id="343"/>
            <p14:sldId id="339"/>
            <p14:sldId id="526"/>
            <p14:sldId id="474"/>
            <p14:sldId id="454"/>
            <p14:sldId id="522"/>
            <p14:sldId id="523"/>
            <p14:sldId id="524"/>
            <p14:sldId id="525"/>
            <p14:sldId id="481"/>
            <p14:sldId id="482"/>
            <p14:sldId id="457"/>
            <p14:sldId id="458"/>
            <p14:sldId id="527"/>
            <p14:sldId id="532"/>
            <p14:sldId id="533"/>
            <p14:sldId id="501"/>
            <p14:sldId id="476"/>
            <p14:sldId id="538"/>
            <p14:sldId id="536"/>
            <p14:sldId id="5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4242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81" autoAdjust="0"/>
    <p:restoredTop sz="89492" autoAdjust="0"/>
  </p:normalViewPr>
  <p:slideViewPr>
    <p:cSldViewPr snapToGrid="0" snapToObjects="1">
      <p:cViewPr varScale="1">
        <p:scale>
          <a:sx n="150" d="100"/>
          <a:sy n="150" d="100"/>
        </p:scale>
        <p:origin x="224" y="1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45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Grid="0" snapToObjects="1">
      <p:cViewPr varScale="1">
        <p:scale>
          <a:sx n="80" d="100"/>
          <a:sy n="80" d="100"/>
        </p:scale>
        <p:origin x="-3864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C22E9-5E15-B94F-AB08-4AEF52B9D91E}" type="datetime1">
              <a:rPr lang="it-IT" smtClean="0"/>
              <a:t>18/10/18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9D05C-3FAA-8945-90EA-69731A14238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1518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A4AD2-BBB1-564E-96A4-E858CB4B7D83}" type="datetime1">
              <a:rPr lang="it-IT" smtClean="0"/>
              <a:t>18/10/18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F85143-EE5A-DA4F-8DF3-7A8B12F2E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8746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69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A spike in losses in</a:t>
            </a:r>
            <a:r>
              <a:rPr lang="en-US" baseline="0" dirty="0" smtClean="0"/>
              <a:t> near Q12 and 13 was observed in 2015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This region correspond to a third peak in D(s) function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It is added to the previous regions for performance evaluation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811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smtClean="0"/>
              <a:t>The sketch shows again how</a:t>
            </a:r>
            <a:r>
              <a:rPr lang="en-GB" baseline="0" dirty="0" smtClean="0"/>
              <a:t> the concept of the two collimations work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baseline="0" dirty="0" smtClean="0"/>
              <a:t>Test with </a:t>
            </a:r>
            <a:r>
              <a:rPr lang="en-GB" baseline="0" dirty="0" err="1" smtClean="0"/>
              <a:t>Xe</a:t>
            </a:r>
            <a:r>
              <a:rPr lang="en-GB" baseline="0" dirty="0" smtClean="0"/>
              <a:t> was driven by main observation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baseline="0" dirty="0" smtClean="0"/>
              <a:t>B1-H has a high population of particles at low deflection</a:t>
            </a:r>
          </a:p>
          <a:p>
            <a:pPr marL="1085850" marR="0" lvl="2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baseline="0" dirty="0" smtClean="0"/>
              <a:t>The idea was to close a bit more the the secondary C collimators</a:t>
            </a:r>
          </a:p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baseline="0" dirty="0" smtClean="0"/>
              <a:t>Previous observation (both SPS and LHC, and with both p and </a:t>
            </a:r>
            <a:r>
              <a:rPr lang="en-GB" baseline="0" dirty="0" err="1" smtClean="0"/>
              <a:t>Pb</a:t>
            </a:r>
            <a:r>
              <a:rPr lang="en-GB" baseline="0" dirty="0" smtClean="0"/>
              <a:t>) suggested leakage from C collimators</a:t>
            </a:r>
          </a:p>
          <a:p>
            <a:pPr marL="1085850" marR="0" lvl="2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baseline="0" dirty="0" smtClean="0"/>
              <a:t>To catch these particles the idea was to close the absorber W collimators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600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plot,</a:t>
            </a:r>
            <a:r>
              <a:rPr lang="en-US" baseline="0" dirty="0" smtClean="0"/>
              <a:t> as in Marco’s presentation, the </a:t>
            </a:r>
            <a:r>
              <a:rPr lang="en-US" baseline="0" dirty="0" err="1" smtClean="0"/>
              <a:t>Leakege</a:t>
            </a:r>
            <a:r>
              <a:rPr lang="en-US" baseline="0" dirty="0" smtClean="0"/>
              <a:t> Ratios </a:t>
            </a:r>
            <a:r>
              <a:rPr lang="en-US" baseline="0" dirty="0" smtClean="0"/>
              <a:t>(Standard to crystal collimation) are  </a:t>
            </a:r>
            <a:r>
              <a:rPr lang="en-US" baseline="0" dirty="0" smtClean="0"/>
              <a:t>showed</a:t>
            </a:r>
          </a:p>
          <a:p>
            <a:r>
              <a:rPr lang="en-US" baseline="0" dirty="0" smtClean="0"/>
              <a:t>	- &gt;1 better, &lt;1 worse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Closing the W collimators increase the performances at first dispersive peak of DS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The off momentum particles escaping form secondary C collimators are stopped by W collimators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206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we move instead</a:t>
            </a:r>
            <a:r>
              <a:rPr lang="en-US" baseline="0" dirty="0" smtClean="0"/>
              <a:t> both </a:t>
            </a:r>
            <a:r>
              <a:rPr lang="en-US" baseline="0" dirty="0" err="1" smtClean="0"/>
              <a:t>Secondaries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Aborbers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Cleaning is improved in all DS + ARC regions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The system is stopping the </a:t>
            </a:r>
            <a:r>
              <a:rPr lang="en-US" baseline="0" dirty="0" err="1" smtClean="0"/>
              <a:t>dechanneled</a:t>
            </a:r>
            <a:r>
              <a:rPr lang="en-US" baseline="0" dirty="0" smtClean="0"/>
              <a:t> population </a:t>
            </a:r>
            <a:r>
              <a:rPr lang="en-US" baseline="0" dirty="0" smtClean="0"/>
              <a:t>generated </a:t>
            </a:r>
            <a:r>
              <a:rPr lang="en-US" baseline="0" dirty="0" smtClean="0"/>
              <a:t>by B1-H at top energy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6843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baseline="0" dirty="0" smtClean="0"/>
              <a:t>Several configuration tested 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The best case is observed when all downstream collimators are closed</a:t>
            </a:r>
          </a:p>
          <a:p>
            <a:pPr marL="1085850" lvl="2" indent="-171450">
              <a:buFontTx/>
              <a:buChar char="-"/>
            </a:pPr>
            <a:r>
              <a:rPr lang="en-GB" baseline="0" dirty="0" smtClean="0"/>
              <a:t>Both TCSG (graphite) and TCLA (tungsten)</a:t>
            </a:r>
          </a:p>
          <a:p>
            <a:pPr marL="171450" lvl="0" indent="-171450">
              <a:buFontTx/>
              <a:buChar char="-"/>
            </a:pPr>
            <a:r>
              <a:rPr lang="en-GB" baseline="0" dirty="0" smtClean="0"/>
              <a:t>Performance improved by more than one order of magnitude in the DS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The price is the high losses in the first cold magnet (Q7) probably due to showers from TCLA</a:t>
            </a:r>
          </a:p>
          <a:p>
            <a:pPr marL="1085850" lvl="2" indent="-171450">
              <a:buFontTx/>
              <a:buChar char="-"/>
            </a:pPr>
            <a:r>
              <a:rPr lang="en-GB" baseline="0" dirty="0" smtClean="0"/>
              <a:t>To be verified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7850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With QM</a:t>
            </a:r>
            <a:r>
              <a:rPr lang="en-GB" baseline="0" dirty="0" smtClean="0"/>
              <a:t> crystals a very slight improvement is observed but not of the same magnitude ad for B1-H Strip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Even though both crystals are in V plane they showed better cleaning with proton beams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Might be an indication of a different behaviour of the two technologies with heavy ion beams</a:t>
            </a:r>
          </a:p>
          <a:p>
            <a:pPr marL="171450" indent="-171450">
              <a:buFontTx/>
              <a:buChar char="-"/>
            </a:pPr>
            <a:endParaRPr lang="en-GB" baseline="0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979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2499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With </a:t>
            </a:r>
            <a:r>
              <a:rPr lang="en-US" dirty="0" err="1" smtClean="0"/>
              <a:t>Pb</a:t>
            </a:r>
            <a:r>
              <a:rPr lang="en-US" baseline="0" dirty="0" smtClean="0"/>
              <a:t> beams no major improvement were measured</a:t>
            </a:r>
          </a:p>
          <a:p>
            <a:r>
              <a:rPr lang="en-US" baseline="0" dirty="0" smtClean="0"/>
              <a:t>- But only standard settings (for both W and C absorbers) were tested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39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2470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 with </a:t>
            </a:r>
            <a:r>
              <a:rPr lang="en-US" dirty="0" err="1" smtClean="0"/>
              <a:t>Pb</a:t>
            </a:r>
            <a:r>
              <a:rPr lang="en-US" baseline="0" dirty="0" smtClean="0"/>
              <a:t> will be completed later in </a:t>
            </a:r>
            <a:r>
              <a:rPr lang="en-US" baseline="0" dirty="0" err="1" smtClean="0"/>
              <a:t>Novemebr</a:t>
            </a:r>
            <a:endParaRPr lang="en-US" baseline="0" dirty="0" smtClean="0"/>
          </a:p>
          <a:p>
            <a:r>
              <a:rPr lang="en-US" baseline="0" dirty="0" smtClean="0"/>
              <a:t>Also a test with partially striped </a:t>
            </a:r>
            <a:r>
              <a:rPr lang="en-US" baseline="0" dirty="0" err="1" smtClean="0"/>
              <a:t>Pb</a:t>
            </a:r>
            <a:r>
              <a:rPr lang="en-US" baseline="0" dirty="0" smtClean="0"/>
              <a:t> ions is programmed for the end of the month</a:t>
            </a:r>
          </a:p>
          <a:p>
            <a:r>
              <a:rPr lang="en-US" baseline="0" dirty="0" smtClean="0"/>
              <a:t>- The main activity will be the cleaning performances measurement with the optimized settings, used with </a:t>
            </a:r>
            <a:r>
              <a:rPr lang="en-US" baseline="0" dirty="0" err="1" smtClean="0"/>
              <a:t>Xe</a:t>
            </a:r>
            <a:r>
              <a:rPr lang="en-US" baseline="0" dirty="0" smtClean="0"/>
              <a:t> 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79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4412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1106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0950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5496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Low operation temperature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Low quench</a:t>
            </a:r>
            <a:r>
              <a:rPr lang="en-GB" baseline="0" dirty="0" smtClean="0"/>
              <a:t> limit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With such a stored energy a very small fraction of energy deposited locally could quench the magnets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Uncontrolled loss of beam tails</a:t>
            </a:r>
          </a:p>
          <a:p>
            <a:pPr marL="171450" lvl="0" indent="-171450">
              <a:buFontTx/>
              <a:buChar char="-"/>
            </a:pPr>
            <a:r>
              <a:rPr lang="en-GB" baseline="0" dirty="0" smtClean="0"/>
              <a:t>n collimation cleaning 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Inefficiency factor -&gt; for each 10000 p 1 is lost in a cold magnet</a:t>
            </a:r>
          </a:p>
          <a:p>
            <a:pPr marL="0" indent="0">
              <a:buFontTx/>
              <a:buNone/>
            </a:pPr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dirty="0" smtClean="0"/>
              <a:t>Upgrade</a:t>
            </a:r>
            <a:r>
              <a:rPr lang="en-GB" baseline="0" dirty="0" smtClean="0"/>
              <a:t> for HL-LHC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2x stored energy but same quench limit -&gt;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 collimation performances has to remain the same we have now (protons)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With ions? No solution neither for run III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Each bunch is 2x more populated and smaller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smaller gaps increase impedance</a:t>
            </a:r>
          </a:p>
          <a:p>
            <a:pPr marL="171450" indent="-171450">
              <a:buFontTx/>
              <a:buChar char="-"/>
            </a:pPr>
            <a:endParaRPr lang="en-GB" baseline="0" dirty="0" smtClean="0"/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5245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In the actual baseline are foreseen</a:t>
            </a:r>
            <a:r>
              <a:rPr lang="en-GB" baseline="0" dirty="0" smtClean="0"/>
              <a:t> 11T dipoles and new materials -&gt; still no solutions for ions </a:t>
            </a:r>
            <a:r>
              <a:rPr lang="en-GB" baseline="0" dirty="0" err="1" smtClean="0"/>
              <a:t>coll</a:t>
            </a:r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baseline="0" dirty="0" smtClean="0"/>
              <a:t>Only 1 11T dipole in the baseline!!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Crystal </a:t>
            </a:r>
            <a:r>
              <a:rPr lang="en-GB" baseline="0" dirty="0" err="1" smtClean="0"/>
              <a:t>coll</a:t>
            </a:r>
            <a:r>
              <a:rPr lang="en-GB" baseline="0" dirty="0" smtClean="0"/>
              <a:t> challenges: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Angular </a:t>
            </a:r>
            <a:r>
              <a:rPr lang="en-GB" baseline="0" dirty="0" err="1" smtClean="0"/>
              <a:t>accurancy</a:t>
            </a:r>
            <a:endParaRPr lang="en-GB" baseline="0" dirty="0" smtClean="0"/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Better cleaning 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Robustness to LHC/HL-LHC operation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Absorber</a:t>
            </a:r>
          </a:p>
          <a:p>
            <a:pPr marL="457200" lvl="1" indent="0">
              <a:buFontTx/>
              <a:buNone/>
            </a:pPr>
            <a:endParaRPr lang="en-GB" baseline="0" dirty="0" smtClean="0"/>
          </a:p>
          <a:p>
            <a:pPr marL="457200" lvl="1" indent="0">
              <a:buFontTx/>
              <a:buNone/>
            </a:pPr>
            <a:endParaRPr lang="en-GB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5782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2417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015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Using channeling for collimation </a:t>
            </a:r>
          </a:p>
          <a:p>
            <a:pPr marL="628650" lvl="1" indent="-171450">
              <a:buFontTx/>
              <a:buChar char="-"/>
            </a:pPr>
            <a:r>
              <a:rPr lang="en-GB" dirty="0" smtClean="0"/>
              <a:t>Particle bent on one</a:t>
            </a:r>
            <a:r>
              <a:rPr lang="en-GB" baseline="0" dirty="0" smtClean="0"/>
              <a:t> single absorber</a:t>
            </a:r>
            <a:endParaRPr lang="en-GB" dirty="0" smtClean="0"/>
          </a:p>
          <a:p>
            <a:pPr marL="171450" indent="-171450">
              <a:buFontTx/>
              <a:buChar char="-"/>
            </a:pPr>
            <a:r>
              <a:rPr lang="en-GB" dirty="0" smtClean="0"/>
              <a:t>MCS</a:t>
            </a:r>
            <a:r>
              <a:rPr lang="en-GB" baseline="0" dirty="0" smtClean="0"/>
              <a:t> vs CH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improve cleaning and impedance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Considered to be used for ion cleaning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0429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Semi-</a:t>
            </a:r>
            <a:r>
              <a:rPr lang="en-GB" baseline="0" dirty="0" smtClean="0"/>
              <a:t>analytical studies have been produced using the nominal LHC optics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Evaluates the channeling halo trajectories around the machine (first stage for system installations)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Sufficient clearance at both LHC energies (</a:t>
            </a:r>
            <a:r>
              <a:rPr lang="en-GB" baseline="0" dirty="0" err="1" smtClean="0"/>
              <a:t>inj</a:t>
            </a:r>
            <a:r>
              <a:rPr lang="en-GB" baseline="0" dirty="0" smtClean="0"/>
              <a:t> 450, </a:t>
            </a:r>
            <a:r>
              <a:rPr lang="en-GB" baseline="0" dirty="0" err="1" smtClean="0"/>
              <a:t>ft</a:t>
            </a:r>
            <a:r>
              <a:rPr lang="en-GB" baseline="0" dirty="0" smtClean="0"/>
              <a:t> 6.5)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Respect aperture constraints</a:t>
            </a:r>
          </a:p>
          <a:p>
            <a:pPr marL="628650" lvl="1" indent="-171450">
              <a:buFontTx/>
              <a:buChar char="-"/>
            </a:pPr>
            <a:r>
              <a:rPr lang="en-GB" baseline="0" dirty="0" err="1" smtClean="0"/>
              <a:t>Optimasation</a:t>
            </a:r>
            <a:r>
              <a:rPr lang="en-GB" baseline="0" dirty="0" smtClean="0"/>
              <a:t> of parameters</a:t>
            </a:r>
          </a:p>
          <a:p>
            <a:pPr marL="1085850" lvl="2" indent="-171450">
              <a:buFontTx/>
              <a:buChar char="-"/>
            </a:pPr>
            <a:r>
              <a:rPr lang="en-GB" baseline="0" dirty="0" smtClean="0"/>
              <a:t>5 mm too many losses in DS</a:t>
            </a:r>
          </a:p>
          <a:p>
            <a:pPr marL="1085850" lvl="2" indent="-171450">
              <a:buFontTx/>
              <a:buChar char="-"/>
            </a:pPr>
            <a:r>
              <a:rPr lang="en-GB" baseline="0" dirty="0" smtClean="0"/>
              <a:t>3 mm too close to critical radius</a:t>
            </a:r>
          </a:p>
          <a:p>
            <a:pPr marL="1085850" lvl="2" indent="-171450">
              <a:buFontTx/>
              <a:buChar char="-"/>
            </a:pPr>
            <a:r>
              <a:rPr lang="en-GB" baseline="0" dirty="0" smtClean="0"/>
              <a:t>4 mm, 40 low clearance at injection, 60 too close critical angle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2070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To establish</a:t>
            </a:r>
            <a:r>
              <a:rPr lang="en-GB" baseline="0" dirty="0" smtClean="0"/>
              <a:t> channeling angular scan is used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Modifying the orientation of the </a:t>
            </a:r>
            <a:r>
              <a:rPr lang="en-GB" baseline="0" dirty="0" err="1" smtClean="0"/>
              <a:t>cyrstal</a:t>
            </a:r>
            <a:r>
              <a:rPr lang="en-GB" baseline="0" dirty="0" smtClean="0"/>
              <a:t> </a:t>
            </a:r>
            <a:r>
              <a:rPr lang="en-GB" baseline="0" dirty="0" err="1" smtClean="0"/>
              <a:t>wrt</a:t>
            </a:r>
            <a:r>
              <a:rPr lang="en-GB" baseline="0" dirty="0" smtClean="0"/>
              <a:t> the beam direction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In channeling reduced nuclear interactions -&gt; lowest local losses </a:t>
            </a:r>
          </a:p>
          <a:p>
            <a:pPr marL="1085850" lvl="2" indent="-171450">
              <a:buFontTx/>
              <a:buChar char="-"/>
            </a:pPr>
            <a:r>
              <a:rPr lang="en-GB" baseline="0" dirty="0" smtClean="0"/>
              <a:t>Well reproduced in simulations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Reduction factor to amorphous orientation is used to evaluate the crystal performances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324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20 </a:t>
            </a:r>
            <a:r>
              <a:rPr lang="en-US" baseline="0" dirty="0" smtClean="0"/>
              <a:t>of the 36 hours allowed was actually used for the ion beams </a:t>
            </a:r>
            <a:r>
              <a:rPr lang="en-US" baseline="0" dirty="0" smtClean="0"/>
              <a:t>MDs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Inefficiency especially with </a:t>
            </a:r>
            <a:r>
              <a:rPr lang="en-US" baseline="0" dirty="0" err="1" smtClean="0"/>
              <a:t>Pb</a:t>
            </a:r>
            <a:r>
              <a:rPr lang="en-US" baseline="0" dirty="0" smtClean="0"/>
              <a:t> beams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We have reported the detailed procedures and in a doctoral thesis the results presented in these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6134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collimation</a:t>
            </a:r>
            <a:r>
              <a:rPr lang="en-GB" baseline="0" dirty="0" smtClean="0"/>
              <a:t> system clean the beam halo by mean of MCS with several collimation stages (hierarchy)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Name TCP, TCSG and TCLAs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cleaning, losses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Complex system with more than 50 </a:t>
            </a:r>
            <a:r>
              <a:rPr lang="en-GB" baseline="0" dirty="0" err="1" smtClean="0"/>
              <a:t>coll</a:t>
            </a:r>
            <a:r>
              <a:rPr lang="en-GB" baseline="0" dirty="0" smtClean="0"/>
              <a:t> per beam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loss maps and local cleaning use</a:t>
            </a:r>
            <a:r>
              <a:rPr lang="en-GB" baseline="0" dirty="0" smtClean="0"/>
              <a:t> BLM along LHC to check losses (describe plot)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Higher losses in IR7 -&gt; near the </a:t>
            </a:r>
            <a:r>
              <a:rPr lang="en-GB" baseline="0" dirty="0" err="1" smtClean="0"/>
              <a:t>coll</a:t>
            </a:r>
            <a:r>
              <a:rPr lang="en-GB" baseline="0" dirty="0" smtClean="0"/>
              <a:t> system is measured its efficiency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9855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Zoom in IR7</a:t>
            </a:r>
          </a:p>
          <a:p>
            <a:pPr marL="628650" lvl="1" indent="-171450">
              <a:buFontTx/>
              <a:buChar char="-"/>
            </a:pPr>
            <a:r>
              <a:rPr lang="en-GB" dirty="0" smtClean="0"/>
              <a:t>High peaks in blue -&gt; DS cold magnet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diffractive </a:t>
            </a:r>
          </a:p>
          <a:p>
            <a:pPr marL="628650" lvl="1" indent="-171450">
              <a:buFontTx/>
              <a:buChar char="-"/>
            </a:pPr>
            <a:r>
              <a:rPr lang="en-GB" dirty="0" smtClean="0"/>
              <a:t>particle</a:t>
            </a:r>
            <a:r>
              <a:rPr lang="en-GB" baseline="0" dirty="0" smtClean="0"/>
              <a:t> with small angle pass trough the other collimators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different momentum lost on dispersion peak ( 10^-2, 2m, 20 cm pipe)</a:t>
            </a:r>
          </a:p>
          <a:p>
            <a:pPr marL="171450" lvl="0" indent="-171450">
              <a:buFontTx/>
              <a:buChar char="-"/>
            </a:pPr>
            <a:r>
              <a:rPr lang="en-GB" baseline="0" dirty="0" smtClean="0"/>
              <a:t>For lead ions also fragmentation and dissociation cause inefficiency</a:t>
            </a:r>
          </a:p>
          <a:p>
            <a:pPr marL="171450" lvl="0" indent="-171450">
              <a:buFontTx/>
              <a:buChar char="-"/>
            </a:pPr>
            <a:r>
              <a:rPr lang="en-GB" baseline="0" dirty="0" smtClean="0"/>
              <a:t>Many  collimators close to the beam -&gt; high impedance</a:t>
            </a:r>
          </a:p>
          <a:p>
            <a:pPr marL="171450" lvl="0" indent="-171450">
              <a:buFontTx/>
              <a:buChar char="-"/>
            </a:pPr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dirty="0" smtClean="0"/>
              <a:t>To measure performance normalising to TCP loss (# particles</a:t>
            </a:r>
            <a:r>
              <a:rPr lang="en-GB" baseline="0" dirty="0" smtClean="0"/>
              <a:t> in collimation</a:t>
            </a:r>
            <a:r>
              <a:rPr lang="en-GB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With protons inefficiency</a:t>
            </a:r>
            <a:r>
              <a:rPr lang="en-GB" baseline="0" dirty="0" smtClean="0"/>
              <a:t> in IR7-DS about 1e-4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With ions no solution -&gt; the present system 1e-2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2664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In angular scans local</a:t>
            </a:r>
            <a:r>
              <a:rPr lang="en-GB" baseline="0" dirty="0" smtClean="0"/>
              <a:t> losses at crystal are reduced when it is oriented in channeling 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reduction of nuclear interaction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To evaluate the performance reduction factor to AM orientation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2</a:t>
            </a:r>
            <a:r>
              <a:rPr lang="en-GB" baseline="30000" dirty="0" smtClean="0"/>
              <a:t>nd</a:t>
            </a:r>
            <a:r>
              <a:rPr lang="en-GB" baseline="0" dirty="0" smtClean="0"/>
              <a:t> order fit to average losses in channeling orientation</a:t>
            </a:r>
          </a:p>
          <a:p>
            <a:pPr marL="457200" lvl="1" indent="0">
              <a:buFontTx/>
              <a:buNone/>
            </a:pPr>
            <a:endParaRPr lang="en-GB" baseline="0" dirty="0"/>
          </a:p>
          <a:p>
            <a:pPr marL="457200" lvl="1" indent="0">
              <a:buFontTx/>
              <a:buNone/>
            </a:pPr>
            <a:r>
              <a:rPr lang="en-GB" baseline="0" dirty="0" err="1" smtClean="0"/>
              <a:t>Inserire</a:t>
            </a:r>
            <a:r>
              <a:rPr lang="en-GB" baseline="0" dirty="0" smtClean="0"/>
              <a:t> plot con </a:t>
            </a:r>
            <a:r>
              <a:rPr lang="en-GB" baseline="0" dirty="0" err="1" smtClean="0"/>
              <a:t>simulazioni</a:t>
            </a:r>
            <a:endParaRPr lang="en-GB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351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In </a:t>
            </a:r>
            <a:r>
              <a:rPr lang="en-GB" dirty="0" err="1" smtClean="0"/>
              <a:t>channleing</a:t>
            </a:r>
            <a:r>
              <a:rPr lang="en-GB" dirty="0" smtClean="0"/>
              <a:t> orientation one of the collimators downstream can be used to intercept the channeled halo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Local losses show a rise when deflected</a:t>
            </a:r>
            <a:r>
              <a:rPr lang="en-GB" baseline="0" dirty="0" smtClean="0"/>
              <a:t> halo is intercepted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Using a simple transport matrix it is possible to evaluate the deflection given by the crystal, at </a:t>
            </a:r>
            <a:r>
              <a:rPr lang="en-GB" baseline="0" dirty="0" err="1" smtClean="0"/>
              <a:t>coll</a:t>
            </a:r>
            <a:r>
              <a:rPr lang="en-GB" baseline="0" dirty="0" smtClean="0"/>
              <a:t> position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Error function fit is the integral of the </a:t>
            </a:r>
            <a:r>
              <a:rPr lang="en-GB" baseline="0" dirty="0" err="1" smtClean="0"/>
              <a:t>gaussian</a:t>
            </a:r>
            <a:r>
              <a:rPr lang="en-GB" baseline="0" dirty="0" smtClean="0"/>
              <a:t> distribution of the deflected particles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6746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With crystal in channeling a downstream collimator can intercept the channeled halo</a:t>
            </a:r>
            <a:endParaRPr lang="en-GB" baseline="0" dirty="0" smtClean="0"/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The local transverse position of the channelled halo is well reproduced in the simulations (within 100 um)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Using a simple transport matrix it is possible to evaluate the deflection given by the crystal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Error function fit is the integral of the </a:t>
            </a:r>
            <a:r>
              <a:rPr lang="en-GB" baseline="0" dirty="0" err="1" smtClean="0"/>
              <a:t>gaussian</a:t>
            </a:r>
            <a:r>
              <a:rPr lang="en-GB" baseline="0" dirty="0" smtClean="0"/>
              <a:t> distribution of the deflected particles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Also, normalising losses to primary beam spike, the plateau gives an </a:t>
            </a:r>
            <a:r>
              <a:rPr lang="en-GB" baseline="0" dirty="0" err="1" smtClean="0"/>
              <a:t>avaluation</a:t>
            </a:r>
            <a:r>
              <a:rPr lang="en-GB" baseline="0" dirty="0" smtClean="0"/>
              <a:t> of </a:t>
            </a:r>
            <a:r>
              <a:rPr lang="en-GB" baseline="0" dirty="0" err="1" smtClean="0"/>
              <a:t>channeling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multiturn</a:t>
            </a:r>
            <a:r>
              <a:rPr lang="en-GB" baseline="0" dirty="0" smtClean="0"/>
              <a:t> efficiency 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0992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Also</a:t>
            </a:r>
            <a:r>
              <a:rPr lang="en-US" baseline="0" dirty="0" smtClean="0"/>
              <a:t> in this case reduction factors have been measured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Good agreement between </a:t>
            </a:r>
            <a:r>
              <a:rPr lang="en-US" baseline="0" dirty="0" err="1" smtClean="0"/>
              <a:t>Pb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Xe</a:t>
            </a:r>
            <a:r>
              <a:rPr lang="en-US" baseline="0" dirty="0" smtClean="0"/>
              <a:t> ion beam measurements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Wrt</a:t>
            </a:r>
            <a:r>
              <a:rPr lang="en-US" baseline="0" dirty="0" smtClean="0"/>
              <a:t> protons, RF are about a factor two lower 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add b2V on p vs </a:t>
            </a:r>
            <a:r>
              <a:rPr lang="en-US" baseline="0" dirty="0" err="1" smtClean="0"/>
              <a:t>Xe</a:t>
            </a:r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97798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Linear scans with TCSGs collimators also performed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Achieved same control of the </a:t>
            </a:r>
            <a:r>
              <a:rPr lang="en-GB" dirty="0" err="1" smtClean="0"/>
              <a:t>channeled</a:t>
            </a:r>
            <a:r>
              <a:rPr lang="en-GB" dirty="0" smtClean="0"/>
              <a:t> beam as for proton</a:t>
            </a:r>
            <a:r>
              <a:rPr lang="en-GB" baseline="0" dirty="0" smtClean="0"/>
              <a:t> beams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All deflection angle measurements were merged with proton measurements to characterise the crystals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3169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The loss pattern is pretty different as is different the collimator setup used </a:t>
            </a:r>
          </a:p>
          <a:p>
            <a:pPr marL="628650" lvl="1" indent="-171450">
              <a:buFontTx/>
              <a:buChar char="-"/>
            </a:pPr>
            <a:r>
              <a:rPr lang="en-GB" dirty="0" smtClean="0"/>
              <a:t>Standard</a:t>
            </a:r>
            <a:r>
              <a:rPr lang="en-GB" baseline="0" dirty="0" smtClean="0"/>
              <a:t> collimation shows loss hierarchy, with higher losses on primary collimator (Normalisation)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Crystal has reduced losses on its primary stage (crystal in channeling reduces local nuclear interactions) </a:t>
            </a:r>
          </a:p>
          <a:p>
            <a:pPr marL="1085850" lvl="2" indent="-171450">
              <a:buFontTx/>
              <a:buChar char="-"/>
            </a:pPr>
            <a:r>
              <a:rPr lang="en-GB" baseline="0" dirty="0" smtClean="0"/>
              <a:t>The hierarchy is back after the first absorber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46930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To compare the</a:t>
            </a:r>
            <a:r>
              <a:rPr lang="en-GB" baseline="0" dirty="0" smtClean="0"/>
              <a:t> two systems a normalisation to the beam flux is needed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Particles lost from the machine due to collimation </a:t>
            </a:r>
          </a:p>
          <a:p>
            <a:pPr marL="171450" lvl="0" indent="-171450">
              <a:buFontTx/>
              <a:buChar char="-"/>
            </a:pPr>
            <a:r>
              <a:rPr lang="en-GB" baseline="0" dirty="0" smtClean="0"/>
              <a:t>Several areas in the first cold region after the collimation insertion are used to evaluate the </a:t>
            </a:r>
            <a:r>
              <a:rPr lang="en-GB" baseline="0" dirty="0" err="1" smtClean="0"/>
              <a:t>leakeage</a:t>
            </a:r>
            <a:r>
              <a:rPr lang="en-GB" baseline="0" dirty="0" smtClean="0"/>
              <a:t> of particles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The leakage define the performance of the collimation system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83074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baseline="0" dirty="0" smtClean="0"/>
              <a:t>normalized to charge lost per second 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leakage already improved at injection, while system is optimized for top energy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the clearance is given by the actual system in which the crystal are inserted (transparent for standard operation)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91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52016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One can observe in B1-V case, that moving one collimator to closer settings, improved the cleaning coherently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This plus the improved</a:t>
            </a:r>
            <a:r>
              <a:rPr lang="en-US" baseline="0" dirty="0" smtClean="0"/>
              <a:t> understanding of crystals characteristics (e.g. B1-H feature)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Led to the idea of use new collimator settings, this time using also TCLA at apertures different than nominal ones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252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LHC has been</a:t>
            </a:r>
            <a:r>
              <a:rPr lang="en-GB" baseline="0" dirty="0" smtClean="0"/>
              <a:t> </a:t>
            </a:r>
            <a:r>
              <a:rPr lang="en-GB" dirty="0" smtClean="0"/>
              <a:t>an unique</a:t>
            </a:r>
            <a:r>
              <a:rPr lang="en-GB" baseline="0" dirty="0" smtClean="0"/>
              <a:t> facility not only for protons but also for heavy ion beams</a:t>
            </a:r>
          </a:p>
          <a:p>
            <a:pPr marL="171450" indent="-171450">
              <a:buFontTx/>
              <a:buChar char="-"/>
            </a:pPr>
            <a:r>
              <a:rPr lang="en-GB" baseline="0" dirty="0" err="1" smtClean="0"/>
              <a:t>Channeling</a:t>
            </a:r>
            <a:r>
              <a:rPr lang="en-GB" baseline="0" dirty="0" smtClean="0"/>
              <a:t> has been observed for the first time with </a:t>
            </a:r>
            <a:r>
              <a:rPr lang="en-GB" baseline="0" dirty="0" err="1" smtClean="0"/>
              <a:t>Pb</a:t>
            </a:r>
            <a:r>
              <a:rPr lang="en-GB" baseline="0" dirty="0" smtClean="0"/>
              <a:t> ions of such energies 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For </a:t>
            </a:r>
            <a:r>
              <a:rPr lang="en-GB" baseline="0" dirty="0" err="1" smtClean="0"/>
              <a:t>Xe</a:t>
            </a:r>
            <a:r>
              <a:rPr lang="en-GB" baseline="0" dirty="0" smtClean="0"/>
              <a:t> beams was the first ever test (at any energy)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Angular scan shape are consistent with proton observations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082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Also linear collimator</a:t>
            </a:r>
            <a:r>
              <a:rPr lang="en-US" baseline="0" dirty="0" smtClean="0"/>
              <a:t> scans were used, as for protons, to establish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The bending angle 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The multi-turn channeling efficiency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22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baseline="0" dirty="0" smtClean="0"/>
              <a:t>The bending angle is averaged for all the measurements performed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B2-H is missing for an alignment problem during installations</a:t>
            </a:r>
          </a:p>
          <a:p>
            <a:pPr marL="171450" indent="-171450">
              <a:buFontTx/>
              <a:buChar char="-"/>
            </a:pPr>
            <a:endParaRPr lang="en-GB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051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88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baseline="0" dirty="0" smtClean="0"/>
              <a:t>The loss maps shows with </a:t>
            </a:r>
            <a:r>
              <a:rPr lang="en-GB" baseline="0" dirty="0" err="1" smtClean="0"/>
              <a:t>Xe</a:t>
            </a:r>
            <a:r>
              <a:rPr lang="en-GB" baseline="0" dirty="0" smtClean="0"/>
              <a:t> beams an improvement when crystal collimation is used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general reduction of background along all the ring</a:t>
            </a:r>
          </a:p>
          <a:p>
            <a:pPr marL="628650" lvl="1" indent="-171450">
              <a:buFontTx/>
              <a:buChar char="-"/>
            </a:pPr>
            <a:r>
              <a:rPr lang="en-GB" baseline="0" dirty="0" smtClean="0"/>
              <a:t>no dangerous peaks observed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F85143-EE5A-DA4F-8DF3-7A8B12F2E7E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544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eg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5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20140224_192827_resize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5" t="40238" r="29345" b="34020"/>
          <a:stretch/>
        </p:blipFill>
        <p:spPr>
          <a:xfrm>
            <a:off x="0" y="0"/>
            <a:ext cx="9143997" cy="3530862"/>
          </a:xfrm>
          <a:prstGeom prst="rect">
            <a:avLst/>
          </a:prstGeom>
        </p:spPr>
      </p:pic>
      <p:sp>
        <p:nvSpPr>
          <p:cNvPr id="8" name="L-Shape 7"/>
          <p:cNvSpPr/>
          <p:nvPr userDrawn="1"/>
        </p:nvSpPr>
        <p:spPr>
          <a:xfrm rot="16200000">
            <a:off x="2933215" y="-1067290"/>
            <a:ext cx="3277578" cy="9144001"/>
          </a:xfrm>
          <a:prstGeom prst="corner">
            <a:avLst>
              <a:gd name="adj1" fmla="val 207041"/>
              <a:gd name="adj2" fmla="val 83853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 descr="lcoll_logo3_small.gi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26"/>
          <a:stretch/>
        </p:blipFill>
        <p:spPr>
          <a:xfrm>
            <a:off x="1413615" y="3261980"/>
            <a:ext cx="771964" cy="754885"/>
          </a:xfrm>
          <a:prstGeom prst="rect">
            <a:avLst/>
          </a:prstGeom>
        </p:spPr>
      </p:pic>
      <p:pic>
        <p:nvPicPr>
          <p:cNvPr id="10" name="Picture 9" descr="CERN-logo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" y="2422041"/>
            <a:ext cx="796681" cy="795354"/>
          </a:xfrm>
          <a:prstGeom prst="rect">
            <a:avLst/>
          </a:prstGeom>
        </p:spPr>
      </p:pic>
      <p:pic>
        <p:nvPicPr>
          <p:cNvPr id="11" name="Picture 10" descr="UA9logo.pdf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" y="2434099"/>
            <a:ext cx="1375571" cy="795354"/>
          </a:xfrm>
          <a:prstGeom prst="rect">
            <a:avLst/>
          </a:prstGeom>
        </p:spPr>
      </p:pic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2473109" y="1944688"/>
            <a:ext cx="6634162" cy="969962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2483404" y="3105150"/>
            <a:ext cx="3292475" cy="4254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5"/>
          </p:nvPr>
        </p:nvSpPr>
        <p:spPr>
          <a:xfrm>
            <a:off x="2482850" y="4405313"/>
            <a:ext cx="4527550" cy="58737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pic>
        <p:nvPicPr>
          <p:cNvPr id="15" name="Immagine 1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" y="3326232"/>
            <a:ext cx="1371592" cy="585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40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548" y="1911"/>
            <a:ext cx="469029" cy="497592"/>
          </a:xfrm>
          <a:prstGeom prst="rect">
            <a:avLst/>
          </a:prstGeom>
        </p:spPr>
      </p:pic>
      <p:pic>
        <p:nvPicPr>
          <p:cNvPr id="17" name="Picture 16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5"/>
            <a:ext cx="469029" cy="468248"/>
          </a:xfrm>
          <a:prstGeom prst="rect">
            <a:avLst/>
          </a:prstGeom>
        </p:spPr>
      </p:pic>
      <p:pic>
        <p:nvPicPr>
          <p:cNvPr id="18" name="Picture 17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2435"/>
            <a:ext cx="803565" cy="514281"/>
          </a:xfrm>
          <a:prstGeom prst="rect">
            <a:avLst/>
          </a:prstGeom>
        </p:spPr>
      </p:pic>
      <p:pic>
        <p:nvPicPr>
          <p:cNvPr id="19" name="Immagin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44" y="133980"/>
            <a:ext cx="752469" cy="325392"/>
          </a:xfrm>
          <a:prstGeom prst="rect">
            <a:avLst/>
          </a:prstGeom>
        </p:spPr>
      </p:pic>
      <p:cxnSp>
        <p:nvCxnSpPr>
          <p:cNvPr id="21" name="Straight Connector 20"/>
          <p:cNvCxnSpPr/>
          <p:nvPr userDrawn="1"/>
        </p:nvCxnSpPr>
        <p:spPr>
          <a:xfrm flipV="1">
            <a:off x="0" y="472296"/>
            <a:ext cx="9154712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548" y="1911"/>
            <a:ext cx="469029" cy="497592"/>
          </a:xfrm>
          <a:prstGeom prst="rect">
            <a:avLst/>
          </a:prstGeom>
        </p:spPr>
      </p:pic>
      <p:pic>
        <p:nvPicPr>
          <p:cNvPr id="17" name="Picture 16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5"/>
            <a:ext cx="469029" cy="468248"/>
          </a:xfrm>
          <a:prstGeom prst="rect">
            <a:avLst/>
          </a:prstGeom>
        </p:spPr>
      </p:pic>
      <p:pic>
        <p:nvPicPr>
          <p:cNvPr id="18" name="Picture 17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2435"/>
            <a:ext cx="803565" cy="514281"/>
          </a:xfrm>
          <a:prstGeom prst="rect">
            <a:avLst/>
          </a:prstGeom>
        </p:spPr>
      </p:pic>
      <p:pic>
        <p:nvPicPr>
          <p:cNvPr id="19" name="Immagin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44" y="133980"/>
            <a:ext cx="752469" cy="3253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 flipV="1">
            <a:off x="0" y="472296"/>
            <a:ext cx="9154712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548" y="1911"/>
            <a:ext cx="469029" cy="497592"/>
          </a:xfrm>
          <a:prstGeom prst="rect">
            <a:avLst/>
          </a:prstGeom>
        </p:spPr>
      </p:pic>
      <p:pic>
        <p:nvPicPr>
          <p:cNvPr id="16" name="Picture 15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5"/>
            <a:ext cx="469029" cy="468248"/>
          </a:xfrm>
          <a:prstGeom prst="rect">
            <a:avLst/>
          </a:prstGeom>
        </p:spPr>
      </p:pic>
      <p:pic>
        <p:nvPicPr>
          <p:cNvPr id="17" name="Picture 16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2435"/>
            <a:ext cx="803565" cy="514281"/>
          </a:xfrm>
          <a:prstGeom prst="rect">
            <a:avLst/>
          </a:prstGeom>
        </p:spPr>
      </p:pic>
      <p:pic>
        <p:nvPicPr>
          <p:cNvPr id="18" name="Immagin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44" y="133980"/>
            <a:ext cx="752469" cy="325392"/>
          </a:xfrm>
          <a:prstGeom prst="rect">
            <a:avLst/>
          </a:prstGeom>
        </p:spPr>
      </p:pic>
      <p:cxnSp>
        <p:nvCxnSpPr>
          <p:cNvPr id="20" name="Straight Connector 19"/>
          <p:cNvCxnSpPr/>
          <p:nvPr userDrawn="1"/>
        </p:nvCxnSpPr>
        <p:spPr>
          <a:xfrm flipV="1">
            <a:off x="0" y="472296"/>
            <a:ext cx="9154712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314450"/>
            <a:ext cx="3702050" cy="308491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050"/>
            </a:lvl4pPr>
            <a:lvl5pPr>
              <a:defRPr sz="9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0464" y="1314450"/>
            <a:ext cx="3703637" cy="308491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050"/>
            </a:lvl4pPr>
            <a:lvl5pPr>
              <a:defRPr sz="9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R. Rossi - Crystal Collimation with Heavy Ion Beams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CEE50D9-C305-41A9-8D2A-7C84234E8D83}" type="slidenum">
              <a:rPr lang="it-IT" smtClean="0"/>
              <a:pPr/>
              <a:t>‹#›</a:t>
            </a:fld>
            <a:endParaRPr lang="it-IT" dirty="0"/>
          </a:p>
        </p:txBody>
      </p:sp>
      <p:sp>
        <p:nvSpPr>
          <p:cNvPr id="9" name="Segnaposto titolo 4"/>
          <p:cNvSpPr txBox="1">
            <a:spLocks noGrp="1"/>
          </p:cNvSpPr>
          <p:nvPr>
            <p:ph type="title"/>
          </p:nvPr>
        </p:nvSpPr>
        <p:spPr>
          <a:xfrm>
            <a:off x="1115617" y="0"/>
            <a:ext cx="7540559" cy="619110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t" anchorCtr="0" compatLnSpc="1"/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r>
              <a:rPr lang="it-IT" smtClean="0"/>
              <a:t>Fare clic per modificare stile</a:t>
            </a:r>
            <a:endParaRPr lang="it-IT" dirty="0"/>
          </a:p>
        </p:txBody>
      </p:sp>
      <p:pic>
        <p:nvPicPr>
          <p:cNvPr id="8" name="Picture 7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548" y="1911"/>
            <a:ext cx="469029" cy="497592"/>
          </a:xfrm>
          <a:prstGeom prst="rect">
            <a:avLst/>
          </a:prstGeom>
        </p:spPr>
      </p:pic>
      <p:pic>
        <p:nvPicPr>
          <p:cNvPr id="11" name="Picture 10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5"/>
            <a:ext cx="469029" cy="468248"/>
          </a:xfrm>
          <a:prstGeom prst="rect">
            <a:avLst/>
          </a:prstGeom>
        </p:spPr>
      </p:pic>
      <p:pic>
        <p:nvPicPr>
          <p:cNvPr id="12" name="Picture 11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2435"/>
            <a:ext cx="803565" cy="514281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44" y="133980"/>
            <a:ext cx="752469" cy="325392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0" y="472296"/>
            <a:ext cx="9154712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255763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548" y="1911"/>
            <a:ext cx="469029" cy="497592"/>
          </a:xfrm>
          <a:prstGeom prst="rect">
            <a:avLst/>
          </a:prstGeom>
        </p:spPr>
      </p:pic>
      <p:pic>
        <p:nvPicPr>
          <p:cNvPr id="8" name="Picture 7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5"/>
            <a:ext cx="469029" cy="468248"/>
          </a:xfrm>
          <a:prstGeom prst="rect">
            <a:avLst/>
          </a:prstGeom>
        </p:spPr>
      </p:pic>
      <p:pic>
        <p:nvPicPr>
          <p:cNvPr id="9" name="Picture 8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2435"/>
            <a:ext cx="803565" cy="514281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44" y="133980"/>
            <a:ext cx="752469" cy="325392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>
          <a:xfrm flipV="1">
            <a:off x="0" y="472296"/>
            <a:ext cx="9154712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548" y="1911"/>
            <a:ext cx="469029" cy="497592"/>
          </a:xfrm>
          <a:prstGeom prst="rect">
            <a:avLst/>
          </a:prstGeom>
        </p:spPr>
      </p:pic>
      <p:pic>
        <p:nvPicPr>
          <p:cNvPr id="16" name="Picture 15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5"/>
            <a:ext cx="469029" cy="468248"/>
          </a:xfrm>
          <a:prstGeom prst="rect">
            <a:avLst/>
          </a:prstGeom>
        </p:spPr>
      </p:pic>
      <p:pic>
        <p:nvPicPr>
          <p:cNvPr id="18" name="Picture 17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2435"/>
            <a:ext cx="803565" cy="514281"/>
          </a:xfrm>
          <a:prstGeom prst="rect">
            <a:avLst/>
          </a:prstGeom>
        </p:spPr>
      </p:pic>
      <p:pic>
        <p:nvPicPr>
          <p:cNvPr id="19" name="Immagin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44" y="133980"/>
            <a:ext cx="752469" cy="325392"/>
          </a:xfrm>
          <a:prstGeom prst="rect">
            <a:avLst/>
          </a:prstGeom>
        </p:spPr>
      </p:pic>
      <p:cxnSp>
        <p:nvCxnSpPr>
          <p:cNvPr id="20" name="Straight Connector 19"/>
          <p:cNvCxnSpPr/>
          <p:nvPr userDrawn="1"/>
        </p:nvCxnSpPr>
        <p:spPr>
          <a:xfrm flipV="1">
            <a:off x="0" y="472296"/>
            <a:ext cx="9154712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Picture 16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548" y="1911"/>
            <a:ext cx="469029" cy="497592"/>
          </a:xfrm>
          <a:prstGeom prst="rect">
            <a:avLst/>
          </a:prstGeom>
        </p:spPr>
      </p:pic>
      <p:pic>
        <p:nvPicPr>
          <p:cNvPr id="18" name="Picture 17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5"/>
            <a:ext cx="469029" cy="468248"/>
          </a:xfrm>
          <a:prstGeom prst="rect">
            <a:avLst/>
          </a:prstGeom>
        </p:spPr>
      </p:pic>
      <p:pic>
        <p:nvPicPr>
          <p:cNvPr id="20" name="Picture 19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2435"/>
            <a:ext cx="803565" cy="514281"/>
          </a:xfrm>
          <a:prstGeom prst="rect">
            <a:avLst/>
          </a:prstGeom>
        </p:spPr>
      </p:pic>
      <p:pic>
        <p:nvPicPr>
          <p:cNvPr id="21" name="Immagin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44" y="133980"/>
            <a:ext cx="752469" cy="325392"/>
          </a:xfrm>
          <a:prstGeom prst="rect">
            <a:avLst/>
          </a:prstGeom>
        </p:spPr>
      </p:pic>
      <p:cxnSp>
        <p:nvCxnSpPr>
          <p:cNvPr id="26" name="Straight Connector 25"/>
          <p:cNvCxnSpPr/>
          <p:nvPr userDrawn="1"/>
        </p:nvCxnSpPr>
        <p:spPr>
          <a:xfrm flipV="1">
            <a:off x="0" y="472296"/>
            <a:ext cx="9154712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8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548" y="1911"/>
            <a:ext cx="469029" cy="497592"/>
          </a:xfrm>
          <a:prstGeom prst="rect">
            <a:avLst/>
          </a:prstGeom>
        </p:spPr>
      </p:pic>
      <p:pic>
        <p:nvPicPr>
          <p:cNvPr id="20" name="Picture 19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5"/>
            <a:ext cx="469029" cy="468248"/>
          </a:xfrm>
          <a:prstGeom prst="rect">
            <a:avLst/>
          </a:prstGeom>
        </p:spPr>
      </p:pic>
      <p:pic>
        <p:nvPicPr>
          <p:cNvPr id="22" name="Picture 21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2435"/>
            <a:ext cx="803565" cy="514281"/>
          </a:xfrm>
          <a:prstGeom prst="rect">
            <a:avLst/>
          </a:prstGeom>
        </p:spPr>
      </p:pic>
      <p:pic>
        <p:nvPicPr>
          <p:cNvPr id="23" name="Immagin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44" y="133980"/>
            <a:ext cx="752469" cy="325392"/>
          </a:xfrm>
          <a:prstGeom prst="rect">
            <a:avLst/>
          </a:prstGeom>
        </p:spPr>
      </p:pic>
      <p:cxnSp>
        <p:nvCxnSpPr>
          <p:cNvPr id="28" name="Straight Connector 27"/>
          <p:cNvCxnSpPr/>
          <p:nvPr userDrawn="1"/>
        </p:nvCxnSpPr>
        <p:spPr>
          <a:xfrm flipV="1">
            <a:off x="0" y="472296"/>
            <a:ext cx="9154712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548" y="1911"/>
            <a:ext cx="469029" cy="497592"/>
          </a:xfrm>
          <a:prstGeom prst="rect">
            <a:avLst/>
          </a:prstGeom>
        </p:spPr>
      </p:pic>
      <p:pic>
        <p:nvPicPr>
          <p:cNvPr id="16" name="Picture 15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5"/>
            <a:ext cx="469029" cy="468248"/>
          </a:xfrm>
          <a:prstGeom prst="rect">
            <a:avLst/>
          </a:prstGeom>
        </p:spPr>
      </p:pic>
      <p:pic>
        <p:nvPicPr>
          <p:cNvPr id="18" name="Picture 17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2435"/>
            <a:ext cx="803565" cy="514281"/>
          </a:xfrm>
          <a:prstGeom prst="rect">
            <a:avLst/>
          </a:prstGeom>
        </p:spPr>
      </p:pic>
      <p:pic>
        <p:nvPicPr>
          <p:cNvPr id="19" name="Immagin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44" y="133980"/>
            <a:ext cx="752469" cy="325392"/>
          </a:xfrm>
          <a:prstGeom prst="rect">
            <a:avLst/>
          </a:prstGeom>
        </p:spPr>
      </p:pic>
      <p:cxnSp>
        <p:nvCxnSpPr>
          <p:cNvPr id="24" name="Straight Connector 23"/>
          <p:cNvCxnSpPr/>
          <p:nvPr userDrawn="1"/>
        </p:nvCxnSpPr>
        <p:spPr>
          <a:xfrm flipV="1">
            <a:off x="0" y="472296"/>
            <a:ext cx="9154712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548" y="1911"/>
            <a:ext cx="469029" cy="497592"/>
          </a:xfrm>
          <a:prstGeom prst="rect">
            <a:avLst/>
          </a:prstGeom>
        </p:spPr>
      </p:pic>
      <p:pic>
        <p:nvPicPr>
          <p:cNvPr id="15" name="Picture 14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5"/>
            <a:ext cx="469029" cy="468248"/>
          </a:xfrm>
          <a:prstGeom prst="rect">
            <a:avLst/>
          </a:prstGeom>
        </p:spPr>
      </p:pic>
      <p:pic>
        <p:nvPicPr>
          <p:cNvPr id="17" name="Picture 16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2435"/>
            <a:ext cx="803565" cy="514281"/>
          </a:xfrm>
          <a:prstGeom prst="rect">
            <a:avLst/>
          </a:prstGeom>
        </p:spPr>
      </p:pic>
      <p:pic>
        <p:nvPicPr>
          <p:cNvPr id="18" name="Immagin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44" y="133980"/>
            <a:ext cx="752469" cy="325392"/>
          </a:xfrm>
          <a:prstGeom prst="rect">
            <a:avLst/>
          </a:prstGeom>
        </p:spPr>
      </p:pic>
      <p:cxnSp>
        <p:nvCxnSpPr>
          <p:cNvPr id="23" name="Straight Connector 22"/>
          <p:cNvCxnSpPr/>
          <p:nvPr userDrawn="1"/>
        </p:nvCxnSpPr>
        <p:spPr>
          <a:xfrm flipV="1">
            <a:off x="0" y="472296"/>
            <a:ext cx="9154712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511845"/>
            <a:ext cx="3008313" cy="7443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12427"/>
            <a:ext cx="5111750" cy="40821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256232"/>
            <a:ext cx="3008313" cy="33383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pic>
        <p:nvPicPr>
          <p:cNvPr id="16" name="Picture 15" descr="lcoll_logo3_smal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548" y="1911"/>
            <a:ext cx="469029" cy="497592"/>
          </a:xfrm>
          <a:prstGeom prst="rect">
            <a:avLst/>
          </a:prstGeom>
        </p:spPr>
      </p:pic>
      <p:pic>
        <p:nvPicPr>
          <p:cNvPr id="17" name="Picture 16" descr="CERN-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5"/>
            <a:ext cx="469029" cy="468248"/>
          </a:xfrm>
          <a:prstGeom prst="rect">
            <a:avLst/>
          </a:prstGeom>
        </p:spPr>
      </p:pic>
      <p:pic>
        <p:nvPicPr>
          <p:cNvPr id="18" name="Picture 17" descr="logUA9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2435"/>
            <a:ext cx="803565" cy="514281"/>
          </a:xfrm>
          <a:prstGeom prst="rect">
            <a:avLst/>
          </a:prstGeom>
        </p:spPr>
      </p:pic>
      <p:pic>
        <p:nvPicPr>
          <p:cNvPr id="19" name="Immagin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944" y="133980"/>
            <a:ext cx="752469" cy="325392"/>
          </a:xfrm>
          <a:prstGeom prst="rect">
            <a:avLst/>
          </a:prstGeom>
        </p:spPr>
      </p:pic>
      <p:cxnSp>
        <p:nvCxnSpPr>
          <p:cNvPr id="21" name="Straight Connector 20"/>
          <p:cNvCxnSpPr/>
          <p:nvPr userDrawn="1"/>
        </p:nvCxnSpPr>
        <p:spPr>
          <a:xfrm flipV="1">
            <a:off x="0" y="472296"/>
            <a:ext cx="9154712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7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9832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5041107"/>
            <a:ext cx="1969371" cy="1115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69371" y="5041108"/>
            <a:ext cx="5041029" cy="102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5041108"/>
            <a:ext cx="2133600" cy="102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7" r:id="rId1"/>
    <p:sldLayoutId id="2147493456" r:id="rId2"/>
    <p:sldLayoutId id="2147493457" r:id="rId3"/>
    <p:sldLayoutId id="2147493458" r:id="rId4"/>
    <p:sldLayoutId id="2147493459" r:id="rId5"/>
    <p:sldLayoutId id="2147493460" r:id="rId6"/>
    <p:sldLayoutId id="2147493461" r:id="rId7"/>
    <p:sldLayoutId id="2147493462" r:id="rId8"/>
    <p:sldLayoutId id="2147493463" r:id="rId9"/>
    <p:sldLayoutId id="2147493464" r:id="rId10"/>
    <p:sldLayoutId id="2147493465" r:id="rId11"/>
    <p:sldLayoutId id="2147493466" r:id="rId12"/>
    <p:sldLayoutId id="2147493468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5.emf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image" Target="../media/image20.emf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4" Type="http://schemas.openxmlformats.org/officeDocument/2006/relationships/image" Target="../media/image25.jpe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image" Target="../media/image28.emf"/><Relationship Id="rId5" Type="http://schemas.openxmlformats.org/officeDocument/2006/relationships/image" Target="../media/image29.png"/><Relationship Id="rId1" Type="http://schemas.openxmlformats.org/officeDocument/2006/relationships/tags" Target="../tags/tag7.xml"/><Relationship Id="rId2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4" Type="http://schemas.openxmlformats.org/officeDocument/2006/relationships/image" Target="../media/image30.emf"/><Relationship Id="rId1" Type="http://schemas.openxmlformats.org/officeDocument/2006/relationships/tags" Target="../tags/tag8.xml"/><Relationship Id="rId2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4" Type="http://schemas.openxmlformats.org/officeDocument/2006/relationships/image" Target="../media/image17.emf"/><Relationship Id="rId5" Type="http://schemas.openxmlformats.org/officeDocument/2006/relationships/image" Target="../media/image31.emf"/><Relationship Id="rId1" Type="http://schemas.openxmlformats.org/officeDocument/2006/relationships/tags" Target="../tags/tag9.xml"/><Relationship Id="rId2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303714" TargetMode="External"/><Relationship Id="rId4" Type="http://schemas.openxmlformats.org/officeDocument/2006/relationships/hyperlink" Target="https://cds.cern.ch/record/2644175" TargetMode="External"/><Relationship Id="rId5" Type="http://schemas.openxmlformats.org/officeDocument/2006/relationships/image" Target="../media/image7.tif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6" Type="http://schemas.openxmlformats.org/officeDocument/2006/relationships/image" Target="../media/image26.emf"/><Relationship Id="rId7" Type="http://schemas.openxmlformats.org/officeDocument/2006/relationships/image" Target="../media/image27.png"/><Relationship Id="rId1" Type="http://schemas.openxmlformats.org/officeDocument/2006/relationships/tags" Target="../tags/tag10.xml"/><Relationship Id="rId2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image" Target="../media/image34.emf"/><Relationship Id="rId5" Type="http://schemas.openxmlformats.org/officeDocument/2006/relationships/image" Target="../media/image16.emf"/><Relationship Id="rId1" Type="http://schemas.openxmlformats.org/officeDocument/2006/relationships/tags" Target="../tags/tag11.xml"/><Relationship Id="rId2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emf"/><Relationship Id="rId5" Type="http://schemas.openxmlformats.org/officeDocument/2006/relationships/image" Target="../media/image39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4" Type="http://schemas.openxmlformats.org/officeDocument/2006/relationships/image" Target="../media/image17.emf"/><Relationship Id="rId5" Type="http://schemas.openxmlformats.org/officeDocument/2006/relationships/image" Target="../media/image40.emf"/><Relationship Id="rId6" Type="http://schemas.openxmlformats.org/officeDocument/2006/relationships/image" Target="../media/image38.emf"/><Relationship Id="rId1" Type="http://schemas.openxmlformats.org/officeDocument/2006/relationships/tags" Target="../tags/tag12.xml"/><Relationship Id="rId2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emf"/><Relationship Id="rId5" Type="http://schemas.openxmlformats.org/officeDocument/2006/relationships/image" Target="../media/image45.emf"/><Relationship Id="rId6" Type="http://schemas.openxmlformats.org/officeDocument/2006/relationships/image" Target="../media/image46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4" Type="http://schemas.openxmlformats.org/officeDocument/2006/relationships/image" Target="../media/image47.emf"/><Relationship Id="rId5" Type="http://schemas.openxmlformats.org/officeDocument/2006/relationships/image" Target="../media/image48.png"/><Relationship Id="rId6" Type="http://schemas.openxmlformats.org/officeDocument/2006/relationships/image" Target="../media/image49.emf"/><Relationship Id="rId7" Type="http://schemas.openxmlformats.org/officeDocument/2006/relationships/image" Target="../media/image50.png"/><Relationship Id="rId1" Type="http://schemas.openxmlformats.org/officeDocument/2006/relationships/tags" Target="../tags/tag13.xml"/><Relationship Id="rId2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6" Type="http://schemas.openxmlformats.org/officeDocument/2006/relationships/image" Target="../media/image53.emf"/><Relationship Id="rId1" Type="http://schemas.openxmlformats.org/officeDocument/2006/relationships/tags" Target="../tags/tag14.xml"/><Relationship Id="rId2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4.emf"/><Relationship Id="rId3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4" Type="http://schemas.openxmlformats.org/officeDocument/2006/relationships/image" Target="../media/image56.gi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5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473109" y="1944688"/>
            <a:ext cx="6634162" cy="1160462"/>
          </a:xfrm>
        </p:spPr>
        <p:txBody>
          <a:bodyPr>
            <a:normAutofit/>
          </a:bodyPr>
          <a:lstStyle/>
          <a:p>
            <a:r>
              <a:rPr lang="en-US" b="1" dirty="0"/>
              <a:t>LHC </a:t>
            </a:r>
            <a:r>
              <a:rPr lang="en-US" b="1" dirty="0" smtClean="0"/>
              <a:t>Operational </a:t>
            </a:r>
            <a:r>
              <a:rPr lang="en-US" b="1" dirty="0"/>
              <a:t>E</a:t>
            </a:r>
            <a:r>
              <a:rPr lang="en-US" b="1" dirty="0" smtClean="0"/>
              <a:t>xperience </a:t>
            </a:r>
            <a:r>
              <a:rPr lang="en-US" b="1" dirty="0"/>
              <a:t>with </a:t>
            </a:r>
            <a:r>
              <a:rPr lang="en-US" b="1" dirty="0" smtClean="0"/>
              <a:t>Heavy </a:t>
            </a:r>
            <a:r>
              <a:rPr lang="en-US" b="1" dirty="0"/>
              <a:t>I</a:t>
            </a:r>
            <a:r>
              <a:rPr lang="en-US" b="1" dirty="0" smtClean="0"/>
              <a:t>on </a:t>
            </a:r>
            <a:r>
              <a:rPr lang="en-US" b="1" dirty="0"/>
              <a:t>B</a:t>
            </a:r>
            <a:r>
              <a:rPr lang="en-US" b="1" dirty="0" smtClean="0"/>
              <a:t>eams</a:t>
            </a:r>
            <a:endParaRPr lang="en-US" b="1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483403" y="3054348"/>
            <a:ext cx="5107751" cy="425450"/>
          </a:xfrm>
        </p:spPr>
        <p:txBody>
          <a:bodyPr>
            <a:normAutofit/>
          </a:bodyPr>
          <a:lstStyle/>
          <a:p>
            <a:r>
              <a:rPr lang="en-GB" dirty="0" smtClean="0"/>
              <a:t>19/10/2018 –  </a:t>
            </a:r>
            <a:r>
              <a:rPr lang="en-GB" dirty="0" smtClean="0"/>
              <a:t>HL-LHC Crystal </a:t>
            </a:r>
            <a:r>
              <a:rPr lang="en-GB" dirty="0" smtClean="0"/>
              <a:t>Collimation Day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2483402" y="3530600"/>
            <a:ext cx="6558997" cy="1371600"/>
          </a:xfrm>
        </p:spPr>
        <p:txBody>
          <a:bodyPr>
            <a:normAutofit/>
          </a:bodyPr>
          <a:lstStyle/>
          <a:p>
            <a:r>
              <a:rPr lang="en-GB" sz="2400" u="sng" dirty="0" smtClean="0"/>
              <a:t>Roberto Rossi</a:t>
            </a:r>
          </a:p>
          <a:p>
            <a:r>
              <a:rPr lang="en-GB" dirty="0" smtClean="0"/>
              <a:t>Daniele </a:t>
            </a:r>
            <a:r>
              <a:rPr lang="en-GB" dirty="0" err="1" smtClean="0"/>
              <a:t>Mirarchi</a:t>
            </a:r>
            <a:r>
              <a:rPr lang="en-GB" dirty="0" smtClean="0"/>
              <a:t>, Stefano Redaelli, Walter </a:t>
            </a:r>
            <a:r>
              <a:rPr lang="en-GB" dirty="0" err="1" smtClean="0"/>
              <a:t>Scandale</a:t>
            </a:r>
            <a:endParaRPr lang="en-GB" dirty="0" smtClean="0"/>
          </a:p>
          <a:p>
            <a:r>
              <a:rPr lang="en-GB" sz="1500" dirty="0"/>
              <a:t>Acknowledgments</a:t>
            </a:r>
            <a:r>
              <a:rPr lang="en-GB" sz="1500"/>
              <a:t>: </a:t>
            </a:r>
            <a:r>
              <a:rPr lang="en-GB" sz="1500" smtClean="0"/>
              <a:t>UA9 Collaboration, EN-SMM, </a:t>
            </a:r>
            <a:r>
              <a:rPr lang="en-GB" sz="1500" dirty="0"/>
              <a:t>BE-ABP, EN-STI, BE-OP</a:t>
            </a:r>
            <a:endParaRPr lang="en-GB" sz="1500" dirty="0" smtClean="0"/>
          </a:p>
        </p:txBody>
      </p:sp>
    </p:spTree>
    <p:extLst>
      <p:ext uri="{BB962C8B-B14F-4D97-AF65-F5344CB8AC3E}">
        <p14:creationId xmlns:p14="http://schemas.microsoft.com/office/powerpoint/2010/main" val="85925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33"/>
    </mc:Choice>
    <mc:Fallback xmlns="">
      <p:transition spd="slow" advTm="1103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4" r="8579"/>
          <a:stretch/>
        </p:blipFill>
        <p:spPr>
          <a:xfrm>
            <a:off x="64597" y="545808"/>
            <a:ext cx="3661370" cy="2359113"/>
          </a:xfrm>
          <a:prstGeom prst="rect">
            <a:avLst/>
          </a:prstGeom>
          <a:ln w="19050"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Ions Loss Maps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8" r="5165"/>
          <a:stretch/>
        </p:blipFill>
        <p:spPr>
          <a:xfrm>
            <a:off x="4008236" y="1334616"/>
            <a:ext cx="4986814" cy="2976819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300828" y="744111"/>
            <a:ext cx="4171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 region added for LM </a:t>
            </a:r>
            <a:r>
              <a:rPr lang="en-US" dirty="0" err="1" smtClean="0"/>
              <a:t>anlysis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Q12-13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2725093" y="715224"/>
            <a:ext cx="371192" cy="1928388"/>
          </a:xfrm>
          <a:prstGeom prst="roundRect">
            <a:avLst>
              <a:gd name="adj" fmla="val 0"/>
            </a:avLst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3096285" y="715224"/>
            <a:ext cx="869618" cy="619392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96284" y="2641753"/>
            <a:ext cx="900464" cy="1669682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Immagin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7" t="4770" r="3630" b="674"/>
          <a:stretch/>
        </p:blipFill>
        <p:spPr>
          <a:xfrm>
            <a:off x="259816" y="3081275"/>
            <a:ext cx="3045872" cy="179041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780589" y="3174356"/>
            <a:ext cx="244444" cy="1520982"/>
          </a:xfrm>
          <a:prstGeom prst="rect">
            <a:avLst/>
          </a:prstGeom>
          <a:solidFill>
            <a:schemeClr val="tx1">
              <a:lumMod val="20000"/>
              <a:lumOff val="80000"/>
              <a:alpha val="56000"/>
            </a:schemeClr>
          </a:solidFill>
          <a:ln w="19050"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209115" y="1515351"/>
            <a:ext cx="373336" cy="2497855"/>
          </a:xfrm>
          <a:prstGeom prst="rect">
            <a:avLst/>
          </a:prstGeom>
          <a:solidFill>
            <a:schemeClr val="tx1">
              <a:lumMod val="20000"/>
              <a:lumOff val="80000"/>
              <a:alpha val="56000"/>
            </a:schemeClr>
          </a:solidFill>
          <a:ln w="19050"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asellaDiTesto 11"/>
          <p:cNvSpPr txBox="1"/>
          <p:nvPr/>
        </p:nvSpPr>
        <p:spPr>
          <a:xfrm>
            <a:off x="2646387" y="706072"/>
            <a:ext cx="256424" cy="3583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200" dirty="0" smtClean="0"/>
              <a:t>β</a:t>
            </a:r>
            <a:r>
              <a:rPr lang="en-GB" sz="1200" dirty="0" smtClean="0"/>
              <a:t>-</a:t>
            </a:r>
            <a:r>
              <a:rPr lang="en-GB" sz="1200" dirty="0" err="1" smtClean="0"/>
              <a:t>coll</a:t>
            </a:r>
            <a:endParaRPr lang="en-GB" sz="1200" dirty="0"/>
          </a:p>
        </p:txBody>
      </p:sp>
      <p:sp>
        <p:nvSpPr>
          <p:cNvPr id="25" name="CasellaDiTesto 12"/>
          <p:cNvSpPr txBox="1"/>
          <p:nvPr/>
        </p:nvSpPr>
        <p:spPr>
          <a:xfrm>
            <a:off x="2181778" y="1646684"/>
            <a:ext cx="272534" cy="3583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200" smtClean="0"/>
              <a:t>Dump</a:t>
            </a:r>
            <a:endParaRPr lang="en-GB" sz="1200" dirty="0"/>
          </a:p>
        </p:txBody>
      </p:sp>
      <p:sp>
        <p:nvSpPr>
          <p:cNvPr id="26" name="CasellaDiTesto 13"/>
          <p:cNvSpPr txBox="1"/>
          <p:nvPr/>
        </p:nvSpPr>
        <p:spPr>
          <a:xfrm>
            <a:off x="920937" y="1174181"/>
            <a:ext cx="360409" cy="3583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i="1" dirty="0" err="1" smtClean="0"/>
              <a:t>δp</a:t>
            </a:r>
            <a:r>
              <a:rPr lang="en-GB" sz="1200" i="1" dirty="0" smtClean="0"/>
              <a:t>/p</a:t>
            </a:r>
            <a:r>
              <a:rPr lang="en-GB" sz="1200" dirty="0" smtClean="0"/>
              <a:t>-</a:t>
            </a:r>
            <a:r>
              <a:rPr lang="en-GB" sz="1200" dirty="0" err="1" smtClean="0"/>
              <a:t>coll</a:t>
            </a:r>
            <a:endParaRPr lang="en-GB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57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Crystal Collimation Concept for </a:t>
            </a:r>
            <a:r>
              <a:rPr lang="en-US" dirty="0" err="1" smtClean="0"/>
              <a:t>Xe</a:t>
            </a:r>
            <a:r>
              <a:rPr lang="en-US" dirty="0" smtClean="0"/>
              <a:t> Test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pic>
        <p:nvPicPr>
          <p:cNvPr id="6" name="Immagin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7353" b="30671"/>
          <a:stretch/>
        </p:blipFill>
        <p:spPr>
          <a:xfrm>
            <a:off x="326357" y="742220"/>
            <a:ext cx="8439379" cy="2699271"/>
          </a:xfrm>
          <a:prstGeom prst="rect">
            <a:avLst/>
          </a:prstGeom>
        </p:spPr>
      </p:pic>
      <p:sp>
        <p:nvSpPr>
          <p:cNvPr id="7" name="Rettangolo 8"/>
          <p:cNvSpPr/>
          <p:nvPr/>
        </p:nvSpPr>
        <p:spPr>
          <a:xfrm>
            <a:off x="7407842" y="1000057"/>
            <a:ext cx="1050131" cy="335887"/>
          </a:xfrm>
          <a:prstGeom prst="rect">
            <a:avLst/>
          </a:prstGeom>
          <a:solidFill>
            <a:srgbClr val="424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ttore 2 9"/>
          <p:cNvCxnSpPr/>
          <p:nvPr/>
        </p:nvCxnSpPr>
        <p:spPr>
          <a:xfrm>
            <a:off x="8580059" y="1008679"/>
            <a:ext cx="600" cy="605916"/>
          </a:xfrm>
          <a:prstGeom prst="straightConnector1">
            <a:avLst/>
          </a:prstGeom>
          <a:ln>
            <a:solidFill>
              <a:srgbClr val="42424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ttangolo 8"/>
          <p:cNvSpPr/>
          <p:nvPr/>
        </p:nvSpPr>
        <p:spPr>
          <a:xfrm>
            <a:off x="5425203" y="1371114"/>
            <a:ext cx="1035107" cy="24348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779891" y="1025815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50" dirty="0" smtClean="0">
                <a:ln w="9525" cmpd="sng">
                  <a:solidFill>
                    <a:srgbClr val="5E5E5E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E5E5E">
                      <a:alpha val="40000"/>
                    </a:srgbClr>
                  </a:glow>
                </a:effectLst>
              </a:rPr>
              <a:t>C</a:t>
            </a:r>
            <a:endParaRPr lang="en-US" b="1" spc="50" dirty="0">
              <a:ln w="9525" cmpd="sng">
                <a:solidFill>
                  <a:srgbClr val="5E5E5E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E5E5E">
                    <a:alpha val="40000"/>
                  </a:srgbClr>
                </a:glo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32371" y="1018749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pc="50" smtClean="0">
                <a:ln w="9525" cmpd="sng">
                  <a:solidFill>
                    <a:srgbClr val="424242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24242">
                      <a:alpha val="40000"/>
                    </a:srgbClr>
                  </a:glow>
                </a:effectLst>
              </a:rPr>
              <a:t>W</a:t>
            </a:r>
            <a:endParaRPr lang="en-US" b="1" spc="50">
              <a:ln w="9525" cmpd="sng">
                <a:solidFill>
                  <a:srgbClr val="424242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424242">
                    <a:alpha val="40000"/>
                  </a:srgbClr>
                </a:glo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082675" y="1617895"/>
            <a:ext cx="2534644" cy="535642"/>
          </a:xfrm>
          <a:custGeom>
            <a:avLst/>
            <a:gdLst>
              <a:gd name="connsiteX0" fmla="*/ 0 w 2563738"/>
              <a:gd name="connsiteY0" fmla="*/ 0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0 w 2563738"/>
              <a:gd name="connsiteY4" fmla="*/ 0 h 538943"/>
              <a:gd name="connsiteX0" fmla="*/ 71252 w 2563738"/>
              <a:gd name="connsiteY0" fmla="*/ 142503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71252 w 2563738"/>
              <a:gd name="connsiteY4" fmla="*/ 142503 h 538943"/>
              <a:gd name="connsiteX0" fmla="*/ 35627 w 2563738"/>
              <a:gd name="connsiteY0" fmla="*/ 225631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35627 w 2563738"/>
              <a:gd name="connsiteY4" fmla="*/ 225631 h 538943"/>
              <a:gd name="connsiteX0" fmla="*/ 35627 w 2563738"/>
              <a:gd name="connsiteY0" fmla="*/ 225631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35627 w 2563738"/>
              <a:gd name="connsiteY4" fmla="*/ 225631 h 538943"/>
              <a:gd name="connsiteX0" fmla="*/ 53824 w 2563738"/>
              <a:gd name="connsiteY0" fmla="*/ 184688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53824 w 2563738"/>
              <a:gd name="connsiteY4" fmla="*/ 184688 h 538943"/>
              <a:gd name="connsiteX0" fmla="*/ 53824 w 2563738"/>
              <a:gd name="connsiteY0" fmla="*/ 184688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53824 w 2563738"/>
              <a:gd name="connsiteY4" fmla="*/ 184688 h 538943"/>
              <a:gd name="connsiteX0" fmla="*/ 53824 w 2563738"/>
              <a:gd name="connsiteY0" fmla="*/ 184688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53824 w 2563738"/>
              <a:gd name="connsiteY4" fmla="*/ 184688 h 538943"/>
              <a:gd name="connsiteX0" fmla="*/ 54208 w 2564122"/>
              <a:gd name="connsiteY0" fmla="*/ 184688 h 538943"/>
              <a:gd name="connsiteX1" fmla="*/ 2564122 w 2564122"/>
              <a:gd name="connsiteY1" fmla="*/ 0 h 538943"/>
              <a:gd name="connsiteX2" fmla="*/ 2564122 w 2564122"/>
              <a:gd name="connsiteY2" fmla="*/ 538943 h 538943"/>
              <a:gd name="connsiteX3" fmla="*/ 384 w 2564122"/>
              <a:gd name="connsiteY3" fmla="*/ 538943 h 538943"/>
              <a:gd name="connsiteX4" fmla="*/ 54208 w 2564122"/>
              <a:gd name="connsiteY4" fmla="*/ 184688 h 538943"/>
              <a:gd name="connsiteX0" fmla="*/ 54208 w 2564122"/>
              <a:gd name="connsiteY0" fmla="*/ 184688 h 538943"/>
              <a:gd name="connsiteX1" fmla="*/ 2564122 w 2564122"/>
              <a:gd name="connsiteY1" fmla="*/ 0 h 538943"/>
              <a:gd name="connsiteX2" fmla="*/ 2564122 w 2564122"/>
              <a:gd name="connsiteY2" fmla="*/ 538943 h 538943"/>
              <a:gd name="connsiteX3" fmla="*/ 384 w 2564122"/>
              <a:gd name="connsiteY3" fmla="*/ 538943 h 538943"/>
              <a:gd name="connsiteX4" fmla="*/ 54208 w 2564122"/>
              <a:gd name="connsiteY4" fmla="*/ 184688 h 538943"/>
              <a:gd name="connsiteX0" fmla="*/ 54208 w 2564122"/>
              <a:gd name="connsiteY0" fmla="*/ 209598 h 563853"/>
              <a:gd name="connsiteX1" fmla="*/ 912190 w 2564122"/>
              <a:gd name="connsiteY1" fmla="*/ 114412 h 563853"/>
              <a:gd name="connsiteX2" fmla="*/ 2564122 w 2564122"/>
              <a:gd name="connsiteY2" fmla="*/ 24910 h 563853"/>
              <a:gd name="connsiteX3" fmla="*/ 2564122 w 2564122"/>
              <a:gd name="connsiteY3" fmla="*/ 563853 h 563853"/>
              <a:gd name="connsiteX4" fmla="*/ 384 w 2564122"/>
              <a:gd name="connsiteY4" fmla="*/ 563853 h 563853"/>
              <a:gd name="connsiteX5" fmla="*/ 54208 w 2564122"/>
              <a:gd name="connsiteY5" fmla="*/ 209598 h 563853"/>
              <a:gd name="connsiteX0" fmla="*/ 54208 w 2564122"/>
              <a:gd name="connsiteY0" fmla="*/ 216351 h 570606"/>
              <a:gd name="connsiteX1" fmla="*/ 912190 w 2564122"/>
              <a:gd name="connsiteY1" fmla="*/ 121165 h 570606"/>
              <a:gd name="connsiteX2" fmla="*/ 1972167 w 2564122"/>
              <a:gd name="connsiteY2" fmla="*/ 93869 h 570606"/>
              <a:gd name="connsiteX3" fmla="*/ 2564122 w 2564122"/>
              <a:gd name="connsiteY3" fmla="*/ 31663 h 570606"/>
              <a:gd name="connsiteX4" fmla="*/ 2564122 w 2564122"/>
              <a:gd name="connsiteY4" fmla="*/ 570606 h 570606"/>
              <a:gd name="connsiteX5" fmla="*/ 384 w 2564122"/>
              <a:gd name="connsiteY5" fmla="*/ 570606 h 570606"/>
              <a:gd name="connsiteX6" fmla="*/ 54208 w 2564122"/>
              <a:gd name="connsiteY6" fmla="*/ 216351 h 570606"/>
              <a:gd name="connsiteX0" fmla="*/ 54208 w 2564122"/>
              <a:gd name="connsiteY0" fmla="*/ 216351 h 570606"/>
              <a:gd name="connsiteX1" fmla="*/ 912190 w 2564122"/>
              <a:gd name="connsiteY1" fmla="*/ 121165 h 570606"/>
              <a:gd name="connsiteX2" fmla="*/ 1972167 w 2564122"/>
              <a:gd name="connsiteY2" fmla="*/ 93869 h 570606"/>
              <a:gd name="connsiteX3" fmla="*/ 2564122 w 2564122"/>
              <a:gd name="connsiteY3" fmla="*/ 31663 h 570606"/>
              <a:gd name="connsiteX4" fmla="*/ 2564122 w 2564122"/>
              <a:gd name="connsiteY4" fmla="*/ 570606 h 570606"/>
              <a:gd name="connsiteX5" fmla="*/ 384 w 2564122"/>
              <a:gd name="connsiteY5" fmla="*/ 570606 h 570606"/>
              <a:gd name="connsiteX6" fmla="*/ 54208 w 2564122"/>
              <a:gd name="connsiteY6" fmla="*/ 216351 h 570606"/>
              <a:gd name="connsiteX0" fmla="*/ 54208 w 2564122"/>
              <a:gd name="connsiteY0" fmla="*/ 271602 h 625857"/>
              <a:gd name="connsiteX1" fmla="*/ 912190 w 2564122"/>
              <a:gd name="connsiteY1" fmla="*/ 176416 h 625857"/>
              <a:gd name="connsiteX2" fmla="*/ 1159117 w 2564122"/>
              <a:gd name="connsiteY2" fmla="*/ 6971 h 625857"/>
              <a:gd name="connsiteX3" fmla="*/ 2564122 w 2564122"/>
              <a:gd name="connsiteY3" fmla="*/ 86914 h 625857"/>
              <a:gd name="connsiteX4" fmla="*/ 2564122 w 2564122"/>
              <a:gd name="connsiteY4" fmla="*/ 625857 h 625857"/>
              <a:gd name="connsiteX5" fmla="*/ 384 w 2564122"/>
              <a:gd name="connsiteY5" fmla="*/ 625857 h 625857"/>
              <a:gd name="connsiteX6" fmla="*/ 54208 w 2564122"/>
              <a:gd name="connsiteY6" fmla="*/ 271602 h 625857"/>
              <a:gd name="connsiteX0" fmla="*/ 54208 w 2564122"/>
              <a:gd name="connsiteY0" fmla="*/ 318960 h 673215"/>
              <a:gd name="connsiteX1" fmla="*/ 912190 w 2564122"/>
              <a:gd name="connsiteY1" fmla="*/ 223774 h 673215"/>
              <a:gd name="connsiteX2" fmla="*/ 1159117 w 2564122"/>
              <a:gd name="connsiteY2" fmla="*/ 54329 h 673215"/>
              <a:gd name="connsiteX3" fmla="*/ 2564122 w 2564122"/>
              <a:gd name="connsiteY3" fmla="*/ 41329 h 673215"/>
              <a:gd name="connsiteX4" fmla="*/ 2564122 w 2564122"/>
              <a:gd name="connsiteY4" fmla="*/ 673215 h 673215"/>
              <a:gd name="connsiteX5" fmla="*/ 384 w 2564122"/>
              <a:gd name="connsiteY5" fmla="*/ 673215 h 673215"/>
              <a:gd name="connsiteX6" fmla="*/ 54208 w 2564122"/>
              <a:gd name="connsiteY6" fmla="*/ 318960 h 673215"/>
              <a:gd name="connsiteX0" fmla="*/ 54208 w 2564122"/>
              <a:gd name="connsiteY0" fmla="*/ 282538 h 636793"/>
              <a:gd name="connsiteX1" fmla="*/ 912190 w 2564122"/>
              <a:gd name="connsiteY1" fmla="*/ 187352 h 636793"/>
              <a:gd name="connsiteX2" fmla="*/ 1159117 w 2564122"/>
              <a:gd name="connsiteY2" fmla="*/ 17907 h 636793"/>
              <a:gd name="connsiteX3" fmla="*/ 2564122 w 2564122"/>
              <a:gd name="connsiteY3" fmla="*/ 4907 h 636793"/>
              <a:gd name="connsiteX4" fmla="*/ 2564122 w 2564122"/>
              <a:gd name="connsiteY4" fmla="*/ 636793 h 636793"/>
              <a:gd name="connsiteX5" fmla="*/ 384 w 2564122"/>
              <a:gd name="connsiteY5" fmla="*/ 636793 h 636793"/>
              <a:gd name="connsiteX6" fmla="*/ 54208 w 2564122"/>
              <a:gd name="connsiteY6" fmla="*/ 282538 h 636793"/>
              <a:gd name="connsiteX0" fmla="*/ 54208 w 2564122"/>
              <a:gd name="connsiteY0" fmla="*/ 286352 h 640607"/>
              <a:gd name="connsiteX1" fmla="*/ 912190 w 2564122"/>
              <a:gd name="connsiteY1" fmla="*/ 191166 h 640607"/>
              <a:gd name="connsiteX2" fmla="*/ 1745498 w 2564122"/>
              <a:gd name="connsiteY2" fmla="*/ 10787 h 640607"/>
              <a:gd name="connsiteX3" fmla="*/ 2564122 w 2564122"/>
              <a:gd name="connsiteY3" fmla="*/ 8721 h 640607"/>
              <a:gd name="connsiteX4" fmla="*/ 2564122 w 2564122"/>
              <a:gd name="connsiteY4" fmla="*/ 640607 h 640607"/>
              <a:gd name="connsiteX5" fmla="*/ 384 w 2564122"/>
              <a:gd name="connsiteY5" fmla="*/ 640607 h 640607"/>
              <a:gd name="connsiteX6" fmla="*/ 54208 w 2564122"/>
              <a:gd name="connsiteY6" fmla="*/ 286352 h 640607"/>
              <a:gd name="connsiteX0" fmla="*/ 54208 w 2564122"/>
              <a:gd name="connsiteY0" fmla="*/ 286353 h 640608"/>
              <a:gd name="connsiteX1" fmla="*/ 902335 w 2564122"/>
              <a:gd name="connsiteY1" fmla="*/ 81821 h 640608"/>
              <a:gd name="connsiteX2" fmla="*/ 1745498 w 2564122"/>
              <a:gd name="connsiteY2" fmla="*/ 10788 h 640608"/>
              <a:gd name="connsiteX3" fmla="*/ 2564122 w 2564122"/>
              <a:gd name="connsiteY3" fmla="*/ 8722 h 640608"/>
              <a:gd name="connsiteX4" fmla="*/ 2564122 w 2564122"/>
              <a:gd name="connsiteY4" fmla="*/ 640608 h 640608"/>
              <a:gd name="connsiteX5" fmla="*/ 384 w 2564122"/>
              <a:gd name="connsiteY5" fmla="*/ 640608 h 640608"/>
              <a:gd name="connsiteX6" fmla="*/ 54208 w 2564122"/>
              <a:gd name="connsiteY6" fmla="*/ 286353 h 640608"/>
              <a:gd name="connsiteX0" fmla="*/ 54208 w 2564122"/>
              <a:gd name="connsiteY0" fmla="*/ 286353 h 640608"/>
              <a:gd name="connsiteX1" fmla="*/ 902335 w 2564122"/>
              <a:gd name="connsiteY1" fmla="*/ 81821 h 640608"/>
              <a:gd name="connsiteX2" fmla="*/ 1449844 w 2564122"/>
              <a:gd name="connsiteY2" fmla="*/ 10788 h 640608"/>
              <a:gd name="connsiteX3" fmla="*/ 2564122 w 2564122"/>
              <a:gd name="connsiteY3" fmla="*/ 8722 h 640608"/>
              <a:gd name="connsiteX4" fmla="*/ 2564122 w 2564122"/>
              <a:gd name="connsiteY4" fmla="*/ 640608 h 640608"/>
              <a:gd name="connsiteX5" fmla="*/ 384 w 2564122"/>
              <a:gd name="connsiteY5" fmla="*/ 640608 h 640608"/>
              <a:gd name="connsiteX6" fmla="*/ 54208 w 2564122"/>
              <a:gd name="connsiteY6" fmla="*/ 286353 h 640608"/>
              <a:gd name="connsiteX0" fmla="*/ 54208 w 2564122"/>
              <a:gd name="connsiteY0" fmla="*/ 220746 h 640608"/>
              <a:gd name="connsiteX1" fmla="*/ 902335 w 2564122"/>
              <a:gd name="connsiteY1" fmla="*/ 81821 h 640608"/>
              <a:gd name="connsiteX2" fmla="*/ 1449844 w 2564122"/>
              <a:gd name="connsiteY2" fmla="*/ 10788 h 640608"/>
              <a:gd name="connsiteX3" fmla="*/ 2564122 w 2564122"/>
              <a:gd name="connsiteY3" fmla="*/ 8722 h 640608"/>
              <a:gd name="connsiteX4" fmla="*/ 2564122 w 2564122"/>
              <a:gd name="connsiteY4" fmla="*/ 640608 h 640608"/>
              <a:gd name="connsiteX5" fmla="*/ 384 w 2564122"/>
              <a:gd name="connsiteY5" fmla="*/ 640608 h 640608"/>
              <a:gd name="connsiteX6" fmla="*/ 54208 w 2564122"/>
              <a:gd name="connsiteY6" fmla="*/ 220746 h 640608"/>
              <a:gd name="connsiteX0" fmla="*/ 54208 w 2564122"/>
              <a:gd name="connsiteY0" fmla="*/ 223867 h 643729"/>
              <a:gd name="connsiteX1" fmla="*/ 902335 w 2564122"/>
              <a:gd name="connsiteY1" fmla="*/ 84942 h 643729"/>
              <a:gd name="connsiteX2" fmla="*/ 1353149 w 2564122"/>
              <a:gd name="connsiteY2" fmla="*/ 8443 h 643729"/>
              <a:gd name="connsiteX3" fmla="*/ 2564122 w 2564122"/>
              <a:gd name="connsiteY3" fmla="*/ 11843 h 643729"/>
              <a:gd name="connsiteX4" fmla="*/ 2564122 w 2564122"/>
              <a:gd name="connsiteY4" fmla="*/ 643729 h 643729"/>
              <a:gd name="connsiteX5" fmla="*/ 384 w 2564122"/>
              <a:gd name="connsiteY5" fmla="*/ 643729 h 643729"/>
              <a:gd name="connsiteX6" fmla="*/ 54208 w 2564122"/>
              <a:gd name="connsiteY6" fmla="*/ 223867 h 643729"/>
              <a:gd name="connsiteX0" fmla="*/ 54208 w 2564122"/>
              <a:gd name="connsiteY0" fmla="*/ 234802 h 643729"/>
              <a:gd name="connsiteX1" fmla="*/ 902335 w 2564122"/>
              <a:gd name="connsiteY1" fmla="*/ 84942 h 643729"/>
              <a:gd name="connsiteX2" fmla="*/ 1353149 w 2564122"/>
              <a:gd name="connsiteY2" fmla="*/ 8443 h 643729"/>
              <a:gd name="connsiteX3" fmla="*/ 2564122 w 2564122"/>
              <a:gd name="connsiteY3" fmla="*/ 11843 h 643729"/>
              <a:gd name="connsiteX4" fmla="*/ 2564122 w 2564122"/>
              <a:gd name="connsiteY4" fmla="*/ 643729 h 643729"/>
              <a:gd name="connsiteX5" fmla="*/ 384 w 2564122"/>
              <a:gd name="connsiteY5" fmla="*/ 643729 h 643729"/>
              <a:gd name="connsiteX6" fmla="*/ 54208 w 2564122"/>
              <a:gd name="connsiteY6" fmla="*/ 234802 h 643729"/>
              <a:gd name="connsiteX0" fmla="*/ 50035 w 2569158"/>
              <a:gd name="connsiteY0" fmla="*/ 229334 h 643729"/>
              <a:gd name="connsiteX1" fmla="*/ 907371 w 2569158"/>
              <a:gd name="connsiteY1" fmla="*/ 84942 h 643729"/>
              <a:gd name="connsiteX2" fmla="*/ 1358185 w 2569158"/>
              <a:gd name="connsiteY2" fmla="*/ 8443 h 643729"/>
              <a:gd name="connsiteX3" fmla="*/ 2569158 w 2569158"/>
              <a:gd name="connsiteY3" fmla="*/ 11843 h 643729"/>
              <a:gd name="connsiteX4" fmla="*/ 2569158 w 2569158"/>
              <a:gd name="connsiteY4" fmla="*/ 643729 h 643729"/>
              <a:gd name="connsiteX5" fmla="*/ 5420 w 2569158"/>
              <a:gd name="connsiteY5" fmla="*/ 643729 h 643729"/>
              <a:gd name="connsiteX6" fmla="*/ 50035 w 2569158"/>
              <a:gd name="connsiteY6" fmla="*/ 229334 h 643729"/>
              <a:gd name="connsiteX0" fmla="*/ 46293 w 2565416"/>
              <a:gd name="connsiteY0" fmla="*/ 229334 h 643729"/>
              <a:gd name="connsiteX1" fmla="*/ 903629 w 2565416"/>
              <a:gd name="connsiteY1" fmla="*/ 84942 h 643729"/>
              <a:gd name="connsiteX2" fmla="*/ 1354443 w 2565416"/>
              <a:gd name="connsiteY2" fmla="*/ 8443 h 643729"/>
              <a:gd name="connsiteX3" fmla="*/ 2565416 w 2565416"/>
              <a:gd name="connsiteY3" fmla="*/ 11843 h 643729"/>
              <a:gd name="connsiteX4" fmla="*/ 2565416 w 2565416"/>
              <a:gd name="connsiteY4" fmla="*/ 643729 h 643729"/>
              <a:gd name="connsiteX5" fmla="*/ 1678 w 2565416"/>
              <a:gd name="connsiteY5" fmla="*/ 643729 h 643729"/>
              <a:gd name="connsiteX6" fmla="*/ 46293 w 2565416"/>
              <a:gd name="connsiteY6" fmla="*/ 229334 h 64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5416" h="643729">
                <a:moveTo>
                  <a:pt x="46293" y="229334"/>
                </a:moveTo>
                <a:cubicBezTo>
                  <a:pt x="269532" y="148361"/>
                  <a:pt x="485310" y="115723"/>
                  <a:pt x="903629" y="84942"/>
                </a:cubicBezTo>
                <a:cubicBezTo>
                  <a:pt x="1238453" y="50881"/>
                  <a:pt x="1060924" y="9712"/>
                  <a:pt x="1354443" y="8443"/>
                </a:cubicBezTo>
                <a:cubicBezTo>
                  <a:pt x="1629765" y="-6474"/>
                  <a:pt x="2472066" y="747"/>
                  <a:pt x="2565416" y="11843"/>
                </a:cubicBezTo>
                <a:lnTo>
                  <a:pt x="2565416" y="643729"/>
                </a:lnTo>
                <a:lnTo>
                  <a:pt x="1678" y="643729"/>
                </a:lnTo>
                <a:cubicBezTo>
                  <a:pt x="19619" y="525644"/>
                  <a:pt x="-35228" y="335648"/>
                  <a:pt x="46293" y="2293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7"/>
          <p:cNvSpPr/>
          <p:nvPr/>
        </p:nvSpPr>
        <p:spPr>
          <a:xfrm>
            <a:off x="6473133" y="1331192"/>
            <a:ext cx="2064960" cy="820104"/>
          </a:xfrm>
          <a:custGeom>
            <a:avLst/>
            <a:gdLst>
              <a:gd name="connsiteX0" fmla="*/ 0 w 2563738"/>
              <a:gd name="connsiteY0" fmla="*/ 0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0 w 2563738"/>
              <a:gd name="connsiteY4" fmla="*/ 0 h 538943"/>
              <a:gd name="connsiteX0" fmla="*/ 71252 w 2563738"/>
              <a:gd name="connsiteY0" fmla="*/ 142503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71252 w 2563738"/>
              <a:gd name="connsiteY4" fmla="*/ 142503 h 538943"/>
              <a:gd name="connsiteX0" fmla="*/ 35627 w 2563738"/>
              <a:gd name="connsiteY0" fmla="*/ 225631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35627 w 2563738"/>
              <a:gd name="connsiteY4" fmla="*/ 225631 h 538943"/>
              <a:gd name="connsiteX0" fmla="*/ 35627 w 2563738"/>
              <a:gd name="connsiteY0" fmla="*/ 225631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35627 w 2563738"/>
              <a:gd name="connsiteY4" fmla="*/ 225631 h 538943"/>
              <a:gd name="connsiteX0" fmla="*/ 53824 w 2563738"/>
              <a:gd name="connsiteY0" fmla="*/ 184688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53824 w 2563738"/>
              <a:gd name="connsiteY4" fmla="*/ 184688 h 538943"/>
              <a:gd name="connsiteX0" fmla="*/ 53824 w 2563738"/>
              <a:gd name="connsiteY0" fmla="*/ 184688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53824 w 2563738"/>
              <a:gd name="connsiteY4" fmla="*/ 184688 h 538943"/>
              <a:gd name="connsiteX0" fmla="*/ 53824 w 2563738"/>
              <a:gd name="connsiteY0" fmla="*/ 184688 h 538943"/>
              <a:gd name="connsiteX1" fmla="*/ 2563738 w 2563738"/>
              <a:gd name="connsiteY1" fmla="*/ 0 h 538943"/>
              <a:gd name="connsiteX2" fmla="*/ 2563738 w 2563738"/>
              <a:gd name="connsiteY2" fmla="*/ 538943 h 538943"/>
              <a:gd name="connsiteX3" fmla="*/ 0 w 2563738"/>
              <a:gd name="connsiteY3" fmla="*/ 538943 h 538943"/>
              <a:gd name="connsiteX4" fmla="*/ 53824 w 2563738"/>
              <a:gd name="connsiteY4" fmla="*/ 184688 h 538943"/>
              <a:gd name="connsiteX0" fmla="*/ 54208 w 2564122"/>
              <a:gd name="connsiteY0" fmla="*/ 184688 h 538943"/>
              <a:gd name="connsiteX1" fmla="*/ 2564122 w 2564122"/>
              <a:gd name="connsiteY1" fmla="*/ 0 h 538943"/>
              <a:gd name="connsiteX2" fmla="*/ 2564122 w 2564122"/>
              <a:gd name="connsiteY2" fmla="*/ 538943 h 538943"/>
              <a:gd name="connsiteX3" fmla="*/ 384 w 2564122"/>
              <a:gd name="connsiteY3" fmla="*/ 538943 h 538943"/>
              <a:gd name="connsiteX4" fmla="*/ 54208 w 2564122"/>
              <a:gd name="connsiteY4" fmla="*/ 184688 h 538943"/>
              <a:gd name="connsiteX0" fmla="*/ 54208 w 2564122"/>
              <a:gd name="connsiteY0" fmla="*/ 184688 h 538943"/>
              <a:gd name="connsiteX1" fmla="*/ 2564122 w 2564122"/>
              <a:gd name="connsiteY1" fmla="*/ 0 h 538943"/>
              <a:gd name="connsiteX2" fmla="*/ 2564122 w 2564122"/>
              <a:gd name="connsiteY2" fmla="*/ 538943 h 538943"/>
              <a:gd name="connsiteX3" fmla="*/ 384 w 2564122"/>
              <a:gd name="connsiteY3" fmla="*/ 538943 h 538943"/>
              <a:gd name="connsiteX4" fmla="*/ 54208 w 2564122"/>
              <a:gd name="connsiteY4" fmla="*/ 184688 h 538943"/>
              <a:gd name="connsiteX0" fmla="*/ 54208 w 2564122"/>
              <a:gd name="connsiteY0" fmla="*/ 209598 h 563853"/>
              <a:gd name="connsiteX1" fmla="*/ 912190 w 2564122"/>
              <a:gd name="connsiteY1" fmla="*/ 114412 h 563853"/>
              <a:gd name="connsiteX2" fmla="*/ 2564122 w 2564122"/>
              <a:gd name="connsiteY2" fmla="*/ 24910 h 563853"/>
              <a:gd name="connsiteX3" fmla="*/ 2564122 w 2564122"/>
              <a:gd name="connsiteY3" fmla="*/ 563853 h 563853"/>
              <a:gd name="connsiteX4" fmla="*/ 384 w 2564122"/>
              <a:gd name="connsiteY4" fmla="*/ 563853 h 563853"/>
              <a:gd name="connsiteX5" fmla="*/ 54208 w 2564122"/>
              <a:gd name="connsiteY5" fmla="*/ 209598 h 563853"/>
              <a:gd name="connsiteX0" fmla="*/ 54208 w 2564122"/>
              <a:gd name="connsiteY0" fmla="*/ 216351 h 570606"/>
              <a:gd name="connsiteX1" fmla="*/ 912190 w 2564122"/>
              <a:gd name="connsiteY1" fmla="*/ 121165 h 570606"/>
              <a:gd name="connsiteX2" fmla="*/ 1972167 w 2564122"/>
              <a:gd name="connsiteY2" fmla="*/ 93869 h 570606"/>
              <a:gd name="connsiteX3" fmla="*/ 2564122 w 2564122"/>
              <a:gd name="connsiteY3" fmla="*/ 31663 h 570606"/>
              <a:gd name="connsiteX4" fmla="*/ 2564122 w 2564122"/>
              <a:gd name="connsiteY4" fmla="*/ 570606 h 570606"/>
              <a:gd name="connsiteX5" fmla="*/ 384 w 2564122"/>
              <a:gd name="connsiteY5" fmla="*/ 570606 h 570606"/>
              <a:gd name="connsiteX6" fmla="*/ 54208 w 2564122"/>
              <a:gd name="connsiteY6" fmla="*/ 216351 h 570606"/>
              <a:gd name="connsiteX0" fmla="*/ 54208 w 2564122"/>
              <a:gd name="connsiteY0" fmla="*/ 216351 h 570606"/>
              <a:gd name="connsiteX1" fmla="*/ 912190 w 2564122"/>
              <a:gd name="connsiteY1" fmla="*/ 121165 h 570606"/>
              <a:gd name="connsiteX2" fmla="*/ 1972167 w 2564122"/>
              <a:gd name="connsiteY2" fmla="*/ 93869 h 570606"/>
              <a:gd name="connsiteX3" fmla="*/ 2564122 w 2564122"/>
              <a:gd name="connsiteY3" fmla="*/ 31663 h 570606"/>
              <a:gd name="connsiteX4" fmla="*/ 2564122 w 2564122"/>
              <a:gd name="connsiteY4" fmla="*/ 570606 h 570606"/>
              <a:gd name="connsiteX5" fmla="*/ 384 w 2564122"/>
              <a:gd name="connsiteY5" fmla="*/ 570606 h 570606"/>
              <a:gd name="connsiteX6" fmla="*/ 54208 w 2564122"/>
              <a:gd name="connsiteY6" fmla="*/ 216351 h 570606"/>
              <a:gd name="connsiteX0" fmla="*/ 54208 w 2564122"/>
              <a:gd name="connsiteY0" fmla="*/ 271602 h 625857"/>
              <a:gd name="connsiteX1" fmla="*/ 912190 w 2564122"/>
              <a:gd name="connsiteY1" fmla="*/ 176416 h 625857"/>
              <a:gd name="connsiteX2" fmla="*/ 1159117 w 2564122"/>
              <a:gd name="connsiteY2" fmla="*/ 6971 h 625857"/>
              <a:gd name="connsiteX3" fmla="*/ 2564122 w 2564122"/>
              <a:gd name="connsiteY3" fmla="*/ 86914 h 625857"/>
              <a:gd name="connsiteX4" fmla="*/ 2564122 w 2564122"/>
              <a:gd name="connsiteY4" fmla="*/ 625857 h 625857"/>
              <a:gd name="connsiteX5" fmla="*/ 384 w 2564122"/>
              <a:gd name="connsiteY5" fmla="*/ 625857 h 625857"/>
              <a:gd name="connsiteX6" fmla="*/ 54208 w 2564122"/>
              <a:gd name="connsiteY6" fmla="*/ 271602 h 625857"/>
              <a:gd name="connsiteX0" fmla="*/ 54208 w 2564122"/>
              <a:gd name="connsiteY0" fmla="*/ 318960 h 673215"/>
              <a:gd name="connsiteX1" fmla="*/ 912190 w 2564122"/>
              <a:gd name="connsiteY1" fmla="*/ 223774 h 673215"/>
              <a:gd name="connsiteX2" fmla="*/ 1159117 w 2564122"/>
              <a:gd name="connsiteY2" fmla="*/ 54329 h 673215"/>
              <a:gd name="connsiteX3" fmla="*/ 2564122 w 2564122"/>
              <a:gd name="connsiteY3" fmla="*/ 41329 h 673215"/>
              <a:gd name="connsiteX4" fmla="*/ 2564122 w 2564122"/>
              <a:gd name="connsiteY4" fmla="*/ 673215 h 673215"/>
              <a:gd name="connsiteX5" fmla="*/ 384 w 2564122"/>
              <a:gd name="connsiteY5" fmla="*/ 673215 h 673215"/>
              <a:gd name="connsiteX6" fmla="*/ 54208 w 2564122"/>
              <a:gd name="connsiteY6" fmla="*/ 318960 h 673215"/>
              <a:gd name="connsiteX0" fmla="*/ 54208 w 2564122"/>
              <a:gd name="connsiteY0" fmla="*/ 282538 h 636793"/>
              <a:gd name="connsiteX1" fmla="*/ 912190 w 2564122"/>
              <a:gd name="connsiteY1" fmla="*/ 187352 h 636793"/>
              <a:gd name="connsiteX2" fmla="*/ 1159117 w 2564122"/>
              <a:gd name="connsiteY2" fmla="*/ 17907 h 636793"/>
              <a:gd name="connsiteX3" fmla="*/ 2564122 w 2564122"/>
              <a:gd name="connsiteY3" fmla="*/ 4907 h 636793"/>
              <a:gd name="connsiteX4" fmla="*/ 2564122 w 2564122"/>
              <a:gd name="connsiteY4" fmla="*/ 636793 h 636793"/>
              <a:gd name="connsiteX5" fmla="*/ 384 w 2564122"/>
              <a:gd name="connsiteY5" fmla="*/ 636793 h 636793"/>
              <a:gd name="connsiteX6" fmla="*/ 54208 w 2564122"/>
              <a:gd name="connsiteY6" fmla="*/ 282538 h 636793"/>
              <a:gd name="connsiteX0" fmla="*/ 54208 w 2564122"/>
              <a:gd name="connsiteY0" fmla="*/ 286352 h 640607"/>
              <a:gd name="connsiteX1" fmla="*/ 912190 w 2564122"/>
              <a:gd name="connsiteY1" fmla="*/ 191166 h 640607"/>
              <a:gd name="connsiteX2" fmla="*/ 1745498 w 2564122"/>
              <a:gd name="connsiteY2" fmla="*/ 10787 h 640607"/>
              <a:gd name="connsiteX3" fmla="*/ 2564122 w 2564122"/>
              <a:gd name="connsiteY3" fmla="*/ 8721 h 640607"/>
              <a:gd name="connsiteX4" fmla="*/ 2564122 w 2564122"/>
              <a:gd name="connsiteY4" fmla="*/ 640607 h 640607"/>
              <a:gd name="connsiteX5" fmla="*/ 384 w 2564122"/>
              <a:gd name="connsiteY5" fmla="*/ 640607 h 640607"/>
              <a:gd name="connsiteX6" fmla="*/ 54208 w 2564122"/>
              <a:gd name="connsiteY6" fmla="*/ 286352 h 640607"/>
              <a:gd name="connsiteX0" fmla="*/ 54208 w 2564122"/>
              <a:gd name="connsiteY0" fmla="*/ 286353 h 640608"/>
              <a:gd name="connsiteX1" fmla="*/ 902335 w 2564122"/>
              <a:gd name="connsiteY1" fmla="*/ 81821 h 640608"/>
              <a:gd name="connsiteX2" fmla="*/ 1745498 w 2564122"/>
              <a:gd name="connsiteY2" fmla="*/ 10788 h 640608"/>
              <a:gd name="connsiteX3" fmla="*/ 2564122 w 2564122"/>
              <a:gd name="connsiteY3" fmla="*/ 8722 h 640608"/>
              <a:gd name="connsiteX4" fmla="*/ 2564122 w 2564122"/>
              <a:gd name="connsiteY4" fmla="*/ 640608 h 640608"/>
              <a:gd name="connsiteX5" fmla="*/ 384 w 2564122"/>
              <a:gd name="connsiteY5" fmla="*/ 640608 h 640608"/>
              <a:gd name="connsiteX6" fmla="*/ 54208 w 2564122"/>
              <a:gd name="connsiteY6" fmla="*/ 286353 h 640608"/>
              <a:gd name="connsiteX0" fmla="*/ 54208 w 2564122"/>
              <a:gd name="connsiteY0" fmla="*/ 286353 h 640608"/>
              <a:gd name="connsiteX1" fmla="*/ 902335 w 2564122"/>
              <a:gd name="connsiteY1" fmla="*/ 81821 h 640608"/>
              <a:gd name="connsiteX2" fmla="*/ 1449844 w 2564122"/>
              <a:gd name="connsiteY2" fmla="*/ 10788 h 640608"/>
              <a:gd name="connsiteX3" fmla="*/ 2564122 w 2564122"/>
              <a:gd name="connsiteY3" fmla="*/ 8722 h 640608"/>
              <a:gd name="connsiteX4" fmla="*/ 2564122 w 2564122"/>
              <a:gd name="connsiteY4" fmla="*/ 640608 h 640608"/>
              <a:gd name="connsiteX5" fmla="*/ 384 w 2564122"/>
              <a:gd name="connsiteY5" fmla="*/ 640608 h 640608"/>
              <a:gd name="connsiteX6" fmla="*/ 54208 w 2564122"/>
              <a:gd name="connsiteY6" fmla="*/ 286353 h 640608"/>
              <a:gd name="connsiteX0" fmla="*/ 54208 w 2564122"/>
              <a:gd name="connsiteY0" fmla="*/ 220746 h 640608"/>
              <a:gd name="connsiteX1" fmla="*/ 902335 w 2564122"/>
              <a:gd name="connsiteY1" fmla="*/ 81821 h 640608"/>
              <a:gd name="connsiteX2" fmla="*/ 1449844 w 2564122"/>
              <a:gd name="connsiteY2" fmla="*/ 10788 h 640608"/>
              <a:gd name="connsiteX3" fmla="*/ 2564122 w 2564122"/>
              <a:gd name="connsiteY3" fmla="*/ 8722 h 640608"/>
              <a:gd name="connsiteX4" fmla="*/ 2564122 w 2564122"/>
              <a:gd name="connsiteY4" fmla="*/ 640608 h 640608"/>
              <a:gd name="connsiteX5" fmla="*/ 384 w 2564122"/>
              <a:gd name="connsiteY5" fmla="*/ 640608 h 640608"/>
              <a:gd name="connsiteX6" fmla="*/ 54208 w 2564122"/>
              <a:gd name="connsiteY6" fmla="*/ 220746 h 640608"/>
              <a:gd name="connsiteX0" fmla="*/ 54208 w 2564122"/>
              <a:gd name="connsiteY0" fmla="*/ 223867 h 643729"/>
              <a:gd name="connsiteX1" fmla="*/ 902335 w 2564122"/>
              <a:gd name="connsiteY1" fmla="*/ 84942 h 643729"/>
              <a:gd name="connsiteX2" fmla="*/ 1353149 w 2564122"/>
              <a:gd name="connsiteY2" fmla="*/ 8443 h 643729"/>
              <a:gd name="connsiteX3" fmla="*/ 2564122 w 2564122"/>
              <a:gd name="connsiteY3" fmla="*/ 11843 h 643729"/>
              <a:gd name="connsiteX4" fmla="*/ 2564122 w 2564122"/>
              <a:gd name="connsiteY4" fmla="*/ 643729 h 643729"/>
              <a:gd name="connsiteX5" fmla="*/ 384 w 2564122"/>
              <a:gd name="connsiteY5" fmla="*/ 643729 h 643729"/>
              <a:gd name="connsiteX6" fmla="*/ 54208 w 2564122"/>
              <a:gd name="connsiteY6" fmla="*/ 223867 h 643729"/>
              <a:gd name="connsiteX0" fmla="*/ 54208 w 2564122"/>
              <a:gd name="connsiteY0" fmla="*/ 234802 h 643729"/>
              <a:gd name="connsiteX1" fmla="*/ 902335 w 2564122"/>
              <a:gd name="connsiteY1" fmla="*/ 84942 h 643729"/>
              <a:gd name="connsiteX2" fmla="*/ 1353149 w 2564122"/>
              <a:gd name="connsiteY2" fmla="*/ 8443 h 643729"/>
              <a:gd name="connsiteX3" fmla="*/ 2564122 w 2564122"/>
              <a:gd name="connsiteY3" fmla="*/ 11843 h 643729"/>
              <a:gd name="connsiteX4" fmla="*/ 2564122 w 2564122"/>
              <a:gd name="connsiteY4" fmla="*/ 643729 h 643729"/>
              <a:gd name="connsiteX5" fmla="*/ 384 w 2564122"/>
              <a:gd name="connsiteY5" fmla="*/ 643729 h 643729"/>
              <a:gd name="connsiteX6" fmla="*/ 54208 w 2564122"/>
              <a:gd name="connsiteY6" fmla="*/ 234802 h 643729"/>
              <a:gd name="connsiteX0" fmla="*/ 50035 w 2569158"/>
              <a:gd name="connsiteY0" fmla="*/ 229334 h 643729"/>
              <a:gd name="connsiteX1" fmla="*/ 907371 w 2569158"/>
              <a:gd name="connsiteY1" fmla="*/ 84942 h 643729"/>
              <a:gd name="connsiteX2" fmla="*/ 1358185 w 2569158"/>
              <a:gd name="connsiteY2" fmla="*/ 8443 h 643729"/>
              <a:gd name="connsiteX3" fmla="*/ 2569158 w 2569158"/>
              <a:gd name="connsiteY3" fmla="*/ 11843 h 643729"/>
              <a:gd name="connsiteX4" fmla="*/ 2569158 w 2569158"/>
              <a:gd name="connsiteY4" fmla="*/ 643729 h 643729"/>
              <a:gd name="connsiteX5" fmla="*/ 5420 w 2569158"/>
              <a:gd name="connsiteY5" fmla="*/ 643729 h 643729"/>
              <a:gd name="connsiteX6" fmla="*/ 50035 w 2569158"/>
              <a:gd name="connsiteY6" fmla="*/ 229334 h 643729"/>
              <a:gd name="connsiteX0" fmla="*/ 46293 w 2565416"/>
              <a:gd name="connsiteY0" fmla="*/ 229334 h 643729"/>
              <a:gd name="connsiteX1" fmla="*/ 903629 w 2565416"/>
              <a:gd name="connsiteY1" fmla="*/ 84942 h 643729"/>
              <a:gd name="connsiteX2" fmla="*/ 1354443 w 2565416"/>
              <a:gd name="connsiteY2" fmla="*/ 8443 h 643729"/>
              <a:gd name="connsiteX3" fmla="*/ 2565416 w 2565416"/>
              <a:gd name="connsiteY3" fmla="*/ 11843 h 643729"/>
              <a:gd name="connsiteX4" fmla="*/ 2565416 w 2565416"/>
              <a:gd name="connsiteY4" fmla="*/ 643729 h 643729"/>
              <a:gd name="connsiteX5" fmla="*/ 1678 w 2565416"/>
              <a:gd name="connsiteY5" fmla="*/ 643729 h 643729"/>
              <a:gd name="connsiteX6" fmla="*/ 46293 w 2565416"/>
              <a:gd name="connsiteY6" fmla="*/ 229334 h 643729"/>
              <a:gd name="connsiteX0" fmla="*/ 486645 w 2563738"/>
              <a:gd name="connsiteY0" fmla="*/ 11272 h 841177"/>
              <a:gd name="connsiteX1" fmla="*/ 901951 w 2563738"/>
              <a:gd name="connsiteY1" fmla="*/ 282390 h 841177"/>
              <a:gd name="connsiteX2" fmla="*/ 1352765 w 2563738"/>
              <a:gd name="connsiteY2" fmla="*/ 205891 h 841177"/>
              <a:gd name="connsiteX3" fmla="*/ 2563738 w 2563738"/>
              <a:gd name="connsiteY3" fmla="*/ 209291 h 841177"/>
              <a:gd name="connsiteX4" fmla="*/ 2563738 w 2563738"/>
              <a:gd name="connsiteY4" fmla="*/ 841177 h 841177"/>
              <a:gd name="connsiteX5" fmla="*/ 0 w 2563738"/>
              <a:gd name="connsiteY5" fmla="*/ 841177 h 841177"/>
              <a:gd name="connsiteX6" fmla="*/ 486645 w 2563738"/>
              <a:gd name="connsiteY6" fmla="*/ 11272 h 841177"/>
              <a:gd name="connsiteX0" fmla="*/ 32257 w 2109350"/>
              <a:gd name="connsiteY0" fmla="*/ 11272 h 841177"/>
              <a:gd name="connsiteX1" fmla="*/ 447563 w 2109350"/>
              <a:gd name="connsiteY1" fmla="*/ 282390 h 841177"/>
              <a:gd name="connsiteX2" fmla="*/ 898377 w 2109350"/>
              <a:gd name="connsiteY2" fmla="*/ 205891 h 841177"/>
              <a:gd name="connsiteX3" fmla="*/ 2109350 w 2109350"/>
              <a:gd name="connsiteY3" fmla="*/ 209291 h 841177"/>
              <a:gd name="connsiteX4" fmla="*/ 2109350 w 2109350"/>
              <a:gd name="connsiteY4" fmla="*/ 841177 h 841177"/>
              <a:gd name="connsiteX5" fmla="*/ 33687 w 2109350"/>
              <a:gd name="connsiteY5" fmla="*/ 496740 h 841177"/>
              <a:gd name="connsiteX6" fmla="*/ 32257 w 2109350"/>
              <a:gd name="connsiteY6" fmla="*/ 11272 h 841177"/>
              <a:gd name="connsiteX0" fmla="*/ 32257 w 2109350"/>
              <a:gd name="connsiteY0" fmla="*/ 211880 h 1041785"/>
              <a:gd name="connsiteX1" fmla="*/ 530443 w 2109350"/>
              <a:gd name="connsiteY1" fmla="*/ 1881 h 1041785"/>
              <a:gd name="connsiteX2" fmla="*/ 898377 w 2109350"/>
              <a:gd name="connsiteY2" fmla="*/ 406499 h 1041785"/>
              <a:gd name="connsiteX3" fmla="*/ 2109350 w 2109350"/>
              <a:gd name="connsiteY3" fmla="*/ 409899 h 1041785"/>
              <a:gd name="connsiteX4" fmla="*/ 2109350 w 2109350"/>
              <a:gd name="connsiteY4" fmla="*/ 1041785 h 1041785"/>
              <a:gd name="connsiteX5" fmla="*/ 33687 w 2109350"/>
              <a:gd name="connsiteY5" fmla="*/ 697348 h 1041785"/>
              <a:gd name="connsiteX6" fmla="*/ 32257 w 2109350"/>
              <a:gd name="connsiteY6" fmla="*/ 211880 h 1041785"/>
              <a:gd name="connsiteX0" fmla="*/ 32257 w 2109350"/>
              <a:gd name="connsiteY0" fmla="*/ 299055 h 1128960"/>
              <a:gd name="connsiteX1" fmla="*/ 576487 w 2109350"/>
              <a:gd name="connsiteY1" fmla="*/ 1580 h 1128960"/>
              <a:gd name="connsiteX2" fmla="*/ 898377 w 2109350"/>
              <a:gd name="connsiteY2" fmla="*/ 493674 h 1128960"/>
              <a:gd name="connsiteX3" fmla="*/ 2109350 w 2109350"/>
              <a:gd name="connsiteY3" fmla="*/ 497074 h 1128960"/>
              <a:gd name="connsiteX4" fmla="*/ 2109350 w 2109350"/>
              <a:gd name="connsiteY4" fmla="*/ 1128960 h 1128960"/>
              <a:gd name="connsiteX5" fmla="*/ 33687 w 2109350"/>
              <a:gd name="connsiteY5" fmla="*/ 784523 h 1128960"/>
              <a:gd name="connsiteX6" fmla="*/ 32257 w 2109350"/>
              <a:gd name="connsiteY6" fmla="*/ 299055 h 1128960"/>
              <a:gd name="connsiteX0" fmla="*/ 32257 w 2109350"/>
              <a:gd name="connsiteY0" fmla="*/ 300765 h 1130670"/>
              <a:gd name="connsiteX1" fmla="*/ 576487 w 2109350"/>
              <a:gd name="connsiteY1" fmla="*/ 3290 h 1130670"/>
              <a:gd name="connsiteX2" fmla="*/ 898377 w 2109350"/>
              <a:gd name="connsiteY2" fmla="*/ 495384 h 1130670"/>
              <a:gd name="connsiteX3" fmla="*/ 2109350 w 2109350"/>
              <a:gd name="connsiteY3" fmla="*/ 498784 h 1130670"/>
              <a:gd name="connsiteX4" fmla="*/ 2109350 w 2109350"/>
              <a:gd name="connsiteY4" fmla="*/ 1130670 h 1130670"/>
              <a:gd name="connsiteX5" fmla="*/ 33687 w 2109350"/>
              <a:gd name="connsiteY5" fmla="*/ 786233 h 1130670"/>
              <a:gd name="connsiteX6" fmla="*/ 32257 w 2109350"/>
              <a:gd name="connsiteY6" fmla="*/ 300765 h 1130670"/>
              <a:gd name="connsiteX0" fmla="*/ 32257 w 2109350"/>
              <a:gd name="connsiteY0" fmla="*/ 322392 h 1152297"/>
              <a:gd name="connsiteX1" fmla="*/ 714622 w 2109350"/>
              <a:gd name="connsiteY1" fmla="*/ 3049 h 1152297"/>
              <a:gd name="connsiteX2" fmla="*/ 898377 w 2109350"/>
              <a:gd name="connsiteY2" fmla="*/ 517011 h 1152297"/>
              <a:gd name="connsiteX3" fmla="*/ 2109350 w 2109350"/>
              <a:gd name="connsiteY3" fmla="*/ 520411 h 1152297"/>
              <a:gd name="connsiteX4" fmla="*/ 2109350 w 2109350"/>
              <a:gd name="connsiteY4" fmla="*/ 1152297 h 1152297"/>
              <a:gd name="connsiteX5" fmla="*/ 33687 w 2109350"/>
              <a:gd name="connsiteY5" fmla="*/ 807860 h 1152297"/>
              <a:gd name="connsiteX6" fmla="*/ 32257 w 2109350"/>
              <a:gd name="connsiteY6" fmla="*/ 322392 h 1152297"/>
              <a:gd name="connsiteX0" fmla="*/ 32257 w 2109350"/>
              <a:gd name="connsiteY0" fmla="*/ 322393 h 1152298"/>
              <a:gd name="connsiteX1" fmla="*/ 714622 w 2109350"/>
              <a:gd name="connsiteY1" fmla="*/ 3050 h 1152298"/>
              <a:gd name="connsiteX2" fmla="*/ 898377 w 2109350"/>
              <a:gd name="connsiteY2" fmla="*/ 517012 h 1152298"/>
              <a:gd name="connsiteX3" fmla="*/ 2109350 w 2109350"/>
              <a:gd name="connsiteY3" fmla="*/ 520412 h 1152298"/>
              <a:gd name="connsiteX4" fmla="*/ 2109350 w 2109350"/>
              <a:gd name="connsiteY4" fmla="*/ 1152298 h 1152298"/>
              <a:gd name="connsiteX5" fmla="*/ 33687 w 2109350"/>
              <a:gd name="connsiteY5" fmla="*/ 807861 h 1152298"/>
              <a:gd name="connsiteX6" fmla="*/ 32257 w 2109350"/>
              <a:gd name="connsiteY6" fmla="*/ 322393 h 1152298"/>
              <a:gd name="connsiteX0" fmla="*/ 32257 w 2109350"/>
              <a:gd name="connsiteY0" fmla="*/ 322393 h 1152298"/>
              <a:gd name="connsiteX1" fmla="*/ 714622 w 2109350"/>
              <a:gd name="connsiteY1" fmla="*/ 3050 h 1152298"/>
              <a:gd name="connsiteX2" fmla="*/ 898377 w 2109350"/>
              <a:gd name="connsiteY2" fmla="*/ 517012 h 1152298"/>
              <a:gd name="connsiteX3" fmla="*/ 2109350 w 2109350"/>
              <a:gd name="connsiteY3" fmla="*/ 520412 h 1152298"/>
              <a:gd name="connsiteX4" fmla="*/ 2109350 w 2109350"/>
              <a:gd name="connsiteY4" fmla="*/ 1152298 h 1152298"/>
              <a:gd name="connsiteX5" fmla="*/ 33687 w 2109350"/>
              <a:gd name="connsiteY5" fmla="*/ 807861 h 1152298"/>
              <a:gd name="connsiteX6" fmla="*/ 32257 w 2109350"/>
              <a:gd name="connsiteY6" fmla="*/ 322393 h 1152298"/>
              <a:gd name="connsiteX0" fmla="*/ 32257 w 2109350"/>
              <a:gd name="connsiteY0" fmla="*/ 338636 h 1168541"/>
              <a:gd name="connsiteX1" fmla="*/ 949451 w 2109350"/>
              <a:gd name="connsiteY1" fmla="*/ 2892 h 1168541"/>
              <a:gd name="connsiteX2" fmla="*/ 898377 w 2109350"/>
              <a:gd name="connsiteY2" fmla="*/ 533255 h 1168541"/>
              <a:gd name="connsiteX3" fmla="*/ 2109350 w 2109350"/>
              <a:gd name="connsiteY3" fmla="*/ 536655 h 1168541"/>
              <a:gd name="connsiteX4" fmla="*/ 2109350 w 2109350"/>
              <a:gd name="connsiteY4" fmla="*/ 1168541 h 1168541"/>
              <a:gd name="connsiteX5" fmla="*/ 33687 w 2109350"/>
              <a:gd name="connsiteY5" fmla="*/ 824104 h 1168541"/>
              <a:gd name="connsiteX6" fmla="*/ 32257 w 2109350"/>
              <a:gd name="connsiteY6" fmla="*/ 338636 h 1168541"/>
              <a:gd name="connsiteX0" fmla="*/ 32257 w 2109350"/>
              <a:gd name="connsiteY0" fmla="*/ 338636 h 1168541"/>
              <a:gd name="connsiteX1" fmla="*/ 949451 w 2109350"/>
              <a:gd name="connsiteY1" fmla="*/ 2892 h 1168541"/>
              <a:gd name="connsiteX2" fmla="*/ 898377 w 2109350"/>
              <a:gd name="connsiteY2" fmla="*/ 533255 h 1168541"/>
              <a:gd name="connsiteX3" fmla="*/ 2109350 w 2109350"/>
              <a:gd name="connsiteY3" fmla="*/ 536655 h 1168541"/>
              <a:gd name="connsiteX4" fmla="*/ 2109350 w 2109350"/>
              <a:gd name="connsiteY4" fmla="*/ 1168541 h 1168541"/>
              <a:gd name="connsiteX5" fmla="*/ 33687 w 2109350"/>
              <a:gd name="connsiteY5" fmla="*/ 824104 h 1168541"/>
              <a:gd name="connsiteX6" fmla="*/ 32257 w 2109350"/>
              <a:gd name="connsiteY6" fmla="*/ 338636 h 1168541"/>
              <a:gd name="connsiteX0" fmla="*/ 32257 w 2109350"/>
              <a:gd name="connsiteY0" fmla="*/ 338636 h 1168541"/>
              <a:gd name="connsiteX1" fmla="*/ 949451 w 2109350"/>
              <a:gd name="connsiteY1" fmla="*/ 2892 h 1168541"/>
              <a:gd name="connsiteX2" fmla="*/ 981258 w 2109350"/>
              <a:gd name="connsiteY2" fmla="*/ 341902 h 1168541"/>
              <a:gd name="connsiteX3" fmla="*/ 2109350 w 2109350"/>
              <a:gd name="connsiteY3" fmla="*/ 536655 h 1168541"/>
              <a:gd name="connsiteX4" fmla="*/ 2109350 w 2109350"/>
              <a:gd name="connsiteY4" fmla="*/ 1168541 h 1168541"/>
              <a:gd name="connsiteX5" fmla="*/ 33687 w 2109350"/>
              <a:gd name="connsiteY5" fmla="*/ 824104 h 1168541"/>
              <a:gd name="connsiteX6" fmla="*/ 32257 w 2109350"/>
              <a:gd name="connsiteY6" fmla="*/ 338636 h 1168541"/>
              <a:gd name="connsiteX0" fmla="*/ 32257 w 2109350"/>
              <a:gd name="connsiteY0" fmla="*/ 338636 h 1168541"/>
              <a:gd name="connsiteX1" fmla="*/ 949451 w 2109350"/>
              <a:gd name="connsiteY1" fmla="*/ 2892 h 1168541"/>
              <a:gd name="connsiteX2" fmla="*/ 981258 w 2109350"/>
              <a:gd name="connsiteY2" fmla="*/ 341902 h 1168541"/>
              <a:gd name="connsiteX3" fmla="*/ 2109350 w 2109350"/>
              <a:gd name="connsiteY3" fmla="*/ 536655 h 1168541"/>
              <a:gd name="connsiteX4" fmla="*/ 2109350 w 2109350"/>
              <a:gd name="connsiteY4" fmla="*/ 1168541 h 1168541"/>
              <a:gd name="connsiteX5" fmla="*/ 33687 w 2109350"/>
              <a:gd name="connsiteY5" fmla="*/ 824104 h 1168541"/>
              <a:gd name="connsiteX6" fmla="*/ 32257 w 2109350"/>
              <a:gd name="connsiteY6" fmla="*/ 338636 h 1168541"/>
              <a:gd name="connsiteX0" fmla="*/ 32257 w 2109350"/>
              <a:gd name="connsiteY0" fmla="*/ 338636 h 1168541"/>
              <a:gd name="connsiteX1" fmla="*/ 949451 w 2109350"/>
              <a:gd name="connsiteY1" fmla="*/ 2892 h 1168541"/>
              <a:gd name="connsiteX2" fmla="*/ 981258 w 2109350"/>
              <a:gd name="connsiteY2" fmla="*/ 341902 h 1168541"/>
              <a:gd name="connsiteX3" fmla="*/ 2021865 w 2109350"/>
              <a:gd name="connsiteY3" fmla="*/ 339835 h 1168541"/>
              <a:gd name="connsiteX4" fmla="*/ 2109350 w 2109350"/>
              <a:gd name="connsiteY4" fmla="*/ 1168541 h 1168541"/>
              <a:gd name="connsiteX5" fmla="*/ 33687 w 2109350"/>
              <a:gd name="connsiteY5" fmla="*/ 824104 h 1168541"/>
              <a:gd name="connsiteX6" fmla="*/ 32257 w 2109350"/>
              <a:gd name="connsiteY6" fmla="*/ 338636 h 1168541"/>
              <a:gd name="connsiteX0" fmla="*/ 32257 w 2109350"/>
              <a:gd name="connsiteY0" fmla="*/ 338636 h 1168541"/>
              <a:gd name="connsiteX1" fmla="*/ 949451 w 2109350"/>
              <a:gd name="connsiteY1" fmla="*/ 2892 h 1168541"/>
              <a:gd name="connsiteX2" fmla="*/ 981258 w 2109350"/>
              <a:gd name="connsiteY2" fmla="*/ 341902 h 1168541"/>
              <a:gd name="connsiteX3" fmla="*/ 2021865 w 2109350"/>
              <a:gd name="connsiteY3" fmla="*/ 339835 h 1168541"/>
              <a:gd name="connsiteX4" fmla="*/ 2109350 w 2109350"/>
              <a:gd name="connsiteY4" fmla="*/ 1168541 h 1168541"/>
              <a:gd name="connsiteX5" fmla="*/ 33687 w 2109350"/>
              <a:gd name="connsiteY5" fmla="*/ 824104 h 1168541"/>
              <a:gd name="connsiteX6" fmla="*/ 32257 w 2109350"/>
              <a:gd name="connsiteY6" fmla="*/ 338636 h 1168541"/>
              <a:gd name="connsiteX0" fmla="*/ 32257 w 2109350"/>
              <a:gd name="connsiteY0" fmla="*/ 338636 h 1168541"/>
              <a:gd name="connsiteX1" fmla="*/ 949451 w 2109350"/>
              <a:gd name="connsiteY1" fmla="*/ 2892 h 1168541"/>
              <a:gd name="connsiteX2" fmla="*/ 981258 w 2109350"/>
              <a:gd name="connsiteY2" fmla="*/ 341902 h 1168541"/>
              <a:gd name="connsiteX3" fmla="*/ 2021865 w 2109350"/>
              <a:gd name="connsiteY3" fmla="*/ 339835 h 1168541"/>
              <a:gd name="connsiteX4" fmla="*/ 2109350 w 2109350"/>
              <a:gd name="connsiteY4" fmla="*/ 1168541 h 1168541"/>
              <a:gd name="connsiteX5" fmla="*/ 33687 w 2109350"/>
              <a:gd name="connsiteY5" fmla="*/ 824104 h 1168541"/>
              <a:gd name="connsiteX6" fmla="*/ 32257 w 2109350"/>
              <a:gd name="connsiteY6" fmla="*/ 338636 h 1168541"/>
              <a:gd name="connsiteX0" fmla="*/ 32257 w 2100141"/>
              <a:gd name="connsiteY0" fmla="*/ 338636 h 977187"/>
              <a:gd name="connsiteX1" fmla="*/ 949451 w 2100141"/>
              <a:gd name="connsiteY1" fmla="*/ 2892 h 977187"/>
              <a:gd name="connsiteX2" fmla="*/ 981258 w 2100141"/>
              <a:gd name="connsiteY2" fmla="*/ 341902 h 977187"/>
              <a:gd name="connsiteX3" fmla="*/ 2021865 w 2100141"/>
              <a:gd name="connsiteY3" fmla="*/ 339835 h 977187"/>
              <a:gd name="connsiteX4" fmla="*/ 2100141 w 2100141"/>
              <a:gd name="connsiteY4" fmla="*/ 977187 h 977187"/>
              <a:gd name="connsiteX5" fmla="*/ 33687 w 2100141"/>
              <a:gd name="connsiteY5" fmla="*/ 824104 h 977187"/>
              <a:gd name="connsiteX6" fmla="*/ 32257 w 2100141"/>
              <a:gd name="connsiteY6" fmla="*/ 338636 h 977187"/>
              <a:gd name="connsiteX0" fmla="*/ 13094 w 2080978"/>
              <a:gd name="connsiteY0" fmla="*/ 338636 h 977187"/>
              <a:gd name="connsiteX1" fmla="*/ 930288 w 2080978"/>
              <a:gd name="connsiteY1" fmla="*/ 2892 h 977187"/>
              <a:gd name="connsiteX2" fmla="*/ 962095 w 2080978"/>
              <a:gd name="connsiteY2" fmla="*/ 341902 h 977187"/>
              <a:gd name="connsiteX3" fmla="*/ 2002702 w 2080978"/>
              <a:gd name="connsiteY3" fmla="*/ 339835 h 977187"/>
              <a:gd name="connsiteX4" fmla="*/ 2080978 w 2080978"/>
              <a:gd name="connsiteY4" fmla="*/ 977187 h 977187"/>
              <a:gd name="connsiteX5" fmla="*/ 240143 w 2080978"/>
              <a:gd name="connsiteY5" fmla="*/ 638218 h 977187"/>
              <a:gd name="connsiteX6" fmla="*/ 13094 w 2080978"/>
              <a:gd name="connsiteY6" fmla="*/ 338636 h 977187"/>
              <a:gd name="connsiteX0" fmla="*/ 12937 w 2085425"/>
              <a:gd name="connsiteY0" fmla="*/ 327805 h 977290"/>
              <a:gd name="connsiteX1" fmla="*/ 934735 w 2085425"/>
              <a:gd name="connsiteY1" fmla="*/ 2995 h 977290"/>
              <a:gd name="connsiteX2" fmla="*/ 966542 w 2085425"/>
              <a:gd name="connsiteY2" fmla="*/ 342005 h 977290"/>
              <a:gd name="connsiteX3" fmla="*/ 2007149 w 2085425"/>
              <a:gd name="connsiteY3" fmla="*/ 339938 h 977290"/>
              <a:gd name="connsiteX4" fmla="*/ 2085425 w 2085425"/>
              <a:gd name="connsiteY4" fmla="*/ 977290 h 977290"/>
              <a:gd name="connsiteX5" fmla="*/ 244590 w 2085425"/>
              <a:gd name="connsiteY5" fmla="*/ 638321 h 977290"/>
              <a:gd name="connsiteX6" fmla="*/ 12937 w 2085425"/>
              <a:gd name="connsiteY6" fmla="*/ 327805 h 977290"/>
              <a:gd name="connsiteX0" fmla="*/ 12937 w 2085425"/>
              <a:gd name="connsiteY0" fmla="*/ 328768 h 978253"/>
              <a:gd name="connsiteX1" fmla="*/ 934735 w 2085425"/>
              <a:gd name="connsiteY1" fmla="*/ 3958 h 978253"/>
              <a:gd name="connsiteX2" fmla="*/ 966542 w 2085425"/>
              <a:gd name="connsiteY2" fmla="*/ 342968 h 978253"/>
              <a:gd name="connsiteX3" fmla="*/ 2007149 w 2085425"/>
              <a:gd name="connsiteY3" fmla="*/ 340901 h 978253"/>
              <a:gd name="connsiteX4" fmla="*/ 2085425 w 2085425"/>
              <a:gd name="connsiteY4" fmla="*/ 978253 h 978253"/>
              <a:gd name="connsiteX5" fmla="*/ 244590 w 2085425"/>
              <a:gd name="connsiteY5" fmla="*/ 639284 h 978253"/>
              <a:gd name="connsiteX6" fmla="*/ 12937 w 2085425"/>
              <a:gd name="connsiteY6" fmla="*/ 328768 h 978253"/>
              <a:gd name="connsiteX0" fmla="*/ 12937 w 2085425"/>
              <a:gd name="connsiteY0" fmla="*/ 330660 h 980145"/>
              <a:gd name="connsiteX1" fmla="*/ 934735 w 2085425"/>
              <a:gd name="connsiteY1" fmla="*/ 5850 h 980145"/>
              <a:gd name="connsiteX2" fmla="*/ 1385550 w 2085425"/>
              <a:gd name="connsiteY2" fmla="*/ 423 h 980145"/>
              <a:gd name="connsiteX3" fmla="*/ 2007149 w 2085425"/>
              <a:gd name="connsiteY3" fmla="*/ 342793 h 980145"/>
              <a:gd name="connsiteX4" fmla="*/ 2085425 w 2085425"/>
              <a:gd name="connsiteY4" fmla="*/ 980145 h 980145"/>
              <a:gd name="connsiteX5" fmla="*/ 244590 w 2085425"/>
              <a:gd name="connsiteY5" fmla="*/ 641176 h 980145"/>
              <a:gd name="connsiteX6" fmla="*/ 12937 w 2085425"/>
              <a:gd name="connsiteY6" fmla="*/ 330660 h 980145"/>
              <a:gd name="connsiteX0" fmla="*/ 12937 w 2085425"/>
              <a:gd name="connsiteY0" fmla="*/ 330660 h 980145"/>
              <a:gd name="connsiteX1" fmla="*/ 934735 w 2085425"/>
              <a:gd name="connsiteY1" fmla="*/ 5850 h 980145"/>
              <a:gd name="connsiteX2" fmla="*/ 1385550 w 2085425"/>
              <a:gd name="connsiteY2" fmla="*/ 423 h 980145"/>
              <a:gd name="connsiteX3" fmla="*/ 2007149 w 2085425"/>
              <a:gd name="connsiteY3" fmla="*/ 342793 h 980145"/>
              <a:gd name="connsiteX4" fmla="*/ 2085425 w 2085425"/>
              <a:gd name="connsiteY4" fmla="*/ 980145 h 980145"/>
              <a:gd name="connsiteX5" fmla="*/ 244590 w 2085425"/>
              <a:gd name="connsiteY5" fmla="*/ 641176 h 980145"/>
              <a:gd name="connsiteX6" fmla="*/ 12937 w 2085425"/>
              <a:gd name="connsiteY6" fmla="*/ 330660 h 980145"/>
              <a:gd name="connsiteX0" fmla="*/ 12937 w 2085425"/>
              <a:gd name="connsiteY0" fmla="*/ 336107 h 985592"/>
              <a:gd name="connsiteX1" fmla="*/ 934735 w 2085425"/>
              <a:gd name="connsiteY1" fmla="*/ 11297 h 985592"/>
              <a:gd name="connsiteX2" fmla="*/ 1125031 w 2085425"/>
              <a:gd name="connsiteY2" fmla="*/ 59979 h 985592"/>
              <a:gd name="connsiteX3" fmla="*/ 1385550 w 2085425"/>
              <a:gd name="connsiteY3" fmla="*/ 5870 h 985592"/>
              <a:gd name="connsiteX4" fmla="*/ 2007149 w 2085425"/>
              <a:gd name="connsiteY4" fmla="*/ 348240 h 985592"/>
              <a:gd name="connsiteX5" fmla="*/ 2085425 w 2085425"/>
              <a:gd name="connsiteY5" fmla="*/ 985592 h 985592"/>
              <a:gd name="connsiteX6" fmla="*/ 244590 w 2085425"/>
              <a:gd name="connsiteY6" fmla="*/ 646623 h 985592"/>
              <a:gd name="connsiteX7" fmla="*/ 12937 w 2085425"/>
              <a:gd name="connsiteY7" fmla="*/ 336107 h 985592"/>
              <a:gd name="connsiteX0" fmla="*/ 12937 w 2090030"/>
              <a:gd name="connsiteY0" fmla="*/ 336107 h 985592"/>
              <a:gd name="connsiteX1" fmla="*/ 934735 w 2090030"/>
              <a:gd name="connsiteY1" fmla="*/ 11297 h 985592"/>
              <a:gd name="connsiteX2" fmla="*/ 1125031 w 2090030"/>
              <a:gd name="connsiteY2" fmla="*/ 59979 h 985592"/>
              <a:gd name="connsiteX3" fmla="*/ 1385550 w 2090030"/>
              <a:gd name="connsiteY3" fmla="*/ 5870 h 985592"/>
              <a:gd name="connsiteX4" fmla="*/ 2090030 w 2090030"/>
              <a:gd name="connsiteY4" fmla="*/ 20206 h 985592"/>
              <a:gd name="connsiteX5" fmla="*/ 2085425 w 2090030"/>
              <a:gd name="connsiteY5" fmla="*/ 985592 h 985592"/>
              <a:gd name="connsiteX6" fmla="*/ 244590 w 2090030"/>
              <a:gd name="connsiteY6" fmla="*/ 646623 h 985592"/>
              <a:gd name="connsiteX7" fmla="*/ 12937 w 2090030"/>
              <a:gd name="connsiteY7" fmla="*/ 336107 h 98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0030" h="985592">
                <a:moveTo>
                  <a:pt x="12937" y="336107"/>
                </a:moveTo>
                <a:cubicBezTo>
                  <a:pt x="148691" y="178593"/>
                  <a:pt x="304611" y="-23529"/>
                  <a:pt x="934735" y="11297"/>
                </a:cubicBezTo>
                <a:cubicBezTo>
                  <a:pt x="1112410" y="-14678"/>
                  <a:pt x="1049895" y="60883"/>
                  <a:pt x="1125031" y="59979"/>
                </a:cubicBezTo>
                <a:cubicBezTo>
                  <a:pt x="1200167" y="59075"/>
                  <a:pt x="1230856" y="-22127"/>
                  <a:pt x="1385550" y="5870"/>
                </a:cubicBezTo>
                <a:cubicBezTo>
                  <a:pt x="1660872" y="-9047"/>
                  <a:pt x="1996680" y="47382"/>
                  <a:pt x="2090030" y="20206"/>
                </a:cubicBezTo>
                <a:lnTo>
                  <a:pt x="2085425" y="985592"/>
                </a:lnTo>
                <a:lnTo>
                  <a:pt x="244590" y="646623"/>
                </a:lnTo>
                <a:cubicBezTo>
                  <a:pt x="262531" y="528538"/>
                  <a:pt x="-68584" y="442421"/>
                  <a:pt x="12937" y="33610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onnettore 2 10"/>
          <p:cNvCxnSpPr/>
          <p:nvPr/>
        </p:nvCxnSpPr>
        <p:spPr>
          <a:xfrm flipH="1">
            <a:off x="6811494" y="1000057"/>
            <a:ext cx="81" cy="614538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8687" y="3786790"/>
            <a:ext cx="78091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B1-H showed large </a:t>
            </a:r>
            <a:r>
              <a:rPr lang="en-US" dirty="0" err="1" smtClean="0"/>
              <a:t>dechanneled</a:t>
            </a:r>
            <a:r>
              <a:rPr lang="en-US" dirty="0" smtClean="0"/>
              <a:t> population at low deflection angles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Indication (SPS </a:t>
            </a:r>
            <a:r>
              <a:rPr lang="en-US" dirty="0" smtClean="0"/>
              <a:t>&amp; LHC) </a:t>
            </a:r>
            <a:r>
              <a:rPr lang="en-US" dirty="0" smtClean="0"/>
              <a:t>of higher </a:t>
            </a:r>
            <a:r>
              <a:rPr lang="en-US" dirty="0" smtClean="0"/>
              <a:t>losses when C collimator is used as absorber 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617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45679E-6 L -0.0007 0.0351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75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93827E-7 L -0.00017 0.0595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296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smtClean="0"/>
              <a:t>Different Absorber Collimator Apertures</a:t>
            </a:r>
            <a:endParaRPr lang="en-GB" sz="30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896" y="1138966"/>
            <a:ext cx="3800105" cy="3800105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68367" y="2828658"/>
            <a:ext cx="54949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Tighter absorber collimator settings correspond to </a:t>
            </a:r>
            <a:r>
              <a:rPr lang="en-GB" dirty="0" smtClean="0"/>
              <a:t>an </a:t>
            </a:r>
            <a:r>
              <a:rPr lang="en-GB" dirty="0" smtClean="0">
                <a:solidFill>
                  <a:schemeClr val="accent4"/>
                </a:solidFill>
              </a:rPr>
              <a:t>improvement </a:t>
            </a:r>
            <a:r>
              <a:rPr lang="en-GB" dirty="0" smtClean="0">
                <a:solidFill>
                  <a:schemeClr val="accent4"/>
                </a:solidFill>
              </a:rPr>
              <a:t>of leakage at first dispersive </a:t>
            </a:r>
            <a:r>
              <a:rPr lang="en-GB" dirty="0" smtClean="0">
                <a:solidFill>
                  <a:schemeClr val="accent4"/>
                </a:solidFill>
              </a:rPr>
              <a:t>peak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O</a:t>
            </a:r>
            <a:r>
              <a:rPr lang="en-GB" dirty="0" smtClean="0"/>
              <a:t>ff-momentum particles produced by secondary collimators (C) can be stopped using higher Z absorber, </a:t>
            </a:r>
            <a:r>
              <a:rPr lang="en-GB" dirty="0" smtClean="0"/>
              <a:t>e.g</a:t>
            </a:r>
            <a:r>
              <a:rPr lang="en-GB" dirty="0" smtClean="0"/>
              <a:t>. </a:t>
            </a:r>
            <a:r>
              <a:rPr lang="en-GB" dirty="0" smtClean="0"/>
              <a:t>absorber </a:t>
            </a:r>
            <a:r>
              <a:rPr lang="en-GB" dirty="0" smtClean="0"/>
              <a:t>collimators (W)</a:t>
            </a:r>
            <a:endParaRPr lang="en-GB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/>
          </a:p>
        </p:txBody>
      </p:sp>
      <p:pic>
        <p:nvPicPr>
          <p:cNvPr id="18" name="Immagin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7353" b="30671"/>
          <a:stretch/>
        </p:blipFill>
        <p:spPr>
          <a:xfrm>
            <a:off x="1" y="624641"/>
            <a:ext cx="5528292" cy="1768182"/>
          </a:xfrm>
          <a:prstGeom prst="rect">
            <a:avLst/>
          </a:prstGeom>
        </p:spPr>
      </p:pic>
      <p:sp>
        <p:nvSpPr>
          <p:cNvPr id="19" name="Rettangolo 8"/>
          <p:cNvSpPr/>
          <p:nvPr/>
        </p:nvSpPr>
        <p:spPr>
          <a:xfrm>
            <a:off x="4644167" y="798120"/>
            <a:ext cx="680400" cy="238810"/>
          </a:xfrm>
          <a:prstGeom prst="rect">
            <a:avLst/>
          </a:prstGeom>
          <a:solidFill>
            <a:srgbClr val="424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Connettore 2 9"/>
          <p:cNvCxnSpPr/>
          <p:nvPr/>
        </p:nvCxnSpPr>
        <p:spPr>
          <a:xfrm>
            <a:off x="5435912" y="798119"/>
            <a:ext cx="364" cy="396911"/>
          </a:xfrm>
          <a:prstGeom prst="straightConnector1">
            <a:avLst/>
          </a:prstGeom>
          <a:ln>
            <a:solidFill>
              <a:srgbClr val="42424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09293" y="795870"/>
            <a:ext cx="197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50" dirty="0" smtClean="0">
                <a:ln w="9525" cmpd="sng">
                  <a:solidFill>
                    <a:srgbClr val="5E5E5E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E5E5E">
                      <a:alpha val="40000"/>
                    </a:srgbClr>
                  </a:glow>
                </a:effectLst>
              </a:rPr>
              <a:t>C</a:t>
            </a:r>
            <a:endParaRPr lang="en-US" sz="1200" b="1" spc="50" dirty="0">
              <a:ln w="9525" cmpd="sng">
                <a:solidFill>
                  <a:srgbClr val="5E5E5E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E5E5E">
                    <a:alpha val="40000"/>
                  </a:srgbClr>
                </a:glo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17702" y="795873"/>
            <a:ext cx="243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50" dirty="0" smtClean="0">
                <a:ln w="9525" cmpd="sng">
                  <a:solidFill>
                    <a:srgbClr val="424242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24242">
                      <a:alpha val="40000"/>
                    </a:srgbClr>
                  </a:glow>
                </a:effectLst>
              </a:rPr>
              <a:t>W</a:t>
            </a:r>
            <a:endParaRPr lang="en-US" sz="1200" b="1" spc="50" dirty="0">
              <a:ln w="9525" cmpd="sng">
                <a:solidFill>
                  <a:srgbClr val="424242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424242">
                    <a:alpha val="40000"/>
                  </a:srgbClr>
                </a:glow>
              </a:effectLst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8597069" y="2008262"/>
            <a:ext cx="0" cy="138441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8597069" y="3398709"/>
            <a:ext cx="1424" cy="950007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6578930" y="2083620"/>
            <a:ext cx="431470" cy="1233702"/>
          </a:xfrm>
          <a:prstGeom prst="round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93827E-6 L 0.00017 0.030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7353" b="30671"/>
          <a:stretch/>
        </p:blipFill>
        <p:spPr>
          <a:xfrm>
            <a:off x="1" y="624641"/>
            <a:ext cx="5528292" cy="1768182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smtClean="0"/>
              <a:t>Different </a:t>
            </a:r>
            <a:r>
              <a:rPr lang="en-GB" sz="3000" smtClean="0"/>
              <a:t>Downstream Collimator </a:t>
            </a:r>
            <a:r>
              <a:rPr lang="en-GB" sz="3000" dirty="0" smtClean="0"/>
              <a:t>Aperture</a:t>
            </a:r>
            <a:endParaRPr lang="en-GB" sz="30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438" y="1123774"/>
            <a:ext cx="3820562" cy="3820562"/>
          </a:xfrm>
          <a:prstGeom prst="rect">
            <a:avLst/>
          </a:prstGeom>
        </p:spPr>
      </p:pic>
      <p:cxnSp>
        <p:nvCxnSpPr>
          <p:cNvPr id="11" name="Connettore 2 10"/>
          <p:cNvCxnSpPr/>
          <p:nvPr/>
        </p:nvCxnSpPr>
        <p:spPr>
          <a:xfrm flipH="1">
            <a:off x="4195985" y="789089"/>
            <a:ext cx="2276" cy="405941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92382" y="2780372"/>
            <a:ext cx="52310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Tighter settings of both secondary and absorber collimators </a:t>
            </a:r>
            <a:r>
              <a:rPr lang="en-GB" dirty="0" smtClean="0">
                <a:solidFill>
                  <a:schemeClr val="accent4"/>
                </a:solidFill>
              </a:rPr>
              <a:t>improve cleaning in both DS and ARC </a:t>
            </a:r>
            <a:r>
              <a:rPr lang="en-GB" dirty="0" smtClean="0">
                <a:solidFill>
                  <a:schemeClr val="accent4"/>
                </a:solidFill>
              </a:rPr>
              <a:t>regions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B1-H wide </a:t>
            </a:r>
            <a:r>
              <a:rPr lang="en-GB" dirty="0" err="1" smtClean="0"/>
              <a:t>dechanneling</a:t>
            </a:r>
            <a:r>
              <a:rPr lang="en-GB" dirty="0" smtClean="0"/>
              <a:t> distribution </a:t>
            </a:r>
            <a:r>
              <a:rPr lang="en-GB" dirty="0" smtClean="0"/>
              <a:t>escapes </a:t>
            </a:r>
            <a:r>
              <a:rPr lang="en-GB" dirty="0" smtClean="0"/>
              <a:t>the downstream collimators and </a:t>
            </a:r>
            <a:r>
              <a:rPr lang="en-GB" dirty="0" smtClean="0"/>
              <a:t>it is </a:t>
            </a:r>
            <a:r>
              <a:rPr lang="en-GB" dirty="0" smtClean="0"/>
              <a:t>lost in both </a:t>
            </a:r>
            <a:r>
              <a:rPr lang="en-GB" dirty="0" smtClean="0"/>
              <a:t>DS </a:t>
            </a:r>
            <a:r>
              <a:rPr lang="en-GB" dirty="0" smtClean="0"/>
              <a:t>and ARC</a:t>
            </a:r>
            <a:endParaRPr lang="en-GB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/>
          </a:p>
        </p:txBody>
      </p:sp>
      <p:sp>
        <p:nvSpPr>
          <p:cNvPr id="15" name="Rettangolo 8"/>
          <p:cNvSpPr/>
          <p:nvPr/>
        </p:nvSpPr>
        <p:spPr>
          <a:xfrm>
            <a:off x="3344464" y="988534"/>
            <a:ext cx="672518" cy="15921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ttangolo 8"/>
          <p:cNvSpPr/>
          <p:nvPr/>
        </p:nvSpPr>
        <p:spPr>
          <a:xfrm>
            <a:off x="4644167" y="798120"/>
            <a:ext cx="680400" cy="316502"/>
          </a:xfrm>
          <a:prstGeom prst="rect">
            <a:avLst/>
          </a:prstGeom>
          <a:solidFill>
            <a:srgbClr val="424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Connettore 2 9"/>
          <p:cNvCxnSpPr/>
          <p:nvPr/>
        </p:nvCxnSpPr>
        <p:spPr>
          <a:xfrm>
            <a:off x="5435912" y="798119"/>
            <a:ext cx="364" cy="396911"/>
          </a:xfrm>
          <a:prstGeom prst="straightConnector1">
            <a:avLst/>
          </a:prstGeom>
          <a:ln>
            <a:solidFill>
              <a:srgbClr val="42424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09293" y="795870"/>
            <a:ext cx="197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50" dirty="0" smtClean="0">
                <a:ln w="9525" cmpd="sng">
                  <a:solidFill>
                    <a:srgbClr val="5E5E5E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E5E5E">
                      <a:alpha val="40000"/>
                    </a:srgbClr>
                  </a:glow>
                </a:effectLst>
              </a:rPr>
              <a:t>C</a:t>
            </a:r>
            <a:endParaRPr lang="en-US" sz="1200" b="1" spc="50" dirty="0">
              <a:ln w="9525" cmpd="sng">
                <a:solidFill>
                  <a:srgbClr val="5E5E5E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E5E5E">
                    <a:alpha val="40000"/>
                  </a:srgbClr>
                </a:glo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34635" y="795869"/>
            <a:ext cx="243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50" dirty="0" smtClean="0">
                <a:ln w="9525" cmpd="sng">
                  <a:solidFill>
                    <a:srgbClr val="424242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24242">
                      <a:alpha val="40000"/>
                    </a:srgbClr>
                  </a:glow>
                </a:effectLst>
              </a:rPr>
              <a:t>W</a:t>
            </a:r>
            <a:endParaRPr lang="en-US" sz="1200" b="1" spc="50" dirty="0">
              <a:ln w="9525" cmpd="sng">
                <a:solidFill>
                  <a:srgbClr val="424242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424242">
                    <a:alpha val="40000"/>
                  </a:srgbClr>
                </a:glow>
              </a:effectLst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8597069" y="2213361"/>
            <a:ext cx="0" cy="1128045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8597069" y="3341406"/>
            <a:ext cx="1424" cy="100731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6626431" y="2137557"/>
            <a:ext cx="1591294" cy="1104408"/>
          </a:xfrm>
          <a:prstGeom prst="roundRect">
            <a:avLst/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19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46914E-6 L 4.72222E-6 0.03735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5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95062E-6 L -0.00052 0.0299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48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Crystal Collimation Xenon Cleaning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447" y="507394"/>
            <a:ext cx="4432517" cy="4432517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02484" y="2860382"/>
            <a:ext cx="3911479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An improvement larger than </a:t>
            </a:r>
            <a:r>
              <a:rPr lang="en-GB" dirty="0" smtClean="0">
                <a:solidFill>
                  <a:schemeClr val="accent6"/>
                </a:solidFill>
              </a:rPr>
              <a:t>an </a:t>
            </a:r>
            <a:r>
              <a:rPr lang="en-GB" dirty="0" smtClean="0">
                <a:solidFill>
                  <a:schemeClr val="accent6"/>
                </a:solidFill>
              </a:rPr>
              <a:t>order of magnitude is observed in the IR7-DS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6104361" y="1413127"/>
            <a:ext cx="1005740" cy="990239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/>
          </a:p>
        </p:txBody>
      </p:sp>
      <p:sp>
        <p:nvSpPr>
          <p:cNvPr id="11" name="CasellaDiTesto 13"/>
          <p:cNvSpPr txBox="1"/>
          <p:nvPr/>
        </p:nvSpPr>
        <p:spPr>
          <a:xfrm>
            <a:off x="0" y="771992"/>
            <a:ext cx="4702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When standard </a:t>
            </a:r>
            <a:r>
              <a:rPr lang="en-GB" dirty="0" smtClean="0"/>
              <a:t>collimation </a:t>
            </a:r>
            <a:r>
              <a:rPr lang="en-GB" dirty="0" smtClean="0"/>
              <a:t>is used with tight </a:t>
            </a:r>
            <a:r>
              <a:rPr lang="en-GB" dirty="0" smtClean="0"/>
              <a:t>settings, only a </a:t>
            </a:r>
            <a:r>
              <a:rPr lang="en-GB" dirty="0" smtClean="0"/>
              <a:t>small difference </a:t>
            </a:r>
            <a:r>
              <a:rPr lang="en-GB" dirty="0" smtClean="0"/>
              <a:t>is observed </a:t>
            </a:r>
            <a:r>
              <a:rPr lang="en-GB" dirty="0" smtClean="0"/>
              <a:t>in Q7 (more showers), while </a:t>
            </a:r>
            <a:r>
              <a:rPr lang="en-GB" dirty="0" smtClean="0"/>
              <a:t>a large </a:t>
            </a:r>
            <a:r>
              <a:rPr lang="en-GB" dirty="0" smtClean="0"/>
              <a:t>difference observed </a:t>
            </a:r>
            <a:r>
              <a:rPr lang="en-GB" dirty="0" smtClean="0"/>
              <a:t>for crystal collimation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8349242" y="1658159"/>
            <a:ext cx="0" cy="1467358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349242" y="3125517"/>
            <a:ext cx="1424" cy="932915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824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827"/>
    </mc:Choice>
    <mc:Fallback xmlns="">
      <p:transition spd="slow" advTm="288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with QM crystals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011" y="614702"/>
            <a:ext cx="4289989" cy="428998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777666"/>
            <a:ext cx="485401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QM</a:t>
            </a:r>
            <a:r>
              <a:rPr lang="en-GB" dirty="0" smtClean="0"/>
              <a:t> crystals, with 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same tight settings</a:t>
            </a:r>
            <a:r>
              <a:rPr lang="en-GB" dirty="0" smtClean="0"/>
              <a:t>, the </a:t>
            </a:r>
            <a:r>
              <a:rPr lang="en-GB" dirty="0" smtClean="0"/>
              <a:t>same magnitude of </a:t>
            </a:r>
            <a:r>
              <a:rPr lang="en-GB" dirty="0" smtClean="0"/>
              <a:t>improvement </a:t>
            </a:r>
            <a:r>
              <a:rPr lang="en-GB" dirty="0"/>
              <a:t>is not observed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To </a:t>
            </a:r>
            <a:r>
              <a:rPr lang="en-GB" dirty="0" smtClean="0"/>
              <a:t>consider:</a:t>
            </a: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Both QM are mounted on vertical plane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B1-V and B2-V </a:t>
            </a:r>
            <a:r>
              <a:rPr lang="en-GB" dirty="0" smtClean="0"/>
              <a:t>show </a:t>
            </a:r>
            <a:r>
              <a:rPr lang="en-GB" dirty="0" smtClean="0"/>
              <a:t>better results with protons</a:t>
            </a:r>
          </a:p>
          <a:p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GB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accent1"/>
                </a:solidFill>
              </a:rPr>
              <a:t>Might be indication of differences between the two technologies (ST vs QM),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with heavy ions at such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energies</a:t>
            </a:r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u="sng" dirty="0" smtClean="0">
                <a:solidFill>
                  <a:schemeClr val="accent1"/>
                </a:solidFill>
              </a:rPr>
              <a:t>To be further investigate in 2018 </a:t>
            </a:r>
            <a:r>
              <a:rPr lang="en-GB" u="sng" dirty="0" err="1" smtClean="0">
                <a:solidFill>
                  <a:schemeClr val="accent1"/>
                </a:solidFill>
              </a:rPr>
              <a:t>Pb</a:t>
            </a:r>
            <a:r>
              <a:rPr lang="en-GB" u="sng" dirty="0" smtClean="0">
                <a:solidFill>
                  <a:schemeClr val="accent1"/>
                </a:solidFill>
              </a:rPr>
              <a:t> </a:t>
            </a:r>
            <a:r>
              <a:rPr lang="en-GB" u="sng" dirty="0" smtClean="0">
                <a:solidFill>
                  <a:schemeClr val="accent1"/>
                </a:solidFill>
              </a:rPr>
              <a:t>tests</a:t>
            </a:r>
            <a:endParaRPr lang="en-GB" u="sng" dirty="0" smtClean="0">
              <a:solidFill>
                <a:schemeClr val="accent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8562885" y="1948442"/>
            <a:ext cx="1" cy="828941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562886" y="2794475"/>
            <a:ext cx="1423" cy="1554241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1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736" y="959633"/>
            <a:ext cx="3741508" cy="3697824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Review of measurements performed with 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beam</a:t>
            </a:r>
          </a:p>
          <a:p>
            <a:pPr lvl="1">
              <a:buClr>
                <a:srgbClr val="E2751D"/>
              </a:buClr>
              <a:buFont typeface="Arial"/>
              <a:buChar char="•"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Crystal angular scans</a:t>
            </a:r>
          </a:p>
          <a:p>
            <a:pPr lvl="1">
              <a:buClr>
                <a:srgbClr val="E2751D"/>
              </a:buClr>
              <a:buFont typeface="Arial"/>
              <a:buChar char="•"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Collimator linear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scans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Cleaning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with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Xe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beams</a:t>
            </a: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/>
              <a:t>Cleaning </a:t>
            </a:r>
            <a:r>
              <a:rPr lang="en-US" dirty="0" smtClean="0"/>
              <a:t>with </a:t>
            </a:r>
            <a:r>
              <a:rPr lang="en-US" dirty="0" err="1"/>
              <a:t>Pb</a:t>
            </a:r>
            <a:r>
              <a:rPr lang="en-US" dirty="0"/>
              <a:t> ion </a:t>
            </a:r>
            <a:r>
              <a:rPr lang="en-US" dirty="0" smtClean="0"/>
              <a:t>beams</a:t>
            </a:r>
            <a:endParaRPr lang="en-US" dirty="0"/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Proposed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settings strategy and plans for tests in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2018</a:t>
            </a: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Conclusions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pic>
        <p:nvPicPr>
          <p:cNvPr id="7" name="Picture 6" descr="20140224_192827_resiz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538" y="959632"/>
            <a:ext cx="4930433" cy="3697825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>
            <a:off x="3972244" y="4644758"/>
            <a:ext cx="3817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Strip silicon </a:t>
            </a:r>
            <a:r>
              <a:rPr lang="en-GB" sz="1000" dirty="0" smtClean="0"/>
              <a:t>crystal installed </a:t>
            </a:r>
            <a:r>
              <a:rPr lang="en-GB" sz="1000" dirty="0" smtClean="0"/>
              <a:t>on the horizontal B1 goniometer in LHC.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9498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73"/>
    </mc:Choice>
    <mc:Fallback xmlns="">
      <p:transition spd="slow" advTm="25073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02" y="767917"/>
            <a:ext cx="3740117" cy="37401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Pb</a:t>
            </a:r>
            <a:r>
              <a:rPr lang="en-US" dirty="0" smtClean="0"/>
              <a:t> Ion Cleaning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18" y="758765"/>
            <a:ext cx="3740117" cy="37401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222" y="501226"/>
            <a:ext cx="6970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significant improvement in any configuration tested with </a:t>
            </a:r>
            <a:r>
              <a:rPr lang="en-US" dirty="0" err="1" smtClean="0"/>
              <a:t>Pb</a:t>
            </a:r>
            <a:r>
              <a:rPr lang="en-US" dirty="0" smtClean="0"/>
              <a:t> </a:t>
            </a:r>
            <a:r>
              <a:rPr lang="en-US" dirty="0" smtClean="0"/>
              <a:t>beams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18937" y="4571755"/>
            <a:ext cx="65418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and W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absorbers closed </a:t>
            </a:r>
            <a:r>
              <a:rPr lang="en-US" smtClean="0">
                <a:solidFill>
                  <a:schemeClr val="accent5">
                    <a:lumMod val="75000"/>
                  </a:schemeClr>
                </a:solidFill>
              </a:rPr>
              <a:t>up to the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nominal aperture (7.5 and 11 </a:t>
            </a:r>
            <a:r>
              <a:rPr lang="el-GR" dirty="0">
                <a:solidFill>
                  <a:schemeClr val="accent5">
                    <a:lumMod val="75000"/>
                  </a:schemeClr>
                </a:solidFill>
              </a:rPr>
              <a:t>σ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8205849" y="1623036"/>
            <a:ext cx="1" cy="815364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205849" y="2438400"/>
            <a:ext cx="2201" cy="1224316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502020" y="1765540"/>
            <a:ext cx="1201" cy="67286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502020" y="2438400"/>
            <a:ext cx="1422" cy="1295566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60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736" y="959633"/>
            <a:ext cx="3741508" cy="3697824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Review of measurements performed with 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beam</a:t>
            </a:r>
          </a:p>
          <a:p>
            <a:pPr lvl="1">
              <a:buClr>
                <a:srgbClr val="E2751D"/>
              </a:buClr>
              <a:buFont typeface="Arial"/>
              <a:buChar char="•"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Crystal angular scans</a:t>
            </a:r>
          </a:p>
          <a:p>
            <a:pPr lvl="1">
              <a:buClr>
                <a:srgbClr val="E2751D"/>
              </a:buClr>
              <a:buFont typeface="Arial"/>
              <a:buChar char="•"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Collimator linear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scans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Cleaning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with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Xe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beams</a:t>
            </a: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Cleaning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with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Pb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beams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/>
              <a:t>Proposed </a:t>
            </a:r>
            <a:r>
              <a:rPr lang="en-US" dirty="0"/>
              <a:t>settings strategy and plans for tests in </a:t>
            </a:r>
            <a:r>
              <a:rPr lang="en-US" dirty="0" smtClean="0"/>
              <a:t>2018</a:t>
            </a: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Conclusions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pic>
        <p:nvPicPr>
          <p:cNvPr id="7" name="Picture 6" descr="20140224_192827_resiz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538" y="959632"/>
            <a:ext cx="4930433" cy="3697825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>
            <a:off x="3972244" y="4644758"/>
            <a:ext cx="3817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Strip silicon </a:t>
            </a:r>
            <a:r>
              <a:rPr lang="en-GB" sz="1000" dirty="0" smtClean="0"/>
              <a:t>crystal installed </a:t>
            </a:r>
            <a:r>
              <a:rPr lang="en-GB" sz="1000" dirty="0" smtClean="0"/>
              <a:t>on the horizontal B1 goniometer in LHC.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79060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73"/>
    </mc:Choice>
    <mc:Fallback xmlns="">
      <p:transition spd="slow" advTm="25073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Pb</a:t>
            </a:r>
            <a:r>
              <a:rPr lang="en-US" dirty="0" smtClean="0"/>
              <a:t> ions test in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878" y="657346"/>
            <a:ext cx="9037121" cy="174147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crucial </a:t>
            </a:r>
            <a:r>
              <a:rPr lang="en-US" dirty="0" smtClean="0"/>
              <a:t>tests </a:t>
            </a:r>
            <a:r>
              <a:rPr lang="en-US" dirty="0" smtClean="0">
                <a:solidFill>
                  <a:schemeClr val="accent2"/>
                </a:solidFill>
              </a:rPr>
              <a:t>will be held in November this </a:t>
            </a:r>
            <a:r>
              <a:rPr lang="en-US" dirty="0" smtClean="0">
                <a:solidFill>
                  <a:schemeClr val="accent2"/>
                </a:solidFill>
              </a:rPr>
              <a:t>year</a:t>
            </a:r>
            <a:endParaRPr lang="en-US" dirty="0" smtClean="0"/>
          </a:p>
          <a:p>
            <a:pPr lvl="1" defTabSz="914400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sz="2000" dirty="0" smtClean="0"/>
              <a:t>Operational Tests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smtClean="0">
                <a:sym typeface="Wingdings"/>
              </a:rPr>
              <a:t>(</a:t>
            </a:r>
            <a:r>
              <a:rPr lang="en-US" sz="2000" dirty="0" smtClean="0"/>
              <a:t>as </a:t>
            </a:r>
            <a:r>
              <a:rPr lang="en-US" sz="2000" dirty="0" smtClean="0"/>
              <a:t>an End of Fill </a:t>
            </a:r>
            <a:r>
              <a:rPr lang="en-US" sz="2000" dirty="0" smtClean="0"/>
              <a:t>test)</a:t>
            </a:r>
          </a:p>
          <a:p>
            <a:pPr lvl="1" defTabSz="914400">
              <a:spcBef>
                <a:spcPts val="0"/>
              </a:spcBef>
              <a:buFont typeface="Arial" charset="0"/>
              <a:buChar char="•"/>
              <a:defRPr/>
            </a:pPr>
            <a:r>
              <a:rPr lang="en-US" sz="2000" dirty="0" smtClean="0"/>
              <a:t>Machine Development Tests</a:t>
            </a:r>
            <a:endParaRPr lang="en-US" sz="20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pic>
        <p:nvPicPr>
          <p:cNvPr id="6" name="Immagin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5071" y="2139692"/>
            <a:ext cx="5537675" cy="16395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348" y="2221257"/>
            <a:ext cx="34237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en-US" sz="2000" dirty="0"/>
              <a:t>The main </a:t>
            </a:r>
            <a:r>
              <a:rPr lang="en-US" sz="2000" dirty="0" smtClean="0"/>
              <a:t>objective will be to </a:t>
            </a:r>
            <a:r>
              <a:rPr lang="en-US" sz="2000" dirty="0"/>
              <a:t>measure cleaning performances with same </a:t>
            </a:r>
            <a:r>
              <a:rPr lang="en-US" sz="2000" dirty="0" smtClean="0"/>
              <a:t>tight </a:t>
            </a:r>
            <a:r>
              <a:rPr lang="en-US" sz="2000" dirty="0"/>
              <a:t>configuration tested with </a:t>
            </a:r>
            <a:r>
              <a:rPr lang="en-US" sz="2000" dirty="0" err="1"/>
              <a:t>Xe</a:t>
            </a:r>
            <a:endParaRPr lang="en-US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18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736" y="959633"/>
            <a:ext cx="3741508" cy="3697824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/>
              <a:t>Review of measurements performed with ion </a:t>
            </a:r>
            <a:r>
              <a:rPr lang="en-US" dirty="0" smtClean="0"/>
              <a:t>beam</a:t>
            </a:r>
          </a:p>
          <a:p>
            <a:pPr lvl="1">
              <a:buClr>
                <a:srgbClr val="E2751D"/>
              </a:buClr>
              <a:buFont typeface="Arial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Crystal angular scans</a:t>
            </a:r>
          </a:p>
          <a:p>
            <a:pPr lvl="1">
              <a:buClr>
                <a:srgbClr val="E2751D"/>
              </a:buClr>
              <a:buFont typeface="Arial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Collimator linear </a:t>
            </a:r>
            <a:r>
              <a:rPr lang="en-US" sz="1600" dirty="0" smtClean="0">
                <a:solidFill>
                  <a:prstClr val="black"/>
                </a:solidFill>
              </a:rPr>
              <a:t>scans</a:t>
            </a:r>
            <a:endParaRPr lang="en-US" dirty="0" smtClean="0"/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/>
              <a:t>Cleaning </a:t>
            </a:r>
            <a:r>
              <a:rPr lang="en-US" dirty="0"/>
              <a:t>with </a:t>
            </a:r>
            <a:r>
              <a:rPr lang="en-US" dirty="0" err="1"/>
              <a:t>Xe</a:t>
            </a:r>
            <a:r>
              <a:rPr lang="en-US" dirty="0"/>
              <a:t> ion </a:t>
            </a:r>
            <a:r>
              <a:rPr lang="en-US" dirty="0" smtClean="0"/>
              <a:t>beams</a:t>
            </a: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/>
              <a:t>Cleaning </a:t>
            </a:r>
            <a:r>
              <a:rPr lang="en-US" dirty="0" smtClean="0"/>
              <a:t>with </a:t>
            </a:r>
            <a:r>
              <a:rPr lang="en-US" dirty="0" err="1"/>
              <a:t>Pb</a:t>
            </a:r>
            <a:r>
              <a:rPr lang="en-US" dirty="0"/>
              <a:t> ion </a:t>
            </a:r>
            <a:r>
              <a:rPr lang="en-US" dirty="0" smtClean="0"/>
              <a:t>beams</a:t>
            </a:r>
            <a:endParaRPr lang="en-US" dirty="0"/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/>
              <a:t>Proposed </a:t>
            </a:r>
            <a:r>
              <a:rPr lang="en-US" dirty="0"/>
              <a:t>settings strategy and plans for tests in </a:t>
            </a:r>
            <a:r>
              <a:rPr lang="en-US" dirty="0" smtClean="0"/>
              <a:t>2018</a:t>
            </a: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/>
              <a:t>Conclusions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pic>
        <p:nvPicPr>
          <p:cNvPr id="7" name="Picture 6" descr="20140224_192827_resiz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538" y="959632"/>
            <a:ext cx="4930433" cy="3697825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>
            <a:off x="3972244" y="4644758"/>
            <a:ext cx="3817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Strip silicon </a:t>
            </a:r>
            <a:r>
              <a:rPr lang="en-GB" sz="1000" dirty="0" smtClean="0"/>
              <a:t>crystal installed </a:t>
            </a:r>
            <a:r>
              <a:rPr lang="en-GB" sz="1000" dirty="0" smtClean="0"/>
              <a:t>on the horizontal B1 goniometer in LHC.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71242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73"/>
    </mc:Choice>
    <mc:Fallback xmlns="">
      <p:transition spd="slow" advTm="25073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736" y="959633"/>
            <a:ext cx="3741508" cy="3697824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Review of measurements performed with 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beam</a:t>
            </a:r>
          </a:p>
          <a:p>
            <a:pPr lvl="1">
              <a:buClr>
                <a:srgbClr val="E2751D"/>
              </a:buClr>
              <a:buFont typeface="Arial"/>
              <a:buChar char="•"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Crystal angular scans</a:t>
            </a:r>
          </a:p>
          <a:p>
            <a:pPr lvl="1">
              <a:buClr>
                <a:srgbClr val="E2751D"/>
              </a:buClr>
              <a:buFont typeface="Arial"/>
              <a:buChar char="•"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Collimator linear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scans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Cleaning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with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Xe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beams</a:t>
            </a: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Cleaning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with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Pb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beams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Proposed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settings strategy and plans for tests in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2018</a:t>
            </a: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/>
              <a:t>Conclusions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pic>
        <p:nvPicPr>
          <p:cNvPr id="7" name="Picture 6" descr="20140224_192827_resiz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538" y="959632"/>
            <a:ext cx="4930433" cy="3697825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>
            <a:off x="3972244" y="4644758"/>
            <a:ext cx="3817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Strip silicon </a:t>
            </a:r>
            <a:r>
              <a:rPr lang="en-GB" sz="1000" dirty="0" smtClean="0"/>
              <a:t>crystal installed </a:t>
            </a:r>
            <a:r>
              <a:rPr lang="en-GB" sz="1000" dirty="0" smtClean="0"/>
              <a:t>on the horizontal B1 goniometer in LHC.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3520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73"/>
    </mc:Choice>
    <mc:Fallback xmlns="">
      <p:transition spd="slow" advTm="25073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625512"/>
            <a:ext cx="8229600" cy="4277858"/>
          </a:xfrm>
        </p:spPr>
        <p:txBody>
          <a:bodyPr>
            <a:normAutofit lnSpcReduction="10000"/>
          </a:bodyPr>
          <a:lstStyle/>
          <a:p>
            <a:pPr lvl="1">
              <a:buClr>
                <a:schemeClr val="accent5">
                  <a:lumMod val="75000"/>
                </a:schemeClr>
              </a:buClr>
              <a:buFont typeface="Wingdings" charset="2"/>
              <a:buChar char="ü"/>
            </a:pPr>
            <a:r>
              <a:rPr lang="en-GB" dirty="0" smtClean="0"/>
              <a:t>Crystal </a:t>
            </a:r>
            <a:r>
              <a:rPr lang="en-GB" dirty="0" err="1" smtClean="0"/>
              <a:t>channeling</a:t>
            </a:r>
            <a:r>
              <a:rPr lang="en-GB" dirty="0" smtClean="0"/>
              <a:t> with heavy ion beams of such energies observed for the first time</a:t>
            </a:r>
          </a:p>
          <a:p>
            <a:pPr lvl="2">
              <a:buClr>
                <a:schemeClr val="accent5">
                  <a:lumMod val="75000"/>
                </a:schemeClr>
              </a:buClr>
              <a:buFont typeface="Arial" charset="0"/>
              <a:buChar char="•"/>
            </a:pPr>
            <a:r>
              <a:rPr lang="en-GB" sz="1500" dirty="0" smtClean="0"/>
              <a:t>Observations coherent with previous SPS measurements with heavy ions</a:t>
            </a:r>
          </a:p>
          <a:p>
            <a:pPr lvl="2">
              <a:buClr>
                <a:schemeClr val="accent5">
                  <a:lumMod val="75000"/>
                </a:schemeClr>
              </a:buClr>
              <a:buFont typeface="Arial" charset="0"/>
              <a:buChar char="•"/>
            </a:pPr>
            <a:r>
              <a:rPr lang="en-GB" sz="1500" dirty="0" smtClean="0"/>
              <a:t>Crystal’s bending </a:t>
            </a:r>
            <a:r>
              <a:rPr lang="en-GB" sz="1500" dirty="0" smtClean="0"/>
              <a:t>angles and multi-turn efficiency </a:t>
            </a:r>
            <a:r>
              <a:rPr lang="en-GB" sz="1500" dirty="0" smtClean="0"/>
              <a:t>characterised as for proton beams</a:t>
            </a:r>
            <a:endParaRPr lang="en-GB" sz="1500" dirty="0"/>
          </a:p>
          <a:p>
            <a:pPr lvl="1">
              <a:buClr>
                <a:schemeClr val="accent5">
                  <a:lumMod val="75000"/>
                </a:schemeClr>
              </a:buClr>
              <a:buFont typeface="Wingdings" charset="2"/>
              <a:buChar char="ü"/>
            </a:pPr>
            <a:r>
              <a:rPr lang="en-GB" dirty="0" smtClean="0"/>
              <a:t>Cleaning test with </a:t>
            </a:r>
            <a:r>
              <a:rPr lang="en-GB" dirty="0" err="1" smtClean="0"/>
              <a:t>Xe</a:t>
            </a:r>
            <a:r>
              <a:rPr lang="en-GB" dirty="0" smtClean="0"/>
              <a:t> ions showed an improvement higher than a factor 10 in DS, and clarified several points:</a:t>
            </a:r>
          </a:p>
          <a:p>
            <a:pPr lvl="2">
              <a:buClr>
                <a:schemeClr val="accent5">
                  <a:lumMod val="75000"/>
                </a:schemeClr>
              </a:buClr>
              <a:buFont typeface="Arial" charset="0"/>
              <a:buChar char="•"/>
            </a:pPr>
            <a:r>
              <a:rPr lang="en-GB" sz="1500" dirty="0" smtClean="0">
                <a:solidFill>
                  <a:schemeClr val="accent4"/>
                </a:solidFill>
              </a:rPr>
              <a:t>B1-H crystal </a:t>
            </a:r>
            <a:r>
              <a:rPr lang="en-GB" sz="1500" dirty="0" smtClean="0">
                <a:solidFill>
                  <a:schemeClr val="accent4"/>
                </a:solidFill>
              </a:rPr>
              <a:t>feature needs </a:t>
            </a:r>
            <a:r>
              <a:rPr lang="en-GB" sz="1500" dirty="0" smtClean="0">
                <a:solidFill>
                  <a:schemeClr val="accent4"/>
                </a:solidFill>
              </a:rPr>
              <a:t>tighter absorber </a:t>
            </a:r>
            <a:r>
              <a:rPr lang="en-GB" sz="1500" dirty="0" smtClean="0">
                <a:solidFill>
                  <a:schemeClr val="accent4"/>
                </a:solidFill>
              </a:rPr>
              <a:t>settings </a:t>
            </a:r>
            <a:r>
              <a:rPr lang="en-GB" sz="1500" dirty="0" smtClean="0"/>
              <a:t>to compensate the large </a:t>
            </a:r>
            <a:r>
              <a:rPr lang="en-GB" sz="1500" dirty="0" err="1" smtClean="0"/>
              <a:t>dechanneled</a:t>
            </a:r>
            <a:r>
              <a:rPr lang="en-GB" sz="1500" dirty="0" smtClean="0"/>
              <a:t> </a:t>
            </a:r>
            <a:r>
              <a:rPr lang="en-GB" sz="1500" dirty="0" smtClean="0"/>
              <a:t>population</a:t>
            </a:r>
          </a:p>
          <a:p>
            <a:pPr lvl="2">
              <a:buClr>
                <a:schemeClr val="accent5">
                  <a:lumMod val="75000"/>
                </a:schemeClr>
              </a:buClr>
              <a:buFont typeface="Arial" charset="0"/>
              <a:buChar char="•"/>
            </a:pPr>
            <a:r>
              <a:rPr lang="en-GB" sz="1500" dirty="0" smtClean="0">
                <a:solidFill>
                  <a:schemeClr val="accent4"/>
                </a:solidFill>
              </a:rPr>
              <a:t>Debris coming from secondary collimators </a:t>
            </a:r>
            <a:r>
              <a:rPr lang="de-DE" sz="1500" dirty="0" smtClean="0">
                <a:solidFill>
                  <a:schemeClr val="accent4"/>
                </a:solidFill>
              </a:rPr>
              <a:t>(C)</a:t>
            </a:r>
            <a:r>
              <a:rPr lang="en-GB" sz="1500" dirty="0" smtClean="0">
                <a:solidFill>
                  <a:schemeClr val="accent4"/>
                </a:solidFill>
              </a:rPr>
              <a:t> </a:t>
            </a:r>
            <a:r>
              <a:rPr lang="en-GB" sz="1500" dirty="0" smtClean="0"/>
              <a:t>is observable at the first dispersive peak in </a:t>
            </a:r>
            <a:r>
              <a:rPr lang="en-GB" sz="1500" dirty="0" smtClean="0"/>
              <a:t>DS, </a:t>
            </a:r>
            <a:r>
              <a:rPr lang="en-GB" sz="1500" dirty="0" smtClean="0">
                <a:solidFill>
                  <a:schemeClr val="accent3"/>
                </a:solidFill>
              </a:rPr>
              <a:t>closing absorber collimators (W) </a:t>
            </a:r>
            <a:r>
              <a:rPr lang="en-GB" sz="1500" dirty="0" smtClean="0">
                <a:solidFill>
                  <a:schemeClr val="accent3"/>
                </a:solidFill>
              </a:rPr>
              <a:t>improve </a:t>
            </a:r>
            <a:r>
              <a:rPr lang="en-GB" sz="1500" dirty="0" smtClean="0">
                <a:solidFill>
                  <a:schemeClr val="accent3"/>
                </a:solidFill>
              </a:rPr>
              <a:t>cleaning</a:t>
            </a:r>
          </a:p>
          <a:p>
            <a:pPr lvl="2">
              <a:buClr>
                <a:schemeClr val="accent5">
                  <a:lumMod val="75000"/>
                </a:schemeClr>
              </a:buClr>
              <a:buFont typeface="Arial" charset="0"/>
              <a:buChar char="•"/>
            </a:pPr>
            <a:r>
              <a:rPr lang="en-GB" sz="1500" dirty="0" smtClean="0"/>
              <a:t>No improvement </a:t>
            </a:r>
            <a:r>
              <a:rPr lang="en-GB" sz="1500" dirty="0" smtClean="0"/>
              <a:t>with </a:t>
            </a:r>
            <a:r>
              <a:rPr lang="en-GB" sz="1500" dirty="0" smtClean="0"/>
              <a:t>QM crystals up to now, might indicate difference with ST </a:t>
            </a:r>
            <a:r>
              <a:rPr lang="en-GB" sz="1500" dirty="0" smtClean="0"/>
              <a:t>technology at these conditions</a:t>
            </a:r>
            <a:endParaRPr lang="en-GB" sz="1500" dirty="0" smtClean="0"/>
          </a:p>
          <a:p>
            <a:pPr lvl="1">
              <a:buClr>
                <a:srgbClr val="EF2929">
                  <a:lumMod val="75000"/>
                </a:srgbClr>
              </a:buClr>
              <a:buFont typeface="Wingdings" charset="2"/>
              <a:buChar char="ü"/>
            </a:pPr>
            <a:endParaRPr lang="en-GB" dirty="0"/>
          </a:p>
          <a:p>
            <a:pPr marL="457200" lvl="1" indent="0">
              <a:buClr>
                <a:schemeClr val="accent5">
                  <a:lumMod val="75000"/>
                </a:schemeClr>
              </a:buClr>
              <a:buNone/>
            </a:pPr>
            <a:r>
              <a:rPr lang="en-GB" dirty="0" smtClean="0"/>
              <a:t>Final Goal:</a:t>
            </a:r>
          </a:p>
          <a:p>
            <a:pPr lvl="1">
              <a:buClr>
                <a:schemeClr val="accent3"/>
              </a:buClr>
              <a:buFont typeface="Wingdings" charset="2"/>
              <a:buChar char="q"/>
            </a:pPr>
            <a:r>
              <a:rPr lang="en-GB" dirty="0" smtClean="0"/>
              <a:t>Achieve with </a:t>
            </a:r>
            <a:r>
              <a:rPr lang="en-GB" dirty="0" err="1" smtClean="0"/>
              <a:t>Pb</a:t>
            </a:r>
            <a:r>
              <a:rPr lang="en-GB" dirty="0" smtClean="0"/>
              <a:t> the improved cleaning observed with </a:t>
            </a:r>
            <a:r>
              <a:rPr lang="en-GB" dirty="0" err="1" smtClean="0"/>
              <a:t>Xe</a:t>
            </a:r>
            <a:r>
              <a:rPr lang="en-GB" dirty="0"/>
              <a:t> </a:t>
            </a:r>
            <a:r>
              <a:rPr lang="en-GB" dirty="0" smtClean="0"/>
              <a:t>beams</a:t>
            </a:r>
            <a:endParaRPr lang="en-GB" dirty="0" smtClean="0"/>
          </a:p>
          <a:p>
            <a:pPr lvl="2">
              <a:buClr>
                <a:schemeClr val="accent5">
                  <a:lumMod val="75000"/>
                </a:schemeClr>
              </a:buClr>
              <a:buFont typeface="Arial" charset="0"/>
              <a:buChar char="•"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302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560"/>
    </mc:Choice>
    <mc:Fallback xmlns="">
      <p:transition spd="slow" advTm="1545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66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22" y="2044822"/>
            <a:ext cx="4351940" cy="2914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7"/>
          <p:cNvSpPr txBox="1"/>
          <p:nvPr/>
        </p:nvSpPr>
        <p:spPr>
          <a:xfrm>
            <a:off x="87648" y="516827"/>
            <a:ext cx="2575257" cy="781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  <a:tabLst>
                <a:tab pos="982231" algn="l"/>
              </a:tabLst>
            </a:pPr>
            <a:r>
              <a:rPr lang="en-US" sz="1400" b="1" dirty="0">
                <a:solidFill>
                  <a:schemeClr val="accent1"/>
                </a:solidFill>
                <a:ea typeface="ＭＳ Ｐゴシック" charset="0"/>
                <a:cs typeface="ＭＳ Ｐゴシック" charset="0"/>
                <a:sym typeface="Helvetica" charset="0"/>
              </a:rPr>
              <a:t>Superconducting </a:t>
            </a:r>
            <a:r>
              <a:rPr lang="en-US" sz="1400" b="1" dirty="0" smtClean="0">
                <a:solidFill>
                  <a:schemeClr val="accent1"/>
                </a:solidFill>
                <a:ea typeface="ＭＳ Ｐゴシック" charset="0"/>
                <a:cs typeface="ＭＳ Ｐゴシック" charset="0"/>
                <a:sym typeface="Helvetica" charset="0"/>
              </a:rPr>
              <a:t>magnets: </a:t>
            </a:r>
            <a:endParaRPr lang="en-US" sz="1400" b="1" dirty="0">
              <a:solidFill>
                <a:schemeClr val="accent1"/>
              </a:solidFill>
              <a:ea typeface="ＭＳ Ｐゴシック" charset="0"/>
              <a:cs typeface="ＭＳ Ｐゴシック" charset="0"/>
              <a:sym typeface="Helvetica" charset="0"/>
            </a:endParaRPr>
          </a:p>
          <a:p>
            <a:pPr marL="285750" indent="-285750">
              <a:lnSpc>
                <a:spcPct val="80000"/>
              </a:lnSpc>
              <a:buFont typeface="Arial"/>
              <a:buChar char="•"/>
              <a:tabLst>
                <a:tab pos="982231" algn="l"/>
              </a:tabLst>
            </a:pPr>
            <a:r>
              <a:rPr lang="en-US" sz="1400" dirty="0">
                <a:ea typeface="ＭＳ Ｐゴシック" charset="0"/>
                <a:cs typeface="ＭＳ Ｐゴシック" charset="0"/>
                <a:sym typeface="Helvetica" charset="0"/>
              </a:rPr>
              <a:t>T = 1.9 </a:t>
            </a:r>
            <a:r>
              <a:rPr lang="en-US" sz="1400" dirty="0" smtClean="0">
                <a:ea typeface="ＭＳ Ｐゴシック" charset="0"/>
                <a:cs typeface="ＭＳ Ｐゴシック" charset="0"/>
                <a:sym typeface="Helvetica" charset="0"/>
              </a:rPr>
              <a:t>K</a:t>
            </a:r>
          </a:p>
          <a:p>
            <a:pPr marL="285750" indent="-285750">
              <a:lnSpc>
                <a:spcPct val="80000"/>
              </a:lnSpc>
              <a:buFont typeface="Arial"/>
              <a:buChar char="•"/>
              <a:tabLst>
                <a:tab pos="982231" algn="l"/>
              </a:tabLst>
            </a:pPr>
            <a:r>
              <a:rPr lang="en-US" sz="1400" dirty="0" smtClean="0">
                <a:ea typeface="ＭＳ Ｐゴシック" charset="0"/>
                <a:cs typeface="ＭＳ Ｐゴシック" charset="0"/>
                <a:sym typeface="Helvetica" charset="0"/>
              </a:rPr>
              <a:t>quench </a:t>
            </a:r>
            <a:r>
              <a:rPr lang="en-US" sz="1400" dirty="0">
                <a:ea typeface="ＭＳ Ｐゴシック" charset="0"/>
                <a:cs typeface="ＭＳ Ｐゴシック" charset="0"/>
                <a:sym typeface="Helvetica" charset="0"/>
              </a:rPr>
              <a:t>limit  </a:t>
            </a:r>
            <a:r>
              <a:rPr lang="en-US" sz="1400" dirty="0">
                <a:ea typeface="ＭＳ Ｐゴシック" charset="0"/>
                <a:cs typeface="Times"/>
                <a:sym typeface="Helvetica" charset="0"/>
              </a:rPr>
              <a:t>~</a:t>
            </a:r>
            <a:r>
              <a:rPr lang="en-US" sz="1400" dirty="0">
                <a:ea typeface="ＭＳ Ｐゴシック" charset="0"/>
                <a:cs typeface="ＭＳ Ｐゴシック" charset="0"/>
                <a:sym typeface="Helvetica" charset="0"/>
              </a:rPr>
              <a:t> </a:t>
            </a:r>
            <a:r>
              <a:rPr lang="en-US" sz="1400" b="1" dirty="0">
                <a:ea typeface="ＭＳ Ｐゴシック" charset="0"/>
                <a:cs typeface="ＭＳ Ｐゴシック" charset="0"/>
                <a:sym typeface="Helvetica" charset="0"/>
              </a:rPr>
              <a:t>15-50mJ/</a:t>
            </a:r>
            <a:r>
              <a:rPr lang="en-US" sz="1400" b="1" dirty="0" smtClean="0">
                <a:ea typeface="ＭＳ Ｐゴシック" charset="0"/>
                <a:cs typeface="ＭＳ Ｐゴシック" charset="0"/>
                <a:sym typeface="Helvetica" charset="0"/>
              </a:rPr>
              <a:t>cm</a:t>
            </a:r>
            <a:r>
              <a:rPr lang="en-US" sz="1400" b="1" baseline="32000" dirty="0" smtClean="0">
                <a:ea typeface="ＭＳ Ｐゴシック" charset="0"/>
                <a:cs typeface="ＭＳ Ｐゴシック" charset="0"/>
                <a:sym typeface="Helvetica" charset="0"/>
              </a:rPr>
              <a:t>3</a:t>
            </a:r>
          </a:p>
          <a:p>
            <a:pPr marL="285750" indent="-285750">
              <a:lnSpc>
                <a:spcPct val="80000"/>
              </a:lnSpc>
              <a:buFont typeface="Arial"/>
              <a:buChar char="•"/>
              <a:tabLst>
                <a:tab pos="982231" algn="l"/>
              </a:tabLst>
            </a:pPr>
            <a:r>
              <a:rPr lang="en-US" sz="1400" dirty="0">
                <a:ea typeface="ＭＳ Ｐゴシック" charset="0"/>
                <a:cs typeface="ＭＳ Ｐゴシック" charset="0"/>
                <a:sym typeface="Helvetica" charset="0"/>
              </a:rPr>
              <a:t>Aperture: r = 17/22 </a:t>
            </a:r>
            <a:r>
              <a:rPr lang="en-US" sz="1400" dirty="0" smtClean="0">
                <a:ea typeface="ＭＳ Ｐゴシック" charset="0"/>
                <a:cs typeface="ＭＳ Ｐゴシック" charset="0"/>
                <a:sym typeface="Helvetica" charset="0"/>
              </a:rPr>
              <a:t>mm</a:t>
            </a:r>
            <a:endParaRPr lang="en-US" sz="1400" dirty="0">
              <a:ea typeface="ＭＳ Ｐゴシック" charset="0"/>
              <a:cs typeface="ＭＳ Ｐゴシック" charset="0"/>
              <a:sym typeface="Helvetica" charset="0"/>
            </a:endParaRPr>
          </a:p>
        </p:txBody>
      </p:sp>
      <p:sp>
        <p:nvSpPr>
          <p:cNvPr id="10" name="TextBox 14"/>
          <p:cNvSpPr txBox="1"/>
          <p:nvPr/>
        </p:nvSpPr>
        <p:spPr>
          <a:xfrm>
            <a:off x="87648" y="1381460"/>
            <a:ext cx="2399247" cy="6740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tabLst>
                <a:tab pos="982231" algn="l"/>
              </a:tabLst>
            </a:pPr>
            <a:r>
              <a:rPr lang="en-US" sz="1400" b="1" dirty="0" smtClean="0">
                <a:solidFill>
                  <a:schemeClr val="accent1"/>
                </a:solidFill>
                <a:ea typeface="ＭＳ Ｐゴシック" charset="0"/>
                <a:cs typeface="ＭＳ Ｐゴシック" charset="0"/>
                <a:sym typeface="Helvetica" charset="0"/>
              </a:rPr>
              <a:t>Stored energy </a:t>
            </a:r>
            <a:r>
              <a:rPr lang="en-US" sz="1400" dirty="0" smtClean="0">
                <a:solidFill>
                  <a:schemeClr val="accent1"/>
                </a:solidFill>
                <a:ea typeface="ＭＳ Ｐゴシック" charset="0"/>
                <a:cs typeface="ＭＳ Ｐゴシック" charset="0"/>
                <a:sym typeface="Helvetica" charset="0"/>
              </a:rPr>
              <a:t>in the machine</a:t>
            </a:r>
            <a:r>
              <a:rPr lang="en-US" sz="1400" b="1" dirty="0" smtClean="0">
                <a:solidFill>
                  <a:schemeClr val="accent1"/>
                </a:solidFill>
                <a:ea typeface="ＭＳ Ｐゴシック" charset="0"/>
                <a:cs typeface="ＭＳ Ｐゴシック" charset="0"/>
                <a:sym typeface="Helvetica" charset="0"/>
              </a:rPr>
              <a:t>:</a:t>
            </a:r>
          </a:p>
          <a:p>
            <a:pPr marL="285750" indent="-285750">
              <a:lnSpc>
                <a:spcPct val="90000"/>
              </a:lnSpc>
              <a:buFont typeface="Arial"/>
              <a:buChar char="•"/>
              <a:tabLst>
                <a:tab pos="982231" algn="l"/>
              </a:tabLst>
            </a:pPr>
            <a:r>
              <a:rPr lang="en-US" sz="140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Helvetica" charset="0"/>
              </a:rPr>
              <a:t>LHC 2016: </a:t>
            </a:r>
            <a:r>
              <a:rPr lang="en-US" sz="1400" b="1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Helvetica" charset="0"/>
              </a:rPr>
              <a:t>280 </a:t>
            </a:r>
            <a:r>
              <a:rPr lang="en-US" sz="14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Helvetica" charset="0"/>
              </a:rPr>
              <a:t>MJ</a:t>
            </a:r>
            <a:endParaRPr lang="en-US" sz="1400" dirty="0">
              <a:solidFill>
                <a:srgbClr val="000000"/>
              </a:solidFill>
              <a:ea typeface="ＭＳ Ｐゴシック" charset="0"/>
              <a:cs typeface="ＭＳ Ｐゴシック" charset="0"/>
              <a:sym typeface="Helvetica" charset="0"/>
            </a:endParaRPr>
          </a:p>
          <a:p>
            <a:pPr marL="285750" indent="-285750">
              <a:lnSpc>
                <a:spcPct val="90000"/>
              </a:lnSpc>
              <a:buFont typeface="Arial"/>
              <a:buChar char="•"/>
              <a:tabLst>
                <a:tab pos="982231" algn="l"/>
              </a:tabLst>
            </a:pPr>
            <a:r>
              <a:rPr lang="en-US" sz="1400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Helvetica" charset="0"/>
              </a:rPr>
              <a:t>LHC design: </a:t>
            </a:r>
            <a:r>
              <a:rPr lang="en-US" sz="14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Helvetica" charset="0"/>
              </a:rPr>
              <a:t>360 </a:t>
            </a:r>
            <a:r>
              <a:rPr lang="en-US" sz="1400" b="1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  <a:sym typeface="Helvetica" charset="0"/>
              </a:rPr>
              <a:t>MJ</a:t>
            </a:r>
            <a:endParaRPr lang="en-US" sz="1400" dirty="0">
              <a:solidFill>
                <a:srgbClr val="000000"/>
              </a:solidFill>
              <a:ea typeface="ＭＳ Ｐゴシック" charset="0"/>
              <a:cs typeface="ＭＳ Ｐゴシック" charset="0"/>
              <a:sym typeface="Helvetica" charset="0"/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4764789" y="903320"/>
            <a:ext cx="3780497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tabLst>
                <a:tab pos="982231" algn="l"/>
              </a:tabLst>
            </a:pPr>
            <a:r>
              <a:rPr lang="en-US" sz="1900" u="sng" dirty="0" smtClean="0">
                <a:ea typeface="ＭＳ Ｐゴシック" charset="0"/>
                <a:cs typeface="ＭＳ Ｐゴシック" charset="0"/>
                <a:sym typeface="Helvetica" charset="0"/>
              </a:rPr>
              <a:t>Collimation system is needed!</a:t>
            </a:r>
          </a:p>
          <a:p>
            <a:pPr>
              <a:lnSpc>
                <a:spcPct val="80000"/>
              </a:lnSpc>
              <a:tabLst>
                <a:tab pos="982231" algn="l"/>
              </a:tabLst>
            </a:pPr>
            <a:r>
              <a:rPr lang="en-US" sz="1900" b="1" dirty="0" err="1" smtClean="0">
                <a:solidFill>
                  <a:schemeClr val="accent3"/>
                </a:solidFill>
                <a:ea typeface="ＭＳ Ｐゴシック" charset="0"/>
                <a:cs typeface="ＭＳ Ｐゴシック" charset="0"/>
                <a:sym typeface="Helvetica" charset="0"/>
              </a:rPr>
              <a:t>η</a:t>
            </a:r>
            <a:r>
              <a:rPr lang="en-US" sz="1900" b="1" dirty="0" smtClean="0">
                <a:solidFill>
                  <a:schemeClr val="accent3"/>
                </a:solidFill>
                <a:ea typeface="ＭＳ Ｐゴシック" charset="0"/>
                <a:cs typeface="ＭＳ Ｐゴシック" charset="0"/>
                <a:sym typeface="Helvetica" charset="0"/>
              </a:rPr>
              <a:t> = 10</a:t>
            </a:r>
            <a:r>
              <a:rPr lang="en-US" sz="1900" b="1" baseline="32000" dirty="0" smtClean="0">
                <a:solidFill>
                  <a:schemeClr val="accent3"/>
                </a:solidFill>
                <a:ea typeface="ＭＳ Ｐゴシック" charset="0"/>
                <a:cs typeface="ＭＳ Ｐゴシック" charset="0"/>
                <a:sym typeface="Helvetica" charset="0"/>
              </a:rPr>
              <a:t>-4  </a:t>
            </a:r>
            <a:r>
              <a:rPr lang="en-US" sz="1900" dirty="0" smtClean="0">
                <a:ea typeface="ＭＳ Ｐゴシック" charset="0"/>
                <a:cs typeface="ＭＳ Ｐゴシック" charset="0"/>
                <a:sym typeface="Helvetica" charset="0"/>
              </a:rPr>
              <a:t>is the actual performance</a:t>
            </a:r>
            <a:endParaRPr lang="en-US" sz="1900" dirty="0">
              <a:ea typeface="ＭＳ Ｐゴシック" charset="0"/>
              <a:cs typeface="ＭＳ Ｐゴシック" charset="0"/>
              <a:sym typeface="Helvetica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447635" y="1786036"/>
            <a:ext cx="469636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 the HL-LHC is foreseen:</a:t>
            </a:r>
          </a:p>
          <a:p>
            <a:pPr marL="285750" indent="-285750">
              <a:buClr>
                <a:schemeClr val="accent3"/>
              </a:buClr>
              <a:buFont typeface="Arial" charset="0"/>
              <a:buChar char="•"/>
            </a:pPr>
            <a:r>
              <a:rPr lang="en-GB" sz="1600" dirty="0" smtClean="0"/>
              <a:t>Increased beam stored energy: 362MJ → 700MJ at 7 TeV </a:t>
            </a:r>
          </a:p>
          <a:p>
            <a:pPr lvl="1">
              <a:buClr>
                <a:schemeClr val="accent3"/>
              </a:buClr>
            </a:pPr>
            <a:r>
              <a:rPr lang="en-GB" sz="1400" i="1" dirty="0" smtClean="0"/>
              <a:t>Collimation cleaning versus quench limits of superconducting magnets</a:t>
            </a:r>
            <a:endParaRPr lang="en-GB" sz="1600" dirty="0" smtClean="0"/>
          </a:p>
          <a:p>
            <a:pPr marL="285750" indent="-285750">
              <a:buClr>
                <a:schemeClr val="accent3"/>
              </a:buClr>
              <a:buFont typeface="Arial" charset="0"/>
              <a:buChar char="•"/>
            </a:pPr>
            <a:r>
              <a:rPr lang="en-GB" sz="1600" dirty="0" smtClean="0"/>
              <a:t>Larger bunch intensity (I</a:t>
            </a:r>
            <a:r>
              <a:rPr lang="en-GB" sz="1600" baseline="-25000" dirty="0" smtClean="0"/>
              <a:t>b</a:t>
            </a:r>
            <a:r>
              <a:rPr lang="en-GB" sz="1600" dirty="0" smtClean="0"/>
              <a:t>=2.3x10</a:t>
            </a:r>
            <a:r>
              <a:rPr lang="en-GB" sz="1600" baseline="30000" dirty="0" smtClean="0"/>
              <a:t>11</a:t>
            </a:r>
            <a:r>
              <a:rPr lang="en-GB" sz="1600" dirty="0" smtClean="0"/>
              <a:t>p) in smaller emittance (2.0 μm)</a:t>
            </a:r>
          </a:p>
          <a:p>
            <a:pPr lvl="1">
              <a:buClr>
                <a:schemeClr val="accent3"/>
              </a:buClr>
            </a:pPr>
            <a:r>
              <a:rPr lang="en-GB" sz="1400" i="1" dirty="0" smtClean="0"/>
              <a:t>Collimation impedance versus beam stability</a:t>
            </a:r>
          </a:p>
          <a:p>
            <a:pPr marL="285750" indent="-285750">
              <a:buClr>
                <a:schemeClr val="accent3"/>
              </a:buClr>
              <a:buFont typeface="Arial" charset="0"/>
              <a:buChar char="•"/>
            </a:pPr>
            <a:r>
              <a:rPr lang="en-GB" sz="1600" dirty="0" smtClean="0"/>
              <a:t>Operational efficiency is a must for HL-LHC! 	</a:t>
            </a:r>
            <a:r>
              <a:rPr lang="en-GB" sz="1400" i="1" dirty="0" smtClean="0"/>
              <a:t>Collimators: high precision devices that must work in 	high radiation environment</a:t>
            </a:r>
          </a:p>
          <a:p>
            <a:pPr marL="285750" indent="-285750">
              <a:buClr>
                <a:schemeClr val="accent3"/>
              </a:buClr>
              <a:buFont typeface="Arial" charset="0"/>
              <a:buChar char="•"/>
            </a:pPr>
            <a:r>
              <a:rPr lang="en-GB" sz="1600" dirty="0" smtClean="0"/>
              <a:t>Upgraded ion performance (6 x 10</a:t>
            </a:r>
            <a:r>
              <a:rPr lang="en-GB" sz="1600" baseline="30000" dirty="0" smtClean="0"/>
              <a:t>27</a:t>
            </a:r>
            <a:r>
              <a:rPr lang="en-GB" sz="1600" dirty="0" smtClean="0"/>
              <a:t>cm</a:t>
            </a:r>
            <a:r>
              <a:rPr lang="en-GB" sz="1600" baseline="30000" dirty="0" smtClean="0"/>
              <a:t>-2</a:t>
            </a:r>
            <a:r>
              <a:rPr lang="en-GB" sz="1600" dirty="0" smtClean="0"/>
              <a:t>s</a:t>
            </a:r>
            <a:r>
              <a:rPr lang="en-GB" sz="1600" baseline="30000" dirty="0" smtClean="0"/>
              <a:t>-1</a:t>
            </a:r>
            <a:r>
              <a:rPr lang="en-GB" sz="1600" dirty="0" smtClean="0"/>
              <a:t>, i.e. 6 x nominal)</a:t>
            </a:r>
            <a:endParaRPr lang="en-GB" sz="1600" dirty="0"/>
          </a:p>
        </p:txBody>
      </p:sp>
      <p:sp>
        <p:nvSpPr>
          <p:cNvPr id="11" name="Freccia destra con strisce 10"/>
          <p:cNvSpPr/>
          <p:nvPr/>
        </p:nvSpPr>
        <p:spPr>
          <a:xfrm>
            <a:off x="2931209" y="954213"/>
            <a:ext cx="1389266" cy="569575"/>
          </a:xfrm>
          <a:prstGeom prst="stripedRightArrow">
            <a:avLst>
              <a:gd name="adj1" fmla="val 55975"/>
              <a:gd name="adj2" fmla="val 8300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622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688"/>
    </mc:Choice>
    <mc:Fallback xmlns="">
      <p:transition spd="slow" advTm="926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Crystal Collimation for HL-LHC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607712"/>
            <a:ext cx="9144000" cy="11662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For the future 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</a:rPr>
              <a:t>HL-LHC</a:t>
            </a:r>
            <a:r>
              <a:rPr lang="en-GB" sz="1800" dirty="0" smtClean="0"/>
              <a:t> an upgrade of the actual collimation system is required</a:t>
            </a:r>
          </a:p>
          <a:p>
            <a:pPr lvl="1">
              <a:buClr>
                <a:srgbClr val="00B050"/>
              </a:buClr>
              <a:buFont typeface="Wingdings" charset="2"/>
              <a:buChar char="ü"/>
            </a:pPr>
            <a:r>
              <a:rPr lang="en-GB" sz="1600" dirty="0" smtClean="0"/>
              <a:t>Good baseline solution for proton beams  </a:t>
            </a:r>
          </a:p>
          <a:p>
            <a:pPr lvl="1">
              <a:buClr>
                <a:srgbClr val="FF0000"/>
              </a:buClr>
              <a:buFont typeface="ZapfDingbatsITC" charset="0"/>
              <a:buChar char="✗"/>
            </a:pPr>
            <a:r>
              <a:rPr lang="en-GB" sz="1600" dirty="0" smtClean="0"/>
              <a:t>No solution for lead ion beams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0" y="17831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Crystal collimation </a:t>
            </a:r>
            <a:r>
              <a:rPr lang="en-GB" i="1" dirty="0" smtClean="0">
                <a:solidFill>
                  <a:schemeClr val="accent3"/>
                </a:solidFill>
              </a:rPr>
              <a:t>could improve the ion cleaning </a:t>
            </a:r>
            <a:r>
              <a:rPr lang="en-GB" dirty="0" smtClean="0"/>
              <a:t>and is one of the R&amp;D subject</a:t>
            </a:r>
            <a:endParaRPr lang="en-GB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1017" y="2260772"/>
            <a:ext cx="9144000" cy="255454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u="sng" dirty="0" smtClean="0"/>
              <a:t>Different challenges to be addressed</a:t>
            </a:r>
          </a:p>
          <a:p>
            <a:pPr marL="342900" indent="-342900">
              <a:lnSpc>
                <a:spcPct val="150000"/>
              </a:lnSpc>
              <a:buClr>
                <a:schemeClr val="accent3"/>
              </a:buClr>
              <a:buSzPct val="85000"/>
              <a:buFont typeface="Wingdings" charset="2"/>
              <a:buChar char="q"/>
            </a:pPr>
            <a:r>
              <a:rPr lang="en-GB" sz="1600" dirty="0"/>
              <a:t>Understanding limitations of present Collimation System</a:t>
            </a:r>
          </a:p>
          <a:p>
            <a:pPr marL="342900" indent="-342900">
              <a:lnSpc>
                <a:spcPct val="150000"/>
              </a:lnSpc>
              <a:buClr>
                <a:schemeClr val="accent3"/>
              </a:buClr>
              <a:buSzPct val="85000"/>
              <a:buFont typeface="Wingdings" charset="2"/>
              <a:buChar char="q"/>
            </a:pPr>
            <a:r>
              <a:rPr lang="en-GB" sz="1600" dirty="0">
                <a:solidFill>
                  <a:schemeClr val="accent3"/>
                </a:solidFill>
              </a:rPr>
              <a:t>Channeling assessment </a:t>
            </a:r>
            <a:r>
              <a:rPr lang="en-GB" sz="1600" dirty="0"/>
              <a:t>at LHC energy range for both proton and ion beams</a:t>
            </a:r>
          </a:p>
          <a:p>
            <a:pPr marL="342900" indent="-342900">
              <a:lnSpc>
                <a:spcPct val="150000"/>
              </a:lnSpc>
              <a:buClr>
                <a:schemeClr val="accent3"/>
              </a:buClr>
              <a:buSzPct val="85000"/>
              <a:buFont typeface="Wingdings" charset="2"/>
              <a:buChar char="q"/>
            </a:pPr>
            <a:r>
              <a:rPr lang="en-GB" sz="1600" dirty="0">
                <a:solidFill>
                  <a:schemeClr val="accent3"/>
                </a:solidFill>
              </a:rPr>
              <a:t>Experimental assessment of crystal collimation performance</a:t>
            </a:r>
            <a:r>
              <a:rPr lang="en-GB" sz="1600" dirty="0"/>
              <a:t> in the LHC for both proton and ion beams</a:t>
            </a:r>
          </a:p>
          <a:p>
            <a:pPr marL="342900" indent="-342900">
              <a:lnSpc>
                <a:spcPct val="150000"/>
              </a:lnSpc>
              <a:buClr>
                <a:schemeClr val="accent3"/>
              </a:buClr>
              <a:buSzPct val="85000"/>
              <a:buFont typeface="Wingdings" charset="2"/>
              <a:buChar char="q"/>
            </a:pPr>
            <a:r>
              <a:rPr lang="en-GB" sz="1600" dirty="0"/>
              <a:t>Understanding of experimental results in </a:t>
            </a:r>
            <a:r>
              <a:rPr lang="en-GB" sz="1600" dirty="0" smtClean="0">
                <a:solidFill>
                  <a:schemeClr val="accent3"/>
                </a:solidFill>
              </a:rPr>
              <a:t>simulation</a:t>
            </a:r>
          </a:p>
          <a:p>
            <a:pPr marL="342900" indent="-342900">
              <a:lnSpc>
                <a:spcPct val="150000"/>
              </a:lnSpc>
              <a:buClr>
                <a:schemeClr val="accent3"/>
              </a:buClr>
              <a:buSzPct val="85000"/>
              <a:buFont typeface="Wingdings" charset="2"/>
              <a:buChar char="q"/>
            </a:pPr>
            <a:r>
              <a:rPr lang="en-GB" sz="1600" dirty="0" smtClean="0">
                <a:solidFill>
                  <a:schemeClr val="tx1"/>
                </a:solidFill>
              </a:rPr>
              <a:t>Study and design of an </a:t>
            </a:r>
            <a:r>
              <a:rPr lang="en-GB" sz="1600" dirty="0" smtClean="0">
                <a:solidFill>
                  <a:schemeClr val="accent3"/>
                </a:solidFill>
              </a:rPr>
              <a:t>absorber </a:t>
            </a:r>
            <a:r>
              <a:rPr lang="en-GB" sz="1600" dirty="0" smtClean="0">
                <a:solidFill>
                  <a:schemeClr val="tx1"/>
                </a:solidFill>
              </a:rPr>
              <a:t>stage</a:t>
            </a:r>
            <a:endParaRPr lang="en-GB" sz="16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50000"/>
              </a:lnSpc>
              <a:buClr>
                <a:schemeClr val="accent3"/>
              </a:buClr>
              <a:buSzPct val="85000"/>
              <a:buFont typeface="Wingdings" charset="2"/>
              <a:buChar char="q"/>
            </a:pPr>
            <a:r>
              <a:rPr lang="en-GB" sz="1600" dirty="0"/>
              <a:t>Design of new layouts for a complete crystal system on both </a:t>
            </a:r>
            <a:r>
              <a:rPr lang="en-GB" sz="1600" dirty="0" smtClean="0"/>
              <a:t>beams</a:t>
            </a:r>
            <a:endParaRPr lang="en-GB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0" y="2548146"/>
            <a:ext cx="441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0" y="2900853"/>
            <a:ext cx="441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smtClean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0" y="3271557"/>
            <a:ext cx="441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0" y="3624264"/>
            <a:ext cx="441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093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346"/>
    </mc:Choice>
    <mc:Fallback xmlns="">
      <p:transition spd="slow" advTm="983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are we?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556143"/>
            <a:ext cx="9144000" cy="311854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GB" sz="16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GB" sz="1800" dirty="0" smtClean="0">
                <a:solidFill>
                  <a:prstClr val="black"/>
                </a:solidFill>
              </a:rPr>
              <a:t>In recent years several Master/PhD works have been carried out in the Collimation Team towards a demonstration of the feasibility </a:t>
            </a:r>
            <a:r>
              <a:rPr lang="en-GB" sz="1800" dirty="0" smtClean="0"/>
              <a:t>(simulations </a:t>
            </a:r>
            <a:r>
              <a:rPr lang="en-GB" sz="1800" dirty="0"/>
              <a:t>and/or measurements): </a:t>
            </a:r>
            <a:endParaRPr lang="en-GB" sz="1800" dirty="0" smtClean="0"/>
          </a:p>
          <a:p>
            <a:pPr marL="0" lvl="0" indent="0">
              <a:buNone/>
            </a:pPr>
            <a:endParaRPr lang="en-GB" sz="1800" dirty="0" smtClean="0"/>
          </a:p>
          <a:p>
            <a:pPr marL="0" lvl="0" indent="0">
              <a:buNone/>
            </a:pPr>
            <a:r>
              <a:rPr lang="en-GB" sz="1600" dirty="0"/>
              <a:t>	</a:t>
            </a:r>
            <a:r>
              <a:rPr lang="en-GB" sz="1600" dirty="0" smtClean="0"/>
              <a:t>V</a:t>
            </a:r>
            <a:r>
              <a:rPr lang="en-GB" sz="1600" dirty="0"/>
              <a:t>. Previtali: </a:t>
            </a:r>
            <a:r>
              <a:rPr lang="en-GB" sz="1600" dirty="0" smtClean="0"/>
              <a:t>	CERN-THESIS-2010-133 </a:t>
            </a:r>
            <a:r>
              <a:rPr lang="en-GB" sz="1600" dirty="0"/>
              <a:t>(2010, PhD) </a:t>
            </a:r>
            <a:r>
              <a:rPr lang="en-GB" sz="1600" dirty="0" smtClean="0"/>
              <a:t>		</a:t>
            </a:r>
            <a:r>
              <a:rPr lang="en-GB" sz="1400" i="1" dirty="0" smtClean="0"/>
              <a:t>simulation code for SixTrack</a:t>
            </a:r>
          </a:p>
          <a:p>
            <a:pPr marL="0" lvl="0" indent="0">
              <a:buNone/>
            </a:pPr>
            <a:r>
              <a:rPr lang="en-GB" sz="1600" dirty="0"/>
              <a:t>	</a:t>
            </a:r>
            <a:r>
              <a:rPr lang="en-GB" sz="1600" dirty="0" smtClean="0"/>
              <a:t>D</a:t>
            </a:r>
            <a:r>
              <a:rPr lang="en-GB" sz="1600" dirty="0"/>
              <a:t>. Mirarchi: </a:t>
            </a:r>
            <a:r>
              <a:rPr lang="en-GB" sz="1600" dirty="0" smtClean="0"/>
              <a:t>	CERN-THESIS-2011-136 </a:t>
            </a:r>
            <a:r>
              <a:rPr lang="en-GB" sz="1600" dirty="0"/>
              <a:t>(2011, master</a:t>
            </a:r>
            <a:r>
              <a:rPr lang="en-GB" sz="1600" dirty="0" smtClean="0"/>
              <a:t>)		</a:t>
            </a:r>
            <a:r>
              <a:rPr lang="en-GB" sz="1400" i="1" dirty="0" smtClean="0"/>
              <a:t>measurements on SPS</a:t>
            </a:r>
          </a:p>
          <a:p>
            <a:pPr marL="0" lvl="0" indent="0">
              <a:buNone/>
            </a:pPr>
            <a:r>
              <a:rPr lang="en-GB" sz="1600" dirty="0"/>
              <a:t>	</a:t>
            </a:r>
            <a:r>
              <a:rPr lang="en-GB" sz="1600" dirty="0" smtClean="0"/>
              <a:t>			CERN-ACC-2015-0143 </a:t>
            </a:r>
            <a:r>
              <a:rPr lang="en-GB" sz="1600" dirty="0"/>
              <a:t>(2015, PhD) </a:t>
            </a:r>
            <a:r>
              <a:rPr lang="en-GB" sz="1600" dirty="0" smtClean="0"/>
              <a:t>		</a:t>
            </a:r>
            <a:r>
              <a:rPr lang="en-GB" sz="1400" i="1" dirty="0" smtClean="0"/>
              <a:t>improvement of simulation tools and 														benchmark, design of the crystal system 													prototype installed in the LHC</a:t>
            </a:r>
          </a:p>
          <a:p>
            <a:pPr marL="0" lvl="0" indent="0">
              <a:buNone/>
            </a:pPr>
            <a:r>
              <a:rPr lang="en-GB" sz="1600" dirty="0"/>
              <a:t>	</a:t>
            </a:r>
            <a:r>
              <a:rPr lang="en-GB" sz="1600" dirty="0" smtClean="0"/>
              <a:t>R</a:t>
            </a:r>
            <a:r>
              <a:rPr lang="en-GB" sz="1600" dirty="0"/>
              <a:t>. Rossi: </a:t>
            </a:r>
            <a:r>
              <a:rPr lang="en-GB" sz="1600" dirty="0" smtClean="0"/>
              <a:t>		CERN-THESIS-2014-187 </a:t>
            </a:r>
            <a:r>
              <a:rPr lang="en-GB" sz="1600" dirty="0"/>
              <a:t>(2014, master); </a:t>
            </a:r>
            <a:r>
              <a:rPr lang="en-GB" sz="1600" dirty="0" smtClean="0"/>
              <a:t>	</a:t>
            </a:r>
            <a:r>
              <a:rPr lang="en-GB" sz="1400" i="1" dirty="0" smtClean="0"/>
              <a:t>measurements on single pass for simulation 													benchmark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48621" y="4188622"/>
            <a:ext cx="8682527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1"/>
                </a:solidFill>
              </a:rPr>
              <a:t>The setup for the PhD is built on those works, especially for the simulation tool that I’m using every day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0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 System in 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87775"/>
            <a:ext cx="9114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protect the superconductive magnets from high energy deposition induced by lost particles</a:t>
            </a:r>
          </a:p>
        </p:txBody>
      </p:sp>
      <p:sp>
        <p:nvSpPr>
          <p:cNvPr id="8" name="TextBox 9"/>
          <p:cNvSpPr txBox="1"/>
          <p:nvPr/>
        </p:nvSpPr>
        <p:spPr>
          <a:xfrm>
            <a:off x="2318016" y="891097"/>
            <a:ext cx="4343737" cy="56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tabLst>
                <a:tab pos="982231" algn="l"/>
              </a:tabLst>
            </a:pPr>
            <a:r>
              <a:rPr lang="en-US" sz="1900" u="sng" dirty="0" smtClean="0">
                <a:ea typeface="ＭＳ Ｐゴシック" charset="0"/>
                <a:cs typeface="ＭＳ Ｐゴシック" charset="0"/>
                <a:sym typeface="Helvetica" charset="0"/>
              </a:rPr>
              <a:t>Collimation system is needed!</a:t>
            </a:r>
          </a:p>
          <a:p>
            <a:pPr algn="ctr">
              <a:lnSpc>
                <a:spcPct val="80000"/>
              </a:lnSpc>
              <a:tabLst>
                <a:tab pos="982231" algn="l"/>
              </a:tabLst>
            </a:pPr>
            <a:r>
              <a:rPr lang="en-US" sz="1900" b="1" dirty="0" err="1" smtClean="0">
                <a:solidFill>
                  <a:schemeClr val="accent3"/>
                </a:solidFill>
                <a:ea typeface="ＭＳ Ｐゴシック" charset="0"/>
                <a:cs typeface="ＭＳ Ｐゴシック" charset="0"/>
                <a:sym typeface="Helvetica" charset="0"/>
              </a:rPr>
              <a:t>η</a:t>
            </a:r>
            <a:r>
              <a:rPr lang="en-US" sz="1900" b="1" dirty="0" smtClean="0">
                <a:solidFill>
                  <a:schemeClr val="accent3"/>
                </a:solidFill>
                <a:ea typeface="ＭＳ Ｐゴシック" charset="0"/>
                <a:cs typeface="ＭＳ Ｐゴシック" charset="0"/>
                <a:sym typeface="Helvetica" charset="0"/>
              </a:rPr>
              <a:t> = 10</a:t>
            </a:r>
            <a:r>
              <a:rPr lang="en-US" sz="1900" b="1" baseline="32000" dirty="0" smtClean="0">
                <a:solidFill>
                  <a:schemeClr val="accent3"/>
                </a:solidFill>
                <a:ea typeface="ＭＳ Ｐゴシック" charset="0"/>
                <a:cs typeface="ＭＳ Ｐゴシック" charset="0"/>
                <a:sym typeface="Helvetica" charset="0"/>
              </a:rPr>
              <a:t>-4  </a:t>
            </a:r>
            <a:r>
              <a:rPr lang="en-US" sz="1900" dirty="0" smtClean="0">
                <a:ea typeface="ＭＳ Ｐゴシック" charset="0"/>
                <a:cs typeface="ＭＳ Ｐゴシック" charset="0"/>
                <a:sym typeface="Helvetica" charset="0"/>
              </a:rPr>
              <a:t>is the actual performance in LHC</a:t>
            </a:r>
            <a:endParaRPr lang="en-US" sz="1900" dirty="0">
              <a:ea typeface="ＭＳ Ｐゴシック" charset="0"/>
              <a:cs typeface="ＭＳ Ｐゴシック" charset="0"/>
              <a:sym typeface="Helvetica" charset="0"/>
            </a:endParaRPr>
          </a:p>
        </p:txBody>
      </p:sp>
      <p:pic>
        <p:nvPicPr>
          <p:cNvPr id="9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4086"/>
            <a:ext cx="6057401" cy="1750694"/>
          </a:xfrm>
          <a:prstGeom prst="rect">
            <a:avLst/>
          </a:prstGeom>
        </p:spPr>
      </p:pic>
      <p:sp>
        <p:nvSpPr>
          <p:cNvPr id="10" name="CasellaDiTesto 8"/>
          <p:cNvSpPr txBox="1"/>
          <p:nvPr/>
        </p:nvSpPr>
        <p:spPr>
          <a:xfrm>
            <a:off x="2177513" y="2547470"/>
            <a:ext cx="506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smtClean="0">
                <a:solidFill>
                  <a:schemeClr val="accent1"/>
                </a:solidFill>
              </a:rPr>
              <a:t>TCSG</a:t>
            </a:r>
            <a:endParaRPr lang="it-IT" sz="1200">
              <a:solidFill>
                <a:schemeClr val="accent1"/>
              </a:solidFill>
            </a:endParaRPr>
          </a:p>
        </p:txBody>
      </p:sp>
      <p:sp>
        <p:nvSpPr>
          <p:cNvPr id="11" name="CasellaDiTesto 12"/>
          <p:cNvSpPr txBox="1"/>
          <p:nvPr/>
        </p:nvSpPr>
        <p:spPr>
          <a:xfrm>
            <a:off x="1284155" y="2434168"/>
            <a:ext cx="418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smtClean="0">
                <a:solidFill>
                  <a:schemeClr val="accent1"/>
                </a:solidFill>
              </a:rPr>
              <a:t>TCP</a:t>
            </a:r>
            <a:endParaRPr lang="it-IT" sz="1200">
              <a:solidFill>
                <a:schemeClr val="accent1"/>
              </a:solidFill>
            </a:endParaRPr>
          </a:p>
        </p:txBody>
      </p:sp>
      <p:sp>
        <p:nvSpPr>
          <p:cNvPr id="12" name="CasellaDiTesto 13"/>
          <p:cNvSpPr txBox="1"/>
          <p:nvPr/>
        </p:nvSpPr>
        <p:spPr>
          <a:xfrm>
            <a:off x="3103216" y="2617574"/>
            <a:ext cx="492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chemeClr val="accent1"/>
                </a:solidFill>
              </a:rPr>
              <a:t>TCLA</a:t>
            </a:r>
            <a:endParaRPr lang="it-IT" sz="1200" dirty="0">
              <a:solidFill>
                <a:schemeClr val="accent1"/>
              </a:solidFill>
            </a:endParaRPr>
          </a:p>
        </p:txBody>
      </p:sp>
      <p:sp>
        <p:nvSpPr>
          <p:cNvPr id="13" name="CasellaDiTesto 84"/>
          <p:cNvSpPr txBox="1"/>
          <p:nvPr/>
        </p:nvSpPr>
        <p:spPr>
          <a:xfrm>
            <a:off x="6033331" y="1607846"/>
            <a:ext cx="31106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0" indent="-381000">
              <a:spcBef>
                <a:spcPts val="1200"/>
              </a:spcBef>
              <a:buSzPct val="56000"/>
              <a:buBlip>
                <a:blip r:embed="rId4"/>
              </a:buBlip>
            </a:pPr>
            <a:r>
              <a:rPr lang="en-US" sz="1400" b="1" dirty="0">
                <a:solidFill>
                  <a:schemeClr val="accent1"/>
                </a:solidFill>
                <a:ea typeface="ＭＳ Ｐゴシック" charset="0"/>
                <a:sym typeface="Helvetica" charset="0"/>
              </a:rPr>
              <a:t>Halo cleaning</a:t>
            </a:r>
            <a:r>
              <a:rPr lang="en-US" sz="1400" dirty="0">
                <a:ea typeface="ＭＳ Ｐゴシック" charset="0"/>
                <a:sym typeface="Helvetica" charset="0"/>
              </a:rPr>
              <a:t>: reduce the risk of magnet quenches</a:t>
            </a:r>
          </a:p>
          <a:p>
            <a:pPr marL="381000" indent="-381000">
              <a:spcBef>
                <a:spcPts val="1200"/>
              </a:spcBef>
              <a:buSzPct val="56000"/>
              <a:buBlip>
                <a:blip r:embed="rId4"/>
              </a:buBlip>
            </a:pPr>
            <a:r>
              <a:rPr lang="en-US" sz="1400" b="1" dirty="0">
                <a:solidFill>
                  <a:srgbClr val="2C7C9F"/>
                </a:solidFill>
                <a:ea typeface="ＭＳ Ｐゴシック" charset="0"/>
                <a:sym typeface="Helvetica" charset="0"/>
              </a:rPr>
              <a:t>Concentration of losses/activation</a:t>
            </a:r>
            <a:r>
              <a:rPr lang="en-US" sz="1400" dirty="0">
                <a:solidFill>
                  <a:srgbClr val="2C7C9F"/>
                </a:solidFill>
                <a:ea typeface="ＭＳ Ｐゴシック" charset="0"/>
                <a:sym typeface="Helvetica" charset="0"/>
              </a:rPr>
              <a:t> </a:t>
            </a:r>
            <a:r>
              <a:rPr lang="en-US" sz="1400" dirty="0">
                <a:ea typeface="ＭＳ Ｐゴシック" charset="0"/>
                <a:sym typeface="Helvetica" charset="0"/>
              </a:rPr>
              <a:t>in controlled areas</a:t>
            </a:r>
            <a:br>
              <a:rPr lang="en-US" sz="1400" dirty="0">
                <a:ea typeface="ＭＳ Ｐゴシック" charset="0"/>
                <a:sym typeface="Helvetica" charset="0"/>
              </a:rPr>
            </a:br>
            <a:r>
              <a:rPr lang="en-US" sz="1400" i="1" dirty="0">
                <a:ea typeface="ＭＳ Ｐゴシック" charset="0"/>
                <a:sym typeface="Helvetica" charset="0"/>
              </a:rPr>
              <a:t>Avoid many hot locations around the 27km-long tunnel</a:t>
            </a:r>
            <a:endParaRPr lang="en-US" sz="1400" dirty="0">
              <a:ea typeface="ＭＳ Ｐゴシック" charset="0"/>
              <a:sym typeface="Helvetica" charset="0"/>
            </a:endParaRPr>
          </a:p>
          <a:p>
            <a:endParaRPr lang="en-GB" sz="1400" dirty="0"/>
          </a:p>
        </p:txBody>
      </p:sp>
      <p:sp>
        <p:nvSpPr>
          <p:cNvPr id="14" name="CasellaDiTesto 86"/>
          <p:cNvSpPr txBox="1"/>
          <p:nvPr/>
        </p:nvSpPr>
        <p:spPr>
          <a:xfrm>
            <a:off x="2885341" y="3558913"/>
            <a:ext cx="58679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</a:rPr>
              <a:t>Multistage system of 50 collimators per beam.</a:t>
            </a:r>
            <a:br>
              <a:rPr lang="en-GB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sz="1400" dirty="0"/>
              <a:t>LHC: only machine where collimation must be used continuously in operation</a:t>
            </a:r>
          </a:p>
        </p:txBody>
      </p:sp>
      <p:sp>
        <p:nvSpPr>
          <p:cNvPr id="15" name="CasellaDiTesto 10"/>
          <p:cNvSpPr txBox="1"/>
          <p:nvPr/>
        </p:nvSpPr>
        <p:spPr>
          <a:xfrm>
            <a:off x="0" y="4243742"/>
            <a:ext cx="4931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The cleaning inefficiency </a:t>
            </a:r>
            <a:r>
              <a:rPr lang="en-GB" dirty="0" smtClean="0"/>
              <a:t> with ions </a:t>
            </a:r>
            <a:r>
              <a:rPr lang="en-GB" u="sng" dirty="0" smtClean="0">
                <a:solidFill>
                  <a:schemeClr val="accent3"/>
                </a:solidFill>
              </a:rPr>
              <a:t>drops to 10</a:t>
            </a:r>
            <a:r>
              <a:rPr lang="en-GB" u="sng" baseline="30000" dirty="0" smtClean="0">
                <a:solidFill>
                  <a:schemeClr val="accent3"/>
                </a:solidFill>
              </a:rPr>
              <a:t>-2</a:t>
            </a:r>
            <a:r>
              <a:rPr lang="en-GB" u="sng" dirty="0" smtClean="0">
                <a:solidFill>
                  <a:schemeClr val="accent3"/>
                </a:solidFill>
              </a:rPr>
              <a:t>!</a:t>
            </a:r>
            <a:endParaRPr lang="en-GB" u="sng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78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Crystal </a:t>
            </a:r>
            <a:r>
              <a:rPr lang="en-GB" dirty="0"/>
              <a:t>C</a:t>
            </a:r>
            <a:r>
              <a:rPr lang="en-GB" dirty="0" smtClean="0"/>
              <a:t>ollimation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-19525" y="2415786"/>
            <a:ext cx="487235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u="sng" dirty="0" smtClean="0">
                <a:latin typeface="Helvetica" charset="0"/>
                <a:ea typeface="ＭＳ Ｐゴシック" charset="0"/>
                <a:sym typeface="Helvetica" charset="0"/>
              </a:rPr>
              <a:t>Advantages</a:t>
            </a:r>
            <a:r>
              <a:rPr lang="en-US" sz="1600" dirty="0" smtClean="0">
                <a:latin typeface="Helvetica" charset="0"/>
                <a:ea typeface="ＭＳ Ｐゴシック" charset="0"/>
                <a:sym typeface="Helvetica" charset="0"/>
              </a:rPr>
              <a:t> of </a:t>
            </a:r>
            <a:r>
              <a:rPr lang="en-US" sz="1600" dirty="0">
                <a:latin typeface="Helvetica" charset="0"/>
                <a:ea typeface="ＭＳ Ｐゴシック" charset="0"/>
                <a:sym typeface="Helvetica" charset="0"/>
              </a:rPr>
              <a:t>crystal collimation at the LHC</a:t>
            </a:r>
            <a:r>
              <a:rPr lang="en-US" sz="1600" dirty="0" smtClean="0">
                <a:latin typeface="Helvetica" charset="0"/>
                <a:ea typeface="ＭＳ Ｐゴシック" charset="0"/>
                <a:sym typeface="Helvetica" charset="0"/>
              </a:rPr>
              <a:t>:</a:t>
            </a:r>
          </a:p>
          <a:p>
            <a:pPr marL="285750" indent="-285750">
              <a:buClr>
                <a:schemeClr val="accent6"/>
              </a:buClr>
              <a:buFont typeface="Arial"/>
              <a:buChar char="•"/>
            </a:pPr>
            <a:r>
              <a:rPr lang="en-US" sz="1600" dirty="0" smtClean="0">
                <a:latin typeface="Helvetica" charset="0"/>
                <a:ea typeface="ＭＳ Ｐゴシック" charset="0"/>
                <a:sym typeface="Helvetica" charset="0"/>
              </a:rPr>
              <a:t>Improve </a:t>
            </a:r>
            <a:r>
              <a:rPr lang="en-US" sz="1600" b="1" dirty="0">
                <a:solidFill>
                  <a:schemeClr val="accent1"/>
                </a:solidFill>
                <a:latin typeface="Helvetica" charset="0"/>
                <a:ea typeface="ＭＳ Ｐゴシック" charset="0"/>
                <a:sym typeface="Helvetica" charset="0"/>
              </a:rPr>
              <a:t>collimation </a:t>
            </a:r>
            <a:r>
              <a:rPr lang="en-US" sz="1600" b="1" dirty="0" smtClean="0">
                <a:solidFill>
                  <a:schemeClr val="accent1"/>
                </a:solidFill>
                <a:latin typeface="Helvetica" charset="0"/>
                <a:ea typeface="ＭＳ Ｐゴシック" charset="0"/>
                <a:sym typeface="Helvetica" charset="0"/>
              </a:rPr>
              <a:t>cleaning </a:t>
            </a:r>
            <a:r>
              <a:rPr lang="en-US" sz="1600" dirty="0" smtClean="0">
                <a:latin typeface="Helvetica" charset="0"/>
                <a:ea typeface="ＭＳ Ｐゴシック" charset="0"/>
                <a:sym typeface="Helvetica" charset="0"/>
              </a:rPr>
              <a:t>(by a factor 10);</a:t>
            </a:r>
          </a:p>
          <a:p>
            <a:pPr lvl="1">
              <a:buClr>
                <a:schemeClr val="accent6"/>
              </a:buClr>
            </a:pPr>
            <a:r>
              <a:rPr lang="en-US" sz="1300" i="1" dirty="0" smtClean="0">
                <a:latin typeface="Helvetica" charset="0"/>
                <a:ea typeface="ＭＳ Ｐゴシック" charset="0"/>
                <a:sym typeface="Helvetica" charset="0"/>
              </a:rPr>
              <a:t>Reducing off-momentum losses in DS </a:t>
            </a:r>
          </a:p>
          <a:p>
            <a:pPr marL="285750" indent="-285750">
              <a:buClr>
                <a:schemeClr val="accent6"/>
              </a:buClr>
              <a:buFont typeface="Arial"/>
              <a:buChar char="•"/>
            </a:pPr>
            <a:r>
              <a:rPr lang="en-US" sz="1600" dirty="0" smtClean="0">
                <a:latin typeface="Helvetica" charset="0"/>
                <a:ea typeface="ＭＳ Ｐゴシック" charset="0"/>
                <a:sym typeface="Helvetica" charset="0"/>
              </a:rPr>
              <a:t>Lower </a:t>
            </a:r>
            <a:r>
              <a:rPr lang="en-US" sz="1600" b="1" dirty="0" smtClean="0">
                <a:solidFill>
                  <a:schemeClr val="accent1"/>
                </a:solidFill>
                <a:latin typeface="Helvetica" charset="0"/>
                <a:ea typeface="ＭＳ Ｐゴシック" charset="0"/>
                <a:sym typeface="Helvetica" charset="0"/>
              </a:rPr>
              <a:t>impedance</a:t>
            </a:r>
            <a:r>
              <a:rPr lang="en-US" sz="1600" dirty="0" smtClean="0">
                <a:latin typeface="Helvetica" charset="0"/>
                <a:ea typeface="ＭＳ Ｐゴシック" charset="0"/>
                <a:sym typeface="Helvetica" charset="0"/>
              </a:rPr>
              <a:t>;</a:t>
            </a:r>
          </a:p>
          <a:p>
            <a:pPr marL="0" lvl="1">
              <a:buClr>
                <a:schemeClr val="accent6"/>
              </a:buClr>
            </a:pPr>
            <a:r>
              <a:rPr lang="en-US" sz="1600" i="1" dirty="0" smtClean="0">
                <a:latin typeface="Helvetica" charset="0"/>
                <a:ea typeface="ＭＳ Ｐゴシック" charset="0"/>
                <a:sym typeface="Helvetica" charset="0"/>
              </a:rPr>
              <a:t>	</a:t>
            </a:r>
            <a:r>
              <a:rPr lang="en-US" sz="1300" i="1" dirty="0" smtClean="0">
                <a:latin typeface="Helvetica" charset="0"/>
                <a:ea typeface="ＭＳ Ｐゴシック" charset="0"/>
                <a:sym typeface="Helvetica" charset="0"/>
              </a:rPr>
              <a:t>Less collimators at larger gaps</a:t>
            </a:r>
            <a:endParaRPr lang="en-US" sz="1300" dirty="0" smtClean="0"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66424" y="3951750"/>
            <a:ext cx="490438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Crystal collimation </a:t>
            </a:r>
            <a:r>
              <a:rPr lang="en-GB" i="1" dirty="0">
                <a:solidFill>
                  <a:schemeClr val="accent3"/>
                </a:solidFill>
              </a:rPr>
              <a:t>could improve the ion cleaning </a:t>
            </a:r>
            <a:r>
              <a:rPr lang="en-GB" dirty="0"/>
              <a:t>and is one of the R&amp;D </a:t>
            </a:r>
            <a:r>
              <a:rPr lang="en-GB" dirty="0" smtClean="0"/>
              <a:t>subject for </a:t>
            </a:r>
            <a:r>
              <a:rPr lang="en-GB" smtClean="0"/>
              <a:t>HL-LHC upgrade</a:t>
            </a:r>
            <a:endParaRPr lang="en-GB" dirty="0" smtClean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9634"/>
            <a:ext cx="6145925" cy="1776279"/>
          </a:xfrm>
          <a:prstGeom prst="rect">
            <a:avLst/>
          </a:prstGeom>
        </p:spPr>
      </p:pic>
      <p:grpSp>
        <p:nvGrpSpPr>
          <p:cNvPr id="9" name="Group 23"/>
          <p:cNvGrpSpPr>
            <a:grpSpLocks/>
          </p:cNvGrpSpPr>
          <p:nvPr/>
        </p:nvGrpSpPr>
        <p:grpSpPr bwMode="auto">
          <a:xfrm>
            <a:off x="5330463" y="2492841"/>
            <a:ext cx="3697869" cy="1644261"/>
            <a:chOff x="0" y="0"/>
            <a:chExt cx="4135" cy="1728"/>
          </a:xfrm>
        </p:grpSpPr>
        <p:sp>
          <p:nvSpPr>
            <p:cNvPr id="10" name="Rectangle 9"/>
            <p:cNvSpPr>
              <a:spLocks/>
            </p:cNvSpPr>
            <p:nvPr/>
          </p:nvSpPr>
          <p:spPr bwMode="auto">
            <a:xfrm>
              <a:off x="0" y="0"/>
              <a:ext cx="4135" cy="172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FE494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1" name="Group 13"/>
            <p:cNvGrpSpPr>
              <a:grpSpLocks/>
            </p:cNvGrpSpPr>
            <p:nvPr/>
          </p:nvGrpSpPr>
          <p:grpSpPr bwMode="auto">
            <a:xfrm>
              <a:off x="100" y="107"/>
              <a:ext cx="3875" cy="601"/>
              <a:chOff x="0" y="0"/>
              <a:chExt cx="3875" cy="601"/>
            </a:xfrm>
          </p:grpSpPr>
          <p:sp>
            <p:nvSpPr>
              <p:cNvPr id="21" name="Rectangle 3"/>
              <p:cNvSpPr>
                <a:spLocks/>
              </p:cNvSpPr>
              <p:nvPr/>
            </p:nvSpPr>
            <p:spPr bwMode="auto">
              <a:xfrm>
                <a:off x="720" y="0"/>
                <a:ext cx="1841" cy="368"/>
              </a:xfrm>
              <a:prstGeom prst="rect">
                <a:avLst/>
              </a:prstGeom>
              <a:solidFill>
                <a:srgbClr val="4C4C4C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2" name="Group 9"/>
              <p:cNvGrpSpPr>
                <a:grpSpLocks/>
              </p:cNvGrpSpPr>
              <p:nvPr/>
            </p:nvGrpSpPr>
            <p:grpSpPr bwMode="auto">
              <a:xfrm>
                <a:off x="2561" y="21"/>
                <a:ext cx="1314" cy="394"/>
                <a:chOff x="0" y="0"/>
                <a:chExt cx="1314" cy="393"/>
              </a:xfrm>
            </p:grpSpPr>
            <p:sp>
              <p:nvSpPr>
                <p:cNvPr id="27" name="Line 4"/>
                <p:cNvSpPr>
                  <a:spLocks noChangeShapeType="1"/>
                </p:cNvSpPr>
                <p:nvPr/>
              </p:nvSpPr>
              <p:spPr bwMode="auto">
                <a:xfrm flipH="1">
                  <a:off x="0" y="201"/>
                  <a:ext cx="1314" cy="1"/>
                </a:xfrm>
                <a:prstGeom prst="line">
                  <a:avLst/>
                </a:prstGeom>
                <a:noFill/>
                <a:ln w="50800">
                  <a:solidFill>
                    <a:srgbClr val="800080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" name="Line 5"/>
                <p:cNvSpPr>
                  <a:spLocks noChangeShapeType="1"/>
                </p:cNvSpPr>
                <p:nvPr/>
              </p:nvSpPr>
              <p:spPr bwMode="auto">
                <a:xfrm rot="10800000">
                  <a:off x="13" y="201"/>
                  <a:ext cx="1045" cy="131"/>
                </a:xfrm>
                <a:prstGeom prst="line">
                  <a:avLst/>
                </a:prstGeom>
                <a:noFill/>
                <a:ln w="38100">
                  <a:solidFill>
                    <a:srgbClr val="800080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" name="Line 6"/>
                <p:cNvSpPr>
                  <a:spLocks noChangeShapeType="1"/>
                </p:cNvSpPr>
                <p:nvPr/>
              </p:nvSpPr>
              <p:spPr bwMode="auto">
                <a:xfrm flipH="1">
                  <a:off x="12" y="79"/>
                  <a:ext cx="1046" cy="113"/>
                </a:xfrm>
                <a:prstGeom prst="line">
                  <a:avLst/>
                </a:prstGeom>
                <a:noFill/>
                <a:ln w="38100">
                  <a:solidFill>
                    <a:srgbClr val="800080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0" name="Line 7"/>
                <p:cNvSpPr>
                  <a:spLocks noChangeShapeType="1"/>
                </p:cNvSpPr>
                <p:nvPr/>
              </p:nvSpPr>
              <p:spPr bwMode="auto">
                <a:xfrm rot="10800000">
                  <a:off x="5" y="199"/>
                  <a:ext cx="818" cy="194"/>
                </a:xfrm>
                <a:prstGeom prst="line">
                  <a:avLst/>
                </a:prstGeom>
                <a:noFill/>
                <a:ln w="19050">
                  <a:solidFill>
                    <a:srgbClr val="800080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1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5" y="0"/>
                  <a:ext cx="819" cy="193"/>
                </a:xfrm>
                <a:prstGeom prst="line">
                  <a:avLst/>
                </a:prstGeom>
                <a:noFill/>
                <a:ln w="19050">
                  <a:solidFill>
                    <a:srgbClr val="800080"/>
                  </a:solidFill>
                  <a:miter lim="800000"/>
                  <a:headEnd type="stealth" w="med" len="med"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3" name="Line 10"/>
              <p:cNvSpPr>
                <a:spLocks noChangeShapeType="1"/>
              </p:cNvSpPr>
              <p:nvPr/>
            </p:nvSpPr>
            <p:spPr bwMode="auto">
              <a:xfrm flipH="1">
                <a:off x="0" y="184"/>
                <a:ext cx="643" cy="1"/>
              </a:xfrm>
              <a:prstGeom prst="line">
                <a:avLst/>
              </a:prstGeom>
              <a:noFill/>
              <a:ln w="63500">
                <a:solidFill>
                  <a:srgbClr val="4D0069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Rectangle 11"/>
              <p:cNvSpPr>
                <a:spLocks/>
              </p:cNvSpPr>
              <p:nvPr/>
            </p:nvSpPr>
            <p:spPr bwMode="auto">
              <a:xfrm>
                <a:off x="722" y="443"/>
                <a:ext cx="1850" cy="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 Light" charset="0"/>
                    <a:ea typeface="ＭＳ Ｐゴシック" charset="0"/>
                    <a:sym typeface="Helvetica Neue Light" charset="0"/>
                  </a:rPr>
                  <a:t>&lt;</a:t>
                </a: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ＭＳ Ｐゴシック" charset="0"/>
                    <a:ea typeface="ＭＳ Ｐゴシック" charset="0"/>
                    <a:sym typeface="ＭＳ Ｐゴシック" charset="0"/>
                  </a:rPr>
                  <a:t>θ</a:t>
                </a: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 Light" charset="0"/>
                    <a:ea typeface="ＭＳ Ｐゴシック" charset="0"/>
                    <a:sym typeface="Helvetica Neue Light" charset="0"/>
                  </a:rPr>
                  <a:t>&gt;</a:t>
                </a:r>
                <a:r>
                  <a:rPr kumimoji="0" lang="en-US" sz="1000" b="0" i="0" u="none" strike="noStrike" kern="0" cap="none" spc="0" normalizeH="0" baseline="-6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 Light" charset="0"/>
                    <a:ea typeface="ＭＳ Ｐゴシック" charset="0"/>
                    <a:sym typeface="Helvetica Neue Light" charset="0"/>
                  </a:rPr>
                  <a:t>MCS</a:t>
                </a: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 Light" charset="0"/>
                    <a:ea typeface="ＭＳ Ｐゴシック" charset="0"/>
                    <a:sym typeface="Helvetica Neue Light" charset="0"/>
                  </a:rPr>
                  <a:t> ~ 3.4 μrad (7 TeV)</a:t>
                </a:r>
              </a:p>
            </p:txBody>
          </p:sp>
          <p:sp>
            <p:nvSpPr>
              <p:cNvPr id="25" name="Rectangle 12"/>
              <p:cNvSpPr>
                <a:spLocks/>
              </p:cNvSpPr>
              <p:nvPr/>
            </p:nvSpPr>
            <p:spPr bwMode="auto">
              <a:xfrm>
                <a:off x="741" y="93"/>
                <a:ext cx="1771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Helvetica Neue" charset="0"/>
                    <a:ea typeface="ＭＳ Ｐゴシック" charset="0"/>
                    <a:sym typeface="Helvetica Neue" charset="0"/>
                  </a:rPr>
                  <a:t>Amorphous</a:t>
                </a:r>
                <a:r>
                  <a:rPr kumimoji="0" 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E3B00"/>
                    </a:solidFill>
                    <a:effectLst/>
                    <a:uLnTx/>
                    <a:uFillTx/>
                    <a:latin typeface="Helvetica Neue" charset="0"/>
                    <a:ea typeface="ＭＳ Ｐゴシック" charset="0"/>
                    <a:sym typeface="Helvetica Neue" charset="0"/>
                  </a:rPr>
                  <a:t> </a:t>
                </a: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 Neue" charset="0"/>
                    <a:ea typeface="ＭＳ Ｐゴシック" charset="0"/>
                    <a:sym typeface="Helvetica Neue" charset="0"/>
                  </a:rPr>
                  <a:t>(0.6 m of C)</a:t>
                </a:r>
              </a:p>
            </p:txBody>
          </p:sp>
        </p:grpSp>
        <p:grpSp>
          <p:nvGrpSpPr>
            <p:cNvPr id="12" name="Group 22"/>
            <p:cNvGrpSpPr>
              <a:grpSpLocks/>
            </p:cNvGrpSpPr>
            <p:nvPr/>
          </p:nvGrpSpPr>
          <p:grpSpPr bwMode="auto">
            <a:xfrm>
              <a:off x="248" y="710"/>
              <a:ext cx="3580" cy="955"/>
              <a:chOff x="0" y="102"/>
              <a:chExt cx="3580" cy="955"/>
            </a:xfrm>
          </p:grpSpPr>
          <p:pic>
            <p:nvPicPr>
              <p:cNvPr id="13" name="Picture 14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543692">
                <a:off x="563" y="102"/>
                <a:ext cx="762" cy="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Line 15"/>
              <p:cNvSpPr>
                <a:spLocks noChangeShapeType="1"/>
              </p:cNvSpPr>
              <p:nvPr/>
            </p:nvSpPr>
            <p:spPr bwMode="auto">
              <a:xfrm flipH="1">
                <a:off x="1063" y="348"/>
                <a:ext cx="922" cy="1"/>
              </a:xfrm>
              <a:prstGeom prst="line">
                <a:avLst/>
              </a:prstGeom>
              <a:noFill/>
              <a:ln w="38100">
                <a:solidFill>
                  <a:srgbClr val="800080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Line 16"/>
              <p:cNvSpPr>
                <a:spLocks noChangeShapeType="1"/>
              </p:cNvSpPr>
              <p:nvPr/>
            </p:nvSpPr>
            <p:spPr bwMode="auto">
              <a:xfrm flipH="1">
                <a:off x="1081" y="282"/>
                <a:ext cx="788" cy="61"/>
              </a:xfrm>
              <a:prstGeom prst="line">
                <a:avLst/>
              </a:prstGeom>
              <a:noFill/>
              <a:ln w="25400">
                <a:solidFill>
                  <a:srgbClr val="800080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Line 17"/>
              <p:cNvSpPr>
                <a:spLocks noChangeShapeType="1"/>
              </p:cNvSpPr>
              <p:nvPr/>
            </p:nvSpPr>
            <p:spPr bwMode="auto">
              <a:xfrm rot="10800000">
                <a:off x="1086" y="339"/>
                <a:ext cx="787" cy="62"/>
              </a:xfrm>
              <a:prstGeom prst="line">
                <a:avLst/>
              </a:prstGeom>
              <a:noFill/>
              <a:ln w="25400">
                <a:solidFill>
                  <a:srgbClr val="800080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Line 18"/>
              <p:cNvSpPr>
                <a:spLocks noChangeShapeType="1"/>
              </p:cNvSpPr>
              <p:nvPr/>
            </p:nvSpPr>
            <p:spPr bwMode="auto">
              <a:xfrm flipH="1">
                <a:off x="2" y="350"/>
                <a:ext cx="644" cy="1"/>
              </a:xfrm>
              <a:prstGeom prst="line">
                <a:avLst/>
              </a:prstGeom>
              <a:noFill/>
              <a:ln w="63500">
                <a:solidFill>
                  <a:srgbClr val="4D0069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Line 19"/>
              <p:cNvSpPr>
                <a:spLocks noChangeShapeType="1"/>
              </p:cNvSpPr>
              <p:nvPr/>
            </p:nvSpPr>
            <p:spPr bwMode="auto">
              <a:xfrm rot="10800000">
                <a:off x="1167" y="578"/>
                <a:ext cx="416" cy="435"/>
              </a:xfrm>
              <a:prstGeom prst="line">
                <a:avLst/>
              </a:prstGeom>
              <a:noFill/>
              <a:ln w="63500">
                <a:solidFill>
                  <a:srgbClr val="4D0069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" name="Rectangle 20"/>
              <p:cNvSpPr>
                <a:spLocks/>
              </p:cNvSpPr>
              <p:nvPr/>
            </p:nvSpPr>
            <p:spPr bwMode="auto">
              <a:xfrm>
                <a:off x="0" y="594"/>
                <a:ext cx="1067" cy="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E3B00"/>
                    </a:solidFill>
                    <a:effectLst/>
                    <a:uLnTx/>
                    <a:uFillTx/>
                    <a:latin typeface="Helvetica Neue" charset="0"/>
                    <a:ea typeface="ＭＳ Ｐゴシック" charset="0"/>
                    <a:sym typeface="Helvetica Neue" charset="0"/>
                  </a:rPr>
                  <a:t>Crystal</a:t>
                </a: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E3B00"/>
                    </a:solidFill>
                    <a:effectLst/>
                    <a:uLnTx/>
                    <a:uFillTx/>
                    <a:latin typeface="ＭＳ Ｐゴシック" charset="0"/>
                    <a:sym typeface="ＭＳ Ｐゴシック" charset="0"/>
                  </a:rPr>
                  <a:t/>
                </a:r>
                <a:b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E3B00"/>
                    </a:solidFill>
                    <a:effectLst/>
                    <a:uLnTx/>
                    <a:uFillTx/>
                    <a:latin typeface="ＭＳ Ｐゴシック" charset="0"/>
                    <a:sym typeface="ＭＳ Ｐゴシック" charset="0"/>
                  </a:rPr>
                </a:b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E3B00"/>
                    </a:solidFill>
                    <a:effectLst/>
                    <a:uLnTx/>
                    <a:uFillTx/>
                    <a:latin typeface="Helvetica Neue" charset="0"/>
                    <a:ea typeface="ＭＳ Ｐゴシック" charset="0"/>
                    <a:sym typeface="Helvetica Neue" charset="0"/>
                  </a:rPr>
                  <a:t> (Channeling)</a:t>
                </a:r>
                <a:endParaRPr lang="en-US" sz="1200" kern="0" dirty="0">
                  <a:solidFill>
                    <a:srgbClr val="CE3B00"/>
                  </a:solidFill>
                  <a:latin typeface="ＭＳ Ｐゴシック" charset="0"/>
                  <a:sym typeface="ＭＳ Ｐゴシック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" charset="0"/>
                    <a:ea typeface="ＭＳ Ｐゴシック" charset="0"/>
                    <a:cs typeface="ＭＳ Ｐゴシック" charset="0"/>
                    <a:sym typeface="Helvetica Neue" charset="0"/>
                  </a:rPr>
                  <a:t>(4 mm Si)</a:t>
                </a:r>
              </a:p>
            </p:txBody>
          </p:sp>
          <p:sp>
            <p:nvSpPr>
              <p:cNvPr id="20" name="Rectangle 21"/>
              <p:cNvSpPr>
                <a:spLocks/>
              </p:cNvSpPr>
              <p:nvPr/>
            </p:nvSpPr>
            <p:spPr bwMode="auto">
              <a:xfrm>
                <a:off x="1768" y="459"/>
                <a:ext cx="1812" cy="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 Light" charset="0"/>
                    <a:ea typeface="ＭＳ Ｐゴシック" charset="0"/>
                    <a:sym typeface="Helvetica Neue Light" charset="0"/>
                  </a:rPr>
                  <a:t>&lt;</a:t>
                </a: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ＭＳ Ｐゴシック" charset="0"/>
                    <a:ea typeface="ＭＳ Ｐゴシック" charset="0"/>
                    <a:sym typeface="ＭＳ Ｐゴシック" charset="0"/>
                  </a:rPr>
                  <a:t>θ</a:t>
                </a: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Helvetica Neue Light" charset="0"/>
                    <a:ea typeface="ＭＳ Ｐゴシック" charset="0"/>
                    <a:sym typeface="Helvetica Neue Light" charset="0"/>
                  </a:rPr>
                  <a:t>&gt; ~ 50 μrad (7 TeV)</a:t>
                </a:r>
              </a:p>
            </p:txBody>
          </p:sp>
        </p:grpSp>
      </p:grpSp>
      <p:sp>
        <p:nvSpPr>
          <p:cNvPr id="32" name="CasellaDiTesto 15"/>
          <p:cNvSpPr txBox="1"/>
          <p:nvPr/>
        </p:nvSpPr>
        <p:spPr>
          <a:xfrm>
            <a:off x="7251320" y="3745813"/>
            <a:ext cx="143806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310 T equivalent magnetic field!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934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651"/>
    </mc:Choice>
    <mc:Fallback xmlns="">
      <p:transition spd="slow" advTm="756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Crystal Collimation Layout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9821" y="692665"/>
            <a:ext cx="5506109" cy="37426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800" dirty="0" smtClean="0">
                <a:solidFill>
                  <a:schemeClr val="accent1"/>
                </a:solidFill>
              </a:rPr>
              <a:t>Semi-analytical studies and full tracking simulations </a:t>
            </a:r>
            <a:r>
              <a:rPr lang="en-GB" sz="1800" dirty="0" smtClean="0"/>
              <a:t>has been provided to find the best layout for the LHC test stand.</a:t>
            </a:r>
          </a:p>
          <a:p>
            <a:pPr marL="0" indent="0">
              <a:buNone/>
            </a:pPr>
            <a:r>
              <a:rPr lang="en-GB" sz="1800" dirty="0" smtClean="0"/>
              <a:t>The major requirements (for both injection and flat top) have been studied</a:t>
            </a:r>
            <a:r>
              <a:rPr lang="en-GB" sz="1800" dirty="0"/>
              <a:t> [1</a:t>
            </a:r>
            <a:r>
              <a:rPr lang="en-GB" sz="1800" dirty="0" smtClean="0"/>
              <a:t>]:</a:t>
            </a:r>
          </a:p>
          <a:p>
            <a:pPr>
              <a:buFont typeface="+mj-lt"/>
              <a:buAutoNum type="arabicPeriod"/>
            </a:pPr>
            <a:r>
              <a:rPr lang="en-GB" sz="1800" dirty="0" smtClean="0"/>
              <a:t>Intercept the </a:t>
            </a:r>
            <a:r>
              <a:rPr lang="en-GB" sz="1800" dirty="0" err="1" smtClean="0"/>
              <a:t>channeled</a:t>
            </a:r>
            <a:r>
              <a:rPr lang="en-GB" sz="1800" dirty="0" smtClean="0"/>
              <a:t> halo with enough clearance by the TCSGs downstream</a:t>
            </a:r>
          </a:p>
          <a:p>
            <a:pPr>
              <a:buFont typeface="+mj-lt"/>
              <a:buAutoNum type="arabicPeriod"/>
            </a:pPr>
            <a:r>
              <a:rPr lang="en-GB" sz="1800" dirty="0" smtClean="0"/>
              <a:t>Respect the aperture constraints</a:t>
            </a:r>
          </a:p>
          <a:p>
            <a:pPr>
              <a:buFont typeface="+mj-lt"/>
              <a:buAutoNum type="arabicPeriod"/>
            </a:pPr>
            <a:r>
              <a:rPr lang="en-GB" sz="1800" dirty="0" smtClean="0"/>
              <a:t>Collimation cleaning performances optimisation</a:t>
            </a:r>
          </a:p>
          <a:p>
            <a:pPr>
              <a:buFont typeface="+mj-lt"/>
              <a:buAutoNum type="arabicPeriod"/>
            </a:pPr>
            <a:endParaRPr lang="en-GB" sz="1800" dirty="0"/>
          </a:p>
          <a:p>
            <a:pPr marL="0" indent="0">
              <a:buNone/>
            </a:pPr>
            <a:r>
              <a:rPr lang="en-GB" sz="1800" dirty="0" smtClean="0">
                <a:solidFill>
                  <a:schemeClr val="accent1"/>
                </a:solidFill>
              </a:rPr>
              <a:t>	Crystal request defined before 2014 restart:</a:t>
            </a:r>
          </a:p>
          <a:p>
            <a:pPr lvl="1">
              <a:buFont typeface="Courier New" charset="0"/>
              <a:buChar char="o"/>
            </a:pPr>
            <a:r>
              <a:rPr lang="en-GB" sz="1600" dirty="0">
                <a:solidFill>
                  <a:schemeClr val="accent1"/>
                </a:solidFill>
              </a:rPr>
              <a:t>B</a:t>
            </a:r>
            <a:r>
              <a:rPr lang="en-GB" sz="1600" dirty="0" smtClean="0">
                <a:solidFill>
                  <a:schemeClr val="accent1"/>
                </a:solidFill>
              </a:rPr>
              <a:t>ending angle: 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50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μ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rad</a:t>
            </a:r>
          </a:p>
          <a:p>
            <a:pPr lvl="1">
              <a:buFont typeface="Courier New" charset="0"/>
              <a:buChar char="o"/>
            </a:pPr>
            <a:r>
              <a:rPr lang="en-GB" sz="1600" dirty="0" smtClean="0">
                <a:solidFill>
                  <a:schemeClr val="accent1"/>
                </a:solidFill>
              </a:rPr>
              <a:t>Length: </a:t>
            </a:r>
            <a:r>
              <a:rPr lang="en-GB" sz="1600" dirty="0" smtClean="0">
                <a:solidFill>
                  <a:schemeClr val="accent6">
                    <a:lumMod val="75000"/>
                  </a:schemeClr>
                </a:solidFill>
              </a:rPr>
              <a:t>4 mm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" t="3596" r="8150" b="1189"/>
          <a:stretch/>
        </p:blipFill>
        <p:spPr>
          <a:xfrm>
            <a:off x="5565930" y="510382"/>
            <a:ext cx="3517554" cy="2190688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 rot="5400000">
            <a:off x="6634579" y="1438603"/>
            <a:ext cx="651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</a:rPr>
              <a:t>absorber</a:t>
            </a:r>
            <a:endParaRPr lang="en-GB" sz="10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366" y="4737148"/>
            <a:ext cx="73320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[1] D. </a:t>
            </a:r>
            <a:r>
              <a:rPr lang="en-US" sz="700" dirty="0" err="1" smtClean="0"/>
              <a:t>Mirarchi</a:t>
            </a:r>
            <a:r>
              <a:rPr lang="en-US" sz="700" dirty="0" smtClean="0"/>
              <a:t>, et al., </a:t>
            </a:r>
            <a:r>
              <a:rPr lang="en-US" sz="700" b="1" dirty="0" smtClean="0"/>
              <a:t>Design and implementations of  crystal collimation test stand at the Large Hadron Collider</a:t>
            </a:r>
            <a:r>
              <a:rPr lang="en-US" sz="700" dirty="0" smtClean="0"/>
              <a:t>, </a:t>
            </a:r>
            <a:r>
              <a:rPr lang="it-IT" sz="700" dirty="0" err="1" smtClean="0"/>
              <a:t>Eur</a:t>
            </a:r>
            <a:r>
              <a:rPr lang="it-IT" sz="700" dirty="0"/>
              <a:t>. </a:t>
            </a:r>
            <a:r>
              <a:rPr lang="it-IT" sz="700" dirty="0" err="1"/>
              <a:t>Phys</a:t>
            </a:r>
            <a:r>
              <a:rPr lang="it-IT" sz="700" dirty="0"/>
              <a:t>. </a:t>
            </a:r>
            <a:r>
              <a:rPr lang="it-IT" sz="700" dirty="0" err="1"/>
              <a:t>J</a:t>
            </a:r>
            <a:r>
              <a:rPr lang="it-IT" sz="700" dirty="0"/>
              <a:t>. C, </a:t>
            </a:r>
            <a:r>
              <a:rPr lang="it-IT" sz="700" dirty="0" smtClean="0"/>
              <a:t>77</a:t>
            </a:r>
            <a:r>
              <a:rPr lang="it-IT" sz="700" dirty="0"/>
              <a:t> </a:t>
            </a:r>
            <a:r>
              <a:rPr lang="it-IT" sz="700" dirty="0" smtClean="0"/>
              <a:t>(6)</a:t>
            </a:r>
            <a:r>
              <a:rPr lang="it-IT" sz="700" dirty="0"/>
              <a:t> (</a:t>
            </a:r>
            <a:r>
              <a:rPr lang="it-IT" sz="700" dirty="0" smtClean="0"/>
              <a:t>2017), p. 424</a:t>
            </a:r>
            <a:endParaRPr lang="it-IT" sz="7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6090126" y="2705571"/>
          <a:ext cx="2634560" cy="2035221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329320"/>
                <a:gridCol w="329320"/>
                <a:gridCol w="658640"/>
                <a:gridCol w="658640"/>
                <a:gridCol w="658640"/>
              </a:tblGrid>
              <a:tr h="217284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R[m]</a:t>
                      </a:r>
                      <a:endParaRPr lang="en-US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𝝷</a:t>
                      </a:r>
                      <a:r>
                        <a:rPr lang="en-US" b="0" baseline="-25000" dirty="0" smtClean="0"/>
                        <a:t>b</a:t>
                      </a:r>
                      <a:r>
                        <a:rPr lang="en-US" b="0" dirty="0" smtClean="0"/>
                        <a:t> [𝝻rad]</a:t>
                      </a:r>
                      <a:endParaRPr lang="en-US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17284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40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50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60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434567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l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[mm]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43456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66.7</a:t>
                      </a:r>
                      <a:endParaRPr lang="en-US" dirty="0"/>
                    </a:p>
                  </a:txBody>
                  <a:tcPr/>
                </a:tc>
              </a:tr>
              <a:tr h="43456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83.3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6883651" y="4372359"/>
            <a:ext cx="253498" cy="271704"/>
            <a:chOff x="4870763" y="3802455"/>
            <a:chExt cx="253498" cy="271704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4870764" y="38024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4870763" y="38025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7534595" y="4382578"/>
            <a:ext cx="253498" cy="271704"/>
            <a:chOff x="4870763" y="3802455"/>
            <a:chExt cx="253498" cy="271704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4870764" y="38024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4870763" y="38025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8185539" y="4371787"/>
            <a:ext cx="253498" cy="271704"/>
            <a:chOff x="4870763" y="3802455"/>
            <a:chExt cx="253498" cy="271704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4870764" y="38024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4870763" y="38025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877610" y="3496663"/>
            <a:ext cx="253498" cy="271704"/>
            <a:chOff x="4870763" y="3802455"/>
            <a:chExt cx="253498" cy="271704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4870764" y="38024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4870763" y="38025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7534594" y="3492378"/>
            <a:ext cx="253498" cy="271704"/>
            <a:chOff x="4870763" y="3802455"/>
            <a:chExt cx="253498" cy="271704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4870764" y="38024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4870763" y="38025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8185539" y="3496713"/>
            <a:ext cx="253498" cy="271704"/>
            <a:chOff x="4870763" y="3802455"/>
            <a:chExt cx="253498" cy="271704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4870764" y="38024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4870763" y="38025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6877609" y="3932790"/>
            <a:ext cx="253498" cy="271704"/>
            <a:chOff x="4870763" y="3802455"/>
            <a:chExt cx="253498" cy="271704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4870764" y="38024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4870763" y="38025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8191568" y="3932690"/>
            <a:ext cx="253498" cy="271704"/>
            <a:chOff x="4870763" y="3802455"/>
            <a:chExt cx="253498" cy="271704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4870764" y="38024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4870763" y="3802555"/>
              <a:ext cx="253497" cy="271604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6" name="Rectangle 5"/>
          <p:cNvSpPr/>
          <p:nvPr/>
        </p:nvSpPr>
        <p:spPr>
          <a:xfrm>
            <a:off x="6877609" y="4813648"/>
            <a:ext cx="15225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 </a:t>
            </a:r>
            <a:r>
              <a:rPr lang="en-GB" sz="1200" dirty="0" smtClean="0">
                <a:solidFill>
                  <a:schemeClr val="accent4"/>
                </a:solidFill>
              </a:rPr>
              <a:t>R</a:t>
            </a:r>
            <a:r>
              <a:rPr lang="en-GB" sz="1200" baseline="-25000" dirty="0" smtClean="0">
                <a:solidFill>
                  <a:schemeClr val="accent4"/>
                </a:solidFill>
              </a:rPr>
              <a:t>c</a:t>
            </a:r>
            <a:r>
              <a:rPr lang="en-GB" sz="1200" dirty="0" smtClean="0">
                <a:solidFill>
                  <a:schemeClr val="accent4"/>
                </a:solidFill>
              </a:rPr>
              <a:t>∼</a:t>
            </a:r>
            <a:r>
              <a:rPr lang="en-GB" sz="1200" dirty="0">
                <a:solidFill>
                  <a:schemeClr val="accent4"/>
                </a:solidFill>
              </a:rPr>
              <a:t>15.6 m @6.5 </a:t>
            </a:r>
            <a:r>
              <a:rPr lang="en-GB" sz="1200" dirty="0" err="1" smtClean="0">
                <a:solidFill>
                  <a:schemeClr val="accent4"/>
                </a:solidFill>
              </a:rPr>
              <a:t>TeV</a:t>
            </a:r>
            <a:r>
              <a:rPr lang="en-GB" sz="1200" dirty="0" smtClean="0">
                <a:solidFill>
                  <a:schemeClr val="accent4"/>
                </a:solidFill>
              </a:rPr>
              <a:t> </a:t>
            </a:r>
            <a:endParaRPr lang="en-US" sz="1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838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949"/>
    </mc:Choice>
    <mc:Fallback xmlns="">
      <p:transition spd="slow" advTm="469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magine 2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5" t="757" r="37856" b="61356"/>
          <a:stretch/>
        </p:blipFill>
        <p:spPr>
          <a:xfrm>
            <a:off x="2331222" y="717017"/>
            <a:ext cx="3908808" cy="9876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Channeling Observation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21" name="Curved Right Arrow 20"/>
          <p:cNvSpPr/>
          <p:nvPr/>
        </p:nvSpPr>
        <p:spPr>
          <a:xfrm rot="19973591">
            <a:off x="2887606" y="1275245"/>
            <a:ext cx="216897" cy="394228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9601" y="807713"/>
            <a:ext cx="1628716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3"/>
                </a:solidFill>
              </a:rPr>
              <a:t>1. Angular Scan</a:t>
            </a:r>
            <a:endParaRPr lang="en-GB" dirty="0">
              <a:solidFill>
                <a:schemeClr val="accent3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0" t="5030" r="986"/>
          <a:stretch/>
        </p:blipFill>
        <p:spPr>
          <a:xfrm>
            <a:off x="1405288" y="1674795"/>
            <a:ext cx="5977289" cy="3357159"/>
          </a:xfrm>
          <a:prstGeom prst="rect">
            <a:avLst/>
          </a:prstGeom>
        </p:spPr>
      </p:pic>
      <p:cxnSp>
        <p:nvCxnSpPr>
          <p:cNvPr id="6" name="Connettore 1 5"/>
          <p:cNvCxnSpPr/>
          <p:nvPr/>
        </p:nvCxnSpPr>
        <p:spPr>
          <a:xfrm>
            <a:off x="6882063" y="3224463"/>
            <a:ext cx="100102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flipV="1">
            <a:off x="5813659" y="4483768"/>
            <a:ext cx="2050182" cy="1604"/>
          </a:xfrm>
          <a:prstGeom prst="line">
            <a:avLst/>
          </a:pr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>
            <a:off x="7382577" y="3224463"/>
            <a:ext cx="0" cy="12593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7170821" y="3533897"/>
            <a:ext cx="1520792" cy="6404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mtClean="0"/>
              <a:t>AM/CH </a:t>
            </a:r>
          </a:p>
          <a:p>
            <a:pPr algn="ctr"/>
            <a:r>
              <a:rPr lang="en-GB" dirty="0" smtClean="0"/>
              <a:t>loss reduction</a:t>
            </a:r>
            <a:endParaRPr lang="en-GB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904774" y="1997076"/>
            <a:ext cx="4847353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u="sng" dirty="0" smtClean="0">
                <a:solidFill>
                  <a:schemeClr val="accent6"/>
                </a:solidFill>
              </a:rPr>
              <a:t>First Observation of Channeling in LHC @ 6.5 TeV!</a:t>
            </a:r>
            <a:endParaRPr lang="en-GB" u="sng" dirty="0">
              <a:solidFill>
                <a:schemeClr val="accent6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455228" y="748095"/>
            <a:ext cx="22315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l</a:t>
            </a:r>
            <a:r>
              <a:rPr lang="en-GB" sz="1400" dirty="0" smtClean="0"/>
              <a:t>ocal losses </a:t>
            </a:r>
          </a:p>
          <a:p>
            <a:pPr algn="ctr"/>
            <a:r>
              <a:rPr lang="en-GB" sz="1400" dirty="0" smtClean="0"/>
              <a:t>vs </a:t>
            </a:r>
          </a:p>
          <a:p>
            <a:pPr algn="ctr"/>
            <a:r>
              <a:rPr lang="en-GB" sz="1400" dirty="0" smtClean="0"/>
              <a:t>crystal angular orientation</a:t>
            </a:r>
            <a:endParaRPr lang="en-GB" sz="1400" dirty="0"/>
          </a:p>
        </p:txBody>
      </p:sp>
      <p:cxnSp>
        <p:nvCxnSpPr>
          <p:cNvPr id="16" name="Connettore 2 15"/>
          <p:cNvCxnSpPr/>
          <p:nvPr/>
        </p:nvCxnSpPr>
        <p:spPr>
          <a:xfrm flipH="1" flipV="1">
            <a:off x="3344781" y="748096"/>
            <a:ext cx="3665619" cy="1542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2353800" y="1640928"/>
            <a:ext cx="39088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2299394" y="1348259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accent6"/>
                </a:solidFill>
              </a:rPr>
              <a:t>Beam</a:t>
            </a:r>
            <a:endParaRPr lang="en-GB" sz="1200">
              <a:solidFill>
                <a:schemeClr val="accent6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11811" y="4269167"/>
            <a:ext cx="904899" cy="33855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3"/>
                </a:solidFill>
              </a:rPr>
              <a:t>RF 24.0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13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408"/>
    </mc:Choice>
    <mc:Fallback xmlns="">
      <p:transition spd="slow" advTm="504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10" grpId="0" animBg="1"/>
      <p:bldP spid="3" grpId="0" animBg="1"/>
      <p:bldP spid="7" grpId="0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Ion Tests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858570"/>
            <a:ext cx="3540911" cy="3597404"/>
          </a:xfrm>
        </p:spPr>
        <p:txBody>
          <a:bodyPr>
            <a:normAutofit/>
          </a:bodyPr>
          <a:lstStyle/>
          <a:p>
            <a:pPr marL="0" indent="0" algn="r" defTabSz="914400">
              <a:spcBef>
                <a:spcPts val="0"/>
              </a:spcBef>
              <a:buNone/>
            </a:pPr>
            <a:r>
              <a:rPr lang="en-US" sz="1600" dirty="0" smtClean="0"/>
              <a:t>Test with heavy ion carried out from </a:t>
            </a:r>
          </a:p>
          <a:p>
            <a:pPr marL="0" indent="0" algn="r" defTabSz="914400">
              <a:spcBef>
                <a:spcPts val="0"/>
              </a:spcBef>
              <a:buNone/>
            </a:pPr>
            <a:r>
              <a:rPr lang="en-US" sz="1600" dirty="0" smtClean="0">
                <a:solidFill>
                  <a:schemeClr val="accent4"/>
                </a:solidFill>
              </a:rPr>
              <a:t>2015 to 2017 </a:t>
            </a:r>
            <a:r>
              <a:rPr lang="en-US" sz="1600" dirty="0" smtClean="0">
                <a:solidFill>
                  <a:schemeClr val="accent1"/>
                </a:solidFill>
              </a:rPr>
              <a:t>(one per year)</a:t>
            </a:r>
          </a:p>
          <a:p>
            <a:pPr marL="0" indent="0" defTabSz="914400">
              <a:spcBef>
                <a:spcPts val="0"/>
              </a:spcBef>
              <a:buNone/>
            </a:pPr>
            <a:endParaRPr lang="en-US" sz="1600" dirty="0" smtClean="0"/>
          </a:p>
          <a:p>
            <a:pPr marL="0" indent="0" defTabSz="914400">
              <a:spcBef>
                <a:spcPts val="0"/>
              </a:spcBef>
              <a:buNone/>
            </a:pPr>
            <a:r>
              <a:rPr lang="en-US" sz="1600" dirty="0" smtClean="0"/>
              <a:t>A total of</a:t>
            </a:r>
            <a:r>
              <a:rPr lang="en-US" sz="1600" dirty="0" smtClean="0">
                <a:solidFill>
                  <a:schemeClr val="accent3"/>
                </a:solidFill>
              </a:rPr>
              <a:t> 36 h </a:t>
            </a:r>
            <a:r>
              <a:rPr lang="en-US" sz="1600" dirty="0" smtClean="0"/>
              <a:t>were allowed with ion beams </a:t>
            </a:r>
          </a:p>
          <a:p>
            <a:pPr marL="400050" lvl="1" indent="0" defTabSz="914400">
              <a:spcBef>
                <a:spcPts val="0"/>
              </a:spcBef>
              <a:buNone/>
            </a:pPr>
            <a:r>
              <a:rPr lang="en-US" sz="1200" dirty="0" smtClean="0"/>
              <a:t>~ 20h used for measurements</a:t>
            </a:r>
            <a:endParaRPr lang="en-US" sz="1200" dirty="0"/>
          </a:p>
          <a:p>
            <a:pPr marL="0" indent="0" defTabSz="914400">
              <a:spcBef>
                <a:spcPts val="0"/>
              </a:spcBef>
              <a:buNone/>
            </a:pPr>
            <a:endParaRPr lang="en-US" sz="1600" dirty="0" smtClean="0"/>
          </a:p>
          <a:p>
            <a:pPr marL="0" indent="0" defTabSz="914400">
              <a:spcBef>
                <a:spcPts val="0"/>
              </a:spcBef>
              <a:buNone/>
            </a:pPr>
            <a:r>
              <a:rPr lang="en-US" sz="1600" dirty="0" smtClean="0"/>
              <a:t>Details about procedures, analysis and results are presented in MD notes:</a:t>
            </a:r>
          </a:p>
          <a:p>
            <a:pPr lvl="1" defTabSz="914400">
              <a:spcBef>
                <a:spcPts val="0"/>
              </a:spcBef>
              <a:buFont typeface="Arial" charset="0"/>
              <a:buChar char="•"/>
            </a:pPr>
            <a:r>
              <a:rPr lang="en-US" sz="1400" dirty="0" smtClean="0">
                <a:hlinkClick r:id="rId3"/>
              </a:rPr>
              <a:t>CERN-ACC-NOTE-2018-0004</a:t>
            </a:r>
            <a:endParaRPr lang="en-US" sz="1400" dirty="0" smtClean="0"/>
          </a:p>
          <a:p>
            <a:pPr lvl="1" defTabSz="914400">
              <a:spcBef>
                <a:spcPts val="0"/>
              </a:spcBef>
              <a:buFont typeface="Arial" charset="0"/>
              <a:buChar char="•"/>
            </a:pPr>
            <a:r>
              <a:rPr lang="en-US" sz="1400" dirty="0" smtClean="0"/>
              <a:t>CERN-ACC-NOTE-2018-xxxx</a:t>
            </a:r>
          </a:p>
          <a:p>
            <a:pPr lvl="1" defTabSz="914400">
              <a:spcBef>
                <a:spcPts val="0"/>
              </a:spcBef>
              <a:buFont typeface="Arial" charset="0"/>
              <a:buChar char="•"/>
            </a:pPr>
            <a:endParaRPr lang="en-US" sz="1400" dirty="0" smtClean="0"/>
          </a:p>
          <a:p>
            <a:pPr marL="57150" indent="0" defTabSz="914400">
              <a:spcBef>
                <a:spcPts val="0"/>
              </a:spcBef>
              <a:buNone/>
            </a:pPr>
            <a:r>
              <a:rPr lang="en-US" sz="1600" dirty="0" smtClean="0"/>
              <a:t>A report on Xenon beam </a:t>
            </a:r>
            <a:r>
              <a:rPr lang="en-US" sz="1600" dirty="0" smtClean="0"/>
              <a:t>measurement in </a:t>
            </a:r>
            <a:r>
              <a:rPr lang="en-US" sz="1600" dirty="0" smtClean="0"/>
              <a:t>the doctoral </a:t>
            </a:r>
            <a:r>
              <a:rPr lang="en-US" sz="1600" dirty="0" smtClean="0"/>
              <a:t>thesis:</a:t>
            </a:r>
            <a:endParaRPr lang="en-US" sz="1600" dirty="0" smtClean="0"/>
          </a:p>
          <a:p>
            <a:pPr lvl="1" defTabSz="914400">
              <a:spcBef>
                <a:spcPts val="0"/>
              </a:spcBef>
              <a:buFont typeface="Arial" charset="0"/>
              <a:buChar char="•"/>
            </a:pPr>
            <a:r>
              <a:rPr lang="en-US" sz="1400" dirty="0" smtClean="0">
                <a:solidFill>
                  <a:srgbClr val="0C377B"/>
                </a:solidFill>
                <a:hlinkClick r:id="rId4"/>
              </a:rPr>
              <a:t>CERN-THESIS-2017-424</a:t>
            </a:r>
            <a:endParaRPr lang="en-US" sz="1400" dirty="0">
              <a:solidFill>
                <a:srgbClr val="0C377B"/>
              </a:solidFill>
            </a:endParaRPr>
          </a:p>
          <a:p>
            <a:pPr marL="57150" indent="0" defTabSz="914400">
              <a:spcBef>
                <a:spcPts val="0"/>
              </a:spcBef>
              <a:buNone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pic>
        <p:nvPicPr>
          <p:cNvPr id="6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7188" y="950988"/>
            <a:ext cx="5371523" cy="312945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811106" y="2751742"/>
            <a:ext cx="5269516" cy="544730"/>
          </a:xfrm>
          <a:prstGeom prst="rect">
            <a:avLst/>
          </a:prstGeom>
          <a:solidFill>
            <a:schemeClr val="accent1">
              <a:lumMod val="60000"/>
              <a:lumOff val="40000"/>
              <a:alpha val="39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11106" y="3730066"/>
            <a:ext cx="5269516" cy="281549"/>
          </a:xfrm>
          <a:prstGeom prst="rect">
            <a:avLst/>
          </a:prstGeom>
          <a:solidFill>
            <a:schemeClr val="accent1">
              <a:lumMod val="60000"/>
              <a:lumOff val="40000"/>
              <a:alpha val="39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811106" y="1779504"/>
            <a:ext cx="5269516" cy="281549"/>
          </a:xfrm>
          <a:prstGeom prst="rect">
            <a:avLst/>
          </a:prstGeom>
          <a:solidFill>
            <a:schemeClr val="accent1">
              <a:lumMod val="60000"/>
              <a:lumOff val="40000"/>
              <a:alpha val="39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3540910" y="1110347"/>
            <a:ext cx="270196" cy="8099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7" idx="1"/>
          </p:cNvCxnSpPr>
          <p:nvPr/>
        </p:nvCxnSpPr>
        <p:spPr>
          <a:xfrm>
            <a:off x="3540910" y="1110347"/>
            <a:ext cx="270196" cy="19137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1"/>
          </p:cNvCxnSpPr>
          <p:nvPr/>
        </p:nvCxnSpPr>
        <p:spPr>
          <a:xfrm>
            <a:off x="3540910" y="1098413"/>
            <a:ext cx="270196" cy="27724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098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Collimation System @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pic>
        <p:nvPicPr>
          <p:cNvPr id="94" name="Picture 1" descr="CollimationLayout2015_SR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23" y="2381573"/>
            <a:ext cx="2615184" cy="247301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2" r="9154"/>
          <a:stretch/>
        </p:blipFill>
        <p:spPr>
          <a:xfrm>
            <a:off x="3208149" y="2928620"/>
            <a:ext cx="5866569" cy="210333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7725309" y="3024199"/>
            <a:ext cx="529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smtClean="0"/>
              <a:t>β</a:t>
            </a:r>
            <a:r>
              <a:rPr lang="en-GB" sz="1200" dirty="0" smtClean="0"/>
              <a:t>-</a:t>
            </a:r>
            <a:r>
              <a:rPr lang="en-GB" sz="1200" dirty="0" err="1" smtClean="0"/>
              <a:t>coll</a:t>
            </a:r>
            <a:endParaRPr lang="en-GB" sz="12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847504" y="3099394"/>
            <a:ext cx="562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smtClean="0"/>
              <a:t>Dump</a:t>
            </a:r>
            <a:endParaRPr lang="en-GB" sz="1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5078526" y="3494969"/>
            <a:ext cx="744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err="1" smtClean="0"/>
              <a:t>δp</a:t>
            </a:r>
            <a:r>
              <a:rPr lang="en-GB" sz="1200" i="1" dirty="0" smtClean="0"/>
              <a:t>/p</a:t>
            </a:r>
            <a:r>
              <a:rPr lang="en-GB" sz="1200" dirty="0" smtClean="0"/>
              <a:t>-</a:t>
            </a:r>
            <a:r>
              <a:rPr lang="en-GB" sz="1200" dirty="0" err="1" smtClean="0"/>
              <a:t>coll</a:t>
            </a:r>
            <a:endParaRPr lang="en-GB" sz="1200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8078855" y="3693427"/>
            <a:ext cx="506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/>
              <a:t>LHCb</a:t>
            </a:r>
            <a:endParaRPr lang="en-GB" sz="12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8461896" y="2960894"/>
            <a:ext cx="562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smtClean="0"/>
              <a:t>ATLAS</a:t>
            </a:r>
            <a:endParaRPr lang="en-GB" sz="12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6175767" y="3479580"/>
            <a:ext cx="468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smtClean="0"/>
              <a:t>CMS</a:t>
            </a:r>
            <a:endParaRPr lang="en-GB" sz="12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4225036" y="3693426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ALICE</a:t>
            </a:r>
            <a:endParaRPr lang="en-GB" sz="1200" dirty="0"/>
          </a:p>
        </p:txBody>
      </p:sp>
      <p:sp>
        <p:nvSpPr>
          <p:cNvPr id="10" name="Rettangolo arrotondato 9"/>
          <p:cNvSpPr/>
          <p:nvPr/>
        </p:nvSpPr>
        <p:spPr>
          <a:xfrm>
            <a:off x="7410479" y="2864121"/>
            <a:ext cx="844527" cy="2132209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ttangolo arrotondato 22"/>
          <p:cNvSpPr/>
          <p:nvPr/>
        </p:nvSpPr>
        <p:spPr>
          <a:xfrm>
            <a:off x="1969371" y="3099394"/>
            <a:ext cx="923948" cy="1151972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Immagin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78222"/>
            <a:ext cx="6057401" cy="1750694"/>
          </a:xfrm>
          <a:prstGeom prst="rect">
            <a:avLst/>
          </a:prstGeom>
        </p:spPr>
      </p:pic>
      <p:sp>
        <p:nvSpPr>
          <p:cNvPr id="27" name="CasellaDiTesto 8"/>
          <p:cNvSpPr txBox="1"/>
          <p:nvPr/>
        </p:nvSpPr>
        <p:spPr>
          <a:xfrm>
            <a:off x="2177512" y="1566871"/>
            <a:ext cx="5069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smtClean="0">
                <a:solidFill>
                  <a:schemeClr val="accent1"/>
                </a:solidFill>
              </a:rPr>
              <a:t>TCSG</a:t>
            </a:r>
            <a:endParaRPr lang="it-IT" sz="1200">
              <a:solidFill>
                <a:schemeClr val="accent1"/>
              </a:solidFill>
            </a:endParaRPr>
          </a:p>
        </p:txBody>
      </p:sp>
      <p:sp>
        <p:nvSpPr>
          <p:cNvPr id="28" name="CasellaDiTesto 12"/>
          <p:cNvSpPr txBox="1"/>
          <p:nvPr/>
        </p:nvSpPr>
        <p:spPr>
          <a:xfrm>
            <a:off x="1284154" y="1453569"/>
            <a:ext cx="418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smtClean="0">
                <a:solidFill>
                  <a:schemeClr val="accent1"/>
                </a:solidFill>
              </a:rPr>
              <a:t>TCP</a:t>
            </a:r>
            <a:endParaRPr lang="it-IT" sz="1200">
              <a:solidFill>
                <a:schemeClr val="accent1"/>
              </a:solidFill>
            </a:endParaRPr>
          </a:p>
        </p:txBody>
      </p:sp>
      <p:sp>
        <p:nvSpPr>
          <p:cNvPr id="29" name="CasellaDiTesto 13"/>
          <p:cNvSpPr txBox="1"/>
          <p:nvPr/>
        </p:nvSpPr>
        <p:spPr>
          <a:xfrm>
            <a:off x="3103215" y="1636975"/>
            <a:ext cx="492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chemeClr val="accent1"/>
                </a:solidFill>
              </a:rPr>
              <a:t>TCLA</a:t>
            </a:r>
            <a:endParaRPr lang="it-IT" sz="1200" dirty="0">
              <a:solidFill>
                <a:schemeClr val="accent1"/>
              </a:solidFill>
            </a:endParaRPr>
          </a:p>
        </p:txBody>
      </p:sp>
      <p:sp>
        <p:nvSpPr>
          <p:cNvPr id="30" name="CasellaDiTesto 84"/>
          <p:cNvSpPr txBox="1"/>
          <p:nvPr/>
        </p:nvSpPr>
        <p:spPr>
          <a:xfrm>
            <a:off x="6033330" y="627247"/>
            <a:ext cx="31106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0" indent="-381000">
              <a:spcBef>
                <a:spcPts val="1200"/>
              </a:spcBef>
              <a:buSzPct val="56000"/>
              <a:buBlip>
                <a:blip r:embed="rId7"/>
              </a:buBlip>
            </a:pPr>
            <a:r>
              <a:rPr lang="en-US" sz="1400" b="1" dirty="0">
                <a:solidFill>
                  <a:schemeClr val="accent1"/>
                </a:solidFill>
                <a:ea typeface="ＭＳ Ｐゴシック" charset="0"/>
                <a:sym typeface="Helvetica" charset="0"/>
              </a:rPr>
              <a:t>Halo cleaning</a:t>
            </a:r>
            <a:r>
              <a:rPr lang="en-US" sz="1400" dirty="0">
                <a:ea typeface="ＭＳ Ｐゴシック" charset="0"/>
                <a:sym typeface="Helvetica" charset="0"/>
              </a:rPr>
              <a:t>: reduce the risk of magnet quenches</a:t>
            </a:r>
          </a:p>
          <a:p>
            <a:pPr marL="381000" indent="-381000">
              <a:spcBef>
                <a:spcPts val="1200"/>
              </a:spcBef>
              <a:buSzPct val="56000"/>
              <a:buBlip>
                <a:blip r:embed="rId7"/>
              </a:buBlip>
            </a:pPr>
            <a:r>
              <a:rPr lang="en-US" sz="1400" b="1" dirty="0">
                <a:solidFill>
                  <a:srgbClr val="2C7C9F"/>
                </a:solidFill>
                <a:ea typeface="ＭＳ Ｐゴシック" charset="0"/>
                <a:sym typeface="Helvetica" charset="0"/>
              </a:rPr>
              <a:t>Concentration of losses/activation</a:t>
            </a:r>
            <a:r>
              <a:rPr lang="en-US" sz="1400" dirty="0">
                <a:solidFill>
                  <a:srgbClr val="2C7C9F"/>
                </a:solidFill>
                <a:ea typeface="ＭＳ Ｐゴシック" charset="0"/>
                <a:sym typeface="Helvetica" charset="0"/>
              </a:rPr>
              <a:t> </a:t>
            </a:r>
            <a:r>
              <a:rPr lang="en-US" sz="1400" dirty="0">
                <a:ea typeface="ＭＳ Ｐゴシック" charset="0"/>
                <a:sym typeface="Helvetica" charset="0"/>
              </a:rPr>
              <a:t>in controlled areas</a:t>
            </a:r>
            <a:br>
              <a:rPr lang="en-US" sz="1400" dirty="0">
                <a:ea typeface="ＭＳ Ｐゴシック" charset="0"/>
                <a:sym typeface="Helvetica" charset="0"/>
              </a:rPr>
            </a:br>
            <a:r>
              <a:rPr lang="en-US" sz="1400" i="1" dirty="0">
                <a:ea typeface="ＭＳ Ｐゴシック" charset="0"/>
                <a:sym typeface="Helvetica" charset="0"/>
              </a:rPr>
              <a:t>Avoid many hot locations around the 27km-long tunnel</a:t>
            </a:r>
            <a:endParaRPr lang="en-US" sz="1400" dirty="0">
              <a:ea typeface="ＭＳ Ｐゴシック" charset="0"/>
              <a:sym typeface="Helvetica" charset="0"/>
            </a:endParaRPr>
          </a:p>
          <a:p>
            <a:endParaRPr lang="en-GB" sz="1400" dirty="0"/>
          </a:p>
        </p:txBody>
      </p:sp>
      <p:sp>
        <p:nvSpPr>
          <p:cNvPr id="31" name="CasellaDiTesto 86"/>
          <p:cNvSpPr txBox="1"/>
          <p:nvPr/>
        </p:nvSpPr>
        <p:spPr>
          <a:xfrm>
            <a:off x="2885340" y="2345748"/>
            <a:ext cx="58679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75000"/>
                  </a:schemeClr>
                </a:solidFill>
              </a:rPr>
              <a:t>Multistage system of 50 collimators per beam.</a:t>
            </a:r>
            <a:br>
              <a:rPr lang="en-GB" sz="1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sz="1400" dirty="0"/>
              <a:t>LHC: only machine where collimation must be used continuously in operation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30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591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523"/>
    </mc:Choice>
    <mc:Fallback xmlns="">
      <p:transition spd="slow" advTm="975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6" grpId="0"/>
      <p:bldP spid="17" grpId="0"/>
      <p:bldP spid="18" grpId="0"/>
      <p:bldP spid="19" grpId="0"/>
      <p:bldP spid="20" grpId="0"/>
      <p:bldP spid="10" grpId="0" animBg="1"/>
      <p:bldP spid="23" grpId="0" animBg="1"/>
      <p:bldP spid="3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Collimation System @ LHC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0" y="628973"/>
            <a:ext cx="5597494" cy="4329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Main limitations</a:t>
            </a:r>
          </a:p>
          <a:p>
            <a:r>
              <a:rPr lang="en-GB" dirty="0"/>
              <a:t>	</a:t>
            </a:r>
            <a:r>
              <a:rPr lang="en-GB" sz="1600" dirty="0" smtClean="0">
                <a:solidFill>
                  <a:schemeClr val="accent6"/>
                </a:solidFill>
              </a:rPr>
              <a:t>Proton beams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1600" dirty="0" smtClean="0"/>
              <a:t>Single diffractive interactions</a:t>
            </a:r>
          </a:p>
          <a:p>
            <a:pPr lvl="1"/>
            <a:r>
              <a:rPr lang="en-GB" sz="1600" dirty="0"/>
              <a:t>	</a:t>
            </a:r>
            <a:r>
              <a:rPr lang="en-GB" sz="1400" i="1" dirty="0" smtClean="0"/>
              <a:t>small deflection &amp; non-negligible </a:t>
            </a:r>
            <a:r>
              <a:rPr lang="en-GB" sz="1400" i="1" dirty="0"/>
              <a:t>δp/p</a:t>
            </a:r>
            <a:r>
              <a:rPr lang="en-GB" sz="1400" i="1" dirty="0" smtClean="0"/>
              <a:t> </a:t>
            </a:r>
            <a:r>
              <a:rPr lang="en-US" sz="1400" i="1" dirty="0">
                <a:ea typeface="Wingdings"/>
                <a:cs typeface="Wingdings"/>
                <a:sym typeface="Wingdings"/>
              </a:rPr>
              <a:t></a:t>
            </a:r>
            <a:r>
              <a:rPr lang="en-GB" sz="1400" i="1" dirty="0" smtClean="0"/>
              <a:t> escape from 	insertion and are lost in the IR7-DS if δp/p &gt; 10</a:t>
            </a:r>
            <a:r>
              <a:rPr lang="en-GB" sz="1400" i="1" baseline="30000" dirty="0" smtClean="0"/>
              <a:t>-2</a:t>
            </a:r>
          </a:p>
          <a:p>
            <a:r>
              <a:rPr lang="en-GB" sz="1400" i="1" dirty="0"/>
              <a:t>	</a:t>
            </a:r>
            <a:endParaRPr lang="en-GB" sz="1400" i="1" dirty="0" smtClean="0"/>
          </a:p>
          <a:p>
            <a:r>
              <a:rPr lang="en-GB" sz="1400" i="1" dirty="0">
                <a:solidFill>
                  <a:schemeClr val="accent6"/>
                </a:solidFill>
              </a:rPr>
              <a:t>	</a:t>
            </a:r>
          </a:p>
          <a:p>
            <a:r>
              <a:rPr lang="en-GB" sz="1400" i="1" dirty="0" smtClean="0">
                <a:solidFill>
                  <a:schemeClr val="accent6"/>
                </a:solidFill>
              </a:rPr>
              <a:t>	</a:t>
            </a:r>
            <a:r>
              <a:rPr lang="en-GB" sz="1600" dirty="0" smtClean="0">
                <a:solidFill>
                  <a:schemeClr val="accent6"/>
                </a:solidFill>
              </a:rPr>
              <a:t>Lead ion beams</a:t>
            </a:r>
            <a:endParaRPr lang="en-GB" sz="1600" dirty="0">
              <a:solidFill>
                <a:schemeClr val="accent6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sz="1600" dirty="0" smtClean="0"/>
              <a:t>Fragmentation and dissociation events</a:t>
            </a:r>
            <a:endParaRPr lang="en-GB" sz="1600" dirty="0"/>
          </a:p>
          <a:p>
            <a:pPr lvl="1"/>
            <a:r>
              <a:rPr lang="en-GB" sz="1600" dirty="0"/>
              <a:t>	</a:t>
            </a:r>
            <a:r>
              <a:rPr lang="en-GB" sz="1400" i="1" dirty="0" smtClean="0"/>
              <a:t>particles with different magnetic rigidity (q/m)</a:t>
            </a:r>
            <a:r>
              <a:rPr lang="en-US" sz="1400" i="1" dirty="0" smtClean="0">
                <a:ea typeface="Wingdings"/>
                <a:cs typeface="Wingdings"/>
                <a:sym typeface="Wingdings"/>
              </a:rPr>
              <a:t></a:t>
            </a:r>
            <a:r>
              <a:rPr lang="en-GB" sz="1400" i="1" dirty="0" smtClean="0"/>
              <a:t> lost </a:t>
            </a:r>
            <a:r>
              <a:rPr lang="en-GB" sz="1400" i="1" dirty="0"/>
              <a:t>in the </a:t>
            </a:r>
            <a:r>
              <a:rPr lang="en-GB" sz="1400" i="1" dirty="0" smtClean="0"/>
              <a:t>	IR7-DS reducing of two order of magnitude the collimation 	system performance wrt to proton collimation</a:t>
            </a:r>
          </a:p>
          <a:p>
            <a:pPr lvl="1"/>
            <a:endParaRPr lang="en-GB" sz="1600" dirty="0" smtClean="0">
              <a:solidFill>
                <a:schemeClr val="accent6"/>
              </a:solidFill>
            </a:endParaRPr>
          </a:p>
          <a:p>
            <a:pPr lvl="1"/>
            <a:endParaRPr lang="en-GB" sz="1600" dirty="0">
              <a:solidFill>
                <a:schemeClr val="accent6"/>
              </a:solidFill>
            </a:endParaRPr>
          </a:p>
          <a:p>
            <a:pPr lvl="1"/>
            <a:r>
              <a:rPr lang="en-GB" sz="1600" dirty="0" smtClean="0">
                <a:solidFill>
                  <a:schemeClr val="accent6"/>
                </a:solidFill>
              </a:rPr>
              <a:t>Impedance</a:t>
            </a:r>
            <a:endParaRPr lang="en-GB" sz="1600" dirty="0">
              <a:solidFill>
                <a:schemeClr val="accent6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sz="1600" dirty="0" smtClean="0"/>
              <a:t>Big </a:t>
            </a:r>
            <a:r>
              <a:rPr lang="en-GB" sz="1600" dirty="0"/>
              <a:t>number of collimators at small gap </a:t>
            </a:r>
            <a:r>
              <a:rPr lang="en-US" sz="1600" dirty="0">
                <a:ea typeface="Wingdings"/>
                <a:cs typeface="Wingdings"/>
                <a:sym typeface="Wingdings"/>
              </a:rPr>
              <a:t></a:t>
            </a:r>
            <a:r>
              <a:rPr lang="en-GB" sz="1600" dirty="0"/>
              <a:t> 90% contribution to </a:t>
            </a:r>
            <a:r>
              <a:rPr lang="en-GB" sz="1600" dirty="0" smtClean="0"/>
              <a:t>whole </a:t>
            </a:r>
            <a:r>
              <a:rPr lang="en-GB" sz="1600" dirty="0"/>
              <a:t>machine impedance </a:t>
            </a:r>
          </a:p>
          <a:p>
            <a:endParaRPr lang="en-GB" sz="1400" i="1" baseline="300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457200" y="1947180"/>
            <a:ext cx="4963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The cleaning inefficiency </a:t>
            </a:r>
            <a:r>
              <a:rPr lang="en-GB" dirty="0" smtClean="0"/>
              <a:t>in the LHC is </a:t>
            </a:r>
            <a:r>
              <a:rPr lang="en-GB" dirty="0" smtClean="0">
                <a:solidFill>
                  <a:schemeClr val="accent2"/>
                </a:solidFill>
              </a:rPr>
              <a:t>up to 10</a:t>
            </a:r>
            <a:r>
              <a:rPr lang="en-GB" baseline="30000" dirty="0" smtClean="0">
                <a:solidFill>
                  <a:schemeClr val="accent2"/>
                </a:solidFill>
              </a:rPr>
              <a:t>-4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3" r="5449"/>
          <a:stretch/>
        </p:blipFill>
        <p:spPr>
          <a:xfrm>
            <a:off x="5532895" y="606032"/>
            <a:ext cx="3588563" cy="2003203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7" t="4770" r="3630" b="674"/>
          <a:stretch/>
        </p:blipFill>
        <p:spPr>
          <a:xfrm>
            <a:off x="5609758" y="2638498"/>
            <a:ext cx="3539575" cy="2080624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57200" y="3634719"/>
            <a:ext cx="4963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The cleaning inefficiency </a:t>
            </a:r>
            <a:r>
              <a:rPr lang="en-GB" dirty="0" smtClean="0"/>
              <a:t> with ions </a:t>
            </a:r>
            <a:r>
              <a:rPr lang="en-GB" u="sng" dirty="0" smtClean="0">
                <a:solidFill>
                  <a:schemeClr val="accent3"/>
                </a:solidFill>
              </a:rPr>
              <a:t>drops to 10</a:t>
            </a:r>
            <a:r>
              <a:rPr lang="en-GB" u="sng" baseline="30000" dirty="0" smtClean="0">
                <a:solidFill>
                  <a:schemeClr val="accent3"/>
                </a:solidFill>
              </a:rPr>
              <a:t>-2</a:t>
            </a:r>
            <a:r>
              <a:rPr lang="en-GB" u="sng" dirty="0" smtClean="0">
                <a:solidFill>
                  <a:schemeClr val="accent3"/>
                </a:solidFill>
              </a:rPr>
              <a:t>!</a:t>
            </a:r>
            <a:endParaRPr lang="en-GB" u="sng" dirty="0">
              <a:solidFill>
                <a:schemeClr val="accent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7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468"/>
    </mc:Choice>
    <mc:Fallback xmlns="">
      <p:transition spd="slow" advTm="744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Angular Scans - Methodology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4077478" y="585067"/>
            <a:ext cx="50665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Fitting losses in Channeling with a parabolic function is the method used to evaluate both the </a:t>
            </a:r>
            <a:r>
              <a:rPr lang="en-GB" dirty="0" smtClean="0">
                <a:solidFill>
                  <a:schemeClr val="accent3"/>
                </a:solidFill>
              </a:rPr>
              <a:t>best </a:t>
            </a:r>
            <a:r>
              <a:rPr lang="en-GB" dirty="0">
                <a:solidFill>
                  <a:schemeClr val="accent3"/>
                </a:solidFill>
              </a:rPr>
              <a:t>goniometer orientation for channeling </a:t>
            </a:r>
            <a:r>
              <a:rPr lang="en-GB" dirty="0" smtClean="0"/>
              <a:t>and the </a:t>
            </a:r>
            <a:r>
              <a:rPr lang="en-GB" dirty="0" smtClean="0">
                <a:solidFill>
                  <a:schemeClr val="accent3"/>
                </a:solidFill>
              </a:rPr>
              <a:t>average loss value </a:t>
            </a:r>
            <a:r>
              <a:rPr lang="en-GB" dirty="0" smtClean="0"/>
              <a:t>in that point.</a:t>
            </a:r>
            <a:endParaRPr lang="en-GB" dirty="0"/>
          </a:p>
        </p:txBody>
      </p:sp>
      <p:sp>
        <p:nvSpPr>
          <p:cNvPr id="11" name="Figura a mano libera 10"/>
          <p:cNvSpPr/>
          <p:nvPr/>
        </p:nvSpPr>
        <p:spPr>
          <a:xfrm>
            <a:off x="7619772" y="2247603"/>
            <a:ext cx="142963" cy="880577"/>
          </a:xfrm>
          <a:custGeom>
            <a:avLst/>
            <a:gdLst>
              <a:gd name="connsiteX0" fmla="*/ 0 w 196554"/>
              <a:gd name="connsiteY0" fmla="*/ 282011 h 282011"/>
              <a:gd name="connsiteX1" fmla="*/ 196554 w 196554"/>
              <a:gd name="connsiteY1" fmla="*/ 0 h 282011"/>
              <a:gd name="connsiteX0" fmla="*/ 0 w 196554"/>
              <a:gd name="connsiteY0" fmla="*/ 282011 h 904991"/>
              <a:gd name="connsiteX1" fmla="*/ 103434 w 196554"/>
              <a:gd name="connsiteY1" fmla="*/ 904293 h 904991"/>
              <a:gd name="connsiteX2" fmla="*/ 196554 w 196554"/>
              <a:gd name="connsiteY2" fmla="*/ 0 h 904991"/>
              <a:gd name="connsiteX0" fmla="*/ 0 w 173108"/>
              <a:gd name="connsiteY0" fmla="*/ 282011 h 904991"/>
              <a:gd name="connsiteX1" fmla="*/ 79988 w 173108"/>
              <a:gd name="connsiteY1" fmla="*/ 904293 h 904991"/>
              <a:gd name="connsiteX2" fmla="*/ 173108 w 173108"/>
              <a:gd name="connsiteY2" fmla="*/ 0 h 904991"/>
              <a:gd name="connsiteX0" fmla="*/ 0 w 173108"/>
              <a:gd name="connsiteY0" fmla="*/ 282011 h 868187"/>
              <a:gd name="connsiteX1" fmla="*/ 79988 w 173108"/>
              <a:gd name="connsiteY1" fmla="*/ 867449 h 868187"/>
              <a:gd name="connsiteX2" fmla="*/ 173108 w 173108"/>
              <a:gd name="connsiteY2" fmla="*/ 0 h 868187"/>
              <a:gd name="connsiteX0" fmla="*/ 0 w 173108"/>
              <a:gd name="connsiteY0" fmla="*/ 282011 h 926620"/>
              <a:gd name="connsiteX1" fmla="*/ 43770 w 173108"/>
              <a:gd name="connsiteY1" fmla="*/ 787000 h 926620"/>
              <a:gd name="connsiteX2" fmla="*/ 79988 w 173108"/>
              <a:gd name="connsiteY2" fmla="*/ 867449 h 926620"/>
              <a:gd name="connsiteX3" fmla="*/ 173108 w 173108"/>
              <a:gd name="connsiteY3" fmla="*/ 0 h 926620"/>
              <a:gd name="connsiteX0" fmla="*/ 0 w 173108"/>
              <a:gd name="connsiteY0" fmla="*/ 282011 h 870529"/>
              <a:gd name="connsiteX1" fmla="*/ 43770 w 173108"/>
              <a:gd name="connsiteY1" fmla="*/ 787000 h 870529"/>
              <a:gd name="connsiteX2" fmla="*/ 79988 w 173108"/>
              <a:gd name="connsiteY2" fmla="*/ 867449 h 870529"/>
              <a:gd name="connsiteX3" fmla="*/ 100711 w 173108"/>
              <a:gd name="connsiteY3" fmla="*/ 760203 h 870529"/>
              <a:gd name="connsiteX4" fmla="*/ 173108 w 173108"/>
              <a:gd name="connsiteY4" fmla="*/ 0 h 870529"/>
              <a:gd name="connsiteX0" fmla="*/ 0 w 142963"/>
              <a:gd name="connsiteY0" fmla="*/ 292059 h 880577"/>
              <a:gd name="connsiteX1" fmla="*/ 43770 w 142963"/>
              <a:gd name="connsiteY1" fmla="*/ 797048 h 880577"/>
              <a:gd name="connsiteX2" fmla="*/ 79988 w 142963"/>
              <a:gd name="connsiteY2" fmla="*/ 877497 h 880577"/>
              <a:gd name="connsiteX3" fmla="*/ 100711 w 142963"/>
              <a:gd name="connsiteY3" fmla="*/ 770251 h 880577"/>
              <a:gd name="connsiteX4" fmla="*/ 142963 w 142963"/>
              <a:gd name="connsiteY4" fmla="*/ 0 h 880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963" h="880577">
                <a:moveTo>
                  <a:pt x="0" y="292059"/>
                </a:moveTo>
                <a:cubicBezTo>
                  <a:pt x="9528" y="376224"/>
                  <a:pt x="30439" y="699475"/>
                  <a:pt x="43770" y="797048"/>
                </a:cubicBezTo>
                <a:cubicBezTo>
                  <a:pt x="57101" y="894621"/>
                  <a:pt x="72173" y="881963"/>
                  <a:pt x="79988" y="877497"/>
                </a:cubicBezTo>
                <a:cubicBezTo>
                  <a:pt x="87803" y="873031"/>
                  <a:pt x="85191" y="914826"/>
                  <a:pt x="100711" y="770251"/>
                </a:cubicBezTo>
                <a:cubicBezTo>
                  <a:pt x="116231" y="625676"/>
                  <a:pt x="129222" y="126701"/>
                  <a:pt x="142963" y="0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309" y="1882688"/>
            <a:ext cx="5322691" cy="314479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6" y="803036"/>
            <a:ext cx="3719288" cy="223762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90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Halo Scraping - Methodology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47350"/>
            <a:ext cx="6551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Losses recorded with BLM at goniometer position normalized to beam.</a:t>
            </a:r>
          </a:p>
          <a:p>
            <a:r>
              <a:rPr lang="en-GB" sz="1400" dirty="0" smtClean="0"/>
              <a:t>The X axis is converted in deflection angle using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3834" y="1414232"/>
            <a:ext cx="34301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error function fit gives info about the channeled beam properties as deflection angle and beam sigma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2550" y="647350"/>
            <a:ext cx="3459750" cy="72800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15" name="Straight Arrow Connector 14"/>
          <p:cNvCxnSpPr/>
          <p:nvPr/>
        </p:nvCxnSpPr>
        <p:spPr>
          <a:xfrm flipV="1">
            <a:off x="4313731" y="1028196"/>
            <a:ext cx="1288818" cy="10080"/>
          </a:xfrm>
          <a:prstGeom prst="straightConnector1">
            <a:avLst/>
          </a:prstGeom>
          <a:ln w="3175" cmpd="sng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" b="2612"/>
          <a:stretch/>
        </p:blipFill>
        <p:spPr>
          <a:xfrm>
            <a:off x="7530" y="1526382"/>
            <a:ext cx="5646481" cy="3330064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899" y="2153956"/>
            <a:ext cx="2421646" cy="28699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38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magine 2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5" t="756" r="37856" b="55295"/>
          <a:stretch/>
        </p:blipFill>
        <p:spPr>
          <a:xfrm>
            <a:off x="2331222" y="717017"/>
            <a:ext cx="3908808" cy="11456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Channeling Observation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22" name="Left-Right Arrow 21"/>
          <p:cNvSpPr/>
          <p:nvPr/>
        </p:nvSpPr>
        <p:spPr>
          <a:xfrm rot="5400000">
            <a:off x="4698754" y="961050"/>
            <a:ext cx="581398" cy="186577"/>
          </a:xfrm>
          <a:prstGeom prst="left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67516" y="828340"/>
            <a:ext cx="1762470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3"/>
                </a:solidFill>
              </a:rPr>
              <a:t>2. </a:t>
            </a:r>
            <a:r>
              <a:rPr lang="en-GB" dirty="0" smtClean="0">
                <a:solidFill>
                  <a:schemeClr val="accent3"/>
                </a:solidFill>
              </a:rPr>
              <a:t>Absorber Scan</a:t>
            </a:r>
            <a:endParaRPr lang="en-GB" dirty="0">
              <a:solidFill>
                <a:schemeClr val="accent3"/>
              </a:solidFill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14" y="1743424"/>
            <a:ext cx="5380280" cy="3169336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" b="2612"/>
          <a:stretch/>
        </p:blipFill>
        <p:spPr>
          <a:xfrm>
            <a:off x="5661533" y="1603295"/>
            <a:ext cx="3482467" cy="205381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5423026" y="3794613"/>
            <a:ext cx="348359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1400" dirty="0" smtClean="0"/>
              <a:t>With Transport Matrix can be evaluated </a:t>
            </a:r>
            <a:r>
              <a:rPr lang="en-GB" sz="1400" dirty="0" smtClean="0">
                <a:solidFill>
                  <a:schemeClr val="accent1"/>
                </a:solidFill>
              </a:rPr>
              <a:t>the </a:t>
            </a:r>
            <a:r>
              <a:rPr lang="en-GB" sz="1400" u="sng" dirty="0" smtClean="0">
                <a:solidFill>
                  <a:schemeClr val="accent3"/>
                </a:solidFill>
              </a:rPr>
              <a:t>deflection angle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400" dirty="0" smtClean="0"/>
              <a:t>Losses at </a:t>
            </a:r>
            <a:r>
              <a:rPr lang="en-GB" sz="1400" dirty="0" err="1" smtClean="0"/>
              <a:t>channeling</a:t>
            </a:r>
            <a:r>
              <a:rPr lang="en-GB" sz="1400" dirty="0" smtClean="0"/>
              <a:t> plateau, normalised to the primary beam spike, can evaluate the </a:t>
            </a:r>
            <a:r>
              <a:rPr lang="en-GB" sz="1400" u="sng" dirty="0" err="1" smtClean="0">
                <a:solidFill>
                  <a:schemeClr val="accent4"/>
                </a:solidFill>
              </a:rPr>
              <a:t>multiturn</a:t>
            </a:r>
            <a:r>
              <a:rPr lang="en-GB" sz="1400" u="sng" dirty="0" smtClean="0">
                <a:solidFill>
                  <a:schemeClr val="accent4"/>
                </a:solidFill>
              </a:rPr>
              <a:t> </a:t>
            </a:r>
            <a:r>
              <a:rPr lang="en-GB" sz="1400" u="sng" dirty="0" err="1" smtClean="0">
                <a:solidFill>
                  <a:schemeClr val="accent4"/>
                </a:solidFill>
              </a:rPr>
              <a:t>channeling</a:t>
            </a:r>
            <a:r>
              <a:rPr lang="en-GB" sz="1400" u="sng" dirty="0" smtClean="0">
                <a:solidFill>
                  <a:schemeClr val="accent4"/>
                </a:solidFill>
              </a:rPr>
              <a:t> efficiency</a:t>
            </a:r>
            <a:r>
              <a:rPr lang="en-GB" sz="1400" dirty="0" smtClean="0">
                <a:solidFill>
                  <a:schemeClr val="accent4"/>
                </a:solidFill>
              </a:rPr>
              <a:t> </a:t>
            </a:r>
            <a:endParaRPr lang="en-GB" sz="1400" dirty="0">
              <a:solidFill>
                <a:schemeClr val="accent4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339868" y="746855"/>
            <a:ext cx="25667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l</a:t>
            </a:r>
            <a:r>
              <a:rPr lang="en-GB" sz="1400" dirty="0" smtClean="0"/>
              <a:t>ocal losses </a:t>
            </a:r>
          </a:p>
          <a:p>
            <a:pPr algn="ctr"/>
            <a:r>
              <a:rPr lang="en-GB" sz="1400" dirty="0" smtClean="0"/>
              <a:t>vs </a:t>
            </a:r>
          </a:p>
          <a:p>
            <a:pPr algn="ctr"/>
            <a:r>
              <a:rPr lang="en-GB" sz="1400" dirty="0"/>
              <a:t>c</a:t>
            </a:r>
            <a:r>
              <a:rPr lang="en-GB" sz="1400" dirty="0" smtClean="0"/>
              <a:t>ollimator transverse position</a:t>
            </a:r>
            <a:endParaRPr lang="en-GB" sz="1400" dirty="0"/>
          </a:p>
        </p:txBody>
      </p:sp>
      <p:cxnSp>
        <p:nvCxnSpPr>
          <p:cNvPr id="19" name="Connettore 2 18"/>
          <p:cNvCxnSpPr/>
          <p:nvPr/>
        </p:nvCxnSpPr>
        <p:spPr>
          <a:xfrm flipH="1" flipV="1">
            <a:off x="5173579" y="746855"/>
            <a:ext cx="1985210" cy="1675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>
            <a:off x="2353800" y="1640928"/>
            <a:ext cx="39088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2299394" y="1348259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accent6"/>
                </a:solidFill>
              </a:rPr>
              <a:t>Beam</a:t>
            </a:r>
            <a:endParaRPr lang="en-GB" sz="1200">
              <a:solidFill>
                <a:schemeClr val="accent6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724278" y="3501461"/>
            <a:ext cx="2933323" cy="0"/>
          </a:xfrm>
          <a:prstGeom prst="line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863195" y="3174203"/>
            <a:ext cx="1066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solidFill>
                  <a:schemeClr val="accent3"/>
                </a:solidFill>
              </a:rPr>
              <a:t>θ</a:t>
            </a:r>
            <a:r>
              <a:rPr lang="en-GB" sz="1400" baseline="-25000" dirty="0" err="1" smtClean="0">
                <a:solidFill>
                  <a:schemeClr val="accent3"/>
                </a:solidFill>
              </a:rPr>
              <a:t>b</a:t>
            </a:r>
            <a:r>
              <a:rPr lang="en-GB" sz="1400" dirty="0" smtClean="0">
                <a:solidFill>
                  <a:schemeClr val="accent3"/>
                </a:solidFill>
              </a:rPr>
              <a:t> ~ 55 </a:t>
            </a:r>
            <a:r>
              <a:rPr lang="en-GB" sz="1400" dirty="0" err="1">
                <a:solidFill>
                  <a:schemeClr val="accent3"/>
                </a:solidFill>
              </a:rPr>
              <a:t>μrad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0229" y="3208228"/>
            <a:ext cx="676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4"/>
                </a:solidFill>
              </a:rPr>
              <a:t>~ 84 %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011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772"/>
    </mc:Choice>
    <mc:Fallback xmlns="">
      <p:transition spd="slow" advTm="877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14" grpId="0"/>
      <p:bldP spid="7" grpId="0"/>
      <p:bldP spid="1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Ions Angular Scans 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240" y="1087749"/>
            <a:ext cx="3637560" cy="363756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38" y="1087749"/>
            <a:ext cx="3637560" cy="3637560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0" y="572568"/>
            <a:ext cx="4413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Channeling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Reduction Factors </a:t>
            </a:r>
            <a:r>
              <a:rPr lang="en-GB" dirty="0" smtClean="0"/>
              <a:t>in agreement between xenon and lead ions observations.</a:t>
            </a: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731402" y="568186"/>
            <a:ext cx="42732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In comparison with protons, the reduction factor is about a factor ~2 lower. 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1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Ions Collimator Linear Scans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10" name="CasellaDiTesto 7"/>
          <p:cNvSpPr txBox="1"/>
          <p:nvPr/>
        </p:nvSpPr>
        <p:spPr>
          <a:xfrm>
            <a:off x="5919785" y="459773"/>
            <a:ext cx="194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B1-H @ 450 Z GeV</a:t>
            </a:r>
            <a:endParaRPr lang="en-GB" dirty="0"/>
          </a:p>
        </p:txBody>
      </p:sp>
      <p:pic>
        <p:nvPicPr>
          <p:cNvPr id="1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692" y="2615494"/>
            <a:ext cx="3617871" cy="2131163"/>
          </a:xfrm>
          <a:prstGeom prst="rect">
            <a:avLst/>
          </a:prstGeom>
        </p:spPr>
      </p:pic>
      <p:pic>
        <p:nvPicPr>
          <p:cNvPr id="1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74" y="2572602"/>
            <a:ext cx="3555649" cy="209451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3463" y="4662623"/>
            <a:ext cx="844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measurements confirmed proton observations about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bending angle </a:t>
            </a:r>
            <a:r>
              <a:rPr lang="en-US" dirty="0" smtClean="0"/>
              <a:t>for each crystals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3" r="7483"/>
          <a:stretch/>
        </p:blipFill>
        <p:spPr>
          <a:xfrm>
            <a:off x="4961305" y="746800"/>
            <a:ext cx="3318151" cy="19502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74" y="616771"/>
            <a:ext cx="3551971" cy="2092342"/>
          </a:xfrm>
          <a:prstGeom prst="rect">
            <a:avLst/>
          </a:prstGeom>
        </p:spPr>
      </p:pic>
      <p:sp>
        <p:nvSpPr>
          <p:cNvPr id="11" name="CasellaDiTesto 7"/>
          <p:cNvSpPr txBox="1"/>
          <p:nvPr/>
        </p:nvSpPr>
        <p:spPr>
          <a:xfrm>
            <a:off x="1464999" y="459773"/>
            <a:ext cx="1865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B1- V @ 6.5 Z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 rot="20192126">
            <a:off x="5399182" y="870575"/>
            <a:ext cx="38343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Pb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 rot="20192126">
            <a:off x="1060326" y="859823"/>
            <a:ext cx="38343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chemeClr val="accent6">
                    <a:lumMod val="75000"/>
                  </a:schemeClr>
                </a:solidFill>
              </a:rPr>
              <a:t>Pb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 rot="20192126">
            <a:off x="5401586" y="2874466"/>
            <a:ext cx="37863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chemeClr val="accent5"/>
                </a:solidFill>
              </a:rPr>
              <a:t>Xe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20192126">
            <a:off x="1062730" y="2874464"/>
            <a:ext cx="37863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chemeClr val="accent5"/>
                </a:solidFill>
              </a:rPr>
              <a:t>Xe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25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magine 2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1" r="5625"/>
          <a:stretch/>
        </p:blipFill>
        <p:spPr>
          <a:xfrm>
            <a:off x="889622" y="2371124"/>
            <a:ext cx="3672362" cy="2167633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Collimation Loss Maps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grpSp>
        <p:nvGrpSpPr>
          <p:cNvPr id="10" name="Group 236"/>
          <p:cNvGrpSpPr/>
          <p:nvPr/>
        </p:nvGrpSpPr>
        <p:grpSpPr>
          <a:xfrm rot="16200000">
            <a:off x="2098038" y="-99843"/>
            <a:ext cx="1234033" cy="3460739"/>
            <a:chOff x="0" y="0"/>
            <a:chExt cx="2466103" cy="5235725"/>
          </a:xfrm>
        </p:grpSpPr>
        <p:pic>
          <p:nvPicPr>
            <p:cNvPr id="11" name="STD_lhccolli1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35529" t="52179" r="34417" b="5019"/>
            <a:stretch>
              <a:fillRect/>
            </a:stretch>
          </p:blipFill>
          <p:spPr>
            <a:xfrm>
              <a:off x="0" y="0"/>
              <a:ext cx="2466104" cy="26341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STD_lhccolli1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68521" t="4964" r="1425" b="52234"/>
            <a:stretch>
              <a:fillRect/>
            </a:stretch>
          </p:blipFill>
          <p:spPr>
            <a:xfrm>
              <a:off x="0" y="2601602"/>
              <a:ext cx="2466104" cy="26341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" name="Shape 237"/>
          <p:cNvSpPr/>
          <p:nvPr/>
        </p:nvSpPr>
        <p:spPr>
          <a:xfrm>
            <a:off x="25679" y="1673852"/>
            <a:ext cx="876301" cy="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14" name="Shape 238"/>
          <p:cNvSpPr/>
          <p:nvPr/>
        </p:nvSpPr>
        <p:spPr>
          <a:xfrm>
            <a:off x="167857" y="1251308"/>
            <a:ext cx="578685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/>
            </a:lvl1pPr>
          </a:lstStyle>
          <a:p>
            <a:r>
              <a:rPr sz="1600"/>
              <a:t>Beam</a:t>
            </a:r>
          </a:p>
        </p:txBody>
      </p:sp>
      <p:pic>
        <p:nvPicPr>
          <p:cNvPr id="15" name="image29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1" r="5389"/>
          <a:stretch/>
        </p:blipFill>
        <p:spPr>
          <a:xfrm>
            <a:off x="4853011" y="2298293"/>
            <a:ext cx="3771995" cy="2240464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hape 245"/>
          <p:cNvSpPr/>
          <p:nvPr/>
        </p:nvSpPr>
        <p:spPr>
          <a:xfrm>
            <a:off x="1527144" y="630144"/>
            <a:ext cx="2410212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chemeClr val="accent5"/>
                </a:solidFill>
              </a:defRPr>
            </a:lvl1pPr>
          </a:lstStyle>
          <a:p>
            <a:r>
              <a:rPr sz="1600" dirty="0"/>
              <a:t>Present IR7 — tight settings</a:t>
            </a:r>
          </a:p>
        </p:txBody>
      </p:sp>
      <p:sp>
        <p:nvSpPr>
          <p:cNvPr id="22" name="Shape 246"/>
          <p:cNvSpPr/>
          <p:nvPr/>
        </p:nvSpPr>
        <p:spPr>
          <a:xfrm>
            <a:off x="5860163" y="614918"/>
            <a:ext cx="1924116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chemeClr val="accent5"/>
                </a:solidFill>
              </a:defRPr>
            </a:lvl1pPr>
          </a:lstStyle>
          <a:p>
            <a:r>
              <a:rPr sz="1600"/>
              <a:t>1 crystal, </a:t>
            </a:r>
            <a:r>
              <a:rPr lang="en-US" sz="1600" smtClean="0"/>
              <a:t>TCSG</a:t>
            </a:r>
            <a:r>
              <a:rPr sz="1600" smtClean="0"/>
              <a:t> </a:t>
            </a:r>
            <a:r>
              <a:rPr sz="1600"/>
              <a:t>+ </a:t>
            </a:r>
            <a:r>
              <a:rPr lang="en-US" sz="1600" smtClean="0"/>
              <a:t>TCLA</a:t>
            </a:r>
            <a:endParaRPr sz="1600"/>
          </a:p>
        </p:txBody>
      </p:sp>
      <p:cxnSp>
        <p:nvCxnSpPr>
          <p:cNvPr id="28" name="Connettore 1 27"/>
          <p:cNvCxnSpPr/>
          <p:nvPr/>
        </p:nvCxnSpPr>
        <p:spPr>
          <a:xfrm>
            <a:off x="1140123" y="2283190"/>
            <a:ext cx="1035041" cy="1422901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ttore 1 28"/>
          <p:cNvCxnSpPr/>
          <p:nvPr/>
        </p:nvCxnSpPr>
        <p:spPr>
          <a:xfrm flipH="1">
            <a:off x="3435927" y="2247543"/>
            <a:ext cx="995118" cy="1524053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 flipH="1">
            <a:off x="7479957" y="2292270"/>
            <a:ext cx="1000668" cy="1475275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5259331" y="2272414"/>
            <a:ext cx="984950" cy="172293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" name="Gruppo 23"/>
          <p:cNvGrpSpPr/>
          <p:nvPr/>
        </p:nvGrpSpPr>
        <p:grpSpPr>
          <a:xfrm>
            <a:off x="5155550" y="979384"/>
            <a:ext cx="3307314" cy="1272125"/>
            <a:chOff x="5042305" y="998166"/>
            <a:chExt cx="3307314" cy="1272125"/>
          </a:xfrm>
        </p:grpSpPr>
        <p:grpSp>
          <p:nvGrpSpPr>
            <p:cNvPr id="7" name="Group 233"/>
            <p:cNvGrpSpPr/>
            <p:nvPr/>
          </p:nvGrpSpPr>
          <p:grpSpPr>
            <a:xfrm rot="16200000">
              <a:off x="6059899" y="-19428"/>
              <a:ext cx="1272125" cy="3307314"/>
              <a:chOff x="4167" y="0"/>
              <a:chExt cx="2497772" cy="5051260"/>
            </a:xfrm>
          </p:grpSpPr>
          <p:pic>
            <p:nvPicPr>
              <p:cNvPr id="8" name="CRY_lhccolli1.png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rcRect l="36503" t="51574" r="35410" b="8090"/>
              <a:stretch>
                <a:fillRect/>
              </a:stretch>
            </p:blipFill>
            <p:spPr>
              <a:xfrm>
                <a:off x="4167" y="0"/>
                <a:ext cx="2461733" cy="25455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9" name="CRY_lhccolli1.png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rcRect l="65893" t="7752" r="6067" b="51574"/>
              <a:stretch>
                <a:fillRect/>
              </a:stretch>
            </p:blipFill>
            <p:spPr>
              <a:xfrm>
                <a:off x="44333" y="2484478"/>
                <a:ext cx="2457606" cy="256678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32" name="Group 236"/>
            <p:cNvGrpSpPr/>
            <p:nvPr/>
          </p:nvGrpSpPr>
          <p:grpSpPr>
            <a:xfrm rot="16200000">
              <a:off x="6651926" y="718650"/>
              <a:ext cx="1234034" cy="1830296"/>
              <a:chOff x="1" y="2080921"/>
              <a:chExt cx="2466105" cy="2681714"/>
            </a:xfrm>
          </p:grpSpPr>
          <p:pic>
            <p:nvPicPr>
              <p:cNvPr id="33" name="STD_lhccolli1.png"/>
              <p:cNvPicPr>
                <a:picLocks noChangeAspect="1"/>
              </p:cNvPicPr>
              <p:nvPr/>
            </p:nvPicPr>
            <p:blipFill rotWithShape="1">
              <a:blip r:embed="rId5">
                <a:extLst/>
              </a:blip>
              <a:srcRect l="35529" t="85991" r="34417" b="4086"/>
              <a:stretch/>
            </p:blipFill>
            <p:spPr>
              <a:xfrm>
                <a:off x="3" y="2080921"/>
                <a:ext cx="2466103" cy="61068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" name="STD_lhccolli1.png"/>
              <p:cNvPicPr>
                <a:picLocks noChangeAspect="1"/>
              </p:cNvPicPr>
              <p:nvPr/>
            </p:nvPicPr>
            <p:blipFill rotWithShape="1">
              <a:blip r:embed="rId5">
                <a:extLst/>
              </a:blip>
              <a:srcRect l="68521" t="4964" r="1425" b="55980"/>
              <a:stretch/>
            </p:blipFill>
            <p:spPr>
              <a:xfrm>
                <a:off x="1" y="2601604"/>
                <a:ext cx="2466105" cy="216103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6" name="CasellaDiTesto 5"/>
          <p:cNvSpPr txBox="1"/>
          <p:nvPr/>
        </p:nvSpPr>
        <p:spPr>
          <a:xfrm rot="16200000">
            <a:off x="6255671" y="2921178"/>
            <a:ext cx="658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smtClean="0">
                <a:solidFill>
                  <a:schemeClr val="accent4">
                    <a:lumMod val="75000"/>
                  </a:schemeClr>
                </a:solidFill>
              </a:rPr>
              <a:t>crystal</a:t>
            </a:r>
            <a:endParaRPr lang="en-GB" sz="140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649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789"/>
    </mc:Choice>
    <mc:Fallback xmlns="">
      <p:transition spd="slow" advTm="71789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Collimation Cleaning - Methods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>
          <a:xfrm>
            <a:off x="0" y="3968598"/>
            <a:ext cx="5571858" cy="876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/>
              <a:t>To compare the crystal collimation to the standard collimation </a:t>
            </a:r>
            <a:r>
              <a:rPr lang="en-GB" sz="1600" u="sng" dirty="0" smtClean="0">
                <a:solidFill>
                  <a:schemeClr val="accent1"/>
                </a:solidFill>
              </a:rPr>
              <a:t>the leakage of particles </a:t>
            </a:r>
            <a:r>
              <a:rPr lang="en-GB" sz="1600" dirty="0" smtClean="0"/>
              <a:t>in </a:t>
            </a:r>
            <a:r>
              <a:rPr lang="en-GB" sz="1600" dirty="0" smtClean="0">
                <a:solidFill>
                  <a:schemeClr val="accent3"/>
                </a:solidFill>
              </a:rPr>
              <a:t>specific region </a:t>
            </a:r>
            <a:r>
              <a:rPr lang="en-GB" sz="1600" dirty="0" smtClean="0"/>
              <a:t>near to the</a:t>
            </a:r>
            <a:r>
              <a:rPr lang="en-GB" sz="1600" u="sng" dirty="0" smtClean="0">
                <a:solidFill>
                  <a:schemeClr val="accent1"/>
                </a:solidFill>
              </a:rPr>
              <a:t> IR7-DS</a:t>
            </a:r>
            <a:r>
              <a:rPr lang="en-GB" sz="1600" dirty="0" smtClean="0"/>
              <a:t> is evaluated by normalizing losses to the </a:t>
            </a:r>
            <a:r>
              <a:rPr lang="en-GB" sz="1600" dirty="0" smtClean="0">
                <a:solidFill>
                  <a:schemeClr val="accent6"/>
                </a:solidFill>
              </a:rPr>
              <a:t>beam flux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2" r="5987"/>
          <a:stretch/>
        </p:blipFill>
        <p:spPr>
          <a:xfrm>
            <a:off x="500625" y="1105833"/>
            <a:ext cx="4547019" cy="270093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766" y="2861136"/>
            <a:ext cx="3568893" cy="2093833"/>
          </a:xfrm>
          <a:prstGeom prst="rect">
            <a:avLst/>
          </a:prstGeom>
          <a:ln w="19050">
            <a:solidFill>
              <a:schemeClr val="accent3"/>
            </a:solidFill>
          </a:ln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517" y="659016"/>
            <a:ext cx="3572142" cy="2104225"/>
          </a:xfrm>
          <a:prstGeom prst="rect">
            <a:avLst/>
          </a:prstGeom>
          <a:ln w="19050">
            <a:solidFill>
              <a:schemeClr val="accent6"/>
            </a:solidFill>
          </a:ln>
        </p:spPr>
      </p:pic>
      <p:sp>
        <p:nvSpPr>
          <p:cNvPr id="3" name="CasellaDiTesto 2"/>
          <p:cNvSpPr txBox="1"/>
          <p:nvPr/>
        </p:nvSpPr>
        <p:spPr>
          <a:xfrm>
            <a:off x="0" y="626850"/>
            <a:ext cx="5598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Normalisation to beam flux ➔ Particles lost in collimation system</a:t>
            </a:r>
            <a:endParaRPr lang="en-GB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7395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529"/>
    </mc:Choice>
    <mc:Fallback xmlns="">
      <p:transition spd="slow" advTm="635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pic>
        <p:nvPicPr>
          <p:cNvPr id="6" name="Immagin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30" y="1032132"/>
            <a:ext cx="6079387" cy="1757048"/>
          </a:xfrm>
          <a:prstGeom prst="rect">
            <a:avLst/>
          </a:prstGeom>
        </p:spPr>
      </p:pic>
      <p:pic>
        <p:nvPicPr>
          <p:cNvPr id="7" name="Immagin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30" y="2866518"/>
            <a:ext cx="6118789" cy="176843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67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736" y="959633"/>
            <a:ext cx="3741508" cy="3697824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/>
              <a:t>Review of measurements performed with ion </a:t>
            </a:r>
            <a:r>
              <a:rPr lang="en-US" dirty="0" smtClean="0"/>
              <a:t>beam</a:t>
            </a:r>
          </a:p>
          <a:p>
            <a:pPr lvl="1">
              <a:buClr>
                <a:srgbClr val="E2751D"/>
              </a:buClr>
              <a:buFont typeface="Arial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Crystal angular scans</a:t>
            </a:r>
          </a:p>
          <a:p>
            <a:pPr lvl="1">
              <a:buClr>
                <a:srgbClr val="E2751D"/>
              </a:buClr>
              <a:buFont typeface="Arial"/>
              <a:buChar char="•"/>
            </a:pPr>
            <a:r>
              <a:rPr lang="en-US" sz="1600" dirty="0">
                <a:solidFill>
                  <a:prstClr val="black"/>
                </a:solidFill>
              </a:rPr>
              <a:t>Collimator linear </a:t>
            </a:r>
            <a:r>
              <a:rPr lang="en-US" sz="1600" dirty="0" smtClean="0">
                <a:solidFill>
                  <a:prstClr val="black"/>
                </a:solidFill>
              </a:rPr>
              <a:t>scans</a:t>
            </a:r>
            <a:endParaRPr lang="en-US" dirty="0" smtClean="0"/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Cleaning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with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Xe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beams</a:t>
            </a: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Cleaning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with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Pb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beams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Proposed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settings strategy and plans for tests in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2018</a:t>
            </a: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Conclusions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pic>
        <p:nvPicPr>
          <p:cNvPr id="7" name="Picture 6" descr="20140224_192827_resiz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538" y="959632"/>
            <a:ext cx="4930433" cy="3697825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>
            <a:off x="3972244" y="4644758"/>
            <a:ext cx="3817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Strip silicon </a:t>
            </a:r>
            <a:r>
              <a:rPr lang="en-GB" sz="1000" dirty="0" smtClean="0"/>
              <a:t>crystal installed </a:t>
            </a:r>
            <a:r>
              <a:rPr lang="en-GB" sz="1000" dirty="0" smtClean="0"/>
              <a:t>on the horizontal B1 goniometer in LHC.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2975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73"/>
    </mc:Choice>
    <mc:Fallback xmlns="">
      <p:transition spd="slow" advTm="25073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Ions Loss Maps @ 450 Z GeV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" y="478930"/>
            <a:ext cx="9143998" cy="498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/>
              <a:t>Loss maps measurements was performed as during standard collimation tests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pic>
        <p:nvPicPr>
          <p:cNvPr id="7" name="Picture 6" descr="H_CH_IR7_ForComp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" t="4606" r="6585"/>
          <a:stretch/>
        </p:blipFill>
        <p:spPr>
          <a:xfrm>
            <a:off x="18818" y="823240"/>
            <a:ext cx="4572000" cy="2728149"/>
          </a:xfrm>
          <a:prstGeom prst="rect">
            <a:avLst/>
          </a:prstGeom>
        </p:spPr>
      </p:pic>
      <p:pic>
        <p:nvPicPr>
          <p:cNvPr id="9" name="Picture 8" descr="H_Inj_STD_ForComp_IR7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" t="5044" r="6535"/>
          <a:stretch/>
        </p:blipFill>
        <p:spPr>
          <a:xfrm>
            <a:off x="4583728" y="823239"/>
            <a:ext cx="4560272" cy="27281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815" y="3551389"/>
            <a:ext cx="6878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the leakage to IR7-DS is evaluated normalizing the BLM losses to the charges lost per second 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912328" y="3896698"/>
            <a:ext cx="535698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the leakage to IR7-DS improves by a factor of about 2.6 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926" y="4294712"/>
            <a:ext cx="3338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better results are expected improving the clearance between crystals and TCSGs 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 rot="900984">
            <a:off x="3413441" y="1251186"/>
            <a:ext cx="798378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crystal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900984">
            <a:off x="7754794" y="1279600"/>
            <a:ext cx="1017714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standard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03065" y="4326467"/>
            <a:ext cx="409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>
                <a:solidFill>
                  <a:schemeClr val="accent2"/>
                </a:solidFill>
              </a:rPr>
              <a:t>note: the system is optimized for 6.5 TeV! </a:t>
            </a:r>
            <a:endParaRPr lang="en-GB" u="sng" dirty="0">
              <a:solidFill>
                <a:schemeClr val="accent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82562" y="1774469"/>
            <a:ext cx="525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crystal</a:t>
            </a:r>
            <a:endParaRPr lang="en-GB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2015118" y="1144235"/>
            <a:ext cx="741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TCSG.B4L7</a:t>
            </a:r>
            <a:endParaRPr lang="en-GB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92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/>
      <p:bldP spid="1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Collimation cleaning setup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4"/>
          <a:stretch/>
        </p:blipFill>
        <p:spPr>
          <a:xfrm>
            <a:off x="5248795" y="577443"/>
            <a:ext cx="3686975" cy="3511328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48708" y="1304011"/>
            <a:ext cx="4298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lead ion test a small improvement were observed when the first secondary collimator was moved to tighter apertures.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8121232" y="2073930"/>
            <a:ext cx="8835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B0F0"/>
                </a:solidFill>
              </a:rPr>
              <a:t>D4L7 @ 7.5 </a:t>
            </a:r>
            <a:r>
              <a:rPr lang="en-GB" sz="1000" dirty="0" err="1" smtClean="0">
                <a:solidFill>
                  <a:srgbClr val="00B0F0"/>
                </a:solidFill>
              </a:rPr>
              <a:t>σ</a:t>
            </a:r>
            <a:endParaRPr lang="en-GB" sz="1000" dirty="0">
              <a:solidFill>
                <a:srgbClr val="00B0F0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8121231" y="2227341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C000"/>
                </a:solidFill>
              </a:rPr>
              <a:t>D4L7 @ 8.0 </a:t>
            </a:r>
            <a:r>
              <a:rPr lang="en-GB" sz="1000" dirty="0" err="1" smtClean="0">
                <a:solidFill>
                  <a:srgbClr val="FFC000"/>
                </a:solidFill>
              </a:rPr>
              <a:t>σ</a:t>
            </a:r>
            <a:endParaRPr lang="en-GB" sz="1000" dirty="0">
              <a:solidFill>
                <a:srgbClr val="FFC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8121231" y="1904819"/>
            <a:ext cx="8835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2060"/>
                </a:solidFill>
              </a:rPr>
              <a:t>D4L7 @ 7.0 </a:t>
            </a:r>
            <a:r>
              <a:rPr lang="en-GB" sz="1000" dirty="0" err="1" smtClean="0">
                <a:solidFill>
                  <a:srgbClr val="002060"/>
                </a:solidFill>
              </a:rPr>
              <a:t>σ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81070" y="4298208"/>
            <a:ext cx="875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 </a:t>
            </a:r>
            <a:r>
              <a:rPr lang="en-GB" dirty="0" err="1"/>
              <a:t>Xe</a:t>
            </a:r>
            <a:r>
              <a:rPr lang="en-GB" dirty="0"/>
              <a:t> was decided to explore different settings, using also TCLAs to different apertures</a:t>
            </a:r>
            <a:r>
              <a:rPr lang="en-GB" dirty="0" smtClean="0"/>
              <a:t>.</a:t>
            </a: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785" y="1091521"/>
            <a:ext cx="3153998" cy="18579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Ions Angular Scans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2"/>
          <a:stretch/>
        </p:blipFill>
        <p:spPr>
          <a:xfrm>
            <a:off x="1212629" y="1063617"/>
            <a:ext cx="2810044" cy="1864500"/>
          </a:xfrm>
          <a:prstGeom prst="rect">
            <a:avLst/>
          </a:prstGeom>
        </p:spPr>
      </p:pic>
      <p:sp>
        <p:nvSpPr>
          <p:cNvPr id="12" name="CasellaDiTesto 12"/>
          <p:cNvSpPr txBox="1"/>
          <p:nvPr/>
        </p:nvSpPr>
        <p:spPr>
          <a:xfrm>
            <a:off x="1533343" y="1212029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B1-H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 rot="20308717">
            <a:off x="1579966" y="2253617"/>
            <a:ext cx="106207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accent6">
                    <a:lumMod val="75000"/>
                  </a:schemeClr>
                </a:solidFill>
              </a:rPr>
              <a:t>Pb</a:t>
            </a:r>
            <a:r>
              <a:rPr lang="en-US" sz="1000" dirty="0" smtClean="0">
                <a:solidFill>
                  <a:schemeClr val="accent6">
                    <a:lumMod val="75000"/>
                  </a:schemeClr>
                </a:solidFill>
              </a:rPr>
              <a:t> @ 450 Z GeV</a:t>
            </a:r>
            <a:endParaRPr lang="en-US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0308717">
            <a:off x="5215274" y="2259705"/>
            <a:ext cx="10029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accent6">
                    <a:lumMod val="75000"/>
                  </a:schemeClr>
                </a:solidFill>
              </a:rPr>
              <a:t>Pb</a:t>
            </a:r>
            <a:r>
              <a:rPr lang="en-US" sz="1000" dirty="0" smtClean="0">
                <a:solidFill>
                  <a:schemeClr val="accent6">
                    <a:lumMod val="75000"/>
                  </a:schemeClr>
                </a:solidFill>
              </a:rPr>
              <a:t> @ 6.5 Z </a:t>
            </a:r>
            <a:r>
              <a:rPr lang="en-US" sz="1000" dirty="0" err="1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1000" dirty="0" err="1" smtClean="0">
                <a:solidFill>
                  <a:schemeClr val="accent6">
                    <a:lumMod val="75000"/>
                  </a:schemeClr>
                </a:solidFill>
              </a:rPr>
              <a:t>eV</a:t>
            </a:r>
            <a:endParaRPr lang="en-US" sz="1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566067"/>
            <a:ext cx="7547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Channeling with ion beams of such energies observed for the first time in LHC</a:t>
            </a:r>
            <a:endParaRPr lang="en-US" dirty="0"/>
          </a:p>
        </p:txBody>
      </p:sp>
      <p:pic>
        <p:nvPicPr>
          <p:cNvPr id="16" name="Immagin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" t="7136" r="8083" b="2298"/>
          <a:stretch/>
        </p:blipFill>
        <p:spPr>
          <a:xfrm>
            <a:off x="4867373" y="3128243"/>
            <a:ext cx="2791859" cy="1669047"/>
          </a:xfrm>
          <a:prstGeom prst="rect">
            <a:avLst/>
          </a:prstGeom>
        </p:spPr>
      </p:pic>
      <p:pic>
        <p:nvPicPr>
          <p:cNvPr id="17" name="Immagin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" t="9248" r="8545" b="2147"/>
          <a:stretch/>
        </p:blipFill>
        <p:spPr>
          <a:xfrm>
            <a:off x="1328671" y="3162038"/>
            <a:ext cx="2643016" cy="156366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20308717">
            <a:off x="5215273" y="4158370"/>
            <a:ext cx="10029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smtClean="0">
                <a:solidFill>
                  <a:schemeClr val="accent5"/>
                </a:solidFill>
              </a:rPr>
              <a:t>Xe</a:t>
            </a:r>
            <a:r>
              <a:rPr lang="en-US" sz="1000" dirty="0" smtClean="0">
                <a:solidFill>
                  <a:schemeClr val="accent5"/>
                </a:solidFill>
              </a:rPr>
              <a:t> @ 6.5 Z </a:t>
            </a:r>
            <a:r>
              <a:rPr lang="en-US" sz="1000" dirty="0" err="1">
                <a:solidFill>
                  <a:schemeClr val="accent5"/>
                </a:solidFill>
              </a:rPr>
              <a:t>T</a:t>
            </a:r>
            <a:r>
              <a:rPr lang="en-US" sz="1000" dirty="0" err="1" smtClean="0">
                <a:solidFill>
                  <a:schemeClr val="accent5"/>
                </a:solidFill>
              </a:rPr>
              <a:t>eV</a:t>
            </a:r>
            <a:endParaRPr lang="en-US" sz="1000" dirty="0">
              <a:solidFill>
                <a:schemeClr val="accent5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0308717">
            <a:off x="1582027" y="4158370"/>
            <a:ext cx="10029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smtClean="0">
                <a:solidFill>
                  <a:schemeClr val="accent5"/>
                </a:solidFill>
              </a:rPr>
              <a:t>Xe</a:t>
            </a:r>
            <a:r>
              <a:rPr lang="en-US" sz="1000" dirty="0" smtClean="0">
                <a:solidFill>
                  <a:schemeClr val="accent5"/>
                </a:solidFill>
              </a:rPr>
              <a:t> @ 6.5 Z </a:t>
            </a:r>
            <a:r>
              <a:rPr lang="en-US" sz="1000" dirty="0" err="1">
                <a:solidFill>
                  <a:schemeClr val="accent5"/>
                </a:solidFill>
              </a:rPr>
              <a:t>T</a:t>
            </a:r>
            <a:r>
              <a:rPr lang="en-US" sz="1000" dirty="0" err="1" smtClean="0">
                <a:solidFill>
                  <a:schemeClr val="accent5"/>
                </a:solidFill>
              </a:rPr>
              <a:t>eV</a:t>
            </a:r>
            <a:endParaRPr lang="en-US" sz="1000" dirty="0">
              <a:solidFill>
                <a:schemeClr val="accent5"/>
              </a:solidFill>
            </a:endParaRPr>
          </a:p>
        </p:txBody>
      </p:sp>
      <p:sp>
        <p:nvSpPr>
          <p:cNvPr id="20" name="CasellaDiTesto 12"/>
          <p:cNvSpPr txBox="1"/>
          <p:nvPr/>
        </p:nvSpPr>
        <p:spPr>
          <a:xfrm>
            <a:off x="5067666" y="1257508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B1-H</a:t>
            </a:r>
            <a:endParaRPr lang="en-GB" sz="1400" dirty="0"/>
          </a:p>
        </p:txBody>
      </p:sp>
      <p:sp>
        <p:nvSpPr>
          <p:cNvPr id="21" name="CasellaDiTesto 12"/>
          <p:cNvSpPr txBox="1"/>
          <p:nvPr/>
        </p:nvSpPr>
        <p:spPr>
          <a:xfrm>
            <a:off x="5067665" y="3155079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B1-H</a:t>
            </a:r>
            <a:endParaRPr lang="en-GB" sz="1400" dirty="0"/>
          </a:p>
        </p:txBody>
      </p:sp>
      <p:sp>
        <p:nvSpPr>
          <p:cNvPr id="22" name="CasellaDiTesto 12"/>
          <p:cNvSpPr txBox="1"/>
          <p:nvPr/>
        </p:nvSpPr>
        <p:spPr>
          <a:xfrm>
            <a:off x="1529305" y="3162038"/>
            <a:ext cx="5328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B1-V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53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8" grpId="0" animBg="1"/>
      <p:bldP spid="19" grpId="0" animBg="1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Ions Collimator Scans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254" y="703651"/>
            <a:ext cx="6019800" cy="39918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359" y="1466498"/>
            <a:ext cx="30828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for proton beams the observables are:</a:t>
            </a:r>
            <a:endParaRPr lang="en-US" dirty="0" smtClean="0"/>
          </a:p>
          <a:p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Bending angle ~ 40 µrad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Multi-turn efficiency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~ 65 %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60785" y="2387427"/>
            <a:ext cx="2128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B1-V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Pb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@ 6.5 Z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TeV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30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49551" y="3322209"/>
            <a:ext cx="8844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each crystal </a:t>
            </a:r>
            <a:r>
              <a:rPr lang="en-GB" dirty="0" smtClean="0"/>
              <a:t>it has </a:t>
            </a:r>
            <a:r>
              <a:rPr lang="en-GB" dirty="0" smtClean="0"/>
              <a:t>been </a:t>
            </a:r>
            <a:r>
              <a:rPr lang="en-GB" dirty="0" smtClean="0"/>
              <a:t>evaluated:</a:t>
            </a:r>
            <a:endParaRPr lang="en-GB" dirty="0" smtClean="0"/>
          </a:p>
          <a:p>
            <a:pPr marL="8001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GB" dirty="0" smtClean="0"/>
              <a:t>the </a:t>
            </a:r>
            <a:r>
              <a:rPr lang="en-GB" dirty="0" smtClean="0">
                <a:solidFill>
                  <a:schemeClr val="accent2"/>
                </a:solidFill>
              </a:rPr>
              <a:t>deflection angle</a:t>
            </a:r>
            <a:r>
              <a:rPr lang="en-GB" dirty="0" smtClean="0">
                <a:solidFill>
                  <a:schemeClr val="accent1"/>
                </a:solidFill>
              </a:rPr>
              <a:t> (</a:t>
            </a:r>
            <a:r>
              <a:rPr lang="en-GB" dirty="0" smtClean="0"/>
              <a:t>is </a:t>
            </a:r>
            <a:r>
              <a:rPr lang="en-GB" dirty="0"/>
              <a:t>averaged over all the </a:t>
            </a:r>
            <a:r>
              <a:rPr lang="en-GB" dirty="0" smtClean="0"/>
              <a:t>measurements, both </a:t>
            </a:r>
            <a:r>
              <a:rPr lang="en-GB" dirty="0"/>
              <a:t>protons and ions</a:t>
            </a:r>
            <a:r>
              <a:rPr lang="en-GB" dirty="0" smtClean="0"/>
              <a:t>)</a:t>
            </a:r>
            <a:endParaRPr lang="en-GB" dirty="0" smtClean="0">
              <a:solidFill>
                <a:schemeClr val="accent2"/>
              </a:solidFill>
            </a:endParaRPr>
          </a:p>
          <a:p>
            <a:pPr marL="8001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1"/>
                </a:solidFill>
              </a:rPr>
              <a:t>The 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Multi-Turn </a:t>
            </a:r>
            <a:r>
              <a:rPr lang="en-GB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channeling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efficiency </a:t>
            </a:r>
            <a:r>
              <a:rPr lang="en-GB" dirty="0" smtClean="0">
                <a:solidFill>
                  <a:schemeClr val="accent1"/>
                </a:solidFill>
              </a:rPr>
              <a:t>(averaged on </a:t>
            </a:r>
            <a:r>
              <a:rPr lang="en-GB" dirty="0" err="1" smtClean="0">
                <a:solidFill>
                  <a:schemeClr val="accent1"/>
                </a:solidFill>
              </a:rPr>
              <a:t>Xe</a:t>
            </a:r>
            <a:r>
              <a:rPr lang="en-GB" dirty="0" smtClean="0">
                <a:solidFill>
                  <a:schemeClr val="accent1"/>
                </a:solidFill>
              </a:rPr>
              <a:t> and </a:t>
            </a:r>
            <a:r>
              <a:rPr lang="en-GB" dirty="0" err="1" smtClean="0">
                <a:solidFill>
                  <a:schemeClr val="accent1"/>
                </a:solidFill>
              </a:rPr>
              <a:t>Pb</a:t>
            </a:r>
            <a:r>
              <a:rPr lang="en-GB" dirty="0" smtClean="0">
                <a:solidFill>
                  <a:schemeClr val="accent1"/>
                </a:solidFill>
              </a:rPr>
              <a:t> measurements)</a:t>
            </a:r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84095"/>
              </p:ext>
            </p:extLst>
          </p:nvPr>
        </p:nvGraphicFramePr>
        <p:xfrm>
          <a:off x="1034766" y="672441"/>
          <a:ext cx="7074468" cy="1854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97534"/>
                <a:gridCol w="1209931"/>
                <a:gridCol w="1852888"/>
                <a:gridCol w="1561492"/>
                <a:gridCol w="1352623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Crystal</a:t>
                      </a:r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Bending Angle</a:t>
                      </a:r>
                    </a:p>
                    <a:p>
                      <a:pPr algn="ctr"/>
                      <a:r>
                        <a:rPr lang="en-US" dirty="0" smtClean="0"/>
                        <a:t>[µrad]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Multi-Turn Efficiency [%]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@ 450 Z GeV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@ 6.5 Z </a:t>
                      </a:r>
                      <a:r>
                        <a:rPr lang="en-US" baseline="0" dirty="0" err="1" smtClean="0">
                          <a:solidFill>
                            <a:schemeClr val="bg1"/>
                          </a:solidFill>
                        </a:rPr>
                        <a:t>TeV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B1-H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STF75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63.2 ± 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 ±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37 ± 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B1-V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QMP34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39.8 ± 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 ±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 ± 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B2-V*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QMP52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56.5 ± 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418033" y="2583545"/>
            <a:ext cx="27767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No linear scan with ion </a:t>
            </a:r>
            <a:r>
              <a:rPr lang="en-US" sz="1200" smtClean="0"/>
              <a:t>beams available</a:t>
            </a:r>
            <a:endParaRPr lang="en-US" sz="12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222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2"/>
    </mc:Choice>
    <mc:Fallback xmlns="">
      <p:transition spd="slow" advTm="13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736" y="959633"/>
            <a:ext cx="3741508" cy="3697824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Review of measurements performed with 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beam</a:t>
            </a:r>
          </a:p>
          <a:p>
            <a:pPr lvl="1">
              <a:buClr>
                <a:srgbClr val="E2751D"/>
              </a:buClr>
              <a:buFont typeface="Arial"/>
              <a:buChar char="•"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Crystal angular scans</a:t>
            </a:r>
          </a:p>
          <a:p>
            <a:pPr lvl="1">
              <a:buClr>
                <a:srgbClr val="E2751D"/>
              </a:buClr>
              <a:buFont typeface="Arial"/>
              <a:buChar char="•"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Collimator linear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scans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/>
              <a:t>Cleaning </a:t>
            </a:r>
            <a:r>
              <a:rPr lang="en-US" dirty="0"/>
              <a:t>with </a:t>
            </a:r>
            <a:r>
              <a:rPr lang="en-US" dirty="0" err="1"/>
              <a:t>Xe</a:t>
            </a:r>
            <a:r>
              <a:rPr lang="en-US" dirty="0"/>
              <a:t> ion </a:t>
            </a:r>
            <a:r>
              <a:rPr lang="en-US" dirty="0" smtClean="0"/>
              <a:t>beams</a:t>
            </a: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Cleaning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with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Pb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ion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beams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Proposed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settings strategy and plans for tests in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2018</a:t>
            </a:r>
          </a:p>
          <a:p>
            <a:pPr>
              <a:buClr>
                <a:schemeClr val="accent3"/>
              </a:buClr>
              <a:buFont typeface="Courier New"/>
              <a:buChar char="o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Conclusions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 dirty="0"/>
          </a:p>
        </p:txBody>
      </p:sp>
      <p:pic>
        <p:nvPicPr>
          <p:cNvPr id="7" name="Picture 6" descr="20140224_192827_resiz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538" y="959632"/>
            <a:ext cx="4930433" cy="3697825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>
            <a:off x="3972244" y="4644758"/>
            <a:ext cx="3817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Strip silicon </a:t>
            </a:r>
            <a:r>
              <a:rPr lang="en-GB" sz="1000" dirty="0" smtClean="0"/>
              <a:t>crystal installed </a:t>
            </a:r>
            <a:r>
              <a:rPr lang="en-GB" sz="1000" dirty="0" smtClean="0"/>
              <a:t>on the horizontal B1 goniometer in LHC.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4527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73"/>
    </mc:Choice>
    <mc:Fallback xmlns="">
      <p:transition spd="slow" advTm="2507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Crystal Collimation Xenon Cleaning </a:t>
            </a:r>
            <a:endParaRPr lang="en-GB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87887" y="4374261"/>
            <a:ext cx="6920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Looking at loss maps along the ring: </a:t>
            </a:r>
            <a:r>
              <a:rPr lang="en-GB" u="sng" dirty="0" smtClean="0">
                <a:solidFill>
                  <a:schemeClr val="accent5"/>
                </a:solidFill>
              </a:rPr>
              <a:t>no dangerous peaks with </a:t>
            </a:r>
            <a:r>
              <a:rPr lang="en-GB" u="sng" dirty="0" smtClean="0">
                <a:solidFill>
                  <a:schemeClr val="accent5"/>
                </a:solidFill>
              </a:rPr>
              <a:t>crystal</a:t>
            </a: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19/10/18</a:t>
            </a:r>
            <a:endParaRPr lang="en-US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Rossi - Crystal Collimation with Heavy Ion Beams</a:t>
            </a:r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440488" y="2501147"/>
            <a:ext cx="7563311" cy="1823605"/>
            <a:chOff x="1440488" y="2789025"/>
            <a:chExt cx="7563311" cy="1823605"/>
          </a:xfrm>
        </p:grpSpPr>
        <p:pic>
          <p:nvPicPr>
            <p:cNvPr id="10" name="Immagine 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24" r="8579"/>
            <a:stretch/>
          </p:blipFill>
          <p:spPr>
            <a:xfrm>
              <a:off x="1440488" y="2789025"/>
              <a:ext cx="7563311" cy="1823605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</p:pic>
        <p:sp>
          <p:nvSpPr>
            <p:cNvPr id="12" name="CasellaDiTesto 11"/>
            <p:cNvSpPr txBox="1"/>
            <p:nvPr/>
          </p:nvSpPr>
          <p:spPr>
            <a:xfrm>
              <a:off x="7044663" y="2851569"/>
              <a:ext cx="529697" cy="276999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l-GR" sz="1200" dirty="0" smtClean="0"/>
                <a:t>β</a:t>
              </a:r>
              <a:r>
                <a:rPr lang="en-GB" sz="1200" dirty="0" smtClean="0"/>
                <a:t>-</a:t>
              </a:r>
              <a:r>
                <a:rPr lang="en-GB" sz="1200" dirty="0" err="1" smtClean="0"/>
                <a:t>coll</a:t>
              </a:r>
              <a:endParaRPr lang="en-GB" sz="1200" dirty="0"/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6129750" y="2892238"/>
              <a:ext cx="562975" cy="276999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it-IT" sz="1200" smtClean="0"/>
                <a:t>Dump</a:t>
              </a:r>
              <a:endParaRPr lang="en-GB" sz="1200" dirty="0"/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3955736" y="3354541"/>
              <a:ext cx="744499" cy="276999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200" i="1" dirty="0" err="1" smtClean="0"/>
                <a:t>δp</a:t>
              </a:r>
              <a:r>
                <a:rPr lang="en-GB" sz="1200" i="1" dirty="0" smtClean="0"/>
                <a:t>/p</a:t>
              </a:r>
              <a:r>
                <a:rPr lang="en-GB" sz="1200" dirty="0" smtClean="0"/>
                <a:t>-</a:t>
              </a:r>
              <a:r>
                <a:rPr lang="en-GB" sz="1200" dirty="0" err="1" smtClean="0"/>
                <a:t>coll</a:t>
              </a:r>
              <a:endParaRPr lang="en-GB" sz="12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40489" y="620770"/>
            <a:ext cx="7563310" cy="1826703"/>
            <a:chOff x="1440489" y="908648"/>
            <a:chExt cx="7563310" cy="1826703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66" r="8917"/>
            <a:stretch/>
          </p:blipFill>
          <p:spPr>
            <a:xfrm>
              <a:off x="1440489" y="908648"/>
              <a:ext cx="7563310" cy="1826703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sp>
          <p:nvSpPr>
            <p:cNvPr id="16" name="CasellaDiTesto 15"/>
            <p:cNvSpPr txBox="1"/>
            <p:nvPr/>
          </p:nvSpPr>
          <p:spPr>
            <a:xfrm>
              <a:off x="7044663" y="959791"/>
              <a:ext cx="529697" cy="27699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l-GR" sz="1200" smtClean="0"/>
                <a:t>β</a:t>
              </a:r>
              <a:r>
                <a:rPr lang="en-GB" sz="1200" dirty="0" smtClean="0"/>
                <a:t>-</a:t>
              </a:r>
              <a:r>
                <a:rPr lang="en-GB" sz="1200" dirty="0" err="1" smtClean="0"/>
                <a:t>coll</a:t>
              </a:r>
              <a:endParaRPr lang="en-GB" sz="1200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6129749" y="986628"/>
              <a:ext cx="562975" cy="27699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it-IT" sz="1200" smtClean="0"/>
                <a:t>Dump</a:t>
              </a:r>
              <a:endParaRPr lang="en-GB" sz="1200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3948899" y="1395805"/>
              <a:ext cx="744499" cy="27699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200" i="1" dirty="0" err="1" smtClean="0"/>
                <a:t>δp</a:t>
              </a:r>
              <a:r>
                <a:rPr lang="en-GB" sz="1200" i="1" dirty="0" smtClean="0"/>
                <a:t>/p</a:t>
              </a:r>
              <a:r>
                <a:rPr lang="en-GB" sz="1200" dirty="0" smtClean="0"/>
                <a:t>-</a:t>
              </a:r>
              <a:r>
                <a:rPr lang="en-GB" sz="1200" dirty="0" err="1" smtClean="0"/>
                <a:t>coll</a:t>
              </a:r>
              <a:endParaRPr lang="en-GB" sz="12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7887" y="1246426"/>
            <a:ext cx="106471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Standard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6089" y="3082880"/>
            <a:ext cx="848309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Crystal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32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32"/>
    </mc:Choice>
    <mc:Fallback xmlns="">
      <p:transition spd="slow" advTm="405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2|11.8|6.1|14.8|24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5|1.1|19.8|7.8|12.1|2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19.7|22.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8|1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9|8.3|11.6|4.9|5.3|8.4|20.5|10.3|5.1|40.5|10|9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|18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6|16|2|5.7|9.7|12.5|7.7|5.7|3.5|0.1|0.1|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3|21.2|3.1|12.1|14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|7.3|9.8|15.3"/>
</p:tagLst>
</file>

<file path=ppt/theme/theme1.xml><?xml version="1.0" encoding="utf-8"?>
<a:theme xmlns:a="http://schemas.openxmlformats.org/drawingml/2006/main" name="channeling_2014_v1.01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ossi_defense" id="{65A46F77-991F-8049-9455-683912069A34}" vid="{37CE537C-AD5F-DB4E-8EA1-E749FA178C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sps_md_121217</Template>
  <TotalTime>16933</TotalTime>
  <Words>3811</Words>
  <Application>Microsoft Macintosh PowerPoint</Application>
  <PresentationFormat>On-screen Show (16:9)</PresentationFormat>
  <Paragraphs>661</Paragraphs>
  <Slides>41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5" baseType="lpstr">
      <vt:lpstr>Calibri</vt:lpstr>
      <vt:lpstr>Corbel</vt:lpstr>
      <vt:lpstr>Courier New</vt:lpstr>
      <vt:lpstr>Gill Sans</vt:lpstr>
      <vt:lpstr>Helvetica</vt:lpstr>
      <vt:lpstr>Helvetica Neue</vt:lpstr>
      <vt:lpstr>Helvetica Neue Light</vt:lpstr>
      <vt:lpstr>ＭＳ Ｐゴシック</vt:lpstr>
      <vt:lpstr>StarSymbol</vt:lpstr>
      <vt:lpstr>Times</vt:lpstr>
      <vt:lpstr>Wingdings</vt:lpstr>
      <vt:lpstr>ZapfDingbatsITC</vt:lpstr>
      <vt:lpstr>Arial</vt:lpstr>
      <vt:lpstr>channeling_2014_v1.01</vt:lpstr>
      <vt:lpstr>PowerPoint Presentation</vt:lpstr>
      <vt:lpstr>Outline </vt:lpstr>
      <vt:lpstr>Heavy Ion Tests Overview</vt:lpstr>
      <vt:lpstr>Outline </vt:lpstr>
      <vt:lpstr>Ions Angular Scans</vt:lpstr>
      <vt:lpstr>Ions Collimator Scans</vt:lpstr>
      <vt:lpstr>Overview</vt:lpstr>
      <vt:lpstr>Outline </vt:lpstr>
      <vt:lpstr>Crystal Collimation Xenon Cleaning </vt:lpstr>
      <vt:lpstr>Ions Loss Maps</vt:lpstr>
      <vt:lpstr>Crystal Collimation Concept for Xe Test</vt:lpstr>
      <vt:lpstr>Different Absorber Collimator Apertures</vt:lpstr>
      <vt:lpstr>Different Downstream Collimator Aperture</vt:lpstr>
      <vt:lpstr>Crystal Collimation Xenon Cleaning</vt:lpstr>
      <vt:lpstr>Comparison with QM crystals</vt:lpstr>
      <vt:lpstr>Outline </vt:lpstr>
      <vt:lpstr>Pb Ion Cleaning Results</vt:lpstr>
      <vt:lpstr>Outline </vt:lpstr>
      <vt:lpstr>Pb ions test in 2018</vt:lpstr>
      <vt:lpstr>Outline </vt:lpstr>
      <vt:lpstr>Conclusions</vt:lpstr>
      <vt:lpstr>PowerPoint Presentation</vt:lpstr>
      <vt:lpstr>Applications</vt:lpstr>
      <vt:lpstr>Crystal Collimation for HL-LHC</vt:lpstr>
      <vt:lpstr>Where are we?</vt:lpstr>
      <vt:lpstr>Collimation System in LHC</vt:lpstr>
      <vt:lpstr>Crystal Collimation</vt:lpstr>
      <vt:lpstr>Crystal Collimation Layout</vt:lpstr>
      <vt:lpstr>Channeling Observation</vt:lpstr>
      <vt:lpstr>Collimation System @ LHC</vt:lpstr>
      <vt:lpstr>Collimation System @ LHC</vt:lpstr>
      <vt:lpstr>Angular Scans - Methodology</vt:lpstr>
      <vt:lpstr>Halo Scraping - Methodology</vt:lpstr>
      <vt:lpstr>Channeling Observation</vt:lpstr>
      <vt:lpstr>Ions Angular Scans </vt:lpstr>
      <vt:lpstr>Ions Collimator Linear Scans</vt:lpstr>
      <vt:lpstr>Collimation Loss Maps</vt:lpstr>
      <vt:lpstr>Collimation Cleaning - Methods</vt:lpstr>
      <vt:lpstr>PowerPoint Presentation</vt:lpstr>
      <vt:lpstr>Ions Loss Maps @ 450 Z GeV</vt:lpstr>
      <vt:lpstr>Collimation cleaning setup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Utente di Microsoft Office</dc:creator>
  <cp:lastModifiedBy>Roberto Rossi</cp:lastModifiedBy>
  <cp:revision>308</cp:revision>
  <cp:lastPrinted>2018-10-18T09:45:52Z</cp:lastPrinted>
  <dcterms:created xsi:type="dcterms:W3CDTF">2018-01-19T13:11:45Z</dcterms:created>
  <dcterms:modified xsi:type="dcterms:W3CDTF">2018-10-19T09:21:04Z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