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1"/>
  </p:sldMasterIdLst>
  <p:notesMasterIdLst>
    <p:notesMasterId r:id="rId26"/>
  </p:notesMasterIdLst>
  <p:sldIdLst>
    <p:sldId id="258" r:id="rId2"/>
    <p:sldId id="260" r:id="rId3"/>
    <p:sldId id="261" r:id="rId4"/>
    <p:sldId id="263" r:id="rId5"/>
    <p:sldId id="264" r:id="rId6"/>
    <p:sldId id="265" r:id="rId7"/>
    <p:sldId id="267" r:id="rId8"/>
    <p:sldId id="275" r:id="rId9"/>
    <p:sldId id="268" r:id="rId10"/>
    <p:sldId id="269" r:id="rId11"/>
    <p:sldId id="270" r:id="rId12"/>
    <p:sldId id="271" r:id="rId13"/>
    <p:sldId id="274" r:id="rId14"/>
    <p:sldId id="272" r:id="rId15"/>
    <p:sldId id="283" r:id="rId16"/>
    <p:sldId id="277" r:id="rId17"/>
    <p:sldId id="278" r:id="rId18"/>
    <p:sldId id="262" r:id="rId19"/>
    <p:sldId id="279" r:id="rId20"/>
    <p:sldId id="282" r:id="rId21"/>
    <p:sldId id="280" r:id="rId22"/>
    <p:sldId id="276" r:id="rId23"/>
    <p:sldId id="273" r:id="rId24"/>
    <p:sldId id="284" r:id="rId25"/>
  </p:sldIdLst>
  <p:sldSz cx="9144000" cy="6858000" type="screen4x3"/>
  <p:notesSz cx="6797675" cy="9872663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Corbel" panose="020B0503020204020204" pitchFamily="34" charset="0"/>
      <p:regular r:id="rId31"/>
      <p:bold r:id="rId32"/>
      <p:italic r:id="rId33"/>
      <p:boldItalic r:id="rId34"/>
    </p:embeddedFont>
    <p:embeddedFont>
      <p:font typeface="Ubuntu" panose="020B0504030602030204" pitchFamily="34" charset="0"/>
      <p:regular r:id="rId35"/>
      <p:bold r:id="rId36"/>
      <p:italic r:id="rId37"/>
      <p:boldItalic r:id="rId38"/>
    </p:embeddedFont>
    <p:embeddedFont>
      <p:font typeface="Ubuntu Light" panose="020B0304030602030204" pitchFamily="34" charset="0"/>
      <p:regular r:id="rId39"/>
      <p:italic r:id="rId4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22" autoAdjust="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200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FD6EB45-92AC-4648-92A4-E8E96135025B}" type="datetimeFigureOut">
              <a:rPr lang="en-US"/>
              <a:pPr>
                <a:defRPr/>
              </a:pPr>
              <a:t>10/19/18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E433D7D-F280-4A16-9584-A99E09261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EC8F14-3F3E-47A7-89A8-6DA6A43E6F7B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292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8DDA3-1A1A-49FB-BD01-457A7331D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6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87957-EEAF-431B-B870-064A241523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94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272C4-FEE4-4480-AC5B-D65515A1BF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6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7B8A9-F4EA-4029-A405-A02F6E568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41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D8C02-FAFF-4850-B295-BAEE0A68C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677D8-FED4-4C7C-B7B9-41EA48754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92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705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4714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99A08BAC-A662-4F97-BB6B-2D722097F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31888"/>
            <a:ext cx="8226425" cy="5156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fr-CH" dirty="0"/>
              <a:t>Slide text first level</a:t>
            </a:r>
          </a:p>
          <a:p>
            <a:pPr lvl="1"/>
            <a:r>
              <a:rPr lang="fr-CH" dirty="0"/>
              <a:t>Slide text second level</a:t>
            </a:r>
          </a:p>
          <a:p>
            <a:pPr lvl="2"/>
            <a:r>
              <a:rPr lang="fr-CH" dirty="0"/>
              <a:t>Slide text third level</a:t>
            </a:r>
          </a:p>
          <a:p>
            <a:pPr lvl="3"/>
            <a:r>
              <a:rPr lang="fr-CH" dirty="0"/>
              <a:t>Slide text fourth level</a:t>
            </a:r>
          </a:p>
          <a:p>
            <a:pPr lvl="4"/>
            <a:r>
              <a:rPr lang="fr-CH" dirty="0"/>
              <a:t>Slide text fifth level</a:t>
            </a:r>
            <a:endParaRPr 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96" r:id="rId7"/>
    <p:sldLayoutId id="2147483703" r:id="rId8"/>
    <p:sldLayoutId id="2147483704" r:id="rId9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 panose="020B0304030602030204" pitchFamily="34" charset="0"/>
          <a:cs typeface="Ubuntu Light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9pPr>
    </p:titleStyle>
    <p:bodyStyle>
      <a:lvl1pPr marL="168275" indent="-168275" algn="l" rtl="0" fontAlgn="base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1pPr>
      <a:lvl2pPr marL="344488" indent="-171450" algn="l" rtl="0" fontAlgn="base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2pPr>
      <a:lvl3pPr marL="514350" indent="-168275" algn="l" rtl="0" fontAlgn="base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3pPr>
      <a:lvl4pPr marL="681038" indent="-166688" algn="l" rtl="0" fontAlgn="base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4pPr>
      <a:lvl5pPr marL="858838" indent="-176213" algn="l" rtl="0" fontAlgn="base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31800" y="2120900"/>
            <a:ext cx="8266113" cy="18272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altLang="en-US" dirty="0">
                <a:ln>
                  <a:noFill/>
                </a:ln>
                <a:ea typeface="Ubuntu" panose="020B0504030602030204" pitchFamily="34" charset="0"/>
                <a:cs typeface="Ubuntu" panose="020B0504030602030204" pitchFamily="34" charset="0"/>
              </a:rPr>
              <a:t>HL-LHC Crystal collimator day</a:t>
            </a:r>
            <a:br>
              <a:rPr altLang="en-US" dirty="0">
                <a:ln>
                  <a:noFill/>
                </a:ln>
                <a:ea typeface="Ubuntu" panose="020B0504030602030204" pitchFamily="34" charset="0"/>
                <a:cs typeface="Ubuntu" panose="020B0504030602030204" pitchFamily="34" charset="0"/>
              </a:rPr>
            </a:br>
            <a:r>
              <a:rPr lang="en-US" altLang="en-US" sz="4400" dirty="0">
                <a:ln>
                  <a:noFill/>
                </a:ln>
                <a:ea typeface="Ubuntu" panose="020B0504030602030204" pitchFamily="34" charset="0"/>
                <a:cs typeface="Ubuntu" panose="020B0504030602030204" pitchFamily="34" charset="0"/>
              </a:rPr>
              <a:t>Crystal HW LHC implementation</a:t>
            </a:r>
            <a:endParaRPr altLang="en-US" dirty="0">
              <a:ln>
                <a:noFill/>
              </a:ln>
              <a:ea typeface="Ubuntu" panose="020B0504030602030204" pitchFamily="34" charset="0"/>
              <a:cs typeface="Ubuntu" panose="020B0504030602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021102"/>
            <a:ext cx="7738165" cy="1393963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>
                <a:ea typeface="+mn-ea"/>
              </a:rPr>
              <a:t>I. Lamas Garcia, R. </a:t>
            </a:r>
            <a:r>
              <a:rPr lang="en-US" sz="3200" dirty="0" err="1">
                <a:ea typeface="+mn-ea"/>
              </a:rPr>
              <a:t>Seidenbinder</a:t>
            </a:r>
            <a:r>
              <a:rPr lang="en-US" sz="3200" dirty="0">
                <a:ea typeface="+mn-ea"/>
              </a:rPr>
              <a:t>, C. </a:t>
            </a:r>
            <a:r>
              <a:rPr lang="en-US" sz="3200" dirty="0" err="1">
                <a:ea typeface="+mn-ea"/>
              </a:rPr>
              <a:t>Bahamonde</a:t>
            </a:r>
            <a:r>
              <a:rPr lang="en-US" sz="3200">
                <a:ea typeface="+mn-ea"/>
              </a:rPr>
              <a:t>, S</a:t>
            </a:r>
            <a:r>
              <a:rPr lang="en-US" sz="3200" dirty="0">
                <a:ea typeface="+mn-ea"/>
              </a:rPr>
              <a:t>. Gilardoni, </a:t>
            </a:r>
            <a:r>
              <a:rPr lang="en-US" sz="3200" u="sng" dirty="0"/>
              <a:t>M. Calviani</a:t>
            </a:r>
            <a:r>
              <a:rPr lang="en-US" sz="3200" dirty="0">
                <a:ea typeface="+mn-ea"/>
              </a:rPr>
              <a:t> (EN-STI)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200" dirty="0">
                <a:ea typeface="+mn-ea"/>
              </a:rPr>
              <a:t>in collaboration with EN-SMM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636" y="79513"/>
            <a:ext cx="3097986" cy="25971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version 2 goniometer, history and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5446642" cy="465831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During the mechanical stage validation thermal cycle, a modification of the angular range was found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Due to different thermal expansion between the stainless steel frame and the stacked ceramic piezo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/>
              <a:t>Preload of the piezo is a key parameters </a:t>
            </a:r>
            <a:r>
              <a:rPr lang="en-GB" b="1" dirty="0">
                <a:solidFill>
                  <a:srgbClr val="FF0000"/>
                </a:solidFill>
                <a:sym typeface="Wingdings" pitchFamily="2" charset="2"/>
              </a:rPr>
              <a:t> a compensated elastic contact was developed and put in operation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7201A7-C836-8840-B850-A269EB3C6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98" t="5065" r="12985" b="18500"/>
          <a:stretch/>
        </p:blipFill>
        <p:spPr>
          <a:xfrm>
            <a:off x="6319937" y="1245524"/>
            <a:ext cx="2047838" cy="11546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C985AA-10BB-4D4F-8A92-B91ED56ACF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98" t="5065" r="12985" b="18500"/>
          <a:stretch/>
        </p:blipFill>
        <p:spPr>
          <a:xfrm>
            <a:off x="6312160" y="2524567"/>
            <a:ext cx="2055615" cy="11590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6889CF-6476-994C-A70A-30FF838D3466}"/>
              </a:ext>
            </a:extLst>
          </p:cNvPr>
          <p:cNvSpPr txBox="1"/>
          <p:nvPr/>
        </p:nvSpPr>
        <p:spPr>
          <a:xfrm>
            <a:off x="6319937" y="3314252"/>
            <a:ext cx="1241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CH" dirty="0">
                <a:solidFill>
                  <a:srgbClr val="FF0000"/>
                </a:solidFill>
                <a:ea typeface="ＭＳ Ｐゴシック"/>
              </a:rPr>
              <a:t>185degC</a:t>
            </a:r>
            <a:endParaRPr lang="en-GB" dirty="0">
              <a:solidFill>
                <a:srgbClr val="FF0000"/>
              </a:solidFill>
              <a:ea typeface="ＭＳ Ｐゴシック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86B20F-8C25-5446-B99B-CB5F9C571D65}"/>
              </a:ext>
            </a:extLst>
          </p:cNvPr>
          <p:cNvSpPr txBox="1"/>
          <p:nvPr/>
        </p:nvSpPr>
        <p:spPr>
          <a:xfrm>
            <a:off x="6319937" y="1987874"/>
            <a:ext cx="1169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50degC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96EFDEF-EFF2-D943-B530-073A6D7F7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6521" y="3941958"/>
            <a:ext cx="3491491" cy="212924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3C4ED-3710-4041-9D14-B1203FB5BE1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5EAC0-F3B3-864C-92AC-7939FF77EB3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614F472-6C0E-0D40-8AD9-A2DAC7F8CC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5511" y="4046142"/>
            <a:ext cx="1841864" cy="26753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863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version 2 goniometer, history and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302026"/>
            <a:ext cx="4870174" cy="23339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Two version 2 (V &amp; H) crystal collimators were assembled, aligned, adjusted, tested (mechanical, electrical, impedance), validated and baked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1FCA003-9E6D-094A-8C6A-855B3EB20E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785" y="1191174"/>
            <a:ext cx="3131840" cy="23488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639484-0A0C-A14C-B581-37213836A2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661" y="3645822"/>
            <a:ext cx="3443107" cy="25823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416E09-550D-B14A-86E5-DF6A2271EE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894" r="23739"/>
          <a:stretch/>
        </p:blipFill>
        <p:spPr>
          <a:xfrm>
            <a:off x="6570720" y="3635985"/>
            <a:ext cx="1944216" cy="258691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78C1F-97FA-E341-995E-A8A90F9347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34C9F-8677-3F4F-B74F-D6043B5F443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3DEDCB-D54C-2644-8E4E-5F249D7D8D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8675" y="3335865"/>
            <a:ext cx="2403979" cy="289228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5EB0CB6-8DF1-4045-9E2B-D601479DBBC6}"/>
              </a:ext>
            </a:extLst>
          </p:cNvPr>
          <p:cNvSpPr/>
          <p:nvPr/>
        </p:nvSpPr>
        <p:spPr>
          <a:xfrm>
            <a:off x="2484129" y="2844605"/>
            <a:ext cx="2106811" cy="143363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Two version 2 Crystal Collimators installed during YETS2016/2017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646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version 2 goniometer, history and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199" y="1302026"/>
            <a:ext cx="8100391" cy="189837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After an MD, data showed TCPCH.A5R7.B2 not correct crystal roll angle </a:t>
            </a:r>
            <a:r>
              <a:rPr lang="en-US" dirty="0">
                <a:sym typeface="Wingdings" pitchFamily="2" charset="2"/>
              </a:rPr>
              <a:t> reflection of skew planes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ym typeface="Wingdings" pitchFamily="2" charset="2"/>
              </a:rPr>
              <a:t>Required an exchange of the complete hardware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>
                <a:sym typeface="Wingdings" pitchFamily="2" charset="2"/>
              </a:rPr>
              <a:t>Installation of the only remaining available unit, used also for testing  </a:t>
            </a: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no more available for further studies/development/SPARE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F47B88-9490-914F-A0A8-D939CDE3B0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614" r="12319" b="25625"/>
          <a:stretch/>
        </p:blipFill>
        <p:spPr>
          <a:xfrm>
            <a:off x="2316572" y="3200399"/>
            <a:ext cx="2958145" cy="295814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B7AE0E5-E04F-E148-B499-A240E5F5592A}"/>
              </a:ext>
            </a:extLst>
          </p:cNvPr>
          <p:cNvSpPr/>
          <p:nvPr/>
        </p:nvSpPr>
        <p:spPr>
          <a:xfrm>
            <a:off x="333480" y="3326200"/>
            <a:ext cx="2106811" cy="143363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TCPCH version 2 Crystal Collimator replace by same type during YETS2017/2018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D045CDB-A003-5748-8F6A-7F77DB29A5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38" y="3200399"/>
            <a:ext cx="3607587" cy="2705690"/>
          </a:xfrm>
          <a:prstGeom prst="rect">
            <a:avLst/>
          </a:prstGeom>
          <a:noFill/>
          <a:ln w="47625">
            <a:solidFill>
              <a:schemeClr val="bg1"/>
            </a:solidFill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7B98C-3AE5-BF4E-BC84-D1AC9F6E6DA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94CF7-934B-E54C-8E08-7F2D91DDD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41872" y="5235214"/>
            <a:ext cx="127511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Holder w/ crystal</a:t>
            </a:r>
            <a:endParaRPr lang="en-GB" dirty="0"/>
          </a:p>
        </p:txBody>
      </p:sp>
      <p:cxnSp>
        <p:nvCxnSpPr>
          <p:cNvPr id="8" name="Straight Arrow Connector 7"/>
          <p:cNvCxnSpPr>
            <a:stCxn id="13" idx="3"/>
          </p:cNvCxnSpPr>
          <p:nvPr/>
        </p:nvCxnSpPr>
        <p:spPr>
          <a:xfrm flipV="1">
            <a:off x="2016990" y="5029200"/>
            <a:ext cx="1778633" cy="529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6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D1AE9-5EC8-B747-8498-9F37A75D0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Goniometer assembly version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F86AF-F2DC-374B-BBA0-FEF5E8B0F91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Due to several technical issues encountered during the operation of version 2 and version 1, it was decided to </a:t>
            </a:r>
            <a:r>
              <a:rPr lang="en-US" b="1" dirty="0"/>
              <a:t>proceed towards the design of a version 3 during 2017-2018</a:t>
            </a:r>
            <a:r>
              <a:rPr lang="en-US" dirty="0"/>
              <a:t>, in order to have a “well thought” design within CERN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In addition, version 1 and version 2 were basically manufactured outside, with </a:t>
            </a:r>
            <a:r>
              <a:rPr lang="en-US" b="1" dirty="0"/>
              <a:t>no control of the mechanical design and drawings (no CATIA model available)</a:t>
            </a:r>
          </a:p>
          <a:p>
            <a:pPr>
              <a:buFont typeface="Wingdings" pitchFamily="2" charset="2"/>
              <a:buChar char="§"/>
            </a:pPr>
            <a:r>
              <a:rPr lang="en-US" b="1" dirty="0"/>
              <a:t>This version will be the reference for new potential production</a:t>
            </a:r>
          </a:p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NB: no prototype was financed –  the mechanical &amp; control parts have to be validated for final construction</a:t>
            </a:r>
          </a:p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NB2: still no possibility for realignment from outside of the tank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E5F89-862C-3941-813F-7E3120D91A1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9C0B2-E6AC-3F4A-888A-ED6520B50E3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65398-1763-CA41-9456-AC5EF4E29C6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83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9757F-1C1A-3842-A45B-95A026AA4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new design (version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D5DDA-1290-044A-853A-D611628F413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2" y="1245523"/>
            <a:ext cx="4929808" cy="502827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/>
              <a:t>Increase of clearance </a:t>
            </a:r>
            <a:r>
              <a:rPr lang="en-US" dirty="0"/>
              <a:t>between crystal and beam pipe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Additional viewport to anticipate possible interference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Movement of the </a:t>
            </a:r>
            <a:r>
              <a:rPr lang="en-US" b="1" dirty="0">
                <a:solidFill>
                  <a:srgbClr val="FF0000"/>
                </a:solidFill>
              </a:rPr>
              <a:t>interferometric heads outside of the vacuum tank</a:t>
            </a:r>
            <a:r>
              <a:rPr lang="en-US" dirty="0"/>
              <a:t>, plus possibility to </a:t>
            </a:r>
            <a:r>
              <a:rPr lang="en-US" b="1" dirty="0">
                <a:solidFill>
                  <a:srgbClr val="FF0000"/>
                </a:solidFill>
              </a:rPr>
              <a:t>independently align each mirror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Increased stroke for stage and beam pipe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Addition of m</a:t>
            </a:r>
            <a:r>
              <a:rPr lang="en-US" b="1" dirty="0"/>
              <a:t>echanical positioning references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Improved hoisting point to be balanced with respect to center of gravity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2D29E-62DA-8B48-83E7-2220D7D8CE6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E00CF4-3C7B-F444-A80C-60246A7D7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8409" y="1162975"/>
            <a:ext cx="3209975" cy="4854716"/>
          </a:xfrm>
          <a:prstGeom prst="rect">
            <a:avLst/>
          </a:prstGeom>
        </p:spPr>
      </p:pic>
      <p:pic>
        <p:nvPicPr>
          <p:cNvPr id="9" name="Picture 8"/>
          <p:cNvPicPr/>
          <p:nvPr>
            <p:extLst/>
          </p:nvPr>
        </p:nvPicPr>
        <p:blipFill>
          <a:blip r:embed="rId3"/>
          <a:stretch>
            <a:fillRect/>
          </a:stretch>
        </p:blipFill>
        <p:spPr>
          <a:xfrm>
            <a:off x="8004069" y="193278"/>
            <a:ext cx="1139931" cy="210449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18AA0D-F871-7744-805F-E347B416721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14BE6C-BFBF-3F4A-8E0E-06F326248F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830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4776" y="86498"/>
            <a:ext cx="5361624" cy="404789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39484" y="291519"/>
            <a:ext cx="181972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/>
              <a:t>V3 design</a:t>
            </a:r>
            <a:endParaRPr lang="en-GB" sz="3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2222" y="3225505"/>
            <a:ext cx="4996722" cy="349597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508131" y="405819"/>
            <a:ext cx="87556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mirrors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214363" y="1461715"/>
            <a:ext cx="2172439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Interferometric heads on micrometric plate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385201" y="6033184"/>
            <a:ext cx="217243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Crystal holder in out-beam position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0" idx="2"/>
          </p:cNvCxnSpPr>
          <p:nvPr/>
        </p:nvCxnSpPr>
        <p:spPr>
          <a:xfrm flipH="1">
            <a:off x="2875085" y="775151"/>
            <a:ext cx="1070827" cy="4469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 flipV="1">
            <a:off x="4281854" y="1734632"/>
            <a:ext cx="932509" cy="1887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0"/>
          </p:cNvCxnSpPr>
          <p:nvPr/>
        </p:nvCxnSpPr>
        <p:spPr>
          <a:xfrm flipH="1" flipV="1">
            <a:off x="7103637" y="5354515"/>
            <a:ext cx="367784" cy="6786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628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BFC1E-2EBD-B84E-ACF8-77867064B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modelling of version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CC196-777B-444D-8C2F-83536490A8C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In order to better understand the behavior of the system &amp; anticipate potential issue, a suite of FEM analysis have been performed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Elastic behavior of the piezo + mechanical stage subassembly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Definition of the initial pre-load necessary to reach the require angular range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Mechanical analysis (stressed, deformation, buckling) of the piezo-mechanical stage subassembly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Modal analysis of the piezo-mechanical stage subassembly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Mechanical analysis of crystal collimator during bake-out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Mechanical analysis of crystal collimator and lifting tool during transport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Will be documented in a dedicated EDMS document</a:t>
            </a:r>
          </a:p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 lvl="1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E7746-46B4-6544-957A-ABBD479AE7A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6B450-E36E-BB4B-A05D-3AFEA93F1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86581-F0A7-1841-B213-C396165A76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992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0059A-3956-6342-ACD9-5F7EAE12F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Radiation protection aspects related to crystals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D144A-C6BB-194F-BD91-EC429C9B946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12392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/>
              <a:t>Current values measured on the TCPC installed in the LHC – clearly dependent on the use of the device </a:t>
            </a:r>
            <a:r>
              <a:rPr lang="en-US" dirty="0">
                <a:sym typeface="Wingdings" pitchFamily="2" charset="2"/>
              </a:rPr>
              <a:t> difficult to make projections towards LS2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4CD06-B809-3648-83FE-81113764A29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5" name="table">
            <a:extLst>
              <a:ext uri="{FF2B5EF4-FFF2-40B4-BE49-F238E27FC236}">
                <a16:creationId xmlns:a16="http://schemas.microsoft.com/office/drawing/2014/main" id="{8ADAD0DC-2BCE-3542-8045-687FD9B3F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994" y="2372710"/>
            <a:ext cx="5366263" cy="2183944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8C41B-94B6-5244-9954-FCCEBACD4F3A}"/>
              </a:ext>
            </a:extLst>
          </p:cNvPr>
          <p:cNvSpPr txBox="1">
            <a:spLocks/>
          </p:cNvSpPr>
          <p:nvPr/>
        </p:nvSpPr>
        <p:spPr>
          <a:xfrm>
            <a:off x="457199" y="4643633"/>
            <a:ext cx="8226425" cy="95102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68275" indent="-168275" algn="l" rtl="0" fontAlgn="base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fontAlgn="base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 kern="1200" baseline="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fontAlgn="base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fontAlgn="base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fontAlgn="base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dirty="0"/>
              <a:t>Radioactive crystal collimator in storage (HCTCPC_001-CZ000001) is at around ~300 </a:t>
            </a:r>
            <a:r>
              <a:rPr lang="en-US" dirty="0" err="1"/>
              <a:t>uSv</a:t>
            </a:r>
            <a:r>
              <a:rPr lang="en-US" dirty="0"/>
              <a:t>/h at contact with the tank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D6F655-4025-E44D-8A9D-D1C86DFF6CA1}"/>
              </a:ext>
            </a:extLst>
          </p:cNvPr>
          <p:cNvSpPr txBox="1"/>
          <p:nvPr/>
        </p:nvSpPr>
        <p:spPr>
          <a:xfrm>
            <a:off x="7225748" y="3203425"/>
            <a:ext cx="162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Sv/h @ 40 cm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8CAB1D-5663-F74B-BC57-FE77FB85F87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35AB11-8668-824F-A5D7-A1CB46BF55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432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much time would it take to change the crystal and stage?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2B14B6-7595-174B-9B9D-C2892924B25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GB" sz="2400" dirty="0"/>
              <a:t>In order to prepare it for installation, the activities that require working at close distance are (</a:t>
            </a:r>
            <a:r>
              <a:rPr lang="en-GB" sz="2400" b="1" dirty="0"/>
              <a:t>based on real work</a:t>
            </a:r>
            <a:r>
              <a:rPr lang="en-GB" sz="2400" dirty="0"/>
              <a:t>):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Set up crystal collimator in 272 survey pit and removal of heating straps </a:t>
            </a:r>
            <a:r>
              <a:rPr lang="en-US" sz="2000" dirty="0">
                <a:sym typeface="Wingdings" pitchFamily="2" charset="2"/>
              </a:rPr>
              <a:t></a:t>
            </a:r>
            <a:r>
              <a:rPr lang="en-US" sz="2000" dirty="0"/>
              <a:t> 2h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Opening of the tank and removal of the mechanical stage subassembly </a:t>
            </a:r>
            <a:r>
              <a:rPr lang="en-US" sz="2000" dirty="0">
                <a:sym typeface="Wingdings" pitchFamily="2" charset="2"/>
              </a:rPr>
              <a:t></a:t>
            </a:r>
            <a:r>
              <a:rPr lang="en-US" sz="2000" dirty="0"/>
              <a:t> 4h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Mechanical stage thermal cycle including crystal and crystal holder </a:t>
            </a:r>
            <a:r>
              <a:rPr lang="en-US" sz="2000" dirty="0">
                <a:sym typeface="Wingdings" pitchFamily="2" charset="2"/>
              </a:rPr>
              <a:t></a:t>
            </a:r>
            <a:r>
              <a:rPr lang="en-US" sz="2000" dirty="0"/>
              <a:t> 2h (effective)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Installation of mechanical stage subassembly and shim to avoid parasitic angles in linear stroke </a:t>
            </a:r>
            <a:r>
              <a:rPr lang="en-US" sz="2000" dirty="0">
                <a:sym typeface="Wingdings" pitchFamily="2" charset="2"/>
              </a:rPr>
              <a:t></a:t>
            </a:r>
            <a:r>
              <a:rPr lang="en-US" sz="2000" dirty="0"/>
              <a:t> 8h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Adjustment of LVDTs and switches </a:t>
            </a:r>
            <a:r>
              <a:rPr lang="en-US" sz="2000" dirty="0">
                <a:sym typeface="Wingdings" pitchFamily="2" charset="2"/>
              </a:rPr>
              <a:t></a:t>
            </a:r>
            <a:r>
              <a:rPr lang="en-US" sz="2000" dirty="0"/>
              <a:t> 2h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Alignment/adjustment of tank and crystal </a:t>
            </a:r>
            <a:r>
              <a:rPr lang="en-US" sz="2000" dirty="0">
                <a:sym typeface="Wingdings" pitchFamily="2" charset="2"/>
              </a:rPr>
              <a:t> 8h</a:t>
            </a:r>
            <a:endParaRPr lang="en-US" sz="2000" dirty="0"/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Closing up tank and installation of heating straps </a:t>
            </a:r>
            <a:r>
              <a:rPr lang="en-US" sz="2000" dirty="0">
                <a:sym typeface="Wingdings" pitchFamily="2" charset="2"/>
              </a:rPr>
              <a:t> 4h</a:t>
            </a:r>
            <a:endParaRPr lang="en-US" sz="2000" dirty="0"/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Bake-out </a:t>
            </a:r>
            <a:r>
              <a:rPr lang="en-US" sz="2000" dirty="0">
                <a:sym typeface="Wingdings" pitchFamily="2" charset="2"/>
              </a:rPr>
              <a:t> 4h </a:t>
            </a:r>
            <a:r>
              <a:rPr lang="en-US" sz="2000" dirty="0"/>
              <a:t>(effective)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TOTAL time at &lt;40 cm from the tank </a:t>
            </a:r>
            <a:r>
              <a:rPr lang="en-US" sz="2400" b="1" dirty="0">
                <a:solidFill>
                  <a:srgbClr val="FF0000"/>
                </a:solidFill>
              </a:rPr>
              <a:t>O(30 hours)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3D7E9B-FB9C-F044-815A-8F39F57CBF9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A0F28C-A4D2-474A-9CF5-E5FD18C8A22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610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04B3B-4F5A-2141-911F-5B42335CD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Comment on technical feasibility of different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58BD1-8F46-CE4F-9D66-7D7FF507E6A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b="1" dirty="0">
                <a:solidFill>
                  <a:schemeClr val="accent5"/>
                </a:solidFill>
              </a:rPr>
              <a:t>Scenario 1</a:t>
            </a:r>
            <a:r>
              <a:rPr lang="en-US" dirty="0"/>
              <a:t> = basic interventions outside the tank, in the tunnel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Potentially possible, but it would depend on the dose rate in P7 close to the TCPCs and the foreseen duration of work (30 minutes / 1 hours estimated)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Pending detailed analysis by RP and validation of WDP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b="1" dirty="0">
                <a:solidFill>
                  <a:schemeClr val="accent5"/>
                </a:solidFill>
              </a:rPr>
              <a:t>Scenario 2</a:t>
            </a:r>
            <a:r>
              <a:rPr lang="en-US" b="1" dirty="0"/>
              <a:t> = </a:t>
            </a:r>
            <a:r>
              <a:rPr lang="en-US" dirty="0"/>
              <a:t>required opening of tank to exchange crystal (and stage)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Would require transport of the </a:t>
            </a:r>
            <a:r>
              <a:rPr lang="en-US" dirty="0" err="1"/>
              <a:t>gonio</a:t>
            </a:r>
            <a:r>
              <a:rPr lang="en-US" dirty="0"/>
              <a:t> tank on the surface (b 272) and opening of the assembly, including realignment, etc.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Given the time required (O(30 hours)) and the equipment dose rate, assuming 100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Sv/h at 40 cm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estimated </a:t>
            </a:r>
            <a:r>
              <a:rPr lang="en-US" b="1" dirty="0"/>
              <a:t>collective dose would be too high (O(several mSv))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1" dirty="0"/>
              <a:t>Option very unlikely, pending final survey from RP at the end of the year and projections during LS2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68360-46BB-A74D-8629-4DB468D120D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F2A3E-5860-244C-8CBF-74DF40FF031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8904B-5B07-3342-8066-20A6F262CDC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54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Review of present system installed in the LHC machine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Review of two version 1 installed goniometer, history and issues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Review of two version 2 installed goniometer, history and issues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Summary of new design (version 3) advantages plus possible new upgrades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Radiation protection aspects and how much time it would take to change crystal and stage?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Technical feasibility of the different proposed scenarios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Conclusions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35742-6244-A649-82A5-E3FB6AC73E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FCCE7-5D63-4A47-A170-93DC77FC5DC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0525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04B3B-4F5A-2141-911F-5B42335CD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Comment on technical feasibility of different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58BD1-8F46-CE4F-9D66-7D7FF507E6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b="1" dirty="0">
                <a:solidFill>
                  <a:schemeClr val="accent5"/>
                </a:solidFill>
              </a:rPr>
              <a:t>Scenario 3</a:t>
            </a:r>
            <a:r>
              <a:rPr lang="en-US" dirty="0"/>
              <a:t> = new generation of goniometers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1" dirty="0"/>
              <a:t>Replacement of full 4 crystal systems not compatible with LS2 (counting only on CERN resources) due to: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Purchasing procedures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Available man-power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Time available between now and end of LS2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Potential to start procuring </a:t>
            </a:r>
            <a:r>
              <a:rPr lang="en-US" b="1" dirty="0">
                <a:solidFill>
                  <a:srgbClr val="FF0000"/>
                </a:solidFill>
              </a:rPr>
              <a:t>1 unit towards the end of LS2 </a:t>
            </a:r>
            <a:r>
              <a:rPr lang="en-US" dirty="0"/>
              <a:t>should serve as a </a:t>
            </a:r>
            <a:r>
              <a:rPr lang="en-US" b="1" dirty="0"/>
              <a:t>prototype unit to validate mechanics and controls and spare of existing system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b="1" dirty="0"/>
              <a:t>Procurement of 4+ units would be possible only after the end of LS2 (clear functional specification required) with installation at first YETS after LS2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All of these pending the results of last MD – crash program needed in case MD reveals that 1 or 2 crystals have to be changed for beam dynamic reasons or operational scenarios to be re-discussed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68360-46BB-A74D-8629-4DB468D120D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F2A3E-5860-244C-8CBF-74DF40FF031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8904B-5B07-3342-8066-20A6F262CDC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90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2483E-4351-5F45-987F-12767B814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72DF2-4436-BD46-9DDD-C54485B009E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Reviewed the different generations of crystal goniometers installed in the LHC machine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Difference scenarios for installation and re-work briefly discussed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It will be difficult – if not impossible - to rework a radioactive v2 coming from the LHC tunnel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Procurement of a new v3 goniometer only possible towards the end of LS2 at the level of a prototype if counting only on CERN resources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To be revised if beam dynamics shows that it is not possible to use the existing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44336-DA2F-C64B-9B57-95EA32F6634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D21A5-E7B1-D242-95A3-828AA792FED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B5C90-E5BE-8446-9FDE-2BD366C42B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455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F69FD-0FB1-C940-8B59-4306DBE7C8E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981325" y="2763079"/>
            <a:ext cx="3061252" cy="135172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6000" dirty="0"/>
              <a:t>Thanks a lot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7226-A922-9448-BE4C-DEB6EB7B6EA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78FC837-20BC-1840-BEA6-08D7C12F384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5FC34E-52AC-0F49-97C6-779B60406FE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2817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C8FBE-E958-DF44-838F-0DADB473E39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6" name="Picture 5"/>
          <p:cNvPicPr/>
          <p:nvPr>
            <p:extLst/>
          </p:nvPr>
        </p:nvPicPr>
        <p:blipFill>
          <a:blip r:embed="rId2"/>
          <a:stretch>
            <a:fillRect/>
          </a:stretch>
        </p:blipFill>
        <p:spPr>
          <a:xfrm>
            <a:off x="894520" y="1222512"/>
            <a:ext cx="7285383" cy="486581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297657F-AC4D-D343-915F-1C31B882A7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25FD7D-90B7-4B47-A721-63CE0BF958E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206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B832D-1476-4B45-892D-5BDD75D5A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9B0CB0B-54B8-2344-A5D8-E2EC4961E5B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64568" y="1246188"/>
            <a:ext cx="7011688" cy="502761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6CAAE-0F0B-FB4A-BCA9-BDC545B06F8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483AD-E00F-824A-92ED-6C9AA65C47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4F553-6CC4-914A-97F7-AAFAF567D7B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42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present system installed in the LHC machine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121914"/>
              </p:ext>
            </p:extLst>
          </p:nvPr>
        </p:nvGraphicFramePr>
        <p:xfrm>
          <a:off x="609972" y="1278227"/>
          <a:ext cx="792088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32777666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545007849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834155379"/>
                    </a:ext>
                  </a:extLst>
                </a:gridCol>
                <a:gridCol w="1853309">
                  <a:extLst>
                    <a:ext uri="{9D8B030D-6E8A-4147-A177-3AD203B41FA5}">
                      <a16:colId xmlns:a16="http://schemas.microsoft.com/office/drawing/2014/main" val="1156750001"/>
                    </a:ext>
                  </a:extLst>
                </a:gridCol>
                <a:gridCol w="1315043">
                  <a:extLst>
                    <a:ext uri="{9D8B030D-6E8A-4147-A177-3AD203B41FA5}">
                      <a16:colId xmlns:a16="http://schemas.microsoft.com/office/drawing/2014/main" val="36405536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Functional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Position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Crystal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Installation 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Version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6326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TCPCH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A4L7.B1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SD (INFN)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2013 (LS1)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38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TCPCV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A6L7.B1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QM (PINP)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2013 (LS1)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637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TCPCH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A5R7.B2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SD (PINP)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932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TCPCV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A6R7.B2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QM (PINP)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185347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197" y="3804553"/>
            <a:ext cx="4346121" cy="244263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E78832-BF96-A745-BCE4-846115D2D55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FDDAA8-7E34-984D-88C9-B980189BFE0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698" y="3510834"/>
            <a:ext cx="3217653" cy="27363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06458" y="5784813"/>
            <a:ext cx="4106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v2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423F8D-1114-014F-8E7A-14C194DF3460}"/>
              </a:ext>
            </a:extLst>
          </p:cNvPr>
          <p:cNvSpPr txBox="1"/>
          <p:nvPr/>
        </p:nvSpPr>
        <p:spPr>
          <a:xfrm>
            <a:off x="5146882" y="3401667"/>
            <a:ext cx="2265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M. </a:t>
            </a:r>
            <a:r>
              <a:rPr lang="en-US" dirty="0" err="1"/>
              <a:t>Garattini’s</a:t>
            </a:r>
            <a:r>
              <a:rPr lang="en-US" dirty="0"/>
              <a:t> talk</a:t>
            </a:r>
          </a:p>
        </p:txBody>
      </p:sp>
    </p:spTree>
    <p:extLst>
      <p:ext uri="{BB962C8B-B14F-4D97-AF65-F5344CB8AC3E}">
        <p14:creationId xmlns:p14="http://schemas.microsoft.com/office/powerpoint/2010/main" val="2010479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version 1 goniometer, history and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45524"/>
            <a:ext cx="4364965" cy="489648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proposal version 1 included (prior to LS1):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The crystals parking position is located on the external side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Linear positioning/guiding system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View port in front of the crystal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Volume closed with a kind of portion of chamber just by closing the C-shape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Electrical contact </a:t>
            </a:r>
            <a:r>
              <a:rPr lang="en-US" dirty="0"/>
              <a:t>between the tank and portion of the chamber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4" t="16792" r="29255" b="24773"/>
          <a:stretch/>
        </p:blipFill>
        <p:spPr>
          <a:xfrm>
            <a:off x="4999507" y="1181921"/>
            <a:ext cx="3684117" cy="24914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4" t="6246" r="16859" b="24721"/>
          <a:stretch/>
        </p:blipFill>
        <p:spPr>
          <a:xfrm>
            <a:off x="5154784" y="3842236"/>
            <a:ext cx="3626906" cy="2126321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C7F107F-2D30-C44F-913B-4133E3187D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F2332D9-29AE-A340-B772-B9D3DCD976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637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version 1 goniometer, history and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2" y="1245524"/>
            <a:ext cx="7702824" cy="19648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Final proposal version 1 included: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First generation of rotational stage, with piezo installed at 90 </a:t>
            </a:r>
            <a:r>
              <a:rPr lang="en-US" dirty="0" err="1"/>
              <a:t>deg</a:t>
            </a:r>
            <a:r>
              <a:rPr lang="en-US" dirty="0"/>
              <a:t> with respect to the piston/rotor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FF0000"/>
                </a:solidFill>
              </a:rPr>
              <a:t>Interferometric heads inside the vacuum</a:t>
            </a:r>
            <a:r>
              <a:rPr lang="en-GB" dirty="0"/>
              <a:t>, i.e. impossible to modify after closure of the tank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657" y="2961861"/>
            <a:ext cx="1922989" cy="308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85" r="22250" b="16496"/>
          <a:stretch/>
        </p:blipFill>
        <p:spPr bwMode="auto">
          <a:xfrm>
            <a:off x="924339" y="3038132"/>
            <a:ext cx="4061202" cy="3010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53723E-66DA-3140-B6F3-9CDDFBB81912}"/>
              </a:ext>
            </a:extLst>
          </p:cNvPr>
          <p:cNvSpPr txBox="1"/>
          <p:nvPr/>
        </p:nvSpPr>
        <p:spPr>
          <a:xfrm>
            <a:off x="6513734" y="4253328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piezo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C21AD2-9458-1B4D-9309-9FF2828DF2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BD0B6A-D975-434E-9319-BAF61B51E63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44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version 1 goniometer, history and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2" y="1245523"/>
            <a:ext cx="7988058" cy="49051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Final proposal version 1 included: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 lifting arm and supports for survey reference points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The center of gravity of the device was outside of the collimator stability plane – counterweight to move the center of gravity has been added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Temperature limitations of optic fiber feedthrough for interferometric heads made device </a:t>
            </a:r>
            <a:r>
              <a:rPr lang="en-US" b="1" dirty="0" err="1">
                <a:solidFill>
                  <a:srgbClr val="FF0000"/>
                </a:solidFill>
              </a:rPr>
              <a:t>unbakeable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12" name="Picture 2" descr="\\cern.ch\dfs\Departments\AB\Groups\ATB\LP\Equipment Controls\LHC Crystal experiment\LHC preparation\Pictures\P107063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6" r="16599"/>
          <a:stretch/>
        </p:blipFill>
        <p:spPr bwMode="auto">
          <a:xfrm>
            <a:off x="6415941" y="3646284"/>
            <a:ext cx="2202337" cy="2416768"/>
          </a:xfrm>
          <a:prstGeom prst="rect">
            <a:avLst/>
          </a:prstGeom>
          <a:noFill/>
          <a:extLst/>
        </p:spPr>
      </p:pic>
      <p:pic>
        <p:nvPicPr>
          <p:cNvPr id="13" name="Picture 2" descr="\\cern.ch\dfs\Workspaces\s\STI-ECE-Workspace\CrystalCollimation\LHC Mecartex PIEZO GONIOMETER\Pictures\2014.03.07_LHCgonioV\LowRes\20140305_1047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3646284"/>
            <a:ext cx="3965979" cy="241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32941" y="3939582"/>
            <a:ext cx="1839899" cy="143363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Two version 1 Crystal Collimators installed during LS1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155C2-729A-9E4F-BC17-23ABDCC176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DBF9F-1B1C-EF41-8491-F13F52DF48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324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version 2 goniometer, history and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5347251" cy="262773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Final proposal version 2 included: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 new design of the mechanical stage including a different kinematic chain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 new design of the mirror, optic heads support  and the crystal holder, interferometer heads still </a:t>
            </a:r>
            <a:r>
              <a:rPr lang="en-US" b="1" dirty="0"/>
              <a:t>inside the vacuum tank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Validated UHV optic fiber feedthroughs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>
                <a:sym typeface="Wingdings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Bake able device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B300D4-90CE-D74A-804E-9264B01C0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4452" y="1245523"/>
            <a:ext cx="3147039" cy="47538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FD3CD9-200C-574C-93F1-8B2279F7A0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3" t="12916" r="25319" b="23071"/>
          <a:stretch/>
        </p:blipFill>
        <p:spPr>
          <a:xfrm>
            <a:off x="272283" y="3986247"/>
            <a:ext cx="2510937" cy="20544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698D62-945E-8946-B0D4-B74C371785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00" b="27311"/>
          <a:stretch/>
        </p:blipFill>
        <p:spPr>
          <a:xfrm>
            <a:off x="2914118" y="3986247"/>
            <a:ext cx="2890334" cy="205440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C09FF-2E95-2244-9FDF-289A695357C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F06982-95BC-7943-9ADE-D2BCADB4B9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96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7C205-E8FB-2B48-B2F4-01D2F1B47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Rotational stage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20605-3CD2-C949-915A-82607FC7FFF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6AC3FC81-B77E-2741-BE92-7A273C4C60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491" y="2548696"/>
            <a:ext cx="4783247" cy="291287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8F5FAE6-B6C1-E84A-A4EE-CEE84D316A30}"/>
              </a:ext>
            </a:extLst>
          </p:cNvPr>
          <p:cNvSpPr txBox="1"/>
          <p:nvPr/>
        </p:nvSpPr>
        <p:spPr>
          <a:xfrm>
            <a:off x="3701537" y="5171306"/>
            <a:ext cx="644728" cy="2911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92" b="1" dirty="0"/>
              <a:t>Piston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4B871E-ADC3-864A-A59C-EFFCFD4E6D52}"/>
              </a:ext>
            </a:extLst>
          </p:cNvPr>
          <p:cNvSpPr txBox="1"/>
          <p:nvPr/>
        </p:nvSpPr>
        <p:spPr>
          <a:xfrm>
            <a:off x="3443227" y="1640883"/>
            <a:ext cx="859077" cy="49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b="1" dirty="0"/>
              <a:t>Pre-load spring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D84E36-9E43-D545-9A29-77D74978AD03}"/>
              </a:ext>
            </a:extLst>
          </p:cNvPr>
          <p:cNvSpPr txBox="1"/>
          <p:nvPr/>
        </p:nvSpPr>
        <p:spPr>
          <a:xfrm>
            <a:off x="2728887" y="2554875"/>
            <a:ext cx="859077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b="1" dirty="0"/>
              <a:t>Rotor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C629ABE-DF65-1944-8036-DDE13DB2A983}"/>
              </a:ext>
            </a:extLst>
          </p:cNvPr>
          <p:cNvSpPr txBox="1"/>
          <p:nvPr/>
        </p:nvSpPr>
        <p:spPr>
          <a:xfrm>
            <a:off x="5168624" y="5534909"/>
            <a:ext cx="704232" cy="2911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92" b="1" dirty="0"/>
              <a:t>Wedge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B16D758-8AFD-6849-BF68-7089070372F4}"/>
              </a:ext>
            </a:extLst>
          </p:cNvPr>
          <p:cNvSpPr txBox="1"/>
          <p:nvPr/>
        </p:nvSpPr>
        <p:spPr>
          <a:xfrm>
            <a:off x="2208396" y="5364224"/>
            <a:ext cx="859077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b="1" dirty="0"/>
              <a:t>Stopper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90D3787-5CC0-BE40-AAE7-3920DA6F1303}"/>
              </a:ext>
            </a:extLst>
          </p:cNvPr>
          <p:cNvSpPr txBox="1"/>
          <p:nvPr/>
        </p:nvSpPr>
        <p:spPr>
          <a:xfrm>
            <a:off x="2112650" y="3566906"/>
            <a:ext cx="859077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b="1" dirty="0"/>
              <a:t>Blades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70BA18C-C0FE-4846-94C4-1DDA551CC02E}"/>
              </a:ext>
            </a:extLst>
          </p:cNvPr>
          <p:cNvCxnSpPr>
            <a:stCxn id="33" idx="2"/>
          </p:cNvCxnSpPr>
          <p:nvPr/>
        </p:nvCxnSpPr>
        <p:spPr>
          <a:xfrm>
            <a:off x="3872765" y="2123855"/>
            <a:ext cx="248308" cy="12771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C2DB0AA-87FA-3746-A496-18177DF09ADC}"/>
              </a:ext>
            </a:extLst>
          </p:cNvPr>
          <p:cNvCxnSpPr/>
          <p:nvPr/>
        </p:nvCxnSpPr>
        <p:spPr>
          <a:xfrm>
            <a:off x="3031581" y="2802814"/>
            <a:ext cx="126845" cy="889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6895B44-34B8-D64F-A773-C10C764D9CB1}"/>
              </a:ext>
            </a:extLst>
          </p:cNvPr>
          <p:cNvCxnSpPr/>
          <p:nvPr/>
        </p:nvCxnSpPr>
        <p:spPr>
          <a:xfrm flipH="1" flipV="1">
            <a:off x="3611469" y="3884006"/>
            <a:ext cx="428897" cy="13039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D3B87BE-7EAB-7D48-A831-13AFA3A11F24}"/>
              </a:ext>
            </a:extLst>
          </p:cNvPr>
          <p:cNvSpPr txBox="1"/>
          <p:nvPr/>
        </p:nvSpPr>
        <p:spPr>
          <a:xfrm>
            <a:off x="4995587" y="2341064"/>
            <a:ext cx="1186023" cy="49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b="1" dirty="0"/>
              <a:t>Piezoelectric material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9F8C748-61CC-F14A-9600-AC69C95EDEFC}"/>
              </a:ext>
            </a:extLst>
          </p:cNvPr>
          <p:cNvCxnSpPr/>
          <p:nvPr/>
        </p:nvCxnSpPr>
        <p:spPr>
          <a:xfrm flipH="1">
            <a:off x="5051638" y="2824036"/>
            <a:ext cx="398814" cy="1108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C48735D-F06D-9F43-B489-D462A4E9B4BD}"/>
              </a:ext>
            </a:extLst>
          </p:cNvPr>
          <p:cNvCxnSpPr>
            <a:stCxn id="35" idx="0"/>
          </p:cNvCxnSpPr>
          <p:nvPr/>
        </p:nvCxnSpPr>
        <p:spPr>
          <a:xfrm flipV="1">
            <a:off x="5514252" y="4065723"/>
            <a:ext cx="534420" cy="14691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E87154E-A577-4C43-B5C7-352DE1273FEF}"/>
              </a:ext>
            </a:extLst>
          </p:cNvPr>
          <p:cNvCxnSpPr>
            <a:stCxn id="36" idx="0"/>
          </p:cNvCxnSpPr>
          <p:nvPr/>
        </p:nvCxnSpPr>
        <p:spPr>
          <a:xfrm flipV="1">
            <a:off x="2637934" y="4458809"/>
            <a:ext cx="910017" cy="9054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4DBA55A-F769-4040-B006-02B6D0674417}"/>
              </a:ext>
            </a:extLst>
          </p:cNvPr>
          <p:cNvCxnSpPr/>
          <p:nvPr/>
        </p:nvCxnSpPr>
        <p:spPr>
          <a:xfrm>
            <a:off x="2708958" y="3692203"/>
            <a:ext cx="398527" cy="238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9D05B8A-D824-2A4D-BFB1-285703D834C0}"/>
              </a:ext>
            </a:extLst>
          </p:cNvPr>
          <p:cNvSpPr txBox="1"/>
          <p:nvPr/>
        </p:nvSpPr>
        <p:spPr>
          <a:xfrm>
            <a:off x="4298652" y="1215786"/>
            <a:ext cx="2677779" cy="887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dirty="0"/>
              <a:t>To ensure the contact between the piezo and piston. Moreover, it is responsible of returning the rotor to the initial position. </a:t>
            </a:r>
          </a:p>
        </p:txBody>
      </p:sp>
      <p:sp>
        <p:nvSpPr>
          <p:cNvPr id="47" name="Left Brace 46">
            <a:extLst>
              <a:ext uri="{FF2B5EF4-FFF2-40B4-BE49-F238E27FC236}">
                <a16:creationId xmlns:a16="http://schemas.microsoft.com/office/drawing/2014/main" id="{EA96C727-C54D-0844-B96E-55F8616813EB}"/>
              </a:ext>
            </a:extLst>
          </p:cNvPr>
          <p:cNvSpPr/>
          <p:nvPr/>
        </p:nvSpPr>
        <p:spPr>
          <a:xfrm>
            <a:off x="4212259" y="1267530"/>
            <a:ext cx="119925" cy="80335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62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99D8DB9-CAE8-1F42-A142-FDD41017C184}"/>
              </a:ext>
            </a:extLst>
          </p:cNvPr>
          <p:cNvSpPr txBox="1"/>
          <p:nvPr/>
        </p:nvSpPr>
        <p:spPr>
          <a:xfrm>
            <a:off x="6181610" y="2257004"/>
            <a:ext cx="2843808" cy="688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dirty="0"/>
              <a:t>Active material that pushes the piston. The stroke of the piezo is controlled via electric field</a:t>
            </a:r>
          </a:p>
        </p:txBody>
      </p:sp>
      <p:sp>
        <p:nvSpPr>
          <p:cNvPr id="49" name="Left Brace 48">
            <a:extLst>
              <a:ext uri="{FF2B5EF4-FFF2-40B4-BE49-F238E27FC236}">
                <a16:creationId xmlns:a16="http://schemas.microsoft.com/office/drawing/2014/main" id="{7E6B77B4-D4B3-B745-BED3-1B1BD7C5A42A}"/>
              </a:ext>
            </a:extLst>
          </p:cNvPr>
          <p:cNvSpPr/>
          <p:nvPr/>
        </p:nvSpPr>
        <p:spPr>
          <a:xfrm>
            <a:off x="6158405" y="2289319"/>
            <a:ext cx="119233" cy="66742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62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215D4EF-65D3-6748-BEB0-6F7AD9CE3C96}"/>
              </a:ext>
            </a:extLst>
          </p:cNvPr>
          <p:cNvSpPr txBox="1"/>
          <p:nvPr/>
        </p:nvSpPr>
        <p:spPr>
          <a:xfrm>
            <a:off x="5916838" y="5280622"/>
            <a:ext cx="2975643" cy="887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dirty="0"/>
              <a:t>To avoid possible relative movements of the piezo during bake out. This part ensures a continuous contact between the rotational stage and piezo.</a:t>
            </a:r>
          </a:p>
        </p:txBody>
      </p:sp>
      <p:sp>
        <p:nvSpPr>
          <p:cNvPr id="51" name="Left Brace 50">
            <a:extLst>
              <a:ext uri="{FF2B5EF4-FFF2-40B4-BE49-F238E27FC236}">
                <a16:creationId xmlns:a16="http://schemas.microsoft.com/office/drawing/2014/main" id="{33CC6765-44CA-C54D-926A-4FE702DAA106}"/>
              </a:ext>
            </a:extLst>
          </p:cNvPr>
          <p:cNvSpPr/>
          <p:nvPr/>
        </p:nvSpPr>
        <p:spPr>
          <a:xfrm>
            <a:off x="5859879" y="5262730"/>
            <a:ext cx="188793" cy="89860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62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DA19D2-EFEB-184C-B31A-04672EBCE1C2}"/>
              </a:ext>
            </a:extLst>
          </p:cNvPr>
          <p:cNvSpPr txBox="1"/>
          <p:nvPr/>
        </p:nvSpPr>
        <p:spPr>
          <a:xfrm>
            <a:off x="2602042" y="5644555"/>
            <a:ext cx="2677779" cy="49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dirty="0"/>
              <a:t>To limit the maximum rotational movement of the rotor.</a:t>
            </a:r>
          </a:p>
        </p:txBody>
      </p:sp>
      <p:sp>
        <p:nvSpPr>
          <p:cNvPr id="53" name="Left Brace 52">
            <a:extLst>
              <a:ext uri="{FF2B5EF4-FFF2-40B4-BE49-F238E27FC236}">
                <a16:creationId xmlns:a16="http://schemas.microsoft.com/office/drawing/2014/main" id="{858C152E-4885-3A45-B673-DA400BDCC9EC}"/>
              </a:ext>
            </a:extLst>
          </p:cNvPr>
          <p:cNvSpPr/>
          <p:nvPr/>
        </p:nvSpPr>
        <p:spPr>
          <a:xfrm>
            <a:off x="2556009" y="5676960"/>
            <a:ext cx="140166" cy="42319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62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E6BD6F-C661-A64C-A6BA-611389B408B5}"/>
              </a:ext>
            </a:extLst>
          </p:cNvPr>
          <p:cNvSpPr txBox="1"/>
          <p:nvPr/>
        </p:nvSpPr>
        <p:spPr>
          <a:xfrm>
            <a:off x="538605" y="3201627"/>
            <a:ext cx="1582957" cy="1086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dirty="0"/>
              <a:t>Part that allows the rotation of the rotor by an elastic deformation of the blades.</a:t>
            </a:r>
          </a:p>
        </p:txBody>
      </p:sp>
      <p:sp>
        <p:nvSpPr>
          <p:cNvPr id="55" name="Right Brace 54">
            <a:extLst>
              <a:ext uri="{FF2B5EF4-FFF2-40B4-BE49-F238E27FC236}">
                <a16:creationId xmlns:a16="http://schemas.microsoft.com/office/drawing/2014/main" id="{BD89B0C2-DB77-5D43-9EFD-484E83AAB327}"/>
              </a:ext>
            </a:extLst>
          </p:cNvPr>
          <p:cNvSpPr/>
          <p:nvPr/>
        </p:nvSpPr>
        <p:spPr>
          <a:xfrm>
            <a:off x="2004849" y="3247507"/>
            <a:ext cx="149018" cy="97849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62" dirty="0"/>
          </a:p>
        </p:txBody>
      </p:sp>
      <p:sp>
        <p:nvSpPr>
          <p:cNvPr id="56" name="Curved Up Arrow 55">
            <a:extLst>
              <a:ext uri="{FF2B5EF4-FFF2-40B4-BE49-F238E27FC236}">
                <a16:creationId xmlns:a16="http://schemas.microsoft.com/office/drawing/2014/main" id="{69515C47-13FC-2141-AC32-F290CDEAB384}"/>
              </a:ext>
            </a:extLst>
          </p:cNvPr>
          <p:cNvSpPr/>
          <p:nvPr/>
        </p:nvSpPr>
        <p:spPr>
          <a:xfrm>
            <a:off x="3306892" y="3724844"/>
            <a:ext cx="332345" cy="198436"/>
          </a:xfrm>
          <a:prstGeom prst="curvedUp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 dirty="0">
              <a:solidFill>
                <a:schemeClr val="tx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D03964-6E46-F042-A659-F33430F38D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B2AA17-6D15-644C-B5D5-71A385F44A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518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version 2 goniometer, history and issues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October 2018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316B45-643F-0742-9A8E-08BB24F996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32"/>
          <a:stretch/>
        </p:blipFill>
        <p:spPr>
          <a:xfrm>
            <a:off x="4483504" y="3615074"/>
            <a:ext cx="4094773" cy="25940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290942-4D06-5A46-ABF9-5D6B17461A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01"/>
          <a:stretch/>
        </p:blipFill>
        <p:spPr>
          <a:xfrm>
            <a:off x="905907" y="1204088"/>
            <a:ext cx="3590886" cy="22514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CD8381-13A4-2A41-940A-F27B39C674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8" t="15695" r="11680" b="18137"/>
          <a:stretch/>
        </p:blipFill>
        <p:spPr>
          <a:xfrm rot="16200000">
            <a:off x="5168527" y="1059037"/>
            <a:ext cx="2256554" cy="252202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20F202-C54F-1946-824E-D49C4907A2A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for EN-STI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2BAD3-3EE4-E14B-8B9C-FC7879B74E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AE5DB7-C039-3347-B336-FE22DD017C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4806" y="3615075"/>
            <a:ext cx="2212319" cy="25940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13D61D-CAF2-F045-A36C-3116B47CDD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2999" y="6319269"/>
            <a:ext cx="523991" cy="4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557062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3808</TotalTime>
  <Words>1780</Words>
  <Application>Microsoft Macintosh PowerPoint</Application>
  <PresentationFormat>On-screen Show (4:3)</PresentationFormat>
  <Paragraphs>227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Ubuntu</vt:lpstr>
      <vt:lpstr>Corbel</vt:lpstr>
      <vt:lpstr>Calibri</vt:lpstr>
      <vt:lpstr>Arial</vt:lpstr>
      <vt:lpstr>Wingdings</vt:lpstr>
      <vt:lpstr>Ubuntu Light</vt:lpstr>
      <vt:lpstr>ＭＳ Ｐゴシック</vt:lpstr>
      <vt:lpstr>Symbol</vt:lpstr>
      <vt:lpstr>CERN_ENdept_Presentation_ArialFont copy</vt:lpstr>
      <vt:lpstr>HL-LHC Crystal collimator day Crystal HW LHC implementation</vt:lpstr>
      <vt:lpstr>Outlook</vt:lpstr>
      <vt:lpstr>Review of present system installed in the LHC machine</vt:lpstr>
      <vt:lpstr>Review of version 1 goniometer, history and issues</vt:lpstr>
      <vt:lpstr>Review of version 1 goniometer, history and issues</vt:lpstr>
      <vt:lpstr>Review of version 1 goniometer, history and issues</vt:lpstr>
      <vt:lpstr>Review of version 2 goniometer, history and issues</vt:lpstr>
      <vt:lpstr>Rotational stage</vt:lpstr>
      <vt:lpstr>Review of version 2 goniometer, history and issues</vt:lpstr>
      <vt:lpstr>Review of version 2 goniometer, history and issues</vt:lpstr>
      <vt:lpstr>Review of version 2 goniometer, history and issues</vt:lpstr>
      <vt:lpstr>Review of version 2 goniometer, history and issues</vt:lpstr>
      <vt:lpstr>Goniometer assembly version 3</vt:lpstr>
      <vt:lpstr>Summary of new design (version 3)</vt:lpstr>
      <vt:lpstr>PowerPoint Presentation</vt:lpstr>
      <vt:lpstr>Mechanical modelling of version 3</vt:lpstr>
      <vt:lpstr>Radiation protection aspects related to crystals</vt:lpstr>
      <vt:lpstr>How much time would it take to change the crystal and stage?</vt:lpstr>
      <vt:lpstr>Comment on technical feasibility of different scenarios</vt:lpstr>
      <vt:lpstr>Comment on technical feasibility of different scenarios</vt:lpstr>
      <vt:lpstr>Conclusion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subject/>
  <dc:creator>Marco Calviani</dc:creator>
  <cp:keywords/>
  <dc:description/>
  <cp:lastModifiedBy>Marco Calviani</cp:lastModifiedBy>
  <cp:revision>189</cp:revision>
  <cp:lastPrinted>2016-04-13T11:38:26Z</cp:lastPrinted>
  <dcterms:created xsi:type="dcterms:W3CDTF">2016-04-11T07:30:05Z</dcterms:created>
  <dcterms:modified xsi:type="dcterms:W3CDTF">2018-10-19T11:59:47Z</dcterms:modified>
  <cp:category/>
</cp:coreProperties>
</file>