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23"/>
  </p:notesMasterIdLst>
  <p:handoutMasterIdLst>
    <p:handoutMasterId r:id="rId24"/>
  </p:handoutMasterIdLst>
  <p:sldIdLst>
    <p:sldId id="258" r:id="rId4"/>
    <p:sldId id="770" r:id="rId5"/>
    <p:sldId id="797" r:id="rId6"/>
    <p:sldId id="803" r:id="rId7"/>
    <p:sldId id="798" r:id="rId8"/>
    <p:sldId id="799" r:id="rId9"/>
    <p:sldId id="800" r:id="rId10"/>
    <p:sldId id="804" r:id="rId11"/>
    <p:sldId id="805" r:id="rId12"/>
    <p:sldId id="806" r:id="rId13"/>
    <p:sldId id="801" r:id="rId14"/>
    <p:sldId id="802" r:id="rId15"/>
    <p:sldId id="773" r:id="rId16"/>
    <p:sldId id="807" r:id="rId17"/>
    <p:sldId id="794" r:id="rId18"/>
    <p:sldId id="790" r:id="rId19"/>
    <p:sldId id="791" r:id="rId20"/>
    <p:sldId id="792" r:id="rId21"/>
    <p:sldId id="260" r:id="rId2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0A2C9C"/>
    <a:srgbClr val="0B3E0A"/>
    <a:srgbClr val="FFE4B3"/>
    <a:srgbClr val="FFC024"/>
    <a:srgbClr val="FFAA44"/>
    <a:srgbClr val="FFAD47"/>
    <a:srgbClr val="FFD6B0"/>
    <a:srgbClr val="D9AB91"/>
    <a:srgbClr val="AC88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06" autoAdjust="0"/>
    <p:restoredTop sz="95073" autoAdjust="0"/>
  </p:normalViewPr>
  <p:slideViewPr>
    <p:cSldViewPr snapToGrid="0" snapToObjects="1">
      <p:cViewPr varScale="1">
        <p:scale>
          <a:sx n="96" d="100"/>
          <a:sy n="96" d="100"/>
        </p:scale>
        <p:origin x="78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9/13/2018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9/13/2018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12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70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Wolfgang Hofle   -   September 13, 2018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Wolfgang Hofle   -   September 13, 2018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Wolfgang Hofle   -   September 13, 2018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Wolfgang Hofle   -   September 13, 2018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A0E2E3-27B6-7142-975D-672E757F8B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055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8300" y="6356350"/>
            <a:ext cx="3111500" cy="365125"/>
          </a:xfrm>
        </p:spPr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Wolfgang Hofle   -   September 13,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Wolfgang Hofle   -   September 13, 2018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Wolfgang Hofle   -   September 13, 2018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/>
          <a:stretch/>
        </p:blipFill>
        <p:spPr>
          <a:xfrm>
            <a:off x="1" y="6364370"/>
            <a:ext cx="9144000" cy="5085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Wolfgang Hofle   -   September 13,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1731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8" t="11393" r="92556"/>
          <a:stretch/>
        </p:blipFill>
        <p:spPr>
          <a:xfrm>
            <a:off x="-37424" y="6391910"/>
            <a:ext cx="577087" cy="4809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700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001429/1" TargetMode="Externa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20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0678" y="1450659"/>
            <a:ext cx="7886700" cy="451145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/>
              <a:t>Cooling FFT CRIO  </a:t>
            </a:r>
            <a:r>
              <a:rPr lang="en-GB" sz="1800" dirty="0" err="1"/>
              <a:t>resp</a:t>
            </a:r>
            <a:r>
              <a:rPr lang="en-GB" sz="1800" dirty="0"/>
              <a:t> </a:t>
            </a:r>
            <a:r>
              <a:rPr lang="en-GB" sz="1800" dirty="0" err="1"/>
              <a:t>L.Arnaudon</a:t>
            </a:r>
            <a:r>
              <a:rPr lang="en-GB" sz="1800" dirty="0"/>
              <a:t> </a:t>
            </a:r>
            <a:r>
              <a:rPr lang="en-GB" sz="1800" dirty="0" smtClean="0"/>
              <a:t>(+ </a:t>
            </a:r>
            <a:r>
              <a:rPr lang="en-GB" sz="1800" dirty="0" err="1" smtClean="0"/>
              <a:t>labview</a:t>
            </a:r>
            <a:r>
              <a:rPr lang="en-GB" sz="1800" dirty="0" smtClean="0"/>
              <a:t> team)</a:t>
            </a:r>
            <a:endParaRPr lang="en-GB" sz="1800" b="1" dirty="0"/>
          </a:p>
          <a:p>
            <a:r>
              <a:rPr lang="en-GB" sz="1800" dirty="0"/>
              <a:t>No changes foresee 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0678" y="2352948"/>
            <a:ext cx="7886700" cy="45114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/>
              <a:t>RF delay trombones </a:t>
            </a:r>
            <a:r>
              <a:rPr lang="en-GB" sz="1800" dirty="0" err="1"/>
              <a:t>resp</a:t>
            </a:r>
            <a:r>
              <a:rPr lang="en-GB" sz="1800" dirty="0"/>
              <a:t> L</a:t>
            </a:r>
            <a:r>
              <a:rPr lang="en-GB" sz="1800" dirty="0" smtClean="0"/>
              <a:t>. </a:t>
            </a:r>
            <a:r>
              <a:rPr lang="en-GB" sz="1800" dirty="0" err="1" smtClean="0"/>
              <a:t>Arnaudon</a:t>
            </a:r>
            <a:endParaRPr lang="en-GB" sz="1800" b="1" dirty="0"/>
          </a:p>
          <a:p>
            <a:r>
              <a:rPr lang="en-GB" sz="1800" dirty="0"/>
              <a:t>No changes foresee   remove if not required after optical notch </a:t>
            </a:r>
            <a:r>
              <a:rPr lang="en-GB" sz="1800" dirty="0" smtClean="0"/>
              <a:t>installation</a:t>
            </a:r>
          </a:p>
          <a:p>
            <a:r>
              <a:rPr lang="en-GB" sz="1800" dirty="0" smtClean="0"/>
              <a:t>Comment Wolfgang: To be decided.  </a:t>
            </a:r>
            <a:endParaRPr lang="en-GB" sz="1800" dirty="0"/>
          </a:p>
          <a:p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732107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Stochastic Cooling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Wolfgang for RF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79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Longitudinal Pick-up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Wolfgang and Alan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96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 longitudinal pick-ups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Wolfgang Hofle   -   September 13, 2018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E2E3-27B6-7142-975D-672E757F8B26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513704"/>
            <a:ext cx="3810000" cy="22574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5" y="1530169"/>
            <a:ext cx="3971925" cy="2095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3408" y="3723155"/>
            <a:ext cx="1415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F. Pedersen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3408" y="5262761"/>
            <a:ext cx="7759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 transverse </a:t>
            </a:r>
            <a:r>
              <a:rPr lang="en-GB" dirty="0" err="1" smtClean="0"/>
              <a:t>Schottky</a:t>
            </a:r>
            <a:r>
              <a:rPr lang="en-GB" dirty="0" smtClean="0"/>
              <a:t>: originally Maria Elena, pick-up by BI </a:t>
            </a:r>
            <a:r>
              <a:rPr lang="en-GB" dirty="0" smtClean="0">
                <a:sym typeface="Wingdings" panose="05000000000000000000" pitchFamily="2" charset="2"/>
              </a:rPr>
              <a:t> now BI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State of legacy “42” MHz </a:t>
            </a:r>
            <a:r>
              <a:rPr lang="en-GB" dirty="0" err="1" smtClean="0">
                <a:sym typeface="Wingdings" panose="05000000000000000000" pitchFamily="2" charset="2"/>
              </a:rPr>
              <a:t>Schottky</a:t>
            </a:r>
            <a:r>
              <a:rPr lang="en-GB" dirty="0" smtClean="0">
                <a:sym typeface="Wingdings" panose="05000000000000000000" pitchFamily="2" charset="2"/>
              </a:rPr>
              <a:t> not clear, documentation with Wolfgang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83408" y="4189973"/>
            <a:ext cx="71352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Documentation with Alan Findlay (3 pick-ups, 1 HF PU, 2 LF PU)</a:t>
            </a:r>
          </a:p>
          <a:p>
            <a:r>
              <a:rPr lang="en-GB" sz="1400" dirty="0" smtClean="0"/>
              <a:t>1 LF PU in transfer line; 1 HF PU and 1 LF PU in AD ring</a:t>
            </a:r>
          </a:p>
          <a:p>
            <a:r>
              <a:rPr lang="en-GB" sz="1400" dirty="0" smtClean="0"/>
              <a:t>Long </a:t>
            </a:r>
            <a:r>
              <a:rPr lang="en-GB" sz="1400" dirty="0" err="1" smtClean="0"/>
              <a:t>Schottky</a:t>
            </a:r>
            <a:r>
              <a:rPr lang="en-GB" sz="1400" dirty="0" smtClean="0"/>
              <a:t> (Maria Elena </a:t>
            </a:r>
            <a:r>
              <a:rPr lang="en-GB" sz="1400" dirty="0" err="1" smtClean="0"/>
              <a:t>Angoletta</a:t>
            </a:r>
            <a:r>
              <a:rPr lang="en-GB" sz="1400" dirty="0" smtClean="0"/>
              <a:t>) </a:t>
            </a:r>
          </a:p>
          <a:p>
            <a:r>
              <a:rPr lang="en-GB" sz="1400" dirty="0" smtClean="0"/>
              <a:t>Signals used for intensity measurement and momentum spread of the </a:t>
            </a:r>
            <a:r>
              <a:rPr lang="en-GB" sz="1400" dirty="0" err="1" smtClean="0"/>
              <a:t>unbunched</a:t>
            </a:r>
            <a:r>
              <a:rPr lang="en-GB" sz="1400" dirty="0" smtClean="0"/>
              <a:t> beam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9585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Batch Compression in PS for AD 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Wolfgang Hofle   -   September 13, 2018</a:t>
            </a:r>
            <a:endParaRPr lang="en-US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185376" y="6417310"/>
            <a:ext cx="501424" cy="365125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spcBef>
                <a:spcPct val="50000"/>
              </a:spcBef>
              <a:defRPr sz="2123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685817" indent="-263776" algn="ctr" defTabSz="457200" rtl="0" eaLnBrk="1" latinLnBrk="0" hangingPunct="1">
              <a:spcBef>
                <a:spcPct val="50000"/>
              </a:spcBef>
              <a:defRPr sz="2123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1055103" indent="-211021" algn="ctr" defTabSz="457200" rtl="0" eaLnBrk="1" latinLnBrk="0" hangingPunct="1">
              <a:spcBef>
                <a:spcPct val="50000"/>
              </a:spcBef>
              <a:defRPr sz="2123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477145" indent="-211021" algn="ctr" defTabSz="457200" rtl="0" eaLnBrk="1" latinLnBrk="0" hangingPunct="1">
              <a:spcBef>
                <a:spcPct val="50000"/>
              </a:spcBef>
              <a:defRPr sz="2123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99186" indent="-211021" algn="ctr" defTabSz="457200" rtl="0" eaLnBrk="1" latinLnBrk="0" hangingPunct="1">
              <a:spcBef>
                <a:spcPct val="50000"/>
              </a:spcBef>
              <a:defRPr sz="2123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321227" indent="-211021" algn="ctr" defTabSz="457200" rtl="0" eaLnBrk="0" fontAlgn="base" latinLnBrk="0" hangingPunct="0">
              <a:spcBef>
                <a:spcPct val="50000"/>
              </a:spcBef>
              <a:spcAft>
                <a:spcPct val="0"/>
              </a:spcAft>
              <a:defRPr sz="2123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69" indent="-211021" algn="ctr" defTabSz="457200" rtl="0" eaLnBrk="0" fontAlgn="base" latinLnBrk="0" hangingPunct="0">
              <a:spcBef>
                <a:spcPct val="50000"/>
              </a:spcBef>
              <a:spcAft>
                <a:spcPct val="0"/>
              </a:spcAft>
              <a:defRPr sz="2123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165310" indent="-211021" algn="ctr" defTabSz="457200" rtl="0" eaLnBrk="0" fontAlgn="base" latinLnBrk="0" hangingPunct="0">
              <a:spcBef>
                <a:spcPct val="50000"/>
              </a:spcBef>
              <a:spcAft>
                <a:spcPct val="0"/>
              </a:spcAft>
              <a:defRPr sz="2123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587351" indent="-211021" algn="ctr" defTabSz="457200" rtl="0" eaLnBrk="0" fontAlgn="base" latinLnBrk="0" hangingPunct="0">
              <a:spcBef>
                <a:spcPct val="50000"/>
              </a:spcBef>
              <a:spcAft>
                <a:spcPct val="0"/>
              </a:spcAft>
              <a:defRPr sz="2123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</a:pPr>
            <a:fld id="{A37789C0-ECAE-BB4B-9155-6EAE1918D53C}" type="slidenum">
              <a:rPr lang="en-US" altLang="en-US" sz="1292" smtClean="0"/>
              <a:pPr algn="r">
                <a:spcBef>
                  <a:spcPct val="0"/>
                </a:spcBef>
              </a:pPr>
              <a:t>14</a:t>
            </a:fld>
            <a:endParaRPr lang="en-US" altLang="en-US" sz="1292"/>
          </a:p>
        </p:txBody>
      </p:sp>
      <p:pic>
        <p:nvPicPr>
          <p:cNvPr id="8" name="BatchCompressionPS_compressed.AVI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42648" y="2193425"/>
            <a:ext cx="5424854" cy="394774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3078" y="948106"/>
            <a:ext cx="8130976" cy="49236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266700" indent="-2667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828675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236663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4465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GB" altLang="en-US" sz="2400" b="1" dirty="0">
                <a:ea typeface="Times New Roman" charset="0"/>
                <a:cs typeface="Times New Roman" charset="0"/>
              </a:rPr>
              <a:t>AD: </a:t>
            </a:r>
            <a:r>
              <a:rPr lang="en-GB" altLang="en-US" sz="2400" b="1" i="1" dirty="0" err="1">
                <a:ea typeface="Times New Roman" charset="0"/>
                <a:cs typeface="Times New Roman" charset="0"/>
              </a:rPr>
              <a:t>f</a:t>
            </a:r>
            <a:r>
              <a:rPr lang="en-GB" altLang="en-US" sz="2400" b="1" baseline="-25000" dirty="0" err="1">
                <a:ea typeface="Times New Roman" charset="0"/>
                <a:cs typeface="Times New Roman" charset="0"/>
              </a:rPr>
              <a:t>rev,</a:t>
            </a:r>
            <a:r>
              <a:rPr lang="en-GB" altLang="en-US" sz="2400" b="1" baseline="-25000" dirty="0" err="1">
                <a:solidFill>
                  <a:srgbClr val="FF0000"/>
                </a:solidFill>
                <a:ea typeface="Times New Roman" charset="0"/>
                <a:cs typeface="Times New Roman" charset="0"/>
              </a:rPr>
              <a:t>AD</a:t>
            </a:r>
            <a:r>
              <a:rPr lang="en-GB" altLang="en-US" sz="2400" b="1" dirty="0">
                <a:ea typeface="Times New Roman" charset="0"/>
                <a:cs typeface="Times New Roman" charset="0"/>
              </a:rPr>
              <a:t> = 10/3 </a:t>
            </a:r>
            <a:r>
              <a:rPr lang="en-GB" altLang="en-US" sz="2400" b="1" i="1" dirty="0" err="1">
                <a:ea typeface="Times New Roman" charset="0"/>
                <a:cs typeface="Times New Roman" charset="0"/>
              </a:rPr>
              <a:t>f</a:t>
            </a:r>
            <a:r>
              <a:rPr lang="en-GB" altLang="en-US" sz="2400" b="1" baseline="-25000" dirty="0" err="1">
                <a:ea typeface="Times New Roman" charset="0"/>
                <a:cs typeface="Times New Roman" charset="0"/>
              </a:rPr>
              <a:t>rev,</a:t>
            </a:r>
            <a:r>
              <a:rPr lang="en-GB" altLang="en-US" sz="2400" b="1" baseline="-25000" dirty="0" err="1">
                <a:solidFill>
                  <a:srgbClr val="FF0000"/>
                </a:solidFill>
                <a:ea typeface="Times New Roman" charset="0"/>
                <a:cs typeface="Times New Roman" charset="0"/>
              </a:rPr>
              <a:t>PS</a:t>
            </a:r>
            <a:r>
              <a:rPr lang="en-GB" altLang="en-US" sz="2400" b="1" dirty="0">
                <a:ea typeface="Times New Roman" charset="0"/>
                <a:cs typeface="Times New Roman" charset="0"/>
              </a:rPr>
              <a:t> → Compress batch to &lt;  30% </a:t>
            </a:r>
            <a:r>
              <a:rPr lang="en-GB" altLang="en-US" sz="2400" b="1" i="1" dirty="0">
                <a:ea typeface="Times New Roman" charset="0"/>
                <a:cs typeface="Times New Roman" charset="0"/>
              </a:rPr>
              <a:t>T</a:t>
            </a:r>
            <a:r>
              <a:rPr lang="en-GB" altLang="en-US" sz="2400" b="1" baseline="-25000" dirty="0">
                <a:ea typeface="Times New Roman" charset="0"/>
                <a:cs typeface="Times New Roman" charset="0"/>
              </a:rPr>
              <a:t>rev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82515" y="1553268"/>
            <a:ext cx="7807569" cy="492369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44500" indent="-444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909638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317625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725613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1336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90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buFont typeface="Times New Roman" charset="0"/>
              <a:buChar char="→"/>
            </a:pPr>
            <a:r>
              <a:rPr lang="en-GB" altLang="en-US" sz="2400" b="1">
                <a:ea typeface="Times New Roman" charset="0"/>
                <a:cs typeface="Times New Roman" charset="0"/>
              </a:rPr>
              <a:t>Slowly change </a:t>
            </a:r>
            <a:r>
              <a:rPr lang="en-GB" altLang="en-US" sz="2400" b="1" i="1">
                <a:ea typeface="Times New Roman" charset="0"/>
                <a:cs typeface="Times New Roman" charset="0"/>
              </a:rPr>
              <a:t>h</a:t>
            </a:r>
            <a:r>
              <a:rPr lang="en-GB" altLang="en-US" sz="2400" b="1">
                <a:ea typeface="Times New Roman" charset="0"/>
                <a:cs typeface="Times New Roman" charset="0"/>
              </a:rPr>
              <a:t> = 8 → 9 → 11 → 13 → 15 → 17 → 20 </a:t>
            </a:r>
          </a:p>
        </p:txBody>
      </p:sp>
      <p:grpSp>
        <p:nvGrpSpPr>
          <p:cNvPr id="11" name="Group 33"/>
          <p:cNvGrpSpPr>
            <a:grpSpLocks/>
          </p:cNvGrpSpPr>
          <p:nvPr/>
        </p:nvGrpSpPr>
        <p:grpSpPr bwMode="auto">
          <a:xfrm>
            <a:off x="782515" y="2137654"/>
            <a:ext cx="2299189" cy="1909397"/>
            <a:chOff x="717" y="1248"/>
            <a:chExt cx="1569" cy="1303"/>
          </a:xfrm>
        </p:grpSpPr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V="1">
              <a:off x="942" y="1248"/>
              <a:ext cx="1" cy="10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942" y="2332"/>
              <a:ext cx="1344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/>
            </a:p>
          </p:txBody>
        </p:sp>
        <p:grpSp>
          <p:nvGrpSpPr>
            <p:cNvPr id="14" name="Group 15"/>
            <p:cNvGrpSpPr>
              <a:grpSpLocks/>
            </p:cNvGrpSpPr>
            <p:nvPr/>
          </p:nvGrpSpPr>
          <p:grpSpPr bwMode="auto">
            <a:xfrm>
              <a:off x="942" y="1508"/>
              <a:ext cx="1127" cy="824"/>
              <a:chOff x="864" y="1248"/>
              <a:chExt cx="1248" cy="912"/>
            </a:xfrm>
          </p:grpSpPr>
          <p:sp>
            <p:nvSpPr>
              <p:cNvPr id="22" name="Line 16"/>
              <p:cNvSpPr>
                <a:spLocks noChangeShapeType="1"/>
              </p:cNvSpPr>
              <p:nvPr/>
            </p:nvSpPr>
            <p:spPr bwMode="auto">
              <a:xfrm>
                <a:off x="864" y="1248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62"/>
              </a:p>
            </p:txBody>
          </p:sp>
          <p:sp>
            <p:nvSpPr>
              <p:cNvPr id="23" name="Line 17"/>
              <p:cNvSpPr>
                <a:spLocks noChangeShapeType="1"/>
              </p:cNvSpPr>
              <p:nvPr/>
            </p:nvSpPr>
            <p:spPr bwMode="auto">
              <a:xfrm flipH="1" flipV="1">
                <a:off x="1488" y="1248"/>
                <a:ext cx="624" cy="912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62"/>
              </a:p>
            </p:txBody>
          </p:sp>
        </p:grpSp>
        <p:grpSp>
          <p:nvGrpSpPr>
            <p:cNvPr id="15" name="Group 18"/>
            <p:cNvGrpSpPr>
              <a:grpSpLocks/>
            </p:cNvGrpSpPr>
            <p:nvPr/>
          </p:nvGrpSpPr>
          <p:grpSpPr bwMode="auto">
            <a:xfrm>
              <a:off x="942" y="1508"/>
              <a:ext cx="1127" cy="824"/>
              <a:chOff x="864" y="1248"/>
              <a:chExt cx="1248" cy="912"/>
            </a:xfrm>
          </p:grpSpPr>
          <p:sp>
            <p:nvSpPr>
              <p:cNvPr id="20" name="Line 19"/>
              <p:cNvSpPr>
                <a:spLocks noChangeShapeType="1"/>
              </p:cNvSpPr>
              <p:nvPr/>
            </p:nvSpPr>
            <p:spPr bwMode="auto">
              <a:xfrm flipV="1">
                <a:off x="864" y="1248"/>
                <a:ext cx="624" cy="91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62"/>
              </a:p>
            </p:txBody>
          </p:sp>
          <p:sp>
            <p:nvSpPr>
              <p:cNvPr id="21" name="Line 20"/>
              <p:cNvSpPr>
                <a:spLocks noChangeShapeType="1"/>
              </p:cNvSpPr>
              <p:nvPr/>
            </p:nvSpPr>
            <p:spPr bwMode="auto">
              <a:xfrm>
                <a:off x="1488" y="1248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62"/>
              </a:p>
            </p:txBody>
          </p:sp>
        </p:grp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942" y="1291"/>
              <a:ext cx="477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l"/>
              <a:r>
                <a:rPr lang="en-US" altLang="en-US" sz="1662" i="1">
                  <a:solidFill>
                    <a:srgbClr val="FF0000"/>
                  </a:solidFill>
                </a:rPr>
                <a:t>h</a:t>
              </a:r>
              <a:r>
                <a:rPr lang="en-US" altLang="en-US" sz="1662">
                  <a:solidFill>
                    <a:srgbClr val="FF0000"/>
                  </a:solidFill>
                </a:rPr>
                <a:t> = </a:t>
              </a:r>
              <a:r>
                <a:rPr lang="en-US" altLang="en-US" sz="1662" i="1">
                  <a:solidFill>
                    <a:srgbClr val="FF0000"/>
                  </a:solidFill>
                </a:rPr>
                <a:t>h</a:t>
              </a:r>
              <a:r>
                <a:rPr lang="en-US" altLang="en-US" sz="1662" baseline="-25000">
                  <a:solidFill>
                    <a:srgbClr val="FF0000"/>
                  </a:solidFill>
                </a:rPr>
                <a:t>0</a:t>
              </a:r>
              <a:endParaRPr lang="de-DE" altLang="en-US" sz="1662" baseline="-25000">
                <a:solidFill>
                  <a:srgbClr val="FF0000"/>
                </a:solidFill>
              </a:endParaRPr>
            </a:p>
          </p:txBody>
        </p:sp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1056" y="2112"/>
              <a:ext cx="991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l"/>
              <a:r>
                <a:rPr lang="en-US" altLang="en-US" sz="1662" i="1">
                  <a:solidFill>
                    <a:srgbClr val="0000FF"/>
                  </a:solidFill>
                </a:rPr>
                <a:t>h</a:t>
              </a:r>
              <a:r>
                <a:rPr lang="en-US" altLang="en-US" sz="1662">
                  <a:solidFill>
                    <a:srgbClr val="0000FF"/>
                  </a:solidFill>
                </a:rPr>
                <a:t> = </a:t>
              </a:r>
              <a:r>
                <a:rPr lang="en-US" altLang="en-US" sz="1662" i="1">
                  <a:solidFill>
                    <a:srgbClr val="0000FF"/>
                  </a:solidFill>
                </a:rPr>
                <a:t>h</a:t>
              </a:r>
              <a:r>
                <a:rPr lang="en-US" altLang="en-US" sz="1662" baseline="-25000">
                  <a:solidFill>
                    <a:srgbClr val="0000FF"/>
                  </a:solidFill>
                </a:rPr>
                <a:t>0</a:t>
              </a:r>
              <a:r>
                <a:rPr lang="en-US" altLang="en-US" sz="1662">
                  <a:solidFill>
                    <a:srgbClr val="0000FF"/>
                  </a:solidFill>
                </a:rPr>
                <a:t> +1…3</a:t>
              </a:r>
              <a:endParaRPr lang="de-DE" altLang="en-US" sz="1662">
                <a:solidFill>
                  <a:srgbClr val="0000FF"/>
                </a:solidFill>
              </a:endParaRP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1470" y="2333"/>
              <a:ext cx="768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r"/>
              <a:r>
                <a:rPr lang="en-US" altLang="en-US" sz="1477" b="1"/>
                <a:t>Time</a:t>
              </a:r>
              <a:endParaRPr lang="de-DE" altLang="en-US" sz="1477" b="1"/>
            </a:p>
          </p:txBody>
        </p:sp>
        <p:sp>
          <p:nvSpPr>
            <p:cNvPr id="19" name="Text Box 24"/>
            <p:cNvSpPr txBox="1">
              <a:spLocks noChangeArrowheads="1"/>
            </p:cNvSpPr>
            <p:nvPr/>
          </p:nvSpPr>
          <p:spPr bwMode="auto">
            <a:xfrm rot="16200000">
              <a:off x="442" y="1575"/>
              <a:ext cx="768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ctr">
                <a:spcBef>
                  <a:spcPct val="50000"/>
                </a:spcBef>
                <a:defRPr sz="23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en-US" altLang="en-US" sz="1477" b="1"/>
                <a:t>Amplitude</a:t>
              </a:r>
              <a:endParaRPr lang="de-DE" altLang="en-US" sz="1477" b="1"/>
            </a:p>
          </p:txBody>
        </p:sp>
      </p:grpSp>
      <p:grpSp>
        <p:nvGrpSpPr>
          <p:cNvPr id="24" name="Group 32"/>
          <p:cNvGrpSpPr>
            <a:grpSpLocks/>
          </p:cNvGrpSpPr>
          <p:nvPr/>
        </p:nvGrpSpPr>
        <p:grpSpPr bwMode="auto">
          <a:xfrm>
            <a:off x="789597" y="3863752"/>
            <a:ext cx="7882303" cy="2514600"/>
            <a:chOff x="669" y="2544"/>
            <a:chExt cx="5379" cy="1716"/>
          </a:xfrm>
        </p:grpSpPr>
        <p:grpSp>
          <p:nvGrpSpPr>
            <p:cNvPr id="25" name="Group 30"/>
            <p:cNvGrpSpPr>
              <a:grpSpLocks/>
            </p:cNvGrpSpPr>
            <p:nvPr/>
          </p:nvGrpSpPr>
          <p:grpSpPr bwMode="auto">
            <a:xfrm>
              <a:off x="669" y="2544"/>
              <a:ext cx="1635" cy="1392"/>
              <a:chOff x="669" y="2592"/>
              <a:chExt cx="1635" cy="1392"/>
            </a:xfrm>
          </p:grpSpPr>
          <p:pic>
            <p:nvPicPr>
              <p:cNvPr id="27" name="Picture 26" descr="TomoscopeReference2007BatchCompression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2592"/>
                <a:ext cx="1392" cy="1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8" name="Group 29"/>
              <p:cNvGrpSpPr>
                <a:grpSpLocks/>
              </p:cNvGrpSpPr>
              <p:nvPr/>
            </p:nvGrpSpPr>
            <p:grpSpPr bwMode="auto">
              <a:xfrm>
                <a:off x="669" y="2592"/>
                <a:ext cx="238" cy="1392"/>
                <a:chOff x="717" y="2592"/>
                <a:chExt cx="238" cy="1392"/>
              </a:xfrm>
            </p:grpSpPr>
            <p:sp>
              <p:nvSpPr>
                <p:cNvPr id="29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912" y="2592"/>
                  <a:ext cx="0" cy="139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triangle" w="med" len="lg"/>
                  <a:tailEnd type="triangl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62"/>
                </a:p>
              </p:txBody>
            </p:sp>
            <p:sp>
              <p:nvSpPr>
                <p:cNvPr id="30" name="Text Box 2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52" y="3145"/>
                  <a:ext cx="768" cy="2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ctr">
                    <a:spcBef>
                      <a:spcPct val="50000"/>
                    </a:spcBef>
                    <a:defRPr sz="2300">
                      <a:solidFill>
                        <a:schemeClr val="tx1"/>
                      </a:solidFill>
                      <a:latin typeface="Times New Roman" charset="0"/>
                    </a:defRPr>
                  </a:lvl1pPr>
                  <a:lvl2pPr marL="742950" indent="-285750" algn="ctr">
                    <a:spcBef>
                      <a:spcPct val="50000"/>
                    </a:spcBef>
                    <a:defRPr sz="2300">
                      <a:solidFill>
                        <a:schemeClr val="tx1"/>
                      </a:solidFill>
                      <a:latin typeface="Times New Roman" charset="0"/>
                    </a:defRPr>
                  </a:lvl2pPr>
                  <a:lvl3pPr marL="1143000" indent="-228600" algn="ctr">
                    <a:spcBef>
                      <a:spcPct val="50000"/>
                    </a:spcBef>
                    <a:defRPr sz="2300">
                      <a:solidFill>
                        <a:schemeClr val="tx1"/>
                      </a:solidFill>
                      <a:latin typeface="Times New Roman" charset="0"/>
                    </a:defRPr>
                  </a:lvl3pPr>
                  <a:lvl4pPr marL="1600200" indent="-228600" algn="ctr">
                    <a:spcBef>
                      <a:spcPct val="50000"/>
                    </a:spcBef>
                    <a:defRPr sz="2300">
                      <a:solidFill>
                        <a:schemeClr val="tx1"/>
                      </a:solidFill>
                      <a:latin typeface="Times New Roman" charset="0"/>
                    </a:defRPr>
                  </a:lvl4pPr>
                  <a:lvl5pPr marL="2057400" indent="-228600" algn="ctr">
                    <a:spcBef>
                      <a:spcPct val="50000"/>
                    </a:spcBef>
                    <a:defRPr sz="2300">
                      <a:solidFill>
                        <a:schemeClr val="tx1"/>
                      </a:solidFill>
                      <a:latin typeface="Times New Roman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300">
                      <a:solidFill>
                        <a:schemeClr val="tx1"/>
                      </a:solidFill>
                      <a:latin typeface="Times New Roman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300">
                      <a:solidFill>
                        <a:schemeClr val="tx1"/>
                      </a:solidFill>
                      <a:latin typeface="Times New Roman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300">
                      <a:solidFill>
                        <a:schemeClr val="tx1"/>
                      </a:solidFill>
                      <a:latin typeface="Times New Roman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300">
                      <a:solidFill>
                        <a:schemeClr val="tx1"/>
                      </a:solidFill>
                      <a:latin typeface="Times New Roman" charset="0"/>
                    </a:defRPr>
                  </a:lvl9pPr>
                </a:lstStyle>
                <a:p>
                  <a:r>
                    <a:rPr lang="en-US" altLang="en-US" sz="1662" b="1"/>
                    <a:t>200 ms</a:t>
                  </a:r>
                </a:p>
              </p:txBody>
            </p:sp>
          </p:grpSp>
        </p:grpSp>
        <p:sp>
          <p:nvSpPr>
            <p:cNvPr id="26" name="Text Box 31"/>
            <p:cNvSpPr txBox="1">
              <a:spLocks noChangeArrowheads="1"/>
            </p:cNvSpPr>
            <p:nvPr/>
          </p:nvSpPr>
          <p:spPr bwMode="auto">
            <a:xfrm>
              <a:off x="720" y="3984"/>
              <a:ext cx="5328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57188" indent="-35718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536575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50000"/>
                </a:spcBef>
                <a:buFont typeface="Times New Roman" charset="0"/>
                <a:buChar char="→"/>
              </a:pPr>
              <a:r>
                <a:rPr lang="de-DE" altLang="en-US" sz="2031" b="1" err="1">
                  <a:solidFill>
                    <a:schemeClr val="accent2"/>
                  </a:solidFill>
                </a:rPr>
                <a:t>Compress</a:t>
              </a:r>
              <a:r>
                <a:rPr lang="de-DE" altLang="en-US" sz="2031" b="1">
                  <a:solidFill>
                    <a:schemeClr val="accent2"/>
                  </a:solidFill>
                </a:rPr>
                <a:t> </a:t>
              </a:r>
              <a:r>
                <a:rPr lang="de-DE" altLang="en-US" sz="2031" b="1" err="1">
                  <a:solidFill>
                    <a:srgbClr val="FF0000"/>
                  </a:solidFill>
                </a:rPr>
                <a:t>four</a:t>
              </a:r>
              <a:r>
                <a:rPr lang="de-DE" altLang="en-US" sz="2031" b="1">
                  <a:solidFill>
                    <a:srgbClr val="FF0000"/>
                  </a:solidFill>
                </a:rPr>
                <a:t> </a:t>
              </a:r>
              <a:r>
                <a:rPr lang="de-DE" altLang="en-US" sz="2031" b="1" err="1">
                  <a:solidFill>
                    <a:srgbClr val="FF0000"/>
                  </a:solidFill>
                </a:rPr>
                <a:t>bunches</a:t>
              </a:r>
              <a:r>
                <a:rPr lang="de-DE" altLang="en-US" sz="2031" b="1">
                  <a:solidFill>
                    <a:srgbClr val="FF0000"/>
                  </a:solidFill>
                </a:rPr>
                <a:t> </a:t>
              </a:r>
              <a:r>
                <a:rPr lang="de-DE" altLang="en-US" sz="2031" b="1" err="1">
                  <a:solidFill>
                    <a:srgbClr val="FF0000"/>
                  </a:solidFill>
                </a:rPr>
                <a:t>to</a:t>
              </a:r>
              <a:r>
                <a:rPr lang="de-DE" altLang="en-US" sz="2031" b="1">
                  <a:solidFill>
                    <a:srgbClr val="FF0000"/>
                  </a:solidFill>
                </a:rPr>
                <a:t> 20 %</a:t>
              </a:r>
              <a:r>
                <a:rPr lang="de-DE" altLang="en-US" sz="2031" b="1">
                  <a:solidFill>
                    <a:schemeClr val="accent2"/>
                  </a:solidFill>
                </a:rPr>
                <a:t> </a:t>
              </a:r>
              <a:r>
                <a:rPr lang="de-DE" altLang="en-US" sz="2031" b="1" err="1">
                  <a:solidFill>
                    <a:schemeClr val="accent2"/>
                  </a:solidFill>
                </a:rPr>
                <a:t>of</a:t>
              </a:r>
              <a:r>
                <a:rPr lang="de-DE" altLang="en-US" sz="2031" b="1">
                  <a:solidFill>
                    <a:schemeClr val="accent2"/>
                  </a:solidFill>
                </a:rPr>
                <a:t> </a:t>
              </a:r>
              <a:r>
                <a:rPr lang="de-DE" altLang="en-US" sz="2031" b="1" err="1">
                  <a:solidFill>
                    <a:schemeClr val="accent2"/>
                  </a:solidFill>
                </a:rPr>
                <a:t>the</a:t>
              </a:r>
              <a:r>
                <a:rPr lang="de-DE" altLang="en-US" sz="2031" b="1">
                  <a:solidFill>
                    <a:schemeClr val="accent2"/>
                  </a:solidFill>
                </a:rPr>
                <a:t> </a:t>
              </a:r>
              <a:r>
                <a:rPr lang="de-DE" altLang="en-US" sz="2031" b="1" err="1">
                  <a:solidFill>
                    <a:schemeClr val="accent2"/>
                  </a:solidFill>
                </a:rPr>
                <a:t>machine</a:t>
              </a:r>
              <a:r>
                <a:rPr lang="de-DE" altLang="en-US" sz="2031" b="1">
                  <a:solidFill>
                    <a:schemeClr val="accent2"/>
                  </a:solidFill>
                </a:rPr>
                <a:t> </a:t>
              </a:r>
              <a:r>
                <a:rPr lang="de-DE" altLang="en-US" sz="2031" b="1" err="1">
                  <a:solidFill>
                    <a:schemeClr val="accent2"/>
                  </a:solidFill>
                </a:rPr>
                <a:t>circumference</a:t>
              </a:r>
              <a:endParaRPr lang="de-DE" altLang="en-US" sz="1846" b="1">
                <a:solidFill>
                  <a:srgbClr val="FF0000"/>
                </a:solidFill>
                <a:latin typeface="Comic Sans MS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 rot="16200000">
            <a:off x="7977631" y="5062670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Heiko</a:t>
            </a:r>
            <a:r>
              <a:rPr lang="en-US" dirty="0" smtClean="0"/>
              <a:t> </a:t>
            </a:r>
            <a:r>
              <a:rPr lang="en-US" dirty="0" err="1" smtClean="0"/>
              <a:t>Damerau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0627" y="4415469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 changes ?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50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802" y="2590455"/>
            <a:ext cx="7467600" cy="1143000"/>
          </a:xfrm>
        </p:spPr>
        <p:txBody>
          <a:bodyPr/>
          <a:lstStyle/>
          <a:p>
            <a:r>
              <a:rPr lang="en-GB" dirty="0" smtClean="0"/>
              <a:t>			Spare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Wolfgang Hofle   -   September 13,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38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Request to have a Review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Wolfgang Hofle   -   September 13, 2018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E2E3-27B6-7142-975D-672E757F8B26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947394" y="1991684"/>
            <a:ext cx="4572000" cy="34240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sz="1100" dirty="0">
                <a:solidFill>
                  <a:srgbClr val="1F497D"/>
                </a:solidFill>
                <a:latin typeface="Calibri" panose="020F0502020204030204" pitchFamily="34" charset="0"/>
              </a:rPr>
              <a:t>Dear Colleagues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100" dirty="0">
                <a:solidFill>
                  <a:srgbClr val="1F497D"/>
                </a:solidFill>
                <a:latin typeface="Calibri" panose="020F0502020204030204" pitchFamily="34" charset="0"/>
              </a:rPr>
              <a:t>Following the latest MTP exercise, a Cost and Schedule Review (CSR) has been requested to be organized by the AD consolidation program leader and the AD Technical Coordinator.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100" b="1" dirty="0">
                <a:solidFill>
                  <a:srgbClr val="1F497D"/>
                </a:solidFill>
                <a:latin typeface="Calibri" panose="020F0502020204030204" pitchFamily="34" charset="0"/>
              </a:rPr>
              <a:t>The  date for this review is 21st of September 2018</a:t>
            </a:r>
            <a:r>
              <a:rPr lang="en-US" sz="1100" dirty="0">
                <a:solidFill>
                  <a:srgbClr val="1F497D"/>
                </a:solidFill>
                <a:latin typeface="Calibri" panose="020F0502020204030204" pitchFamily="34" charset="0"/>
              </a:rPr>
              <a:t>. The mandate of the review is attached to this mail.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350" dirty="0">
                <a:solidFill>
                  <a:srgbClr val="000000"/>
                </a:solidFill>
                <a:latin typeface="Segoe UI" panose="020B0502040204020203" pitchFamily="34" charset="0"/>
              </a:rPr>
              <a:t> 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100" dirty="0">
                <a:solidFill>
                  <a:srgbClr val="1F497D"/>
                </a:solidFill>
                <a:latin typeface="Calibri" panose="020F0502020204030204" pitchFamily="34" charset="0"/>
              </a:rPr>
              <a:t>We would like to kindly ask you to present the status of the Work Package you are responsible for at the occasion of this CSR. 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100" dirty="0">
                <a:solidFill>
                  <a:srgbClr val="1F497D"/>
                </a:solidFill>
                <a:latin typeface="Calibri" panose="020F0502020204030204" pitchFamily="34" charset="0"/>
              </a:rPr>
              <a:t>The idea is to summarize the work already completed, then focus on the remaining tasks, the corresponding schedule and the budget situation.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100" dirty="0">
                <a:solidFill>
                  <a:srgbClr val="1F497D"/>
                </a:solidFill>
                <a:latin typeface="Calibri" panose="020F0502020204030204" pitchFamily="34" charset="0"/>
              </a:rPr>
              <a:t>See the proposed agenda below. Your feedback is welcome !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100" b="1" dirty="0">
                <a:solidFill>
                  <a:srgbClr val="1F497D"/>
                </a:solidFill>
                <a:latin typeface="Calibri" panose="020F0502020204030204" pitchFamily="34" charset="0"/>
              </a:rPr>
              <a:t>Could you please be so kind as to confirm your participation asap for the ease of the organization ? In case you are not available, thanks do name a delegate.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350" dirty="0">
                <a:solidFill>
                  <a:srgbClr val="000000"/>
                </a:solidFill>
                <a:latin typeface="Segoe UI" panose="020B0502040204020203" pitchFamily="34" charset="0"/>
              </a:rPr>
              <a:t> 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100" dirty="0">
                <a:solidFill>
                  <a:srgbClr val="1F497D"/>
                </a:solidFill>
                <a:latin typeface="Calibri" panose="020F0502020204030204" pitchFamily="34" charset="0"/>
              </a:rPr>
              <a:t>Many thanks, kind regards.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350" dirty="0">
                <a:solidFill>
                  <a:srgbClr val="000000"/>
                </a:solidFill>
                <a:latin typeface="Segoe UI" panose="020B0502040204020203" pitchFamily="34" charset="0"/>
              </a:rPr>
              <a:t> 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100" dirty="0">
                <a:solidFill>
                  <a:srgbClr val="1F497D"/>
                </a:solidFill>
                <a:latin typeface="Calibri" panose="020F0502020204030204" pitchFamily="34" charset="0"/>
              </a:rPr>
              <a:t>Francois </a:t>
            </a:r>
            <a:r>
              <a:rPr lang="en-US" sz="1100" dirty="0" err="1">
                <a:solidFill>
                  <a:srgbClr val="1F497D"/>
                </a:solidFill>
                <a:latin typeface="Calibri" panose="020F0502020204030204" pitchFamily="34" charset="0"/>
              </a:rPr>
              <a:t>Butin</a:t>
            </a:r>
            <a:r>
              <a:rPr lang="en-US" sz="1100" dirty="0">
                <a:solidFill>
                  <a:srgbClr val="1F497D"/>
                </a:solidFill>
                <a:latin typeface="Calibri" panose="020F0502020204030204" pitchFamily="34" charset="0"/>
              </a:rPr>
              <a:t>, Tommy Eriksson</a:t>
            </a:r>
            <a:endParaRPr lang="fr-CH" sz="120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265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proposed by F. </a:t>
            </a:r>
            <a:r>
              <a:rPr lang="en-GB" dirty="0" err="1" smtClean="0"/>
              <a:t>Butin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Wolfgang Hofle   -   September 13, 2018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E2E3-27B6-7142-975D-672E757F8B26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2125744" y="1810463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sz="1200" b="1" dirty="0">
                <a:solidFill>
                  <a:srgbClr val="1F497D"/>
                </a:solidFill>
                <a:latin typeface="Calibri" panose="020F0502020204030204" pitchFamily="34" charset="0"/>
              </a:rPr>
              <a:t>Provisional agenda, TBC: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000000"/>
                </a:solidFill>
                <a:latin typeface="Segoe UI" panose="020B0502040204020203" pitchFamily="34" charset="0"/>
              </a:rPr>
              <a:t> 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solidFill>
                  <a:srgbClr val="1F497D"/>
                </a:solidFill>
                <a:latin typeface="Calibri" panose="020F0502020204030204" pitchFamily="34" charset="0"/>
              </a:rPr>
              <a:t>1. Current status of the masterplan and                    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Implementation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 </a:t>
            </a: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priorities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                                           T. Eriksson (20’)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2. Overall budget situation                                          L. Van Den </a:t>
            </a:r>
            <a:r>
              <a:rPr lang="en-GB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Boogaard</a:t>
            </a: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 (15’)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3. Magnets AD + Target area                                       A. </a:t>
            </a:r>
            <a:r>
              <a:rPr lang="en-GB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Newborough</a:t>
            </a: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 (20’)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4. Power converters                                                       JP. Burnet (15’)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5. Vacuum system                                                          J. Ferreira-Somoza (15’)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6. RF  (C02, C10, LL/</a:t>
            </a:r>
            <a:r>
              <a:rPr lang="en-GB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Schottky</a:t>
            </a: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, </a:t>
            </a:r>
            <a:r>
              <a:rPr lang="en-GB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Stoch</a:t>
            </a: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 cooling)            W. </a:t>
            </a:r>
            <a:r>
              <a:rPr lang="en-GB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Hoefle</a:t>
            </a: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 (40’)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7. Kickers &amp; Horn </a:t>
            </a:r>
            <a:r>
              <a:rPr lang="en-GB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testbench</a:t>
            </a: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                                         E. </a:t>
            </a:r>
            <a:r>
              <a:rPr lang="en-GB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Carlier</a:t>
            </a: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 (20’)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8. Horn Ignitrons                                                            G. </a:t>
            </a:r>
            <a:r>
              <a:rPr lang="en-GB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Grawer</a:t>
            </a:r>
            <a:r>
              <a:rPr lang="en-GB" sz="1200" dirty="0">
                <a:solidFill>
                  <a:srgbClr val="1F497D"/>
                </a:solidFill>
                <a:latin typeface="Calibri" panose="020F0502020204030204" pitchFamily="34" charset="0"/>
              </a:rPr>
              <a:t> (15’)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9. Instrumentation                                                          L. </a:t>
            </a: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Soby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 (15’)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10. e-</a:t>
            </a: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cooler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                                                                      G. Tranquille (15’)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11. CV                                                                                A. Broche (15’)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12. </a:t>
            </a: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Cryogenics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 distribution                                            D. </a:t>
            </a: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Delikaris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 (20’)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13. Target Area </a:t>
            </a: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renovation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                                            M. </a:t>
            </a: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Calviani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 (40’)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14. </a:t>
            </a: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Risk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 </a:t>
            </a:r>
            <a:r>
              <a:rPr lang="fr-CH" sz="1200" dirty="0" err="1">
                <a:solidFill>
                  <a:srgbClr val="1F497D"/>
                </a:solidFill>
                <a:latin typeface="Calibri" panose="020F0502020204030204" pitchFamily="34" charset="0"/>
              </a:rPr>
              <a:t>analysis</a:t>
            </a: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,</a:t>
            </a:r>
            <a:endParaRPr lang="fr-CH" sz="1200" dirty="0"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1F497D"/>
                </a:solidFill>
                <a:latin typeface="Calibri" panose="020F0502020204030204" pitchFamily="34" charset="0"/>
              </a:rPr>
              <a:t>mitigation options                                                           F. Butin (20’)</a:t>
            </a:r>
            <a:endParaRPr lang="fr-CH" sz="120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603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Review of AD Consolidation on 21</a:t>
            </a:r>
            <a:r>
              <a:rPr lang="en-GB" baseline="30000" dirty="0" smtClean="0"/>
              <a:t>st</a:t>
            </a:r>
            <a:r>
              <a:rPr lang="en-GB" dirty="0" smtClean="0"/>
              <a:t> September 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Wolfgang Hofle   -   September 13, 2018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E2E3-27B6-7142-975D-672E757F8B26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555765" y="2996865"/>
            <a:ext cx="52365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Review Panel Members: proposal: Mike Lamont [ACC-CONS], </a:t>
            </a:r>
            <a:r>
              <a:rPr lang="en-US" sz="1600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Rende</a:t>
            </a:r>
            <a:r>
              <a:rPr lang="en-US" sz="16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Steerenberg</a:t>
            </a:r>
            <a:r>
              <a:rPr lang="en-US" sz="16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[OP], Mar </a:t>
            </a:r>
            <a:r>
              <a:rPr lang="en-US" sz="1600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Capeans</a:t>
            </a:r>
            <a:r>
              <a:rPr lang="en-US" sz="16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[TE], </a:t>
            </a:r>
            <a:r>
              <a:rPr lang="en-US" sz="1600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Henric</a:t>
            </a:r>
            <a:r>
              <a:rPr lang="en-US" sz="16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Wilkens [EP], Luigi Serio [EN], Sylvie </a:t>
            </a:r>
            <a:r>
              <a:rPr lang="en-US" sz="1600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Prodon</a:t>
            </a:r>
            <a:r>
              <a:rPr lang="en-US" sz="16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[FAP] </a:t>
            </a:r>
            <a:endParaRPr lang="en-GB" sz="1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6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For info: Lisette Van den </a:t>
            </a:r>
            <a:r>
              <a:rPr lang="en-US" sz="1600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Boogaard</a:t>
            </a:r>
            <a:endParaRPr lang="en-GB" sz="16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0671" y="1909052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“Cost &amp; Schedule type of Review”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506355" y="471510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2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The Review Panel will receive all support material (project documents, draft planning and activity summaries) latest by September 15</a:t>
            </a:r>
            <a:r>
              <a:rPr lang="en-US" sz="1200" baseline="300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</a:t>
            </a:r>
            <a:r>
              <a:rPr lang="en-US" sz="12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with the review scheduled for September 21</a:t>
            </a:r>
            <a:r>
              <a:rPr lang="en-US" sz="1200" baseline="300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st</a:t>
            </a:r>
            <a:r>
              <a:rPr lang="en-US" sz="12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  <a:endParaRPr lang="en-GB" sz="12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2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325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38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4387" y="2535572"/>
            <a:ext cx="5851069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55A0"/>
                </a:solidFill>
              </a:rPr>
              <a:t>2</a:t>
            </a:r>
            <a:r>
              <a:rPr lang="en-US" baseline="30000" dirty="0" smtClean="0">
                <a:solidFill>
                  <a:srgbClr val="0055A0"/>
                </a:solidFill>
              </a:rPr>
              <a:t>nd</a:t>
            </a:r>
            <a:r>
              <a:rPr lang="en-US" dirty="0" smtClean="0">
                <a:solidFill>
                  <a:srgbClr val="0055A0"/>
                </a:solidFill>
              </a:rPr>
              <a:t> </a:t>
            </a:r>
            <a:r>
              <a:rPr lang="en-US" dirty="0">
                <a:solidFill>
                  <a:srgbClr val="0055A0"/>
                </a:solidFill>
              </a:rPr>
              <a:t>RF preparation meeting</a:t>
            </a:r>
            <a:br>
              <a:rPr lang="en-US" dirty="0">
                <a:solidFill>
                  <a:srgbClr val="0055A0"/>
                </a:solidFill>
              </a:rPr>
            </a:br>
            <a:r>
              <a:rPr lang="en-US" dirty="0" smtClean="0">
                <a:solidFill>
                  <a:srgbClr val="0055A0"/>
                </a:solidFill>
              </a:rPr>
              <a:t>13.09.2018 </a:t>
            </a:r>
            <a:br>
              <a:rPr lang="en-US" dirty="0" smtClean="0">
                <a:solidFill>
                  <a:srgbClr val="0055A0"/>
                </a:solidFill>
              </a:rPr>
            </a:br>
            <a:r>
              <a:rPr lang="en-US" dirty="0" smtClean="0"/>
              <a:t>AD Consolidation Review 21.09.2018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W. Hofle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Wolfgang Hofle   -   September 13, 2018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E2E3-27B6-7142-975D-672E757F8B2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6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Decisions on 28.08.2018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7029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Two presentations on 21.09.2018:</a:t>
            </a:r>
          </a:p>
          <a:p>
            <a:pPr lvl="1"/>
            <a:r>
              <a:rPr lang="en-GB" dirty="0" smtClean="0"/>
              <a:t>Wolfgang Hofle:</a:t>
            </a:r>
          </a:p>
          <a:p>
            <a:pPr lvl="2"/>
            <a:r>
              <a:rPr lang="en-GB" dirty="0" smtClean="0"/>
              <a:t>Overview</a:t>
            </a:r>
          </a:p>
          <a:p>
            <a:pPr lvl="2"/>
            <a:r>
              <a:rPr lang="en-GB" dirty="0" smtClean="0"/>
              <a:t>C10 RF system</a:t>
            </a:r>
          </a:p>
          <a:p>
            <a:pPr lvl="2"/>
            <a:r>
              <a:rPr lang="en-GB" dirty="0" smtClean="0"/>
              <a:t>Beam Dynamics</a:t>
            </a:r>
          </a:p>
          <a:p>
            <a:pPr lvl="2"/>
            <a:r>
              <a:rPr lang="en-GB" dirty="0" smtClean="0"/>
              <a:t>Controls (PLC)</a:t>
            </a:r>
          </a:p>
          <a:p>
            <a:pPr lvl="2"/>
            <a:r>
              <a:rPr lang="en-GB" dirty="0" smtClean="0"/>
              <a:t>Stochastic Cooling</a:t>
            </a:r>
          </a:p>
          <a:p>
            <a:pPr lvl="2"/>
            <a:r>
              <a:rPr lang="en-GB" dirty="0" smtClean="0"/>
              <a:t>Longitudinal pick-up</a:t>
            </a:r>
          </a:p>
          <a:p>
            <a:pPr lvl="1"/>
            <a:r>
              <a:rPr lang="en-GB" dirty="0" smtClean="0"/>
              <a:t>Maria Elena </a:t>
            </a:r>
            <a:r>
              <a:rPr lang="en-GB" dirty="0" err="1" smtClean="0"/>
              <a:t>Angoletta</a:t>
            </a:r>
            <a:r>
              <a:rPr lang="en-GB" dirty="0" smtClean="0"/>
              <a:t>:</a:t>
            </a:r>
          </a:p>
          <a:p>
            <a:pPr lvl="2"/>
            <a:r>
              <a:rPr lang="en-GB" dirty="0" smtClean="0"/>
              <a:t>Replacement of C02 with </a:t>
            </a:r>
            <a:r>
              <a:rPr lang="en-GB" dirty="0" err="1" smtClean="0"/>
              <a:t>Finemet</a:t>
            </a:r>
            <a:endParaRPr lang="en-GB" dirty="0" smtClean="0"/>
          </a:p>
          <a:p>
            <a:pPr lvl="2"/>
            <a:r>
              <a:rPr lang="en-GB" dirty="0" smtClean="0"/>
              <a:t>LLRF for C02</a:t>
            </a:r>
          </a:p>
          <a:p>
            <a:pPr lvl="2"/>
            <a:r>
              <a:rPr lang="en-GB" dirty="0" smtClean="0"/>
              <a:t>Longitudinal </a:t>
            </a:r>
            <a:r>
              <a:rPr lang="en-GB" dirty="0" err="1" smtClean="0"/>
              <a:t>Schottky</a:t>
            </a:r>
            <a:r>
              <a:rPr lang="en-GB" dirty="0" smtClean="0"/>
              <a:t> measurement system for intensity, spectrum and </a:t>
            </a:r>
            <a:r>
              <a:rPr lang="en-GB" dirty="0" err="1" smtClean="0">
                <a:latin typeface="Symbol" panose="05050102010706020507" pitchFamily="18" charset="2"/>
              </a:rPr>
              <a:t>D</a:t>
            </a:r>
            <a:r>
              <a:rPr lang="en-GB" dirty="0" err="1" smtClean="0"/>
              <a:t>p</a:t>
            </a:r>
            <a:r>
              <a:rPr lang="en-GB" dirty="0" smtClean="0"/>
              <a:t>/p measurement of the beam (</a:t>
            </a:r>
            <a:r>
              <a:rPr lang="en-GB" dirty="0" err="1" smtClean="0"/>
              <a:t>unbunched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875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78196"/>
            <a:ext cx="8226854" cy="940443"/>
          </a:xfrm>
        </p:spPr>
        <p:txBody>
          <a:bodyPr/>
          <a:lstStyle/>
          <a:p>
            <a:r>
              <a:rPr lang="en-GB" dirty="0" smtClean="0"/>
              <a:t>Active consolidation for AD in RF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Wolfgang Hofle   -   September 13, 2018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E2E3-27B6-7142-975D-672E757F8B26}" type="slidenum">
              <a:rPr lang="en-US" altLang="en-US" smtClean="0"/>
              <a:pPr/>
              <a:t>4</a:t>
            </a:fld>
            <a:endParaRPr lang="en-US" alt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465015"/>
              </p:ext>
            </p:extLst>
          </p:nvPr>
        </p:nvGraphicFramePr>
        <p:xfrm>
          <a:off x="456770" y="1404197"/>
          <a:ext cx="8226424" cy="1172698"/>
        </p:xfrm>
        <a:graphic>
          <a:graphicData uri="http://schemas.openxmlformats.org/drawingml/2006/table">
            <a:tbl>
              <a:tblPr/>
              <a:tblGrid>
                <a:gridCol w="445443">
                  <a:extLst>
                    <a:ext uri="{9D8B030D-6E8A-4147-A177-3AD203B41FA5}">
                      <a16:colId xmlns:a16="http://schemas.microsoft.com/office/drawing/2014/main" val="3118354112"/>
                    </a:ext>
                  </a:extLst>
                </a:gridCol>
                <a:gridCol w="228433">
                  <a:extLst>
                    <a:ext uri="{9D8B030D-6E8A-4147-A177-3AD203B41FA5}">
                      <a16:colId xmlns:a16="http://schemas.microsoft.com/office/drawing/2014/main" val="3480414750"/>
                    </a:ext>
                  </a:extLst>
                </a:gridCol>
                <a:gridCol w="445443">
                  <a:extLst>
                    <a:ext uri="{9D8B030D-6E8A-4147-A177-3AD203B41FA5}">
                      <a16:colId xmlns:a16="http://schemas.microsoft.com/office/drawing/2014/main" val="313489769"/>
                    </a:ext>
                  </a:extLst>
                </a:gridCol>
                <a:gridCol w="696719">
                  <a:extLst>
                    <a:ext uri="{9D8B030D-6E8A-4147-A177-3AD203B41FA5}">
                      <a16:colId xmlns:a16="http://schemas.microsoft.com/office/drawing/2014/main" val="34106451"/>
                    </a:ext>
                  </a:extLst>
                </a:gridCol>
                <a:gridCol w="365491">
                  <a:extLst>
                    <a:ext uri="{9D8B030D-6E8A-4147-A177-3AD203B41FA5}">
                      <a16:colId xmlns:a16="http://schemas.microsoft.com/office/drawing/2014/main" val="2267873031"/>
                    </a:ext>
                  </a:extLst>
                </a:gridCol>
                <a:gridCol w="1610448">
                  <a:extLst>
                    <a:ext uri="{9D8B030D-6E8A-4147-A177-3AD203B41FA5}">
                      <a16:colId xmlns:a16="http://schemas.microsoft.com/office/drawing/2014/main" val="2743389000"/>
                    </a:ext>
                  </a:extLst>
                </a:gridCol>
                <a:gridCol w="479708">
                  <a:extLst>
                    <a:ext uri="{9D8B030D-6E8A-4147-A177-3AD203B41FA5}">
                      <a16:colId xmlns:a16="http://schemas.microsoft.com/office/drawing/2014/main" val="2285588913"/>
                    </a:ext>
                  </a:extLst>
                </a:gridCol>
                <a:gridCol w="319805">
                  <a:extLst>
                    <a:ext uri="{9D8B030D-6E8A-4147-A177-3AD203B41FA5}">
                      <a16:colId xmlns:a16="http://schemas.microsoft.com/office/drawing/2014/main" val="334340461"/>
                    </a:ext>
                  </a:extLst>
                </a:gridCol>
                <a:gridCol w="299818">
                  <a:extLst>
                    <a:ext uri="{9D8B030D-6E8A-4147-A177-3AD203B41FA5}">
                      <a16:colId xmlns:a16="http://schemas.microsoft.com/office/drawing/2014/main" val="2304393735"/>
                    </a:ext>
                  </a:extLst>
                </a:gridCol>
                <a:gridCol w="299818">
                  <a:extLst>
                    <a:ext uri="{9D8B030D-6E8A-4147-A177-3AD203B41FA5}">
                      <a16:colId xmlns:a16="http://schemas.microsoft.com/office/drawing/2014/main" val="38437682"/>
                    </a:ext>
                  </a:extLst>
                </a:gridCol>
                <a:gridCol w="309414">
                  <a:extLst>
                    <a:ext uri="{9D8B030D-6E8A-4147-A177-3AD203B41FA5}">
                      <a16:colId xmlns:a16="http://schemas.microsoft.com/office/drawing/2014/main" val="2522099085"/>
                    </a:ext>
                  </a:extLst>
                </a:gridCol>
                <a:gridCol w="290222">
                  <a:extLst>
                    <a:ext uri="{9D8B030D-6E8A-4147-A177-3AD203B41FA5}">
                      <a16:colId xmlns:a16="http://schemas.microsoft.com/office/drawing/2014/main" val="980843202"/>
                    </a:ext>
                  </a:extLst>
                </a:gridCol>
                <a:gridCol w="299818">
                  <a:extLst>
                    <a:ext uri="{9D8B030D-6E8A-4147-A177-3AD203B41FA5}">
                      <a16:colId xmlns:a16="http://schemas.microsoft.com/office/drawing/2014/main" val="4025707886"/>
                    </a:ext>
                  </a:extLst>
                </a:gridCol>
                <a:gridCol w="299818">
                  <a:extLst>
                    <a:ext uri="{9D8B030D-6E8A-4147-A177-3AD203B41FA5}">
                      <a16:colId xmlns:a16="http://schemas.microsoft.com/office/drawing/2014/main" val="1110777658"/>
                    </a:ext>
                  </a:extLst>
                </a:gridCol>
                <a:gridCol w="299818">
                  <a:extLst>
                    <a:ext uri="{9D8B030D-6E8A-4147-A177-3AD203B41FA5}">
                      <a16:colId xmlns:a16="http://schemas.microsoft.com/office/drawing/2014/main" val="2879352192"/>
                    </a:ext>
                  </a:extLst>
                </a:gridCol>
                <a:gridCol w="299818">
                  <a:extLst>
                    <a:ext uri="{9D8B030D-6E8A-4147-A177-3AD203B41FA5}">
                      <a16:colId xmlns:a16="http://schemas.microsoft.com/office/drawing/2014/main" val="1879406060"/>
                    </a:ext>
                  </a:extLst>
                </a:gridCol>
                <a:gridCol w="319805">
                  <a:extLst>
                    <a:ext uri="{9D8B030D-6E8A-4147-A177-3AD203B41FA5}">
                      <a16:colId xmlns:a16="http://schemas.microsoft.com/office/drawing/2014/main" val="3361498058"/>
                    </a:ext>
                  </a:extLst>
                </a:gridCol>
                <a:gridCol w="916585">
                  <a:extLst>
                    <a:ext uri="{9D8B030D-6E8A-4147-A177-3AD203B41FA5}">
                      <a16:colId xmlns:a16="http://schemas.microsoft.com/office/drawing/2014/main" val="2732179763"/>
                    </a:ext>
                  </a:extLst>
                </a:gridCol>
              </a:tblGrid>
              <a:tr h="1718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WPH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Descr.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6099046"/>
                  </a:ext>
                </a:extLst>
              </a:tr>
              <a:tr h="1718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BE/RF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M.Haase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69515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 RF C02 Finemet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1552197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bakeout eq. ?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4609417"/>
                  </a:ext>
                </a:extLst>
              </a:tr>
              <a:tr h="3110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BE/RF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ME.Angoletta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69515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 RF LL/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Schottky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1578121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2699975"/>
                  </a:ext>
                </a:extLst>
              </a:tr>
              <a:tr h="1718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BE/RF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W.Hofle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69516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 s-cooling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1689140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amplifiers?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508037"/>
                  </a:ext>
                </a:extLst>
              </a:tr>
              <a:tr h="1718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BE/RF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M.Haase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69517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 RF C10 valves/upgrade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7865701"/>
                  </a:ext>
                </a:extLst>
              </a:tr>
              <a:tr h="1718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D3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BE/RF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E.Jensen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 RF C10 new system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If TH166 tests fail</a:t>
                      </a:r>
                    </a:p>
                  </a:txBody>
                  <a:tcPr marL="8593" marR="8593" marT="8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52881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354109" y="929437"/>
            <a:ext cx="4493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https://edms.cern.ch/document/2001429/1</a:t>
            </a:r>
            <a:endParaRPr lang="en-GB" dirty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0443" y="3006172"/>
            <a:ext cx="81917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List complete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yes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EDMS documents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being worked on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Requests to other Groups ? [CV: make cooling of magnets CW at 3.5 GeV/c] </a:t>
            </a:r>
            <a:r>
              <a:rPr lang="en-GB" dirty="0" smtClean="0">
                <a:sym typeface="Wingdings" panose="05000000000000000000" pitchFamily="2" charset="2"/>
              </a:rPr>
              <a:t> test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done, did not achieve </a:t>
            </a:r>
            <a:r>
              <a:rPr lang="en-GB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cw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operation of at 3.5 GeV/c, but could achieve </a:t>
            </a:r>
            <a:r>
              <a:rPr lang="en-GB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imporvement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for MD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Situation with C10 now ok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no;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one system with refurbished tube (input from IS ok)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Precision and granularity with time of </a:t>
            </a:r>
            <a:r>
              <a:rPr lang="en-GB" dirty="0" err="1" smtClean="0">
                <a:latin typeface="Symbol" panose="05050102010706020507" pitchFamily="18" charset="2"/>
              </a:rPr>
              <a:t>D</a:t>
            </a:r>
            <a:r>
              <a:rPr lang="en-GB" dirty="0" err="1" smtClean="0"/>
              <a:t>p</a:t>
            </a:r>
            <a:r>
              <a:rPr lang="en-GB" dirty="0" smtClean="0"/>
              <a:t>/p and spectra during cooling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Maria Elena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err="1" smtClean="0"/>
              <a:t>Tomoscope</a:t>
            </a:r>
            <a:r>
              <a:rPr lang="en-GB" dirty="0" smtClean="0"/>
              <a:t> ok -&gt; </a:t>
            </a:r>
            <a:r>
              <a:rPr lang="en-GB" dirty="0" smtClean="0">
                <a:solidFill>
                  <a:srgbClr val="FF0000"/>
                </a:solidFill>
              </a:rPr>
              <a:t>Yes</a:t>
            </a:r>
          </a:p>
          <a:p>
            <a:r>
              <a:rPr lang="en-GB" dirty="0" smtClean="0"/>
              <a:t>10 MHz reference clock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ok </a:t>
            </a:r>
            <a:r>
              <a:rPr lang="en-GB" dirty="0" smtClean="0"/>
              <a:t>; cabling, </a:t>
            </a:r>
            <a:r>
              <a:rPr lang="en-GB" dirty="0" err="1" smtClean="0"/>
              <a:t>analog</a:t>
            </a:r>
            <a:r>
              <a:rPr lang="en-GB" dirty="0" smtClean="0"/>
              <a:t> signals, OASIS</a:t>
            </a:r>
          </a:p>
          <a:p>
            <a:r>
              <a:rPr lang="en-GB" dirty="0" smtClean="0"/>
              <a:t>Beam dynamics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input from Alan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39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C10 RF syste</a:t>
            </a:r>
            <a:r>
              <a:rPr lang="en-GB" dirty="0"/>
              <a:t>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ee input from IS section (Matthias) </a:t>
            </a:r>
          </a:p>
          <a:p>
            <a:r>
              <a:rPr lang="en-GB" dirty="0" smtClean="0"/>
              <a:t>Risk Scores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824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Dynamics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748" y="1544499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Rebuild expertise and prepare cycles for </a:t>
            </a:r>
            <a:r>
              <a:rPr lang="en-GB" dirty="0" err="1" smtClean="0"/>
              <a:t>Finemet</a:t>
            </a:r>
            <a:r>
              <a:rPr lang="en-GB" dirty="0" smtClean="0"/>
              <a:t> era</a:t>
            </a:r>
          </a:p>
          <a:p>
            <a:pPr lvl="1"/>
            <a:r>
              <a:rPr lang="en-GB" dirty="0" smtClean="0"/>
              <a:t>C10</a:t>
            </a:r>
          </a:p>
          <a:p>
            <a:pPr lvl="2"/>
            <a:r>
              <a:rPr lang="en-GB" dirty="0" smtClean="0"/>
              <a:t>simulation and optimisation of bunch rotation at injection (3.5 GeV/c) as function of available voltage</a:t>
            </a:r>
          </a:p>
          <a:p>
            <a:pPr lvl="2"/>
            <a:r>
              <a:rPr lang="en-GB" dirty="0" smtClean="0"/>
              <a:t>Establish procedure for phasing of cavities. </a:t>
            </a:r>
          </a:p>
          <a:p>
            <a:pPr lvl="1"/>
            <a:r>
              <a:rPr lang="en-US" dirty="0" smtClean="0"/>
              <a:t>C02 replacement by </a:t>
            </a:r>
            <a:r>
              <a:rPr lang="en-US" dirty="0" err="1" smtClean="0"/>
              <a:t>Finemet</a:t>
            </a:r>
            <a:endParaRPr lang="en-US" dirty="0" smtClean="0"/>
          </a:p>
          <a:p>
            <a:pPr lvl="2"/>
            <a:r>
              <a:rPr lang="en-US" dirty="0"/>
              <a:t>a</a:t>
            </a:r>
            <a:r>
              <a:rPr lang="en-US" dirty="0" smtClean="0"/>
              <a:t>diabatic</a:t>
            </a:r>
            <a:r>
              <a:rPr lang="en-US" i="1" dirty="0" smtClean="0"/>
              <a:t> </a:t>
            </a:r>
            <a:r>
              <a:rPr lang="en-US" dirty="0"/>
              <a:t>capture &amp; de-bunching simulations at </a:t>
            </a:r>
            <a:r>
              <a:rPr lang="en-US" dirty="0" smtClean="0"/>
              <a:t>3.5 GeV/c</a:t>
            </a:r>
            <a:r>
              <a:rPr lang="en-US" dirty="0"/>
              <a:t>, </a:t>
            </a:r>
            <a:r>
              <a:rPr lang="en-US" dirty="0" smtClean="0"/>
              <a:t>2 </a:t>
            </a:r>
            <a:r>
              <a:rPr lang="en-US" dirty="0" err="1" smtClean="0"/>
              <a:t>Gev</a:t>
            </a:r>
            <a:r>
              <a:rPr lang="en-US" dirty="0"/>
              <a:t>, </a:t>
            </a:r>
            <a:r>
              <a:rPr lang="en-US" dirty="0" smtClean="0"/>
              <a:t>300 MeV/c </a:t>
            </a:r>
            <a:r>
              <a:rPr lang="en-US" dirty="0"/>
              <a:t>and 100MeV/c, plus bunch rotation at </a:t>
            </a:r>
            <a:r>
              <a:rPr lang="en-US" dirty="0" smtClean="0"/>
              <a:t>100 MeV/c extraction</a:t>
            </a:r>
          </a:p>
          <a:p>
            <a:pPr lvl="2"/>
            <a:r>
              <a:rPr lang="en-US" dirty="0" smtClean="0"/>
              <a:t>recommend </a:t>
            </a:r>
            <a:r>
              <a:rPr lang="en-US" dirty="0"/>
              <a:t>the best adapted voltage program to capture the beam at each of the </a:t>
            </a:r>
            <a:r>
              <a:rPr lang="en-US" dirty="0" smtClean="0"/>
              <a:t>energies</a:t>
            </a:r>
            <a:endParaRPr lang="en-US" dirty="0"/>
          </a:p>
          <a:p>
            <a:pPr lvl="2"/>
            <a:r>
              <a:rPr lang="en-US" dirty="0" smtClean="0"/>
              <a:t>simulations </a:t>
            </a:r>
            <a:r>
              <a:rPr lang="en-US" dirty="0"/>
              <a:t>using the phase and radial loops for the ramps 3.5-2 GeV/c, </a:t>
            </a:r>
            <a:r>
              <a:rPr lang="en-US" dirty="0" smtClean="0"/>
              <a:t>2 </a:t>
            </a:r>
            <a:r>
              <a:rPr lang="en-US" dirty="0" err="1" smtClean="0"/>
              <a:t>Gev</a:t>
            </a:r>
            <a:r>
              <a:rPr lang="en-US" dirty="0" smtClean="0"/>
              <a:t>/c </a:t>
            </a:r>
            <a:r>
              <a:rPr lang="en-US" dirty="0"/>
              <a:t>to </a:t>
            </a:r>
            <a:r>
              <a:rPr lang="en-US" dirty="0" smtClean="0"/>
              <a:t>300 MeV/c </a:t>
            </a:r>
            <a:r>
              <a:rPr lang="en-US" dirty="0"/>
              <a:t>and from </a:t>
            </a:r>
            <a:r>
              <a:rPr lang="en-US" dirty="0" smtClean="0"/>
              <a:t>300 MeV/c </a:t>
            </a:r>
            <a:r>
              <a:rPr lang="en-US" dirty="0"/>
              <a:t>to 100 MeV/c. Recommend the best adapted phase and radial loop gain settings plus harmonic number for each of the ramps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No plans for intensity increase or more bunches (RP/target cooling) </a:t>
            </a:r>
            <a:r>
              <a:rPr lang="en-US" dirty="0" err="1" smtClean="0"/>
              <a:t>t.b.c</a:t>
            </a:r>
            <a:r>
              <a:rPr lang="en-US" dirty="0" smtClean="0"/>
              <a:t>.</a:t>
            </a: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220906" y="5964793"/>
            <a:ext cx="109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Findlay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708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Controls (PLC)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Input from Luca </a:t>
            </a:r>
            <a:r>
              <a:rPr lang="en-GB" dirty="0" err="1" smtClean="0"/>
              <a:t>Arnaudon</a:t>
            </a:r>
            <a:r>
              <a:rPr lang="en-GB" dirty="0" smtClean="0"/>
              <a:t> (next slides) 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Wolfgang Hofle   -   September 13,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119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841" y="1165252"/>
            <a:ext cx="7886700" cy="647087"/>
          </a:xfrm>
        </p:spPr>
        <p:txBody>
          <a:bodyPr>
            <a:normAutofit/>
          </a:bodyPr>
          <a:lstStyle/>
          <a:p>
            <a:r>
              <a:rPr lang="en-GB" sz="1800" b="1" dirty="0"/>
              <a:t>C02 </a:t>
            </a:r>
            <a:r>
              <a:rPr lang="en-GB" sz="1800" dirty="0" err="1"/>
              <a:t>resp</a:t>
            </a:r>
            <a:r>
              <a:rPr lang="en-GB" sz="1800" dirty="0"/>
              <a:t> </a:t>
            </a:r>
            <a:r>
              <a:rPr lang="en-GB" sz="1800" dirty="0" err="1" smtClean="0"/>
              <a:t>D.Landre</a:t>
            </a:r>
            <a:r>
              <a:rPr lang="en-GB" sz="1800" dirty="0" smtClean="0"/>
              <a:t> this </a:t>
            </a:r>
            <a:r>
              <a:rPr lang="en-GB" sz="1800" dirty="0"/>
              <a:t>will be replaced by a FINEMET cavity planned for LS2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1922557"/>
            <a:ext cx="7886700" cy="71893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/>
              <a:t>C10 </a:t>
            </a:r>
            <a:r>
              <a:rPr lang="en-GB" sz="1800" dirty="0" err="1"/>
              <a:t>resp</a:t>
            </a:r>
            <a:r>
              <a:rPr lang="en-GB" sz="1800" dirty="0"/>
              <a:t> C. Oliveira</a:t>
            </a:r>
            <a:endParaRPr lang="en-GB" sz="1800" b="1" dirty="0"/>
          </a:p>
          <a:p>
            <a:r>
              <a:rPr lang="en-GB" sz="1800" dirty="0"/>
              <a:t>New control already in place no actions foreseen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28650" y="2861924"/>
            <a:ext cx="7886700" cy="6601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/>
              <a:t>TFB (Damper)</a:t>
            </a:r>
            <a:r>
              <a:rPr lang="en-GB" sz="1800" dirty="0"/>
              <a:t> </a:t>
            </a:r>
            <a:r>
              <a:rPr lang="en-GB" sz="1800" dirty="0" err="1"/>
              <a:t>resp</a:t>
            </a:r>
            <a:r>
              <a:rPr lang="en-GB" sz="1800" dirty="0"/>
              <a:t> </a:t>
            </a:r>
            <a:r>
              <a:rPr lang="en-GB" sz="1800" dirty="0" err="1"/>
              <a:t>D.Landre</a:t>
            </a:r>
            <a:endParaRPr lang="en-GB" sz="1800" b="1" dirty="0"/>
          </a:p>
          <a:p>
            <a:r>
              <a:rPr lang="en-GB" sz="1800" dirty="0"/>
              <a:t>New control already in place no actions foreseen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8650" y="3742510"/>
            <a:ext cx="7886700" cy="71192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/>
              <a:t>FINEMET RF Cavity (ELENA) </a:t>
            </a:r>
            <a:r>
              <a:rPr lang="en-GB" sz="1800" dirty="0" err="1"/>
              <a:t>resp</a:t>
            </a:r>
            <a:r>
              <a:rPr lang="en-GB" sz="1800" dirty="0"/>
              <a:t> </a:t>
            </a:r>
            <a:r>
              <a:rPr lang="en-GB" sz="1800" dirty="0" err="1"/>
              <a:t>D.Landre</a:t>
            </a:r>
            <a:endParaRPr lang="en-GB" sz="1800" b="1" dirty="0"/>
          </a:p>
          <a:p>
            <a:r>
              <a:rPr lang="en-GB" sz="1800" dirty="0"/>
              <a:t>New control already in place no actions foreseen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8650" y="4661806"/>
            <a:ext cx="7886700" cy="1247504"/>
          </a:xfrm>
          <a:prstGeom prst="rect">
            <a:avLst/>
          </a:prstGeom>
        </p:spPr>
        <p:txBody>
          <a:bodyPr vert="horz" lIns="68580" tIns="34290" rIns="68580" bIns="3429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/>
              <a:t>PU movement control </a:t>
            </a:r>
            <a:r>
              <a:rPr lang="en-GB" sz="1800" dirty="0" err="1"/>
              <a:t>resp</a:t>
            </a:r>
            <a:r>
              <a:rPr lang="en-GB" sz="1800" dirty="0"/>
              <a:t> </a:t>
            </a:r>
            <a:r>
              <a:rPr lang="en-GB" sz="1800" dirty="0" err="1"/>
              <a:t>L.Arnaudon</a:t>
            </a:r>
            <a:endParaRPr lang="en-GB" sz="1800" b="1" dirty="0"/>
          </a:p>
          <a:p>
            <a:r>
              <a:rPr lang="en-GB" sz="1800" dirty="0"/>
              <a:t>New control already in place </a:t>
            </a:r>
          </a:p>
          <a:p>
            <a:r>
              <a:rPr lang="en-GB" sz="1800" dirty="0"/>
              <a:t>prototype to replace home made controller with modern PLC ? (B. Lefort +</a:t>
            </a:r>
            <a:r>
              <a:rPr lang="en-GB" sz="1800" dirty="0" err="1"/>
              <a:t>C.Oliveira</a:t>
            </a:r>
            <a:r>
              <a:rPr lang="en-GB" sz="1800" dirty="0"/>
              <a:t>) </a:t>
            </a:r>
          </a:p>
          <a:p>
            <a:r>
              <a:rPr lang="en-GB" sz="1800" dirty="0"/>
              <a:t>(</a:t>
            </a:r>
            <a:r>
              <a:rPr lang="en-GB" sz="1800" dirty="0" err="1"/>
              <a:t>estim</a:t>
            </a:r>
            <a:r>
              <a:rPr lang="en-GB" sz="1800" dirty="0"/>
              <a:t>. 15KCHF) 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51164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78" y="4206898"/>
            <a:ext cx="7886700" cy="872921"/>
          </a:xfrm>
        </p:spPr>
        <p:txBody>
          <a:bodyPr>
            <a:normAutofit fontScale="90000"/>
          </a:bodyPr>
          <a:lstStyle/>
          <a:p>
            <a:pPr algn="l"/>
            <a:r>
              <a:rPr lang="en-GB" sz="1800" b="1" dirty="0"/>
              <a:t>Optical notch filter </a:t>
            </a:r>
            <a:r>
              <a:rPr lang="en-GB" sz="1800" dirty="0" err="1"/>
              <a:t>resp</a:t>
            </a:r>
            <a:r>
              <a:rPr lang="en-GB" sz="1800" dirty="0"/>
              <a:t> </a:t>
            </a:r>
            <a:r>
              <a:rPr lang="en-GB" sz="1800" dirty="0" err="1"/>
              <a:t>L.Arnaudon</a:t>
            </a:r>
            <a:r>
              <a:rPr lang="en-GB" sz="1800" b="1" dirty="0"/>
              <a:t/>
            </a:r>
            <a:br>
              <a:rPr lang="en-GB" sz="1800" b="1" dirty="0"/>
            </a:br>
            <a:r>
              <a:rPr lang="en-GB" sz="1800" dirty="0"/>
              <a:t>if operation is validated: </a:t>
            </a:r>
            <a:br>
              <a:rPr lang="en-GB" sz="1800" dirty="0"/>
            </a:br>
            <a:r>
              <a:rPr lang="en-GB" sz="1800" dirty="0"/>
              <a:t>purchase parts for a second system plus spares and design a new housing and PLC based controls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0678" y="5314991"/>
            <a:ext cx="7886700" cy="451145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/>
              <a:t>CRYO Temperatures </a:t>
            </a:r>
            <a:r>
              <a:rPr lang="en-GB" sz="1800" dirty="0" err="1"/>
              <a:t>resp</a:t>
            </a:r>
            <a:r>
              <a:rPr lang="en-GB" sz="1800" dirty="0"/>
              <a:t> C</a:t>
            </a:r>
            <a:r>
              <a:rPr lang="en-GB" sz="1800" dirty="0" smtClean="0"/>
              <a:t>. Oliveira</a:t>
            </a:r>
            <a:endParaRPr lang="en-GB" sz="1800" dirty="0"/>
          </a:p>
          <a:p>
            <a:r>
              <a:rPr lang="en-GB" sz="1800" dirty="0"/>
              <a:t>Some still KO do we open to fix the probes</a:t>
            </a:r>
            <a:r>
              <a:rPr lang="en-GB" sz="1800" dirty="0" smtClean="0"/>
              <a:t>? EMC filters</a:t>
            </a:r>
            <a:endParaRPr lang="en-GB" sz="1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0678" y="1097919"/>
            <a:ext cx="7886700" cy="119968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/>
              <a:t>Platform Fritz </a:t>
            </a:r>
            <a:r>
              <a:rPr lang="en-GB" sz="1800" dirty="0" err="1"/>
              <a:t>resp</a:t>
            </a:r>
            <a:r>
              <a:rPr lang="en-GB" sz="1800" dirty="0"/>
              <a:t> C</a:t>
            </a:r>
            <a:r>
              <a:rPr lang="en-GB" sz="1800" dirty="0" smtClean="0"/>
              <a:t>. Oliveira</a:t>
            </a:r>
            <a:endParaRPr lang="en-GB" sz="1800" b="1" dirty="0"/>
          </a:p>
          <a:p>
            <a:r>
              <a:rPr lang="en-GB" sz="1800" dirty="0">
                <a:solidFill>
                  <a:srgbClr val="FF0000"/>
                </a:solidFill>
              </a:rPr>
              <a:t>Platform to be raised ?</a:t>
            </a:r>
          </a:p>
          <a:p>
            <a:r>
              <a:rPr lang="en-GB" sz="1800" dirty="0"/>
              <a:t>Control renovation to replace with modern PLC and refactor the platform HW to gain delay and maintenance ease (B. Lefort + C</a:t>
            </a:r>
            <a:r>
              <a:rPr lang="en-GB" sz="1800" dirty="0" smtClean="0"/>
              <a:t>. </a:t>
            </a:r>
            <a:r>
              <a:rPr lang="en-GB" sz="1800" smtClean="0"/>
              <a:t>Oliveira </a:t>
            </a:r>
            <a:r>
              <a:rPr lang="en-GB" sz="1800" smtClean="0"/>
              <a:t>+ L</a:t>
            </a:r>
            <a:r>
              <a:rPr lang="en-GB" sz="1800" dirty="0" smtClean="0"/>
              <a:t>. </a:t>
            </a:r>
            <a:r>
              <a:rPr lang="en-GB" sz="1800" dirty="0" err="1" smtClean="0"/>
              <a:t>Arnaudon</a:t>
            </a:r>
            <a:r>
              <a:rPr lang="en-GB" sz="1800" dirty="0"/>
              <a:t>)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7504" y="2532778"/>
            <a:ext cx="8439316" cy="1438947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 err="1"/>
              <a:t>Scool</a:t>
            </a:r>
            <a:r>
              <a:rPr lang="en-GB" sz="1800" b="1" dirty="0"/>
              <a:t> Amplifiers &amp; controls </a:t>
            </a:r>
            <a:r>
              <a:rPr lang="en-GB" sz="1800" dirty="0" err="1"/>
              <a:t>resp</a:t>
            </a:r>
            <a:r>
              <a:rPr lang="en-GB" sz="1800" dirty="0"/>
              <a:t> D</a:t>
            </a:r>
            <a:r>
              <a:rPr lang="en-GB" sz="1800" dirty="0" smtClean="0"/>
              <a:t>. </a:t>
            </a:r>
            <a:r>
              <a:rPr lang="en-GB" sz="1800" dirty="0" err="1" smtClean="0"/>
              <a:t>Landre</a:t>
            </a:r>
            <a:r>
              <a:rPr lang="en-GB" sz="1800" dirty="0" smtClean="0"/>
              <a:t> </a:t>
            </a:r>
            <a:r>
              <a:rPr lang="en-GB" sz="1800" dirty="0"/>
              <a:t>+ C</a:t>
            </a:r>
            <a:r>
              <a:rPr lang="en-GB" sz="1800" dirty="0" smtClean="0"/>
              <a:t>. Oliveira </a:t>
            </a:r>
            <a:r>
              <a:rPr lang="en-GB" sz="1800" dirty="0"/>
              <a:t>+ P</a:t>
            </a:r>
            <a:r>
              <a:rPr lang="en-GB" sz="1800" dirty="0" smtClean="0"/>
              <a:t>. </a:t>
            </a:r>
            <a:r>
              <a:rPr lang="en-GB" sz="1800" dirty="0" err="1" smtClean="0"/>
              <a:t>Freyermuth</a:t>
            </a:r>
            <a:endParaRPr lang="en-GB" sz="1800" b="1" dirty="0"/>
          </a:p>
          <a:p>
            <a:r>
              <a:rPr lang="en-GB" sz="1800" dirty="0"/>
              <a:t>We </a:t>
            </a:r>
            <a:r>
              <a:rPr lang="en-GB" sz="1800" dirty="0" smtClean="0"/>
              <a:t>can do a </a:t>
            </a:r>
            <a:r>
              <a:rPr lang="en-GB" sz="1800" dirty="0"/>
              <a:t>prototype a PCB for the amplifiers bias control (bad contacts) ( est</a:t>
            </a:r>
            <a:r>
              <a:rPr lang="en-GB" sz="1800" dirty="0" smtClean="0"/>
              <a:t>. 20KCHF </a:t>
            </a:r>
            <a:r>
              <a:rPr lang="en-GB" sz="1800" dirty="0"/>
              <a:t>)</a:t>
            </a:r>
          </a:p>
          <a:p>
            <a:r>
              <a:rPr lang="en-GB" sz="1800" dirty="0"/>
              <a:t>Controls HW ok we need to move to FESA3 and pass the responsibility to CS / SW team</a:t>
            </a:r>
          </a:p>
          <a:p>
            <a:r>
              <a:rPr lang="en-GB" sz="1800" dirty="0"/>
              <a:t>Labelling of all cables and parts to prepare Remove the control racks and amplifiers for </a:t>
            </a:r>
            <a:r>
              <a:rPr lang="en-GB" sz="1800" dirty="0" smtClean="0"/>
              <a:t>opening of the roof is being </a:t>
            </a:r>
            <a:r>
              <a:rPr lang="en-GB" sz="1800" dirty="0"/>
              <a:t>planned LS2 (FSU)</a:t>
            </a:r>
          </a:p>
        </p:txBody>
      </p:sp>
    </p:spTree>
    <p:extLst>
      <p:ext uri="{BB962C8B-B14F-4D97-AF65-F5344CB8AC3E}">
        <p14:creationId xmlns:p14="http://schemas.microsoft.com/office/powerpoint/2010/main" val="339877151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54271</TotalTime>
  <Words>1106</Words>
  <Application>Microsoft Office PowerPoint</Application>
  <PresentationFormat>On-screen Show (4:3)</PresentationFormat>
  <Paragraphs>268</Paragraphs>
  <Slides>19</Slides>
  <Notes>2</Notes>
  <HiddenSlides>2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MS Mincho</vt:lpstr>
      <vt:lpstr>Arial</vt:lpstr>
      <vt:lpstr>Calibri</vt:lpstr>
      <vt:lpstr>Cambria</vt:lpstr>
      <vt:lpstr>Comic Sans MS</vt:lpstr>
      <vt:lpstr>Segoe UI</vt:lpstr>
      <vt:lpstr>Symbol</vt:lpstr>
      <vt:lpstr>Times New Roman</vt:lpstr>
      <vt:lpstr>Wingdings</vt:lpstr>
      <vt:lpstr>CERNCorporate4-3</vt:lpstr>
      <vt:lpstr>1_Custom Design</vt:lpstr>
      <vt:lpstr>Custom Design</vt:lpstr>
      <vt:lpstr>PowerPoint Presentation</vt:lpstr>
      <vt:lpstr>2nd RF preparation meeting 13.09.2018  AD Consolidation Review 21.09.2018  W. Hofle</vt:lpstr>
      <vt:lpstr>Decisions on 28.08.2018</vt:lpstr>
      <vt:lpstr>Active consolidation for AD in RF</vt:lpstr>
      <vt:lpstr>C10 RF system</vt:lpstr>
      <vt:lpstr>Beam Dynamics</vt:lpstr>
      <vt:lpstr>Controls (PLC)</vt:lpstr>
      <vt:lpstr>C02 resp D.Landre this will be replaced by a FINEMET cavity planned for LS2</vt:lpstr>
      <vt:lpstr>Optical notch filter resp L.Arnaudon if operation is validated:  purchase parts for a second system plus spares and design a new housing and PLC based controls</vt:lpstr>
      <vt:lpstr>PowerPoint Presentation</vt:lpstr>
      <vt:lpstr>Stochastic Cooling</vt:lpstr>
      <vt:lpstr>Longitudinal Pick-up</vt:lpstr>
      <vt:lpstr>AD longitudinal pick-ups</vt:lpstr>
      <vt:lpstr>Batch Compression in PS for AD Beam</vt:lpstr>
      <vt:lpstr>   Spare</vt:lpstr>
      <vt:lpstr>Request to have a Review </vt:lpstr>
      <vt:lpstr>Agenda proposed by F. Butin</vt:lpstr>
      <vt:lpstr>Review of AD Consolidation on 21st September 2018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Matteo Solfaroli</dc:creator>
  <cp:lastModifiedBy>Wolfgang Hofle</cp:lastModifiedBy>
  <cp:revision>1322</cp:revision>
  <cp:lastPrinted>2016-08-12T04:53:32Z</cp:lastPrinted>
  <dcterms:created xsi:type="dcterms:W3CDTF">2013-08-27T13:15:14Z</dcterms:created>
  <dcterms:modified xsi:type="dcterms:W3CDTF">2018-09-13T08:35:22Z</dcterms:modified>
</cp:coreProperties>
</file>