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13" r:id="rId2"/>
    <p:sldId id="314" r:id="rId3"/>
    <p:sldId id="293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45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/>
    <p:restoredTop sz="94695"/>
  </p:normalViewPr>
  <p:slideViewPr>
    <p:cSldViewPr snapToGrid="0" snapToObjects="1">
      <p:cViewPr>
        <p:scale>
          <a:sx n="100" d="100"/>
          <a:sy n="100" d="100"/>
        </p:scale>
        <p:origin x="560" y="-6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DF818A-AE50-6B41-AA1A-6B8A61655C3C}" type="datetimeFigureOut">
              <a:rPr lang="en-US" smtClean="0"/>
              <a:t>9/3/18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BFCD39-4458-F448-B309-E8F51315F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2752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360506-7D17-264C-B588-7FB97AF2E731}" type="datetimeFigureOut">
              <a:rPr lang="en-US" smtClean="0"/>
              <a:t>9/3/18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E82AAB-07F9-8442-BEFB-5F0772743B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8224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85B09-5F81-AA42-B154-DD5180AD9558}" type="datetime1">
              <a:rPr lang="en-US" smtClean="0"/>
              <a:t>9/3/18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Gazis/NTUA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340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85830-66CA-7D43-992C-FDF40190DF43}" type="datetime1">
              <a:rPr lang="en-US" smtClean="0"/>
              <a:t>9/3/18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Gazis/NTUA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751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360A-7F63-094C-B940-B22D83679ED0}" type="datetime1">
              <a:rPr lang="en-US" smtClean="0"/>
              <a:t>9/3/18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Gazis/NTUA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035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22BA1-7E71-CE4C-9449-6860DEF5500E}" type="datetime1">
              <a:rPr lang="en-US" smtClean="0"/>
              <a:t>9/3/18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Gazis/NTUA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80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059DE-BEDE-9F4C-8577-B4EBDC73AEA2}" type="datetime1">
              <a:rPr lang="en-US" smtClean="0"/>
              <a:t>9/3/18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Gazis/NTUA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417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28E0-8AE8-1B4E-AA22-4DC3287B2F06}" type="datetime1">
              <a:rPr lang="en-US" smtClean="0"/>
              <a:t>9/3/18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Gazis/NTUA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795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AD2CE-CA54-C64F-AAB3-A3D46A067D55}" type="datetime1">
              <a:rPr lang="en-US" smtClean="0"/>
              <a:t>9/3/18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Gazis/NTUA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730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B6AAD-8783-6A4F-AC02-CCDEA6833F04}" type="datetime1">
              <a:rPr lang="en-US" smtClean="0"/>
              <a:t>9/3/18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Gazis/NTUA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518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73BB9-2F1B-2C4A-A83E-439487C62026}" type="datetime1">
              <a:rPr lang="en-US" smtClean="0"/>
              <a:t>9/3/18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Gazis/NTUA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397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1A630-8380-CF42-A4B8-A3576055C198}" type="datetime1">
              <a:rPr lang="en-US" smtClean="0"/>
              <a:t>9/3/18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Gazis/NTUA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998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BEEFB-6A27-1945-BC3D-A9CED1C963A8}" type="datetime1">
              <a:rPr lang="en-US" smtClean="0"/>
              <a:t>9/3/18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Gazis/NTUA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097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74B6F-4EF3-8D47-9DE0-FFBC65130358}" type="datetime1">
              <a:rPr lang="en-US" smtClean="0"/>
              <a:t>9/3/18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 Gazis/NTUA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DE809-9B53-4A40-A7AD-B79C0C94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90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921001"/>
            <a:ext cx="6934200" cy="1930399"/>
          </a:xfrm>
          <a:ln w="38100" cmpd="sng">
            <a:noFill/>
          </a:ln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en-US" sz="1400" dirty="0" smtClean="0"/>
          </a:p>
          <a:p>
            <a:pPr marL="0" indent="0" algn="ctr">
              <a:buNone/>
            </a:pPr>
            <a:r>
              <a:rPr lang="en-US" dirty="0" smtClean="0"/>
              <a:t>NTUA participation to HL – LHC and other CERN Projects 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2015-2020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Evangelos N. Gazis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CERN-GREEK Working Group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21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</a:t>
            </a:r>
            <a:r>
              <a:rPr lang="en-US" sz="2400" dirty="0"/>
              <a:t>Meeting, </a:t>
            </a:r>
            <a:r>
              <a:rPr lang="en-US" sz="2400" dirty="0" smtClean="0"/>
              <a:t>Tuesday</a:t>
            </a:r>
            <a:r>
              <a:rPr lang="en-US" sz="2400" dirty="0"/>
              <a:t>, </a:t>
            </a:r>
            <a:r>
              <a:rPr lang="en-US" sz="2400" dirty="0" smtClean="0"/>
              <a:t>04 </a:t>
            </a:r>
            <a:r>
              <a:rPr lang="en-US" sz="2400" dirty="0"/>
              <a:t>September </a:t>
            </a:r>
            <a:r>
              <a:rPr lang="en-US" sz="2400" dirty="0" smtClean="0"/>
              <a:t>2018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Gazis/NTUA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1500" y="1371600"/>
            <a:ext cx="8280400" cy="523220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The </a:t>
            </a:r>
            <a:r>
              <a:rPr lang="en-US" sz="2800"/>
              <a:t>HL-LHC </a:t>
            </a:r>
            <a:r>
              <a:rPr lang="en-US" sz="2800" smtClean="0"/>
              <a:t>Project </a:t>
            </a:r>
            <a:r>
              <a:rPr lang="en-US" sz="2800" dirty="0"/>
              <a:t>and </a:t>
            </a:r>
            <a:r>
              <a:rPr lang="en-US" sz="2800"/>
              <a:t>Greek </a:t>
            </a:r>
            <a:r>
              <a:rPr lang="en-US" sz="2800"/>
              <a:t>C</a:t>
            </a:r>
            <a:r>
              <a:rPr lang="en-US" sz="2800" smtClean="0"/>
              <a:t>ontribution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83298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800" y="1314450"/>
            <a:ext cx="8737600" cy="5041900"/>
          </a:xfrm>
        </p:spPr>
        <p:txBody>
          <a:bodyPr>
            <a:normAutofit fontScale="25000" lnSpcReduction="20000"/>
          </a:bodyPr>
          <a:lstStyle/>
          <a:p>
            <a:r>
              <a:rPr lang="en-US" sz="5600" b="1" dirty="0"/>
              <a:t>KE2520/</a:t>
            </a:r>
            <a:r>
              <a:rPr lang="en-US" sz="5600" b="1" dirty="0" smtClean="0"/>
              <a:t>TE-CRG-ML:</a:t>
            </a:r>
            <a:r>
              <a:rPr lang="en-US" sz="5600" dirty="0" smtClean="0"/>
              <a:t> </a:t>
            </a:r>
            <a:r>
              <a:rPr lang="en-US" sz="5600" dirty="0"/>
              <a:t>Design, construction, installation, upgrade, commissioning and operation of large cryogenic test facilities for accelerator and detector superconducting </a:t>
            </a:r>
            <a:r>
              <a:rPr lang="en-US" sz="5600" dirty="0" smtClean="0"/>
              <a:t>magnets, </a:t>
            </a:r>
            <a:r>
              <a:rPr lang="en-US" sz="5600" b="1" dirty="0" smtClean="0"/>
              <a:t>Mechanical </a:t>
            </a:r>
            <a:r>
              <a:rPr lang="en-US" sz="5600" b="1" dirty="0"/>
              <a:t>Engineer, </a:t>
            </a:r>
            <a:r>
              <a:rPr lang="en-US" sz="5600" b="1" dirty="0" smtClean="0"/>
              <a:t>MSc</a:t>
            </a:r>
            <a:endParaRPr lang="en-US" sz="5600" dirty="0"/>
          </a:p>
          <a:p>
            <a:pPr marL="0" indent="0">
              <a:buNone/>
            </a:pPr>
            <a:r>
              <a:rPr lang="en-US" sz="5600" dirty="0" smtClean="0"/>
              <a:t>	Period </a:t>
            </a:r>
            <a:r>
              <a:rPr lang="en-US" sz="5600" dirty="0"/>
              <a:t>of Work: </a:t>
            </a:r>
            <a:r>
              <a:rPr lang="en-US" sz="5600" b="1" u="sng" dirty="0"/>
              <a:t>01/01/2015 – 30/01/2017</a:t>
            </a:r>
            <a:endParaRPr lang="en-US" sz="5600" b="1" dirty="0"/>
          </a:p>
          <a:p>
            <a:pPr marL="0" indent="0">
              <a:buNone/>
            </a:pPr>
            <a:r>
              <a:rPr lang="en-US" sz="5600" dirty="0"/>
              <a:t> </a:t>
            </a:r>
          </a:p>
          <a:p>
            <a:r>
              <a:rPr lang="en-US" sz="5600" b="1" dirty="0"/>
              <a:t>KE3438/</a:t>
            </a:r>
            <a:r>
              <a:rPr lang="en-US" sz="5600" b="1" dirty="0" smtClean="0"/>
              <a:t>TE-CRG-ML (ADD6 to KN2140):</a:t>
            </a:r>
            <a:r>
              <a:rPr lang="en-US" sz="5600" dirty="0" smtClean="0"/>
              <a:t> Design, construction, installation, upgrade, commissioning and operation of large cryogenic test facilities and systems at CERN, </a:t>
            </a:r>
            <a:r>
              <a:rPr lang="en-US" sz="5600" b="1" dirty="0" smtClean="0"/>
              <a:t>PhD </a:t>
            </a:r>
            <a:r>
              <a:rPr lang="en-US" sz="5600" b="1" dirty="0"/>
              <a:t>Applied </a:t>
            </a:r>
            <a:r>
              <a:rPr lang="en-US" sz="5600" b="1" dirty="0" smtClean="0"/>
              <a:t>Physicist</a:t>
            </a:r>
          </a:p>
          <a:p>
            <a:pPr marL="0" indent="0">
              <a:buNone/>
            </a:pPr>
            <a:r>
              <a:rPr lang="en-US" sz="5600" dirty="0" smtClean="0"/>
              <a:t>	Period of Work: </a:t>
            </a:r>
            <a:r>
              <a:rPr lang="en-US" sz="5600" b="1" u="sng" dirty="0" smtClean="0"/>
              <a:t>01/09/2017-31/08/2020</a:t>
            </a:r>
          </a:p>
          <a:p>
            <a:pPr marL="0" indent="0">
              <a:buNone/>
            </a:pPr>
            <a:endParaRPr lang="en-US" sz="5600" b="1" dirty="0" smtClean="0"/>
          </a:p>
          <a:p>
            <a:r>
              <a:rPr lang="en-US" sz="5600" b="1" dirty="0" smtClean="0"/>
              <a:t>KE3458</a:t>
            </a:r>
            <a:r>
              <a:rPr lang="en-US" sz="5600" b="1" dirty="0"/>
              <a:t>/</a:t>
            </a:r>
            <a:r>
              <a:rPr lang="en-US" sz="5600" b="1" dirty="0" smtClean="0"/>
              <a:t>TE-MSC-LMF/</a:t>
            </a:r>
            <a:r>
              <a:rPr lang="en-US" sz="5600" b="1" dirty="0"/>
              <a:t>HL-LHC:</a:t>
            </a:r>
            <a:r>
              <a:rPr lang="en-US" sz="5600" dirty="0"/>
              <a:t> Procurement of precise (electro-)mechanical components and participation to the assembly and the cryogenics testing of the HL-LHC superconducting </a:t>
            </a:r>
            <a:r>
              <a:rPr lang="en-US" sz="5600" dirty="0" smtClean="0"/>
              <a:t>magnets, </a:t>
            </a:r>
            <a:r>
              <a:rPr lang="en-US" sz="5600" b="1" dirty="0"/>
              <a:t>Mechanical </a:t>
            </a:r>
            <a:r>
              <a:rPr lang="en-US" sz="5600" b="1" dirty="0" smtClean="0"/>
              <a:t>Engineer, MSc</a:t>
            </a:r>
            <a:endParaRPr lang="en-US" sz="5600" b="1" dirty="0"/>
          </a:p>
          <a:p>
            <a:pPr marL="0" indent="0">
              <a:buNone/>
            </a:pPr>
            <a:r>
              <a:rPr lang="en-US" sz="5600" dirty="0"/>
              <a:t>	</a:t>
            </a:r>
            <a:r>
              <a:rPr lang="en-US" sz="5600" dirty="0" smtClean="0"/>
              <a:t>Period </a:t>
            </a:r>
            <a:r>
              <a:rPr lang="en-US" sz="5600" dirty="0"/>
              <a:t>of Work: </a:t>
            </a:r>
            <a:r>
              <a:rPr lang="en-US" sz="5600" b="1" u="sng" dirty="0"/>
              <a:t>01/06/2017-31/05/2020</a:t>
            </a:r>
            <a:endParaRPr lang="en-US" sz="5600" b="1" dirty="0"/>
          </a:p>
          <a:p>
            <a:pPr marL="0" indent="0">
              <a:buNone/>
            </a:pPr>
            <a:r>
              <a:rPr lang="en-US" sz="5600" dirty="0"/>
              <a:t> </a:t>
            </a:r>
          </a:p>
          <a:p>
            <a:r>
              <a:rPr lang="en-US" sz="5600" b="1" dirty="0"/>
              <a:t>KN2140/</a:t>
            </a:r>
            <a:r>
              <a:rPr lang="en-US" sz="5600" b="1" dirty="0" smtClean="0"/>
              <a:t>BE-BI-BL/ADD3</a:t>
            </a:r>
            <a:r>
              <a:rPr lang="en-US" sz="5600" b="1" dirty="0"/>
              <a:t>:</a:t>
            </a:r>
            <a:r>
              <a:rPr lang="en-US" sz="5600" dirty="0"/>
              <a:t> Development of a Beam-Gas Vertex detector for the High-Luminosity LHC Project at </a:t>
            </a:r>
            <a:r>
              <a:rPr lang="en-US" sz="5600" dirty="0" smtClean="0"/>
              <a:t>CERN</a:t>
            </a:r>
            <a:r>
              <a:rPr lang="en-US" sz="5600" b="1" dirty="0" smtClean="0"/>
              <a:t>, </a:t>
            </a:r>
            <a:r>
              <a:rPr lang="en-US" sz="5600" b="1" dirty="0"/>
              <a:t>PhD </a:t>
            </a:r>
            <a:r>
              <a:rPr lang="en-US" sz="5600" b="1" dirty="0" smtClean="0"/>
              <a:t>Physicist</a:t>
            </a:r>
            <a:endParaRPr lang="en-US" sz="5600" b="1" dirty="0"/>
          </a:p>
          <a:p>
            <a:pPr marL="0" indent="0">
              <a:buNone/>
            </a:pPr>
            <a:r>
              <a:rPr lang="en-US" sz="5600" dirty="0" smtClean="0"/>
              <a:t>	Period </a:t>
            </a:r>
            <a:r>
              <a:rPr lang="en-US" sz="5600" dirty="0"/>
              <a:t>of Work: </a:t>
            </a:r>
            <a:r>
              <a:rPr lang="en-US" sz="5600" b="1" u="sng" dirty="0"/>
              <a:t>01/06/2016-31/05/2019</a:t>
            </a:r>
            <a:endParaRPr lang="en-US" sz="5600" b="1" dirty="0"/>
          </a:p>
          <a:p>
            <a:pPr marL="0" indent="0">
              <a:buNone/>
            </a:pPr>
            <a:r>
              <a:rPr lang="en-US" sz="5600" dirty="0"/>
              <a:t> </a:t>
            </a:r>
          </a:p>
          <a:p>
            <a:r>
              <a:rPr lang="en-US" sz="5600" b="1" dirty="0"/>
              <a:t>KN2140/</a:t>
            </a:r>
            <a:r>
              <a:rPr lang="en-US" sz="5600" b="1" dirty="0" smtClean="0"/>
              <a:t>BE-ACE-SU/ADD5</a:t>
            </a:r>
            <a:r>
              <a:rPr lang="en-US" sz="5600" b="1" dirty="0"/>
              <a:t>:</a:t>
            </a:r>
            <a:r>
              <a:rPr lang="en-US" sz="5600" dirty="0"/>
              <a:t> Survey and Alignment of experiment like WA104, WA105 and ProtoDUNE of the CERN Neutrino Platform Project (CENF</a:t>
            </a:r>
            <a:r>
              <a:rPr lang="en-US" sz="5600" dirty="0" smtClean="0"/>
              <a:t>), </a:t>
            </a:r>
            <a:r>
              <a:rPr lang="en-US" sz="5600" b="1" dirty="0"/>
              <a:t>PhD Survey Engineer</a:t>
            </a:r>
          </a:p>
          <a:p>
            <a:pPr marL="0" indent="0">
              <a:buNone/>
            </a:pPr>
            <a:r>
              <a:rPr lang="en-US" sz="5600" dirty="0" smtClean="0"/>
              <a:t>	Period </a:t>
            </a:r>
            <a:r>
              <a:rPr lang="en-US" sz="5600" dirty="0"/>
              <a:t>of Work: </a:t>
            </a:r>
            <a:r>
              <a:rPr lang="en-US" sz="5600" b="1" u="sng" dirty="0" smtClean="0"/>
              <a:t>01/07/2016-30/06/2019</a:t>
            </a:r>
          </a:p>
          <a:p>
            <a:pPr marL="0" indent="0">
              <a:buNone/>
            </a:pPr>
            <a:endParaRPr lang="en-US" sz="5600" b="1" dirty="0"/>
          </a:p>
          <a:p>
            <a:r>
              <a:rPr lang="en-US" sz="5600" b="1" dirty="0"/>
              <a:t>PLAFOND/ADD1:</a:t>
            </a:r>
            <a:r>
              <a:rPr lang="en-US" sz="5600" dirty="0"/>
              <a:t> Platform for Developing Neutrino Detectors with the work packages: computer simulations, concept sub-module design, prototyping and testing, preparation and drafting of Letters of Intent and Technical Design </a:t>
            </a:r>
            <a:r>
              <a:rPr lang="en-US" sz="5600" dirty="0" smtClean="0"/>
              <a:t>Reports</a:t>
            </a:r>
            <a:r>
              <a:rPr lang="en-US" sz="5600" dirty="0"/>
              <a:t>, </a:t>
            </a:r>
            <a:r>
              <a:rPr lang="en-US" sz="5600" b="1" dirty="0"/>
              <a:t>PhD Physicist</a:t>
            </a:r>
          </a:p>
          <a:p>
            <a:pPr marL="0" indent="0">
              <a:buNone/>
            </a:pPr>
            <a:r>
              <a:rPr lang="el-GR" sz="5600" dirty="0" smtClean="0"/>
              <a:t>	</a:t>
            </a:r>
            <a:r>
              <a:rPr lang="en-US" sz="5600" dirty="0" smtClean="0"/>
              <a:t>Period </a:t>
            </a:r>
            <a:r>
              <a:rPr lang="en-US" sz="5600" dirty="0"/>
              <a:t>of Work: </a:t>
            </a:r>
            <a:r>
              <a:rPr lang="en-US" sz="5600" b="1" u="sng" dirty="0"/>
              <a:t>01/09/2015-31/08/</a:t>
            </a:r>
            <a:r>
              <a:rPr lang="en-US" sz="5600" b="1" u="sng" dirty="0" smtClean="0"/>
              <a:t>2018</a:t>
            </a:r>
          </a:p>
          <a:p>
            <a:pPr marL="0" indent="0">
              <a:buNone/>
            </a:pPr>
            <a:endParaRPr lang="en-US" sz="56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Gazis/NTUA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2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58800" y="215901"/>
            <a:ext cx="7975600" cy="723899"/>
          </a:xfrm>
          <a:prstGeom prst="rect">
            <a:avLst/>
          </a:prstGeom>
          <a:ln w="38100" cmpd="sng">
            <a:solidFill>
              <a:srgbClr val="FF0000"/>
            </a:solidFill>
          </a:ln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endParaRPr lang="en-US" sz="1400" dirty="0" smtClean="0"/>
          </a:p>
          <a:p>
            <a:pPr marL="0" indent="0" algn="ctr">
              <a:buFont typeface="Arial"/>
              <a:buNone/>
            </a:pPr>
            <a:r>
              <a:rPr lang="en-US" dirty="0" smtClean="0"/>
              <a:t>NTUA participation to HL – LHC and other CERN Projects via PJAS</a:t>
            </a:r>
          </a:p>
          <a:p>
            <a:pPr marL="0" indent="0" algn="ctr">
              <a:buFont typeface="Arial"/>
              <a:buNone/>
            </a:pPr>
            <a:r>
              <a:rPr lang="en-US" dirty="0" smtClean="0"/>
              <a:t>2014-2020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749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8133" y="1402118"/>
            <a:ext cx="8739968" cy="5087582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smtClean="0"/>
              <a:t>The NTU_Athens is in cooperation with Greek Firms for construction parts of the magnets and other components,</a:t>
            </a:r>
            <a:r>
              <a:rPr lang="el-GR" sz="2200" dirty="0" smtClean="0"/>
              <a:t> </a:t>
            </a:r>
            <a:r>
              <a:rPr lang="en-US" sz="2200" dirty="0" smtClean="0"/>
              <a:t>as responsible to provide in-kind contribution to the HL-LHC project</a:t>
            </a:r>
          </a:p>
          <a:p>
            <a:pPr marL="0" indent="0">
              <a:buNone/>
            </a:pPr>
            <a:endParaRPr lang="en-US" sz="2200" dirty="0"/>
          </a:p>
          <a:p>
            <a:r>
              <a:rPr lang="en-US" sz="2200" dirty="0" smtClean="0"/>
              <a:t>Many orders in the pipeline to Greek firms for ~300 </a:t>
            </a:r>
            <a:r>
              <a:rPr lang="en-US" sz="2200" dirty="0" err="1" smtClean="0"/>
              <a:t>kCHF</a:t>
            </a:r>
            <a:r>
              <a:rPr lang="en-US" sz="2200" dirty="0" smtClean="0"/>
              <a:t>, last year!! </a:t>
            </a:r>
          </a:p>
          <a:p>
            <a:endParaRPr lang="en-US" sz="2200" dirty="0" smtClean="0"/>
          </a:p>
          <a:p>
            <a:r>
              <a:rPr lang="en-US" sz="2200" dirty="0" smtClean="0"/>
              <a:t>Effort for getting contracts with </a:t>
            </a:r>
            <a:r>
              <a:rPr lang="en-US" sz="2200" dirty="0"/>
              <a:t>medium </a:t>
            </a:r>
            <a:r>
              <a:rPr lang="en-US" sz="2200" dirty="0" smtClean="0"/>
              <a:t>and large size companies for mechanical constructions,  cooperating with Greek Universities for</a:t>
            </a:r>
            <a:r>
              <a:rPr lang="en-US" sz="2200" dirty="0"/>
              <a:t> </a:t>
            </a:r>
            <a:r>
              <a:rPr lang="en-US" sz="2200" dirty="0" smtClean="0"/>
              <a:t>HL</a:t>
            </a:r>
            <a:r>
              <a:rPr lang="en-US" sz="2200" dirty="0"/>
              <a:t>-</a:t>
            </a:r>
            <a:r>
              <a:rPr lang="en-US" sz="2200" dirty="0" smtClean="0"/>
              <a:t>LHC (Morfi-Mold, METKA, Kokkinos, COS, Kampakas, Boulougaris, Sarrigeorgidis, etc.)</a:t>
            </a:r>
          </a:p>
          <a:p>
            <a:endParaRPr lang="en-US" sz="2200" dirty="0"/>
          </a:p>
          <a:p>
            <a:r>
              <a:rPr lang="en-US" sz="2400" dirty="0"/>
              <a:t>Systematic consolidation campaign for LHC </a:t>
            </a:r>
            <a:r>
              <a:rPr lang="en-US" sz="2400" dirty="0" err="1" smtClean="0"/>
              <a:t>cryo</a:t>
            </a:r>
            <a:r>
              <a:rPr lang="en-US" sz="2400" dirty="0" smtClean="0"/>
              <a:t>-dipoles </a:t>
            </a:r>
            <a:r>
              <a:rPr lang="en-US" sz="2400" dirty="0"/>
              <a:t>during LS2 where similar activities as during LS1 will have to be carried out and that can potentially be done in the frame of a collaboration, possibly with a Greek </a:t>
            </a:r>
            <a:r>
              <a:rPr lang="en-US" sz="2400" dirty="0" smtClean="0"/>
              <a:t>institute and the TE department, 2019-2020</a:t>
            </a:r>
            <a:endParaRPr lang="en-US" sz="2200" dirty="0" smtClean="0"/>
          </a:p>
          <a:p>
            <a:pPr marL="914400" lvl="2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9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Gazis/NTUA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DE809-9B53-4A40-A7AD-B79C0C9488FF}" type="slidenum">
              <a:rPr lang="en-US" smtClean="0"/>
              <a:t>3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58800" y="215901"/>
            <a:ext cx="7975600" cy="723899"/>
          </a:xfrm>
          <a:prstGeom prst="rect">
            <a:avLst/>
          </a:prstGeom>
          <a:ln w="38100" cmpd="sng">
            <a:solidFill>
              <a:srgbClr val="FF0000"/>
            </a:solidFill>
          </a:ln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endParaRPr lang="en-US" sz="1400" dirty="0" smtClean="0"/>
          </a:p>
          <a:p>
            <a:pPr marL="0" indent="0" algn="ctr">
              <a:buFont typeface="Arial"/>
              <a:buNone/>
            </a:pPr>
            <a:r>
              <a:rPr lang="en-US" dirty="0" smtClean="0"/>
              <a:t>NTUA participation to HL – LHC and other CERN Projects via PJAS</a:t>
            </a:r>
          </a:p>
          <a:p>
            <a:pPr marL="0" indent="0" algn="ctr">
              <a:buFont typeface="Arial"/>
              <a:buNone/>
            </a:pPr>
            <a:r>
              <a:rPr lang="en-US" dirty="0" smtClean="0"/>
              <a:t>2014-2020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44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6065</TotalTime>
  <Words>213</Words>
  <Application>Microsoft Macintosh PowerPoint</Application>
  <PresentationFormat>On-screen Show (4:3)</PresentationFormat>
  <Paragraphs>44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Calibri</vt:lpstr>
      <vt:lpstr>Arial</vt:lpstr>
      <vt:lpstr>Office Theme</vt:lpstr>
      <vt:lpstr>CERN-GREEK Working Group 21st Meeting, Tuesday, 04 September 2018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gazis</dc:creator>
  <cp:lastModifiedBy>Emmanuel Tsesmelis</cp:lastModifiedBy>
  <cp:revision>110</cp:revision>
  <dcterms:created xsi:type="dcterms:W3CDTF">2014-03-03T15:47:16Z</dcterms:created>
  <dcterms:modified xsi:type="dcterms:W3CDTF">2018-09-03T09:00:10Z</dcterms:modified>
</cp:coreProperties>
</file>