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63" r:id="rId3"/>
    <p:sldId id="258" r:id="rId4"/>
    <p:sldId id="265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26" autoAdjust="0"/>
  </p:normalViewPr>
  <p:slideViewPr>
    <p:cSldViewPr snapToGrid="0">
      <p:cViewPr varScale="1">
        <p:scale>
          <a:sx n="69" d="100"/>
          <a:sy n="69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D16D4-93DB-4B9B-AFAE-5A5A6FB5656F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B0157-7791-4441-A450-88957ED7C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20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7155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25008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094138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3390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630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7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3925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136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6351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6" y="2703284"/>
            <a:ext cx="1563274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50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353"/>
            <a:fld id="{1C475BC2-786B-494C-BCAB-2D78D6896E83}" type="datetimeFigureOut">
              <a:rPr lang="en-US" smtClean="0">
                <a:solidFill>
                  <a:srgbClr val="0C377B"/>
                </a:solidFill>
                <a:sym typeface="Helvetica Light"/>
              </a:rPr>
              <a:pPr defTabSz="914353"/>
              <a:t>03-Sep-18</a:t>
            </a:fld>
            <a:endParaRPr lang="en-US">
              <a:solidFill>
                <a:srgbClr val="0C377B"/>
              </a:solidFill>
              <a:sym typeface="Helvetica Ligh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353"/>
            <a:endParaRPr lang="en-US">
              <a:solidFill>
                <a:srgbClr val="0C377B"/>
              </a:solidFill>
              <a:sym typeface="Helvetica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353"/>
            <a:fld id="{DC6E0503-7650-D648-8E83-B54CC6614D10}" type="slidenum">
              <a:rPr lang="en-US" smtClean="0">
                <a:solidFill>
                  <a:srgbClr val="0C377B"/>
                </a:solidFill>
                <a:sym typeface="Helvetica Light"/>
              </a:rPr>
              <a:pPr defTabSz="914353"/>
              <a:t>‹#›</a:t>
            </a:fld>
            <a:endParaRPr lang="en-US">
              <a:solidFill>
                <a:srgbClr val="0C377B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3759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 userDrawn="1"/>
        </p:nvSpPr>
        <p:spPr bwMode="auto">
          <a:xfrm>
            <a:off x="0" y="1844676"/>
            <a:ext cx="12192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292929"/>
              </a:solidFill>
            </a:endParaRPr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1"/>
            <a:ext cx="12194117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-10512" y="3514725"/>
            <a:ext cx="9829800" cy="453183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alt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228295"/>
            <a:ext cx="12192000" cy="897884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426664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ormal without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 baseline="0"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28A51-05C7-462F-B8D4-3FE6FBB7AC01}" type="slidenum">
              <a:rPr lang="en-US" altLang="en-US">
                <a:solidFill>
                  <a:srgbClr val="292929"/>
                </a:solidFill>
              </a:rPr>
              <a:pPr/>
              <a:t>‹#›</a:t>
            </a:fld>
            <a:endParaRPr lang="en-US" alt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1440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ith kick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421217" y="5435601"/>
            <a:ext cx="11444816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algn="l">
              <a:buNone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31E141-D419-4898-8ACE-35E88ABA5176}" type="slidenum">
              <a:rPr lang="en-US" altLang="en-US">
                <a:solidFill>
                  <a:srgbClr val="292929"/>
                </a:solidFill>
              </a:rPr>
              <a:pPr/>
              <a:t>‹#›</a:t>
            </a:fld>
            <a:endParaRPr lang="en-US" alt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3199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FADB5-9A76-4C4B-894E-474762EACCA5}" type="slidenum">
              <a:rPr lang="en-US" altLang="en-US">
                <a:solidFill>
                  <a:srgbClr val="292929"/>
                </a:solidFill>
              </a:rPr>
              <a:pPr/>
              <a:t>‹#›</a:t>
            </a:fld>
            <a:endParaRPr lang="en-US" alt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8021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4351" y="1125538"/>
            <a:ext cx="5245100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5"/>
          </p:nvPr>
        </p:nvSpPr>
        <p:spPr>
          <a:xfrm>
            <a:off x="6479118" y="1125538"/>
            <a:ext cx="5245100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2"/>
          </p:nvPr>
        </p:nvSpPr>
        <p:spPr>
          <a:xfrm>
            <a:off x="514351" y="1454151"/>
            <a:ext cx="5245100" cy="3846513"/>
          </a:xfrm>
          <a:noFill/>
          <a:ln>
            <a:noFill/>
          </a:ln>
          <a:effectLst/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6"/>
          </p:nvPr>
        </p:nvSpPr>
        <p:spPr>
          <a:xfrm>
            <a:off x="6479118" y="1454151"/>
            <a:ext cx="5245100" cy="3846513"/>
          </a:xfrm>
          <a:noFill/>
          <a:ln>
            <a:noFill/>
          </a:ln>
          <a:effectLst/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7"/>
          </p:nvPr>
        </p:nvSpPr>
        <p:spPr>
          <a:xfrm>
            <a:off x="421217" y="5435601"/>
            <a:ext cx="11444816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marL="0" marR="0" indent="0" algn="l" defTabSz="914400" rtl="0" eaLnBrk="1" fontAlgn="base" latinLnBrk="0" hangingPunct="1">
              <a:lnSpc>
                <a:spcPct val="85000"/>
              </a:lnSpc>
              <a:spcBef>
                <a:spcPct val="100000"/>
              </a:spcBef>
              <a:spcAft>
                <a:spcPct val="0"/>
              </a:spcAft>
              <a:buClr>
                <a:schemeClr val="bg1"/>
              </a:buClr>
              <a:buSzPct val="25000"/>
              <a:buFont typeface="Arial Narrow" pitchFamily="34" charset="0"/>
              <a:buNone/>
              <a:tabLst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5795A6-7AEC-443F-AF13-0F772860FC2E}" type="slidenum">
              <a:rPr lang="en-US" altLang="en-US">
                <a:solidFill>
                  <a:srgbClr val="292929"/>
                </a:solidFill>
              </a:rPr>
              <a:pPr/>
              <a:t>‹#›</a:t>
            </a:fld>
            <a:endParaRPr lang="en-US" alt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008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06"/>
          <a:stretch/>
        </p:blipFill>
        <p:spPr>
          <a:xfrm>
            <a:off x="5299456" y="2878270"/>
            <a:ext cx="1629262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129012" y="4394827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3"/>
            <a:r>
              <a:rPr lang="en-US" sz="1800" dirty="0" err="1">
                <a:solidFill>
                  <a:srgbClr val="0C377B"/>
                </a:solidFill>
                <a:sym typeface="Helvetica Light"/>
              </a:rPr>
              <a:t>cern.ch</a:t>
            </a:r>
            <a:r>
              <a:rPr lang="en-US" sz="1800" dirty="0">
                <a:solidFill>
                  <a:srgbClr val="0C377B"/>
                </a:solidFill>
                <a:sym typeface="Helvetica Light"/>
              </a:rPr>
              <a:t>/</a:t>
            </a:r>
            <a:r>
              <a:rPr lang="en-US" sz="1800" dirty="0" err="1">
                <a:solidFill>
                  <a:srgbClr val="0C377B"/>
                </a:solidFill>
                <a:sym typeface="Helvetica Light"/>
              </a:rPr>
              <a:t>knowledgetransfer</a:t>
            </a:r>
            <a:endParaRPr lang="en-US" sz="1800" dirty="0">
              <a:solidFill>
                <a:srgbClr val="0C377B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071882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4351" y="1125538"/>
            <a:ext cx="5245100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5"/>
          </p:nvPr>
        </p:nvSpPr>
        <p:spPr>
          <a:xfrm>
            <a:off x="6479118" y="1125538"/>
            <a:ext cx="5245100" cy="328612"/>
          </a:xfr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/>
          <a:lstStyle>
            <a:lvl1pPr algn="ctr"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2"/>
          </p:nvPr>
        </p:nvSpPr>
        <p:spPr>
          <a:xfrm>
            <a:off x="514351" y="1454151"/>
            <a:ext cx="5245100" cy="3846513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6"/>
          </p:nvPr>
        </p:nvSpPr>
        <p:spPr>
          <a:xfrm>
            <a:off x="6479118" y="1454151"/>
            <a:ext cx="5245100" cy="3846513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08000" rIns="36000"/>
          <a:lstStyle>
            <a:lvl1pPr marL="123825" marR="0" indent="-123825" algn="l" defTabSz="914400" rtl="0" eaLnBrk="0" fontAlgn="base" latinLnBrk="0" hangingPunct="0">
              <a:lnSpc>
                <a:spcPct val="85000"/>
              </a:lnSpc>
              <a:spcBef>
                <a:spcPct val="4500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1pPr>
            <a:lvl2pPr marL="288925" marR="0" indent="-163513" algn="l" defTabSz="914400" rtl="0" eaLnBrk="0" fontAlgn="base" latinLnBrk="0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Wingdings" pitchFamily="2" charset="2"/>
              <a:buChar char="q"/>
              <a:tabLst/>
              <a:def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2pPr>
            <a:lvl3pPr marL="454025" marR="0" indent="-163513" algn="l" defTabSz="914400" rtl="0" eaLnBrk="0" fontAlgn="base" latinLnBrk="0" hangingPunct="0">
              <a:lnSpc>
                <a:spcPct val="85000"/>
              </a:lnSpc>
              <a:spcBef>
                <a:spcPct val="10000"/>
              </a:spcBef>
              <a:spcAft>
                <a:spcPct val="0"/>
              </a:spcAft>
              <a:buClr>
                <a:srgbClr val="185598"/>
              </a:buClr>
              <a:buSzPct val="40000"/>
              <a:buFont typeface="Arial Narrow" pitchFamily="34" charset="0"/>
              <a:buChar char="―"/>
              <a:tabLst/>
              <a:def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3pPr>
            <a:lvl4pPr marL="628650" marR="0" indent="-173038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185598"/>
              </a:buClr>
              <a:buSzTx/>
              <a:buFontTx/>
              <a:buChar char="•"/>
              <a:tabLst/>
              <a:def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defRPr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7"/>
          </p:nvPr>
        </p:nvSpPr>
        <p:spPr>
          <a:xfrm>
            <a:off x="421217" y="5435601"/>
            <a:ext cx="11444816" cy="38085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72000" bIns="72000" anchor="ctr" anchorCtr="1">
            <a:spAutoFit/>
          </a:bodyPr>
          <a:lstStyle>
            <a:lvl1pPr algn="l">
              <a:buNone/>
              <a:defRPr lang="en-US" altLang="nl-NL" sz="1800" b="0" i="1" kern="1200" baseline="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2pPr>
            <a:lvl3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3pPr>
            <a:lvl4pPr>
              <a:defRPr lang="en-US" altLang="nl-NL" sz="1800" b="0" i="1" kern="1200" dirty="0" smtClean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4pPr>
            <a:lvl5pPr>
              <a:defRPr lang="en-US" altLang="nl-NL" sz="1800" b="0" i="1" kern="1200" dirty="0">
                <a:solidFill>
                  <a:srgbClr val="1B1B5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E600A-7247-4CD0-8998-CF5D2448D20E}" type="slidenum">
              <a:rPr lang="en-US" altLang="en-US">
                <a:solidFill>
                  <a:srgbClr val="292929"/>
                </a:solidFill>
              </a:rPr>
              <a:pPr/>
              <a:t>‹#›</a:t>
            </a:fld>
            <a:endParaRPr lang="en-US" alt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189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Blue-banner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1"/>
            <a:ext cx="12194117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/>
          <p:cNvSpPr>
            <a:spLocks noChangeArrowheads="1"/>
          </p:cNvSpPr>
          <p:nvPr userDrawn="1"/>
        </p:nvSpPr>
        <p:spPr bwMode="auto">
          <a:xfrm>
            <a:off x="0" y="1844676"/>
            <a:ext cx="12192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7120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-30480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xfrm>
            <a:off x="11524364" y="6725510"/>
            <a:ext cx="197737" cy="10464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92929"/>
                </a:solidFill>
              </a:rPr>
              <a:pPr/>
              <a:t>‹#›</a:t>
            </a:fld>
            <a:endParaRPr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704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7494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4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4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6904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5474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1" y="5101968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8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1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7116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796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596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117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124202"/>
            <a:ext cx="12192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199443" y="6302002"/>
            <a:ext cx="10992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defRPr/>
            </a:pPr>
            <a:r>
              <a:rPr lang="en-US" sz="1400" dirty="0">
                <a:solidFill>
                  <a:srgbClr val="0C377B">
                    <a:lumMod val="75000"/>
                  </a:srgbClr>
                </a:solidFill>
                <a:latin typeface="Helvetica Neue"/>
                <a:cs typeface="Helvetica Neue"/>
                <a:sym typeface="Helvetica Light"/>
              </a:rPr>
              <a:t>Knowledge Transfer</a:t>
            </a:r>
            <a:r>
              <a:rPr lang="en-US" sz="1400" i="1" dirty="0">
                <a:solidFill>
                  <a:srgbClr val="0C377B">
                    <a:lumMod val="75000"/>
                  </a:srgbClr>
                </a:solidFill>
                <a:latin typeface="Helvetica Neue"/>
                <a:cs typeface="Helvetica Neue"/>
                <a:sym typeface="Helvetica Light"/>
              </a:rPr>
              <a:t> </a:t>
            </a:r>
            <a:r>
              <a:rPr lang="en-US" sz="1400" dirty="0">
                <a:solidFill>
                  <a:srgbClr val="0C377B">
                    <a:lumMod val="75000"/>
                  </a:srgbClr>
                </a:solidFill>
                <a:latin typeface="Helvetica Neue"/>
                <a:cs typeface="Helvetica Neue"/>
                <a:sym typeface="Helvetica Light"/>
              </a:rPr>
              <a:t>|</a:t>
            </a:r>
            <a:r>
              <a:rPr lang="en-US" sz="1400" i="1" dirty="0">
                <a:solidFill>
                  <a:srgbClr val="0C377B">
                    <a:lumMod val="75000"/>
                  </a:srgbClr>
                </a:solidFill>
                <a:latin typeface="Helvetica Neue"/>
                <a:cs typeface="Helvetica Neue"/>
                <a:sym typeface="Helvetica Light"/>
              </a:rPr>
              <a:t> Accelerating Innovation</a:t>
            </a:r>
            <a:r>
              <a:rPr lang="en-US" sz="1800" i="1" dirty="0">
                <a:solidFill>
                  <a:srgbClr val="0C377B">
                    <a:lumMod val="75000"/>
                  </a:srgbClr>
                </a:solidFill>
                <a:latin typeface="Helvetica Neue"/>
                <a:cs typeface="Helvetica Neue"/>
                <a:sym typeface="Helvetica Light"/>
              </a:rPr>
              <a:t> </a:t>
            </a:r>
            <a:endParaRPr lang="en-US" sz="1000" dirty="0">
              <a:solidFill>
                <a:srgbClr val="0C377B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75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1" indent="-45717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0" indent="-45717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2" indent="-34288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5" indent="-34288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08" indent="-34288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ERNLogo original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1218" y="6132514"/>
            <a:ext cx="967316" cy="7254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1218" y="1125539"/>
            <a:ext cx="11381316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Level 1</a:t>
            </a:r>
          </a:p>
          <a:p>
            <a:pPr lvl="1"/>
            <a:r>
              <a:rPr lang="en-US" altLang="en-US" dirty="0" smtClean="0"/>
              <a:t>Level 2</a:t>
            </a:r>
          </a:p>
          <a:p>
            <a:pPr lvl="2"/>
            <a:r>
              <a:rPr lang="en-US" altLang="en-US" dirty="0" smtClean="0"/>
              <a:t>Level 3</a:t>
            </a:r>
          </a:p>
          <a:p>
            <a:pPr lvl="3"/>
            <a:r>
              <a:rPr lang="en-US" altLang="en-US" dirty="0" smtClean="0"/>
              <a:t>Level 4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" y="776288"/>
            <a:ext cx="12189884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292929"/>
              </a:solidFill>
            </a:endParaRPr>
          </a:p>
        </p:txBody>
      </p:sp>
      <p:sp>
        <p:nvSpPr>
          <p:cNvPr id="1030" name="Rectangle 9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0" y="204788"/>
            <a:ext cx="121920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Title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4363" y="6725511"/>
            <a:ext cx="197737" cy="10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450EF0-57F5-49F5-A238-D243B5D1A204}" type="slidenum">
              <a:rPr lang="en-US" altLang="en-US" b="1" smtClean="0">
                <a:solidFill>
                  <a:srgbClr val="29292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b="1" smtClean="0">
              <a:solidFill>
                <a:srgbClr val="292929"/>
              </a:solidFill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1" y="6132513"/>
            <a:ext cx="12189884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292929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10420351" y="6132513"/>
            <a:ext cx="1382183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29292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8202" y="6267476"/>
            <a:ext cx="3344333" cy="249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b-NO" sz="1200" i="1" kern="0" dirty="0" smtClean="0">
                <a:solidFill>
                  <a:srgbClr val="FFFFFF">
                    <a:lumMod val="65000"/>
                  </a:srgbClr>
                </a:solidFill>
                <a:latin typeface="Calibri" panose="020F0502020204030204" pitchFamily="34" charset="0"/>
              </a:rPr>
              <a:t>N.Ziogas CERN-GREEK</a:t>
            </a:r>
            <a:r>
              <a:rPr lang="nb-NO" sz="1200" i="1" kern="0" baseline="0" dirty="0" smtClean="0">
                <a:solidFill>
                  <a:srgbClr val="FFFFFF">
                    <a:lumMod val="65000"/>
                  </a:srgbClr>
                </a:solidFill>
                <a:latin typeface="Calibri" panose="020F0502020204030204" pitchFamily="34" charset="0"/>
              </a:rPr>
              <a:t> Working Group</a:t>
            </a:r>
            <a:endParaRPr lang="en-US" sz="1200" i="1" kern="0" dirty="0">
              <a:solidFill>
                <a:srgbClr val="FFFFFF">
                  <a:lumMod val="65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46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transition/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87313" indent="-87313" algn="l" rtl="0" fontAlgn="base">
        <a:lnSpc>
          <a:spcPct val="85000"/>
        </a:lnSpc>
        <a:spcBef>
          <a:spcPct val="100000"/>
        </a:spcBef>
        <a:spcAft>
          <a:spcPct val="0"/>
        </a:spcAft>
        <a:buClr>
          <a:schemeClr val="bg1"/>
        </a:buClr>
        <a:buSzPct val="25000"/>
        <a:buFont typeface="Arial Narrow" pitchFamily="34" charset="0"/>
        <a:buChar char=" 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l" rtl="0" fontAlgn="base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 sz="2800">
          <a:solidFill>
            <a:schemeClr val="tx1"/>
          </a:solidFill>
          <a:latin typeface="+mn-lt"/>
        </a:defRPr>
      </a:lvl2pPr>
      <a:lvl3pPr marL="330200" indent="-163513" algn="l" rtl="0" fontAlgn="base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l" rtl="0" fontAlgn="base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99713" y="845128"/>
            <a:ext cx="9144000" cy="5209309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2140865" y="3638822"/>
            <a:ext cx="8302848" cy="916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7800">
                <a:solidFill>
                  <a:srgbClr val="005293"/>
                </a:solidFill>
              </a:defRPr>
            </a:pPr>
            <a:r>
              <a:rPr lang="en-GB" sz="5484" dirty="0" smtClean="0">
                <a:solidFill>
                  <a:srgbClr val="005293"/>
                </a:solidFill>
              </a:rPr>
              <a:t>KT Activities in Greece - update</a:t>
            </a:r>
            <a:endParaRPr sz="5484" dirty="0">
              <a:solidFill>
                <a:srgbClr val="005293"/>
              </a:solidFill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2248870" y="4474884"/>
            <a:ext cx="3388971" cy="1299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lnSpc>
                <a:spcPct val="130000"/>
              </a:lnSpc>
              <a:defRPr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sz="2800" b="1" i="1" dirty="0">
                <a:solidFill>
                  <a:srgbClr val="005293"/>
                </a:solidFill>
                <a:sym typeface="Helvetica"/>
              </a:rPr>
              <a:t>Nick Ziogas </a:t>
            </a:r>
            <a:endParaRPr sz="2800" b="1" i="1" dirty="0">
              <a:solidFill>
                <a:srgbClr val="005293"/>
              </a:solidFill>
              <a:sym typeface="Helvetica"/>
            </a:endParaRPr>
          </a:p>
          <a:p>
            <a:pPr>
              <a:lnSpc>
                <a:spcPct val="110000"/>
              </a:lnSpc>
              <a:defRPr sz="2800">
                <a:solidFill>
                  <a:srgbClr val="005293"/>
                </a:solidFill>
              </a:defRPr>
            </a:pPr>
            <a:r>
              <a:rPr sz="1969" i="1" dirty="0">
                <a:solidFill>
                  <a:srgbClr val="005293"/>
                </a:solidFill>
              </a:rPr>
              <a:t>Knowledge Transfer Group</a:t>
            </a:r>
          </a:p>
          <a:p>
            <a:pPr>
              <a:lnSpc>
                <a:spcPct val="110000"/>
              </a:lnSpc>
              <a:defRPr sz="2800">
                <a:solidFill>
                  <a:srgbClr val="005293"/>
                </a:solidFill>
              </a:defRPr>
            </a:pPr>
            <a:r>
              <a:rPr lang="en-US" sz="1969" i="1" dirty="0">
                <a:solidFill>
                  <a:srgbClr val="005293"/>
                </a:solidFill>
              </a:rPr>
              <a:t>CERN - </a:t>
            </a:r>
            <a:r>
              <a:rPr sz="1969" i="1" dirty="0">
                <a:solidFill>
                  <a:srgbClr val="005293"/>
                </a:solidFill>
              </a:rPr>
              <a:t>IPT Department</a:t>
            </a:r>
          </a:p>
        </p:txBody>
      </p:sp>
      <p:sp>
        <p:nvSpPr>
          <p:cNvPr id="131" name="Shape 131"/>
          <p:cNvSpPr/>
          <p:nvPr/>
        </p:nvSpPr>
        <p:spPr>
          <a:xfrm>
            <a:off x="2176669" y="6165500"/>
            <a:ext cx="72200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800">
                <a:solidFill>
                  <a:srgbClr val="005293"/>
                </a:solidFill>
              </a:defRPr>
            </a:pPr>
            <a:endParaRPr sz="1969" dirty="0">
              <a:solidFill>
                <a:srgbClr val="0052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48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33492"/>
            <a:ext cx="10969139" cy="940443"/>
          </a:xfrm>
        </p:spPr>
        <p:txBody>
          <a:bodyPr/>
          <a:lstStyle/>
          <a:p>
            <a:r>
              <a:rPr lang="en-GB" i="1" dirty="0" smtClean="0"/>
              <a:t>KT activities in Greece </a:t>
            </a:r>
            <a:r>
              <a:rPr lang="en-GB" i="1" dirty="0" smtClean="0"/>
              <a:t>– BIC update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703714"/>
            <a:ext cx="10969139" cy="5597238"/>
          </a:xfrm>
        </p:spPr>
        <p:txBody>
          <a:bodyPr>
            <a:normAutofit fontScale="92500" lnSpcReduction="1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BIC </a:t>
            </a:r>
            <a:r>
              <a:rPr lang="en-US" sz="3200" dirty="0"/>
              <a:t>agreement with </a:t>
            </a:r>
            <a:r>
              <a:rPr lang="en-US" sz="3200" dirty="0" err="1"/>
              <a:t>Technopolis</a:t>
            </a:r>
            <a:r>
              <a:rPr lang="en-US" sz="3200" dirty="0"/>
              <a:t> </a:t>
            </a:r>
            <a:r>
              <a:rPr lang="en-US" sz="3200" dirty="0" err="1" smtClean="0"/>
              <a:t>Thessalonikis</a:t>
            </a:r>
            <a:r>
              <a:rPr lang="en-US" sz="3200" dirty="0" smtClean="0"/>
              <a:t> signed 1/12/2014 expires 1/12/2018.</a:t>
            </a:r>
          </a:p>
          <a:p>
            <a:endParaRPr lang="en-US" sz="3200" dirty="0"/>
          </a:p>
          <a:p>
            <a:r>
              <a:rPr lang="en-GB" sz="3200" dirty="0" smtClean="0"/>
              <a:t>Currently one company in the BIC.</a:t>
            </a:r>
          </a:p>
          <a:p>
            <a:endParaRPr lang="en-GB" sz="3200" dirty="0" smtClean="0"/>
          </a:p>
          <a:p>
            <a:r>
              <a:rPr lang="en-GB" sz="3200" dirty="0"/>
              <a:t>FEAC Engineering P.C. – Engineering simulation </a:t>
            </a:r>
            <a:r>
              <a:rPr lang="en-GB" sz="3200" dirty="0" smtClean="0"/>
              <a:t>software </a:t>
            </a:r>
            <a:r>
              <a:rPr lang="en-GB" sz="3200" dirty="0"/>
              <a:t>‘Pythia’ </a:t>
            </a:r>
            <a:r>
              <a:rPr lang="en-GB" sz="3200" dirty="0" smtClean="0"/>
              <a:t>. </a:t>
            </a:r>
            <a:r>
              <a:rPr lang="en-GB" sz="3200" dirty="0"/>
              <a:t>B</a:t>
            </a:r>
            <a:r>
              <a:rPr lang="en-GB" sz="3200" dirty="0" smtClean="0"/>
              <a:t>ased in </a:t>
            </a:r>
            <a:r>
              <a:rPr lang="en-GB" sz="3200" dirty="0" err="1" smtClean="0"/>
              <a:t>Patras</a:t>
            </a:r>
            <a:r>
              <a:rPr lang="en-GB" sz="3200" dirty="0" smtClean="0"/>
              <a:t>.</a:t>
            </a:r>
            <a:endParaRPr lang="en-GB" sz="3200" dirty="0"/>
          </a:p>
          <a:p>
            <a:pPr lvl="1"/>
            <a:r>
              <a:rPr lang="en-US" sz="3200" dirty="0" smtClean="0"/>
              <a:t>Contract with CERN signed Feb 2018 </a:t>
            </a:r>
          </a:p>
          <a:p>
            <a:pPr lvl="2"/>
            <a:r>
              <a:rPr lang="en-US" sz="2300" dirty="0" smtClean="0"/>
              <a:t>expertise </a:t>
            </a:r>
            <a:r>
              <a:rPr lang="en-US" sz="2300" dirty="0" smtClean="0"/>
              <a:t>on</a:t>
            </a:r>
            <a:r>
              <a:rPr lang="en-US" sz="2300" dirty="0" smtClean="0"/>
              <a:t> </a:t>
            </a:r>
            <a:r>
              <a:rPr lang="en-US" sz="2300" dirty="0" smtClean="0"/>
              <a:t>Accelerated </a:t>
            </a:r>
            <a:r>
              <a:rPr lang="en-US" sz="2300" dirty="0"/>
              <a:t>Boundary Element Method (“BEM”), Finite Element Method (“FEM</a:t>
            </a:r>
            <a:r>
              <a:rPr lang="en-US" sz="2300" dirty="0" smtClean="0"/>
              <a:t>”)</a:t>
            </a:r>
          </a:p>
          <a:p>
            <a:pPr lvl="2"/>
            <a:r>
              <a:rPr lang="en-US" sz="2300" dirty="0" smtClean="0"/>
              <a:t>Benchmarking their software with ROXIE</a:t>
            </a:r>
            <a:endParaRPr lang="en-GB" sz="2300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4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KT activities in Greece </a:t>
            </a:r>
            <a:r>
              <a:rPr lang="en-GB" i="1" dirty="0" smtClean="0"/>
              <a:t>– BIC update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No automatic renewal but a </a:t>
            </a:r>
            <a:r>
              <a:rPr lang="en-US" sz="3200" dirty="0" smtClean="0"/>
              <a:t>process </a:t>
            </a:r>
            <a:r>
              <a:rPr lang="en-US" sz="3200" dirty="0"/>
              <a:t>based on </a:t>
            </a:r>
            <a:r>
              <a:rPr lang="en-US" sz="3200" dirty="0" smtClean="0"/>
              <a:t>well defined criteria.</a:t>
            </a:r>
            <a:endParaRPr lang="en-US" sz="3200" dirty="0"/>
          </a:p>
          <a:p>
            <a:r>
              <a:rPr lang="en-US" sz="3200" dirty="0"/>
              <a:t>Expression of interest from incubators in GR that fulfill the criteria are </a:t>
            </a:r>
            <a:r>
              <a:rPr lang="en-US" sz="3200" dirty="0" smtClean="0"/>
              <a:t>welcome.</a:t>
            </a:r>
          </a:p>
          <a:p>
            <a:r>
              <a:rPr lang="en-US" sz="3200" dirty="0" smtClean="0"/>
              <a:t>Precondition: One contact point/organization per country.</a:t>
            </a:r>
            <a:endParaRPr lang="en-US" sz="3200" dirty="0"/>
          </a:p>
          <a:p>
            <a:r>
              <a:rPr lang="en-US" sz="3200" dirty="0" smtClean="0"/>
              <a:t>One </a:t>
            </a:r>
            <a:r>
              <a:rPr lang="en-US" sz="3200" dirty="0"/>
              <a:t>serious expression of interest received </a:t>
            </a:r>
            <a:r>
              <a:rPr lang="en-US" sz="3200" dirty="0" smtClean="0"/>
              <a:t>so far - </a:t>
            </a:r>
            <a:r>
              <a:rPr lang="en-US" sz="3200" dirty="0"/>
              <a:t>PSP</a:t>
            </a:r>
          </a:p>
          <a:p>
            <a:r>
              <a:rPr lang="en-US" sz="3200" dirty="0" err="1"/>
              <a:t>Technopolis</a:t>
            </a:r>
            <a:r>
              <a:rPr lang="en-US" sz="3200" dirty="0"/>
              <a:t> </a:t>
            </a:r>
            <a:r>
              <a:rPr lang="en-US" sz="3200" dirty="0" err="1" smtClean="0"/>
              <a:t>Thessalonikis</a:t>
            </a:r>
            <a:r>
              <a:rPr lang="en-US" sz="3200" dirty="0" smtClean="0"/>
              <a:t> have been invited to express their interest.</a:t>
            </a:r>
          </a:p>
        </p:txBody>
      </p:sp>
    </p:spTree>
    <p:extLst>
      <p:ext uri="{BB962C8B-B14F-4D97-AF65-F5344CB8AC3E}">
        <p14:creationId xmlns:p14="http://schemas.microsoft.com/office/powerpoint/2010/main" val="40199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KT activities in Greece </a:t>
            </a:r>
            <a:r>
              <a:rPr lang="en-GB" i="1" dirty="0" smtClean="0"/>
              <a:t>– BIC update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Expressions of interest by the end of September.</a:t>
            </a:r>
          </a:p>
          <a:p>
            <a:r>
              <a:rPr lang="en-US" sz="4000" dirty="0" smtClean="0"/>
              <a:t>Aim to complete the process by the end of the year.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898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T template may 2007">
  <a:themeElements>
    <a:clrScheme name="BI_mal_20051220 8">
      <a:dk1>
        <a:srgbClr val="292929"/>
      </a:dk1>
      <a:lt1>
        <a:srgbClr val="FFFFFF"/>
      </a:lt1>
      <a:dk2>
        <a:srgbClr val="292929"/>
      </a:dk2>
      <a:lt2>
        <a:srgbClr val="D0D0D0"/>
      </a:lt2>
      <a:accent1>
        <a:srgbClr val="99CCFF"/>
      </a:accent1>
      <a:accent2>
        <a:srgbClr val="21B5C9"/>
      </a:accent2>
      <a:accent3>
        <a:srgbClr val="FFFFFF"/>
      </a:accent3>
      <a:accent4>
        <a:srgbClr val="212121"/>
      </a:accent4>
      <a:accent5>
        <a:srgbClr val="CAE2FF"/>
      </a:accent5>
      <a:accent6>
        <a:srgbClr val="1DA4B6"/>
      </a:accent6>
      <a:hlink>
        <a:srgbClr val="96C0BE"/>
      </a:hlink>
      <a:folHlink>
        <a:srgbClr val="CC0000"/>
      </a:folHlink>
    </a:clrScheme>
    <a:fontScheme name="BI_mal_20051220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BI_mal_20051220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_mal_20051220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170</Words>
  <Application>Microsoft Office PowerPoint</Application>
  <PresentationFormat>Widescreen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Calibri</vt:lpstr>
      <vt:lpstr>Helvetica</vt:lpstr>
      <vt:lpstr>Helvetica Light</vt:lpstr>
      <vt:lpstr>Helvetica Neue</vt:lpstr>
      <vt:lpstr>Wingdings</vt:lpstr>
      <vt:lpstr>PrésentationCERN2</vt:lpstr>
      <vt:lpstr>TT template may 2007</vt:lpstr>
      <vt:lpstr>PowerPoint Presentation</vt:lpstr>
      <vt:lpstr>KT activities in Greece – BIC update</vt:lpstr>
      <vt:lpstr>KT activities in Greece – BIC update</vt:lpstr>
      <vt:lpstr>KT activities in Greece – BIC update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KT activities in Greece - update</dc:title>
  <dc:creator>Nick Ziogas</dc:creator>
  <cp:lastModifiedBy>Nick Ziogas</cp:lastModifiedBy>
  <cp:revision>35</cp:revision>
  <dcterms:created xsi:type="dcterms:W3CDTF">2017-08-04T15:41:30Z</dcterms:created>
  <dcterms:modified xsi:type="dcterms:W3CDTF">2018-09-03T14:39:47Z</dcterms:modified>
</cp:coreProperties>
</file>