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44"/>
  </p:notesMasterIdLst>
  <p:handoutMasterIdLst>
    <p:handoutMasterId r:id="rId45"/>
  </p:handoutMasterIdLst>
  <p:sldIdLst>
    <p:sldId id="256" r:id="rId5"/>
    <p:sldId id="331" r:id="rId6"/>
    <p:sldId id="336" r:id="rId7"/>
    <p:sldId id="263" r:id="rId8"/>
    <p:sldId id="274" r:id="rId9"/>
    <p:sldId id="287" r:id="rId10"/>
    <p:sldId id="339" r:id="rId11"/>
    <p:sldId id="308" r:id="rId12"/>
    <p:sldId id="341" r:id="rId13"/>
    <p:sldId id="351" r:id="rId14"/>
    <p:sldId id="340" r:id="rId15"/>
    <p:sldId id="314" r:id="rId16"/>
    <p:sldId id="293" r:id="rId17"/>
    <p:sldId id="301" r:id="rId18"/>
    <p:sldId id="343" r:id="rId19"/>
    <p:sldId id="330" r:id="rId20"/>
    <p:sldId id="277" r:id="rId21"/>
    <p:sldId id="278" r:id="rId22"/>
    <p:sldId id="337" r:id="rId23"/>
    <p:sldId id="338" r:id="rId24"/>
    <p:sldId id="334" r:id="rId25"/>
    <p:sldId id="335" r:id="rId26"/>
    <p:sldId id="346" r:id="rId27"/>
    <p:sldId id="279" r:id="rId28"/>
    <p:sldId id="280" r:id="rId29"/>
    <p:sldId id="282" r:id="rId30"/>
    <p:sldId id="283" r:id="rId31"/>
    <p:sldId id="285" r:id="rId32"/>
    <p:sldId id="309" r:id="rId33"/>
    <p:sldId id="310" r:id="rId34"/>
    <p:sldId id="311" r:id="rId35"/>
    <p:sldId id="312" r:id="rId36"/>
    <p:sldId id="313" r:id="rId37"/>
    <p:sldId id="296" r:id="rId38"/>
    <p:sldId id="286" r:id="rId39"/>
    <p:sldId id="350" r:id="rId40"/>
    <p:sldId id="347" r:id="rId41"/>
    <p:sldId id="348" r:id="rId42"/>
    <p:sldId id="349" r:id="rId4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513F2EC3-852C-4C69-B472-3599B3EF472C}">
          <p14:sldIdLst>
            <p14:sldId id="256"/>
            <p14:sldId id="331"/>
            <p14:sldId id="336"/>
            <p14:sldId id="263"/>
            <p14:sldId id="274"/>
            <p14:sldId id="287"/>
            <p14:sldId id="339"/>
            <p14:sldId id="308"/>
            <p14:sldId id="341"/>
            <p14:sldId id="351"/>
            <p14:sldId id="340"/>
            <p14:sldId id="314"/>
            <p14:sldId id="293"/>
            <p14:sldId id="301"/>
            <p14:sldId id="343"/>
            <p14:sldId id="330"/>
          </p14:sldIdLst>
        </p14:section>
        <p14:section name="Backup" id="{B79B3D0C-9AAD-4635-AEFA-31D960585840}">
          <p14:sldIdLst>
            <p14:sldId id="277"/>
            <p14:sldId id="278"/>
            <p14:sldId id="337"/>
            <p14:sldId id="338"/>
            <p14:sldId id="334"/>
            <p14:sldId id="335"/>
            <p14:sldId id="346"/>
            <p14:sldId id="279"/>
            <p14:sldId id="280"/>
            <p14:sldId id="282"/>
            <p14:sldId id="283"/>
            <p14:sldId id="285"/>
            <p14:sldId id="309"/>
            <p14:sldId id="310"/>
            <p14:sldId id="311"/>
            <p14:sldId id="312"/>
            <p14:sldId id="313"/>
            <p14:sldId id="296"/>
            <p14:sldId id="286"/>
            <p14:sldId id="350"/>
            <p14:sldId id="347"/>
            <p14:sldId id="348"/>
            <p14:sldId id="34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61" autoAdjust="0"/>
    <p:restoredTop sz="94660"/>
  </p:normalViewPr>
  <p:slideViewPr>
    <p:cSldViewPr snapToObjects="1" showGuides="1">
      <p:cViewPr varScale="1">
        <p:scale>
          <a:sx n="115" d="100"/>
          <a:sy n="115" d="100"/>
        </p:scale>
        <p:origin x="1428" y="108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9/18/2018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9/18/2018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0432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De Maria, 80th WP2 Meeting, 1/11/2016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32918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cds.cern.ch/record/2274330/files/CERN-ACC-2017-0051.pdf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321045/1.1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963788/1.0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hyperlink" Target="https://edms.cern.ch/file/1963942/1/2018-05-31_Full_Remote_Alignment_System.pptx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HiLumi/WP15/survey/Full%20Remote%20Alignment%20Study/Docs,%20studies%20IN%20WORK/Alignment_specification_V0.xlsx?Web=1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15649/contributions/2941993/attachments/1620843/2578819/2018-03-21_LMC_RQ5.L6.pdf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cid:CB2B8548-5A1A-4AFC-BC26-DDBF0C6497BD@fritz.box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Towards HL-LHCV1.4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19400"/>
            <a:ext cx="6480000" cy="1171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R. De Maria, D. Gamba, F. Plassard</a:t>
            </a:r>
          </a:p>
          <a:p>
            <a:pPr algn="ctr"/>
            <a:endParaRPr lang="en-US" dirty="0" smtClean="0"/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WP2 </a:t>
            </a:r>
            <a:r>
              <a:rPr lang="en-US" dirty="0" smtClean="0"/>
              <a:t>meeting </a:t>
            </a:r>
            <a:r>
              <a:rPr lang="en-US" dirty="0" smtClean="0"/>
              <a:t>18</a:t>
            </a:r>
            <a:r>
              <a:rPr lang="en-US" dirty="0" smtClean="0"/>
              <a:t>/9/2018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Apertures: </a:t>
            </a:r>
            <a:r>
              <a:rPr lang="en-US" dirty="0" smtClean="0"/>
              <a:t>Flat </a:t>
            </a:r>
            <a:r>
              <a:rPr lang="en-US" dirty="0" smtClean="0"/>
              <a:t>15 cm, </a:t>
            </a:r>
            <a:r>
              <a:rPr lang="en-US" dirty="0" smtClean="0"/>
              <a:t>11.8 </a:t>
            </a:r>
            <a:r>
              <a:rPr lang="el-GR" dirty="0"/>
              <a:t>σ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687501"/>
              </p:ext>
            </p:extLst>
          </p:nvPr>
        </p:nvGraphicFramePr>
        <p:xfrm>
          <a:off x="755576" y="1253666"/>
          <a:ext cx="2400237" cy="40119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7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18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2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80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0525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 err="1" smtClean="0">
                          <a:effectLst/>
                          <a:latin typeface="Arial" panose="020B0604020202020204" pitchFamily="34" charset="0"/>
                        </a:rPr>
                        <a:t>Mech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Beam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Offset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TAXS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19.1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15.1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13.2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Q1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18.2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15.0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15.0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Q23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sng" strike="noStrike" dirty="0">
                          <a:effectLst/>
                          <a:latin typeface="Arial" panose="020B0604020202020204" pitchFamily="34" charset="0"/>
                        </a:rPr>
                        <a:t>14.7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sng" strike="noStrike" dirty="0">
                          <a:effectLst/>
                          <a:latin typeface="Arial" panose="020B0604020202020204" pitchFamily="34" charset="0"/>
                        </a:rPr>
                        <a:t>12.1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sng" strike="noStrike" dirty="0">
                          <a:effectLst/>
                          <a:latin typeface="Arial" panose="020B0604020202020204" pitchFamily="34" charset="0"/>
                        </a:rPr>
                        <a:t>12.1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D1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12.3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12.3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TAXN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16.5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13.4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13.4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D2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17.6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14.3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14.3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D2</a:t>
                      </a:r>
                      <a:r>
                        <a:rPr lang="en-US" sz="1400" b="0" i="0" u="none" strike="noStrike" baseline="0" dirty="0" smtClean="0">
                          <a:effectLst/>
                          <a:latin typeface="Arial" panose="020B0604020202020204" pitchFamily="34" charset="0"/>
                        </a:rPr>
                        <a:t> Corr.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19.3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15.8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15.8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CRABS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23.4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19.7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19.7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Q4 Mask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16.7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13.0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13.0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Q4 Corr.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17.8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13.9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13.9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Q4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19.1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15.0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15.0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Q5 Mask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18.7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14.5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14.2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Q5 Corr.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19.4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15.1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14.9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Q5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19.5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15.4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15.1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Q6 Mask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24.1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19.1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18.2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Q6 Corr.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25.1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19.8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18.9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Q6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25.1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20.1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19.4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1785973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239181" y="1124744"/>
            <a:ext cx="2653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θ</a:t>
            </a:r>
            <a:r>
              <a:rPr lang="en-US" baseline="-25000" dirty="0" smtClean="0"/>
              <a:t>c</a:t>
            </a:r>
            <a:r>
              <a:rPr lang="en-US" dirty="0" smtClean="0"/>
              <a:t>= ± </a:t>
            </a:r>
            <a:r>
              <a:rPr lang="en-US" dirty="0" smtClean="0"/>
              <a:t>245 </a:t>
            </a:r>
            <a:r>
              <a:rPr lang="el-GR" dirty="0" smtClean="0"/>
              <a:t>μ</a:t>
            </a:r>
            <a:r>
              <a:rPr lang="en-US" dirty="0" smtClean="0"/>
              <a:t>rad;</a:t>
            </a:r>
          </a:p>
          <a:p>
            <a:r>
              <a:rPr lang="en-US" dirty="0" err="1" smtClean="0"/>
              <a:t>d</a:t>
            </a:r>
            <a:r>
              <a:rPr lang="en-US" baseline="-25000" dirty="0" err="1" smtClean="0"/>
              <a:t>sep</a:t>
            </a:r>
            <a:r>
              <a:rPr lang="en-US" dirty="0" smtClean="0"/>
              <a:t>=</a:t>
            </a:r>
            <a:r>
              <a:rPr lang="en-US" dirty="0"/>
              <a:t> ± </a:t>
            </a:r>
            <a:r>
              <a:rPr lang="en-US" dirty="0" smtClean="0"/>
              <a:t>0.0 mm;</a:t>
            </a:r>
          </a:p>
        </p:txBody>
      </p:sp>
      <p:sp>
        <p:nvSpPr>
          <p:cNvPr id="3" name="Rectangle 2"/>
          <p:cNvSpPr/>
          <p:nvPr/>
        </p:nvSpPr>
        <p:spPr>
          <a:xfrm>
            <a:off x="755576" y="5424134"/>
            <a:ext cx="3636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Aperture in </a:t>
            </a:r>
            <a:r>
              <a:rPr lang="el-GR" dirty="0"/>
              <a:t>σ</a:t>
            </a:r>
            <a:r>
              <a:rPr lang="en-US" dirty="0"/>
              <a:t> at 2.5 </a:t>
            </a:r>
            <a:r>
              <a:rPr lang="el-GR" dirty="0"/>
              <a:t>μ</a:t>
            </a:r>
            <a:r>
              <a:rPr lang="en-US" dirty="0"/>
              <a:t>m/</a:t>
            </a:r>
            <a:r>
              <a:rPr lang="el-GR" dirty="0"/>
              <a:t>γ</a:t>
            </a:r>
            <a:r>
              <a:rPr lang="en-US" dirty="0"/>
              <a:t> at 7 </a:t>
            </a:r>
            <a:r>
              <a:rPr lang="en-US" dirty="0" err="1"/>
              <a:t>TeV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6110543"/>
            <a:ext cx="5784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Sufficient </a:t>
            </a:r>
            <a:r>
              <a:rPr lang="en-US" dirty="0" smtClean="0"/>
              <a:t>aperture margins thanks to remote alignment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37348" y="4694200"/>
            <a:ext cx="3883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 Principle: Triplet should always be the aperture </a:t>
            </a:r>
            <a:r>
              <a:rPr lang="en-US" dirty="0" smtClean="0"/>
              <a:t>bottleneck.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932041" y="2267580"/>
            <a:ext cx="39604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Mech</a:t>
            </a:r>
            <a:r>
              <a:rPr lang="en-US" dirty="0" smtClean="0"/>
              <a:t>: best possible aperture with beam screen shape tolerances, </a:t>
            </a:r>
          </a:p>
          <a:p>
            <a:r>
              <a:rPr lang="en-US" dirty="0" smtClean="0"/>
              <a:t>ground motion and </a:t>
            </a:r>
            <a:r>
              <a:rPr lang="en-US" dirty="0" err="1" smtClean="0"/>
              <a:t>fiducialization</a:t>
            </a:r>
            <a:r>
              <a:rPr lang="en-US" dirty="0" smtClean="0"/>
              <a:t> margins (being reviewed)</a:t>
            </a:r>
          </a:p>
          <a:p>
            <a:r>
              <a:rPr lang="en-US" b="1" dirty="0" smtClean="0"/>
              <a:t>Beam</a:t>
            </a:r>
            <a:r>
              <a:rPr lang="en-US" dirty="0" smtClean="0"/>
              <a:t>: as before with beam imperfections</a:t>
            </a:r>
          </a:p>
          <a:p>
            <a:r>
              <a:rPr lang="en-US" b="1" dirty="0" smtClean="0"/>
              <a:t>Offset</a:t>
            </a:r>
            <a:r>
              <a:rPr lang="en-US" dirty="0" smtClean="0"/>
              <a:t>: </a:t>
            </a:r>
            <a:r>
              <a:rPr lang="en-US" dirty="0"/>
              <a:t>as before with IP s</a:t>
            </a:r>
            <a:r>
              <a:rPr lang="en-US" dirty="0" smtClean="0"/>
              <a:t>hift suing remote alignment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006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IR4 optics actions from BI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4725"/>
            <a:ext cx="8064456" cy="2111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/>
              <a:t>Follow-up from</a:t>
            </a:r>
            <a:r>
              <a:rPr lang="en-US" sz="1600" dirty="0"/>
              <a:t> </a:t>
            </a:r>
            <a:r>
              <a:rPr lang="en-US" sz="1600" dirty="0" smtClean="0"/>
              <a:t>several meetings </a:t>
            </a:r>
            <a:r>
              <a:rPr lang="en-US" sz="1600" dirty="0" smtClean="0"/>
              <a:t>WP2-WP13 </a:t>
            </a:r>
            <a:r>
              <a:rPr lang="en-US" sz="1600" dirty="0" smtClean="0"/>
              <a:t>meetings:</a:t>
            </a:r>
          </a:p>
          <a:p>
            <a:r>
              <a:rPr lang="en-US" sz="1600" dirty="0" smtClean="0"/>
              <a:t>Use improved injection optics without optics change during the ramp </a:t>
            </a:r>
            <a:r>
              <a:rPr lang="en-US" sz="1600" dirty="0" smtClean="0"/>
              <a:t>(</a:t>
            </a:r>
            <a:r>
              <a:rPr lang="en-US" sz="1600" dirty="0" smtClean="0"/>
              <a:t>as first iteration</a:t>
            </a:r>
            <a:r>
              <a:rPr lang="en-US" sz="1600" dirty="0" smtClean="0"/>
              <a:t>)</a:t>
            </a:r>
            <a:endParaRPr lang="en-US" sz="1600" dirty="0" smtClean="0"/>
          </a:p>
          <a:p>
            <a:r>
              <a:rPr lang="en-GB" sz="1600" dirty="0"/>
              <a:t>Increase the minimum beta at the BSRT above 200 m while keeping the beta at HEL bigger than 250 m</a:t>
            </a:r>
            <a:r>
              <a:rPr lang="en-GB" sz="1600" dirty="0" smtClean="0"/>
              <a:t>.</a:t>
            </a:r>
          </a:p>
          <a:p>
            <a:r>
              <a:rPr lang="en-US" sz="1600" dirty="0" smtClean="0"/>
              <a:t>Solution given to </a:t>
            </a:r>
            <a:r>
              <a:rPr lang="en-US" sz="1600" dirty="0" smtClean="0"/>
              <a:t>WP13.</a:t>
            </a:r>
            <a:endParaRPr lang="en-US" sz="1600" dirty="0" smtClean="0"/>
          </a:p>
          <a:p>
            <a:r>
              <a:rPr lang="en-US" sz="1600" dirty="0" smtClean="0"/>
              <a:t>BI </a:t>
            </a:r>
            <a:r>
              <a:rPr lang="en-US" sz="1600" dirty="0" smtClean="0"/>
              <a:t>is investigating the optics for possible feedback</a:t>
            </a:r>
            <a:r>
              <a:rPr lang="en-US" sz="1600" dirty="0" smtClean="0"/>
              <a:t>.</a:t>
            </a:r>
          </a:p>
          <a:p>
            <a:r>
              <a:rPr lang="en-US" sz="1600" dirty="0"/>
              <a:t>Aperture of 50 mm for e-lens possible.</a:t>
            </a:r>
          </a:p>
          <a:p>
            <a:pPr marL="0" indent="0">
              <a:buNone/>
            </a:pPr>
            <a:endParaRPr lang="en-US" sz="1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3523477"/>
            <a:ext cx="9144000" cy="2620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71800" y="6340678"/>
            <a:ext cx="5275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of optics </a:t>
            </a:r>
            <a:r>
              <a:rPr lang="en-US" dirty="0" smtClean="0"/>
              <a:t>transition Beam 1 Round optics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16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dirty="0" smtClean="0"/>
              <a:t>New IR4</a:t>
            </a:r>
            <a:r>
              <a:rPr lang="en-US" dirty="0"/>
              <a:t> </a:t>
            </a:r>
            <a:r>
              <a:rPr lang="en-US" dirty="0" smtClean="0"/>
              <a:t>Injection Optics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39" y="1006996"/>
            <a:ext cx="4572000" cy="3429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251" y="1031618"/>
            <a:ext cx="4681831" cy="35113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4567613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Aperture at injection above the target of 12.6 </a:t>
            </a:r>
            <a:r>
              <a:rPr lang="el-GR" dirty="0" smtClean="0"/>
              <a:t>σ</a:t>
            </a:r>
            <a:r>
              <a:rPr lang="en-US" dirty="0" smtClean="0"/>
              <a:t> using HL-LHC aperture tolerances.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81"/>
          <a:stretch/>
        </p:blipFill>
        <p:spPr>
          <a:xfrm>
            <a:off x="5030987" y="3906225"/>
            <a:ext cx="3238425" cy="1178959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H="1">
            <a:off x="5508104" y="2721496"/>
            <a:ext cx="864096" cy="11697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687166" y="2721496"/>
            <a:ext cx="791282" cy="11697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069463" y="5661248"/>
            <a:ext cx="3235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Diameter 50 mm would still fit  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318076" y="4709338"/>
            <a:ext cx="72008" cy="7433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716604" y="4744532"/>
            <a:ext cx="105630" cy="7920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516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IR6 TCDQ Constraints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5604158"/>
              </p:ext>
            </p:extLst>
          </p:nvPr>
        </p:nvGraphicFramePr>
        <p:xfrm>
          <a:off x="285468" y="934544"/>
          <a:ext cx="4817929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2017">
                  <a:extLst>
                    <a:ext uri="{9D8B030D-6E8A-4147-A177-3AD203B41FA5}">
                      <a16:colId xmlns:a16="http://schemas.microsoft.com/office/drawing/2014/main" val="3268819483"/>
                    </a:ext>
                  </a:extLst>
                </a:gridCol>
                <a:gridCol w="831763">
                  <a:extLst>
                    <a:ext uri="{9D8B030D-6E8A-4147-A177-3AD203B41FA5}">
                      <a16:colId xmlns:a16="http://schemas.microsoft.com/office/drawing/2014/main" val="3845982804"/>
                    </a:ext>
                  </a:extLst>
                </a:gridCol>
                <a:gridCol w="1094149">
                  <a:extLst>
                    <a:ext uri="{9D8B030D-6E8A-4147-A177-3AD203B41FA5}">
                      <a16:colId xmlns:a16="http://schemas.microsoft.com/office/drawing/2014/main" val="345271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TCDQ</a:t>
                      </a:r>
                      <a:r>
                        <a:rPr lang="en-US" sz="1400" baseline="0" dirty="0" smtClean="0"/>
                        <a:t> gaps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Old</a:t>
                      </a:r>
                    </a:p>
                    <a:p>
                      <a:r>
                        <a:rPr lang="en-US" sz="1400" dirty="0" smtClean="0"/>
                        <a:t>[mm]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New</a:t>
                      </a:r>
                      <a:r>
                        <a:rPr lang="en-US" sz="1400" baseline="30000" dirty="0" smtClean="0"/>
                        <a:t>[0]</a:t>
                      </a:r>
                    </a:p>
                    <a:p>
                      <a:r>
                        <a:rPr lang="en-US" sz="1400" dirty="0" smtClean="0"/>
                        <a:t>[mm]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6673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Min real gap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r>
                        <a:rPr lang="en-US" sz="1400" baseline="30000" dirty="0" smtClean="0"/>
                        <a:t>[1]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99724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Interlock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0.8-0.5</a:t>
                      </a:r>
                      <a:r>
                        <a:rPr lang="en-US" sz="1400" baseline="30000" dirty="0" smtClean="0"/>
                        <a:t>[2]</a:t>
                      </a:r>
                      <a:endParaRPr lang="en-GB" sz="14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1240799"/>
                  </a:ext>
                </a:extLst>
              </a:tr>
              <a:tr h="14256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Position</a:t>
                      </a:r>
                      <a:r>
                        <a:rPr lang="en-US" sz="1400" baseline="0" dirty="0" smtClean="0"/>
                        <a:t> accuracy, </a:t>
                      </a:r>
                      <a:r>
                        <a:rPr lang="el-GR" sz="1400" baseline="0" dirty="0" smtClean="0"/>
                        <a:t>β</a:t>
                      </a:r>
                      <a:r>
                        <a:rPr lang="en-US" sz="1400" baseline="0" dirty="0" smtClean="0"/>
                        <a:t>-beat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3334159"/>
                  </a:ext>
                </a:extLst>
              </a:tr>
              <a:tr h="12579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Dispersion </a:t>
                      </a:r>
                      <a:r>
                        <a:rPr lang="el-GR" sz="1400" dirty="0" smtClean="0"/>
                        <a:t>δ</a:t>
                      </a:r>
                      <a:r>
                        <a:rPr lang="en-US" sz="1400" dirty="0" smtClean="0"/>
                        <a:t> =2e-4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0.4</a:t>
                      </a:r>
                      <a:r>
                        <a:rPr lang="en-US" sz="1400" baseline="30000" dirty="0" smtClean="0"/>
                        <a:t>[3]</a:t>
                      </a:r>
                      <a:r>
                        <a:rPr lang="en-US" sz="140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0.1</a:t>
                      </a:r>
                      <a:r>
                        <a:rPr lang="en-US" sz="1400" baseline="30000" dirty="0" smtClean="0"/>
                        <a:t>[4]</a:t>
                      </a:r>
                      <a:endParaRPr lang="en-GB" sz="14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6679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</a:t>
                      </a:r>
                      <a:r>
                        <a:rPr lang="en-US" sz="1400" baseline="0" dirty="0" smtClean="0"/>
                        <a:t> margin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0.9-1.2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135767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5468" y="3229959"/>
            <a:ext cx="85623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BETS: fixed gap at flat top in mm.</a:t>
            </a:r>
          </a:p>
          <a:p>
            <a:r>
              <a:rPr lang="en-US" sz="1400" dirty="0" smtClean="0"/>
              <a:t>Implies gap chosen to be the one for the ideal setting (</a:t>
            </a:r>
            <a:r>
              <a:rPr lang="en-US" sz="1400" dirty="0"/>
              <a:t>10.1</a:t>
            </a:r>
            <a:r>
              <a:rPr lang="el-GR" sz="1400" dirty="0"/>
              <a:t> σ </a:t>
            </a:r>
            <a:r>
              <a:rPr lang="en-US" sz="1400" dirty="0" smtClean="0"/>
              <a:t>or +1 from TCS) at the end of the squeeze.</a:t>
            </a:r>
          </a:p>
          <a:p>
            <a:endParaRPr lang="en-GB" sz="1400" dirty="0"/>
          </a:p>
        </p:txBody>
      </p:sp>
      <p:sp>
        <p:nvSpPr>
          <p:cNvPr id="3" name="Rectangle 2"/>
          <p:cNvSpPr/>
          <p:nvPr/>
        </p:nvSpPr>
        <p:spPr>
          <a:xfrm>
            <a:off x="5292080" y="1034291"/>
            <a:ext cx="368685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[0] Meeting WP2-WP5-WP14 23/1/2018</a:t>
            </a:r>
          </a:p>
          <a:p>
            <a:r>
              <a:rPr lang="en-US" sz="1400" dirty="0"/>
              <a:t>[1] Base on present FLUKA and ANSYS studies at 2.2 10</a:t>
            </a:r>
            <a:r>
              <a:rPr lang="en-US" sz="1400" baseline="30000" dirty="0"/>
              <a:t>11</a:t>
            </a:r>
            <a:r>
              <a:rPr lang="en-US" sz="1400" dirty="0"/>
              <a:t>. Lower for lower ppb?</a:t>
            </a:r>
            <a:endParaRPr lang="en-US" sz="1400" baseline="30000" dirty="0"/>
          </a:p>
          <a:p>
            <a:r>
              <a:rPr lang="en-US" sz="1400" dirty="0"/>
              <a:t>[2] Based on studies with DOROS TCSP BPM. J.W. 0.5 mm in </a:t>
            </a:r>
            <a:r>
              <a:rPr lang="en-US" sz="1400" dirty="0">
                <a:hlinkClick r:id="rId3"/>
              </a:rPr>
              <a:t>LCR3 meeting.</a:t>
            </a:r>
            <a:endParaRPr lang="en-US" sz="1400" dirty="0"/>
          </a:p>
          <a:p>
            <a:r>
              <a:rPr lang="en-US" sz="1400" dirty="0"/>
              <a:t>[3] </a:t>
            </a:r>
            <a:r>
              <a:rPr lang="en-US" sz="1400" dirty="0" err="1"/>
              <a:t>Dx</a:t>
            </a:r>
            <a:r>
              <a:rPr lang="en-US" sz="1400" dirty="0"/>
              <a:t> = 2 </a:t>
            </a:r>
            <a:r>
              <a:rPr lang="en-US" sz="1400" dirty="0" smtClean="0"/>
              <a:t>m very large</a:t>
            </a:r>
          </a:p>
          <a:p>
            <a:r>
              <a:rPr lang="en-US" sz="1400" dirty="0" smtClean="0"/>
              <a:t>[</a:t>
            </a:r>
            <a:r>
              <a:rPr lang="en-US" sz="1400" dirty="0"/>
              <a:t>4] </a:t>
            </a:r>
            <a:r>
              <a:rPr lang="en-US" sz="1400" dirty="0" err="1"/>
              <a:t>Dx</a:t>
            </a:r>
            <a:r>
              <a:rPr lang="en-US" sz="1400" dirty="0"/>
              <a:t> = 0.5 </a:t>
            </a:r>
            <a:r>
              <a:rPr lang="en-US" sz="1400" dirty="0" smtClean="0"/>
              <a:t>m should be sufficient 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65608" r="75559"/>
          <a:stretch/>
        </p:blipFill>
        <p:spPr>
          <a:xfrm>
            <a:off x="2019902" y="4184378"/>
            <a:ext cx="2768122" cy="21779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8057" y="4637189"/>
            <a:ext cx="23605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Round </a:t>
            </a:r>
            <a:r>
              <a:rPr lang="en-US" sz="1400" dirty="0" smtClean="0"/>
              <a:t>squeeze</a:t>
            </a:r>
          </a:p>
          <a:p>
            <a:r>
              <a:rPr lang="en-US" sz="1400" dirty="0" smtClean="0"/>
              <a:t>(not ATS in the ramp)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860032" y="4337955"/>
            <a:ext cx="43483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TCDQ settings: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Beam 1: </a:t>
            </a:r>
            <a:r>
              <a:rPr lang="el-GR" sz="1400" dirty="0" smtClean="0"/>
              <a:t>β</a:t>
            </a:r>
            <a:r>
              <a:rPr lang="en-US" sz="1400" dirty="0" smtClean="0"/>
              <a:t> </a:t>
            </a:r>
            <a:r>
              <a:rPr lang="en-US" sz="1400" dirty="0"/>
              <a:t>increases during the squeeze : </a:t>
            </a:r>
            <a:endParaRPr lang="en-US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5 mm: from 12.3</a:t>
            </a:r>
            <a:r>
              <a:rPr lang="el-GR" sz="1400" dirty="0" smtClean="0"/>
              <a:t>σ</a:t>
            </a:r>
            <a:r>
              <a:rPr lang="en-US" sz="1400" dirty="0" smtClean="0"/>
              <a:t> →10.1</a:t>
            </a:r>
            <a:r>
              <a:rPr lang="el-GR" sz="1400" dirty="0" smtClean="0"/>
              <a:t> σ</a:t>
            </a:r>
            <a:r>
              <a:rPr lang="en-US" sz="14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Beam 2: </a:t>
            </a:r>
            <a:r>
              <a:rPr lang="el-GR" sz="1400" dirty="0"/>
              <a:t>β</a:t>
            </a:r>
            <a:r>
              <a:rPr lang="en-US" sz="1400" dirty="0"/>
              <a:t> decreases during the squeeze</a:t>
            </a:r>
            <a:endParaRPr lang="en-US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 4.1 mm: from 9.6</a:t>
            </a:r>
            <a:r>
              <a:rPr lang="el-GR" sz="1400" dirty="0" smtClean="0"/>
              <a:t> σ</a:t>
            </a:r>
            <a:r>
              <a:rPr lang="en-US" sz="1400" dirty="0" smtClean="0"/>
              <a:t> → 10.1</a:t>
            </a:r>
            <a:r>
              <a:rPr lang="el-GR" sz="1400" dirty="0" smtClean="0"/>
              <a:t> σ</a:t>
            </a:r>
            <a:r>
              <a:rPr lang="en-US" sz="1400" dirty="0" smtClean="0"/>
              <a:t>. 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947787" y="5876838"/>
            <a:ext cx="29334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For flat optics Beam 2 </a:t>
            </a:r>
            <a:r>
              <a:rPr lang="el-GR" sz="1400" dirty="0"/>
              <a:t>β</a:t>
            </a:r>
            <a:r>
              <a:rPr lang="en-US" sz="1400" dirty="0"/>
              <a:t> increases during the </a:t>
            </a:r>
            <a:r>
              <a:rPr lang="en-US" sz="1400" dirty="0" smtClean="0"/>
              <a:t>squeeze instead and gap &gt;4.2 mm </a:t>
            </a:r>
            <a:endParaRPr lang="en-GB" sz="14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10116616" y="7893496"/>
            <a:ext cx="576064" cy="1440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678555" y="6092480"/>
            <a:ext cx="162525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ATS scaling factor</a:t>
            </a:r>
            <a:endParaRPr lang="en-GB" sz="14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678556" y="4254859"/>
            <a:ext cx="17948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203117" y="3911841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/>
              <a:t>β</a:t>
            </a:r>
            <a:r>
              <a:rPr lang="en-US" sz="1400" dirty="0" smtClean="0"/>
              <a:t>* [cm]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485471" y="3948060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15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4303808" y="3933210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50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10011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8" grpId="0"/>
      <p:bldP spid="9" grpId="0"/>
      <p:bldP spid="10" grpId="0"/>
      <p:bldP spid="12" grpId="0" animBg="1"/>
      <p:bldP spid="16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Protected Apertures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587398" y="1040465"/>
          <a:ext cx="3315970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2280">
                  <a:extLst>
                    <a:ext uri="{9D8B030D-6E8A-4147-A177-3AD203B41FA5}">
                      <a16:colId xmlns:a16="http://schemas.microsoft.com/office/drawing/2014/main" val="659385943"/>
                    </a:ext>
                  </a:extLst>
                </a:gridCol>
                <a:gridCol w="1583690">
                  <a:extLst>
                    <a:ext uri="{9D8B030D-6E8A-4147-A177-3AD203B41FA5}">
                      <a16:colId xmlns:a16="http://schemas.microsoft.com/office/drawing/2014/main" val="806802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Δµ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baseline="0" dirty="0" smtClean="0"/>
                        <a:t> MKD-TCT</a:t>
                      </a:r>
                    </a:p>
                    <a:p>
                      <a:r>
                        <a:rPr lang="en-US" baseline="0" dirty="0" smtClean="0"/>
                        <a:t>[°]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Aperture</a:t>
                      </a:r>
                    </a:p>
                    <a:p>
                      <a:r>
                        <a:rPr lang="en-US" dirty="0" smtClean="0"/>
                        <a:t>[</a:t>
                      </a:r>
                      <a:r>
                        <a:rPr lang="el-GR" dirty="0" smtClean="0"/>
                        <a:t>σ</a:t>
                      </a:r>
                      <a:r>
                        <a:rPr lang="en-US" dirty="0" smtClean="0"/>
                        <a:t>@2.5µm]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6812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0-20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517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137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2331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70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0057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70-90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5493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 TCT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1448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Injection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906686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186440"/>
              </p:ext>
            </p:extLst>
          </p:nvPr>
        </p:nvGraphicFramePr>
        <p:xfrm>
          <a:off x="4067944" y="1040465"/>
          <a:ext cx="386753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1980">
                  <a:extLst>
                    <a:ext uri="{9D8B030D-6E8A-4147-A177-3AD203B41FA5}">
                      <a16:colId xmlns:a16="http://schemas.microsoft.com/office/drawing/2014/main" val="1300451569"/>
                    </a:ext>
                  </a:extLst>
                </a:gridCol>
                <a:gridCol w="839026">
                  <a:extLst>
                    <a:ext uri="{9D8B030D-6E8A-4147-A177-3AD203B41FA5}">
                      <a16:colId xmlns:a16="http://schemas.microsoft.com/office/drawing/2014/main" val="3500122050"/>
                    </a:ext>
                  </a:extLst>
                </a:gridCol>
                <a:gridCol w="1156526">
                  <a:extLst>
                    <a:ext uri="{9D8B030D-6E8A-4147-A177-3AD203B41FA5}">
                      <a16:colId xmlns:a16="http://schemas.microsoft.com/office/drawing/2014/main" val="14016240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 </a:t>
                      </a:r>
                      <a:r>
                        <a:rPr lang="en-US" dirty="0" err="1" smtClean="0"/>
                        <a:t>TeV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0.45 </a:t>
                      </a:r>
                      <a:r>
                        <a:rPr lang="en-US" dirty="0" err="1" smtClean="0"/>
                        <a:t>TeV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144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Radial</a:t>
                      </a:r>
                      <a:r>
                        <a:rPr lang="en-US" baseline="0" dirty="0" smtClean="0"/>
                        <a:t> CO [mm]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4856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Mom</a:t>
                      </a:r>
                      <a:r>
                        <a:rPr lang="en-US" baseline="0" dirty="0" smtClean="0"/>
                        <a:t> offset 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10</a:t>
                      </a:r>
                      <a:r>
                        <a:rPr lang="en-US" baseline="30000" dirty="0" smtClean="0"/>
                        <a:t>-4</a:t>
                      </a:r>
                      <a:endParaRPr lang="en-GB" baseline="30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8332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Dispersion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500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</a:t>
                      </a:r>
                      <a:r>
                        <a:rPr lang="en-US" baseline="0" dirty="0" smtClean="0"/>
                        <a:t> size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693651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3568" y="5085184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/>
              </a:rPr>
              <a:t>R. Bruce et al. CERN-ACC-2017-0051</a:t>
            </a:r>
            <a:endParaRPr lang="en-GB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053998" y="3140968"/>
            <a:ext cx="49824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addition there 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Ground motion and </a:t>
            </a:r>
            <a:r>
              <a:rPr lang="en-US" dirty="0" err="1" smtClean="0"/>
              <a:t>fiducialization</a:t>
            </a:r>
            <a:r>
              <a:rPr lang="en-US" dirty="0" smtClean="0"/>
              <a:t> ~2.5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Shape tolerances ~1-3 mm</a:t>
            </a:r>
          </a:p>
          <a:p>
            <a:endParaRPr lang="en-US" dirty="0"/>
          </a:p>
          <a:p>
            <a:r>
              <a:rPr lang="en-US" dirty="0" smtClean="0"/>
              <a:t>Depends on the equipment and it is being reviewed with possible gains.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05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Figure of merit of optics options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9219718"/>
              </p:ext>
            </p:extLst>
          </p:nvPr>
        </p:nvGraphicFramePr>
        <p:xfrm>
          <a:off x="1403648" y="1065300"/>
          <a:ext cx="5804662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1397">
                  <a:extLst>
                    <a:ext uri="{9D8B030D-6E8A-4147-A177-3AD203B41FA5}">
                      <a16:colId xmlns:a16="http://schemas.microsoft.com/office/drawing/2014/main" val="387442405"/>
                    </a:ext>
                  </a:extLst>
                </a:gridCol>
                <a:gridCol w="1087755">
                  <a:extLst>
                    <a:ext uri="{9D8B030D-6E8A-4147-A177-3AD203B41FA5}">
                      <a16:colId xmlns:a16="http://schemas.microsoft.com/office/drawing/2014/main" val="1924940335"/>
                    </a:ext>
                  </a:extLst>
                </a:gridCol>
                <a:gridCol w="1087755">
                  <a:extLst>
                    <a:ext uri="{9D8B030D-6E8A-4147-A177-3AD203B41FA5}">
                      <a16:colId xmlns:a16="http://schemas.microsoft.com/office/drawing/2014/main" val="4070332622"/>
                    </a:ext>
                  </a:extLst>
                </a:gridCol>
                <a:gridCol w="1087755">
                  <a:extLst>
                    <a:ext uri="{9D8B030D-6E8A-4147-A177-3AD203B41FA5}">
                      <a16:colId xmlns:a16="http://schemas.microsoft.com/office/drawing/2014/main" val="1651795416"/>
                    </a:ext>
                  </a:extLst>
                </a:gridCol>
              </a:tblGrid>
              <a:tr h="121568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600" dirty="0" smtClean="0"/>
                        <a:t>Baseline HL1.4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9366699"/>
                  </a:ext>
                </a:extLst>
              </a:tr>
              <a:tr h="146328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Round</a:t>
                      </a:r>
                      <a:endParaRPr lang="en-GB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FlatCC</a:t>
                      </a:r>
                      <a:endParaRPr lang="en-GB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Flat</a:t>
                      </a:r>
                      <a:endParaRPr lang="en-GB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5526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 smtClean="0"/>
                        <a:t>β</a:t>
                      </a:r>
                      <a:r>
                        <a:rPr lang="en-US" sz="1600" dirty="0" smtClean="0"/>
                        <a:t>*</a:t>
                      </a:r>
                      <a:r>
                        <a:rPr lang="en-US" sz="1600" baseline="0" dirty="0" smtClean="0"/>
                        <a:t> Xing/Sep [cm]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15/15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18/7.5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30/7.5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49183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Xing angle [</a:t>
                      </a:r>
                      <a:r>
                        <a:rPr lang="el-GR" sz="1600" dirty="0" smtClean="0"/>
                        <a:t>μ</a:t>
                      </a:r>
                      <a:r>
                        <a:rPr lang="en-US" sz="1600" dirty="0" smtClean="0"/>
                        <a:t>rad]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±250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±240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±245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20931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TCDQ</a:t>
                      </a:r>
                      <a:r>
                        <a:rPr lang="en-US" sz="1600" baseline="0" dirty="0" smtClean="0"/>
                        <a:t> gap</a:t>
                      </a:r>
                      <a:r>
                        <a:rPr lang="en-US" sz="1600" baseline="30000" dirty="0" smtClean="0"/>
                        <a:t>1)</a:t>
                      </a:r>
                      <a:r>
                        <a:rPr lang="en-US" sz="1600" baseline="0" dirty="0" smtClean="0"/>
                        <a:t> B1/B2 [mm]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5.0/4.1</a:t>
                      </a:r>
                      <a:endParaRPr lang="en-GB" sz="16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4.7/4.1</a:t>
                      </a:r>
                      <a:endParaRPr lang="en-GB" sz="16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4.7/4.5</a:t>
                      </a:r>
                      <a:endParaRPr lang="en-GB" sz="16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18432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Q5.L6 [T/m]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171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1104349"/>
                  </a:ext>
                </a:extLst>
              </a:tr>
              <a:tr h="12078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Q5.R6 [T/m]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160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161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219621"/>
                  </a:ext>
                </a:extLst>
              </a:tr>
              <a:tr h="14554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MKD-TCT [°] IP5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707159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Protected H</a:t>
                      </a:r>
                      <a:r>
                        <a:rPr lang="en-US" sz="1600" baseline="30000" dirty="0" smtClean="0"/>
                        <a:t>2)</a:t>
                      </a:r>
                      <a:r>
                        <a:rPr lang="en-US" sz="1600" baseline="0" dirty="0" smtClean="0"/>
                        <a:t> Ap. [</a:t>
                      </a:r>
                      <a:r>
                        <a:rPr lang="el-GR" sz="1600" baseline="0" dirty="0" smtClean="0"/>
                        <a:t>σ</a:t>
                      </a:r>
                      <a:r>
                        <a:rPr lang="en-US" sz="1600" baseline="0" dirty="0" smtClean="0"/>
                        <a:t>] IP5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11.4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11.7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469575"/>
                  </a:ext>
                </a:extLst>
              </a:tr>
              <a:tr h="12305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Protected V</a:t>
                      </a:r>
                      <a:r>
                        <a:rPr lang="en-US" sz="1600" baseline="30000" dirty="0" smtClean="0"/>
                        <a:t>2)</a:t>
                      </a:r>
                      <a:r>
                        <a:rPr lang="en-US" sz="1600" baseline="0" dirty="0" smtClean="0"/>
                        <a:t> Ap. [</a:t>
                      </a:r>
                      <a:r>
                        <a:rPr lang="el-GR" sz="1600" baseline="0" dirty="0" smtClean="0"/>
                        <a:t>σ</a:t>
                      </a:r>
                      <a:r>
                        <a:rPr lang="en-US" sz="1600" baseline="0" dirty="0" smtClean="0"/>
                        <a:t>] IP5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10.4-11.2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10.4-11.2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10.4-11.2</a:t>
                      </a:r>
                      <a:endParaRPr lang="en-GB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8068832"/>
                  </a:ext>
                </a:extLst>
              </a:tr>
              <a:tr h="1478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Crossing plane IP5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 or 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28491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Aperture</a:t>
                      </a:r>
                      <a:r>
                        <a:rPr lang="en-US" sz="1600" baseline="30000" dirty="0" smtClean="0"/>
                        <a:t>3)</a:t>
                      </a:r>
                      <a:r>
                        <a:rPr lang="en-US" sz="1600" dirty="0" smtClean="0"/>
                        <a:t> Xing </a:t>
                      </a:r>
                      <a:r>
                        <a:rPr lang="en-US" sz="1600" baseline="0" dirty="0" smtClean="0"/>
                        <a:t> [</a:t>
                      </a:r>
                      <a:r>
                        <a:rPr lang="el-GR" sz="1600" baseline="0" dirty="0" smtClean="0"/>
                        <a:t>σ</a:t>
                      </a:r>
                      <a:r>
                        <a:rPr lang="en-US" sz="1600" baseline="0" dirty="0" smtClean="0"/>
                        <a:t>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14.2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15.6</a:t>
                      </a:r>
                      <a:endParaRPr lang="en-GB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538555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Aperture</a:t>
                      </a:r>
                      <a:r>
                        <a:rPr lang="en-US" sz="1600" baseline="30000" dirty="0" smtClean="0"/>
                        <a:t>3)</a:t>
                      </a:r>
                      <a:r>
                        <a:rPr lang="en-US" sz="1600" dirty="0" smtClean="0"/>
                        <a:t> Sep </a:t>
                      </a:r>
                      <a:r>
                        <a:rPr lang="en-US" sz="1600" baseline="0" dirty="0" smtClean="0"/>
                        <a:t> [</a:t>
                      </a:r>
                      <a:r>
                        <a:rPr lang="el-GR" sz="1600" baseline="0" dirty="0" smtClean="0"/>
                        <a:t>σ</a:t>
                      </a:r>
                      <a:r>
                        <a:rPr lang="en-US" sz="1600" baseline="0" dirty="0" smtClean="0"/>
                        <a:t>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16.5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12.7</a:t>
                      </a:r>
                      <a:endParaRPr lang="en-GB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12.9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5669655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24934" y="5589240"/>
            <a:ext cx="6018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200" dirty="0" smtClean="0"/>
              <a:t>Target 4.1 mm proposed, 5.2 mm requested (C. Bracco)</a:t>
            </a:r>
          </a:p>
          <a:p>
            <a:pPr marL="342900" indent="-342900">
              <a:buAutoNum type="arabicParenR"/>
            </a:pPr>
            <a:r>
              <a:rPr lang="en-US" sz="1200" dirty="0" smtClean="0"/>
              <a:t>assuming different settings for TCTH and TCTV, which is under study  (R. Bruce)</a:t>
            </a:r>
          </a:p>
          <a:p>
            <a:pPr marL="342900" indent="-342900">
              <a:buAutoNum type="arabicParenR"/>
            </a:pPr>
            <a:r>
              <a:rPr lang="en-US" sz="1200" dirty="0" smtClean="0"/>
              <a:t>with/without fully remote alignment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331640" y="6211669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Free choice of crossing plane:</a:t>
            </a:r>
          </a:p>
          <a:p>
            <a:r>
              <a:rPr lang="en-US" dirty="0" smtClean="0"/>
              <a:t> HV give more margin for round, but strongly limits </a:t>
            </a:r>
            <a:r>
              <a:rPr lang="en-US" dirty="0" err="1" smtClean="0"/>
              <a:t>FlatCC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485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Crossing plane choice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471917"/>
              </p:ext>
            </p:extLst>
          </p:nvPr>
        </p:nvGraphicFramePr>
        <p:xfrm>
          <a:off x="251520" y="909236"/>
          <a:ext cx="8754345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2064767010"/>
                    </a:ext>
                  </a:extLst>
                </a:gridCol>
                <a:gridCol w="5112568">
                  <a:extLst>
                    <a:ext uri="{9D8B030D-6E8A-4147-A177-3AD203B41FA5}">
                      <a16:colId xmlns:a16="http://schemas.microsoft.com/office/drawing/2014/main" val="1260403012"/>
                    </a:ext>
                  </a:extLst>
                </a:gridCol>
                <a:gridCol w="905473">
                  <a:extLst>
                    <a:ext uri="{9D8B030D-6E8A-4147-A177-3AD203B41FA5}">
                      <a16:colId xmlns:a16="http://schemas.microsoft.com/office/drawing/2014/main" val="408634377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5483156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Optics scenario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Observables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H1-V5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V1–H5 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850375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u="sng" dirty="0" smtClean="0"/>
                        <a:t>Round optics </a:t>
                      </a:r>
                      <a:r>
                        <a:rPr lang="el-GR" sz="1600" u="sng" baseline="0" dirty="0" smtClean="0"/>
                        <a:t>β</a:t>
                      </a:r>
                      <a:r>
                        <a:rPr lang="en-US" sz="1600" u="sng" baseline="0" dirty="0" smtClean="0"/>
                        <a:t>*=</a:t>
                      </a:r>
                      <a:r>
                        <a:rPr lang="en-US" sz="1600" u="sng" dirty="0" smtClean="0"/>
                        <a:t>15 </a:t>
                      </a:r>
                      <a:r>
                        <a:rPr lang="en-US" sz="1600" u="sng" dirty="0" smtClean="0"/>
                        <a:t>cm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u="sng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dirty="0" smtClean="0"/>
                        <a:t>(with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smtClean="0"/>
                        <a:t>present CC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l-GR" sz="1600" baseline="0" dirty="0" smtClean="0"/>
                        <a:t>β</a:t>
                      </a:r>
                      <a:r>
                        <a:rPr lang="en-US" sz="1600" baseline="0" dirty="0" smtClean="0"/>
                        <a:t>*=18/15 cm gives </a:t>
                      </a:r>
                      <a:r>
                        <a:rPr lang="en-US" sz="1600" baseline="0" dirty="0" smtClean="0"/>
                        <a:t>marginally </a:t>
                      </a:r>
                      <a:r>
                        <a:rPr lang="en-US" sz="1600" baseline="0" dirty="0" smtClean="0"/>
                        <a:t>larger virtual </a:t>
                      </a:r>
                      <a:r>
                        <a:rPr lang="en-US" sz="1600" baseline="0" dirty="0" err="1" smtClean="0"/>
                        <a:t>lumi</a:t>
                      </a:r>
                      <a:r>
                        <a:rPr lang="en-US" sz="1600" baseline="0" dirty="0" smtClean="0"/>
                        <a:t>. than </a:t>
                      </a:r>
                      <a:r>
                        <a:rPr lang="el-GR" sz="1600" baseline="0" dirty="0" smtClean="0"/>
                        <a:t>β</a:t>
                      </a:r>
                      <a:r>
                        <a:rPr lang="en-US" sz="1600" baseline="0" dirty="0" smtClean="0"/>
                        <a:t>*=15/15 cm </a:t>
                      </a:r>
                      <a:r>
                        <a:rPr lang="en-US" sz="1600" baseline="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u="sng" baseline="0" dirty="0" smtClean="0"/>
                        <a:t>Aperture margins crossing plane</a:t>
                      </a:r>
                      <a:r>
                        <a:rPr lang="en-US" sz="1600" baseline="0" dirty="0" smtClean="0"/>
                        <a:t>. Can be used to: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relax collimator hierarchy or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relax MKD-TCT constraints or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reduce </a:t>
                      </a:r>
                      <a:r>
                        <a:rPr lang="el-GR" sz="1600" baseline="0" dirty="0" smtClean="0"/>
                        <a:t>β</a:t>
                      </a:r>
                      <a:r>
                        <a:rPr lang="en-US" sz="1600" baseline="0" dirty="0" smtClean="0"/>
                        <a:t>* only if crab cavities have larger voltage than nominal or if we can cope with stronger long range BB interactions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2.8 </a:t>
                      </a:r>
                      <a:r>
                        <a:rPr lang="el-GR" sz="1600" dirty="0" smtClean="0">
                          <a:solidFill>
                            <a:srgbClr val="00B050"/>
                          </a:solidFill>
                        </a:rPr>
                        <a:t>σ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1.3 </a:t>
                      </a:r>
                      <a:r>
                        <a:rPr lang="el-GR" sz="1600" dirty="0" smtClean="0">
                          <a:solidFill>
                            <a:srgbClr val="00B050"/>
                          </a:solidFill>
                        </a:rPr>
                        <a:t>σ</a:t>
                      </a:r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629577"/>
                  </a:ext>
                </a:extLst>
              </a:tr>
              <a:tr h="386164">
                <a:tc v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u="sng" dirty="0" smtClean="0"/>
                        <a:t>TCDQ</a:t>
                      </a:r>
                      <a:r>
                        <a:rPr lang="en-US" sz="1600" u="sng" baseline="0" dirty="0" smtClean="0"/>
                        <a:t> gaps</a:t>
                      </a:r>
                      <a:endParaRPr lang="en-GB" sz="16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At the  limit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At the limit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864989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u="sng" dirty="0" smtClean="0"/>
                        <a:t>Flat optics</a:t>
                      </a:r>
                      <a:r>
                        <a:rPr lang="en-US" sz="1600" u="sng" baseline="0" dirty="0" smtClean="0"/>
                        <a:t> with CC </a:t>
                      </a:r>
                      <a:r>
                        <a:rPr lang="el-GR" sz="1600" u="sng" baseline="0" dirty="0" smtClean="0"/>
                        <a:t>β</a:t>
                      </a:r>
                      <a:r>
                        <a:rPr lang="en-US" sz="1600" u="sng" baseline="0" dirty="0" smtClean="0"/>
                        <a:t>*=18/7.5 </a:t>
                      </a:r>
                      <a:r>
                        <a:rPr lang="en-US" sz="1600" u="sng" baseline="0" dirty="0" smtClean="0"/>
                        <a:t>cm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600" u="sng" baseline="0" dirty="0" smtClean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(without CC we can change the crossing plan at will).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sng" baseline="0" dirty="0" smtClean="0"/>
                        <a:t>Aperture margins separation plane</a:t>
                      </a:r>
                      <a:r>
                        <a:rPr lang="en-US" sz="1600" baseline="0" dirty="0" smtClean="0"/>
                        <a:t>. Can be used to: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/>
                        <a:t>relax collimator hierarchy or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/>
                        <a:t>relax MKD-TCT constraints or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/>
                        <a:t>reduce </a:t>
                      </a:r>
                      <a:r>
                        <a:rPr lang="el-GR" sz="1600" baseline="0" dirty="0" smtClean="0"/>
                        <a:t>β</a:t>
                      </a:r>
                      <a:r>
                        <a:rPr lang="en-US" sz="1600" baseline="0" dirty="0" smtClean="0"/>
                        <a:t>* in the parallel separation plane regardless of crab cavities and BB interactions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-1.6 </a:t>
                      </a:r>
                      <a:r>
                        <a:rPr lang="el-GR" sz="1600" dirty="0" smtClean="0">
                          <a:solidFill>
                            <a:srgbClr val="FF0000"/>
                          </a:solidFill>
                        </a:rPr>
                        <a:t>σ</a:t>
                      </a:r>
                      <a:endParaRPr lang="en-GB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1.5 </a:t>
                      </a:r>
                      <a:r>
                        <a:rPr lang="el-GR" sz="1600" dirty="0" smtClean="0">
                          <a:solidFill>
                            <a:srgbClr val="00B050"/>
                          </a:solidFill>
                        </a:rPr>
                        <a:t>σ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096929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sng" dirty="0" smtClean="0"/>
                        <a:t>TCDQ</a:t>
                      </a:r>
                      <a:r>
                        <a:rPr lang="en-US" sz="1600" u="sng" baseline="0" dirty="0" smtClean="0"/>
                        <a:t> gaps</a:t>
                      </a:r>
                      <a:endParaRPr lang="en-GB" sz="1600" u="sng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At the limit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Good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455235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48320" y="5589240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Forward physics studies are on-going, need very detailed studies: V crossing good for low mass (increase normalized dispersion around Q5), but bad for high mass (increase cut from TCL4). No recommendation available yet.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387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645024"/>
            <a:ext cx="7920000" cy="72000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861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changes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4576121" y="1756589"/>
            <a:ext cx="3955879" cy="1260464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4556945" y="3854648"/>
            <a:ext cx="3955879" cy="1260464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102770" y="908720"/>
            <a:ext cx="8938457" cy="2096771"/>
            <a:chOff x="102770" y="908720"/>
            <a:chExt cx="8938457" cy="2096771"/>
          </a:xfrm>
        </p:grpSpPr>
        <p:sp>
          <p:nvSpPr>
            <p:cNvPr id="7" name="TextBox 6"/>
            <p:cNvSpPr txBox="1"/>
            <p:nvPr/>
          </p:nvSpPr>
          <p:spPr>
            <a:xfrm>
              <a:off x="7458442" y="1129875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 smtClean="0"/>
                <a:t>HLLHCV1.3</a:t>
              </a:r>
              <a:endParaRPr lang="en-GB" u="sng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02770" y="908720"/>
              <a:ext cx="8938457" cy="2068046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84074" y="1051063"/>
              <a:ext cx="8582843" cy="1954428"/>
              <a:chOff x="184074" y="1051063"/>
              <a:chExt cx="8582843" cy="1954428"/>
            </a:xfrm>
          </p:grpSpPr>
          <p:cxnSp>
            <p:nvCxnSpPr>
              <p:cNvPr id="10" name="Straight Connector 9"/>
              <p:cNvCxnSpPr/>
              <p:nvPr/>
            </p:nvCxnSpPr>
            <p:spPr>
              <a:xfrm flipH="1">
                <a:off x="184074" y="2168250"/>
                <a:ext cx="2043966" cy="13246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H="1" flipV="1">
                <a:off x="184074" y="2369187"/>
                <a:ext cx="2043965" cy="12130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H="1">
                <a:off x="2365553" y="2488504"/>
                <a:ext cx="640136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2228039" y="2168250"/>
                <a:ext cx="6490825" cy="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Rectangle 13"/>
              <p:cNvSpPr/>
              <p:nvPr/>
            </p:nvSpPr>
            <p:spPr>
              <a:xfrm>
                <a:off x="7137108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7137108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7315635" y="2046974"/>
                <a:ext cx="693810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Q5</a:t>
                </a:r>
                <a:endParaRPr lang="en-GB" sz="1400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7315635" y="2369187"/>
                <a:ext cx="693810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MQY</a:t>
                </a:r>
                <a:endParaRPr lang="en-GB" sz="14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8147874" y="1867721"/>
                <a:ext cx="5709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B1(E)</a:t>
                </a:r>
                <a:endParaRPr lang="en-GB" sz="14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145079" y="2421641"/>
                <a:ext cx="5277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B2(I)</a:t>
                </a:r>
                <a:endParaRPr lang="en-GB" sz="1400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6958582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V</a:t>
                </a:r>
                <a:endParaRPr lang="en-GB" sz="1400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6958582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H</a:t>
                </a:r>
                <a:endParaRPr lang="en-GB" sz="1400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6780056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780056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216722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5216722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H</a:t>
                </a:r>
                <a:endParaRPr lang="en-GB" sz="1400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5395248" y="2046974"/>
                <a:ext cx="68767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Q4</a:t>
                </a:r>
                <a:endParaRPr lang="en-GB" sz="1400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5395248" y="2369187"/>
                <a:ext cx="68767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MQY</a:t>
                </a:r>
                <a:endParaRPr lang="en-GB" sz="1400" dirty="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038196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H</a:t>
                </a:r>
                <a:endParaRPr lang="en-GB" sz="1400" dirty="0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5038196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4859670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859670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H</a:t>
                </a:r>
                <a:endParaRPr lang="en-GB" sz="1400" dirty="0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4681144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4681144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V</a:t>
                </a:r>
                <a:endParaRPr lang="en-GB" sz="1400" dirty="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4089316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3910790" y="2046974"/>
                <a:ext cx="296091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910790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3608439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3429913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429913" y="2369187"/>
                <a:ext cx="296091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2912507" y="2046974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dirty="0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2912507" y="2369187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2686356" y="2046974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2686356" y="2369187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smtClean="0"/>
                  <a:t>V</a:t>
                </a:r>
                <a:endParaRPr lang="en-GB" dirty="0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840508" y="2046974"/>
                <a:ext cx="775063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D2</a:t>
                </a:r>
                <a:endParaRPr lang="en-GB" dirty="0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1840508" y="2369187"/>
                <a:ext cx="775063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rgbClr val="FFC000"/>
                    </a:solidFill>
                  </a:rPr>
                  <a:t>MBRD</a:t>
                </a:r>
                <a:endParaRPr lang="en-GB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1786444" y="1962768"/>
                <a:ext cx="137160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3360095" y="1969051"/>
                <a:ext cx="43506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3864976" y="1977278"/>
                <a:ext cx="43506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4621532" y="1962768"/>
                <a:ext cx="1517832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6700799" y="1962767"/>
                <a:ext cx="137940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cxnSp>
            <p:nvCxnSpPr>
              <p:cNvPr id="51" name="Straight Arrow Connector 50"/>
              <p:cNvCxnSpPr/>
              <p:nvPr/>
            </p:nvCxnSpPr>
            <p:spPr>
              <a:xfrm>
                <a:off x="725915" y="1437218"/>
                <a:ext cx="6490825" cy="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/>
              <p:nvPr/>
            </p:nvCxnSpPr>
            <p:spPr>
              <a:xfrm flipH="1">
                <a:off x="695479" y="1473222"/>
                <a:ext cx="640136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53" name="Rectangle 52"/>
              <p:cNvSpPr/>
              <p:nvPr/>
            </p:nvSpPr>
            <p:spPr>
              <a:xfrm>
                <a:off x="1030170" y="1072918"/>
                <a:ext cx="612068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1094386" y="1315943"/>
                <a:ext cx="475844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Q1</a:t>
                </a:r>
                <a:endParaRPr lang="en-GB" dirty="0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1706262" y="1072886"/>
                <a:ext cx="123864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2338312" y="1315911"/>
                <a:ext cx="5414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Q2a</a:t>
                </a:r>
                <a:endParaRPr lang="en-GB" dirty="0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1783587" y="1315943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4336446" y="1072918"/>
                <a:ext cx="660755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4400664" y="1315943"/>
                <a:ext cx="535578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Q3</a:t>
                </a:r>
                <a:endParaRPr lang="en-GB" dirty="0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2987902" y="1071516"/>
                <a:ext cx="123864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3055606" y="1315943"/>
                <a:ext cx="5414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Q2b</a:t>
                </a:r>
                <a:endParaRPr lang="en-GB" dirty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3650478" y="1314130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5067572" y="1071516"/>
                <a:ext cx="1103185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5637613" y="1314130"/>
                <a:ext cx="4327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CP</a:t>
                </a:r>
                <a:endParaRPr lang="en-GB" dirty="0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5100212" y="1315943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6232747" y="1071516"/>
                <a:ext cx="612068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6296963" y="1314541"/>
                <a:ext cx="475844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D1</a:t>
                </a:r>
                <a:endParaRPr lang="en-GB" dirty="0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6780056" y="1646290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1.9K</a:t>
                </a:r>
                <a:endParaRPr lang="en-GB" dirty="0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2973339" y="2691430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6"/>
                    </a:solidFill>
                  </a:rPr>
                  <a:t>1.9 K</a:t>
                </a:r>
                <a:endParaRPr lang="en-GB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7732766" y="2685969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6"/>
                    </a:solidFill>
                  </a:rPr>
                  <a:t>1.9 K</a:t>
                </a:r>
                <a:endParaRPr lang="en-GB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5806246" y="2697714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6"/>
                    </a:solidFill>
                  </a:rPr>
                  <a:t>1.9 K</a:t>
                </a:r>
                <a:endParaRPr lang="en-GB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1706262" y="1068215"/>
                <a:ext cx="82586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MCBXFB</a:t>
                </a:r>
                <a:endParaRPr lang="en-GB" sz="1200" dirty="0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3429913" y="1051063"/>
                <a:ext cx="82586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MCBXFB</a:t>
                </a:r>
                <a:endParaRPr lang="en-GB" sz="1200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5032244" y="1060588"/>
                <a:ext cx="8174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MCBXFA</a:t>
                </a:r>
                <a:endParaRPr lang="en-GB" sz="1200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2410724" y="2705119"/>
                <a:ext cx="7473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MCBRD</a:t>
                </a:r>
                <a:endParaRPr lang="en-GB" sz="1200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4758435" y="2691430"/>
                <a:ext cx="62869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MCBY</a:t>
                </a:r>
                <a:endParaRPr lang="en-GB" sz="1200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704715" y="2679798"/>
                <a:ext cx="62869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MCBY</a:t>
                </a:r>
                <a:endParaRPr lang="en-GB" sz="1200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340277" y="1303067"/>
                <a:ext cx="3545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IP</a:t>
                </a:r>
                <a:endParaRPr lang="en-GB" dirty="0"/>
              </a:p>
            </p:txBody>
          </p:sp>
        </p:grpSp>
      </p:grpSp>
      <p:grpSp>
        <p:nvGrpSpPr>
          <p:cNvPr id="79" name="Group 78"/>
          <p:cNvGrpSpPr/>
          <p:nvPr/>
        </p:nvGrpSpPr>
        <p:grpSpPr>
          <a:xfrm>
            <a:off x="102771" y="3068960"/>
            <a:ext cx="8938457" cy="2068046"/>
            <a:chOff x="102771" y="3068960"/>
            <a:chExt cx="8938457" cy="2068046"/>
          </a:xfrm>
        </p:grpSpPr>
        <p:sp>
          <p:nvSpPr>
            <p:cNvPr id="80" name="TextBox 79"/>
            <p:cNvSpPr txBox="1"/>
            <p:nvPr/>
          </p:nvSpPr>
          <p:spPr>
            <a:xfrm>
              <a:off x="7462476" y="3154010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 smtClean="0"/>
                <a:t>HLLHCV1.4</a:t>
              </a:r>
              <a:endParaRPr lang="en-GB" u="sng" dirty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102771" y="3068960"/>
              <a:ext cx="8938457" cy="2068046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184972" y="3162250"/>
              <a:ext cx="8582843" cy="1954428"/>
              <a:chOff x="184972" y="3162250"/>
              <a:chExt cx="8582843" cy="1954428"/>
            </a:xfrm>
          </p:grpSpPr>
          <p:cxnSp>
            <p:nvCxnSpPr>
              <p:cNvPr id="83" name="Straight Connector 82"/>
              <p:cNvCxnSpPr/>
              <p:nvPr/>
            </p:nvCxnSpPr>
            <p:spPr>
              <a:xfrm flipH="1">
                <a:off x="184972" y="4279437"/>
                <a:ext cx="2043966" cy="13246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/>
              <p:nvPr/>
            </p:nvCxnSpPr>
            <p:spPr>
              <a:xfrm flipH="1" flipV="1">
                <a:off x="184972" y="4480374"/>
                <a:ext cx="2043965" cy="12130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/>
              <p:cNvCxnSpPr/>
              <p:nvPr/>
            </p:nvCxnSpPr>
            <p:spPr>
              <a:xfrm flipH="1">
                <a:off x="2366451" y="4599691"/>
                <a:ext cx="640136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/>
              <p:nvPr/>
            </p:nvCxnSpPr>
            <p:spPr>
              <a:xfrm>
                <a:off x="2228937" y="4279437"/>
                <a:ext cx="6490825" cy="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Rectangle 86"/>
              <p:cNvSpPr/>
              <p:nvPr/>
            </p:nvSpPr>
            <p:spPr>
              <a:xfrm>
                <a:off x="7138006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7138006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7316533" y="4158161"/>
                <a:ext cx="735314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Q5</a:t>
                </a:r>
                <a:endParaRPr lang="en-GB" sz="1400" dirty="0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7316532" y="4480374"/>
                <a:ext cx="7353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bg1"/>
                    </a:solidFill>
                  </a:rPr>
                  <a:t>MQML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8148772" y="3978908"/>
                <a:ext cx="5709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B1(E)</a:t>
                </a:r>
                <a:endParaRPr lang="en-GB" sz="1400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8145977" y="4532828"/>
                <a:ext cx="5277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B2(I)</a:t>
                </a:r>
                <a:endParaRPr lang="en-GB" sz="1400" dirty="0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5217620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H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5217620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V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5396146" y="4158161"/>
                <a:ext cx="68767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Q4</a:t>
                </a:r>
                <a:endParaRPr lang="en-GB" sz="1400" dirty="0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5396146" y="4480374"/>
                <a:ext cx="68767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MQY</a:t>
                </a:r>
                <a:endParaRPr lang="en-GB" sz="1400" dirty="0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5039094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V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5039094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H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4860568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H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4860568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V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4090214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3911688" y="4158161"/>
                <a:ext cx="296091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3911688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3609337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3430811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430811" y="4480374"/>
                <a:ext cx="296091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2913405" y="4158161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dirty="0"/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2913405" y="4480374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2687254" y="4158161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2687254" y="4480374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smtClean="0"/>
                  <a:t>V</a:t>
                </a:r>
                <a:endParaRPr lang="en-GB" dirty="0"/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1841406" y="4158161"/>
                <a:ext cx="775063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D2</a:t>
                </a:r>
                <a:endParaRPr lang="en-GB" dirty="0"/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1841406" y="4480374"/>
                <a:ext cx="775063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rgbClr val="FFC000"/>
                    </a:solidFill>
                  </a:rPr>
                  <a:t>MBRD</a:t>
                </a:r>
                <a:endParaRPr lang="en-GB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1787342" y="4073955"/>
                <a:ext cx="137160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4" name="Rectangle 113"/>
              <p:cNvSpPr/>
              <p:nvPr/>
            </p:nvSpPr>
            <p:spPr>
              <a:xfrm>
                <a:off x="3360993" y="4080238"/>
                <a:ext cx="43506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3865874" y="4073955"/>
                <a:ext cx="43506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4825652" y="4073955"/>
                <a:ext cx="1314609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7097741" y="4073954"/>
                <a:ext cx="1032888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cxnSp>
            <p:nvCxnSpPr>
              <p:cNvPr id="118" name="Straight Arrow Connector 117"/>
              <p:cNvCxnSpPr/>
              <p:nvPr/>
            </p:nvCxnSpPr>
            <p:spPr>
              <a:xfrm>
                <a:off x="726813" y="3548405"/>
                <a:ext cx="6490825" cy="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Arrow Connector 118"/>
              <p:cNvCxnSpPr/>
              <p:nvPr/>
            </p:nvCxnSpPr>
            <p:spPr>
              <a:xfrm flipH="1">
                <a:off x="696377" y="3584409"/>
                <a:ext cx="640136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20" name="Rectangle 119"/>
              <p:cNvSpPr/>
              <p:nvPr/>
            </p:nvSpPr>
            <p:spPr>
              <a:xfrm>
                <a:off x="1031068" y="3184105"/>
                <a:ext cx="612068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1095284" y="3427130"/>
                <a:ext cx="475844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Q1</a:t>
                </a:r>
                <a:endParaRPr lang="en-GB" dirty="0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1707160" y="3184073"/>
                <a:ext cx="123864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2339210" y="3427098"/>
                <a:ext cx="5414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Q2a</a:t>
                </a:r>
                <a:endParaRPr lang="en-GB" dirty="0"/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1784485" y="3427130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4337344" y="3184105"/>
                <a:ext cx="660755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4401562" y="3427130"/>
                <a:ext cx="535578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Q3</a:t>
                </a:r>
                <a:endParaRPr lang="en-GB" dirty="0"/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2988800" y="3182703"/>
                <a:ext cx="123864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3056504" y="3427130"/>
                <a:ext cx="5414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Q2b</a:t>
                </a:r>
                <a:endParaRPr lang="en-GB" dirty="0"/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3651376" y="3425317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5068470" y="3182703"/>
                <a:ext cx="1103185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5638511" y="3425317"/>
                <a:ext cx="4327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CP</a:t>
                </a:r>
                <a:endParaRPr lang="en-GB" dirty="0"/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5101110" y="3427130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6233645" y="3182703"/>
                <a:ext cx="612068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6297861" y="3425728"/>
                <a:ext cx="475844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D1</a:t>
                </a:r>
                <a:endParaRPr lang="en-GB" dirty="0"/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6780954" y="3757477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1.9K</a:t>
                </a:r>
                <a:endParaRPr lang="en-GB" dirty="0"/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2974237" y="4802617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6"/>
                    </a:solidFill>
                  </a:rPr>
                  <a:t>1.9 K</a:t>
                </a:r>
                <a:endParaRPr lang="en-GB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7733664" y="4797156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4.5 K</a:t>
                </a:r>
                <a:endParaRPr lang="en-GB" dirty="0"/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5807144" y="4808901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4.5 K</a:t>
                </a:r>
                <a:endParaRPr lang="en-GB" dirty="0"/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1707160" y="3179402"/>
                <a:ext cx="82586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MCBXFB</a:t>
                </a:r>
                <a:endParaRPr lang="en-GB" sz="1200" dirty="0"/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3430811" y="3162250"/>
                <a:ext cx="82586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MCBXFB</a:t>
                </a:r>
                <a:endParaRPr lang="en-GB" sz="1200" dirty="0"/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5033142" y="3171775"/>
                <a:ext cx="8174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MCBXFA</a:t>
                </a:r>
                <a:endParaRPr lang="en-GB" sz="1200" dirty="0"/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2411622" y="4816306"/>
                <a:ext cx="7473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MCBRD</a:t>
                </a:r>
                <a:endParaRPr lang="en-GB" sz="1200" dirty="0"/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4759333" y="4802617"/>
                <a:ext cx="62869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MCBY</a:t>
                </a:r>
                <a:endParaRPr lang="en-GB" sz="1200" dirty="0"/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6973561" y="4808228"/>
                <a:ext cx="63671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MCBC</a:t>
                </a:r>
                <a:endParaRPr lang="en-GB" sz="1200" dirty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288532" y="3423340"/>
                <a:ext cx="3545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IP</a:t>
                </a:r>
                <a:endParaRPr lang="en-GB" dirty="0"/>
              </a:p>
            </p:txBody>
          </p:sp>
        </p:grpSp>
      </p:grpSp>
      <p:sp>
        <p:nvSpPr>
          <p:cNvPr id="146" name="TextBox 145"/>
          <p:cNvSpPr txBox="1"/>
          <p:nvPr/>
        </p:nvSpPr>
        <p:spPr>
          <a:xfrm>
            <a:off x="1137975" y="5337122"/>
            <a:ext cx="7628942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Changes with respect to the baseline: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Q4: reusing existing cold mass (3 correctors instead of 4), no need of 1.9 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Q5: reusing existing Q5 cold mass (1 corrector instead of 3), no need of 1.9 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 smtClean="0">
                <a:solidFill>
                  <a:schemeClr val="bg2">
                    <a:lumMod val="50000"/>
                  </a:schemeClr>
                </a:solidFill>
              </a:rPr>
              <a:t>Full deployment of remote alignment system to be used with safe beam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en-GB" sz="1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96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4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D2489-A364-9D4E-AD37-C493D2D00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80000"/>
            <a:ext cx="8496944" cy="720000"/>
          </a:xfrm>
        </p:spPr>
        <p:txBody>
          <a:bodyPr/>
          <a:lstStyle/>
          <a:p>
            <a:r>
              <a:rPr lang="en-GB" dirty="0"/>
              <a:t>IP offset with correctors only (up to Q8) (+1mm)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578B9E6-C47C-CC4E-A074-3C7BA0B1ED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775" y="1245300"/>
            <a:ext cx="7918450" cy="485476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DF2683-3A57-E840-B7A0-06C2F32E0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201871-D8BC-7142-A406-068623957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062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Layout </a:t>
            </a:r>
            <a:r>
              <a:rPr lang="en-US" dirty="0" smtClean="0"/>
              <a:t>changes </a:t>
            </a:r>
            <a:endParaRPr lang="en-US" dirty="0" smtClean="0"/>
          </a:p>
          <a:p>
            <a:r>
              <a:rPr lang="en-US" dirty="0" smtClean="0"/>
              <a:t>IR1/5 </a:t>
            </a:r>
            <a:r>
              <a:rPr lang="en-US" dirty="0" smtClean="0"/>
              <a:t>Optics </a:t>
            </a:r>
            <a:r>
              <a:rPr lang="en-US" dirty="0" smtClean="0"/>
              <a:t>updates</a:t>
            </a:r>
          </a:p>
          <a:p>
            <a:r>
              <a:rPr lang="en-US" dirty="0"/>
              <a:t>Aperture update with remote </a:t>
            </a:r>
            <a:r>
              <a:rPr lang="en-US" dirty="0" smtClean="0"/>
              <a:t>alignment</a:t>
            </a:r>
            <a:endParaRPr lang="en-US" dirty="0" smtClean="0"/>
          </a:p>
          <a:p>
            <a:r>
              <a:rPr lang="en-US" dirty="0" smtClean="0"/>
              <a:t>IR4 Optics </a:t>
            </a:r>
            <a:r>
              <a:rPr lang="en-US" dirty="0" smtClean="0"/>
              <a:t>update </a:t>
            </a:r>
            <a:r>
              <a:rPr lang="en-US" dirty="0" smtClean="0"/>
              <a:t>(</a:t>
            </a:r>
            <a:r>
              <a:rPr lang="en-US" dirty="0" smtClean="0"/>
              <a:t>instrumentation and e-lens)</a:t>
            </a:r>
            <a:endParaRPr lang="en-US" dirty="0" smtClean="0"/>
          </a:p>
          <a:p>
            <a:r>
              <a:rPr lang="en-US" dirty="0" smtClean="0"/>
              <a:t>IR6 Optics </a:t>
            </a:r>
            <a:r>
              <a:rPr lang="en-US" dirty="0" smtClean="0"/>
              <a:t>update </a:t>
            </a:r>
            <a:r>
              <a:rPr lang="en-US" dirty="0" smtClean="0"/>
              <a:t>(TCDQ gap)</a:t>
            </a:r>
          </a:p>
          <a:p>
            <a:r>
              <a:rPr lang="en-US" dirty="0" smtClean="0"/>
              <a:t>Crossing </a:t>
            </a:r>
            <a:r>
              <a:rPr lang="en-US" dirty="0" smtClean="0"/>
              <a:t>plane choice WP2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341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6E123-C22A-7249-B813-5B5BCE71E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Orbit corrected as usual at relevant BPMs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13FC49F-6AFC-574E-A980-3F65D0F8D1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403" y="3068960"/>
            <a:ext cx="8624572" cy="2745024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555AEE-0D5C-C04B-A146-DC192C627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4A6D2C-3665-114D-879A-71675AE15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05CEF23-52A6-8940-9256-D3054BD6F92D}"/>
              </a:ext>
            </a:extLst>
          </p:cNvPr>
          <p:cNvSpPr txBox="1">
            <a:spLocks/>
          </p:cNvSpPr>
          <p:nvPr/>
        </p:nvSpPr>
        <p:spPr>
          <a:xfrm>
            <a:off x="612000" y="910018"/>
            <a:ext cx="7920000" cy="2425823"/>
          </a:xfrm>
          <a:prstGeom prst="rect">
            <a:avLst/>
          </a:prstGeom>
        </p:spPr>
        <p:txBody>
          <a:bodyPr vert="horz" lIns="0" tIns="0" rIns="0" bIns="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Errors:</a:t>
            </a:r>
          </a:p>
          <a:p>
            <a:pPr lvl="1"/>
            <a:r>
              <a:rPr lang="en-US" dirty="0"/>
              <a:t>All square distributions</a:t>
            </a:r>
          </a:p>
          <a:p>
            <a:pPr lvl="2"/>
            <a:r>
              <a:rPr lang="en-US" dirty="0"/>
              <a:t>(i.e. if ±0.5 mm, then sigma = 0.5/sqrt(3) = 0.2887 mm)</a:t>
            </a:r>
          </a:p>
          <a:p>
            <a:pPr lvl="1"/>
            <a:r>
              <a:rPr lang="en-US" dirty="0"/>
              <a:t>Quadrupoles</a:t>
            </a:r>
          </a:p>
          <a:p>
            <a:pPr lvl="2"/>
            <a:r>
              <a:rPr lang="en-US" dirty="0"/>
              <a:t>±0.5mm DX/DY, </a:t>
            </a:r>
            <a:r>
              <a:rPr lang="en-US" strike="sngStrike" dirty="0"/>
              <a:t>±10mm DS, ±0.002 DKR1, ±1 </a:t>
            </a:r>
            <a:r>
              <a:rPr lang="en-US" strike="sngStrike" dirty="0" err="1"/>
              <a:t>mrad</a:t>
            </a:r>
            <a:r>
              <a:rPr lang="en-US" strike="sngStrike" dirty="0"/>
              <a:t> DPSI.</a:t>
            </a:r>
          </a:p>
          <a:p>
            <a:pPr lvl="3"/>
            <a:r>
              <a:rPr lang="en-US" dirty="0"/>
              <a:t>Presently considering only DX/DY on quadrupoles. Normally DS/DKR1/DPSI has minor impact.</a:t>
            </a:r>
          </a:p>
          <a:p>
            <a:pPr lvl="3"/>
            <a:r>
              <a:rPr lang="en-US" dirty="0"/>
              <a:t>To be repeated with “nominal” crossing condition.</a:t>
            </a:r>
          </a:p>
          <a:p>
            <a:pPr lvl="1"/>
            <a:r>
              <a:rPr lang="en-US" dirty="0"/>
              <a:t>Dipoles</a:t>
            </a:r>
          </a:p>
          <a:p>
            <a:pPr lvl="2"/>
            <a:r>
              <a:rPr lang="en-US" dirty="0"/>
              <a:t>±10mm DS, ±0.002 DKR0, ±0.5 </a:t>
            </a:r>
            <a:r>
              <a:rPr lang="en-US" dirty="0" err="1"/>
              <a:t>mrad</a:t>
            </a:r>
            <a:r>
              <a:rPr lang="en-US" dirty="0"/>
              <a:t> DPSI.</a:t>
            </a:r>
          </a:p>
          <a:p>
            <a:pPr lvl="2"/>
            <a:endParaRPr lang="mr-IN" dirty="0"/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060281" y="5710019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 not include BPM errors, but to be compared with 2 mm budget in aperture calculations.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658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4077072"/>
            <a:ext cx="7920000" cy="22322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Radiation Shielding Installation and Possible Optics Change for the MBW and MQW Magnets in IR 3 and 7 of the LHC. Second phase LS2 LS3 and </a:t>
            </a:r>
            <a:r>
              <a:rPr lang="en-GB" sz="1800" dirty="0" smtClean="0"/>
              <a:t>HL-LHC. </a:t>
            </a:r>
            <a:r>
              <a:rPr lang="en-GB" sz="1800" dirty="0" smtClean="0">
                <a:hlinkClick r:id="rId2"/>
              </a:rPr>
              <a:t>LHC-MW-EC-0002 v.1.1</a:t>
            </a:r>
            <a:endParaRPr lang="en-GB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Injection optics from R. Bruce, from a branch of HL-LHCV1.3.</a:t>
            </a:r>
            <a:endParaRPr lang="en-GB" sz="1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691680" y="1053507"/>
          <a:ext cx="4500880" cy="2641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5500">
                  <a:extLst>
                    <a:ext uri="{9D8B030D-6E8A-4147-A177-3AD203B41FA5}">
                      <a16:colId xmlns:a16="http://schemas.microsoft.com/office/drawing/2014/main" val="4150555033"/>
                    </a:ext>
                  </a:extLst>
                </a:gridCol>
                <a:gridCol w="950595">
                  <a:extLst>
                    <a:ext uri="{9D8B030D-6E8A-4147-A177-3AD203B41FA5}">
                      <a16:colId xmlns:a16="http://schemas.microsoft.com/office/drawing/2014/main" val="3416676880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812362925"/>
                    </a:ext>
                  </a:extLst>
                </a:gridCol>
                <a:gridCol w="950595">
                  <a:extLst>
                    <a:ext uri="{9D8B030D-6E8A-4147-A177-3AD203B41FA5}">
                      <a16:colId xmlns:a16="http://schemas.microsoft.com/office/drawing/2014/main" val="2380148404"/>
                    </a:ext>
                  </a:extLst>
                </a:gridCol>
                <a:gridCol w="948690">
                  <a:extLst>
                    <a:ext uri="{9D8B030D-6E8A-4147-A177-3AD203B41FA5}">
                      <a16:colId xmlns:a16="http://schemas.microsoft.com/office/drawing/2014/main" val="2473059706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DCUM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Old slots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Old Circuit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New slots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New Circuit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40173663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19870.8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MQWA.A5L7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RQ5.LR7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MQWA.A5L7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RQ5.LR7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07632198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19867.0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MQWA.B5L7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RQ5.LR7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MQWA.B5L7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RQ5.LR7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9767087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19863.2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3"/>
                          </a:solidFill>
                          <a:effectLst/>
                        </a:rPr>
                        <a:t>MQWB.5L7 </a:t>
                      </a:r>
                      <a:endParaRPr lang="en-GB" sz="1000" dirty="0">
                        <a:solidFill>
                          <a:schemeClr val="accent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3"/>
                          </a:solidFill>
                          <a:effectLst/>
                        </a:rPr>
                        <a:t>RQT5.L7</a:t>
                      </a:r>
                      <a:endParaRPr lang="en-GB" sz="1000" dirty="0">
                        <a:solidFill>
                          <a:schemeClr val="accent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B050"/>
                          </a:solidFill>
                          <a:effectLst/>
                        </a:rPr>
                        <a:t>MQWA.C5L7</a:t>
                      </a:r>
                      <a:endParaRPr lang="en-GB" sz="100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</a:rPr>
                        <a:t>RQ5.LR7</a:t>
                      </a:r>
                      <a:endParaRPr lang="en-GB" sz="1000" dirty="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48777899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19859.4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</a:rPr>
                        <a:t>MQWA.C5L7</a:t>
                      </a:r>
                      <a:endParaRPr lang="en-GB" sz="1000" dirty="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</a:rPr>
                        <a:t>RQ5.LR7</a:t>
                      </a:r>
                      <a:endParaRPr lang="en-GB" sz="1000" dirty="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</a:rPr>
                        <a:t>MQWA.D5L7</a:t>
                      </a:r>
                      <a:endParaRPr lang="en-GB" sz="1000" dirty="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</a:rPr>
                        <a:t>RQ5.LR7</a:t>
                      </a:r>
                      <a:endParaRPr lang="en-GB" sz="1000" dirty="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81790505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19855.6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</a:rPr>
                        <a:t>MQWA.D5L7</a:t>
                      </a:r>
                      <a:endParaRPr lang="en-GB" sz="1000" dirty="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</a:rPr>
                        <a:t>RQ5.LR7</a:t>
                      </a:r>
                      <a:endParaRPr lang="en-GB" sz="1000" dirty="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</a:rPr>
                        <a:t>MQWA.E5L7</a:t>
                      </a:r>
                      <a:endParaRPr lang="en-GB" sz="1000" dirty="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</a:rPr>
                        <a:t>RQ5.LR7</a:t>
                      </a:r>
                      <a:endParaRPr lang="en-GB" sz="1000" dirty="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01551550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19851.8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</a:rPr>
                        <a:t>MQWA.E5L7</a:t>
                      </a:r>
                      <a:endParaRPr lang="en-GB" sz="1000" dirty="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</a:rPr>
                        <a:t>RQ5.LR7</a:t>
                      </a:r>
                      <a:endParaRPr lang="en-GB" sz="1000" dirty="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3"/>
                          </a:solidFill>
                          <a:effectLst/>
                        </a:rPr>
                        <a:t>removed</a:t>
                      </a:r>
                      <a:endParaRPr lang="en-GB" sz="1000">
                        <a:solidFill>
                          <a:schemeClr val="accent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3"/>
                          </a:solidFill>
                          <a:effectLst/>
                        </a:rPr>
                        <a:t>removed</a:t>
                      </a:r>
                      <a:endParaRPr lang="en-GB" sz="1000" dirty="0">
                        <a:solidFill>
                          <a:schemeClr val="accent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22590080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20117.5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MQWA.A5R7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RQ5.LR7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MQWA.A5R7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RQ5.LR7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66304408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20121.3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MQWA.B5R7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RQ5.LR7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MQWA.B5R7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RQ5.LR7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38318478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20125.1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3"/>
                          </a:solidFill>
                          <a:effectLst/>
                        </a:rPr>
                        <a:t>MQWB.5R7 </a:t>
                      </a:r>
                      <a:endParaRPr lang="en-GB" sz="1000" dirty="0">
                        <a:solidFill>
                          <a:schemeClr val="accent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3"/>
                          </a:solidFill>
                          <a:effectLst/>
                        </a:rPr>
                        <a:t>RQT5.R7</a:t>
                      </a:r>
                      <a:endParaRPr lang="en-GB" sz="1000" dirty="0">
                        <a:solidFill>
                          <a:schemeClr val="accent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</a:rPr>
                        <a:t>MQWA.C5R7</a:t>
                      </a:r>
                      <a:endParaRPr lang="en-GB" sz="1000" dirty="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</a:rPr>
                        <a:t>RQ5.LR7</a:t>
                      </a:r>
                      <a:endParaRPr lang="en-GB" sz="1000" dirty="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71351218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20128.9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</a:rPr>
                        <a:t>MQWA.C5R7</a:t>
                      </a:r>
                      <a:endParaRPr lang="en-GB" sz="1000" dirty="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B050"/>
                          </a:solidFill>
                          <a:effectLst/>
                        </a:rPr>
                        <a:t>RQ5.LR7</a:t>
                      </a:r>
                      <a:endParaRPr lang="en-GB" sz="100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B050"/>
                          </a:solidFill>
                          <a:effectLst/>
                        </a:rPr>
                        <a:t>MQWA.D5R7</a:t>
                      </a:r>
                      <a:endParaRPr lang="en-GB" sz="100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</a:rPr>
                        <a:t>RQ5.LR7</a:t>
                      </a:r>
                      <a:endParaRPr lang="en-GB" sz="1000" dirty="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86731070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20132.7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B050"/>
                          </a:solidFill>
                          <a:effectLst/>
                        </a:rPr>
                        <a:t>MQWA.D5R7</a:t>
                      </a:r>
                      <a:endParaRPr lang="en-GB" sz="100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B050"/>
                          </a:solidFill>
                          <a:effectLst/>
                        </a:rPr>
                        <a:t>RQ5.LR7</a:t>
                      </a:r>
                      <a:endParaRPr lang="en-GB" sz="100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B050"/>
                          </a:solidFill>
                          <a:effectLst/>
                        </a:rPr>
                        <a:t>MQWA.E5R7</a:t>
                      </a:r>
                      <a:endParaRPr lang="en-GB" sz="100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</a:rPr>
                        <a:t>RQ5.LR7</a:t>
                      </a:r>
                      <a:endParaRPr lang="en-GB" sz="1000" dirty="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7463989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20136.5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</a:rPr>
                        <a:t>MQWA.E5R7</a:t>
                      </a:r>
                      <a:endParaRPr lang="en-GB" sz="1000" dirty="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</a:rPr>
                        <a:t>RQ5.LR7</a:t>
                      </a:r>
                      <a:endParaRPr lang="en-GB" sz="1000" dirty="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3"/>
                          </a:solidFill>
                          <a:effectLst/>
                        </a:rPr>
                        <a:t>removed</a:t>
                      </a:r>
                      <a:endParaRPr lang="en-GB" sz="1000">
                        <a:solidFill>
                          <a:schemeClr val="accent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3"/>
                          </a:solidFill>
                          <a:effectLst/>
                        </a:rPr>
                        <a:t>removed</a:t>
                      </a:r>
                      <a:endParaRPr lang="en-GB" sz="1000" dirty="0">
                        <a:solidFill>
                          <a:schemeClr val="accent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5000092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356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Corrector package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157192"/>
            <a:ext cx="8424936" cy="96897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 smtClean="0"/>
              <a:t>Source: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edms.cern.ch/document/1963788/1.0</a:t>
            </a:r>
            <a:r>
              <a:rPr lang="en-US" dirty="0" smtClean="0"/>
              <a:t> </a:t>
            </a:r>
            <a:r>
              <a:rPr lang="en-GB" dirty="0"/>
              <a:t>HL-LHC ECR: WP3 CHANGE OF QUADRUPOLE, SEXTUPOLE, OCTUPOLE AND DECAPOLE CORRECTORS INTEGRATED </a:t>
            </a:r>
            <a:r>
              <a:rPr lang="en-GB" dirty="0" smtClean="0"/>
              <a:t>FIELD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US" dirty="0" smtClean="0"/>
              <a:t>[1]: not the magnetic length; [2] values differ slightly from TDR;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27080" y="1159064"/>
          <a:ext cx="8587288" cy="33618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31023">
                  <a:extLst>
                    <a:ext uri="{9D8B030D-6E8A-4147-A177-3AD203B41FA5}">
                      <a16:colId xmlns:a16="http://schemas.microsoft.com/office/drawing/2014/main" val="133360580"/>
                    </a:ext>
                  </a:extLst>
                </a:gridCol>
                <a:gridCol w="946785">
                  <a:extLst>
                    <a:ext uri="{9D8B030D-6E8A-4147-A177-3AD203B41FA5}">
                      <a16:colId xmlns:a16="http://schemas.microsoft.com/office/drawing/2014/main" val="905732442"/>
                    </a:ext>
                  </a:extLst>
                </a:gridCol>
                <a:gridCol w="849592">
                  <a:extLst>
                    <a:ext uri="{9D8B030D-6E8A-4147-A177-3AD203B41FA5}">
                      <a16:colId xmlns:a16="http://schemas.microsoft.com/office/drawing/2014/main" val="1249457467"/>
                    </a:ext>
                  </a:extLst>
                </a:gridCol>
                <a:gridCol w="811568">
                  <a:extLst>
                    <a:ext uri="{9D8B030D-6E8A-4147-A177-3AD203B41FA5}">
                      <a16:colId xmlns:a16="http://schemas.microsoft.com/office/drawing/2014/main" val="603794764"/>
                    </a:ext>
                  </a:extLst>
                </a:gridCol>
                <a:gridCol w="767398">
                  <a:extLst>
                    <a:ext uri="{9D8B030D-6E8A-4147-A177-3AD203B41FA5}">
                      <a16:colId xmlns:a16="http://schemas.microsoft.com/office/drawing/2014/main" val="2497504708"/>
                    </a:ext>
                  </a:extLst>
                </a:gridCol>
                <a:gridCol w="629285">
                  <a:extLst>
                    <a:ext uri="{9D8B030D-6E8A-4147-A177-3AD203B41FA5}">
                      <a16:colId xmlns:a16="http://schemas.microsoft.com/office/drawing/2014/main" val="2855141326"/>
                    </a:ext>
                  </a:extLst>
                </a:gridCol>
                <a:gridCol w="876365">
                  <a:extLst>
                    <a:ext uri="{9D8B030D-6E8A-4147-A177-3AD203B41FA5}">
                      <a16:colId xmlns:a16="http://schemas.microsoft.com/office/drawing/2014/main" val="12797958"/>
                    </a:ext>
                  </a:extLst>
                </a:gridCol>
                <a:gridCol w="627190">
                  <a:extLst>
                    <a:ext uri="{9D8B030D-6E8A-4147-A177-3AD203B41FA5}">
                      <a16:colId xmlns:a16="http://schemas.microsoft.com/office/drawing/2014/main" val="1409183280"/>
                    </a:ext>
                  </a:extLst>
                </a:gridCol>
                <a:gridCol w="624041">
                  <a:extLst>
                    <a:ext uri="{9D8B030D-6E8A-4147-A177-3AD203B41FA5}">
                      <a16:colId xmlns:a16="http://schemas.microsoft.com/office/drawing/2014/main" val="2747442778"/>
                    </a:ext>
                  </a:extLst>
                </a:gridCol>
                <a:gridCol w="624041">
                  <a:extLst>
                    <a:ext uri="{9D8B030D-6E8A-4147-A177-3AD203B41FA5}">
                      <a16:colId xmlns:a16="http://schemas.microsoft.com/office/drawing/2014/main" val="3319550944"/>
                    </a:ext>
                  </a:extLst>
                </a:gridCol>
              </a:tblGrid>
              <a:tr h="519728">
                <a:tc gridSpan="2"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Magnet name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Integrated field </a:t>
                      </a:r>
                      <a:r>
                        <a:rPr lang="en-GB" sz="1400" kern="1400" dirty="0" smtClean="0">
                          <a:effectLst/>
                          <a:latin typeface="+mn-lt"/>
                        </a:rPr>
                        <a:t>at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 err="1" smtClean="0">
                          <a:effectLst/>
                          <a:latin typeface="+mn-lt"/>
                        </a:rPr>
                        <a:t>R</a:t>
                      </a:r>
                      <a:r>
                        <a:rPr lang="en-GB" sz="1400" kern="1400" baseline="-25000" dirty="0" err="1" smtClean="0">
                          <a:effectLst/>
                          <a:latin typeface="+mn-lt"/>
                        </a:rPr>
                        <a:t>ref</a:t>
                      </a:r>
                      <a:r>
                        <a:rPr lang="en-GB" sz="1400" kern="1400" dirty="0" smtClean="0">
                          <a:effectLst/>
                          <a:latin typeface="+mn-lt"/>
                        </a:rPr>
                        <a:t>=50 </a:t>
                      </a:r>
                      <a:r>
                        <a:rPr lang="en-GB" sz="1400" kern="1400" dirty="0">
                          <a:effectLst/>
                          <a:latin typeface="+mn-lt"/>
                        </a:rPr>
                        <a:t>mm </a:t>
                      </a:r>
                      <a:r>
                        <a:rPr lang="en-GB" sz="1400" kern="1400" dirty="0" smtClean="0">
                          <a:effectLst/>
                          <a:latin typeface="+mn-lt"/>
                        </a:rPr>
                        <a:t>[T m]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Magnet </a:t>
                      </a:r>
                      <a:r>
                        <a:rPr lang="en-GB" sz="1400" kern="1400" dirty="0" smtClean="0">
                          <a:effectLst/>
                          <a:latin typeface="+mn-lt"/>
                        </a:rPr>
                        <a:t>coil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 smtClean="0">
                          <a:effectLst/>
                          <a:latin typeface="+mn-lt"/>
                        </a:rPr>
                        <a:t> length  [mm]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Magnet </a:t>
                      </a:r>
                      <a:r>
                        <a:rPr lang="en-GB" sz="1400" kern="1400" dirty="0" smtClean="0">
                          <a:effectLst/>
                          <a:latin typeface="+mn-lt"/>
                        </a:rPr>
                        <a:t>length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 smtClean="0">
                          <a:effectLst/>
                          <a:latin typeface="+mn-lt"/>
                        </a:rPr>
                        <a:t> [1] [mm]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4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Magnetic [3] length [mm]</a:t>
                      </a:r>
                      <a:endParaRPr kumimoji="0" lang="en-GB" sz="1400" b="1" i="0" u="none" strike="noStrike" kern="14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4387299"/>
                  </a:ext>
                </a:extLst>
              </a:tr>
              <a:tr h="290616">
                <a:tc gridSpan="2"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 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 smtClean="0">
                          <a:effectLst/>
                          <a:latin typeface="+mn-lt"/>
                        </a:rPr>
                        <a:t>Base</a:t>
                      </a: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 smtClean="0">
                          <a:effectLst/>
                          <a:latin typeface="+mn-lt"/>
                        </a:rPr>
                        <a:t>line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 smtClean="0">
                          <a:effectLst/>
                          <a:latin typeface="+mn-lt"/>
                        </a:rPr>
                        <a:t>New</a:t>
                      </a: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 smtClean="0">
                          <a:effectLst/>
                          <a:latin typeface="+mn-lt"/>
                        </a:rPr>
                        <a:t>value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 smtClean="0">
                          <a:effectLst/>
                          <a:latin typeface="+mn-lt"/>
                        </a:rPr>
                        <a:t>Base</a:t>
                      </a: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400" dirty="0" smtClean="0">
                          <a:effectLst/>
                          <a:latin typeface="+mn-lt"/>
                        </a:rPr>
                        <a:t>Line [2]</a:t>
                      </a:r>
                      <a:endParaRPr lang="en-GB" sz="1400" kern="140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 smtClean="0">
                          <a:effectLst/>
                          <a:latin typeface="+mn-lt"/>
                        </a:rPr>
                        <a:t>New</a:t>
                      </a: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 smtClean="0">
                          <a:effectLst/>
                          <a:latin typeface="+mn-lt"/>
                        </a:rPr>
                        <a:t>value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 smtClean="0">
                          <a:effectLst/>
                          <a:latin typeface="+mn-lt"/>
                        </a:rPr>
                        <a:t>Baseline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 smtClean="0">
                          <a:effectLst/>
                          <a:latin typeface="+mn-lt"/>
                        </a:rPr>
                        <a:t>New</a:t>
                      </a: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 smtClean="0">
                          <a:effectLst/>
                          <a:latin typeface="+mn-lt"/>
                        </a:rPr>
                        <a:t>Value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TDR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New</a:t>
                      </a: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Value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5439407"/>
                  </a:ext>
                </a:extLst>
              </a:tr>
              <a:tr h="25986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Skew quadrupole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MCQSXF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1.000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0.700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728   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528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814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614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807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462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4396740"/>
                  </a:ext>
                </a:extLst>
              </a:tr>
              <a:tr h="25986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Normal sextupole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MCSXF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0.063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0.095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132  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192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194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254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111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171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1025076"/>
                  </a:ext>
                </a:extLst>
              </a:tr>
              <a:tr h="25986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Skew sextupole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MCSSXF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0.063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0.095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132  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192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194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254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111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171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69219263"/>
                  </a:ext>
                </a:extLst>
              </a:tr>
              <a:tr h="25986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Normal octupole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MCOXF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0.046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0.069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119,6 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169,6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183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233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1296611"/>
                  </a:ext>
                </a:extLst>
              </a:tr>
              <a:tr h="25986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Skew octupole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MCOSXF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0.046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0.069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119,6 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169,6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183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233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23531587"/>
                  </a:ext>
                </a:extLst>
              </a:tr>
              <a:tr h="25986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Normal decapole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MCDXF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0.025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0.037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118,6 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168,6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183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233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138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9491776"/>
                  </a:ext>
                </a:extLst>
              </a:tr>
              <a:tr h="25986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Skew decapole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MCDSXF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0.025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0.037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118,6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168,6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183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233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138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93324071"/>
                  </a:ext>
                </a:extLst>
              </a:tr>
              <a:tr h="285668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Normal </a:t>
                      </a:r>
                      <a:r>
                        <a:rPr lang="en-GB" sz="1400" kern="1400" dirty="0" err="1">
                          <a:effectLst/>
                          <a:latin typeface="+mn-lt"/>
                        </a:rPr>
                        <a:t>dodecapole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MCTXF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0.086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0.086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490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490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575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575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430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465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8396821"/>
                  </a:ext>
                </a:extLst>
              </a:tr>
              <a:tr h="25986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Skew dodecapole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MCTSXF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0.017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0.017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135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135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>
                          <a:effectLst/>
                          <a:latin typeface="+mn-lt"/>
                        </a:rPr>
                        <a:t>200</a:t>
                      </a:r>
                      <a:endParaRPr lang="en-GB" sz="14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dirty="0">
                          <a:effectLst/>
                          <a:latin typeface="+mn-lt"/>
                        </a:rPr>
                        <a:t>200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177705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483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IR4: No Optics changes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929123" y="900000"/>
          <a:ext cx="6521452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1580">
                  <a:extLst>
                    <a:ext uri="{9D8B030D-6E8A-4147-A177-3AD203B41FA5}">
                      <a16:colId xmlns:a16="http://schemas.microsoft.com/office/drawing/2014/main" val="1266668676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2165834344"/>
                    </a:ext>
                  </a:extLst>
                </a:gridCol>
                <a:gridCol w="1511618">
                  <a:extLst>
                    <a:ext uri="{9D8B030D-6E8A-4147-A177-3AD203B41FA5}">
                      <a16:colId xmlns:a16="http://schemas.microsoft.com/office/drawing/2014/main" val="3297536350"/>
                    </a:ext>
                  </a:extLst>
                </a:gridCol>
                <a:gridCol w="1511618">
                  <a:extLst>
                    <a:ext uri="{9D8B030D-6E8A-4147-A177-3AD203B41FA5}">
                      <a16:colId xmlns:a16="http://schemas.microsoft.com/office/drawing/2014/main" val="157544415"/>
                    </a:ext>
                  </a:extLst>
                </a:gridCol>
                <a:gridCol w="1660843">
                  <a:extLst>
                    <a:ext uri="{9D8B030D-6E8A-4147-A177-3AD203B41FA5}">
                      <a16:colId xmlns:a16="http://schemas.microsoft.com/office/drawing/2014/main" val="1920568062"/>
                    </a:ext>
                  </a:extLst>
                </a:gridCol>
              </a:tblGrid>
              <a:tr h="119812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β</a:t>
                      </a:r>
                      <a:r>
                        <a:rPr lang="en-US" sz="1400" baseline="-25000" dirty="0" smtClean="0"/>
                        <a:t>xB1</a:t>
                      </a:r>
                      <a:r>
                        <a:rPr lang="en-US" sz="1400" baseline="0" dirty="0" smtClean="0"/>
                        <a:t>/</a:t>
                      </a:r>
                      <a:r>
                        <a:rPr lang="el-GR" sz="1400" dirty="0" smtClean="0"/>
                        <a:t>β</a:t>
                      </a:r>
                      <a:r>
                        <a:rPr lang="en-US" sz="1400" baseline="-25000" dirty="0" smtClean="0"/>
                        <a:t>yB1</a:t>
                      </a:r>
                    </a:p>
                    <a:p>
                      <a:r>
                        <a:rPr lang="el-GR" sz="1400" dirty="0" smtClean="0"/>
                        <a:t>β</a:t>
                      </a:r>
                      <a:r>
                        <a:rPr lang="en-US" sz="1400" baseline="-25000" dirty="0" smtClean="0"/>
                        <a:t>xB2</a:t>
                      </a:r>
                      <a:r>
                        <a:rPr lang="en-US" sz="1400" baseline="0" dirty="0" smtClean="0"/>
                        <a:t>/</a:t>
                      </a:r>
                      <a:r>
                        <a:rPr lang="el-GR" sz="1400" dirty="0" smtClean="0"/>
                        <a:t>β</a:t>
                      </a:r>
                      <a:r>
                        <a:rPr lang="en-US" sz="1400" baseline="-25000" dirty="0" smtClean="0"/>
                        <a:t>yB2</a:t>
                      </a:r>
                      <a:r>
                        <a:rPr lang="en-US" sz="1400" baseline="0" dirty="0" smtClean="0"/>
                        <a:t>[m]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Pos.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HLLHC</a:t>
                      </a:r>
                    </a:p>
                    <a:p>
                      <a:r>
                        <a:rPr lang="en-US" sz="1400" dirty="0" smtClean="0"/>
                        <a:t>&lt;=V1.3 (inj.)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HLLHC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1.4 </a:t>
                      </a:r>
                      <a:r>
                        <a:rPr lang="en-US" sz="1400" dirty="0" err="1" smtClean="0"/>
                        <a:t>Inj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LHC</a:t>
                      </a:r>
                    </a:p>
                    <a:p>
                      <a:r>
                        <a:rPr lang="en-US" sz="1400" dirty="0" smtClean="0"/>
                        <a:t>1.4 Round 15cm</a:t>
                      </a:r>
                      <a:r>
                        <a:rPr lang="en-US" sz="1400" baseline="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03878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e-lens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232/212/281/263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280/280/280/280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280/280/280/280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17692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BSRT/I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136</a:t>
                      </a:r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/270/191/365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206/351/206/384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206/351/206/384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96586020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BGI</a:t>
                      </a:r>
                      <a:endParaRPr lang="en-GB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D3-4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279/208/321/245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314/270/314/262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314/270/314/262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09448097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WS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D3-4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130/320/178/435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197/402/197/453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197/402/197/453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94983407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BQSH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426/ 92/425/226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577/ 58/405/240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515/109/405/240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01171185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BQSV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142/371/130/491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201/451/124/506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201/451/ 76/559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28749104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BPLH1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400/135/420/256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543/117/396/270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481/165/387/276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76263590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BPLH2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403/ 89/431/165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543/ 51/479/168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492/104/432/230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12299541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BPLV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193/337/180/500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260/389/201/517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251/405/201/517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41774040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BQLV2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-/-/</a:t>
                      </a:r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129/470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-/-/</a:t>
                      </a:r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124/483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-/-/ </a:t>
                      </a:r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73/530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1080554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BPLX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277/234/296/356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375/246/280/371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346/283/251/397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0879209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80108" y="5536355"/>
            <a:ext cx="589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Flat 30/7.5 cm and 18/7.5 cm optics are also possible.</a:t>
            </a:r>
          </a:p>
        </p:txBody>
      </p:sp>
    </p:spTree>
    <p:extLst>
      <p:ext uri="{BB962C8B-B14F-4D97-AF65-F5344CB8AC3E}">
        <p14:creationId xmlns:p14="http://schemas.microsoft.com/office/powerpoint/2010/main" val="393934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27366" y="3789040"/>
            <a:ext cx="5124074" cy="2743733"/>
            <a:chOff x="527366" y="3789040"/>
            <a:chExt cx="5124074" cy="2743733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366" y="3789040"/>
              <a:ext cx="5124074" cy="2213886"/>
            </a:xfrm>
            <a:prstGeom prst="rect">
              <a:avLst/>
            </a:prstGeom>
          </p:spPr>
        </p:pic>
        <p:grpSp>
          <p:nvGrpSpPr>
            <p:cNvPr id="22" name="Group 21"/>
            <p:cNvGrpSpPr/>
            <p:nvPr/>
          </p:nvGrpSpPr>
          <p:grpSpPr>
            <a:xfrm>
              <a:off x="702788" y="5198152"/>
              <a:ext cx="3869213" cy="1334621"/>
              <a:chOff x="545008" y="2404800"/>
              <a:chExt cx="3869213" cy="1334621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872408" y="3216201"/>
                <a:ext cx="127951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Q1 Q2 Q3 D2</a:t>
                </a:r>
              </a:p>
              <a:p>
                <a:r>
                  <a:rPr lang="en-US" sz="1400" dirty="0" smtClean="0"/>
                  <a:t>   Triplets</a:t>
                </a:r>
                <a:endParaRPr lang="en-GB" sz="1400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787787" y="3206526"/>
                <a:ext cx="2626434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dirty="0" smtClean="0"/>
                  <a:t>Q4         Q5         Q6-8</a:t>
                </a:r>
              </a:p>
              <a:p>
                <a:pPr algn="ctr"/>
                <a:r>
                  <a:rPr lang="en-US" sz="1400" dirty="0" smtClean="0"/>
                  <a:t>Matching section</a:t>
                </a:r>
                <a:endParaRPr lang="en-GB" sz="14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45008" y="3212976"/>
                <a:ext cx="3545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IP</a:t>
                </a:r>
                <a:endParaRPr lang="en-GB" sz="1400" dirty="0"/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>
                <a:off x="926486" y="2404800"/>
                <a:ext cx="0" cy="88821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4139952" y="2405209"/>
                <a:ext cx="0" cy="88780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Rectangle 31"/>
            <p:cNvSpPr/>
            <p:nvPr/>
          </p:nvSpPr>
          <p:spPr>
            <a:xfrm>
              <a:off x="2443714" y="4350144"/>
              <a:ext cx="1009153" cy="1736220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43714" y="3951165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 smtClean="0"/>
                <a:t>HLLHCV1.4</a:t>
              </a:r>
              <a:endParaRPr lang="en-GB" u="sng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27364" y="976681"/>
            <a:ext cx="5124079" cy="2743733"/>
            <a:chOff x="527364" y="976681"/>
            <a:chExt cx="5124079" cy="2743733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364" y="976681"/>
              <a:ext cx="5124079" cy="2213887"/>
            </a:xfrm>
            <a:prstGeom prst="rect">
              <a:avLst/>
            </a:prstGeom>
          </p:spPr>
        </p:pic>
        <p:grpSp>
          <p:nvGrpSpPr>
            <p:cNvPr id="16" name="Group 15"/>
            <p:cNvGrpSpPr/>
            <p:nvPr/>
          </p:nvGrpSpPr>
          <p:grpSpPr>
            <a:xfrm>
              <a:off x="702788" y="2385793"/>
              <a:ext cx="3869213" cy="1334621"/>
              <a:chOff x="545008" y="2404800"/>
              <a:chExt cx="3869213" cy="1334621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872408" y="3216201"/>
                <a:ext cx="127951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Q1 Q2 Q3 D2</a:t>
                </a:r>
              </a:p>
              <a:p>
                <a:r>
                  <a:rPr lang="en-US" sz="1400" dirty="0" smtClean="0"/>
                  <a:t>   Triplets</a:t>
                </a:r>
                <a:endParaRPr lang="en-GB" sz="1400" dirty="0"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069649" y="2405209"/>
                <a:ext cx="0" cy="88780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1787787" y="3206526"/>
                <a:ext cx="2626434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dirty="0" smtClean="0"/>
                  <a:t>Q4         Q5         Q6-8</a:t>
                </a:r>
              </a:p>
              <a:p>
                <a:pPr algn="ctr"/>
                <a:r>
                  <a:rPr lang="en-US" sz="1400" dirty="0" smtClean="0"/>
                  <a:t>Matching section</a:t>
                </a:r>
                <a:endParaRPr lang="en-GB" sz="14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45008" y="3212976"/>
                <a:ext cx="3545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IP</a:t>
                </a:r>
                <a:endParaRPr lang="en-GB" sz="1400" dirty="0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926486" y="2404800"/>
                <a:ext cx="0" cy="88821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4139952" y="2405209"/>
                <a:ext cx="0" cy="88780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Rectangle 6"/>
            <p:cNvSpPr/>
            <p:nvPr/>
          </p:nvSpPr>
          <p:spPr>
            <a:xfrm>
              <a:off x="2227429" y="1537785"/>
              <a:ext cx="1336459" cy="1736220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315548" y="1116013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 smtClean="0"/>
                <a:t>HLLHCV1.3</a:t>
              </a:r>
              <a:endParaRPr lang="en-GB" u="sng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corrector strength budget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99592" y="694241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416866" y="1063573"/>
            <a:ext cx="36981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Right Point 5, H </a:t>
            </a:r>
            <a:r>
              <a:rPr lang="en-US" sz="1400" dirty="0" smtClean="0"/>
              <a:t>crossing.</a:t>
            </a:r>
          </a:p>
          <a:p>
            <a:endParaRPr lang="en-US" sz="1400" dirty="0" smtClean="0"/>
          </a:p>
          <a:p>
            <a:r>
              <a:rPr lang="en-US" sz="1400" dirty="0"/>
              <a:t>The following symmetries apply: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Left B1 -&gt; Right B2,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Left B2 -&gt; Right B1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 Point 5 -&gt; V Point 1</a:t>
            </a:r>
          </a:p>
          <a:p>
            <a:endParaRPr lang="en-US" sz="1400" dirty="0" smtClean="0"/>
          </a:p>
          <a:p>
            <a:r>
              <a:rPr lang="en-US" sz="1400" u="sng" dirty="0" smtClean="0"/>
              <a:t>HLLHCV1.4</a:t>
            </a:r>
            <a:r>
              <a:rPr lang="en-US" sz="14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orbit </a:t>
            </a:r>
            <a:r>
              <a:rPr lang="en-US" sz="1400" dirty="0" smtClean="0"/>
              <a:t>bumps </a:t>
            </a:r>
            <a:r>
              <a:rPr lang="en-US" sz="1400" u="sng" dirty="0"/>
              <a:t>reduced at the </a:t>
            </a:r>
            <a:r>
              <a:rPr lang="en-US" sz="1400" u="sng" dirty="0" smtClean="0"/>
              <a:t>crab cavities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IP offset </a:t>
            </a:r>
            <a:r>
              <a:rPr lang="en-US" sz="1400" u="sng" dirty="0" smtClean="0"/>
              <a:t>performed by remote alignment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u="sng" dirty="0" smtClean="0"/>
              <a:t>Limited</a:t>
            </a:r>
            <a:r>
              <a:rPr lang="en-US" sz="1400" dirty="0" smtClean="0"/>
              <a:t> crab beam adjustment still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r>
              <a:rPr lang="en-US" sz="1400" b="1" dirty="0"/>
              <a:t>Crossing: </a:t>
            </a:r>
            <a:r>
              <a:rPr lang="en-US" sz="1400" dirty="0"/>
              <a:t>±295 </a:t>
            </a:r>
            <a:r>
              <a:rPr lang="en-US" sz="1400" dirty="0" err="1"/>
              <a:t>μrad</a:t>
            </a:r>
            <a:r>
              <a:rPr lang="en-US" sz="1400" dirty="0"/>
              <a:t> </a:t>
            </a:r>
          </a:p>
          <a:p>
            <a:r>
              <a:rPr lang="en-US" sz="1400" b="1" dirty="0"/>
              <a:t>Separation: </a:t>
            </a:r>
            <a:r>
              <a:rPr lang="en-US" sz="1400" dirty="0"/>
              <a:t>±0.75 mm</a:t>
            </a:r>
          </a:p>
          <a:p>
            <a:r>
              <a:rPr lang="en-US" sz="1400" b="1" dirty="0"/>
              <a:t>IP Offset: </a:t>
            </a:r>
            <a:r>
              <a:rPr lang="en-US" sz="1400" dirty="0"/>
              <a:t>±2.0 </a:t>
            </a:r>
            <a:r>
              <a:rPr lang="en-US" sz="1400" dirty="0" smtClean="0"/>
              <a:t>mm with re-alignment</a:t>
            </a:r>
            <a:endParaRPr lang="en-US" sz="1400" dirty="0"/>
          </a:p>
          <a:p>
            <a:r>
              <a:rPr lang="en-US" sz="1400" b="1" dirty="0"/>
              <a:t>Luminosity scan:</a:t>
            </a:r>
            <a:r>
              <a:rPr lang="en-US" sz="1400" dirty="0"/>
              <a:t> ±100 </a:t>
            </a:r>
            <a:r>
              <a:rPr lang="en-US" sz="1400" dirty="0" err="1"/>
              <a:t>μm</a:t>
            </a:r>
            <a:endParaRPr lang="en-US" sz="1400" dirty="0"/>
          </a:p>
          <a:p>
            <a:r>
              <a:rPr lang="en-US" sz="1400" b="1" dirty="0"/>
              <a:t>Crab knobs: </a:t>
            </a:r>
            <a:r>
              <a:rPr lang="en-US" sz="1400" dirty="0"/>
              <a:t>± 0.5 mm (baseline only)</a:t>
            </a:r>
            <a:endParaRPr lang="en-US" sz="1400" b="1" dirty="0"/>
          </a:p>
          <a:p>
            <a:r>
              <a:rPr lang="en-US" sz="1400" b="1" dirty="0"/>
              <a:t>Imperfection (2σ</a:t>
            </a:r>
            <a:r>
              <a:rPr lang="en-US" sz="1400" dirty="0"/>
              <a:t>)</a:t>
            </a:r>
            <a:r>
              <a:rPr lang="en-US" sz="1400" b="1" dirty="0"/>
              <a:t>:</a:t>
            </a:r>
            <a:r>
              <a:rPr lang="en-US" sz="1400" dirty="0"/>
              <a:t> from uniform distribution of mainly ±0.5 mm quad. </a:t>
            </a:r>
            <a:r>
              <a:rPr lang="en-US" sz="1400" dirty="0" smtClean="0"/>
              <a:t>alignment </a:t>
            </a:r>
            <a:r>
              <a:rPr lang="en-US" sz="1400" dirty="0"/>
              <a:t>and 0.5 </a:t>
            </a:r>
            <a:r>
              <a:rPr lang="en-US" sz="1400" dirty="0" err="1"/>
              <a:t>mrad</a:t>
            </a:r>
            <a:r>
              <a:rPr lang="en-US" sz="1400" dirty="0"/>
              <a:t> / 20 units dipole errors.</a:t>
            </a:r>
          </a:p>
          <a:p>
            <a:endParaRPr lang="en-US" sz="1400" dirty="0"/>
          </a:p>
          <a:p>
            <a:endParaRPr lang="en-US" sz="1400" dirty="0" smtClean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02374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TCLX – TCPH issues in HLLHC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600" y="900000"/>
            <a:ext cx="7920000" cy="278586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Beam size in between TAXN – D2 is much larger than LHC due to lower </a:t>
            </a:r>
            <a:r>
              <a:rPr lang="el-GR" sz="1800" dirty="0" smtClean="0"/>
              <a:t>β</a:t>
            </a:r>
            <a:r>
              <a:rPr lang="en-US" sz="1800" dirty="0" smtClean="0"/>
              <a:t>* and D2 closer to the triplet, beam separation smaller than LHC because D1 – D2 distance is shorter.</a:t>
            </a:r>
          </a:p>
          <a:p>
            <a:r>
              <a:rPr lang="en-US" sz="1800" dirty="0" smtClean="0"/>
              <a:t>TCLX needs thicker internal jaw to provide dose protection to D2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-&gt; Larger stroke in less space.</a:t>
            </a:r>
            <a:endParaRPr lang="en-US" sz="1800" dirty="0"/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19" name="Picture 1" descr="cid:image009.jpg@01D151E2.9C1537B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420" y="3010206"/>
            <a:ext cx="6035703" cy="616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" name="Group 27"/>
          <p:cNvGrpSpPr/>
          <p:nvPr/>
        </p:nvGrpSpPr>
        <p:grpSpPr>
          <a:xfrm>
            <a:off x="336216" y="3626979"/>
            <a:ext cx="8195785" cy="3113376"/>
            <a:chOff x="336216" y="3958810"/>
            <a:chExt cx="8195785" cy="3113376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065" b="10807"/>
            <a:stretch/>
          </p:blipFill>
          <p:spPr>
            <a:xfrm>
              <a:off x="1438085" y="3958810"/>
              <a:ext cx="6408712" cy="2472928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1993067" y="6206400"/>
              <a:ext cx="1435349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58775" lvl="1">
                <a:spcAft>
                  <a:spcPts val="600"/>
                </a:spcAft>
              </a:pPr>
              <a:r>
                <a:rPr lang="en-US" sz="1400" b="1" u="sng" dirty="0">
                  <a:solidFill>
                    <a:schemeClr val="tx2"/>
                  </a:solidFill>
                </a:rPr>
                <a:t>TCTPV</a:t>
              </a:r>
            </a:p>
            <a:p>
              <a:pPr marL="358775" lvl="1">
                <a:spcAft>
                  <a:spcPts val="600"/>
                </a:spcAft>
              </a:pPr>
              <a:endParaRPr lang="en-US" sz="1400" b="1" u="sng" dirty="0">
                <a:solidFill>
                  <a:schemeClr val="tx2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243184" y="6472022"/>
              <a:ext cx="1435349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58775" lvl="1">
                <a:spcAft>
                  <a:spcPts val="600"/>
                </a:spcAft>
              </a:pPr>
              <a:r>
                <a:rPr lang="en-US" sz="1400" b="1" u="sng" dirty="0">
                  <a:solidFill>
                    <a:schemeClr val="tx2"/>
                  </a:solidFill>
                </a:rPr>
                <a:t>TCLX</a:t>
              </a:r>
            </a:p>
            <a:p>
              <a:pPr marL="358775" lvl="1">
                <a:spcAft>
                  <a:spcPts val="600"/>
                </a:spcAft>
              </a:pPr>
              <a:endParaRPr lang="en-US" sz="1400" b="1" u="sng" dirty="0">
                <a:solidFill>
                  <a:schemeClr val="tx2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78387" y="6410723"/>
              <a:ext cx="1435349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58775" lvl="1">
                <a:spcAft>
                  <a:spcPts val="600"/>
                </a:spcAft>
              </a:pPr>
              <a:r>
                <a:rPr lang="en-US" sz="1400" b="1" u="sng" dirty="0">
                  <a:solidFill>
                    <a:schemeClr val="tx2"/>
                  </a:solidFill>
                </a:rPr>
                <a:t>TCTPH</a:t>
              </a:r>
            </a:p>
            <a:p>
              <a:pPr marL="358775" lvl="1">
                <a:spcAft>
                  <a:spcPts val="600"/>
                </a:spcAft>
              </a:pPr>
              <a:endParaRPr lang="en-US" sz="1400" b="1" u="sng" dirty="0">
                <a:solidFill>
                  <a:schemeClr val="tx2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36216" y="4882970"/>
              <a:ext cx="1435349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58775" lvl="1">
                <a:spcAft>
                  <a:spcPts val="600"/>
                </a:spcAft>
              </a:pPr>
              <a:r>
                <a:rPr lang="en-US" sz="1400" b="1" u="sng" dirty="0">
                  <a:solidFill>
                    <a:schemeClr val="tx2"/>
                  </a:solidFill>
                </a:rPr>
                <a:t>TAXN</a:t>
              </a:r>
            </a:p>
            <a:p>
              <a:pPr marL="358775" lvl="1">
                <a:spcAft>
                  <a:spcPts val="600"/>
                </a:spcAft>
              </a:pPr>
              <a:endParaRPr lang="en-US" sz="1400" b="1" u="sng" dirty="0">
                <a:solidFill>
                  <a:schemeClr val="tx2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596337" y="5241250"/>
              <a:ext cx="935664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58775" lvl="1">
                <a:spcAft>
                  <a:spcPts val="600"/>
                </a:spcAft>
              </a:pPr>
              <a:r>
                <a:rPr lang="en-US" sz="1400" b="1" u="sng" dirty="0">
                  <a:solidFill>
                    <a:schemeClr val="tx2"/>
                  </a:solidFill>
                </a:rPr>
                <a:t>D2</a:t>
              </a:r>
            </a:p>
            <a:p>
              <a:pPr marL="358775" lvl="1">
                <a:spcAft>
                  <a:spcPts val="600"/>
                </a:spcAft>
              </a:pPr>
              <a:endParaRPr lang="en-US" sz="1400" b="1" u="sng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388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TCL-TCT Aperture specifications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967977" y="827086"/>
          <a:ext cx="5044184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1815">
                  <a:extLst>
                    <a:ext uri="{9D8B030D-6E8A-4147-A177-3AD203B41FA5}">
                      <a16:colId xmlns:a16="http://schemas.microsoft.com/office/drawing/2014/main" val="3176530478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3488372659"/>
                    </a:ext>
                  </a:extLst>
                </a:gridCol>
                <a:gridCol w="1800201">
                  <a:extLst>
                    <a:ext uri="{9D8B030D-6E8A-4147-A177-3AD203B41FA5}">
                      <a16:colId xmlns:a16="http://schemas.microsoft.com/office/drawing/2014/main" val="218381865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Offset</a:t>
                      </a:r>
                      <a:r>
                        <a:rPr lang="en-US" sz="1100" baseline="0" dirty="0" smtClean="0"/>
                        <a:t> (X,Y) 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/>
                        <a:t>Baseline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Remote</a:t>
                      </a:r>
                      <a:r>
                        <a:rPr lang="en-US" sz="1100" baseline="0" dirty="0" smtClean="0"/>
                        <a:t> alignment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5411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Ground</a:t>
                      </a:r>
                      <a:r>
                        <a:rPr lang="en-US" sz="1100" baseline="0" dirty="0" smtClean="0"/>
                        <a:t> Motion + </a:t>
                      </a:r>
                      <a:r>
                        <a:rPr lang="en-US" sz="1100" baseline="0" dirty="0" err="1" smtClean="0"/>
                        <a:t>Fiduc</a:t>
                      </a:r>
                      <a:r>
                        <a:rPr lang="en-US" sz="1100" baseline="0" dirty="0" smtClean="0"/>
                        <a:t>.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~2 mm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~0.5 mm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38264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Orbit Error + crab adj.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2.5 mm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2.5 mm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19446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Collimator</a:t>
                      </a:r>
                      <a:r>
                        <a:rPr lang="en-US" sz="1100" baseline="0" dirty="0" smtClean="0"/>
                        <a:t> stroke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15 </a:t>
                      </a:r>
                      <a:r>
                        <a:rPr lang="el-GR" sz="1100" baseline="0" dirty="0" smtClean="0"/>
                        <a:t>σ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 +</a:t>
                      </a:r>
                      <a:r>
                        <a:rPr lang="en-US" sz="1100" baseline="0" dirty="0" smtClean="0"/>
                        <a:t> 10 % (</a:t>
                      </a:r>
                      <a:r>
                        <a:rPr lang="el-GR" sz="1100" dirty="0" smtClean="0"/>
                        <a:t>β</a:t>
                      </a:r>
                      <a:r>
                        <a:rPr lang="en-US" sz="1100" dirty="0" smtClean="0"/>
                        <a:t>-beat)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15 </a:t>
                      </a:r>
                      <a:r>
                        <a:rPr lang="el-GR" sz="1100" baseline="0" dirty="0" smtClean="0"/>
                        <a:t>σ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 +</a:t>
                      </a:r>
                      <a:r>
                        <a:rPr lang="en-US" sz="1100" baseline="0" dirty="0" smtClean="0"/>
                        <a:t> 10 % (</a:t>
                      </a:r>
                      <a:r>
                        <a:rPr lang="el-GR" sz="1100" dirty="0" smtClean="0"/>
                        <a:t>β</a:t>
                      </a:r>
                      <a:r>
                        <a:rPr lang="en-US" sz="1100" dirty="0" smtClean="0"/>
                        <a:t>-beat)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434921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Protected</a:t>
                      </a:r>
                      <a:r>
                        <a:rPr lang="en-US" sz="1100" baseline="0" dirty="0" smtClean="0"/>
                        <a:t> aperture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12 </a:t>
                      </a:r>
                      <a:r>
                        <a:rPr lang="el-GR" sz="1100" baseline="0" dirty="0" smtClean="0"/>
                        <a:t>σ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 +</a:t>
                      </a:r>
                      <a:r>
                        <a:rPr lang="en-US" sz="1100" baseline="0" dirty="0" smtClean="0"/>
                        <a:t> 10 % (</a:t>
                      </a:r>
                      <a:r>
                        <a:rPr lang="el-GR" sz="1100" dirty="0" smtClean="0"/>
                        <a:t>β</a:t>
                      </a:r>
                      <a:r>
                        <a:rPr lang="en-US" sz="1100" dirty="0" smtClean="0"/>
                        <a:t>-beat)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12 </a:t>
                      </a:r>
                      <a:r>
                        <a:rPr lang="el-GR" sz="1100" baseline="0" dirty="0" smtClean="0"/>
                        <a:t>σ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 +</a:t>
                      </a:r>
                      <a:r>
                        <a:rPr lang="en-US" sz="1100" baseline="0" dirty="0" smtClean="0"/>
                        <a:t> 10 % (</a:t>
                      </a:r>
                      <a:r>
                        <a:rPr lang="el-GR" sz="1100" dirty="0" smtClean="0"/>
                        <a:t>β</a:t>
                      </a:r>
                      <a:r>
                        <a:rPr lang="en-US" sz="1100" dirty="0" smtClean="0"/>
                        <a:t>-beat)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07165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 mm IP shift 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With orbit correctors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With re-alignment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8281577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967976" y="2384116"/>
          <a:ext cx="6637464" cy="181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1816">
                  <a:extLst>
                    <a:ext uri="{9D8B030D-6E8A-4147-A177-3AD203B41FA5}">
                      <a16:colId xmlns:a16="http://schemas.microsoft.com/office/drawing/2014/main" val="1959509055"/>
                    </a:ext>
                  </a:extLst>
                </a:gridCol>
                <a:gridCol w="752793">
                  <a:extLst>
                    <a:ext uri="{9D8B030D-6E8A-4147-A177-3AD203B41FA5}">
                      <a16:colId xmlns:a16="http://schemas.microsoft.com/office/drawing/2014/main" val="3727572640"/>
                    </a:ext>
                  </a:extLst>
                </a:gridCol>
                <a:gridCol w="759375">
                  <a:extLst>
                    <a:ext uri="{9D8B030D-6E8A-4147-A177-3AD203B41FA5}">
                      <a16:colId xmlns:a16="http://schemas.microsoft.com/office/drawing/2014/main" val="311667033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529126343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906951206"/>
                    </a:ext>
                  </a:extLst>
                </a:gridCol>
                <a:gridCol w="1593280">
                  <a:extLst>
                    <a:ext uri="{9D8B030D-6E8A-4147-A177-3AD203B41FA5}">
                      <a16:colId xmlns:a16="http://schemas.microsoft.com/office/drawing/2014/main" val="1625488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Round 15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</a:t>
                      </a:r>
                      <a:r>
                        <a:rPr lang="en-US" sz="1100" baseline="-25000" dirty="0" smtClean="0"/>
                        <a:t>x</a:t>
                      </a:r>
                      <a:r>
                        <a:rPr lang="en-US" sz="1100" dirty="0" smtClean="0"/>
                        <a:t> [mm]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A</a:t>
                      </a:r>
                      <a:r>
                        <a:rPr lang="en-US" sz="1100" baseline="-25000" dirty="0" smtClean="0"/>
                        <a:t>y</a:t>
                      </a:r>
                      <a:r>
                        <a:rPr lang="en-US" sz="1100" dirty="0" smtClean="0"/>
                        <a:t> [mm]</a:t>
                      </a:r>
                      <a:endParaRPr lang="en-GB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</a:t>
                      </a:r>
                      <a:r>
                        <a:rPr lang="en-US" sz="1100" baseline="-25000" dirty="0" smtClean="0"/>
                        <a:t>x</a:t>
                      </a:r>
                      <a:r>
                        <a:rPr lang="en-US" sz="1100" dirty="0" smtClean="0"/>
                        <a:t> [mm]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A</a:t>
                      </a:r>
                      <a:r>
                        <a:rPr lang="en-US" sz="1100" baseline="-25000" dirty="0" smtClean="0"/>
                        <a:t>y</a:t>
                      </a:r>
                      <a:r>
                        <a:rPr lang="en-US" sz="1100" dirty="0" smtClean="0"/>
                        <a:t> [mm]</a:t>
                      </a:r>
                      <a:endParaRPr lang="en-GB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Sep.</a:t>
                      </a:r>
                      <a:r>
                        <a:rPr lang="en-US" sz="1100" baseline="0" dirty="0" smtClean="0"/>
                        <a:t> [mm]</a:t>
                      </a:r>
                      <a:endParaRPr lang="en-GB" sz="11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86434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TCLX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36.4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27.9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31.9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26.1</a:t>
                      </a:r>
                      <a:endParaRPr lang="en-GB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86.0-87.5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81177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VTCLX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28.0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36.4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26.1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31.9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86.0-87.5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746463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TCTPH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28.5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37.1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26.5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32.7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83.4-84.9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856196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VTCTPH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37.0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28.1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32.5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26.4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83.4-84.9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80591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TCTPV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28.9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38.0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26.9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33.7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80.4-81.9</a:t>
                      </a:r>
                      <a:endParaRPr lang="en-GB" sz="11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183219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VTCTPV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38.1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28.7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33.7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26.9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80.4-81.9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174291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967976" y="4199672"/>
          <a:ext cx="6628360" cy="181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1816">
                  <a:extLst>
                    <a:ext uri="{9D8B030D-6E8A-4147-A177-3AD203B41FA5}">
                      <a16:colId xmlns:a16="http://schemas.microsoft.com/office/drawing/2014/main" val="1959509055"/>
                    </a:ext>
                  </a:extLst>
                </a:gridCol>
                <a:gridCol w="749444">
                  <a:extLst>
                    <a:ext uri="{9D8B030D-6E8A-4147-A177-3AD203B41FA5}">
                      <a16:colId xmlns:a16="http://schemas.microsoft.com/office/drawing/2014/main" val="3727572640"/>
                    </a:ext>
                  </a:extLst>
                </a:gridCol>
                <a:gridCol w="762724">
                  <a:extLst>
                    <a:ext uri="{9D8B030D-6E8A-4147-A177-3AD203B41FA5}">
                      <a16:colId xmlns:a16="http://schemas.microsoft.com/office/drawing/2014/main" val="311667033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529126343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90695120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2652997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Flat  7.5/18</a:t>
                      </a:r>
                      <a:r>
                        <a:rPr lang="en-US" sz="1100" baseline="0" dirty="0" smtClean="0"/>
                        <a:t>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</a:t>
                      </a:r>
                      <a:r>
                        <a:rPr lang="en-US" sz="1100" baseline="-25000" dirty="0" smtClean="0"/>
                        <a:t>x</a:t>
                      </a:r>
                      <a:r>
                        <a:rPr lang="en-US" sz="1100" dirty="0" smtClean="0"/>
                        <a:t> [mm]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A</a:t>
                      </a:r>
                      <a:r>
                        <a:rPr lang="en-US" sz="1100" baseline="-25000" dirty="0" smtClean="0"/>
                        <a:t>y</a:t>
                      </a:r>
                      <a:r>
                        <a:rPr lang="en-US" sz="1100" dirty="0" smtClean="0"/>
                        <a:t> [mm]</a:t>
                      </a:r>
                      <a:endParaRPr lang="en-GB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</a:t>
                      </a:r>
                      <a:r>
                        <a:rPr lang="en-US" sz="1100" baseline="-25000" dirty="0" smtClean="0"/>
                        <a:t>x</a:t>
                      </a:r>
                      <a:r>
                        <a:rPr lang="en-US" sz="1100" dirty="0" smtClean="0"/>
                        <a:t> [mm]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A</a:t>
                      </a:r>
                      <a:r>
                        <a:rPr lang="en-US" sz="1100" baseline="-25000" dirty="0" smtClean="0"/>
                        <a:t>y</a:t>
                      </a:r>
                      <a:r>
                        <a:rPr lang="en-US" sz="1100" dirty="0" smtClean="0"/>
                        <a:t> [mm]</a:t>
                      </a:r>
                      <a:endParaRPr lang="en-GB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Sep.</a:t>
                      </a:r>
                      <a:r>
                        <a:rPr lang="en-US" sz="1100" baseline="0" dirty="0" smtClean="0"/>
                        <a:t> [mm]</a:t>
                      </a:r>
                      <a:endParaRPr lang="en-GB" sz="11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86434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TCLX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42.8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33.8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38.3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32.0</a:t>
                      </a:r>
                      <a:endParaRPr lang="en-GB" sz="11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86.0-87.5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81177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VTCLX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33.9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42.9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32.1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38.4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86.0-87.5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746463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TCTPH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34.2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43.5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32.3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39.1</a:t>
                      </a:r>
                      <a:endParaRPr lang="en-GB" sz="11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83.4-84.9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856196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VTCPTH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43.3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34.0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38.8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32.2</a:t>
                      </a:r>
                      <a:endParaRPr lang="en-GB" sz="11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83.4-84.9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80591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TCTPV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34.5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44.3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32.6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39.9</a:t>
                      </a:r>
                      <a:endParaRPr lang="en-GB" sz="11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80.4-81.9</a:t>
                      </a:r>
                      <a:endParaRPr lang="en-GB" sz="11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183219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VTCTPV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44.2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34.5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39.8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32.5</a:t>
                      </a:r>
                      <a:endParaRPr lang="en-GB" sz="11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80.4-81.9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174291"/>
                  </a:ext>
                </a:extLst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6705843" y="1052737"/>
            <a:ext cx="701932" cy="9724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7686483" y="789449"/>
            <a:ext cx="0" cy="149897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8073995" y="1052736"/>
            <a:ext cx="701932" cy="9724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>
            <a:endCxn id="3" idx="6"/>
          </p:cNvCxnSpPr>
          <p:nvPr/>
        </p:nvCxnSpPr>
        <p:spPr>
          <a:xfrm>
            <a:off x="7056809" y="1538938"/>
            <a:ext cx="35096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995129" y="152992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x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705843" y="116059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y</a:t>
            </a:r>
          </a:p>
        </p:txBody>
      </p:sp>
      <p:cxnSp>
        <p:nvCxnSpPr>
          <p:cNvPr id="33" name="Straight Arrow Connector 32"/>
          <p:cNvCxnSpPr>
            <a:endCxn id="3" idx="0"/>
          </p:cNvCxnSpPr>
          <p:nvPr/>
        </p:nvCxnSpPr>
        <p:spPr>
          <a:xfrm flipV="1">
            <a:off x="7056809" y="1052737"/>
            <a:ext cx="0" cy="4771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686483" y="1575447"/>
            <a:ext cx="7384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661554" y="1542935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Sep.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6196662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ColUSM</a:t>
            </a:r>
            <a:r>
              <a:rPr lang="en-US" dirty="0" smtClean="0"/>
              <a:t>, 23/2/2018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723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design proposal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6136061"/>
            <a:ext cx="5295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Remote alignment meeting, L. Gentini, 31/5/2018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0" t="24801" r="12856" b="16401"/>
          <a:stretch/>
        </p:blipFill>
        <p:spPr>
          <a:xfrm>
            <a:off x="323568" y="954873"/>
            <a:ext cx="4258776" cy="2155043"/>
          </a:xfrm>
          <a:prstGeom prst="rect">
            <a:avLst/>
          </a:prstGeom>
        </p:spPr>
      </p:pic>
      <p:sp>
        <p:nvSpPr>
          <p:cNvPr id="9" name="AutoShape 1"/>
          <p:cNvSpPr>
            <a:spLocks/>
          </p:cNvSpPr>
          <p:nvPr/>
        </p:nvSpPr>
        <p:spPr bwMode="auto">
          <a:xfrm>
            <a:off x="976546" y="3311344"/>
            <a:ext cx="998220" cy="226591"/>
          </a:xfrm>
          <a:prstGeom prst="borderCallout2">
            <a:avLst>
              <a:gd name="adj1" fmla="val 52574"/>
              <a:gd name="adj2" fmla="val 99190"/>
              <a:gd name="adj3" fmla="val 52221"/>
              <a:gd name="adj4" fmla="val 111963"/>
              <a:gd name="adj5" fmla="val -478638"/>
              <a:gd name="adj6" fmla="val 238517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</a:pPr>
            <a:r>
              <a:rPr lang="en-GB" sz="1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TCLX - 4 mm gap</a:t>
            </a:r>
            <a:endParaRPr lang="en-GB" sz="1000" b="1" dirty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26" t="16401" r="34985" b="6601"/>
          <a:stretch/>
        </p:blipFill>
        <p:spPr>
          <a:xfrm>
            <a:off x="6683752" y="892514"/>
            <a:ext cx="1872208" cy="32178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30" t="31800" r="19179" b="16400"/>
          <a:stretch/>
        </p:blipFill>
        <p:spPr>
          <a:xfrm flipH="1">
            <a:off x="203528" y="3714211"/>
            <a:ext cx="4321795" cy="2190499"/>
          </a:xfrm>
          <a:prstGeom prst="rect">
            <a:avLst/>
          </a:prstGeom>
        </p:spPr>
      </p:pic>
      <p:sp>
        <p:nvSpPr>
          <p:cNvPr id="12" name="AutoShape 1"/>
          <p:cNvSpPr>
            <a:spLocks/>
          </p:cNvSpPr>
          <p:nvPr/>
        </p:nvSpPr>
        <p:spPr bwMode="auto">
          <a:xfrm>
            <a:off x="1187624" y="6148069"/>
            <a:ext cx="998220" cy="226591"/>
          </a:xfrm>
          <a:prstGeom prst="borderCallout2">
            <a:avLst>
              <a:gd name="adj1" fmla="val 52574"/>
              <a:gd name="adj2" fmla="val 99190"/>
              <a:gd name="adj3" fmla="val 52221"/>
              <a:gd name="adj4" fmla="val 111963"/>
              <a:gd name="adj5" fmla="val -276864"/>
              <a:gd name="adj6" fmla="val 165235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</a:pPr>
            <a:r>
              <a:rPr lang="en-GB" sz="1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TCTPH</a:t>
            </a:r>
            <a:endParaRPr lang="en-GB" sz="1000" b="1" dirty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AutoShape 1"/>
          <p:cNvSpPr>
            <a:spLocks/>
          </p:cNvSpPr>
          <p:nvPr/>
        </p:nvSpPr>
        <p:spPr bwMode="auto">
          <a:xfrm>
            <a:off x="5021554" y="1124744"/>
            <a:ext cx="998220" cy="226591"/>
          </a:xfrm>
          <a:prstGeom prst="borderCallout2">
            <a:avLst>
              <a:gd name="adj1" fmla="val 52574"/>
              <a:gd name="adj2" fmla="val 99190"/>
              <a:gd name="adj3" fmla="val 52221"/>
              <a:gd name="adj4" fmla="val 111963"/>
              <a:gd name="adj5" fmla="val 380917"/>
              <a:gd name="adj6" fmla="val 202792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</a:pPr>
            <a:r>
              <a:rPr lang="en-GB" sz="1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TCTPV</a:t>
            </a:r>
            <a:endParaRPr lang="en-GB" sz="1000" b="1" dirty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550466"/>
              </p:ext>
            </p:extLst>
          </p:nvPr>
        </p:nvGraphicFramePr>
        <p:xfrm>
          <a:off x="4964378" y="4286240"/>
          <a:ext cx="3424046" cy="163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460">
                  <a:extLst>
                    <a:ext uri="{9D8B030D-6E8A-4147-A177-3AD203B41FA5}">
                      <a16:colId xmlns:a16="http://schemas.microsoft.com/office/drawing/2014/main" val="203002359"/>
                    </a:ext>
                  </a:extLst>
                </a:gridCol>
                <a:gridCol w="1170455">
                  <a:extLst>
                    <a:ext uri="{9D8B030D-6E8A-4147-A177-3AD203B41FA5}">
                      <a16:colId xmlns:a16="http://schemas.microsoft.com/office/drawing/2014/main" val="242306325"/>
                    </a:ext>
                  </a:extLst>
                </a:gridCol>
                <a:gridCol w="1246131">
                  <a:extLst>
                    <a:ext uri="{9D8B030D-6E8A-4147-A177-3AD203B41FA5}">
                      <a16:colId xmlns:a16="http://schemas.microsoft.com/office/drawing/2014/main" val="40412596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Stroke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Chamber</a:t>
                      </a:r>
                    </a:p>
                    <a:p>
                      <a:r>
                        <a:rPr lang="en-US" sz="1400" dirty="0" smtClean="0"/>
                        <a:t>H/V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151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TCLX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</a:t>
                      </a:r>
                      <a:r>
                        <a:rPr lang="en-US" sz="1400" baseline="0" dirty="0" smtClean="0"/>
                        <a:t>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65/80 mm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66932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TCTPH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32.5</a:t>
                      </a:r>
                      <a:r>
                        <a:rPr lang="en-US" sz="1400" baseline="0" dirty="0" smtClean="0"/>
                        <a:t>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80/65 mm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205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TCTPV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928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829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for vacuum layout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918601"/>
            <a:ext cx="8568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WP12 asked beam envelope without mechanical, alignment and </a:t>
            </a:r>
            <a:r>
              <a:rPr lang="en-GB" dirty="0" err="1" smtClean="0"/>
              <a:t>fiducialization</a:t>
            </a:r>
            <a:r>
              <a:rPr lang="en-GB" dirty="0" smtClean="0"/>
              <a:t> tolerances to specify vacuum apertures.</a:t>
            </a:r>
          </a:p>
          <a:p>
            <a:r>
              <a:rPr lang="en-GB" dirty="0" smtClean="0"/>
              <a:t>The request inverts the typical work flow because mechanical, alignment and </a:t>
            </a:r>
            <a:r>
              <a:rPr lang="en-GB" dirty="0" err="1" smtClean="0"/>
              <a:t>fiducialization</a:t>
            </a:r>
            <a:r>
              <a:rPr lang="en-GB" dirty="0" smtClean="0"/>
              <a:t> are not finalized.</a:t>
            </a:r>
          </a:p>
          <a:p>
            <a:endParaRPr lang="en-GB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17" y="2060848"/>
            <a:ext cx="5341011" cy="400575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0270" y="2587121"/>
            <a:ext cx="3270101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dirty="0" smtClean="0"/>
              <a:t>Beam stay clear =</a:t>
            </a:r>
          </a:p>
          <a:p>
            <a:r>
              <a:rPr lang="en-GB" dirty="0"/>
              <a:t>	</a:t>
            </a:r>
            <a:r>
              <a:rPr lang="en-GB" dirty="0" smtClean="0"/>
              <a:t> </a:t>
            </a:r>
            <a:r>
              <a:rPr lang="en-GB" dirty="0"/>
              <a:t>1.1 </a:t>
            </a:r>
            <a:r>
              <a:rPr lang="en-GB" dirty="0" err="1"/>
              <a:t>n</a:t>
            </a:r>
            <a:r>
              <a:rPr lang="en-GB" baseline="-25000" dirty="0" err="1"/>
              <a:t>σ</a:t>
            </a:r>
            <a:r>
              <a:rPr lang="en-GB" dirty="0"/>
              <a:t> </a:t>
            </a:r>
            <a:r>
              <a:rPr lang="en-GB" dirty="0" err="1"/>
              <a:t>σ</a:t>
            </a:r>
            <a:r>
              <a:rPr lang="en-GB" baseline="-25000" dirty="0" err="1"/>
              <a:t>nominal</a:t>
            </a:r>
            <a:r>
              <a:rPr lang="en-GB" dirty="0"/>
              <a:t> + 2 </a:t>
            </a:r>
            <a:r>
              <a:rPr lang="en-GB" dirty="0" smtClean="0"/>
              <a:t>mm</a:t>
            </a:r>
          </a:p>
          <a:p>
            <a:r>
              <a:rPr lang="en-US" dirty="0" smtClean="0"/>
              <a:t>where:</a:t>
            </a:r>
            <a:endParaRPr lang="en-GB" dirty="0" smtClean="0"/>
          </a:p>
          <a:p>
            <a:r>
              <a:rPr lang="en-GB" dirty="0" err="1" smtClean="0"/>
              <a:t>n</a:t>
            </a:r>
            <a:r>
              <a:rPr lang="en-GB" baseline="-25000" dirty="0" err="1" smtClean="0"/>
              <a:t>σ</a:t>
            </a:r>
            <a:r>
              <a:rPr lang="en-GB" baseline="-25000" dirty="0" smtClean="0"/>
              <a:t> </a:t>
            </a:r>
            <a:r>
              <a:rPr lang="en-GB" dirty="0" smtClean="0"/>
              <a:t>= 13.25 up to D1</a:t>
            </a:r>
          </a:p>
          <a:p>
            <a:r>
              <a:rPr lang="en-GB" dirty="0" err="1"/>
              <a:t>n</a:t>
            </a:r>
            <a:r>
              <a:rPr lang="en-GB" baseline="-25000" dirty="0" err="1"/>
              <a:t>σ</a:t>
            </a:r>
            <a:r>
              <a:rPr lang="en-GB" baseline="-25000" dirty="0"/>
              <a:t> </a:t>
            </a:r>
            <a:r>
              <a:rPr lang="en-GB" dirty="0"/>
              <a:t>= 15 </a:t>
            </a:r>
            <a:r>
              <a:rPr lang="en-GB" dirty="0" smtClean="0"/>
              <a:t>TAXN-Q5</a:t>
            </a:r>
          </a:p>
          <a:p>
            <a:r>
              <a:rPr lang="en-GB" dirty="0" err="1"/>
              <a:t>n</a:t>
            </a:r>
            <a:r>
              <a:rPr lang="en-GB" baseline="-25000" dirty="0" err="1"/>
              <a:t>σ</a:t>
            </a:r>
            <a:r>
              <a:rPr lang="en-GB" baseline="-25000" dirty="0"/>
              <a:t> </a:t>
            </a:r>
            <a:r>
              <a:rPr lang="en-GB" dirty="0"/>
              <a:t>= 20 </a:t>
            </a:r>
            <a:r>
              <a:rPr lang="en-GB" dirty="0" smtClean="0"/>
              <a:t>sigma Q6 to Q7.</a:t>
            </a:r>
          </a:p>
          <a:p>
            <a:endParaRPr lang="en-US" dirty="0" smtClean="0"/>
          </a:p>
          <a:p>
            <a:r>
              <a:rPr lang="en-GB" dirty="0" smtClean="0"/>
              <a:t>In addition, new vacuum aperture should always have larger margins than those found in the triplet.</a:t>
            </a:r>
          </a:p>
          <a:p>
            <a:r>
              <a:rPr lang="en-US" dirty="0" smtClean="0"/>
              <a:t>Table available </a:t>
            </a:r>
            <a:r>
              <a:rPr lang="en-US" dirty="0" smtClean="0">
                <a:hlinkClick r:id="rId3"/>
              </a:rPr>
              <a:t>here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95536" y="2241068"/>
            <a:ext cx="1582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Recipe given: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971600" y="6043327"/>
            <a:ext cx="7913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onsistent </a:t>
            </a:r>
            <a:r>
              <a:rPr lang="en-US" dirty="0"/>
              <a:t>with present hardware and avoid additional </a:t>
            </a:r>
            <a:r>
              <a:rPr lang="en-US" dirty="0" smtClean="0"/>
              <a:t>aperture bottleneck.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7147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3AA79-FF85-D343-9359-18BD0962E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IP crossing (+-295 </a:t>
            </a:r>
            <a:r>
              <a:rPr lang="en-GB" dirty="0" err="1"/>
              <a:t>urad</a:t>
            </a:r>
            <a:r>
              <a:rPr lang="en-GB" dirty="0"/>
              <a:t>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FF81B90-2D8C-3841-879A-E70B0E2EB3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775" y="1245300"/>
            <a:ext cx="7918450" cy="485476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B53B68-3B8D-8E4A-8DB3-9199A6738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86E80A-DE7C-1E4F-B3FD-8E9A4C9E0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294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</a:t>
            </a:r>
            <a:r>
              <a:rPr lang="en-US" dirty="0" smtClean="0"/>
              <a:t>main changes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102770" y="908720"/>
            <a:ext cx="8938457" cy="2096771"/>
            <a:chOff x="102770" y="908720"/>
            <a:chExt cx="8938457" cy="2096771"/>
          </a:xfrm>
        </p:grpSpPr>
        <p:sp>
          <p:nvSpPr>
            <p:cNvPr id="7" name="TextBox 6"/>
            <p:cNvSpPr txBox="1"/>
            <p:nvPr/>
          </p:nvSpPr>
          <p:spPr>
            <a:xfrm>
              <a:off x="7458442" y="1129875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 smtClean="0"/>
                <a:t>HLLHCV1.3</a:t>
              </a:r>
              <a:endParaRPr lang="en-GB" u="sng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02770" y="908720"/>
              <a:ext cx="8938457" cy="2068046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84074" y="1051063"/>
              <a:ext cx="8582843" cy="1954428"/>
              <a:chOff x="184074" y="1051063"/>
              <a:chExt cx="8582843" cy="1954428"/>
            </a:xfrm>
          </p:grpSpPr>
          <p:cxnSp>
            <p:nvCxnSpPr>
              <p:cNvPr id="10" name="Straight Connector 9"/>
              <p:cNvCxnSpPr/>
              <p:nvPr/>
            </p:nvCxnSpPr>
            <p:spPr>
              <a:xfrm flipH="1">
                <a:off x="184074" y="2168250"/>
                <a:ext cx="2043966" cy="13246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H="1" flipV="1">
                <a:off x="184074" y="2369187"/>
                <a:ext cx="2043965" cy="12130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H="1">
                <a:off x="2365553" y="2488504"/>
                <a:ext cx="640136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2228039" y="2168250"/>
                <a:ext cx="6490825" cy="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Rectangle 13"/>
              <p:cNvSpPr/>
              <p:nvPr/>
            </p:nvSpPr>
            <p:spPr>
              <a:xfrm>
                <a:off x="7137108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7137108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7315635" y="2046974"/>
                <a:ext cx="693810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Q5</a:t>
                </a:r>
                <a:endParaRPr lang="en-GB" sz="1400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7315635" y="2369187"/>
                <a:ext cx="693810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MQY</a:t>
                </a:r>
                <a:endParaRPr lang="en-GB" sz="14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8147874" y="1867721"/>
                <a:ext cx="5709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B1(E)</a:t>
                </a:r>
                <a:endParaRPr lang="en-GB" sz="14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145079" y="2421641"/>
                <a:ext cx="5277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B2(I)</a:t>
                </a:r>
                <a:endParaRPr lang="en-GB" sz="1400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6958582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V</a:t>
                </a:r>
                <a:endParaRPr lang="en-GB" sz="1400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6958582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H</a:t>
                </a:r>
                <a:endParaRPr lang="en-GB" sz="1400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6780056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780056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216722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5216722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H</a:t>
                </a:r>
                <a:endParaRPr lang="en-GB" sz="1400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5395248" y="2046974"/>
                <a:ext cx="68767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Q4</a:t>
                </a:r>
                <a:endParaRPr lang="en-GB" sz="1400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5395248" y="2369187"/>
                <a:ext cx="68767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MQY</a:t>
                </a:r>
                <a:endParaRPr lang="en-GB" sz="1400" dirty="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038196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H</a:t>
                </a:r>
                <a:endParaRPr lang="en-GB" sz="1400" dirty="0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5038196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4859670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859670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H</a:t>
                </a:r>
                <a:endParaRPr lang="en-GB" sz="1400" dirty="0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4681144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4681144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V</a:t>
                </a:r>
                <a:endParaRPr lang="en-GB" sz="1400" dirty="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4089316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3910790" y="2046974"/>
                <a:ext cx="296091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910790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3608439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3429913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429913" y="2369187"/>
                <a:ext cx="296091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2912507" y="2046974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dirty="0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2912507" y="2369187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2686356" y="2046974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2686356" y="2369187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smtClean="0"/>
                  <a:t>V</a:t>
                </a:r>
                <a:endParaRPr lang="en-GB" dirty="0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840508" y="2046974"/>
                <a:ext cx="775063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D2</a:t>
                </a:r>
                <a:endParaRPr lang="en-GB" dirty="0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1840508" y="2369187"/>
                <a:ext cx="775063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rgbClr val="FFC000"/>
                    </a:solidFill>
                  </a:rPr>
                  <a:t>MBRD</a:t>
                </a:r>
                <a:endParaRPr lang="en-GB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1786444" y="1962768"/>
                <a:ext cx="137160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3360095" y="1969051"/>
                <a:ext cx="43506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3864976" y="1977278"/>
                <a:ext cx="43506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4621532" y="1962768"/>
                <a:ext cx="1517832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6700799" y="1962767"/>
                <a:ext cx="137940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cxnSp>
            <p:nvCxnSpPr>
              <p:cNvPr id="51" name="Straight Arrow Connector 50"/>
              <p:cNvCxnSpPr/>
              <p:nvPr/>
            </p:nvCxnSpPr>
            <p:spPr>
              <a:xfrm>
                <a:off x="725915" y="1437218"/>
                <a:ext cx="6490825" cy="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/>
              <p:nvPr/>
            </p:nvCxnSpPr>
            <p:spPr>
              <a:xfrm flipH="1">
                <a:off x="695479" y="1473222"/>
                <a:ext cx="640136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53" name="Rectangle 52"/>
              <p:cNvSpPr/>
              <p:nvPr/>
            </p:nvSpPr>
            <p:spPr>
              <a:xfrm>
                <a:off x="1030170" y="1072918"/>
                <a:ext cx="612068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1094386" y="1315943"/>
                <a:ext cx="475844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Q1</a:t>
                </a:r>
                <a:endParaRPr lang="en-GB" dirty="0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1706262" y="1072886"/>
                <a:ext cx="123864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2338312" y="1315911"/>
                <a:ext cx="5414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Q2a</a:t>
                </a:r>
                <a:endParaRPr lang="en-GB" dirty="0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1783587" y="1315943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4336446" y="1072918"/>
                <a:ext cx="660755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4400664" y="1315943"/>
                <a:ext cx="535578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Q3</a:t>
                </a:r>
                <a:endParaRPr lang="en-GB" dirty="0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2987902" y="1071516"/>
                <a:ext cx="123864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3055606" y="1315943"/>
                <a:ext cx="5414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Q2b</a:t>
                </a:r>
                <a:endParaRPr lang="en-GB" dirty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3650478" y="1314130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5067572" y="1071516"/>
                <a:ext cx="1103185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5637613" y="1314130"/>
                <a:ext cx="4327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CP</a:t>
                </a:r>
                <a:endParaRPr lang="en-GB" dirty="0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5100212" y="1315943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6232747" y="1071516"/>
                <a:ext cx="612068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6296963" y="1314541"/>
                <a:ext cx="475844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D1</a:t>
                </a:r>
                <a:endParaRPr lang="en-GB" dirty="0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6780056" y="1646290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1.9K</a:t>
                </a:r>
                <a:endParaRPr lang="en-GB" dirty="0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2973339" y="2691430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6"/>
                    </a:solidFill>
                  </a:rPr>
                  <a:t>1.9 K</a:t>
                </a:r>
                <a:endParaRPr lang="en-GB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7732766" y="2685969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6"/>
                    </a:solidFill>
                  </a:rPr>
                  <a:t>1.9 K</a:t>
                </a:r>
                <a:endParaRPr lang="en-GB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5806246" y="2697714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6"/>
                    </a:solidFill>
                  </a:rPr>
                  <a:t>1.9 K</a:t>
                </a:r>
                <a:endParaRPr lang="en-GB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1706262" y="1068215"/>
                <a:ext cx="82586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MCBXFB</a:t>
                </a:r>
                <a:endParaRPr lang="en-GB" sz="1200" dirty="0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3429913" y="1051063"/>
                <a:ext cx="82586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MCBXFB</a:t>
                </a:r>
                <a:endParaRPr lang="en-GB" sz="1200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5032244" y="1060588"/>
                <a:ext cx="8174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MCBXFA</a:t>
                </a:r>
                <a:endParaRPr lang="en-GB" sz="1200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2410724" y="2705119"/>
                <a:ext cx="7473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MCBRD</a:t>
                </a:r>
                <a:endParaRPr lang="en-GB" sz="1200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4758435" y="2691430"/>
                <a:ext cx="62869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MCBY</a:t>
                </a:r>
                <a:endParaRPr lang="en-GB" sz="1200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704715" y="2679798"/>
                <a:ext cx="62869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MCBY</a:t>
                </a:r>
                <a:endParaRPr lang="en-GB" sz="1200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340277" y="1303067"/>
                <a:ext cx="3545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IP</a:t>
                </a:r>
                <a:endParaRPr lang="en-GB" dirty="0"/>
              </a:p>
            </p:txBody>
          </p:sp>
        </p:grpSp>
      </p:grpSp>
      <p:grpSp>
        <p:nvGrpSpPr>
          <p:cNvPr id="79" name="Group 78"/>
          <p:cNvGrpSpPr/>
          <p:nvPr/>
        </p:nvGrpSpPr>
        <p:grpSpPr>
          <a:xfrm>
            <a:off x="102771" y="3068960"/>
            <a:ext cx="8938457" cy="2068046"/>
            <a:chOff x="102771" y="3068960"/>
            <a:chExt cx="8938457" cy="2068046"/>
          </a:xfrm>
        </p:grpSpPr>
        <p:sp>
          <p:nvSpPr>
            <p:cNvPr id="80" name="TextBox 79"/>
            <p:cNvSpPr txBox="1"/>
            <p:nvPr/>
          </p:nvSpPr>
          <p:spPr>
            <a:xfrm>
              <a:off x="7462476" y="3154010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 smtClean="0"/>
                <a:t>HLLHCV1.4</a:t>
              </a:r>
              <a:endParaRPr lang="en-GB" u="sng" dirty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102771" y="3068960"/>
              <a:ext cx="8938457" cy="2068046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184972" y="3162250"/>
              <a:ext cx="8582843" cy="1954428"/>
              <a:chOff x="184972" y="3162250"/>
              <a:chExt cx="8582843" cy="1954428"/>
            </a:xfrm>
          </p:grpSpPr>
          <p:cxnSp>
            <p:nvCxnSpPr>
              <p:cNvPr id="83" name="Straight Connector 82"/>
              <p:cNvCxnSpPr/>
              <p:nvPr/>
            </p:nvCxnSpPr>
            <p:spPr>
              <a:xfrm flipH="1">
                <a:off x="184972" y="4279437"/>
                <a:ext cx="2043966" cy="13246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/>
              <p:nvPr/>
            </p:nvCxnSpPr>
            <p:spPr>
              <a:xfrm flipH="1" flipV="1">
                <a:off x="184972" y="4480374"/>
                <a:ext cx="2043965" cy="12130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/>
              <p:cNvCxnSpPr/>
              <p:nvPr/>
            </p:nvCxnSpPr>
            <p:spPr>
              <a:xfrm flipH="1">
                <a:off x="2366451" y="4599691"/>
                <a:ext cx="640136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/>
              <p:nvPr/>
            </p:nvCxnSpPr>
            <p:spPr>
              <a:xfrm>
                <a:off x="2228937" y="4279437"/>
                <a:ext cx="6490825" cy="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Rectangle 86"/>
              <p:cNvSpPr/>
              <p:nvPr/>
            </p:nvSpPr>
            <p:spPr>
              <a:xfrm>
                <a:off x="7138006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7138006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7316533" y="4158161"/>
                <a:ext cx="735314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Q5</a:t>
                </a:r>
                <a:endParaRPr lang="en-GB" sz="1400" dirty="0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7316532" y="4480374"/>
                <a:ext cx="7353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bg1"/>
                    </a:solidFill>
                  </a:rPr>
                  <a:t>MQML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8148772" y="3978908"/>
                <a:ext cx="5709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B1(E)</a:t>
                </a:r>
                <a:endParaRPr lang="en-GB" sz="1400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8145977" y="4532828"/>
                <a:ext cx="5277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B2(I)</a:t>
                </a:r>
                <a:endParaRPr lang="en-GB" sz="1400" dirty="0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5217620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H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5217620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V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5396146" y="4158161"/>
                <a:ext cx="68767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Q4</a:t>
                </a:r>
                <a:endParaRPr lang="en-GB" sz="1400" dirty="0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5396146" y="4480374"/>
                <a:ext cx="68767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MQY</a:t>
                </a:r>
                <a:endParaRPr lang="en-GB" sz="1400" dirty="0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5039094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V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5039094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H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4860568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H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4860568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V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4090214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3911688" y="4158161"/>
                <a:ext cx="296091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3911688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3609337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3430811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430811" y="4480374"/>
                <a:ext cx="296091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2913405" y="4158161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dirty="0"/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2913405" y="4480374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2687254" y="4158161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2687254" y="4480374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smtClean="0"/>
                  <a:t>V</a:t>
                </a:r>
                <a:endParaRPr lang="en-GB" dirty="0"/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1841406" y="4158161"/>
                <a:ext cx="775063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D2</a:t>
                </a:r>
                <a:endParaRPr lang="en-GB" dirty="0"/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1841406" y="4480374"/>
                <a:ext cx="775063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rgbClr val="FFC000"/>
                    </a:solidFill>
                  </a:rPr>
                  <a:t>MBRD</a:t>
                </a:r>
                <a:endParaRPr lang="en-GB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1787342" y="4073955"/>
                <a:ext cx="137160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4" name="Rectangle 113"/>
              <p:cNvSpPr/>
              <p:nvPr/>
            </p:nvSpPr>
            <p:spPr>
              <a:xfrm>
                <a:off x="3360993" y="4080238"/>
                <a:ext cx="43506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3865874" y="4073955"/>
                <a:ext cx="43506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4825652" y="4073955"/>
                <a:ext cx="1314609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7097741" y="4073954"/>
                <a:ext cx="1032888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cxnSp>
            <p:nvCxnSpPr>
              <p:cNvPr id="118" name="Straight Arrow Connector 117"/>
              <p:cNvCxnSpPr/>
              <p:nvPr/>
            </p:nvCxnSpPr>
            <p:spPr>
              <a:xfrm>
                <a:off x="726813" y="3548405"/>
                <a:ext cx="6490825" cy="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Arrow Connector 118"/>
              <p:cNvCxnSpPr/>
              <p:nvPr/>
            </p:nvCxnSpPr>
            <p:spPr>
              <a:xfrm flipH="1">
                <a:off x="696377" y="3584409"/>
                <a:ext cx="640136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20" name="Rectangle 119"/>
              <p:cNvSpPr/>
              <p:nvPr/>
            </p:nvSpPr>
            <p:spPr>
              <a:xfrm>
                <a:off x="1031068" y="3184105"/>
                <a:ext cx="612068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1095284" y="3427130"/>
                <a:ext cx="475844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Q1</a:t>
                </a:r>
                <a:endParaRPr lang="en-GB" dirty="0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1707160" y="3184073"/>
                <a:ext cx="123864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2339210" y="3427098"/>
                <a:ext cx="5414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Q2a</a:t>
                </a:r>
                <a:endParaRPr lang="en-GB" dirty="0"/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1784485" y="3427130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4337344" y="3184105"/>
                <a:ext cx="660755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4401562" y="3427130"/>
                <a:ext cx="535578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Q3</a:t>
                </a:r>
                <a:endParaRPr lang="en-GB" dirty="0"/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2988800" y="3182703"/>
                <a:ext cx="123864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3056504" y="3427130"/>
                <a:ext cx="5414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Q2b</a:t>
                </a:r>
                <a:endParaRPr lang="en-GB" dirty="0"/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3651376" y="3425317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5068470" y="3182703"/>
                <a:ext cx="1103185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5638511" y="3425317"/>
                <a:ext cx="4327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CP</a:t>
                </a:r>
                <a:endParaRPr lang="en-GB" dirty="0"/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5101110" y="3427130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6233645" y="3182703"/>
                <a:ext cx="612068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6297861" y="3425728"/>
                <a:ext cx="475844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D1</a:t>
                </a:r>
                <a:endParaRPr lang="en-GB" dirty="0"/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6780954" y="3757477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1.9K</a:t>
                </a:r>
                <a:endParaRPr lang="en-GB" dirty="0"/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2974237" y="4802617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6"/>
                    </a:solidFill>
                  </a:rPr>
                  <a:t>1.9 K</a:t>
                </a:r>
                <a:endParaRPr lang="en-GB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7733664" y="4797156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4.5 K</a:t>
                </a:r>
                <a:endParaRPr lang="en-GB" dirty="0"/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5807144" y="4808901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4.5 K</a:t>
                </a:r>
                <a:endParaRPr lang="en-GB" dirty="0"/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1707160" y="3179402"/>
                <a:ext cx="82586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MCBXFB</a:t>
                </a:r>
                <a:endParaRPr lang="en-GB" sz="1200" dirty="0"/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3430811" y="3162250"/>
                <a:ext cx="82586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MCBXFB</a:t>
                </a:r>
                <a:endParaRPr lang="en-GB" sz="1200" dirty="0"/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5033142" y="3171775"/>
                <a:ext cx="8174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MCBXFA</a:t>
                </a:r>
                <a:endParaRPr lang="en-GB" sz="1200" dirty="0"/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2411622" y="4816306"/>
                <a:ext cx="7473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MCBRD</a:t>
                </a:r>
                <a:endParaRPr lang="en-GB" sz="1200" dirty="0"/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4759333" y="4802617"/>
                <a:ext cx="62869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MCBY</a:t>
                </a:r>
                <a:endParaRPr lang="en-GB" sz="1200" dirty="0"/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6973561" y="4808228"/>
                <a:ext cx="63671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MCBC</a:t>
                </a:r>
                <a:endParaRPr lang="en-GB" sz="1200" dirty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288532" y="3423340"/>
                <a:ext cx="3545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IP</a:t>
                </a:r>
                <a:endParaRPr lang="en-GB" dirty="0"/>
              </a:p>
            </p:txBody>
          </p:sp>
        </p:grpSp>
      </p:grpSp>
      <p:sp>
        <p:nvSpPr>
          <p:cNvPr id="146" name="TextBox 145"/>
          <p:cNvSpPr txBox="1"/>
          <p:nvPr/>
        </p:nvSpPr>
        <p:spPr>
          <a:xfrm>
            <a:off x="1137975" y="5337122"/>
            <a:ext cx="7628942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Changes with respect to the baseline: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Q4: reusing existing cold mass (3 correctors instead of 4), no need of 1.9 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Q5: reusing existing Q5 cold mass (1 corrector instead of 3), no need of 1.9 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 smtClean="0">
                <a:solidFill>
                  <a:schemeClr val="bg2">
                    <a:lumMod val="50000"/>
                  </a:schemeClr>
                </a:solidFill>
              </a:rPr>
              <a:t>Full deployment of remote alignment system to be used with safe beam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Chamonix 2018</a:t>
            </a:r>
            <a:endParaRPr lang="en-GB" sz="1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7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AD5EF-E332-AB4A-984A-F8406F273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IP separation (+- 0.75 mm)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9313F74-0E2A-3048-A988-2DE87B1E69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775" y="1245300"/>
            <a:ext cx="7918450" cy="485476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4E6383-9A00-1545-890D-2839C786E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3AD122-31F2-8642-B479-790F4AB8F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5594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23D08-9962-0C4E-81C4-A126B2EA5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Lumiscan</a:t>
            </a:r>
            <a:r>
              <a:rPr lang="en-GB" dirty="0"/>
              <a:t> (+- 100 um)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44833DC-1F4E-9740-8801-B5C615A6C6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775" y="1245300"/>
            <a:ext cx="7918450" cy="485476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3EC82D-4106-E844-BF30-C082FBB00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6658D2-96D6-A446-A596-36C46A9C3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30819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2B665-6E7E-BF4A-80B7-93367DB03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CC offset (100 um)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01CF851-9641-AC43-A6BD-9E9208856C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775" y="1245300"/>
            <a:ext cx="7918450" cy="485476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DD2137-FB1A-7E44-B789-969F21F5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8827A7-4352-034A-AF61-00F221718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43828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D9CF5-E0BC-1E44-95EC-6084371C8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CC separation (+- 100 um)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565C8AE-D2E2-7E42-A0D2-0E98873098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775" y="1245300"/>
            <a:ext cx="7918450" cy="485476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38B9F8-61CF-6E4D-8644-CC9875AA9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68CB68-CA17-2D43-8AD1-D8951509B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329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IR6 Current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hlinkClick r:id="rId2"/>
              </a:rPr>
              <a:t>Latest measurements</a:t>
            </a:r>
            <a:r>
              <a:rPr lang="en-US" sz="2000" dirty="0" smtClean="0"/>
              <a:t>, LMC 21/3/2018, A. </a:t>
            </a:r>
            <a:r>
              <a:rPr lang="en-US" sz="2000" dirty="0" err="1" smtClean="0"/>
              <a:t>Verveij</a:t>
            </a:r>
            <a:endParaRPr lang="en-US" sz="2000" dirty="0" smtClean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436745"/>
              </p:ext>
            </p:extLst>
          </p:nvPr>
        </p:nvGraphicFramePr>
        <p:xfrm>
          <a:off x="755576" y="1787581"/>
          <a:ext cx="489204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0680">
                  <a:extLst>
                    <a:ext uri="{9D8B030D-6E8A-4147-A177-3AD203B41FA5}">
                      <a16:colId xmlns:a16="http://schemas.microsoft.com/office/drawing/2014/main" val="462878203"/>
                    </a:ext>
                  </a:extLst>
                </a:gridCol>
                <a:gridCol w="1452880">
                  <a:extLst>
                    <a:ext uri="{9D8B030D-6E8A-4147-A177-3AD203B41FA5}">
                      <a16:colId xmlns:a16="http://schemas.microsoft.com/office/drawing/2014/main" val="1638429831"/>
                    </a:ext>
                  </a:extLst>
                </a:gridCol>
                <a:gridCol w="1808480">
                  <a:extLst>
                    <a:ext uri="{9D8B030D-6E8A-4147-A177-3AD203B41FA5}">
                      <a16:colId xmlns:a16="http://schemas.microsoft.com/office/drawing/2014/main" val="3933509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</a:t>
                      </a:r>
                      <a:r>
                        <a:rPr lang="en-US" baseline="0" dirty="0" smtClean="0"/>
                        <a:t> [A]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Gradient</a:t>
                      </a:r>
                      <a:r>
                        <a:rPr lang="en-US" baseline="0" dirty="0" smtClean="0"/>
                        <a:t> [T/m]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649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Nominal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160.0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83591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Ultimate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172.8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6242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SS</a:t>
                      </a:r>
                      <a:r>
                        <a:rPr lang="en-US" baseline="0" dirty="0" smtClean="0"/>
                        <a:t> Limit 4.5K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186.1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62117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SS Limit</a:t>
                      </a:r>
                      <a:r>
                        <a:rPr lang="en-US" baseline="0" dirty="0" smtClean="0"/>
                        <a:t> 1.5K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257.0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339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Training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175.0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2697798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303884"/>
              </p:ext>
            </p:extLst>
          </p:nvPr>
        </p:nvGraphicFramePr>
        <p:xfrm>
          <a:off x="459450" y="4331821"/>
          <a:ext cx="5022533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9268">
                  <a:extLst>
                    <a:ext uri="{9D8B030D-6E8A-4147-A177-3AD203B41FA5}">
                      <a16:colId xmlns:a16="http://schemas.microsoft.com/office/drawing/2014/main" val="3347368504"/>
                    </a:ext>
                  </a:extLst>
                </a:gridCol>
                <a:gridCol w="1087755">
                  <a:extLst>
                    <a:ext uri="{9D8B030D-6E8A-4147-A177-3AD203B41FA5}">
                      <a16:colId xmlns:a16="http://schemas.microsoft.com/office/drawing/2014/main" val="1812380629"/>
                    </a:ext>
                  </a:extLst>
                </a:gridCol>
                <a:gridCol w="1087755">
                  <a:extLst>
                    <a:ext uri="{9D8B030D-6E8A-4147-A177-3AD203B41FA5}">
                      <a16:colId xmlns:a16="http://schemas.microsoft.com/office/drawing/2014/main" val="3688763820"/>
                    </a:ext>
                  </a:extLst>
                </a:gridCol>
                <a:gridCol w="1087755">
                  <a:extLst>
                    <a:ext uri="{9D8B030D-6E8A-4147-A177-3AD203B41FA5}">
                      <a16:colId xmlns:a16="http://schemas.microsoft.com/office/drawing/2014/main" val="3305202265"/>
                    </a:ext>
                  </a:extLst>
                </a:gridCol>
              </a:tblGrid>
              <a:tr h="121568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600" dirty="0" smtClean="0"/>
                        <a:t>HLLHCV1.4 @</a:t>
                      </a:r>
                      <a:r>
                        <a:rPr lang="en-US" sz="1600" baseline="0" dirty="0" smtClean="0"/>
                        <a:t> 7TeV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0700837"/>
                  </a:ext>
                </a:extLst>
              </a:tr>
              <a:tr h="146328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Round</a:t>
                      </a:r>
                      <a:endParaRPr lang="en-GB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FlatCC</a:t>
                      </a:r>
                      <a:endParaRPr lang="en-GB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Flat</a:t>
                      </a:r>
                      <a:endParaRPr lang="en-GB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17575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 smtClean="0"/>
                        <a:t>β</a:t>
                      </a:r>
                      <a:r>
                        <a:rPr lang="en-US" sz="1600" dirty="0" smtClean="0"/>
                        <a:t>*</a:t>
                      </a:r>
                      <a:r>
                        <a:rPr lang="en-US" sz="1600" baseline="0" dirty="0" smtClean="0"/>
                        <a:t> Xing/Sep [cm]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15/15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18/7.5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30/7.5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17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Q5.L6 [T/m]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163/165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160/167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148/171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633213"/>
                  </a:ext>
                </a:extLst>
              </a:tr>
              <a:tr h="12078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Q5.R6 [T/m]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159/151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160/150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161/147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438436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34575" y="6142755"/>
            <a:ext cx="64748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One needs to add 1% margin for optics correction + 50 amps.</a:t>
            </a:r>
          </a:p>
          <a:p>
            <a:r>
              <a:rPr lang="en-US" dirty="0" smtClean="0"/>
              <a:t>7.5 </a:t>
            </a:r>
            <a:r>
              <a:rPr lang="en-US" dirty="0" err="1" smtClean="0"/>
              <a:t>TeV</a:t>
            </a:r>
            <a:r>
              <a:rPr lang="en-US" dirty="0" smtClean="0"/>
              <a:t> operation should guaranteed for Run V. 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796136" y="4569856"/>
            <a:ext cx="31726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Few T/m reduction w.r.t</a:t>
            </a:r>
          </a:p>
          <a:p>
            <a:r>
              <a:rPr lang="en-US" dirty="0" smtClean="0"/>
              <a:t>HL1.3 in particular for Q5.R6</a:t>
            </a:r>
          </a:p>
          <a:p>
            <a:endParaRPr lang="en-US" dirty="0"/>
          </a:p>
          <a:p>
            <a:r>
              <a:rPr lang="en-US" dirty="0" smtClean="0"/>
              <a:t>NoMs14 branch to be done.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277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Preview Next steps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1052736"/>
            <a:ext cx="799288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release version 1.4: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Decision or study new position for Q4/Q5 for cryogenic integration. [Done]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Decision on how to gain 30 cm in between D2/crab cavities. [Done]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Consistency check between drawings and optics model. [On going]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Optimization crossing schemes and other orbit bumps. [Done]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Finalization IR6 optics and IR4 optics. [On going]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Freeze mechanical, ground motion, </a:t>
            </a:r>
            <a:r>
              <a:rPr lang="en-US" dirty="0" err="1" smtClean="0"/>
              <a:t>fiduc</a:t>
            </a:r>
            <a:r>
              <a:rPr lang="en-US" dirty="0" smtClean="0"/>
              <a:t>. tolerances. [On going]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Computation aperture margins and phase advance </a:t>
            </a:r>
            <a:r>
              <a:rPr lang="en-US" dirty="0" err="1" smtClean="0"/>
              <a:t>tunability</a:t>
            </a:r>
            <a:r>
              <a:rPr lang="en-US" dirty="0" smtClean="0"/>
              <a:t>. </a:t>
            </a:r>
            <a:r>
              <a:rPr lang="en-US" dirty="0"/>
              <a:t>[On going]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Evaluation/choice of crossing planes</a:t>
            </a:r>
            <a:r>
              <a:rPr lang="en-US" dirty="0"/>
              <a:t>. [On going]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Studies in parallel: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Study </a:t>
            </a:r>
            <a:r>
              <a:rPr lang="en-US" dirty="0"/>
              <a:t>optics at 7 </a:t>
            </a:r>
            <a:r>
              <a:rPr lang="en-US" dirty="0" err="1"/>
              <a:t>TeV</a:t>
            </a:r>
            <a:r>
              <a:rPr lang="en-US" dirty="0"/>
              <a:t> with ultimate currents in </a:t>
            </a:r>
            <a:r>
              <a:rPr lang="en-US" dirty="0" smtClean="0"/>
              <a:t>Q7 (more urgent if we want to ask for an hardware test at the end of the run). [Done]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Update MS10 branch and follow-up of the DA studies. [On Going]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Optics optimization for forward physics. </a:t>
            </a:r>
            <a:r>
              <a:rPr lang="en-US" dirty="0"/>
              <a:t>[On Going </a:t>
            </a:r>
            <a:r>
              <a:rPr lang="en-US" dirty="0" smtClean="0"/>
              <a:t>]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2190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Round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875453"/>
            <a:ext cx="8608184" cy="48156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5740206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Possible improvement: increase TCDQ gap in B2</a:t>
            </a:r>
          </a:p>
        </p:txBody>
      </p:sp>
    </p:spTree>
    <p:extLst>
      <p:ext uri="{BB962C8B-B14F-4D97-AF65-F5344CB8AC3E}">
        <p14:creationId xmlns:p14="http://schemas.microsoft.com/office/powerpoint/2010/main" val="45777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Round Optics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693" y="1043574"/>
            <a:ext cx="8072983" cy="45139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1600" y="5666366"/>
            <a:ext cx="77780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TCDQ settings: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Beam1</a:t>
            </a:r>
            <a:r>
              <a:rPr lang="en-US" dirty="0"/>
              <a:t>: 5 mm: from 12.3</a:t>
            </a:r>
            <a:r>
              <a:rPr lang="el-GR" dirty="0"/>
              <a:t>σ</a:t>
            </a:r>
            <a:r>
              <a:rPr lang="en-US" dirty="0"/>
              <a:t> →10.1</a:t>
            </a:r>
            <a:r>
              <a:rPr lang="el-GR" dirty="0"/>
              <a:t> σ</a:t>
            </a:r>
            <a:r>
              <a:rPr lang="en-US" dirty="0"/>
              <a:t>: </a:t>
            </a:r>
            <a:r>
              <a:rPr lang="el-GR" dirty="0"/>
              <a:t>β</a:t>
            </a:r>
            <a:r>
              <a:rPr lang="en-US" dirty="0"/>
              <a:t> increases during the squeeze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Beam2: 3.9 mm: from 9.6</a:t>
            </a:r>
            <a:r>
              <a:rPr lang="el-GR" dirty="0"/>
              <a:t> σ</a:t>
            </a:r>
            <a:r>
              <a:rPr lang="en-US" dirty="0"/>
              <a:t> → 10.1</a:t>
            </a:r>
            <a:r>
              <a:rPr lang="el-GR" dirty="0"/>
              <a:t> σ</a:t>
            </a:r>
            <a:r>
              <a:rPr lang="en-US" dirty="0"/>
              <a:t>. </a:t>
            </a:r>
            <a:r>
              <a:rPr lang="el-GR" dirty="0"/>
              <a:t>β</a:t>
            </a:r>
            <a:r>
              <a:rPr lang="en-US" dirty="0"/>
              <a:t> decreases during the squeeze </a:t>
            </a:r>
          </a:p>
        </p:txBody>
      </p:sp>
    </p:spTree>
    <p:extLst>
      <p:ext uri="{BB962C8B-B14F-4D97-AF65-F5344CB8AC3E}">
        <p14:creationId xmlns:p14="http://schemas.microsoft.com/office/powerpoint/2010/main" val="294537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Flat (7.5/30 cm)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31" y="1268760"/>
            <a:ext cx="8752138" cy="440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52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FlatCC</a:t>
            </a:r>
            <a:r>
              <a:rPr lang="en-US" dirty="0" smtClean="0"/>
              <a:t> (7.5/18 cm)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000" y="1124744"/>
            <a:ext cx="8532000" cy="426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15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Changes HLLHC1.3 → 1.4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24744"/>
            <a:ext cx="7920000" cy="509012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Layout changes:</a:t>
            </a:r>
            <a:endParaRPr lang="en-US" dirty="0" smtClean="0"/>
          </a:p>
          <a:p>
            <a:r>
              <a:rPr lang="en-US" dirty="0" smtClean="0"/>
              <a:t>IR1/5: 2+2 crab cavities → 2 crab cavities only </a:t>
            </a:r>
          </a:p>
          <a:p>
            <a:r>
              <a:rPr lang="en-US" dirty="0" smtClean="0"/>
              <a:t>IR1/5: Q4</a:t>
            </a:r>
            <a:r>
              <a:rPr lang="en-US" dirty="0"/>
              <a:t>,</a:t>
            </a:r>
            <a:r>
              <a:rPr lang="en-US" dirty="0" smtClean="0"/>
              <a:t> 4xMCBY+MQY </a:t>
            </a:r>
            <a:r>
              <a:rPr lang="en-US" dirty="0" smtClean="0"/>
              <a:t>1.9 K </a:t>
            </a:r>
            <a:r>
              <a:rPr lang="en-US" dirty="0" smtClean="0"/>
              <a:t>→ 3xMCBY+MQY 4.5 K</a:t>
            </a:r>
          </a:p>
          <a:p>
            <a:r>
              <a:rPr lang="en-US" dirty="0" smtClean="0"/>
              <a:t>IR1/5: Q5 3xMCBY+MQY </a:t>
            </a:r>
            <a:r>
              <a:rPr lang="en-US" dirty="0" smtClean="0"/>
              <a:t>1.9 K </a:t>
            </a:r>
            <a:r>
              <a:rPr lang="en-US" dirty="0"/>
              <a:t>→</a:t>
            </a:r>
            <a:r>
              <a:rPr lang="en-US" dirty="0" smtClean="0"/>
              <a:t> 1xMCBC+MQML </a:t>
            </a:r>
            <a:r>
              <a:rPr lang="en-US" dirty="0" smtClean="0"/>
              <a:t>4.5 K</a:t>
            </a:r>
          </a:p>
          <a:p>
            <a:r>
              <a:rPr lang="en-US" dirty="0"/>
              <a:t>IR1/5: Remote alignment system (i.e. machine can be realigned during beam commissioning for IP shift and orbit flattening) </a:t>
            </a:r>
            <a:endParaRPr lang="en-US" dirty="0" smtClean="0"/>
          </a:p>
          <a:p>
            <a:r>
              <a:rPr lang="en-US" dirty="0"/>
              <a:t>IR1/5: Q4</a:t>
            </a:r>
            <a:r>
              <a:rPr lang="en-US" dirty="0" smtClean="0"/>
              <a:t>, Q5 displaced towards the arc from 10.047 m, 11 m w.r.t LHC to 10.5 m  w.r.t LHC</a:t>
            </a:r>
          </a:p>
          <a:p>
            <a:r>
              <a:rPr lang="en-US" dirty="0" smtClean="0"/>
              <a:t>IR1/5</a:t>
            </a:r>
            <a:r>
              <a:rPr lang="en-US" dirty="0"/>
              <a:t>: New </a:t>
            </a:r>
            <a:r>
              <a:rPr lang="en-US" dirty="0" smtClean="0"/>
              <a:t>specification for TCTPV-TCTPH-TCLX stroke and apertures</a:t>
            </a:r>
          </a:p>
          <a:p>
            <a:r>
              <a:rPr lang="en-US" dirty="0"/>
              <a:t>IR1/5: Changes </a:t>
            </a:r>
            <a:r>
              <a:rPr lang="en-US" dirty="0" smtClean="0"/>
              <a:t>length/position of correctors in CP</a:t>
            </a:r>
          </a:p>
          <a:p>
            <a:r>
              <a:rPr lang="en-US" dirty="0" smtClean="0"/>
              <a:t>IR7: MBH+TCLD, MQW (not the absorber)</a:t>
            </a:r>
          </a:p>
          <a:p>
            <a:r>
              <a:rPr lang="en-US" dirty="0" smtClean="0"/>
              <a:t>IR2: TCLD, TDIS</a:t>
            </a:r>
          </a:p>
          <a:p>
            <a:r>
              <a:rPr lang="en-US" dirty="0" smtClean="0"/>
              <a:t>IR8: TANB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Layout stabilizing changes:</a:t>
            </a:r>
          </a:p>
          <a:p>
            <a:r>
              <a:rPr lang="en-US" dirty="0" smtClean="0"/>
              <a:t>Final positions </a:t>
            </a:r>
            <a:r>
              <a:rPr lang="en-US" dirty="0"/>
              <a:t>of correctors in CP </a:t>
            </a:r>
            <a:endParaRPr lang="en-US" dirty="0" smtClean="0"/>
          </a:p>
          <a:p>
            <a:r>
              <a:rPr lang="en-US" dirty="0" smtClean="0"/>
              <a:t>Displacement BPM  in D2 from IP side to non-IP side</a:t>
            </a:r>
          </a:p>
          <a:p>
            <a:r>
              <a:rPr lang="en-US" dirty="0"/>
              <a:t>Small change </a:t>
            </a:r>
            <a:r>
              <a:rPr lang="en-US" dirty="0" smtClean="0"/>
              <a:t>in MCBRD positions</a:t>
            </a:r>
          </a:p>
          <a:p>
            <a:r>
              <a:rPr lang="en-US" dirty="0" smtClean="0"/>
              <a:t>Final position MASK Q4 (linked to the new Q4 end cap)</a:t>
            </a:r>
          </a:p>
          <a:p>
            <a:r>
              <a:rPr lang="en-US" dirty="0"/>
              <a:t>Extended D1 </a:t>
            </a:r>
            <a:r>
              <a:rPr lang="en-US" dirty="0" smtClean="0"/>
              <a:t>beam-screen</a:t>
            </a:r>
          </a:p>
          <a:p>
            <a:r>
              <a:rPr lang="en-US" dirty="0" smtClean="0"/>
              <a:t>Overall review </a:t>
            </a:r>
            <a:r>
              <a:rPr lang="en-US" dirty="0"/>
              <a:t>with mechanical </a:t>
            </a:r>
            <a:r>
              <a:rPr lang="en-US" dirty="0" smtClean="0"/>
              <a:t>drawings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806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HLLHC1.3 → 1.4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50901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Optics changes:</a:t>
            </a:r>
          </a:p>
          <a:p>
            <a:r>
              <a:rPr lang="en-US" sz="1800" dirty="0"/>
              <a:t>Crossing bumps re-optimized thanks to </a:t>
            </a:r>
            <a:r>
              <a:rPr lang="en-US" sz="1800" dirty="0" smtClean="0"/>
              <a:t>remote alignment system</a:t>
            </a:r>
          </a:p>
          <a:p>
            <a:r>
              <a:rPr lang="en-US" sz="1800" dirty="0"/>
              <a:t>Dedicated optics for </a:t>
            </a:r>
            <a:r>
              <a:rPr lang="en-US" sz="1800" dirty="0" smtClean="0"/>
              <a:t>7 </a:t>
            </a:r>
            <a:r>
              <a:rPr lang="en-US" sz="1800" dirty="0" err="1" smtClean="0"/>
              <a:t>TeV</a:t>
            </a:r>
            <a:r>
              <a:rPr lang="en-US" sz="1800" dirty="0" smtClean="0"/>
              <a:t> </a:t>
            </a:r>
            <a:r>
              <a:rPr lang="en-US" sz="1800" dirty="0"/>
              <a:t>(using </a:t>
            </a:r>
            <a:r>
              <a:rPr lang="en-US" sz="1800" dirty="0" smtClean="0"/>
              <a:t>7.5 </a:t>
            </a:r>
            <a:r>
              <a:rPr lang="en-US" sz="1800" dirty="0" err="1" smtClean="0"/>
              <a:t>TeV</a:t>
            </a:r>
            <a:r>
              <a:rPr lang="en-US" sz="1800" dirty="0" smtClean="0"/>
              <a:t> </a:t>
            </a:r>
            <a:r>
              <a:rPr lang="en-US" sz="1800" dirty="0"/>
              <a:t>equivalent currents where needed</a:t>
            </a:r>
            <a:r>
              <a:rPr lang="en-US" sz="1800" dirty="0" smtClean="0"/>
              <a:t>) for improved crabbing angle</a:t>
            </a:r>
          </a:p>
          <a:p>
            <a:r>
              <a:rPr lang="en-US" sz="1800" dirty="0" smtClean="0"/>
              <a:t>IR7 optics with MQW changes</a:t>
            </a:r>
          </a:p>
          <a:p>
            <a:r>
              <a:rPr lang="en-US" sz="1800" dirty="0" smtClean="0"/>
              <a:t>IR4 optimized for instrumentation and e-lens</a:t>
            </a:r>
          </a:p>
          <a:p>
            <a:r>
              <a:rPr lang="en-US" sz="1800" dirty="0" smtClean="0"/>
              <a:t>IR6 </a:t>
            </a:r>
            <a:r>
              <a:rPr lang="en-US" sz="1800" dirty="0"/>
              <a:t>reviewed </a:t>
            </a:r>
            <a:r>
              <a:rPr lang="en-US" sz="1800" dirty="0" smtClean="0"/>
              <a:t>and re-optimized for </a:t>
            </a:r>
            <a:r>
              <a:rPr lang="en-US" sz="1800" dirty="0"/>
              <a:t>TCDQ </a:t>
            </a:r>
            <a:r>
              <a:rPr lang="en-US" sz="1800" dirty="0" smtClean="0"/>
              <a:t>gaps, Q5 strengths</a:t>
            </a:r>
          </a:p>
          <a:p>
            <a:r>
              <a:rPr lang="en-US" sz="1800" dirty="0" smtClean="0"/>
              <a:t>IR8 </a:t>
            </a:r>
            <a:r>
              <a:rPr lang="el-GR" sz="1800" dirty="0" smtClean="0"/>
              <a:t>β</a:t>
            </a:r>
            <a:r>
              <a:rPr lang="en-US" sz="1800" dirty="0" smtClean="0"/>
              <a:t>*=1.5 </a:t>
            </a:r>
            <a:r>
              <a:rPr lang="en-US" sz="1800" dirty="0" smtClean="0"/>
              <a:t>m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266107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2656"/>
            <a:ext cx="7920000" cy="720000"/>
          </a:xfrm>
        </p:spPr>
        <p:txBody>
          <a:bodyPr/>
          <a:lstStyle/>
          <a:p>
            <a:r>
              <a:rPr lang="en-US" dirty="0" smtClean="0"/>
              <a:t>Crabbing angle and IR1/5 optics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6686009"/>
              </p:ext>
            </p:extLst>
          </p:nvPr>
        </p:nvGraphicFramePr>
        <p:xfrm>
          <a:off x="1002030" y="2488695"/>
          <a:ext cx="713994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3690">
                  <a:extLst>
                    <a:ext uri="{9D8B030D-6E8A-4147-A177-3AD203B41FA5}">
                      <a16:colId xmlns:a16="http://schemas.microsoft.com/office/drawing/2014/main" val="410857231"/>
                    </a:ext>
                  </a:extLst>
                </a:gridCol>
                <a:gridCol w="805180">
                  <a:extLst>
                    <a:ext uri="{9D8B030D-6E8A-4147-A177-3AD203B41FA5}">
                      <a16:colId xmlns:a16="http://schemas.microsoft.com/office/drawing/2014/main" val="1298216108"/>
                    </a:ext>
                  </a:extLst>
                </a:gridCol>
                <a:gridCol w="1583690">
                  <a:extLst>
                    <a:ext uri="{9D8B030D-6E8A-4147-A177-3AD203B41FA5}">
                      <a16:colId xmlns:a16="http://schemas.microsoft.com/office/drawing/2014/main" val="1602832775"/>
                    </a:ext>
                  </a:extLst>
                </a:gridCol>
                <a:gridCol w="1583690">
                  <a:extLst>
                    <a:ext uri="{9D8B030D-6E8A-4147-A177-3AD203B41FA5}">
                      <a16:colId xmlns:a16="http://schemas.microsoft.com/office/drawing/2014/main" val="4041008810"/>
                    </a:ext>
                  </a:extLst>
                </a:gridCol>
                <a:gridCol w="1583690">
                  <a:extLst>
                    <a:ext uri="{9D8B030D-6E8A-4147-A177-3AD203B41FA5}">
                      <a16:colId xmlns:a16="http://schemas.microsoft.com/office/drawing/2014/main" val="12417641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Crab angle [µrad]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Q7</a:t>
                      </a:r>
                    </a:p>
                    <a:p>
                      <a:r>
                        <a:rPr lang="en-US" dirty="0" smtClean="0"/>
                        <a:t>[T/m]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Same</a:t>
                      </a:r>
                      <a:r>
                        <a:rPr lang="en-US" baseline="0" dirty="0" smtClean="0"/>
                        <a:t> IR1/5</a:t>
                      </a:r>
                    </a:p>
                    <a:p>
                      <a:r>
                        <a:rPr lang="en-US" baseline="0" dirty="0" smtClean="0"/>
                        <a:t>Optics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 Optimized</a:t>
                      </a:r>
                    </a:p>
                    <a:p>
                      <a:r>
                        <a:rPr lang="en-US" dirty="0" smtClean="0"/>
                        <a:t>Optics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 Optimized</a:t>
                      </a:r>
                    </a:p>
                    <a:p>
                      <a:r>
                        <a:rPr lang="en-US" dirty="0" smtClean="0"/>
                        <a:t>Optics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5022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HL1.3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4423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HL1.4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7575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HL1.4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077490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2000" y="4388796"/>
            <a:ext cx="77575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5 </a:t>
            </a:r>
            <a:r>
              <a:rPr lang="en-US" dirty="0"/>
              <a:t>µ</a:t>
            </a:r>
            <a:r>
              <a:rPr lang="en-US" dirty="0" smtClean="0"/>
              <a:t>rad lost due to Q4-Q5 displacement from HL1.3 to HL1.4.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Higher than nominal Q7 current allow to increase crabbing angle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Different optics for IR1/IR5 can optimize a given crabbing plane.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With the present crab cavity layout (same for 1/5) H crossing is favored, therefore different layouts can still improve overall crab crossing.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Crab cavity voltage optimization has some impact on aperture and forward physics.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1309065" y="1171307"/>
            <a:ext cx="5600650" cy="928907"/>
            <a:chOff x="1309065" y="1171307"/>
            <a:chExt cx="5600650" cy="928907"/>
          </a:xfrm>
        </p:grpSpPr>
        <p:grpSp>
          <p:nvGrpSpPr>
            <p:cNvPr id="60" name="Group 59"/>
            <p:cNvGrpSpPr/>
            <p:nvPr/>
          </p:nvGrpSpPr>
          <p:grpSpPr>
            <a:xfrm>
              <a:off x="1309065" y="1467980"/>
              <a:ext cx="5595852" cy="344421"/>
              <a:chOff x="987574" y="5198425"/>
              <a:chExt cx="5595852" cy="344421"/>
            </a:xfrm>
          </p:grpSpPr>
          <p:cxnSp>
            <p:nvCxnSpPr>
              <p:cNvPr id="61" name="Straight Arrow Connector 60"/>
              <p:cNvCxnSpPr/>
              <p:nvPr/>
            </p:nvCxnSpPr>
            <p:spPr>
              <a:xfrm flipH="1" flipV="1">
                <a:off x="987574" y="5198425"/>
                <a:ext cx="2649444" cy="2220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flipH="1" flipV="1">
                <a:off x="3637019" y="5209530"/>
                <a:ext cx="425477" cy="333316"/>
              </a:xfrm>
              <a:prstGeom prst="straightConnector1">
                <a:avLst/>
              </a:prstGeom>
              <a:ln>
                <a:tailEnd type="non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>
              <a:xfrm flipH="1">
                <a:off x="4062496" y="5542846"/>
                <a:ext cx="2520930" cy="0"/>
              </a:xfrm>
              <a:prstGeom prst="straightConnector1">
                <a:avLst/>
              </a:prstGeom>
              <a:ln>
                <a:tailEnd type="non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 63"/>
            <p:cNvGrpSpPr/>
            <p:nvPr/>
          </p:nvGrpSpPr>
          <p:grpSpPr>
            <a:xfrm>
              <a:off x="1309065" y="1479085"/>
              <a:ext cx="5595852" cy="333316"/>
              <a:chOff x="987574" y="5209530"/>
              <a:chExt cx="5595852" cy="333316"/>
            </a:xfrm>
          </p:grpSpPr>
          <p:cxnSp>
            <p:nvCxnSpPr>
              <p:cNvPr id="65" name="Straight Arrow Connector 64"/>
              <p:cNvCxnSpPr/>
              <p:nvPr/>
            </p:nvCxnSpPr>
            <p:spPr>
              <a:xfrm flipV="1">
                <a:off x="4062496" y="5209530"/>
                <a:ext cx="2520930" cy="1333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H="1">
                <a:off x="3637018" y="5220633"/>
                <a:ext cx="433491" cy="32221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flipH="1" flipV="1">
                <a:off x="987574" y="5510264"/>
                <a:ext cx="2649444" cy="3258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Group 67"/>
            <p:cNvGrpSpPr/>
            <p:nvPr/>
          </p:nvGrpSpPr>
          <p:grpSpPr>
            <a:xfrm>
              <a:off x="4661180" y="1299185"/>
              <a:ext cx="931087" cy="728663"/>
              <a:chOff x="4091364" y="5021403"/>
              <a:chExt cx="931087" cy="728663"/>
            </a:xfrm>
          </p:grpSpPr>
          <p:sp>
            <p:nvSpPr>
              <p:cNvPr id="69" name="Rectangle 68"/>
              <p:cNvSpPr/>
              <p:nvPr/>
            </p:nvSpPr>
            <p:spPr>
              <a:xfrm>
                <a:off x="4811728" y="5413312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4633202" y="5091099"/>
                <a:ext cx="296091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4633202" y="5413312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4330851" y="5091099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4152325" y="5091099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152325" y="5413312"/>
                <a:ext cx="296091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4091364" y="5021403"/>
                <a:ext cx="43506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4587388" y="5021403"/>
                <a:ext cx="43506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 flipH="1">
              <a:off x="2656445" y="1290957"/>
              <a:ext cx="939944" cy="728664"/>
              <a:chOff x="2051720" y="5021402"/>
              <a:chExt cx="939944" cy="728664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2780941" y="5413312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602415" y="5091099"/>
                <a:ext cx="296091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2602415" y="5413312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2300064" y="5091099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2121538" y="5091099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2121538" y="5413312"/>
                <a:ext cx="296091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2051720" y="5021402"/>
                <a:ext cx="43506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2556601" y="5021403"/>
                <a:ext cx="43506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6338725" y="1171307"/>
              <a:ext cx="5709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B1(E)</a:t>
              </a:r>
              <a:endParaRPr lang="en-GB" sz="1400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6338725" y="1573123"/>
              <a:ext cx="5277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B2(I)</a:t>
              </a:r>
              <a:endParaRPr lang="en-GB" sz="1400" dirty="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418996" y="1206765"/>
              <a:ext cx="6431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B2(E)</a:t>
              </a:r>
              <a:endParaRPr lang="en-GB" sz="1400" dirty="0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360983" y="1792437"/>
              <a:ext cx="5725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B1(I)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40162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987C5-A743-514A-9D8E-751850864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</a:t>
            </a:r>
            <a:r>
              <a:rPr lang="en-GB" dirty="0" smtClean="0"/>
              <a:t>strengths with remote alignment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69E5D3-4B79-6F43-A9C9-7ED71F291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27" y="2937143"/>
            <a:ext cx="8747037" cy="3779207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7092280" y="4005063"/>
            <a:ext cx="1336184" cy="673669"/>
          </a:xfrm>
          <a:prstGeom prst="ellipse">
            <a:avLst/>
          </a:prstGeom>
          <a:solidFill>
            <a:srgbClr val="0099FF">
              <a:alpha val="27451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endCxn id="9" idx="1"/>
          </p:cNvCxnSpPr>
          <p:nvPr/>
        </p:nvCxnSpPr>
        <p:spPr>
          <a:xfrm>
            <a:off x="4716016" y="2852936"/>
            <a:ext cx="2571944" cy="12507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7AD979F-7955-6E43-BA54-4E45D225D71D}"/>
              </a:ext>
            </a:extLst>
          </p:cNvPr>
          <p:cNvSpPr txBox="1"/>
          <p:nvPr/>
        </p:nvSpPr>
        <p:spPr>
          <a:xfrm>
            <a:off x="1187624" y="900000"/>
            <a:ext cx="705678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Knobs </a:t>
            </a:r>
            <a:r>
              <a:rPr lang="en-GB" sz="1400" b="1" dirty="0" smtClean="0"/>
              <a:t>and correction for</a:t>
            </a:r>
            <a:r>
              <a:rPr lang="en-GB" sz="1400" b="1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±</a:t>
            </a:r>
            <a:r>
              <a:rPr lang="en-GB" sz="1400" dirty="0" smtClean="0"/>
              <a:t>295 </a:t>
            </a:r>
            <a:r>
              <a:rPr lang="en-GB" sz="1400" dirty="0" smtClean="0"/>
              <a:t>µrad </a:t>
            </a:r>
            <a:r>
              <a:rPr lang="en-GB" sz="1400" dirty="0"/>
              <a:t>crossing angle in </a:t>
            </a:r>
            <a:r>
              <a:rPr lang="en-GB" sz="1400" dirty="0" smtClean="0"/>
              <a:t>H/V plane (H in the figure)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±0.75 </a:t>
            </a:r>
            <a:r>
              <a:rPr lang="en-GB" sz="1400" dirty="0"/>
              <a:t>mm separation in </a:t>
            </a:r>
            <a:r>
              <a:rPr lang="en-GB" sz="1400" dirty="0" smtClean="0"/>
              <a:t>V/H plane (V in the figure)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±2 mm IP offset with correctors + Q1-Q4 displaced by 2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±100 um IP movement independent for B1/B2 for </a:t>
            </a:r>
            <a:r>
              <a:rPr lang="en-GB" sz="1400" dirty="0" err="1" smtClean="0"/>
              <a:t>lumiscan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2 </a:t>
            </a:r>
            <a:r>
              <a:rPr lang="el-GR" sz="1400" dirty="0" smtClean="0"/>
              <a:t>σ</a:t>
            </a:r>
            <a:r>
              <a:rPr lang="en-US" sz="1400" dirty="0" smtClean="0"/>
              <a:t> correction of </a:t>
            </a:r>
            <a:r>
              <a:rPr lang="en-GB" sz="1400" dirty="0"/>
              <a:t>±</a:t>
            </a:r>
            <a:r>
              <a:rPr lang="en-GB" sz="1400" dirty="0" smtClean="0"/>
              <a:t>0.5 mm residual quad. misalignment and ±</a:t>
            </a:r>
            <a:r>
              <a:rPr lang="en-GB" sz="1400" dirty="0"/>
              <a:t>1</a:t>
            </a:r>
            <a:r>
              <a:rPr lang="en-GB" sz="1400" dirty="0" smtClean="0"/>
              <a:t> </a:t>
            </a:r>
            <a:r>
              <a:rPr lang="en-GB" sz="1400" dirty="0" err="1" smtClean="0"/>
              <a:t>mrad</a:t>
            </a:r>
            <a:r>
              <a:rPr lang="en-GB" sz="1400" dirty="0" smtClean="0"/>
              <a:t> dipole tilt.</a:t>
            </a:r>
          </a:p>
          <a:p>
            <a:r>
              <a:rPr lang="en-US" sz="1400" b="1" dirty="0" smtClean="0"/>
              <a:t>Back-up for remote alignment, implies loss of aperture: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±0.5 mm </a:t>
            </a:r>
            <a:r>
              <a:rPr lang="en-GB" sz="1400" dirty="0"/>
              <a:t>B1/B2 separation at CC </a:t>
            </a:r>
            <a:r>
              <a:rPr lang="en-GB" sz="1400" dirty="0" smtClean="0"/>
              <a:t>(back </a:t>
            </a:r>
            <a:r>
              <a:rPr lang="en-GB" sz="1400" dirty="0"/>
              <a:t>for remote alignment loss of aperture</a:t>
            </a:r>
            <a:r>
              <a:rPr lang="en-GB" sz="1400" dirty="0" smtClean="0"/>
              <a:t>)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±0.5 mum </a:t>
            </a:r>
            <a:r>
              <a:rPr lang="en-GB" sz="1400" dirty="0"/>
              <a:t>B1 and B2 orbit offset at </a:t>
            </a:r>
            <a:r>
              <a:rPr lang="en-GB" sz="1400" dirty="0" smtClean="0"/>
              <a:t>CC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±1.2 </a:t>
            </a:r>
            <a:r>
              <a:rPr lang="en-GB" sz="1400" dirty="0"/>
              <a:t>mm of IP offset with </a:t>
            </a:r>
            <a:r>
              <a:rPr lang="en-GB" sz="1400" dirty="0" smtClean="0"/>
              <a:t>correctors (fall-back for remote alignment loss of aperture)</a:t>
            </a:r>
            <a:endParaRPr lang="en-GB" sz="1400" dirty="0"/>
          </a:p>
          <a:p>
            <a:r>
              <a:rPr lang="en-GB" sz="1400" dirty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16973" y="5458588"/>
            <a:ext cx="21298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Example for Right 5 with H crossing.</a:t>
            </a:r>
          </a:p>
          <a:p>
            <a:r>
              <a:rPr lang="en-US" sz="1400" dirty="0" smtClean="0"/>
              <a:t>Symmetries applies for V crossing and left side.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9449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7562B-9F57-CF48-975D-4F065B380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IP offset </a:t>
            </a:r>
            <a:r>
              <a:rPr lang="en-GB" dirty="0" smtClean="0"/>
              <a:t>(</a:t>
            </a:r>
            <a:r>
              <a:rPr lang="en-GB" dirty="0" smtClean="0"/>
              <a:t>2mm) </a:t>
            </a:r>
            <a:r>
              <a:rPr lang="en-GB" dirty="0" smtClean="0"/>
              <a:t>with remote alignment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1036E5-11EB-044C-8077-AE642274E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1D4FD5-AF32-AC43-B431-AF0B35AC2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 flipV="1">
            <a:off x="-3762157" y="-3818530"/>
            <a:ext cx="3923786" cy="46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5" name="AB7CE91F-2D85-439D-83CA-0FA80A6F5DAD" descr="cid:CB2B8548-5A1A-4AFC-BC26-DDBF0C6497BD@fritz.box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70" y="900001"/>
            <a:ext cx="7829922" cy="4622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43608" y="5710019"/>
            <a:ext cx="7344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Residual orbit and orbit corrector minimized with the remote </a:t>
            </a:r>
            <a:r>
              <a:rPr lang="en-US" dirty="0" smtClean="0"/>
              <a:t>alignment from Q1-Q5 and correctors from Q4 to Q7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85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Apertures: Round 15 cm, 10.5 </a:t>
            </a:r>
            <a:r>
              <a:rPr lang="el-GR" dirty="0"/>
              <a:t>σ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492583"/>
              </p:ext>
            </p:extLst>
          </p:nvPr>
        </p:nvGraphicFramePr>
        <p:xfrm>
          <a:off x="755576" y="1253666"/>
          <a:ext cx="2400237" cy="40119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7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18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2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80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0525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 err="1" smtClean="0">
                          <a:effectLst/>
                          <a:latin typeface="Arial" panose="020B0604020202020204" pitchFamily="34" charset="0"/>
                        </a:rPr>
                        <a:t>Mech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Beam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Offset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TAXS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22.6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17.9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15.6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Q1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16.9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16.9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Q23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sng" strike="noStrike" dirty="0">
                          <a:effectLst/>
                          <a:latin typeface="Arial" panose="020B0604020202020204" pitchFamily="34" charset="0"/>
                        </a:rPr>
                        <a:t>15.4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sng" strike="noStrike" dirty="0">
                          <a:effectLst/>
                          <a:latin typeface="Arial" panose="020B0604020202020204" pitchFamily="34" charset="0"/>
                        </a:rPr>
                        <a:t>12.6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sng" strike="noStrike" dirty="0">
                          <a:effectLst/>
                          <a:latin typeface="Arial" panose="020B0604020202020204" pitchFamily="34" charset="0"/>
                        </a:rPr>
                        <a:t>12.6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D1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16.3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13.3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13.3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TAXN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21.2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17.5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17.5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D2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23.2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18.7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18.7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D2</a:t>
                      </a:r>
                      <a:r>
                        <a:rPr lang="en-US" sz="1400" b="0" i="0" u="none" strike="noStrike" baseline="0" dirty="0" smtClean="0">
                          <a:effectLst/>
                          <a:latin typeface="Arial" panose="020B0604020202020204" pitchFamily="34" charset="0"/>
                        </a:rPr>
                        <a:t> Corr.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24.1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19.7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19.7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CRABS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27.6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27.6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Q4 Mask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23.6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18.6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18.6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Q4 Corr.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25.1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19.9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19.9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Q4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21.6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21.6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Q5 Mask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26.2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20.8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20.4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Q5 Corr.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27.2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21.6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21.3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Q5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27.6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21.7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Q6 Mask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33.9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27.2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Q6 Corr.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28.1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26.9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Q6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35.4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28.5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27.6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1785973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239181" y="1124744"/>
            <a:ext cx="2653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θ</a:t>
            </a:r>
            <a:r>
              <a:rPr lang="en-US" baseline="-25000" dirty="0" smtClean="0"/>
              <a:t>c</a:t>
            </a:r>
            <a:r>
              <a:rPr lang="en-US" dirty="0" smtClean="0"/>
              <a:t>= ± 250 </a:t>
            </a:r>
            <a:r>
              <a:rPr lang="el-GR" dirty="0" smtClean="0"/>
              <a:t>μ</a:t>
            </a:r>
            <a:r>
              <a:rPr lang="en-US" dirty="0" smtClean="0"/>
              <a:t>rad;</a:t>
            </a:r>
          </a:p>
          <a:p>
            <a:r>
              <a:rPr lang="en-US" dirty="0" err="1" smtClean="0"/>
              <a:t>d</a:t>
            </a:r>
            <a:r>
              <a:rPr lang="en-US" baseline="-25000" dirty="0" err="1" smtClean="0"/>
              <a:t>sep</a:t>
            </a:r>
            <a:r>
              <a:rPr lang="en-US" dirty="0" smtClean="0"/>
              <a:t>=</a:t>
            </a:r>
            <a:r>
              <a:rPr lang="en-US" dirty="0"/>
              <a:t> ± </a:t>
            </a:r>
            <a:r>
              <a:rPr lang="en-US" dirty="0" smtClean="0"/>
              <a:t>0.0 mm;</a:t>
            </a:r>
          </a:p>
        </p:txBody>
      </p:sp>
      <p:sp>
        <p:nvSpPr>
          <p:cNvPr id="3" name="Rectangle 2"/>
          <p:cNvSpPr/>
          <p:nvPr/>
        </p:nvSpPr>
        <p:spPr>
          <a:xfrm>
            <a:off x="755576" y="5424134"/>
            <a:ext cx="3636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Aperture in </a:t>
            </a:r>
            <a:r>
              <a:rPr lang="el-GR" dirty="0"/>
              <a:t>σ</a:t>
            </a:r>
            <a:r>
              <a:rPr lang="en-US" dirty="0"/>
              <a:t> at 2.5 </a:t>
            </a:r>
            <a:r>
              <a:rPr lang="el-GR" dirty="0"/>
              <a:t>μ</a:t>
            </a:r>
            <a:r>
              <a:rPr lang="en-US" dirty="0"/>
              <a:t>m/</a:t>
            </a:r>
            <a:r>
              <a:rPr lang="el-GR" dirty="0"/>
              <a:t>γ</a:t>
            </a:r>
            <a:r>
              <a:rPr lang="en-US" dirty="0"/>
              <a:t> at 7 </a:t>
            </a:r>
            <a:r>
              <a:rPr lang="en-US" dirty="0" err="1"/>
              <a:t>TeV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6110543"/>
            <a:ext cx="5852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Increased aperture margins thanks to remote alignment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37348" y="4694200"/>
            <a:ext cx="3883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 Principle: Triplet should always be the aperture </a:t>
            </a:r>
            <a:r>
              <a:rPr lang="en-US" dirty="0" smtClean="0"/>
              <a:t>bottleneck.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932041" y="2267580"/>
            <a:ext cx="39604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Mech</a:t>
            </a:r>
            <a:r>
              <a:rPr lang="en-US" dirty="0" smtClean="0"/>
              <a:t>: best possible aperture with beam screen shape tolerances, </a:t>
            </a:r>
          </a:p>
          <a:p>
            <a:r>
              <a:rPr lang="en-US" dirty="0" smtClean="0"/>
              <a:t>ground motion and </a:t>
            </a:r>
            <a:r>
              <a:rPr lang="en-US" dirty="0" err="1" smtClean="0"/>
              <a:t>fiducialization</a:t>
            </a:r>
            <a:r>
              <a:rPr lang="en-US" dirty="0" smtClean="0"/>
              <a:t> margins (being reviewed)</a:t>
            </a:r>
          </a:p>
          <a:p>
            <a:r>
              <a:rPr lang="en-US" b="1" dirty="0" smtClean="0"/>
              <a:t>Beam</a:t>
            </a:r>
            <a:r>
              <a:rPr lang="en-US" dirty="0" smtClean="0"/>
              <a:t>: as before with beam imperfections</a:t>
            </a:r>
          </a:p>
          <a:p>
            <a:r>
              <a:rPr lang="en-US" b="1" dirty="0" smtClean="0"/>
              <a:t>Offset</a:t>
            </a:r>
            <a:r>
              <a:rPr lang="en-US" dirty="0" smtClean="0"/>
              <a:t>: </a:t>
            </a:r>
            <a:r>
              <a:rPr lang="en-US" dirty="0"/>
              <a:t>as before with IP s</a:t>
            </a:r>
            <a:r>
              <a:rPr lang="en-US" dirty="0" smtClean="0"/>
              <a:t>hift suing remote alignment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376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8EF391-2BAD-45F4-B22E-736040720C99}">
  <ds:schemaRefs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8946e33d-fd2f-4ae4-8ee9-d90c129cdf9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15132</TotalTime>
  <Words>3475</Words>
  <Application>Microsoft Office PowerPoint</Application>
  <PresentationFormat>On-screen Show (4:3)</PresentationFormat>
  <Paragraphs>1172</Paragraphs>
  <Slides>39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Arial</vt:lpstr>
      <vt:lpstr>Calibri</vt:lpstr>
      <vt:lpstr>Mangal</vt:lpstr>
      <vt:lpstr>Times New Roman</vt:lpstr>
      <vt:lpstr>Verdana</vt:lpstr>
      <vt:lpstr>Wingdings</vt:lpstr>
      <vt:lpstr>Thème Office</vt:lpstr>
      <vt:lpstr>Towards HL-LHCV1.4</vt:lpstr>
      <vt:lpstr>TOC</vt:lpstr>
      <vt:lpstr>Layout main changes</vt:lpstr>
      <vt:lpstr>Layout Changes HLLHC1.3 → 1.4</vt:lpstr>
      <vt:lpstr>Changes HLLHC1.3 → 1.4</vt:lpstr>
      <vt:lpstr>Crabbing angle and IR1/5 optics</vt:lpstr>
      <vt:lpstr>Summary of strengths with remote alignment</vt:lpstr>
      <vt:lpstr>IP offset (2mm) with remote alignment</vt:lpstr>
      <vt:lpstr>Apertures: Round 15 cm, 10.5 σ</vt:lpstr>
      <vt:lpstr>Apertures: Flat 15 cm, 11.8 σ</vt:lpstr>
      <vt:lpstr>IR4 optics actions from BI</vt:lpstr>
      <vt:lpstr>New IR4 Injection Optics</vt:lpstr>
      <vt:lpstr>IR6 TCDQ Constraints</vt:lpstr>
      <vt:lpstr>Protected Apertures</vt:lpstr>
      <vt:lpstr>Figure of merit of optics options</vt:lpstr>
      <vt:lpstr>Crossing plane choice</vt:lpstr>
      <vt:lpstr>Backup</vt:lpstr>
      <vt:lpstr>Layout changes</vt:lpstr>
      <vt:lpstr>IP offset with correctors only (up to Q8) (+1mm)</vt:lpstr>
      <vt:lpstr>Orbit corrected as usual at relevant BPMs</vt:lpstr>
      <vt:lpstr>MQW</vt:lpstr>
      <vt:lpstr>Corrector package</vt:lpstr>
      <vt:lpstr>New IR4: No Optics changes</vt:lpstr>
      <vt:lpstr>Orbit corrector strength budget</vt:lpstr>
      <vt:lpstr>TCLX – TCPH issues in HLLHC</vt:lpstr>
      <vt:lpstr>TCL-TCT Aperture specifications</vt:lpstr>
      <vt:lpstr>New design proposal</vt:lpstr>
      <vt:lpstr>Aperture for vacuum layout</vt:lpstr>
      <vt:lpstr>IP crossing (+-295 urad)</vt:lpstr>
      <vt:lpstr>IP separation (+- 0.75 mm)</vt:lpstr>
      <vt:lpstr>Lumiscan (+- 100 um)</vt:lpstr>
      <vt:lpstr>CC offset (100 um)</vt:lpstr>
      <vt:lpstr>CC separation (+- 100 um)</vt:lpstr>
      <vt:lpstr>IR6 Current </vt:lpstr>
      <vt:lpstr>Preview Next steps</vt:lpstr>
      <vt:lpstr>Round </vt:lpstr>
      <vt:lpstr>Round Optics</vt:lpstr>
      <vt:lpstr>Flat (7.5/30 cm)</vt:lpstr>
      <vt:lpstr>FlatCC (7.5/18 cm)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Riccardo De Maria</cp:lastModifiedBy>
  <cp:revision>646</cp:revision>
  <dcterms:created xsi:type="dcterms:W3CDTF">2016-03-23T12:58:39Z</dcterms:created>
  <dcterms:modified xsi:type="dcterms:W3CDTF">2018-09-18T07:51:20Z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