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87" r:id="rId5"/>
    <p:sldId id="339" r:id="rId6"/>
    <p:sldId id="341" r:id="rId7"/>
    <p:sldId id="343" r:id="rId8"/>
    <p:sldId id="342" r:id="rId9"/>
    <p:sldId id="344" r:id="rId10"/>
    <p:sldId id="350" r:id="rId11"/>
    <p:sldId id="345" r:id="rId12"/>
    <p:sldId id="346" r:id="rId13"/>
    <p:sldId id="347" r:id="rId14"/>
    <p:sldId id="349" r:id="rId15"/>
    <p:sldId id="351" r:id="rId16"/>
    <p:sldId id="370" r:id="rId17"/>
    <p:sldId id="353" r:id="rId18"/>
    <p:sldId id="355" r:id="rId19"/>
    <p:sldId id="361" r:id="rId20"/>
    <p:sldId id="365" r:id="rId21"/>
    <p:sldId id="366" r:id="rId22"/>
    <p:sldId id="364" r:id="rId23"/>
    <p:sldId id="367" r:id="rId24"/>
    <p:sldId id="368" r:id="rId25"/>
    <p:sldId id="369" r:id="rId26"/>
    <p:sldId id="371" r:id="rId27"/>
  </p:sldIdLst>
  <p:sldSz cx="6858000" cy="51435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es Alexander Mitchell" initials="JAM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98BE"/>
    <a:srgbClr val="FF0000"/>
    <a:srgbClr val="008500"/>
    <a:srgbClr val="CA1100"/>
    <a:srgbClr val="0000FF"/>
    <a:srgbClr val="008000"/>
    <a:srgbClr val="A200A2"/>
    <a:srgbClr val="F09890"/>
    <a:srgbClr val="7BC5DC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1" autoAdjust="0"/>
    <p:restoredTop sz="93103" autoAdjust="0"/>
  </p:normalViewPr>
  <p:slideViewPr>
    <p:cSldViewPr snapToObjects="1" showGuides="1">
      <p:cViewPr varScale="1">
        <p:scale>
          <a:sx n="143" d="100"/>
          <a:sy n="143" d="100"/>
        </p:scale>
        <p:origin x="192" y="102"/>
      </p:cViewPr>
      <p:guideLst>
        <p:guide orient="horz" pos="3204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153" tIns="46077" rIns="92153" bIns="46077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25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389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518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67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799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642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652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X-scale</a:t>
            </a:r>
          </a:p>
          <a:p>
            <a:r>
              <a:rPr lang="en-US" dirty="0" smtClean="0"/>
              <a:t>Differences in coupling </a:t>
            </a:r>
            <a:r>
              <a:rPr lang="mr-IN" dirty="0" smtClean="0"/>
              <a:t>–</a:t>
            </a:r>
            <a:r>
              <a:rPr lang="en-US" dirty="0" smtClean="0"/>
              <a:t> under investigation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376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91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17551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 smtClean="0"/>
              <a:t>Presentation title - line 1 - Arial 30pt - bold HiLumi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028700" y="4767263"/>
            <a:ext cx="473175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Thomas Jones - STFC - 21/04/16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" y="4597718"/>
            <a:ext cx="513872" cy="506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95" y="4597718"/>
            <a:ext cx="408334" cy="506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>
            <a:lvl1pPr marL="257175" indent="-257175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557213" indent="-214313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8572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2001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543050" indent="-171450">
              <a:buClrTx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40768" y="4767263"/>
            <a:ext cx="4970250" cy="270000"/>
          </a:xfrm>
        </p:spPr>
        <p:txBody>
          <a:bodyPr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b="1" dirty="0" smtClean="0"/>
              <a:t>James Mitchell</a:t>
            </a:r>
            <a:r>
              <a:rPr lang="fr-FR" dirty="0" smtClean="0"/>
              <a:t> – j.a.mitchell@lancaster.ac.uk – 15/11/16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13" y="68835"/>
            <a:ext cx="513872" cy="506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766" y="68835"/>
            <a:ext cx="408334" cy="506164"/>
          </a:xfrm>
          <a:prstGeom prst="rect">
            <a:avLst/>
          </a:prstGeom>
        </p:spPr>
      </p:pic>
      <p:pic>
        <p:nvPicPr>
          <p:cNvPr id="1026" name="Picture 2" descr="http://hilumilhc.web.cern.ch/sites/hilumilhc.web.cern.ch/files/HiLumi-logo-REF-S_website.jp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" t="12978"/>
          <a:stretch/>
        </p:blipFill>
        <p:spPr bwMode="auto">
          <a:xfrm>
            <a:off x="438132" y="138728"/>
            <a:ext cx="870830" cy="36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44624" y="4473345"/>
            <a:ext cx="1123852" cy="621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70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70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49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9000" y="342900"/>
            <a:ext cx="594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9000" y="3829050"/>
            <a:ext cx="594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31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460162" y="3486150"/>
            <a:ext cx="5938838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085850" y="4580063"/>
            <a:ext cx="3429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613" y="4563939"/>
            <a:ext cx="365148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013850" y="4767263"/>
            <a:ext cx="4830300" cy="270000"/>
          </a:xfrm>
        </p:spPr>
        <p:txBody>
          <a:bodyPr/>
          <a:lstStyle/>
          <a:p>
            <a:r>
              <a:rPr lang="fr-FR" noProof="0" smtClean="0"/>
              <a:t>Thomas Jones - STFC - 21/04/16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342900" y="4552950"/>
            <a:ext cx="3429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675" dirty="0" smtClean="0"/>
                <a:t>logo</a:t>
              </a:r>
            </a:p>
            <a:p>
              <a:pPr algn="ctr"/>
              <a:r>
                <a:rPr lang="en-GB" sz="675" dirty="0" smtClean="0"/>
                <a:t>area</a:t>
              </a:r>
              <a:endParaRPr lang="en-GB" sz="675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2892" y="4406900"/>
            <a:ext cx="460058" cy="603250"/>
          </a:xfrm>
          <a:prstGeom prst="rect">
            <a:avLst/>
          </a:prstGeom>
        </p:spPr>
      </p:pic>
      <p:pic>
        <p:nvPicPr>
          <p:cNvPr id="15" name="Picture 14" descr="STFCLargeColour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126" y="594741"/>
            <a:ext cx="1512168" cy="43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4767263"/>
            <a:ext cx="45702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r>
              <a:rPr lang="fr-FR" b="1" dirty="0" smtClean="0"/>
              <a:t>James Mitchell</a:t>
            </a:r>
            <a:r>
              <a:rPr lang="fr-FR" dirty="0" smtClean="0"/>
              <a:t> – Lancaster </a:t>
            </a:r>
            <a:r>
              <a:rPr lang="fr-FR" dirty="0" err="1" smtClean="0"/>
              <a:t>University</a:t>
            </a:r>
            <a:r>
              <a:rPr lang="fr-FR" dirty="0" smtClean="0"/>
              <a:t> – 15/11/16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ctr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2"/>
                    </a14:imgEffect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8002" t="36406" r="47569" b="29969"/>
          <a:stretch/>
        </p:blipFill>
        <p:spPr>
          <a:xfrm>
            <a:off x="-13993" y="0"/>
            <a:ext cx="6871993" cy="521012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650" y="1635646"/>
            <a:ext cx="5542081" cy="497665"/>
          </a:xfrm>
          <a:solidFill>
            <a:srgbClr val="3998B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lnSpc>
                <a:spcPts val="3500"/>
              </a:lnSpc>
            </a:pPr>
            <a:r>
              <a:rPr lang="en-GB" sz="2800" dirty="0" smtClean="0">
                <a:solidFill>
                  <a:schemeClr val="bg1"/>
                </a:solidFill>
              </a:rPr>
              <a:t>Update on DQW HOMs</a:t>
            </a:r>
            <a:endParaRPr lang="en-GB" sz="2800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8795" y="2247715"/>
            <a:ext cx="3527793" cy="684075"/>
          </a:xfrm>
          <a:solidFill>
            <a:srgbClr val="3998B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endParaRPr lang="en-GB" sz="105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bg1"/>
                </a:solidFill>
              </a:rPr>
              <a:t>J. A. Mitchell</a:t>
            </a:r>
            <a:endParaRPr lang="en-GB" sz="18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2696" y="3363838"/>
            <a:ext cx="5399999" cy="442260"/>
          </a:xfrm>
        </p:spPr>
        <p:txBody>
          <a:bodyPr>
            <a:noAutofit/>
          </a:bodyPr>
          <a:lstStyle/>
          <a:p>
            <a:pPr algn="ctr"/>
            <a:r>
              <a:rPr lang="en-GB" sz="1200" dirty="0"/>
              <a:t>131st HL-LHC WP2 </a:t>
            </a:r>
            <a:r>
              <a:rPr lang="en-GB" sz="1200" dirty="0" smtClean="0"/>
              <a:t>Meeting</a:t>
            </a:r>
            <a:endParaRPr lang="en-GB" sz="1200" dirty="0"/>
          </a:p>
          <a:p>
            <a:pPr algn="ctr"/>
            <a:r>
              <a:rPr lang="en-GB" sz="1200" dirty="0" smtClean="0"/>
              <a:t>CERN-Internal, 25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September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368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DQW HOMC V2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3135" t="16668" r="38561" b="3322"/>
          <a:stretch/>
        </p:blipFill>
        <p:spPr>
          <a:xfrm>
            <a:off x="6225232" y="58003"/>
            <a:ext cx="555254" cy="83288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008" y="3507854"/>
            <a:ext cx="2882493" cy="15302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3" y="1029104"/>
            <a:ext cx="2221663" cy="12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584" y="1026096"/>
            <a:ext cx="2221663" cy="12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825" y="1029104"/>
            <a:ext cx="2221663" cy="12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640" y="2931790"/>
            <a:ext cx="2309838" cy="1407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6632" y="73327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6632" y="239269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endCxn id="14" idx="1"/>
          </p:cNvCxnSpPr>
          <p:nvPr/>
        </p:nvCxnSpPr>
        <p:spPr>
          <a:xfrm flipV="1">
            <a:off x="2060848" y="2992052"/>
            <a:ext cx="792088" cy="1426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52936" y="2715053"/>
            <a:ext cx="2592288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Highest power still a result of the 960 MHz mode.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/>
              <a:t>If we vary this mode in frequency:</a:t>
            </a:r>
            <a:endParaRPr lang="en-GB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085184" y="3158040"/>
            <a:ext cx="552472" cy="536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23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Measurements with beam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32" y="733278"/>
            <a:ext cx="66247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aims: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Validate we can </a:t>
            </a: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HOM power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accurately.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Validate we have not </a:t>
            </a: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‘missed modes’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simulation.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Validate </a:t>
            </a: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increases with intensity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(and bunch number) </a:t>
            </a:r>
            <a:r>
              <a:rPr lang="en-GB" sz="1400" b="1" u="sng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expected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>
              <a:buFont typeface="+mj-lt"/>
              <a:buAutoNum type="arabicPeriod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binomial distribution was initially used to represent the bunch profile.</a:t>
            </a:r>
          </a:p>
          <a:p>
            <a:pPr marL="800100" lvl="1" indent="-342900">
              <a:buFont typeface="+mj-lt"/>
              <a:buAutoNum type="arabicPeriod"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644" y="2787974"/>
            <a:ext cx="3193774" cy="18000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484784" y="2088617"/>
            <a:ext cx="144016" cy="92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81"/>
          <a:stretch/>
        </p:blipFill>
        <p:spPr>
          <a:xfrm>
            <a:off x="3593797" y="2618865"/>
            <a:ext cx="1816211" cy="217545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930539" y="2551008"/>
            <a:ext cx="4757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H1</a:t>
            </a:r>
          </a:p>
          <a:p>
            <a:r>
              <a:rPr lang="en-GB" dirty="0" smtClean="0"/>
              <a:t>H2</a:t>
            </a:r>
          </a:p>
          <a:p>
            <a:r>
              <a:rPr lang="en-GB" dirty="0" smtClean="0"/>
              <a:t>H3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229200" y="2753081"/>
            <a:ext cx="701340" cy="1787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>
            <a:off x="4750442" y="3012673"/>
            <a:ext cx="1180097" cy="15753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229200" y="3321783"/>
            <a:ext cx="701340" cy="9000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4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Meas. with Beam: </a:t>
            </a:r>
            <a:r>
              <a:rPr lang="en-GB" sz="3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Bunch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74" y="2587742"/>
            <a:ext cx="5078647" cy="201622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"/>
          <a:stretch/>
        </p:blipFill>
        <p:spPr>
          <a:xfrm>
            <a:off x="935477" y="715534"/>
            <a:ext cx="5078646" cy="193557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-171400" y="592651"/>
            <a:ext cx="16109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27/08/2018: MD4</a:t>
            </a:r>
            <a:endParaRPr lang="en-GB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7152" y="555526"/>
            <a:ext cx="1216969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Cavity 1 - HOMC1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97153" y="2509136"/>
            <a:ext cx="1216969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n-GB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Cavity 2 - HOMC1</a:t>
            </a:r>
            <a:endParaRPr lang="en-GB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33056" y="458320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 underestimates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Unforeseen power at 1.8 GHz</a:t>
            </a:r>
            <a:endParaRPr lang="en-GB" sz="1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Elbow Connector 15"/>
          <p:cNvCxnSpPr>
            <a:endCxn id="14" idx="1"/>
          </p:cNvCxnSpPr>
          <p:nvPr/>
        </p:nvCxnSpPr>
        <p:spPr>
          <a:xfrm>
            <a:off x="1988840" y="4489008"/>
            <a:ext cx="1944216" cy="325028"/>
          </a:xfrm>
          <a:prstGeom prst="bentConnector3">
            <a:avLst>
              <a:gd name="adj1" fmla="val 474"/>
            </a:avLst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14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Meas. with Beam: </a:t>
            </a:r>
            <a:r>
              <a:rPr lang="en-GB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Single Bunch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81"/>
          <a:stretch/>
        </p:blipFill>
        <p:spPr>
          <a:xfrm>
            <a:off x="1670614" y="762896"/>
            <a:ext cx="1280267" cy="153350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48323" y="2787774"/>
            <a:ext cx="29696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resolution narrow band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scans also taken on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GB" sz="14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GB" sz="1400" u="sng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modes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Analytic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under-represents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power in all cases.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coupling difference seen between modes.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171400" y="592651"/>
            <a:ext cx="16109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27/08/2018: MD4</a:t>
            </a:r>
            <a:endParaRPr lang="en-GB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84983" y="623531"/>
            <a:ext cx="3268217" cy="4436442"/>
            <a:chOff x="3284983" y="623531"/>
            <a:chExt cx="3268217" cy="4436442"/>
          </a:xfrm>
        </p:grpSpPr>
        <p:grpSp>
          <p:nvGrpSpPr>
            <p:cNvPr id="4" name="Group 3"/>
            <p:cNvGrpSpPr/>
            <p:nvPr/>
          </p:nvGrpSpPr>
          <p:grpSpPr>
            <a:xfrm>
              <a:off x="4100719" y="623531"/>
              <a:ext cx="2452481" cy="4436442"/>
              <a:chOff x="563521" y="627534"/>
              <a:chExt cx="2452481" cy="443644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/>
              <a:srcRect r="75451"/>
              <a:stretch/>
            </p:blipFill>
            <p:spPr>
              <a:xfrm>
                <a:off x="635529" y="964937"/>
                <a:ext cx="1037794" cy="4036779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4"/>
              <a:srcRect l="49098" r="26353"/>
              <a:stretch/>
            </p:blipFill>
            <p:spPr>
              <a:xfrm>
                <a:off x="1833380" y="949955"/>
                <a:ext cx="1037794" cy="4036779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563521" y="836042"/>
                <a:ext cx="1224136" cy="4227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791866" y="836042"/>
                <a:ext cx="1224136" cy="422793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63521" y="627534"/>
                <a:ext cx="1224136" cy="20850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Top HOM Coupler</a:t>
                </a:r>
                <a:endParaRPr lang="en-GB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787656" y="627534"/>
                <a:ext cx="1228345" cy="20850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9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Bottom HOM Coupler</a:t>
                </a:r>
                <a:endParaRPr lang="en-GB" sz="9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284983" y="832039"/>
              <a:ext cx="813631" cy="422793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580</a:t>
              </a:r>
            </a:p>
            <a:p>
              <a:pPr algn="ctr"/>
              <a:endPara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sz="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704</a:t>
              </a:r>
            </a:p>
            <a:p>
              <a:pPr algn="ctr"/>
              <a:endPara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960</a:t>
              </a:r>
            </a:p>
            <a:p>
              <a:pPr algn="ctr"/>
              <a:endPara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en-GB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1263</a:t>
              </a:r>
              <a:endPara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84983" y="623531"/>
              <a:ext cx="813632" cy="20850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Mode [MHz]</a:t>
              </a:r>
              <a:endParaRPr lang="en-GB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15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Meas. with Beam: </a:t>
            </a:r>
            <a:r>
              <a:rPr lang="en-GB" sz="3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Profile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491630"/>
            <a:ext cx="4105709" cy="34898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18719" y="4117904"/>
            <a:ext cx="1872208" cy="43204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190927" y="2680732"/>
            <a:ext cx="360040" cy="143717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190927" y="4117905"/>
            <a:ext cx="360040" cy="7952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67" y="2708223"/>
            <a:ext cx="2736304" cy="14892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355428" y="838831"/>
            <a:ext cx="60979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evaluate whether the beam profile was the cause of the underestimation.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following crab cavity test (MD5) the bunch profile was measured during the </a:t>
            </a:r>
            <a:r>
              <a:rPr lang="en-GB" sz="12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coasts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time multiple bunches were used with a bunch spacing of ~ 525 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en-GB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71400" y="592651"/>
            <a:ext cx="16109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05/09/2018: MD5</a:t>
            </a:r>
            <a:endParaRPr lang="en-GB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7892" y="4272953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Courtesy of M. Schwarz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2974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904" y="684777"/>
            <a:ext cx="4080605" cy="16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904" y="2282116"/>
            <a:ext cx="4080605" cy="16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Meas. with Beam: </a:t>
            </a:r>
            <a:r>
              <a:rPr lang="en-GB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 </a:t>
            </a:r>
            <a:r>
              <a:rPr lang="en-GB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Profile</a:t>
            </a:r>
            <a:endParaRPr lang="en-GB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0" y="820175"/>
            <a:ext cx="2177944" cy="12352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24" y="2200808"/>
            <a:ext cx="2177650" cy="12350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>
            <a:off x="2255167" y="899017"/>
            <a:ext cx="525761" cy="88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267371" y="2328658"/>
            <a:ext cx="729581" cy="315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48254" y="3870346"/>
            <a:ext cx="273630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Predicted is total power, not accounting for intra-coupler power flux.</a:t>
            </a:r>
            <a:endParaRPr lang="en-GB" sz="7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7602" y="4284887"/>
            <a:ext cx="6097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still discrepancies between the measured and analytical.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is under investigation: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Cable transfer function, mechanical position of HOM couplers, calibrations, bellows etc…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624" y="553972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05/09/2018: MD5</a:t>
            </a:r>
            <a:endParaRPr lang="en-GB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</a:t>
            </a:r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with Beam: </a:t>
            </a:r>
            <a:r>
              <a:rPr lang="en-GB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Distribution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202" y="2328477"/>
            <a:ext cx="3025563" cy="2700000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32" y="646391"/>
            <a:ext cx="1609586" cy="142834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422" y="2328477"/>
            <a:ext cx="3129743" cy="2700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495494" y="2215939"/>
            <a:ext cx="71156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Cavity 1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35854" y="2215939"/>
            <a:ext cx="711564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Cavity 2</a:t>
            </a:r>
            <a:endParaRPr lang="en-GB" sz="1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981"/>
          <a:stretch/>
        </p:blipFill>
        <p:spPr>
          <a:xfrm>
            <a:off x="2025573" y="661246"/>
            <a:ext cx="1159284" cy="138859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3500692" y="627283"/>
            <a:ext cx="4757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H1</a:t>
            </a:r>
          </a:p>
          <a:p>
            <a:r>
              <a:rPr lang="en-GB" dirty="0" smtClean="0"/>
              <a:t>H2</a:t>
            </a:r>
          </a:p>
          <a:p>
            <a:r>
              <a:rPr lang="en-GB" dirty="0" smtClean="0"/>
              <a:t>H3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084292" y="843307"/>
            <a:ext cx="4947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714954" y="1088948"/>
            <a:ext cx="864096" cy="7624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084292" y="1383186"/>
            <a:ext cx="461806" cy="3051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58113" y="1288185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Measured power ratio for 4 high longitudinal impedance modes.</a:t>
            </a:r>
            <a:endParaRPr lang="en-GB" sz="1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119073" y="1582673"/>
            <a:ext cx="1472489" cy="8794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583001" y="1589112"/>
            <a:ext cx="5289" cy="873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0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Meas. with Beam: </a:t>
            </a:r>
            <a:r>
              <a:rPr lang="en-GB" sz="28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Multibunch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4" y="1288304"/>
            <a:ext cx="3173804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607" y="1288304"/>
            <a:ext cx="3173804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4" y="3292030"/>
            <a:ext cx="3173804" cy="1800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40768" y="1005443"/>
            <a:ext cx="12244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mtClean="0"/>
              <a:t>590 MHz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09120" y="1005443"/>
            <a:ext cx="12244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mtClean="0"/>
              <a:t>700 </a:t>
            </a:r>
            <a:r>
              <a:rPr lang="en-GB" dirty="0" smtClean="0"/>
              <a:t>MHz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29290" y="3010832"/>
            <a:ext cx="12244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960 MHz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-171400" y="592651"/>
            <a:ext cx="1610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27/08/2018: MD3</a:t>
            </a:r>
          </a:p>
          <a:p>
            <a:pPr algn="ctr"/>
            <a:r>
              <a:rPr lang="en-GB" sz="11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Cavity 1</a:t>
            </a:r>
            <a:endParaRPr lang="en-GB" sz="11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81185" y="3491597"/>
            <a:ext cx="28803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590 MHz mode is underestimated by &gt; 10 </a:t>
            </a:r>
            <a:r>
              <a:rPr lang="en-GB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dB.</a:t>
            </a:r>
            <a:endParaRPr lang="en-GB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Using measured profile could account for 5 </a:t>
            </a:r>
            <a:r>
              <a:rPr lang="en-GB" sz="1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dB.</a:t>
            </a:r>
            <a:endParaRPr lang="en-GB" sz="14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Q or R/Q is underestimated.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3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24" y="2573830"/>
            <a:ext cx="3193568" cy="23832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First HOMs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156" y="2632424"/>
            <a:ext cx="3110019" cy="22435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648" y="771550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400" b="1" u="sng" dirty="0" smtClean="0">
                <a:latin typeface="Times" charset="0"/>
                <a:ea typeface="Times" charset="0"/>
                <a:cs typeface="Times" charset="0"/>
              </a:rPr>
              <a:t>590 MHz mode is higher in power than predicted by &gt; 10 dB</a:t>
            </a:r>
          </a:p>
          <a:p>
            <a:pPr marL="285750" indent="-285750">
              <a:buFont typeface="Arial" charset="0"/>
              <a:buChar char="•"/>
            </a:pPr>
            <a:endParaRPr lang="en-US" sz="1400" b="1" u="sng" dirty="0" smtClean="0">
              <a:latin typeface="Times" charset="0"/>
              <a:ea typeface="Times" charset="0"/>
              <a:cs typeface="Times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u="sng" dirty="0" smtClean="0">
                <a:latin typeface="Times" charset="0"/>
                <a:ea typeface="Times" charset="0"/>
                <a:cs typeface="Times" charset="0"/>
              </a:rPr>
              <a:t>Decrease in damping:</a:t>
            </a:r>
            <a:endParaRPr lang="en-US" sz="1400" b="1" u="sng" dirty="0">
              <a:latin typeface="Times" charset="0"/>
              <a:ea typeface="Times" charset="0"/>
              <a:cs typeface="Times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Times" charset="0"/>
                <a:ea typeface="Times" charset="0"/>
                <a:cs typeface="Times" charset="0"/>
              </a:rPr>
              <a:t>Transmission measurements on cavity show the difference between cavities.</a:t>
            </a:r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1400" dirty="0">
                <a:latin typeface="Times" charset="0"/>
                <a:ea typeface="Times" charset="0"/>
                <a:cs typeface="Times" charset="0"/>
              </a:rPr>
              <a:t>Test box measurements show a large deviation in the coupler’s ‘transfer function</a:t>
            </a:r>
            <a:r>
              <a:rPr lang="en-US" sz="1400" dirty="0" smtClean="0">
                <a:latin typeface="Times" charset="0"/>
                <a:ea typeface="Times" charset="0"/>
                <a:cs typeface="Times" charset="0"/>
              </a:rPr>
              <a:t>’.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400" dirty="0" smtClean="0">
                <a:latin typeface="Times" charset="0"/>
                <a:ea typeface="Times" charset="0"/>
                <a:cs typeface="Times" charset="0"/>
              </a:rPr>
              <a:t>Tolerance on LHC couplers should be larger.</a:t>
            </a:r>
          </a:p>
          <a:p>
            <a:pPr marL="285750" indent="-285750">
              <a:buFont typeface="Arial" charset="0"/>
              <a:buChar char="•"/>
            </a:pPr>
            <a:endParaRPr lang="en-US" sz="1400" b="1" dirty="0" smtClean="0">
              <a:latin typeface="Times" charset="0"/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Conclusions</a:t>
            </a:r>
            <a:endParaRPr lang="en-GB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648" y="915566"/>
            <a:ext cx="619268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HOM Coupler in final stages.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Files stored with CST models on EDMS.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defTabSz="914400"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 Power compared with single-bunch and multi-bunch.</a:t>
            </a: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Under-represented by analytic bunch profile.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Notable Observations: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960 MHz is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dominant mode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power and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 95 % through top HOM coupler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590 MHz mode is 10 dB higher than expected.</a:t>
            </a:r>
          </a:p>
          <a:p>
            <a:pPr marL="742950" lvl="1" indent="-285750" defTabSz="914400"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frequency power not expected – being investigated.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382" y="549623"/>
            <a:ext cx="2499489" cy="14519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5732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SPS Crab </a:t>
            </a:r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 </a:t>
            </a:r>
            <a:r>
              <a:rPr lang="en-GB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tand</a:t>
            </a:r>
            <a:endParaRPr lang="en-GB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09133"/>
            <a:ext cx="3069506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245" y="1121512"/>
            <a:ext cx="2626692" cy="335771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665" y="2667238"/>
            <a:ext cx="1584176" cy="21820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09133"/>
            <a:ext cx="3068785" cy="18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1501243" y="1563638"/>
            <a:ext cx="2071773" cy="7935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756894" y="1848811"/>
            <a:ext cx="0" cy="10150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265849" y="3448546"/>
            <a:ext cx="611423" cy="250428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717032" y="3290441"/>
            <a:ext cx="1039863" cy="467833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717032" y="3290441"/>
            <a:ext cx="1039862" cy="121597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017156" y="3898429"/>
            <a:ext cx="1058466" cy="158923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5413847" y="4215457"/>
            <a:ext cx="661775" cy="72802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5154782" y="4288259"/>
            <a:ext cx="722490" cy="29971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5010373" y="2875119"/>
            <a:ext cx="1010915" cy="250428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78850" y="3095037"/>
            <a:ext cx="10928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 Couplers (x3)</a:t>
            </a:r>
            <a:endParaRPr lang="en-GB" sz="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71801" y="2728381"/>
            <a:ext cx="459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Tuner</a:t>
            </a:r>
            <a:endParaRPr lang="en-GB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37268" y="3290441"/>
            <a:ext cx="4275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FPC</a:t>
            </a:r>
            <a:endParaRPr lang="en-GB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1031" y="3703151"/>
            <a:ext cx="847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DQW crab cavity (vertical)</a:t>
            </a:r>
            <a:endParaRPr lang="en-GB" sz="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33692" y="4060056"/>
            <a:ext cx="795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Helium Vessel</a:t>
            </a:r>
            <a:endParaRPr lang="en-GB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37268" y="4427229"/>
            <a:ext cx="90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Cold magnetic shielding</a:t>
            </a:r>
            <a:endParaRPr lang="en-GB" sz="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3625256" y="1854070"/>
            <a:ext cx="1053059" cy="850467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155143" y="2669447"/>
            <a:ext cx="6732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probe</a:t>
            </a:r>
            <a:endParaRPr lang="en-GB" sz="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0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9" grpId="0"/>
      <p:bldP spid="40" grpId="0"/>
      <p:bldP spid="41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650" y="1923678"/>
            <a:ext cx="5542081" cy="497665"/>
          </a:xfrm>
          <a:solidFill>
            <a:srgbClr val="3998B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lnSpc>
                <a:spcPts val="3500"/>
              </a:lnSpc>
            </a:pPr>
            <a:r>
              <a:rPr lang="en-GB" sz="2800" dirty="0" smtClean="0">
                <a:solidFill>
                  <a:schemeClr val="bg1"/>
                </a:solidFill>
              </a:rPr>
              <a:t>Update on DQW Multipoles</a:t>
            </a:r>
            <a:endParaRPr lang="en-GB" sz="2800" i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8795" y="2535747"/>
            <a:ext cx="3527793" cy="684075"/>
          </a:xfrm>
          <a:solidFill>
            <a:srgbClr val="3998BE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endParaRPr lang="en-GB" sz="105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1800" b="1" dirty="0" smtClean="0">
                <a:solidFill>
                  <a:schemeClr val="bg1"/>
                </a:solidFill>
              </a:rPr>
              <a:t>J. A. Mitchell</a:t>
            </a:r>
            <a:endParaRPr lang="en-GB" sz="18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92696" y="3651870"/>
            <a:ext cx="5399999" cy="442260"/>
          </a:xfrm>
        </p:spPr>
        <p:txBody>
          <a:bodyPr>
            <a:noAutofit/>
          </a:bodyPr>
          <a:lstStyle/>
          <a:p>
            <a:pPr algn="ctr"/>
            <a:r>
              <a:rPr lang="en-GB" sz="1200" dirty="0"/>
              <a:t>131st HL-LHC WP2 </a:t>
            </a:r>
            <a:r>
              <a:rPr lang="en-GB" sz="1200" dirty="0" smtClean="0"/>
              <a:t>Meeting</a:t>
            </a:r>
            <a:endParaRPr lang="en-GB" sz="1200" dirty="0"/>
          </a:p>
          <a:p>
            <a:pPr algn="ctr"/>
            <a:r>
              <a:rPr lang="en-GB" sz="1200" dirty="0" smtClean="0"/>
              <a:t>CERN-Internal, 25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September 2018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794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Simulations</a:t>
            </a:r>
            <a:endParaRPr lang="en-GB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12" y="699942"/>
            <a:ext cx="5387838" cy="3073311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46140" y="3939902"/>
            <a:ext cx="6565720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WP2 Meeting, 22</a:t>
            </a:r>
            <a:r>
              <a:rPr lang="en-GB" baseline="30000" dirty="0">
                <a:latin typeface="Times" panose="02020603050405020304" pitchFamily="18" charset="0"/>
                <a:cs typeface="Times" panose="02020603050405020304" pitchFamily="18" charset="0"/>
              </a:rPr>
              <a:t>nd</a:t>
            </a: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 May 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2018: Main comments</a:t>
            </a:r>
          </a:p>
          <a:p>
            <a:endParaRPr lang="en-GB" sz="105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Does the b3 increase so much with the new ports?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Is the large increase in b4 realistic?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Simulations</a:t>
            </a:r>
            <a:endParaRPr lang="en-GB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608860"/>
              </p:ext>
            </p:extLst>
          </p:nvPr>
        </p:nvGraphicFramePr>
        <p:xfrm>
          <a:off x="764704" y="2231509"/>
          <a:ext cx="4064743" cy="916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3462765865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290015800"/>
                    </a:ext>
                  </a:extLst>
                </a:gridCol>
                <a:gridCol w="446087">
                  <a:extLst>
                    <a:ext uri="{9D8B030D-6E8A-4147-A177-3AD203B41FA5}">
                      <a16:colId xmlns:a16="http://schemas.microsoft.com/office/drawing/2014/main" val="1979883990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3974119145"/>
                    </a:ext>
                  </a:extLst>
                </a:gridCol>
                <a:gridCol w="446087">
                  <a:extLst>
                    <a:ext uri="{9D8B030D-6E8A-4147-A177-3AD203B41FA5}">
                      <a16:colId xmlns:a16="http://schemas.microsoft.com/office/drawing/2014/main" val="516230956"/>
                    </a:ext>
                  </a:extLst>
                </a:gridCol>
                <a:gridCol w="422275">
                  <a:extLst>
                    <a:ext uri="{9D8B030D-6E8A-4147-A177-3AD203B41FA5}">
                      <a16:colId xmlns:a16="http://schemas.microsoft.com/office/drawing/2014/main" val="255485318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28343142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VT =  10 MV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re{b2}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im</a:t>
                      </a:r>
                      <a:r>
                        <a:rPr lang="en-GB" sz="1100" u="none" strike="noStrike" dirty="0">
                          <a:effectLst/>
                        </a:rPr>
                        <a:t>{b2}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re{b3}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im</a:t>
                      </a:r>
                      <a:r>
                        <a:rPr lang="en-GB" sz="1100" u="none" strike="noStrike" dirty="0">
                          <a:effectLst/>
                        </a:rPr>
                        <a:t>{b3}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re{b4}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err="1">
                          <a:effectLst/>
                        </a:rPr>
                        <a:t>im</a:t>
                      </a:r>
                      <a:r>
                        <a:rPr lang="en-GB" sz="1100" u="none" strike="noStrike" dirty="0">
                          <a:effectLst/>
                        </a:rPr>
                        <a:t>{b4}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177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Panofsky Wenzel @ 25 mm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-1494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-56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-830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96614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PW @ 30 mm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-1491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-19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-466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629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256025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LF @ 30 mm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-1505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 smtClean="0">
                          <a:effectLst/>
                        </a:rPr>
                        <a:t>-575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498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718726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034305" y="209577"/>
            <a:ext cx="1842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Units: </a:t>
            </a:r>
            <a:r>
              <a:rPr lang="en-GB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mTm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/m</a:t>
            </a:r>
            <a:r>
              <a:rPr lang="en-GB" baseline="30000" dirty="0" smtClean="0">
                <a:latin typeface="Times" panose="02020603050405020304" pitchFamily="18" charset="0"/>
                <a:cs typeface="Times" panose="02020603050405020304" pitchFamily="18" charset="0"/>
              </a:rPr>
              <a:t>(n-1)</a:t>
            </a:r>
            <a:endParaRPr lang="en-GB" sz="1400" baseline="300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4869160" y="2773549"/>
            <a:ext cx="144016" cy="374265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052889" y="277848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K. Papke 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656" y="76491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Benchmarked with another person.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009" t="73500" b="22694"/>
          <a:stretch/>
        </p:blipFill>
        <p:spPr>
          <a:xfrm>
            <a:off x="764704" y="1491629"/>
            <a:ext cx="5171814" cy="116955"/>
          </a:xfrm>
          <a:prstGeom prst="rect">
            <a:avLst/>
          </a:prstGeom>
          <a:ln w="12700">
            <a:noFill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37488" b="57826"/>
          <a:stretch/>
        </p:blipFill>
        <p:spPr>
          <a:xfrm>
            <a:off x="548680" y="1320553"/>
            <a:ext cx="5387838" cy="144016"/>
          </a:xfrm>
          <a:prstGeom prst="rect">
            <a:avLst/>
          </a:prstGeom>
          <a:ln w="12700"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39564" y="3597631"/>
            <a:ext cx="5825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3 is realistic and greater than specified 1000 </a:t>
            </a:r>
            <a:r>
              <a:rPr lang="en-GB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mT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/m</a:t>
            </a:r>
            <a:r>
              <a:rPr lang="en-GB" baseline="30000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4 needs investigation into radial convergence.</a:t>
            </a:r>
          </a:p>
        </p:txBody>
      </p:sp>
    </p:spTree>
    <p:extLst>
      <p:ext uri="{BB962C8B-B14F-4D97-AF65-F5344CB8AC3E}">
        <p14:creationId xmlns:p14="http://schemas.microsoft.com/office/powerpoint/2010/main" val="132954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Measurements</a:t>
            </a:r>
            <a:endParaRPr lang="en-GB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656" y="76491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imes" panose="02020603050405020304" pitchFamily="18" charset="0"/>
                <a:cs typeface="Times" panose="02020603050405020304" pitchFamily="18" charset="0"/>
              </a:rPr>
              <a:t>Azimuthal bead-pull measurements using metallic and dielectric needles.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976" y="2211630"/>
            <a:ext cx="2810674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96" y="1491630"/>
            <a:ext cx="2179838" cy="288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6672" y="444395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We are able to measure the b1 and b3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Working to evaluate to what accuracy we can measure them to.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460453"/>
            <a:ext cx="2334394" cy="7050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0928" y="4894033"/>
            <a:ext cx="424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Courtesy of Paul-Francois Gapais (see summer student report).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37335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Ancillaries: </a:t>
            </a:r>
            <a:r>
              <a:rPr lang="en-GB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3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on-conformity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76" y="1779662"/>
            <a:ext cx="2478104" cy="28479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6632" y="733279"/>
            <a:ext cx="3888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HOM coupler ports are </a:t>
            </a:r>
            <a:r>
              <a:rPr lang="en-GB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+ 5 mm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compared to design.</a:t>
            </a:r>
            <a:endParaRPr lang="en-GB" sz="1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Reduces coupling to majority of HOMs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present impedance issue for SPS test.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64" y="673119"/>
            <a:ext cx="2539043" cy="14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64" y="2028819"/>
            <a:ext cx="2539043" cy="14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063" y="3408659"/>
            <a:ext cx="253904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Ancillaries</a:t>
            </a:r>
            <a:r>
              <a:rPr lang="en-GB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probe as fourth HOM coupler</a:t>
            </a:r>
            <a:endParaRPr lang="en-GB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778" y="684134"/>
            <a:ext cx="61824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pick-up is designed extract 1 W at the fundamental mode frequency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Q</a:t>
            </a:r>
            <a:r>
              <a:rPr lang="en-GB" sz="1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= 1.6 x 10</a:t>
            </a:r>
            <a:r>
              <a:rPr lang="en-GB" sz="16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GB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  <a:endParaRPr lang="en-GB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also a HOM coupler for the 1.75 GHz mode 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cannot couple to this mode with HOM couplers.</a:t>
            </a:r>
            <a:endParaRPr lang="en-GB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52" y="1866577"/>
            <a:ext cx="5851760" cy="189382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388" y="3219822"/>
            <a:ext cx="1825712" cy="180300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37778" y="3867894"/>
            <a:ext cx="3595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PU is made from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Cu to avoid heating.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0" t="29576" r="36352" b="18433"/>
          <a:stretch/>
        </p:blipFill>
        <p:spPr>
          <a:xfrm>
            <a:off x="1069190" y="4237030"/>
            <a:ext cx="1131429" cy="7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0" t="29709" r="37000" b="18300"/>
          <a:stretch/>
        </p:blipFill>
        <p:spPr>
          <a:xfrm>
            <a:off x="2345907" y="4237030"/>
            <a:ext cx="1131428" cy="72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424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Mode measurements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32" y="733278"/>
            <a:ext cx="6398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measurements using VNA in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cold test in M7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buncker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lh3.googleusercontent.com/BezzsSEzd8B3E4teoLBtnYHEYePC4ufYZHLk0v69butqO1Yy_bhd5XVrIcES9VH5vFNfbHk_zIJHuB9TNWlLJuTqqUr0ETpGHG-LMfJptK-tSvjd-WKiG9dAFYJnqWUpAxUooC1GGrGjnUOJACl7NG75BpCKheoiSLVynxX-0u9BGV2sND29w9dGIR6x3VSZ7qclSo7IFDME13xSu_wdpQ6deUSAcMJkpOrbf7-346XH1u-oGXgaLldkz55voQaEMLnDopu8twvfD9L8e5yOV2oLq7-i5wiwdYxAzH9iKhN1WfDjf4htJAz4gkRn559_nf3JljpiCr-y8FsyKyjCtzG3DEZ943i0mc4tyzEQ7JXQpqbfTDeGy_YclQYPrqvHlfPvEU5Du23l58qZDwbPLZaFV5H7hXGKffanIeUf4R1ctQZRPseqQ0fuwnu2soQ3_nYrEy3DQzfetLAKZz61iJlMU3A7D_2xI66YTcWDDqRixYmV7i__HXG2KaktQHVA_sf6yfYVZvDa8ZgAkRK1G2Ex5_Woy6dSXCfv8E2DRK-whaS1A7ujSn8Y-IcRfP38i882fDFHKFOY93M8N2lvakWbe25JnWJ_CQMk9R-g8Vkc3uR1QK9Tms5Q-iEFkDc=w738-h983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2" t="13812" b="13187"/>
          <a:stretch/>
        </p:blipFill>
        <p:spPr bwMode="auto">
          <a:xfrm>
            <a:off x="232594" y="1275606"/>
            <a:ext cx="2664296" cy="34049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960" y="1347614"/>
            <a:ext cx="3583463" cy="324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0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Mode measurements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32" y="733278"/>
            <a:ext cx="6398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Transmission measurements using VNA in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cold test in M7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buncker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195424"/>
            <a:ext cx="2952328" cy="16743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628" y="1299005"/>
            <a:ext cx="3489918" cy="286310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Arrow Connector 12"/>
          <p:cNvCxnSpPr/>
          <p:nvPr/>
        </p:nvCxnSpPr>
        <p:spPr>
          <a:xfrm>
            <a:off x="2708920" y="1463238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96652" y="3728696"/>
                <a:ext cx="2736304" cy="11733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Deviations are hence:</a:t>
                </a:r>
              </a:p>
              <a:p>
                <a:endParaRPr lang="en-GB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12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den>
                      </m:f>
                      <m:r>
                        <a:rPr lang="en-GB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=0.003</m:t>
                      </m:r>
                    </m:oMath>
                  </m:oMathPara>
                </a14:m>
                <a:endParaRPr lang="en-GB" sz="1200" b="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GB" sz="1200" b="0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𝑄</m:t>
                          </m:r>
                          <m:r>
                            <a:rPr lang="en-GB" sz="1200" b="0" i="1" baseline="-2500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den>
                      </m:f>
                      <m:r>
                        <a:rPr lang="en-GB" sz="12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=0.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2</m:t>
                      </m:r>
                    </m:oMath>
                  </m:oMathPara>
                </a14:m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52" y="3728696"/>
                <a:ext cx="2736304" cy="11733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>
          <a:xfrm flipH="1">
            <a:off x="2852936" y="4011910"/>
            <a:ext cx="504056" cy="303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67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Modified impedance spectra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6632" y="733278"/>
            <a:ext cx="63984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Impedance spectra: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Frequencies and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sz="1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values are known for a large number of modes.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 spectra altered for both cavities.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Note, remembering to use the +5 mm simulation results!</a:t>
            </a:r>
          </a:p>
          <a:p>
            <a:pPr marL="800100" lvl="1" indent="-342900">
              <a:buFont typeface="+mj-lt"/>
              <a:buAutoNum type="arabicPeriod"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48" y="1891434"/>
            <a:ext cx="4249068" cy="284055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6" name="Straight Arrow Connector 5"/>
          <p:cNvCxnSpPr/>
          <p:nvPr/>
        </p:nvCxnSpPr>
        <p:spPr>
          <a:xfrm flipH="1">
            <a:off x="3429596" y="3003798"/>
            <a:ext cx="1368152" cy="663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53732" y="2283718"/>
            <a:ext cx="2087636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both cavities the 960 MHz mode has increased in frequency.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BELOW to ABOVE the harmonic!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shows it is feasible for the mode to be excited by the 24</a:t>
            </a:r>
            <a:r>
              <a:rPr lang="en-GB" sz="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 at 25 ns bunch spacing.</a:t>
            </a:r>
            <a:endParaRPr lang="en-GB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4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HOM power: </a:t>
            </a:r>
            <a:r>
              <a:rPr lang="en-GB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frequency and </a:t>
            </a:r>
            <a:r>
              <a:rPr lang="en-GB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baseline="-25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shift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632" y="733278"/>
            <a:ext cx="6398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SPS HOM coupler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parameters: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546" y="660565"/>
            <a:ext cx="1429306" cy="9898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552" y="1238566"/>
            <a:ext cx="2088232" cy="541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8614" y="1161663"/>
            <a:ext cx="2362578" cy="14541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84758" y="1155489"/>
                <a:ext cx="1080120" cy="2727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2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&lt;100 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GB" sz="1200" baseline="-25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4758" y="1155489"/>
                <a:ext cx="1080120" cy="2727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139626" y="2658034"/>
            <a:ext cx="639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frequency and </a:t>
            </a:r>
            <a:r>
              <a:rPr lang="en-GB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sz="1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the modes can change.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tochastically varying these two parameters, a worst-case power can be calculated.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2309" y="3374379"/>
            <a:ext cx="2745730" cy="158265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044" y="3463227"/>
            <a:ext cx="3231058" cy="101201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Straight Arrow Connector 20"/>
          <p:cNvCxnSpPr/>
          <p:nvPr/>
        </p:nvCxnSpPr>
        <p:spPr>
          <a:xfrm>
            <a:off x="3261309" y="3507854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2656" y="4598174"/>
            <a:ext cx="3342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times larger than 1 kW limit.</a:t>
            </a:r>
          </a:p>
          <a:p>
            <a:r>
              <a:rPr lang="en-GB" sz="11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Due to mode at 960 MHz – coupler needs to be altered.</a:t>
            </a:r>
            <a:endParaRPr lang="en-GB" sz="11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531488" y="4547488"/>
            <a:ext cx="288032" cy="1740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23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55" y="1605195"/>
            <a:ext cx="6041495" cy="350953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5100" y="4822030"/>
            <a:ext cx="27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-5866"/>
            <a:ext cx="6858000" cy="584775"/>
          </a:xfrm>
          <a:prstGeom prst="rect">
            <a:avLst/>
          </a:prstGeom>
          <a:solidFill>
            <a:srgbClr val="3998BE"/>
          </a:solidFill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Re-design</a:t>
            </a:r>
            <a:endParaRPr lang="en-GB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6632" y="733278"/>
            <a:ext cx="63984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coupler should be altered to: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 ease of manufacture (</a:t>
            </a:r>
            <a:r>
              <a:rPr lang="en-GB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thoroughly detailed in this presentation).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transverse impedance below threshold.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maximum foreseeable HOM power to below 1 kW.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717032" y="2067694"/>
            <a:ext cx="23042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09680" y="1707654"/>
            <a:ext cx="165618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Assembly constraints…</a:t>
            </a:r>
            <a:endParaRPr lang="en-GB" sz="1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8131" y="1830764"/>
            <a:ext cx="64807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at HiLumi’17</a:t>
            </a:r>
            <a:endParaRPr lang="en-GB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6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B4D459-97E4-4AFB-8B36-8A9BE1329DA8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CC3041D-3408-4BA1-A51A-927C903F19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88029-2A48-4734-B47F-4DEE6118B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21412</TotalTime>
  <Words>1035</Words>
  <Application>Microsoft Office PowerPoint</Application>
  <PresentationFormat>Custom</PresentationFormat>
  <Paragraphs>225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 Math</vt:lpstr>
      <vt:lpstr>Mangal</vt:lpstr>
      <vt:lpstr>Times</vt:lpstr>
      <vt:lpstr>Times New Roman</vt:lpstr>
      <vt:lpstr>Wingdings</vt:lpstr>
      <vt:lpstr>Thème Office</vt:lpstr>
      <vt:lpstr>Update on DQW HOMs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Update on DQW Multipoles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James Alexander Mitchell</cp:lastModifiedBy>
  <cp:revision>697</cp:revision>
  <cp:lastPrinted>2018-09-08T10:30:10Z</cp:lastPrinted>
  <dcterms:created xsi:type="dcterms:W3CDTF">2016-02-12T09:02:01Z</dcterms:created>
  <dcterms:modified xsi:type="dcterms:W3CDTF">2018-09-25T08:53:30Z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