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2"/>
  </p:notesMasterIdLst>
  <p:handoutMasterIdLst>
    <p:handoutMasterId r:id="rId13"/>
  </p:handoutMasterIdLst>
  <p:sldIdLst>
    <p:sldId id="263" r:id="rId5"/>
    <p:sldId id="352" r:id="rId6"/>
    <p:sldId id="269" r:id="rId7"/>
    <p:sldId id="348" r:id="rId8"/>
    <p:sldId id="300" r:id="rId9"/>
    <p:sldId id="350" r:id="rId10"/>
    <p:sldId id="351" r:id="rId1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261" autoAdjust="0"/>
  </p:normalViewPr>
  <p:slideViewPr>
    <p:cSldViewPr snapToObjects="1" showGuides="1">
      <p:cViewPr varScale="1">
        <p:scale>
          <a:sx n="141" d="100"/>
          <a:sy n="141" d="100"/>
        </p:scale>
        <p:origin x="2364" y="120"/>
      </p:cViewPr>
      <p:guideLst>
        <p:guide orient="horz" pos="408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r>
              <a:rPr lang="en-GB"/>
              <a:t>Growth</a:t>
            </a:r>
            <a:r>
              <a:rPr lang="en-GB" baseline="0"/>
              <a:t> rate vs. PSD</a:t>
            </a:r>
            <a:endParaRPr lang="en-GB"/>
          </a:p>
        </c:rich>
      </c:tx>
      <c:layout/>
      <c:overlay val="0"/>
      <c:spPr>
        <a:noFill/>
        <a:ln>
          <a:noFill/>
        </a:ln>
        <a:effectLst/>
      </c:spPr>
      <c:txPr>
        <a:bodyPr rot="0" spcFirstLastPara="1" vertOverflow="ellipsis" vert="horz" wrap="square" anchor="ctr" anchorCtr="1"/>
        <a:lstStyle/>
        <a:p>
          <a:pPr>
            <a:defRPr sz="1400" b="0" i="0" u="none" strike="noStrike" kern="1200" spc="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title>
    <c:autoTitleDeleted val="0"/>
    <c:plotArea>
      <c:layout/>
      <c:scatterChart>
        <c:scatterStyle val="lineMarker"/>
        <c:varyColors val="0"/>
        <c:ser>
          <c:idx val="0"/>
          <c:order val="0"/>
          <c:tx>
            <c:v>measured</c:v>
          </c:tx>
          <c:spPr>
            <a:ln w="25400" cap="rnd">
              <a:noFill/>
              <a:round/>
            </a:ln>
            <a:effectLst/>
          </c:spPr>
          <c:marker>
            <c:symbol val="circle"/>
            <c:size val="5"/>
            <c:spPr>
              <a:solidFill>
                <a:schemeClr val="accent1"/>
              </a:solidFill>
              <a:ln w="9525">
                <a:solidFill>
                  <a:srgbClr val="002060"/>
                </a:solidFill>
              </a:ln>
              <a:effectLst/>
            </c:spPr>
          </c:marker>
          <c:xVal>
            <c:numRef>
              <c:f>Sheet1!$C$2:$C$13</c:f>
              <c:numCache>
                <c:formatCode>General</c:formatCode>
                <c:ptCount val="12"/>
                <c:pt idx="0">
                  <c:v>-125.88</c:v>
                </c:pt>
                <c:pt idx="2">
                  <c:v>-122.96</c:v>
                </c:pt>
                <c:pt idx="3">
                  <c:v>-111.59</c:v>
                </c:pt>
                <c:pt idx="4">
                  <c:v>-102</c:v>
                </c:pt>
                <c:pt idx="6">
                  <c:v>-114.49</c:v>
                </c:pt>
                <c:pt idx="7">
                  <c:v>-111.54</c:v>
                </c:pt>
                <c:pt idx="9">
                  <c:v>-111</c:v>
                </c:pt>
                <c:pt idx="10">
                  <c:v>-106.66</c:v>
                </c:pt>
                <c:pt idx="11">
                  <c:v>-101.53</c:v>
                </c:pt>
              </c:numCache>
            </c:numRef>
          </c:xVal>
          <c:yVal>
            <c:numRef>
              <c:f>Sheet1!$H$2:$H$13</c:f>
              <c:numCache>
                <c:formatCode>General</c:formatCode>
                <c:ptCount val="12"/>
                <c:pt idx="2">
                  <c:v>0.47</c:v>
                </c:pt>
                <c:pt idx="3">
                  <c:v>0</c:v>
                </c:pt>
                <c:pt idx="4">
                  <c:v>18</c:v>
                </c:pt>
                <c:pt idx="6">
                  <c:v>0.97</c:v>
                </c:pt>
                <c:pt idx="7">
                  <c:v>1.7</c:v>
                </c:pt>
                <c:pt idx="9">
                  <c:v>1.9</c:v>
                </c:pt>
                <c:pt idx="10">
                  <c:v>4.0999999999999996</c:v>
                </c:pt>
                <c:pt idx="11">
                  <c:v>11.3</c:v>
                </c:pt>
              </c:numCache>
            </c:numRef>
          </c:yVal>
          <c:smooth val="0"/>
          <c:extLst>
            <c:ext xmlns:c16="http://schemas.microsoft.com/office/drawing/2014/chart" uri="{C3380CC4-5D6E-409C-BE32-E72D297353CC}">
              <c16:uniqueId val="{00000000-9339-4CDB-BD25-9B69A6FA2066}"/>
            </c:ext>
          </c:extLst>
        </c:ser>
        <c:ser>
          <c:idx val="1"/>
          <c:order val="1"/>
          <c:tx>
            <c:v>calculated</c:v>
          </c:tx>
          <c:spPr>
            <a:ln w="25400" cap="rnd">
              <a:noFill/>
              <a:round/>
            </a:ln>
            <a:effectLst/>
          </c:spPr>
          <c:marker>
            <c:symbol val="circle"/>
            <c:size val="5"/>
            <c:spPr>
              <a:solidFill>
                <a:srgbClr val="C00000"/>
              </a:solidFill>
              <a:ln w="9525">
                <a:solidFill>
                  <a:srgbClr val="FF0000"/>
                </a:solidFill>
              </a:ln>
              <a:effectLst/>
            </c:spPr>
          </c:marker>
          <c:xVal>
            <c:numRef>
              <c:f>[1]Sheet1!$C$2:$C$17</c:f>
              <c:numCache>
                <c:formatCode>General</c:formatCode>
                <c:ptCount val="16"/>
                <c:pt idx="0">
                  <c:v>-125.88</c:v>
                </c:pt>
                <c:pt idx="2">
                  <c:v>-122.96</c:v>
                </c:pt>
                <c:pt idx="4">
                  <c:v>-111.59</c:v>
                </c:pt>
                <c:pt idx="5">
                  <c:v>-102</c:v>
                </c:pt>
                <c:pt idx="7">
                  <c:v>-114.49</c:v>
                </c:pt>
                <c:pt idx="9">
                  <c:v>-111.54</c:v>
                </c:pt>
                <c:pt idx="11">
                  <c:v>-111</c:v>
                </c:pt>
                <c:pt idx="13">
                  <c:v>-106.66</c:v>
                </c:pt>
                <c:pt idx="15">
                  <c:v>-101.53</c:v>
                </c:pt>
              </c:numCache>
            </c:numRef>
          </c:xVal>
          <c:yVal>
            <c:numRef>
              <c:f>[1]Sheet1!$I$2:$I$17</c:f>
              <c:numCache>
                <c:formatCode>General</c:formatCode>
                <c:ptCount val="16"/>
                <c:pt idx="0">
                  <c:v>0.33999999999999997</c:v>
                </c:pt>
                <c:pt idx="2">
                  <c:v>0.45999999999999996</c:v>
                </c:pt>
                <c:pt idx="4">
                  <c:v>3.4</c:v>
                </c:pt>
                <c:pt idx="5">
                  <c:v>34.74</c:v>
                </c:pt>
                <c:pt idx="7">
                  <c:v>2.21</c:v>
                </c:pt>
                <c:pt idx="9">
                  <c:v>5.5</c:v>
                </c:pt>
                <c:pt idx="11">
                  <c:v>4.5999999999999996</c:v>
                </c:pt>
                <c:pt idx="13">
                  <c:v>13.4</c:v>
                </c:pt>
                <c:pt idx="15">
                  <c:v>45</c:v>
                </c:pt>
              </c:numCache>
            </c:numRef>
          </c:yVal>
          <c:smooth val="0"/>
          <c:extLst>
            <c:ext xmlns:c16="http://schemas.microsoft.com/office/drawing/2014/chart" uri="{C3380CC4-5D6E-409C-BE32-E72D297353CC}">
              <c16:uniqueId val="{00000001-9339-4CDB-BD25-9B69A6FA2066}"/>
            </c:ext>
          </c:extLst>
        </c:ser>
        <c:dLbls>
          <c:showLegendKey val="0"/>
          <c:showVal val="0"/>
          <c:showCatName val="0"/>
          <c:showSerName val="0"/>
          <c:showPercent val="0"/>
          <c:showBubbleSize val="0"/>
        </c:dLbls>
        <c:axId val="399882800"/>
        <c:axId val="399883128"/>
      </c:scatterChart>
      <c:valAx>
        <c:axId val="399882800"/>
        <c:scaling>
          <c:orientation val="minMax"/>
          <c:max val="-90"/>
          <c:min val="-13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r>
                  <a:rPr lang="en-GB"/>
                  <a:t>SSB</a:t>
                </a:r>
                <a:r>
                  <a:rPr lang="en-GB" baseline="0"/>
                  <a:t> phase noise dBc/Hz</a:t>
                </a:r>
                <a:endParaRPr lang="en-GB"/>
              </a:p>
            </c:rich>
          </c:tx>
          <c:layout/>
          <c:overlay val="0"/>
          <c:spPr>
            <a:noFill/>
            <a:ln>
              <a:noFill/>
            </a:ln>
            <a:effectLst/>
          </c:spPr>
          <c:txPr>
            <a:bodyPr rot="0" spcFirstLastPara="1" vertOverflow="ellipsis" vert="horz" wrap="square" anchor="ctr" anchorCtr="1"/>
            <a:lstStyle/>
            <a:p>
              <a:pPr>
                <a:defRPr sz="10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crossAx val="399883128"/>
        <c:crosses val="autoZero"/>
        <c:crossBetween val="midCat"/>
      </c:valAx>
      <c:valAx>
        <c:axId val="399883128"/>
        <c:scaling>
          <c:logBase val="10"/>
          <c:orientation val="minMax"/>
        </c:scaling>
        <c:delete val="0"/>
        <c:axPos val="l"/>
        <c:majorGridlines>
          <c:spPr>
            <a:ln w="9525" cap="flat" cmpd="sng" algn="ctr">
              <a:solidFill>
                <a:schemeClr val="accent1"/>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r>
                  <a:rPr lang="en-GB"/>
                  <a:t>Growth rate um/h</a:t>
                </a:r>
                <a:r>
                  <a:rPr lang="en-GB" baseline="0"/>
                  <a:t> </a:t>
                </a:r>
                <a:r>
                  <a:rPr lang="en-GB"/>
                  <a:t> (log scale)</a:t>
                </a:r>
              </a:p>
            </c:rich>
          </c:tx>
          <c:layout/>
          <c:overlay val="0"/>
          <c:spPr>
            <a:noFill/>
            <a:ln>
              <a:noFill/>
            </a:ln>
            <a:effectLst/>
          </c:spPr>
          <c:txPr>
            <a:bodyPr rot="-5400000" spcFirstLastPara="1" vertOverflow="ellipsis" vert="horz" wrap="square" anchor="ctr" anchorCtr="1"/>
            <a:lstStyle/>
            <a:p>
              <a:pPr>
                <a:defRPr sz="10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crossAx val="399882800"/>
        <c:crosses val="autoZero"/>
        <c:crossBetween val="midCat"/>
      </c:valAx>
      <c:spPr>
        <a:noFill/>
        <a:ln>
          <a:noFill/>
        </a:ln>
        <a:effectLst/>
      </c:spPr>
    </c:plotArea>
    <c:legend>
      <c:legendPos val="r"/>
      <c:layout>
        <c:manualLayout>
          <c:xMode val="edge"/>
          <c:yMode val="edge"/>
          <c:x val="6.7486147564887716E-2"/>
          <c:y val="0.11303166551813736"/>
          <c:w val="0.10946858494540035"/>
          <c:h val="8.0703577762966147E-2"/>
        </c:manualLayout>
      </c:layout>
      <c:overlay val="0"/>
      <c:spPr>
        <a:noFill/>
        <a:ln>
          <a:noFill/>
        </a:ln>
        <a:effectLst/>
      </c:spPr>
      <c:txPr>
        <a:bodyPr rot="0" spcFirstLastPara="1" vertOverflow="ellipsis" vert="horz" wrap="square" anchor="ctr" anchorCtr="1"/>
        <a:lstStyle/>
        <a:p>
          <a:pPr>
            <a:defRPr sz="900" b="0" i="0" u="none" strike="noStrike" kern="1200" baseline="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mn-lt"/>
              <a:ea typeface="+mn-ea"/>
              <a:cs typeface="+mn-cs"/>
            </a:defRPr>
          </a:pPr>
          <a:endParaRPr lang="en-US"/>
        </a:p>
      </c:txPr>
    </c:legend>
    <c:plotVisOnly val="1"/>
    <c:dispBlanksAs val="gap"/>
    <c:showDLblsOverMax val="0"/>
  </c:chart>
  <c:spPr>
    <a:noFill/>
    <a:ln>
      <a:noFill/>
    </a:ln>
    <a:effectLst/>
  </c:spPr>
  <c:txPr>
    <a:bodyPr/>
    <a:lstStyle/>
    <a:p>
      <a:pPr>
        <a:defRPr>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drawing1.xml><?xml version="1.0" encoding="utf-8"?>
<c:userShapes xmlns:c="http://schemas.openxmlformats.org/drawingml/2006/chart">
  <cdr:relSizeAnchor xmlns:cdr="http://schemas.openxmlformats.org/drawingml/2006/chartDrawing">
    <cdr:from>
      <cdr:x>0.27048</cdr:x>
      <cdr:y>0.24885</cdr:y>
    </cdr:from>
    <cdr:to>
      <cdr:x>0.65548</cdr:x>
      <cdr:y>0.81828</cdr:y>
    </cdr:to>
    <cdr:cxnSp macro="">
      <cdr:nvCxnSpPr>
        <cdr:cNvPr id="3" name="Straight Connector 2"/>
        <cdr:cNvCxnSpPr/>
      </cdr:nvCxnSpPr>
      <cdr:spPr>
        <a:xfrm xmlns:a="http://schemas.openxmlformats.org/drawingml/2006/main" flipV="1">
          <a:off x="1669465" y="1321679"/>
          <a:ext cx="2376264" cy="3024336"/>
        </a:xfrm>
        <a:prstGeom xmlns:a="http://schemas.openxmlformats.org/drawingml/2006/main" prst="line">
          <a:avLst/>
        </a:prstGeom>
        <a:ln xmlns:a="http://schemas.openxmlformats.org/drawingml/2006/main">
          <a:prstDash val="dash"/>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24/09/2018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24/09/2018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smtClean="0"/>
              <a:t>WP2 Meeting on HL-LHC Crab cavities</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WP2 Meeting on HL-LHC Crab cavities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WP2 Meeting on HL-LHC Crab cavities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WP2 Meeting on HL-LHC Crab cavities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WP2 Meeting on HL-LHC Crab cavities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WP2 Meeting on HL-LHC Crab cavities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smtClean="0"/>
              <a:t>WP2 Meeting on HL-LHC Crab cavities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WP2 Meeting on HL-LHC Crab cavities</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hyperlink" Target="https://journals.aps.org/prab/abstract/10.1103/PhysRevSTAB.18.10100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528008"/>
            <a:ext cx="7200000" cy="1041648"/>
          </a:xfrm>
        </p:spPr>
        <p:txBody>
          <a:bodyPr/>
          <a:lstStyle/>
          <a:p>
            <a:r>
              <a:rPr lang="en-US" sz="3200" dirty="0" smtClean="0">
                <a:solidFill>
                  <a:schemeClr val="accent1">
                    <a:lumMod val="75000"/>
                  </a:schemeClr>
                </a:solidFill>
              </a:rPr>
              <a:t>Transverse Emittance growth with crab cavity RF noise</a:t>
            </a:r>
            <a:br>
              <a:rPr lang="en-US" sz="3200" dirty="0" smtClean="0">
                <a:solidFill>
                  <a:schemeClr val="accent1">
                    <a:lumMod val="75000"/>
                  </a:schemeClr>
                </a:solidFill>
              </a:rPr>
            </a:br>
            <a:endParaRPr lang="en-GB" sz="3200" dirty="0"/>
          </a:p>
        </p:txBody>
      </p:sp>
      <p:sp>
        <p:nvSpPr>
          <p:cNvPr id="3" name="Sous-titre 2"/>
          <p:cNvSpPr>
            <a:spLocks noGrp="1"/>
          </p:cNvSpPr>
          <p:nvPr>
            <p:ph type="subTitle" idx="1"/>
          </p:nvPr>
        </p:nvSpPr>
        <p:spPr>
          <a:xfrm>
            <a:off x="827584" y="3859368"/>
            <a:ext cx="7024016" cy="1750070"/>
          </a:xfrm>
        </p:spPr>
        <p:txBody>
          <a:bodyPr>
            <a:normAutofit lnSpcReduction="10000"/>
          </a:bodyPr>
          <a:lstStyle/>
          <a:p>
            <a:r>
              <a:rPr lang="en-GB" sz="1800" dirty="0" smtClean="0"/>
              <a:t>P. Baudrenghien, </a:t>
            </a:r>
            <a:r>
              <a:rPr lang="en-GB" sz="1800" i="1" dirty="0" smtClean="0"/>
              <a:t>CERN</a:t>
            </a:r>
            <a:r>
              <a:rPr lang="en-GB" sz="1800" i="1" dirty="0"/>
              <a:t>, BE-RF</a:t>
            </a:r>
            <a:endParaRPr lang="en-GB" sz="1800" dirty="0" smtClean="0"/>
          </a:p>
          <a:p>
            <a:r>
              <a:rPr lang="en-GB" sz="1800" dirty="0" smtClean="0"/>
              <a:t>T</a:t>
            </a:r>
            <a:r>
              <a:rPr lang="en-GB" sz="1800" dirty="0"/>
              <a:t>. Mastoridis, </a:t>
            </a:r>
            <a:r>
              <a:rPr lang="en-GB" sz="1800" i="1" dirty="0"/>
              <a:t>California Polytechnic State University, San Luis Obispo, </a:t>
            </a:r>
            <a:r>
              <a:rPr lang="en-GB" sz="1800" i="1" dirty="0" smtClean="0"/>
              <a:t>USA</a:t>
            </a:r>
          </a:p>
          <a:p>
            <a:r>
              <a:rPr lang="en-GB" sz="1800" dirty="0" smtClean="0"/>
              <a:t>E. Yamakawa</a:t>
            </a:r>
            <a:r>
              <a:rPr lang="en-GB" sz="1800" i="1" dirty="0" smtClean="0"/>
              <a:t>, University of Lancaster, Lancaster, UK</a:t>
            </a:r>
          </a:p>
          <a:p>
            <a:endParaRPr lang="en-GB" sz="1800" i="1" dirty="0"/>
          </a:p>
          <a:p>
            <a:r>
              <a:rPr lang="en-GB" sz="1800" i="1" dirty="0" smtClean="0"/>
              <a:t>Presented by L.R. Carver, </a:t>
            </a:r>
            <a:r>
              <a:rPr lang="en-GB" sz="1800" i="1" dirty="0"/>
              <a:t>University of </a:t>
            </a:r>
            <a:r>
              <a:rPr lang="en-GB" sz="1800" i="1" dirty="0" smtClean="0"/>
              <a:t>Liverpool, Liverpool, </a:t>
            </a:r>
            <a:r>
              <a:rPr lang="en-GB" sz="1800" i="1" dirty="0"/>
              <a:t>UK</a:t>
            </a:r>
          </a:p>
          <a:p>
            <a:endParaRPr lang="en-GB" sz="1800" i="1" dirty="0"/>
          </a:p>
          <a:p>
            <a:endParaRPr lang="en-GB" sz="1800" dirty="0"/>
          </a:p>
          <a:p>
            <a:endParaRPr lang="en-GB" sz="1800" dirty="0" smtClean="0"/>
          </a:p>
          <a:p>
            <a:endParaRPr lang="en-GB" sz="1800" dirty="0"/>
          </a:p>
        </p:txBody>
      </p:sp>
      <p:sp>
        <p:nvSpPr>
          <p:cNvPr id="4" name="Espace réservé du texte 3"/>
          <p:cNvSpPr>
            <a:spLocks noGrp="1"/>
          </p:cNvSpPr>
          <p:nvPr>
            <p:ph type="body" sz="quarter" idx="14"/>
          </p:nvPr>
        </p:nvSpPr>
        <p:spPr/>
        <p:txBody>
          <a:bodyPr/>
          <a:lstStyle/>
          <a:p>
            <a:r>
              <a:rPr lang="en-GB" dirty="0" smtClean="0"/>
              <a:t>WP2 meeting on HL-LHC crab cavities, Sept 25</a:t>
            </a:r>
            <a:r>
              <a:rPr lang="en-GB" baseline="30000" dirty="0" smtClean="0"/>
              <a:t>th</a:t>
            </a:r>
            <a:r>
              <a:rPr lang="en-GB" dirty="0" smtClean="0"/>
              <a:t> 2018</a:t>
            </a:r>
            <a:endParaRPr lang="en-GB" dirty="0"/>
          </a:p>
        </p:txBody>
      </p:sp>
      <p:pic>
        <p:nvPicPr>
          <p:cNvPr id="5" name="Image 4"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Warning</a:t>
            </a:r>
            <a:r>
              <a:rPr lang="en-US" dirty="0" smtClean="0"/>
              <a:t>…</a:t>
            </a:r>
            <a:endParaRPr lang="en-US" dirty="0"/>
          </a:p>
        </p:txBody>
      </p:sp>
      <p:sp>
        <p:nvSpPr>
          <p:cNvPr id="3" name="Content Placeholder 2"/>
          <p:cNvSpPr>
            <a:spLocks noGrp="1"/>
          </p:cNvSpPr>
          <p:nvPr>
            <p:ph idx="1"/>
          </p:nvPr>
        </p:nvSpPr>
        <p:spPr>
          <a:xfrm>
            <a:off x="612000" y="1174693"/>
            <a:ext cx="7920000" cy="4906963"/>
          </a:xfrm>
        </p:spPr>
        <p:txBody>
          <a:bodyPr>
            <a:normAutofit lnSpcReduction="10000"/>
          </a:bodyPr>
          <a:lstStyle/>
          <a:p>
            <a:r>
              <a:rPr lang="en-US" dirty="0" smtClean="0"/>
              <a:t>The numbers presented here are “raw values”, as measured during the MD, with no post-analysis</a:t>
            </a:r>
          </a:p>
          <a:p>
            <a:r>
              <a:rPr lang="en-US" dirty="0" smtClean="0"/>
              <a:t>Worth noting is the </a:t>
            </a:r>
            <a:r>
              <a:rPr lang="en-US" b="1" dirty="0" smtClean="0">
                <a:solidFill>
                  <a:schemeClr val="bg2"/>
                </a:solidFill>
              </a:rPr>
              <a:t>difference of definition </a:t>
            </a:r>
            <a:r>
              <a:rPr lang="en-US" dirty="0" smtClean="0"/>
              <a:t>of emittance between the </a:t>
            </a:r>
            <a:r>
              <a:rPr lang="en-US" b="1" i="1" dirty="0" smtClean="0">
                <a:solidFill>
                  <a:schemeClr val="bg2"/>
                </a:solidFill>
              </a:rPr>
              <a:t>calculated</a:t>
            </a:r>
            <a:r>
              <a:rPr lang="en-US" dirty="0" smtClean="0"/>
              <a:t> (from noise power spectral density) and </a:t>
            </a:r>
            <a:r>
              <a:rPr lang="en-US" b="1" i="1" dirty="0" smtClean="0">
                <a:solidFill>
                  <a:schemeClr val="bg2"/>
                </a:solidFill>
              </a:rPr>
              <a:t>measured</a:t>
            </a:r>
            <a:r>
              <a:rPr lang="en-US" dirty="0" smtClean="0"/>
              <a:t> (from wire scanners):</a:t>
            </a:r>
          </a:p>
          <a:p>
            <a:pPr lvl="1"/>
            <a:r>
              <a:rPr lang="en-US" b="1" i="1" dirty="0" smtClean="0">
                <a:solidFill>
                  <a:schemeClr val="bg2"/>
                </a:solidFill>
              </a:rPr>
              <a:t>Calculated</a:t>
            </a:r>
            <a:r>
              <a:rPr lang="en-US" dirty="0" smtClean="0"/>
              <a:t> computes the </a:t>
            </a:r>
            <a:r>
              <a:rPr lang="en-US" dirty="0" err="1" smtClean="0">
                <a:solidFill>
                  <a:schemeClr val="bg2"/>
                </a:solidFill>
              </a:rPr>
              <a:t>rms</a:t>
            </a:r>
            <a:r>
              <a:rPr lang="en-US" dirty="0" smtClean="0">
                <a:solidFill>
                  <a:schemeClr val="bg2"/>
                </a:solidFill>
              </a:rPr>
              <a:t> value of the transverse distribution</a:t>
            </a:r>
            <a:r>
              <a:rPr lang="en-US" dirty="0" smtClean="0"/>
              <a:t> from beam parameters and measured noise spectrum (formulas on slide 4)</a:t>
            </a:r>
          </a:p>
          <a:p>
            <a:pPr lvl="1"/>
            <a:r>
              <a:rPr lang="en-US" b="1" i="1" dirty="0" smtClean="0">
                <a:solidFill>
                  <a:schemeClr val="bg2"/>
                </a:solidFill>
              </a:rPr>
              <a:t>Measured</a:t>
            </a:r>
            <a:r>
              <a:rPr lang="en-US" dirty="0" smtClean="0"/>
              <a:t> gives the </a:t>
            </a:r>
            <a:r>
              <a:rPr lang="en-US" dirty="0" smtClean="0">
                <a:solidFill>
                  <a:schemeClr val="bg2"/>
                </a:solidFill>
              </a:rPr>
              <a:t>sigma square value of a Gaussian fit </a:t>
            </a:r>
            <a:r>
              <a:rPr lang="en-US" dirty="0" smtClean="0"/>
              <a:t>(plus offset and baseline tilt fit) to the measured transverse distribution.</a:t>
            </a:r>
          </a:p>
          <a:p>
            <a:pPr lvl="1"/>
            <a:endParaRPr lang="en-US" dirty="0"/>
          </a:p>
        </p:txBody>
      </p:sp>
      <p:sp>
        <p:nvSpPr>
          <p:cNvPr id="4" name="Footer Placeholder 3"/>
          <p:cNvSpPr>
            <a:spLocks noGrp="1"/>
          </p:cNvSpPr>
          <p:nvPr>
            <p:ph type="ftr" sz="quarter" idx="11"/>
          </p:nvPr>
        </p:nvSpPr>
        <p:spPr/>
        <p:txBody>
          <a:bodyPr/>
          <a:lstStyle/>
          <a:p>
            <a:r>
              <a:rPr lang="en-GB" noProof="0" smtClean="0"/>
              <a:t>WP2 Meeting on HL-LHC Crab cavities</a:t>
            </a:r>
            <a:endParaRPr lang="en-GB" noProof="0"/>
          </a:p>
        </p:txBody>
      </p:sp>
    </p:spTree>
    <p:extLst>
      <p:ext uri="{BB962C8B-B14F-4D97-AF65-F5344CB8AC3E}">
        <p14:creationId xmlns:p14="http://schemas.microsoft.com/office/powerpoint/2010/main" val="948869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000" y="0"/>
            <a:ext cx="7920000" cy="720000"/>
          </a:xfrm>
        </p:spPr>
        <p:txBody>
          <a:bodyPr/>
          <a:lstStyle/>
          <a:p>
            <a:r>
              <a:rPr lang="en-GB" sz="3600" dirty="0" smtClean="0"/>
              <a:t>Data taking</a:t>
            </a:r>
            <a:endParaRPr lang="en-GB" sz="3600" dirty="0"/>
          </a:p>
        </p:txBody>
      </p:sp>
      <p:sp>
        <p:nvSpPr>
          <p:cNvPr id="4" name="Content Placeholder 3"/>
          <p:cNvSpPr>
            <a:spLocks noGrp="1"/>
          </p:cNvSpPr>
          <p:nvPr>
            <p:ph idx="1"/>
          </p:nvPr>
        </p:nvSpPr>
        <p:spPr>
          <a:xfrm>
            <a:off x="332770" y="1009034"/>
            <a:ext cx="8568952" cy="5527316"/>
          </a:xfrm>
        </p:spPr>
        <p:txBody>
          <a:bodyPr>
            <a:noAutofit/>
          </a:bodyPr>
          <a:lstStyle/>
          <a:p>
            <a:r>
              <a:rPr lang="en-GB" sz="1800" dirty="0" smtClean="0"/>
              <a:t>MD5 occurred on </a:t>
            </a:r>
            <a:r>
              <a:rPr lang="en-GB" sz="1800" dirty="0" smtClean="0"/>
              <a:t>Sept </a:t>
            </a:r>
            <a:r>
              <a:rPr lang="en-GB" sz="1800" dirty="0" smtClean="0"/>
              <a:t>5</a:t>
            </a:r>
            <a:r>
              <a:rPr lang="en-GB" sz="1800" baseline="30000" dirty="0" smtClean="0"/>
              <a:t>th</a:t>
            </a:r>
            <a:r>
              <a:rPr lang="en-GB" sz="1800" dirty="0" smtClean="0"/>
              <a:t> </a:t>
            </a:r>
            <a:r>
              <a:rPr lang="en-GB" sz="1800" dirty="0" smtClean="0"/>
              <a:t>2018</a:t>
            </a:r>
          </a:p>
          <a:p>
            <a:r>
              <a:rPr lang="en-GB" sz="1800" dirty="0" smtClean="0"/>
              <a:t>Coasts at 270 </a:t>
            </a:r>
            <a:r>
              <a:rPr lang="en-GB" sz="1800" dirty="0" smtClean="0"/>
              <a:t>GeV/c with 4 bunches (~</a:t>
            </a:r>
            <a:r>
              <a:rPr lang="en-GB" sz="1800" dirty="0"/>
              <a:t>3e10 ppb, 4</a:t>
            </a:r>
            <a:r>
              <a:rPr lang="el-GR" sz="1800" dirty="0">
                <a:latin typeface="Arial" panose="020B0604020202020204" pitchFamily="34" charset="0"/>
                <a:cs typeface="Arial" panose="020B0604020202020204" pitchFamily="34" charset="0"/>
              </a:rPr>
              <a:t>σ</a:t>
            </a:r>
            <a:r>
              <a:rPr lang="en-US" sz="1800" dirty="0">
                <a:latin typeface="Arial" panose="020B0604020202020204" pitchFamily="34" charset="0"/>
                <a:cs typeface="Arial" panose="020B0604020202020204" pitchFamily="34" charset="0"/>
              </a:rPr>
              <a:t>t=</a:t>
            </a:r>
            <a:r>
              <a:rPr lang="en-GB" sz="1800" dirty="0"/>
              <a:t>1.8 ns</a:t>
            </a:r>
            <a:r>
              <a:rPr lang="en-GB" sz="1800" dirty="0" smtClean="0"/>
              <a:t>)</a:t>
            </a:r>
          </a:p>
          <a:p>
            <a:endParaRPr lang="en-GB" sz="1800" dirty="0" smtClean="0"/>
          </a:p>
          <a:p>
            <a:r>
              <a:rPr lang="en-GB" sz="1800" dirty="0" smtClean="0"/>
              <a:t>CC1 idling (no RF), CC2 field at ~1 MV</a:t>
            </a:r>
          </a:p>
          <a:p>
            <a:r>
              <a:rPr lang="en-GB" sz="1800" dirty="0" smtClean="0"/>
              <a:t>4 </a:t>
            </a:r>
            <a:r>
              <a:rPr lang="en-GB" sz="1800" dirty="0" smtClean="0"/>
              <a:t>coasts with some varying settings during each coast.</a:t>
            </a:r>
          </a:p>
          <a:p>
            <a:r>
              <a:rPr lang="en-GB" sz="1800" dirty="0" smtClean="0"/>
              <a:t>Transverse </a:t>
            </a:r>
            <a:r>
              <a:rPr lang="en-GB" sz="1800" dirty="0" smtClean="0"/>
              <a:t>emittance measured with Wire </a:t>
            </a:r>
            <a:r>
              <a:rPr lang="en-GB" sz="1800" dirty="0" smtClean="0"/>
              <a:t>Scanners (Lee)</a:t>
            </a:r>
          </a:p>
          <a:p>
            <a:pPr lvl="1"/>
            <a:r>
              <a:rPr lang="en-GB" sz="1600" dirty="0" smtClean="0"/>
              <a:t>Average emittance over 4 bunches is used</a:t>
            </a:r>
            <a:endParaRPr lang="en-GB" sz="1600" dirty="0" smtClean="0"/>
          </a:p>
          <a:p>
            <a:endParaRPr lang="en-GB" sz="1800" dirty="0" smtClean="0"/>
          </a:p>
          <a:p>
            <a:r>
              <a:rPr lang="en-GB" sz="1800" dirty="0" smtClean="0"/>
              <a:t>RF </a:t>
            </a:r>
            <a:r>
              <a:rPr lang="en-GB" sz="1800" dirty="0" smtClean="0"/>
              <a:t>noise added </a:t>
            </a:r>
            <a:r>
              <a:rPr lang="en-GB" sz="1800" dirty="0" err="1" smtClean="0"/>
              <a:t>vectorially</a:t>
            </a:r>
            <a:r>
              <a:rPr lang="en-GB" sz="1800" dirty="0" smtClean="0"/>
              <a:t> -&gt; always a mixture of phase and amplitude noise. Tried to minimize amplitude noise. Phase noise was always dominant</a:t>
            </a:r>
          </a:p>
          <a:p>
            <a:r>
              <a:rPr lang="en-GB" sz="1800" dirty="0" smtClean="0"/>
              <a:t>RF noise (PM and AM) covered a band from DC to 10 kHz only -&gt; excites the first </a:t>
            </a:r>
            <a:r>
              <a:rPr lang="en-GB" sz="1800" dirty="0" err="1" smtClean="0"/>
              <a:t>betatron</a:t>
            </a:r>
            <a:r>
              <a:rPr lang="en-GB" sz="1800" dirty="0" smtClean="0"/>
              <a:t> band only (around 8 kHz)</a:t>
            </a:r>
          </a:p>
          <a:p>
            <a:r>
              <a:rPr lang="en-GB" sz="1800" dirty="0"/>
              <a:t>CC2 phase and amplitude noise Power Spectral Density measured with Signal </a:t>
            </a:r>
            <a:r>
              <a:rPr lang="en-GB" sz="1800" dirty="0" smtClean="0"/>
              <a:t>analyser</a:t>
            </a:r>
          </a:p>
          <a:p>
            <a:r>
              <a:rPr lang="en-GB" sz="1800" dirty="0" smtClean="0"/>
              <a:t>ADT </a:t>
            </a:r>
            <a:r>
              <a:rPr lang="en-GB" sz="1800" dirty="0" smtClean="0"/>
              <a:t>off, 800 MHz off, longitudinal feedback and damper off.</a:t>
            </a:r>
            <a:endParaRPr lang="en-GB" sz="1800" dirty="0" smtClean="0"/>
          </a:p>
        </p:txBody>
      </p:sp>
      <p:sp>
        <p:nvSpPr>
          <p:cNvPr id="2" name="Footer Placeholder 1"/>
          <p:cNvSpPr>
            <a:spLocks noGrp="1"/>
          </p:cNvSpPr>
          <p:nvPr>
            <p:ph type="ftr" sz="quarter" idx="11"/>
          </p:nvPr>
        </p:nvSpPr>
        <p:spPr/>
        <p:txBody>
          <a:bodyPr/>
          <a:lstStyle/>
          <a:p>
            <a:r>
              <a:rPr lang="en-GB" noProof="0" smtClean="0"/>
              <a:t>WP2 Meeting on HL-LHC Crab cavities</a:t>
            </a:r>
            <a:endParaRPr lang="en-GB" noProof="0"/>
          </a:p>
        </p:txBody>
      </p:sp>
    </p:spTree>
    <p:extLst>
      <p:ext uri="{BB962C8B-B14F-4D97-AF65-F5344CB8AC3E}">
        <p14:creationId xmlns:p14="http://schemas.microsoft.com/office/powerpoint/2010/main" val="1090210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51520" y="2021103"/>
            <a:ext cx="8571829" cy="4062446"/>
          </a:xfrm>
        </p:spPr>
        <p:txBody>
          <a:bodyPr>
            <a:normAutofit/>
          </a:bodyPr>
          <a:lstStyle/>
          <a:p>
            <a:r>
              <a:rPr lang="en-US" sz="2000" dirty="0" smtClean="0"/>
              <a:t>Depends on the </a:t>
            </a:r>
            <a:r>
              <a:rPr lang="en-US" sz="2000" b="1" dirty="0" smtClean="0">
                <a:solidFill>
                  <a:schemeClr val="bg2">
                    <a:lumMod val="75000"/>
                  </a:schemeClr>
                </a:solidFill>
              </a:rPr>
              <a:t>overlap</a:t>
            </a:r>
            <a:r>
              <a:rPr lang="en-US" sz="2000" dirty="0" smtClean="0"/>
              <a:t> between phase noise spectrum and </a:t>
            </a:r>
            <a:r>
              <a:rPr lang="en-US" sz="2000" dirty="0" err="1" smtClean="0"/>
              <a:t>betatron</a:t>
            </a:r>
            <a:r>
              <a:rPr lang="en-US" sz="2000" dirty="0" smtClean="0"/>
              <a:t> tune distribution</a:t>
            </a:r>
          </a:p>
          <a:p>
            <a:r>
              <a:rPr lang="en-US" sz="2000" dirty="0"/>
              <a:t>N</a:t>
            </a:r>
            <a:r>
              <a:rPr lang="en-US" sz="2000" dirty="0" smtClean="0"/>
              <a:t>oise spectrum is </a:t>
            </a:r>
            <a:r>
              <a:rPr lang="en-US" sz="2000" b="1" dirty="0" smtClean="0">
                <a:solidFill>
                  <a:schemeClr val="bg2">
                    <a:lumMod val="75000"/>
                  </a:schemeClr>
                </a:solidFill>
              </a:rPr>
              <a:t>aliased</a:t>
            </a:r>
            <a:r>
              <a:rPr lang="en-US" sz="2000" dirty="0" smtClean="0"/>
              <a:t> at </a:t>
            </a:r>
            <a:r>
              <a:rPr lang="en-US" sz="2000" i="1" dirty="0" err="1" smtClean="0"/>
              <a:t>f</a:t>
            </a:r>
            <a:r>
              <a:rPr lang="en-US" sz="2000" i="1" baseline="-25000" dirty="0" err="1" smtClean="0"/>
              <a:t>rev</a:t>
            </a:r>
            <a:endParaRPr lang="en-US" sz="2000" i="1" baseline="-25000" dirty="0" smtClean="0"/>
          </a:p>
          <a:p>
            <a:r>
              <a:rPr lang="en-US" sz="2000" dirty="0" smtClean="0"/>
              <a:t>The “phase-noise geometric factor” </a:t>
            </a:r>
            <a:r>
              <a:rPr lang="en-US" sz="2000" b="1" dirty="0" smtClean="0">
                <a:solidFill>
                  <a:schemeClr val="bg2">
                    <a:lumMod val="75000"/>
                  </a:schemeClr>
                </a:solidFill>
              </a:rPr>
              <a:t>decreases</a:t>
            </a:r>
            <a:r>
              <a:rPr lang="en-US" sz="2000" dirty="0" smtClean="0"/>
              <a:t> with bunch length</a:t>
            </a:r>
          </a:p>
          <a:p>
            <a:endParaRPr lang="en-US" sz="2000" dirty="0"/>
          </a:p>
          <a:p>
            <a:endParaRPr lang="en-US" sz="2000" dirty="0" smtClean="0"/>
          </a:p>
          <a:p>
            <a:endParaRPr lang="en-US" sz="2000" dirty="0"/>
          </a:p>
          <a:p>
            <a:endParaRPr lang="en-US" sz="2000" dirty="0" smtClean="0"/>
          </a:p>
          <a:p>
            <a:r>
              <a:rPr lang="en-US" sz="2000" dirty="0" smtClean="0"/>
              <a:t>Depends </a:t>
            </a:r>
            <a:r>
              <a:rPr lang="en-US" sz="2000" dirty="0"/>
              <a:t>on the </a:t>
            </a:r>
            <a:r>
              <a:rPr lang="en-US" sz="2000" b="1" dirty="0">
                <a:solidFill>
                  <a:schemeClr val="bg2">
                    <a:lumMod val="75000"/>
                  </a:schemeClr>
                </a:solidFill>
              </a:rPr>
              <a:t>overlap</a:t>
            </a:r>
            <a:r>
              <a:rPr lang="en-US" sz="2000" dirty="0"/>
              <a:t> between phase noise spectrum and </a:t>
            </a:r>
            <a:r>
              <a:rPr lang="en-US" sz="2000" dirty="0" smtClean="0"/>
              <a:t>synchro-</a:t>
            </a:r>
            <a:r>
              <a:rPr lang="en-US" sz="2000" dirty="0" err="1" smtClean="0"/>
              <a:t>betatron</a:t>
            </a:r>
            <a:r>
              <a:rPr lang="en-US" sz="2000" dirty="0" smtClean="0"/>
              <a:t> </a:t>
            </a:r>
            <a:r>
              <a:rPr lang="en-US" sz="2000" dirty="0"/>
              <a:t>tune distribution</a:t>
            </a:r>
          </a:p>
          <a:p>
            <a:r>
              <a:rPr lang="en-US" sz="2000" dirty="0" smtClean="0"/>
              <a:t>The “amplitude-noise geometric </a:t>
            </a:r>
            <a:r>
              <a:rPr lang="en-US" sz="2000" dirty="0"/>
              <a:t>factor” </a:t>
            </a:r>
            <a:r>
              <a:rPr lang="en-US" sz="2000" b="1" dirty="0" smtClean="0">
                <a:solidFill>
                  <a:schemeClr val="bg2">
                    <a:lumMod val="75000"/>
                  </a:schemeClr>
                </a:solidFill>
              </a:rPr>
              <a:t>increases</a:t>
            </a:r>
            <a:r>
              <a:rPr lang="en-US" sz="2000" dirty="0" smtClean="0"/>
              <a:t> </a:t>
            </a:r>
            <a:r>
              <a:rPr lang="en-US" sz="2000" dirty="0"/>
              <a:t>with bunch </a:t>
            </a:r>
            <a:r>
              <a:rPr lang="en-US" sz="2000" dirty="0" smtClean="0"/>
              <a:t>length.</a:t>
            </a:r>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p:txBody>
      </p:sp>
      <p:sp>
        <p:nvSpPr>
          <p:cNvPr id="4" name="Footer Placeholder 3"/>
          <p:cNvSpPr>
            <a:spLocks noGrp="1"/>
          </p:cNvSpPr>
          <p:nvPr>
            <p:ph type="ftr" sz="quarter" idx="11"/>
          </p:nvPr>
        </p:nvSpPr>
        <p:spPr/>
        <p:txBody>
          <a:bodyPr/>
          <a:lstStyle/>
          <a:p>
            <a:r>
              <a:rPr kumimoji="0" lang="en-GB" dirty="0" smtClean="0"/>
              <a:t>WP2 Meeting on HL-LHC Crab cavities</a:t>
            </a:r>
            <a:endParaRPr kumimoji="0" lang="en-US" dirty="0"/>
          </a:p>
        </p:txBody>
      </p:sp>
      <p:sp>
        <p:nvSpPr>
          <p:cNvPr id="2" name="Title 1"/>
          <p:cNvSpPr>
            <a:spLocks noGrp="1"/>
          </p:cNvSpPr>
          <p:nvPr>
            <p:ph type="title"/>
          </p:nvPr>
        </p:nvSpPr>
        <p:spPr>
          <a:xfrm>
            <a:off x="436969" y="24439"/>
            <a:ext cx="8583835" cy="810344"/>
          </a:xfrm>
        </p:spPr>
        <p:txBody>
          <a:bodyPr/>
          <a:lstStyle/>
          <a:p>
            <a:r>
              <a:rPr lang="en-US" sz="3600" dirty="0" smtClean="0"/>
              <a:t>Calculations. </a:t>
            </a:r>
            <a:r>
              <a:rPr lang="en-US" sz="3600" dirty="0" err="1" smtClean="0"/>
              <a:t>Unnormalized</a:t>
            </a:r>
            <a:r>
              <a:rPr lang="en-US" sz="3600" dirty="0" smtClean="0"/>
              <a:t> Emittance</a:t>
            </a:r>
            <a:endParaRPr lang="en-US" sz="3600" dirty="0"/>
          </a:p>
        </p:txBody>
      </p:sp>
      <p:graphicFrame>
        <p:nvGraphicFramePr>
          <p:cNvPr id="11" name="Object 10"/>
          <p:cNvGraphicFramePr>
            <a:graphicFrameLocks noChangeAspect="1"/>
          </p:cNvGraphicFramePr>
          <p:nvPr>
            <p:extLst/>
          </p:nvPr>
        </p:nvGraphicFramePr>
        <p:xfrm>
          <a:off x="1517375" y="1192896"/>
          <a:ext cx="5934075" cy="784225"/>
        </p:xfrm>
        <a:graphic>
          <a:graphicData uri="http://schemas.openxmlformats.org/presentationml/2006/ole">
            <mc:AlternateContent xmlns:mc="http://schemas.openxmlformats.org/markup-compatibility/2006">
              <mc:Choice xmlns:v="urn:schemas-microsoft-com:vml" Requires="v">
                <p:oleObj spid="_x0000_s16446" name="Equation" r:id="rId3" imgW="3848040" imgH="507960" progId="Equation.DSMT4">
                  <p:embed/>
                </p:oleObj>
              </mc:Choice>
              <mc:Fallback>
                <p:oleObj name="Equation" r:id="rId3" imgW="3848040" imgH="507960" progId="Equation.DSMT4">
                  <p:embed/>
                  <p:pic>
                    <p:nvPicPr>
                      <p:cNvPr id="11" name="Object 10"/>
                      <p:cNvPicPr>
                        <a:picLocks noChangeAspect="1" noChangeArrowheads="1"/>
                      </p:cNvPicPr>
                      <p:nvPr/>
                    </p:nvPicPr>
                    <p:blipFill>
                      <a:blip r:embed="rId4"/>
                      <a:srcRect/>
                      <a:stretch>
                        <a:fillRect/>
                      </a:stretch>
                    </p:blipFill>
                    <p:spPr bwMode="auto">
                      <a:xfrm>
                        <a:off x="1517375" y="1192896"/>
                        <a:ext cx="5934075" cy="7842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305261" y="785820"/>
            <a:ext cx="1882247" cy="461665"/>
          </a:xfrm>
          <a:prstGeom prst="rect">
            <a:avLst/>
          </a:prstGeom>
          <a:noFill/>
        </p:spPr>
        <p:txBody>
          <a:bodyPr wrap="none" rtlCol="0">
            <a:spAutoFit/>
          </a:bodyPr>
          <a:lstStyle/>
          <a:p>
            <a:r>
              <a:rPr lang="en-US" sz="2400" b="1" dirty="0" smtClean="0">
                <a:solidFill>
                  <a:schemeClr val="accent1">
                    <a:lumMod val="75000"/>
                  </a:schemeClr>
                </a:solidFill>
                <a:latin typeface="Comic Sans MS" panose="030F0702030302020204" pitchFamily="66" charset="0"/>
              </a:rPr>
              <a:t>Phase noise</a:t>
            </a:r>
            <a:endParaRPr lang="en-US" sz="2400" b="1" dirty="0">
              <a:solidFill>
                <a:schemeClr val="accent1">
                  <a:lumMod val="75000"/>
                </a:schemeClr>
              </a:solidFill>
              <a:latin typeface="Comic Sans MS" panose="030F0702030302020204" pitchFamily="66" charset="0"/>
            </a:endParaRPr>
          </a:p>
        </p:txBody>
      </p:sp>
      <p:sp>
        <p:nvSpPr>
          <p:cNvPr id="14" name="TextBox 13"/>
          <p:cNvSpPr txBox="1"/>
          <p:nvPr/>
        </p:nvSpPr>
        <p:spPr>
          <a:xfrm>
            <a:off x="251520" y="3383288"/>
            <a:ext cx="2505814" cy="461665"/>
          </a:xfrm>
          <a:prstGeom prst="rect">
            <a:avLst/>
          </a:prstGeom>
          <a:noFill/>
        </p:spPr>
        <p:txBody>
          <a:bodyPr wrap="none" rtlCol="0">
            <a:spAutoFit/>
          </a:bodyPr>
          <a:lstStyle/>
          <a:p>
            <a:r>
              <a:rPr lang="en-US" sz="2400" b="1" dirty="0" smtClean="0">
                <a:solidFill>
                  <a:schemeClr val="accent1">
                    <a:lumMod val="75000"/>
                  </a:schemeClr>
                </a:solidFill>
                <a:latin typeface="Comic Sans MS" panose="030F0702030302020204" pitchFamily="66" charset="0"/>
              </a:rPr>
              <a:t>Amplitude noise</a:t>
            </a:r>
            <a:endParaRPr lang="en-US" sz="2400" b="1" dirty="0">
              <a:solidFill>
                <a:schemeClr val="accent1">
                  <a:lumMod val="75000"/>
                </a:schemeClr>
              </a:solidFill>
              <a:latin typeface="Comic Sans MS" panose="030F0702030302020204" pitchFamily="66" charset="0"/>
            </a:endParaRPr>
          </a:p>
        </p:txBody>
      </p:sp>
      <p:graphicFrame>
        <p:nvGraphicFramePr>
          <p:cNvPr id="15" name="Object 14"/>
          <p:cNvGraphicFramePr>
            <a:graphicFrameLocks noChangeAspect="1"/>
          </p:cNvGraphicFramePr>
          <p:nvPr>
            <p:extLst/>
          </p:nvPr>
        </p:nvGraphicFramePr>
        <p:xfrm>
          <a:off x="1517375" y="3957757"/>
          <a:ext cx="6423025" cy="784225"/>
        </p:xfrm>
        <a:graphic>
          <a:graphicData uri="http://schemas.openxmlformats.org/presentationml/2006/ole">
            <mc:AlternateContent xmlns:mc="http://schemas.openxmlformats.org/markup-compatibility/2006">
              <mc:Choice xmlns:v="urn:schemas-microsoft-com:vml" Requires="v">
                <p:oleObj spid="_x0000_s16447" name="Equation" r:id="rId5" imgW="4165560" imgH="507960" progId="Equation.DSMT4">
                  <p:embed/>
                </p:oleObj>
              </mc:Choice>
              <mc:Fallback>
                <p:oleObj name="Equation" r:id="rId5" imgW="4165560" imgH="507960" progId="Equation.DSMT4">
                  <p:embed/>
                  <p:pic>
                    <p:nvPicPr>
                      <p:cNvPr id="15" name="Object 14"/>
                      <p:cNvPicPr>
                        <a:picLocks noChangeAspect="1" noChangeArrowheads="1"/>
                      </p:cNvPicPr>
                      <p:nvPr/>
                    </p:nvPicPr>
                    <p:blipFill>
                      <a:blip r:embed="rId6"/>
                      <a:srcRect/>
                      <a:stretch>
                        <a:fillRect/>
                      </a:stretch>
                    </p:blipFill>
                    <p:spPr bwMode="auto">
                      <a:xfrm>
                        <a:off x="1517375" y="3957757"/>
                        <a:ext cx="6423025" cy="7842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0" y="5876178"/>
            <a:ext cx="7884368" cy="954107"/>
          </a:xfrm>
          <a:prstGeom prst="rect">
            <a:avLst/>
          </a:prstGeom>
          <a:solidFill>
            <a:schemeClr val="bg1"/>
          </a:solidFill>
        </p:spPr>
        <p:txBody>
          <a:bodyPr wrap="square" rtlCol="0">
            <a:spAutoFit/>
          </a:bodyPr>
          <a:lstStyle/>
          <a:p>
            <a:pPr lvl="1"/>
            <a:r>
              <a:rPr lang="en-GB" sz="1400" dirty="0" smtClean="0">
                <a:solidFill>
                  <a:srgbClr val="0070C0"/>
                </a:solidFill>
                <a:latin typeface="Comic Sans MS" panose="030F0702030302020204" pitchFamily="66" charset="0"/>
              </a:rPr>
              <a:t>See </a:t>
            </a:r>
            <a:r>
              <a:rPr lang="en-US" sz="1400" dirty="0" smtClean="0">
                <a:solidFill>
                  <a:srgbClr val="0070C0"/>
                </a:solidFill>
                <a:latin typeface="Comic Sans MS" panose="030F0702030302020204" pitchFamily="66" charset="0"/>
              </a:rPr>
              <a:t>P</a:t>
            </a:r>
            <a:r>
              <a:rPr lang="en-US" sz="1400" dirty="0">
                <a:solidFill>
                  <a:srgbClr val="0070C0"/>
                </a:solidFill>
                <a:latin typeface="Comic Sans MS" panose="030F0702030302020204" pitchFamily="66" charset="0"/>
              </a:rPr>
              <a:t>. Baudrenghien and T. Mastoridis, “Transverse emittance growth due to </a:t>
            </a:r>
            <a:r>
              <a:rPr lang="en-US" sz="1400" dirty="0" err="1">
                <a:solidFill>
                  <a:srgbClr val="0070C0"/>
                </a:solidFill>
                <a:latin typeface="Comic Sans MS" panose="030F0702030302020204" pitchFamily="66" charset="0"/>
              </a:rPr>
              <a:t>rf</a:t>
            </a:r>
            <a:r>
              <a:rPr lang="en-US" sz="1400" dirty="0">
                <a:solidFill>
                  <a:srgbClr val="0070C0"/>
                </a:solidFill>
                <a:latin typeface="Comic Sans MS" panose="030F0702030302020204" pitchFamily="66" charset="0"/>
              </a:rPr>
              <a:t> noise in the high-luminosity </a:t>
            </a:r>
            <a:r>
              <a:rPr lang="en-US" sz="1400" dirty="0" err="1">
                <a:solidFill>
                  <a:srgbClr val="0070C0"/>
                </a:solidFill>
                <a:latin typeface="Comic Sans MS" panose="030F0702030302020204" pitchFamily="66" charset="0"/>
              </a:rPr>
              <a:t>lhc</a:t>
            </a:r>
            <a:r>
              <a:rPr lang="en-US" sz="1400" dirty="0">
                <a:solidFill>
                  <a:srgbClr val="0070C0"/>
                </a:solidFill>
                <a:latin typeface="Comic Sans MS" panose="030F0702030302020204" pitchFamily="66" charset="0"/>
              </a:rPr>
              <a:t> crab cavities,” Phys. Rev. </a:t>
            </a:r>
            <a:r>
              <a:rPr lang="en-US" sz="1400" dirty="0" err="1">
                <a:solidFill>
                  <a:srgbClr val="0070C0"/>
                </a:solidFill>
                <a:latin typeface="Comic Sans MS" panose="030F0702030302020204" pitchFamily="66" charset="0"/>
              </a:rPr>
              <a:t>Accel</a:t>
            </a:r>
            <a:r>
              <a:rPr lang="en-US" sz="1400" dirty="0">
                <a:solidFill>
                  <a:srgbClr val="0070C0"/>
                </a:solidFill>
                <a:latin typeface="Comic Sans MS" panose="030F0702030302020204" pitchFamily="66" charset="0"/>
              </a:rPr>
              <a:t>. Beams 18, 101001 (2015).</a:t>
            </a:r>
            <a:r>
              <a:rPr lang="en-US" sz="1400" u="sng" dirty="0">
                <a:solidFill>
                  <a:srgbClr val="0070C0"/>
                </a:solidFill>
                <a:latin typeface="Comic Sans MS" panose="030F0702030302020204" pitchFamily="66" charset="0"/>
                <a:hlinkClick r:id="rId7"/>
              </a:rPr>
              <a:t>https://journals.aps.org/</a:t>
            </a:r>
            <a:r>
              <a:rPr lang="en-US" sz="1400" u="sng" dirty="0" err="1">
                <a:solidFill>
                  <a:srgbClr val="0070C0"/>
                </a:solidFill>
                <a:latin typeface="Comic Sans MS" panose="030F0702030302020204" pitchFamily="66" charset="0"/>
                <a:hlinkClick r:id="rId7"/>
              </a:rPr>
              <a:t>prab</a:t>
            </a:r>
            <a:r>
              <a:rPr lang="en-US" sz="1400" u="sng" dirty="0">
                <a:solidFill>
                  <a:srgbClr val="0070C0"/>
                </a:solidFill>
                <a:latin typeface="Comic Sans MS" panose="030F0702030302020204" pitchFamily="66" charset="0"/>
                <a:hlinkClick r:id="rId7"/>
              </a:rPr>
              <a:t>/abstract/10.1103/PhysRevSTAB.18.101001</a:t>
            </a:r>
            <a:endParaRPr lang="en-GB" sz="1400" dirty="0">
              <a:solidFill>
                <a:srgbClr val="0070C0"/>
              </a:solidFill>
              <a:latin typeface="Comic Sans MS" panose="030F0702030302020204" pitchFamily="66" charset="0"/>
            </a:endParaRPr>
          </a:p>
          <a:p>
            <a:pPr lvl="1"/>
            <a:r>
              <a:rPr lang="en-GB" sz="1400" dirty="0" smtClean="0">
                <a:solidFill>
                  <a:srgbClr val="0070C0"/>
                </a:solidFill>
                <a:latin typeface="Comic Sans MS" panose="030F0702030302020204" pitchFamily="66" charset="0"/>
              </a:rPr>
              <a:t> </a:t>
            </a:r>
            <a:endParaRPr lang="en-GB" sz="1400" dirty="0">
              <a:solidFill>
                <a:srgbClr val="0070C0"/>
              </a:solidFill>
              <a:latin typeface="Comic Sans MS" panose="030F0702030302020204" pitchFamily="66" charset="0"/>
            </a:endParaRPr>
          </a:p>
        </p:txBody>
      </p:sp>
      <p:sp>
        <p:nvSpPr>
          <p:cNvPr id="5" name="Oval 4"/>
          <p:cNvSpPr/>
          <p:nvPr/>
        </p:nvSpPr>
        <p:spPr>
          <a:xfrm>
            <a:off x="4826121" y="1301921"/>
            <a:ext cx="2736304" cy="576064"/>
          </a:xfrm>
          <a:prstGeom prst="ellipse">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113099" y="1125790"/>
            <a:ext cx="1440160" cy="1003021"/>
          </a:xfrm>
          <a:prstGeom prst="ellipse">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553259" y="1273135"/>
            <a:ext cx="820973" cy="618111"/>
          </a:xfrm>
          <a:prstGeom prst="ellipse">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189271" y="683444"/>
            <a:ext cx="2018501" cy="369332"/>
          </a:xfrm>
          <a:prstGeom prst="rect">
            <a:avLst/>
          </a:prstGeom>
          <a:noFill/>
          <a:ln>
            <a:solidFill>
              <a:schemeClr val="accent1"/>
            </a:solidFill>
          </a:ln>
        </p:spPr>
        <p:txBody>
          <a:bodyPr wrap="none" rtlCol="0">
            <a:spAutoFit/>
          </a:bodyPr>
          <a:lstStyle/>
          <a:p>
            <a:r>
              <a:rPr lang="en-US" dirty="0" smtClean="0">
                <a:solidFill>
                  <a:schemeClr val="bg2">
                    <a:lumMod val="75000"/>
                  </a:schemeClr>
                </a:solidFill>
              </a:rPr>
              <a:t>Beam parameters</a:t>
            </a:r>
            <a:endParaRPr lang="en-US" dirty="0">
              <a:solidFill>
                <a:schemeClr val="bg2">
                  <a:lumMod val="75000"/>
                </a:schemeClr>
              </a:solidFill>
            </a:endParaRPr>
          </a:p>
        </p:txBody>
      </p:sp>
      <p:sp>
        <p:nvSpPr>
          <p:cNvPr id="18" name="TextBox 17"/>
          <p:cNvSpPr txBox="1"/>
          <p:nvPr/>
        </p:nvSpPr>
        <p:spPr>
          <a:xfrm>
            <a:off x="4395996" y="703295"/>
            <a:ext cx="3429144" cy="369332"/>
          </a:xfrm>
          <a:prstGeom prst="rect">
            <a:avLst/>
          </a:prstGeom>
          <a:noFill/>
          <a:ln>
            <a:solidFill>
              <a:schemeClr val="accent1"/>
            </a:solidFill>
          </a:ln>
        </p:spPr>
        <p:txBody>
          <a:bodyPr wrap="none" rtlCol="0">
            <a:spAutoFit/>
          </a:bodyPr>
          <a:lstStyle/>
          <a:p>
            <a:r>
              <a:rPr lang="en-US" dirty="0" smtClean="0">
                <a:solidFill>
                  <a:schemeClr val="bg2">
                    <a:lumMod val="75000"/>
                  </a:schemeClr>
                </a:solidFill>
              </a:rPr>
              <a:t>Geometric factor (bunch length)</a:t>
            </a:r>
            <a:endParaRPr lang="en-US" dirty="0">
              <a:solidFill>
                <a:schemeClr val="bg2">
                  <a:lumMod val="75000"/>
                </a:schemeClr>
              </a:solidFill>
            </a:endParaRPr>
          </a:p>
        </p:txBody>
      </p:sp>
      <p:cxnSp>
        <p:nvCxnSpPr>
          <p:cNvPr id="19" name="Straight Arrow Connector 18"/>
          <p:cNvCxnSpPr>
            <a:stCxn id="8" idx="2"/>
            <a:endCxn id="16" idx="0"/>
          </p:cNvCxnSpPr>
          <p:nvPr/>
        </p:nvCxnSpPr>
        <p:spPr>
          <a:xfrm flipH="1">
            <a:off x="2833179" y="1052776"/>
            <a:ext cx="365343" cy="7301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18" idx="2"/>
          </p:cNvCxnSpPr>
          <p:nvPr/>
        </p:nvCxnSpPr>
        <p:spPr>
          <a:xfrm flipH="1">
            <a:off x="4291070" y="1072627"/>
            <a:ext cx="1050057" cy="33041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2502016" y="1863763"/>
            <a:ext cx="3510144" cy="64733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4467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000" y="37171"/>
            <a:ext cx="7920000" cy="720000"/>
          </a:xfrm>
        </p:spPr>
        <p:txBody>
          <a:bodyPr/>
          <a:lstStyle/>
          <a:p>
            <a:r>
              <a:rPr lang="en-GB" sz="3600" dirty="0" smtClean="0"/>
              <a:t>Noise spectra measured in Ant CC2</a:t>
            </a:r>
            <a:endParaRPr lang="en-GB" sz="3600" dirty="0"/>
          </a:p>
        </p:txBody>
      </p:sp>
      <p:sp>
        <p:nvSpPr>
          <p:cNvPr id="4" name="Content Placeholder 3"/>
          <p:cNvSpPr>
            <a:spLocks noGrp="1"/>
          </p:cNvSpPr>
          <p:nvPr>
            <p:ph idx="1"/>
          </p:nvPr>
        </p:nvSpPr>
        <p:spPr>
          <a:xfrm>
            <a:off x="323528" y="757171"/>
            <a:ext cx="8496944" cy="583597"/>
          </a:xfrm>
        </p:spPr>
        <p:txBody>
          <a:bodyPr>
            <a:noAutofit/>
          </a:bodyPr>
          <a:lstStyle/>
          <a:p>
            <a:endParaRPr lang="en-GB" sz="2000" dirty="0" smtClean="0"/>
          </a:p>
          <a:p>
            <a:endParaRPr lang="en-GB" sz="2000" dirty="0" smtClean="0"/>
          </a:p>
        </p:txBody>
      </p:sp>
      <p:sp>
        <p:nvSpPr>
          <p:cNvPr id="2" name="Footer Placeholder 1"/>
          <p:cNvSpPr>
            <a:spLocks noGrp="1"/>
          </p:cNvSpPr>
          <p:nvPr>
            <p:ph type="ftr" sz="quarter" idx="11"/>
          </p:nvPr>
        </p:nvSpPr>
        <p:spPr/>
        <p:txBody>
          <a:bodyPr/>
          <a:lstStyle/>
          <a:p>
            <a:r>
              <a:rPr lang="en-GB" noProof="0" smtClean="0"/>
              <a:t>WP2 Meeting on HL-LHC Crab cavities</a:t>
            </a:r>
            <a:endParaRPr lang="en-GB" noProof="0"/>
          </a:p>
        </p:txBody>
      </p:sp>
      <p:sp>
        <p:nvSpPr>
          <p:cNvPr id="13" name="TextBox 12"/>
          <p:cNvSpPr txBox="1"/>
          <p:nvPr/>
        </p:nvSpPr>
        <p:spPr>
          <a:xfrm>
            <a:off x="1101569" y="5661248"/>
            <a:ext cx="6940861" cy="769441"/>
          </a:xfrm>
          <a:prstGeom prst="rect">
            <a:avLst/>
          </a:prstGeom>
          <a:solidFill>
            <a:schemeClr val="accent1">
              <a:lumMod val="20000"/>
              <a:lumOff val="80000"/>
            </a:schemeClr>
          </a:solidFill>
          <a:ln>
            <a:solidFill>
              <a:schemeClr val="accent1"/>
            </a:solidFill>
          </a:ln>
        </p:spPr>
        <p:txBody>
          <a:bodyPr wrap="square" rtlCol="0">
            <a:spAutoFit/>
          </a:bodyPr>
          <a:lstStyle/>
          <a:p>
            <a:r>
              <a:rPr lang="en-US" sz="1100" dirty="0" smtClean="0">
                <a:latin typeface="Comic Sans MS" panose="030F0702030302020204" pitchFamily="66" charset="0"/>
              </a:rPr>
              <a:t>Left: Phase noise PSD. Right: AM PSD. 1 kHz – 1 MHz </a:t>
            </a:r>
          </a:p>
          <a:p>
            <a:r>
              <a:rPr lang="en-GB" sz="1100" dirty="0" smtClean="0">
                <a:latin typeface="Comic Sans MS" panose="030F0702030302020204" pitchFamily="66" charset="0"/>
              </a:rPr>
              <a:t>Top: -10 </a:t>
            </a:r>
            <a:r>
              <a:rPr lang="en-GB" sz="1100" dirty="0" err="1" smtClean="0">
                <a:latin typeface="Comic Sans MS" panose="030F0702030302020204" pitchFamily="66" charset="0"/>
              </a:rPr>
              <a:t>dBm</a:t>
            </a:r>
            <a:r>
              <a:rPr lang="en-GB" sz="1100" dirty="0" smtClean="0">
                <a:latin typeface="Comic Sans MS" panose="030F0702030302020204" pitchFamily="66" charset="0"/>
              </a:rPr>
              <a:t> excitation, bottom: 0 </a:t>
            </a:r>
            <a:r>
              <a:rPr lang="en-GB" sz="1100" dirty="0" err="1" smtClean="0">
                <a:latin typeface="Comic Sans MS" panose="030F0702030302020204" pitchFamily="66" charset="0"/>
              </a:rPr>
              <a:t>dBm</a:t>
            </a:r>
            <a:r>
              <a:rPr lang="en-GB" sz="1100" dirty="0" smtClean="0">
                <a:latin typeface="Comic Sans MS" panose="030F0702030302020204" pitchFamily="66" charset="0"/>
              </a:rPr>
              <a:t> excitation (10 times more power)</a:t>
            </a:r>
          </a:p>
          <a:p>
            <a:r>
              <a:rPr lang="en-GB" sz="1100" dirty="0" smtClean="0">
                <a:latin typeface="Comic Sans MS" panose="030F0702030302020204" pitchFamily="66" charset="0"/>
              </a:rPr>
              <a:t>Background trace shows PSD without noise injected. The marker is on the </a:t>
            </a:r>
            <a:r>
              <a:rPr lang="en-GB" sz="1100" dirty="0" err="1" smtClean="0">
                <a:latin typeface="Comic Sans MS" panose="030F0702030302020204" pitchFamily="66" charset="0"/>
              </a:rPr>
              <a:t>betatron</a:t>
            </a:r>
            <a:r>
              <a:rPr lang="en-GB" sz="1100" dirty="0" smtClean="0">
                <a:latin typeface="Comic Sans MS" panose="030F0702030302020204" pitchFamily="66" charset="0"/>
              </a:rPr>
              <a:t> line (8 kHz)</a:t>
            </a:r>
          </a:p>
          <a:p>
            <a:r>
              <a:rPr lang="en-GB" sz="1100" dirty="0" smtClean="0">
                <a:latin typeface="Comic Sans MS" panose="030F0702030302020204" pitchFamily="66" charset="0"/>
              </a:rPr>
              <a:t>The </a:t>
            </a:r>
            <a:r>
              <a:rPr lang="en-GB" sz="1100" dirty="0" err="1" smtClean="0">
                <a:latin typeface="Comic Sans MS" panose="030F0702030302020204" pitchFamily="66" charset="0"/>
              </a:rPr>
              <a:t>frev</a:t>
            </a:r>
            <a:r>
              <a:rPr lang="en-GB" sz="1100" dirty="0" smtClean="0">
                <a:latin typeface="Comic Sans MS" panose="030F0702030302020204" pitchFamily="66" charset="0"/>
              </a:rPr>
              <a:t> lines are generated by the beam</a:t>
            </a:r>
            <a:endParaRPr lang="en-GB" sz="1100" dirty="0">
              <a:latin typeface="Comic Sans MS" panose="030F0702030302020204" pitchFamily="66" charset="0"/>
            </a:endParaRPr>
          </a:p>
        </p:txBody>
      </p:sp>
      <p:pic>
        <p:nvPicPr>
          <p:cNvPr id="17" name="Picture 16" descr="G:\Departments\AB\Groups\RF\Machines\SPS\LowLevel\CrabCavities\Commissioning\BA6\MD5\MD5data\coast4EX-0dB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693" y="3186809"/>
            <a:ext cx="3413760" cy="2426970"/>
          </a:xfrm>
          <a:prstGeom prst="rect">
            <a:avLst/>
          </a:prstGeom>
          <a:noFill/>
          <a:ln>
            <a:noFill/>
          </a:ln>
        </p:spPr>
      </p:pic>
      <p:pic>
        <p:nvPicPr>
          <p:cNvPr id="18" name="Picture 17" descr="G:\Departments\AB\Groups\RF\Machines\SPS\LowLevel\CrabCavities\Commissioning\BA6\MD5\MD5data\coast4EX-0dBm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186809"/>
            <a:ext cx="3413760" cy="2426970"/>
          </a:xfrm>
          <a:prstGeom prst="rect">
            <a:avLst/>
          </a:prstGeom>
          <a:noFill/>
          <a:ln>
            <a:noFill/>
          </a:ln>
        </p:spPr>
      </p:pic>
      <p:pic>
        <p:nvPicPr>
          <p:cNvPr id="19" name="Picture 18" descr="G:\Departments\AB\Groups\RF\Machines\SPS\LowLevel\CrabCavities\Commissioning\BA6\MD5\MD5data\coast4EX-10DB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7693" y="736105"/>
            <a:ext cx="3413760" cy="2426970"/>
          </a:xfrm>
          <a:prstGeom prst="rect">
            <a:avLst/>
          </a:prstGeom>
          <a:noFill/>
          <a:ln>
            <a:noFill/>
          </a:ln>
        </p:spPr>
      </p:pic>
      <p:pic>
        <p:nvPicPr>
          <p:cNvPr id="20" name="Picture 19" descr="G:\Departments\AB\Groups\RF\Machines\SPS\LowLevel\CrabCavities\Commissioning\BA6\MD5\MD5data\coast4EX-10dBmA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749860"/>
            <a:ext cx="3413760" cy="2426970"/>
          </a:xfrm>
          <a:prstGeom prst="rect">
            <a:avLst/>
          </a:prstGeom>
          <a:noFill/>
          <a:ln>
            <a:noFill/>
          </a:ln>
        </p:spPr>
      </p:pic>
      <p:sp>
        <p:nvSpPr>
          <p:cNvPr id="5" name="Rectangle 4"/>
          <p:cNvSpPr/>
          <p:nvPr/>
        </p:nvSpPr>
        <p:spPr>
          <a:xfrm>
            <a:off x="866116" y="1117131"/>
            <a:ext cx="1473635"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smtClean="0">
                <a:solidFill>
                  <a:schemeClr val="tx1"/>
                </a:solidFill>
              </a:rPr>
              <a:t>Phase</a:t>
            </a:r>
            <a:r>
              <a:rPr lang="en-GB" sz="800" dirty="0" smtClean="0">
                <a:solidFill>
                  <a:schemeClr val="tx1"/>
                </a:solidFill>
              </a:rPr>
              <a:t> noise, 10 dB/div,</a:t>
            </a:r>
          </a:p>
          <a:p>
            <a:pPr algn="ctr"/>
            <a:r>
              <a:rPr lang="en-GB" sz="800" dirty="0" smtClean="0">
                <a:solidFill>
                  <a:schemeClr val="tx1"/>
                </a:solidFill>
              </a:rPr>
              <a:t>excitation power P</a:t>
            </a:r>
            <a:endParaRPr lang="en-GB" sz="800" dirty="0">
              <a:solidFill>
                <a:schemeClr val="tx1"/>
              </a:solidFill>
            </a:endParaRPr>
          </a:p>
        </p:txBody>
      </p:sp>
      <p:sp>
        <p:nvSpPr>
          <p:cNvPr id="21" name="Rectangle 20"/>
          <p:cNvSpPr/>
          <p:nvPr/>
        </p:nvSpPr>
        <p:spPr>
          <a:xfrm>
            <a:off x="874912" y="3599841"/>
            <a:ext cx="1473635"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smtClean="0">
                <a:solidFill>
                  <a:schemeClr val="tx1"/>
                </a:solidFill>
              </a:rPr>
              <a:t>Phase</a:t>
            </a:r>
            <a:r>
              <a:rPr lang="en-GB" sz="800" dirty="0" smtClean="0">
                <a:solidFill>
                  <a:schemeClr val="tx1"/>
                </a:solidFill>
              </a:rPr>
              <a:t> noise, 10 dB/div,</a:t>
            </a:r>
          </a:p>
          <a:p>
            <a:pPr algn="ctr"/>
            <a:r>
              <a:rPr lang="en-GB" sz="800" dirty="0" smtClean="0">
                <a:solidFill>
                  <a:schemeClr val="tx1"/>
                </a:solidFill>
              </a:rPr>
              <a:t>excitation power 10 P</a:t>
            </a:r>
            <a:endParaRPr lang="en-GB" sz="800" dirty="0">
              <a:solidFill>
                <a:schemeClr val="tx1"/>
              </a:solidFill>
            </a:endParaRPr>
          </a:p>
        </p:txBody>
      </p:sp>
      <p:sp>
        <p:nvSpPr>
          <p:cNvPr id="22" name="Rectangle 21"/>
          <p:cNvSpPr/>
          <p:nvPr/>
        </p:nvSpPr>
        <p:spPr>
          <a:xfrm>
            <a:off x="5436601" y="2479218"/>
            <a:ext cx="1185603"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smtClean="0">
                <a:solidFill>
                  <a:schemeClr val="tx1"/>
                </a:solidFill>
              </a:rPr>
              <a:t>AM</a:t>
            </a:r>
            <a:r>
              <a:rPr lang="en-GB" sz="800" dirty="0" smtClean="0">
                <a:solidFill>
                  <a:schemeClr val="tx1"/>
                </a:solidFill>
              </a:rPr>
              <a:t> noise, 5 dB/div,</a:t>
            </a:r>
          </a:p>
          <a:p>
            <a:pPr algn="ctr"/>
            <a:r>
              <a:rPr lang="en-GB" sz="800" dirty="0" smtClean="0">
                <a:solidFill>
                  <a:schemeClr val="tx1"/>
                </a:solidFill>
              </a:rPr>
              <a:t>excitation power P</a:t>
            </a:r>
            <a:endParaRPr lang="en-GB" sz="800" dirty="0">
              <a:solidFill>
                <a:schemeClr val="tx1"/>
              </a:solidFill>
            </a:endParaRPr>
          </a:p>
        </p:txBody>
      </p:sp>
      <p:sp>
        <p:nvSpPr>
          <p:cNvPr id="23" name="Rectangle 22"/>
          <p:cNvSpPr/>
          <p:nvPr/>
        </p:nvSpPr>
        <p:spPr>
          <a:xfrm>
            <a:off x="5453317" y="4929923"/>
            <a:ext cx="1278923"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smtClean="0">
                <a:solidFill>
                  <a:schemeClr val="tx1"/>
                </a:solidFill>
              </a:rPr>
              <a:t>AM</a:t>
            </a:r>
            <a:r>
              <a:rPr lang="en-GB" sz="800" dirty="0" smtClean="0">
                <a:solidFill>
                  <a:schemeClr val="tx1"/>
                </a:solidFill>
              </a:rPr>
              <a:t> noise, 5 dB/div,</a:t>
            </a:r>
          </a:p>
          <a:p>
            <a:pPr algn="ctr"/>
            <a:r>
              <a:rPr lang="en-GB" sz="800" dirty="0" smtClean="0">
                <a:solidFill>
                  <a:schemeClr val="tx1"/>
                </a:solidFill>
              </a:rPr>
              <a:t>excitation power  10 P</a:t>
            </a:r>
            <a:endParaRPr lang="en-GB" sz="800" dirty="0">
              <a:solidFill>
                <a:schemeClr val="tx1"/>
              </a:solidFill>
            </a:endParaRPr>
          </a:p>
        </p:txBody>
      </p:sp>
      <p:grpSp>
        <p:nvGrpSpPr>
          <p:cNvPr id="26" name="Group 25"/>
          <p:cNvGrpSpPr/>
          <p:nvPr/>
        </p:nvGrpSpPr>
        <p:grpSpPr>
          <a:xfrm>
            <a:off x="894446" y="2151423"/>
            <a:ext cx="851515" cy="561426"/>
            <a:chOff x="874912" y="2176105"/>
            <a:chExt cx="851515" cy="561426"/>
          </a:xfrm>
        </p:grpSpPr>
        <p:sp>
          <p:nvSpPr>
            <p:cNvPr id="6" name="TextBox 5"/>
            <p:cNvSpPr txBox="1"/>
            <p:nvPr/>
          </p:nvSpPr>
          <p:spPr>
            <a:xfrm>
              <a:off x="874912" y="2506699"/>
              <a:ext cx="851515" cy="230832"/>
            </a:xfrm>
            <a:prstGeom prst="rect">
              <a:avLst/>
            </a:prstGeom>
            <a:noFill/>
            <a:ln>
              <a:solidFill>
                <a:schemeClr val="accent1">
                  <a:shade val="95000"/>
                  <a:satMod val="105000"/>
                </a:schemeClr>
              </a:solidFill>
            </a:ln>
          </p:spPr>
          <p:txBody>
            <a:bodyPr wrap="none" rtlCol="0">
              <a:spAutoFit/>
            </a:bodyPr>
            <a:lstStyle/>
            <a:p>
              <a:r>
                <a:rPr lang="en-GB" sz="900" dirty="0" smtClean="0"/>
                <a:t>No excitation</a:t>
              </a:r>
              <a:endParaRPr lang="en-GB" sz="900" dirty="0"/>
            </a:p>
          </p:txBody>
        </p:sp>
        <p:cxnSp>
          <p:nvCxnSpPr>
            <p:cNvPr id="24" name="Straight Arrow Connector 23"/>
            <p:cNvCxnSpPr/>
            <p:nvPr/>
          </p:nvCxnSpPr>
          <p:spPr>
            <a:xfrm flipV="1">
              <a:off x="1331640" y="2176105"/>
              <a:ext cx="144016" cy="330594"/>
            </a:xfrm>
            <a:prstGeom prst="straightConnector1">
              <a:avLst/>
            </a:prstGeom>
            <a:ln w="9525">
              <a:tailEnd type="triangle"/>
            </a:ln>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997424" y="4635841"/>
            <a:ext cx="851515" cy="561426"/>
            <a:chOff x="874912" y="2176105"/>
            <a:chExt cx="851515" cy="561426"/>
          </a:xfrm>
        </p:grpSpPr>
        <p:sp>
          <p:nvSpPr>
            <p:cNvPr id="28" name="TextBox 27"/>
            <p:cNvSpPr txBox="1"/>
            <p:nvPr/>
          </p:nvSpPr>
          <p:spPr>
            <a:xfrm>
              <a:off x="874912" y="2506699"/>
              <a:ext cx="851515" cy="230832"/>
            </a:xfrm>
            <a:prstGeom prst="rect">
              <a:avLst/>
            </a:prstGeom>
            <a:noFill/>
            <a:ln>
              <a:solidFill>
                <a:schemeClr val="accent1">
                  <a:shade val="95000"/>
                  <a:satMod val="105000"/>
                </a:schemeClr>
              </a:solidFill>
            </a:ln>
          </p:spPr>
          <p:txBody>
            <a:bodyPr wrap="none" rtlCol="0">
              <a:spAutoFit/>
            </a:bodyPr>
            <a:lstStyle/>
            <a:p>
              <a:r>
                <a:rPr lang="en-GB" sz="900" dirty="0" smtClean="0"/>
                <a:t>No excitation</a:t>
              </a:r>
              <a:endParaRPr lang="en-GB" sz="900" dirty="0"/>
            </a:p>
          </p:txBody>
        </p:sp>
        <p:cxnSp>
          <p:nvCxnSpPr>
            <p:cNvPr id="29" name="Straight Arrow Connector 28"/>
            <p:cNvCxnSpPr/>
            <p:nvPr/>
          </p:nvCxnSpPr>
          <p:spPr>
            <a:xfrm flipV="1">
              <a:off x="1331640" y="2176105"/>
              <a:ext cx="144016" cy="330594"/>
            </a:xfrm>
            <a:prstGeom prst="straightConnector1">
              <a:avLst/>
            </a:prstGeom>
            <a:ln w="9525">
              <a:tailEnd type="triangle"/>
            </a:ln>
          </p:spPr>
          <p:style>
            <a:lnRef idx="2">
              <a:schemeClr val="accent1"/>
            </a:lnRef>
            <a:fillRef idx="0">
              <a:schemeClr val="accent1"/>
            </a:fillRef>
            <a:effectRef idx="1">
              <a:schemeClr val="accent1"/>
            </a:effectRef>
            <a:fontRef idx="minor">
              <a:schemeClr val="tx1"/>
            </a:fontRef>
          </p:style>
        </p:cxnSp>
      </p:grpSp>
      <p:grpSp>
        <p:nvGrpSpPr>
          <p:cNvPr id="30" name="Group 29"/>
          <p:cNvGrpSpPr/>
          <p:nvPr/>
        </p:nvGrpSpPr>
        <p:grpSpPr>
          <a:xfrm>
            <a:off x="5177888" y="1820829"/>
            <a:ext cx="851515" cy="561426"/>
            <a:chOff x="874912" y="2176105"/>
            <a:chExt cx="851515" cy="561426"/>
          </a:xfrm>
        </p:grpSpPr>
        <p:sp>
          <p:nvSpPr>
            <p:cNvPr id="31" name="TextBox 30"/>
            <p:cNvSpPr txBox="1"/>
            <p:nvPr/>
          </p:nvSpPr>
          <p:spPr>
            <a:xfrm>
              <a:off x="874912" y="2506699"/>
              <a:ext cx="851515" cy="230832"/>
            </a:xfrm>
            <a:prstGeom prst="rect">
              <a:avLst/>
            </a:prstGeom>
            <a:noFill/>
            <a:ln>
              <a:solidFill>
                <a:schemeClr val="accent1">
                  <a:shade val="95000"/>
                  <a:satMod val="105000"/>
                </a:schemeClr>
              </a:solidFill>
            </a:ln>
          </p:spPr>
          <p:txBody>
            <a:bodyPr wrap="none" rtlCol="0">
              <a:spAutoFit/>
            </a:bodyPr>
            <a:lstStyle/>
            <a:p>
              <a:r>
                <a:rPr lang="en-GB" sz="900" dirty="0" smtClean="0"/>
                <a:t>No excitation</a:t>
              </a:r>
              <a:endParaRPr lang="en-GB" sz="900" dirty="0"/>
            </a:p>
          </p:txBody>
        </p:sp>
        <p:cxnSp>
          <p:nvCxnSpPr>
            <p:cNvPr id="32" name="Straight Arrow Connector 31"/>
            <p:cNvCxnSpPr/>
            <p:nvPr/>
          </p:nvCxnSpPr>
          <p:spPr>
            <a:xfrm flipV="1">
              <a:off x="1331640" y="2176105"/>
              <a:ext cx="144016" cy="330594"/>
            </a:xfrm>
            <a:prstGeom prst="straightConnector1">
              <a:avLst/>
            </a:prstGeom>
            <a:ln w="9525">
              <a:tailEnd type="triangle"/>
            </a:ln>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5220690" y="4285481"/>
            <a:ext cx="851515" cy="561426"/>
            <a:chOff x="874912" y="2176105"/>
            <a:chExt cx="851515" cy="561426"/>
          </a:xfrm>
        </p:grpSpPr>
        <p:sp>
          <p:nvSpPr>
            <p:cNvPr id="34" name="TextBox 33"/>
            <p:cNvSpPr txBox="1"/>
            <p:nvPr/>
          </p:nvSpPr>
          <p:spPr>
            <a:xfrm>
              <a:off x="874912" y="2506699"/>
              <a:ext cx="851515" cy="230832"/>
            </a:xfrm>
            <a:prstGeom prst="rect">
              <a:avLst/>
            </a:prstGeom>
            <a:noFill/>
            <a:ln>
              <a:solidFill>
                <a:schemeClr val="accent1">
                  <a:shade val="95000"/>
                  <a:satMod val="105000"/>
                </a:schemeClr>
              </a:solidFill>
            </a:ln>
          </p:spPr>
          <p:txBody>
            <a:bodyPr wrap="none" rtlCol="0">
              <a:spAutoFit/>
            </a:bodyPr>
            <a:lstStyle/>
            <a:p>
              <a:r>
                <a:rPr lang="en-GB" sz="900" dirty="0" smtClean="0"/>
                <a:t>No excitation</a:t>
              </a:r>
              <a:endParaRPr lang="en-GB" sz="900" dirty="0"/>
            </a:p>
          </p:txBody>
        </p:sp>
        <p:cxnSp>
          <p:nvCxnSpPr>
            <p:cNvPr id="35" name="Straight Arrow Connector 34"/>
            <p:cNvCxnSpPr/>
            <p:nvPr/>
          </p:nvCxnSpPr>
          <p:spPr>
            <a:xfrm flipV="1">
              <a:off x="1331640" y="2176105"/>
              <a:ext cx="144016" cy="330594"/>
            </a:xfrm>
            <a:prstGeom prst="straightConnector1">
              <a:avLst/>
            </a:prstGeom>
            <a:ln w="9525">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25534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000" y="0"/>
            <a:ext cx="4824096" cy="720000"/>
          </a:xfrm>
        </p:spPr>
        <p:txBody>
          <a:bodyPr/>
          <a:lstStyle/>
          <a:p>
            <a:r>
              <a:rPr lang="en-GB" sz="3600" dirty="0" smtClean="0"/>
              <a:t>Results</a:t>
            </a:r>
            <a:endParaRPr lang="en-GB" sz="3600" dirty="0"/>
          </a:p>
        </p:txBody>
      </p:sp>
      <p:sp>
        <p:nvSpPr>
          <p:cNvPr id="2" name="Footer Placeholder 1"/>
          <p:cNvSpPr>
            <a:spLocks noGrp="1"/>
          </p:cNvSpPr>
          <p:nvPr>
            <p:ph type="ftr" sz="quarter" idx="11"/>
          </p:nvPr>
        </p:nvSpPr>
        <p:spPr/>
        <p:txBody>
          <a:bodyPr/>
          <a:lstStyle/>
          <a:p>
            <a:r>
              <a:rPr lang="en-GB" noProof="0" smtClean="0"/>
              <a:t>WP2 Meeting on HL-LHC Crab cavities</a:t>
            </a:r>
            <a:endParaRPr lang="en-GB" noProof="0"/>
          </a:p>
        </p:txBody>
      </p:sp>
      <p:sp>
        <p:nvSpPr>
          <p:cNvPr id="6" name="TextBox 5"/>
          <p:cNvSpPr txBox="1"/>
          <p:nvPr/>
        </p:nvSpPr>
        <p:spPr>
          <a:xfrm>
            <a:off x="2051720" y="6056268"/>
            <a:ext cx="3672408" cy="600164"/>
          </a:xfrm>
          <a:prstGeom prst="rect">
            <a:avLst/>
          </a:prstGeom>
          <a:solidFill>
            <a:schemeClr val="accent1">
              <a:lumMod val="20000"/>
              <a:lumOff val="80000"/>
            </a:schemeClr>
          </a:solidFill>
          <a:ln>
            <a:solidFill>
              <a:schemeClr val="accent1"/>
            </a:solidFill>
          </a:ln>
        </p:spPr>
        <p:txBody>
          <a:bodyPr wrap="square" rtlCol="0">
            <a:spAutoFit/>
          </a:bodyPr>
          <a:lstStyle/>
          <a:p>
            <a:r>
              <a:rPr lang="en-US" sz="1100" dirty="0" smtClean="0">
                <a:latin typeface="Comic Sans MS" panose="030F0702030302020204" pitchFamily="66" charset="0"/>
              </a:rPr>
              <a:t>Measured (Wire Scan) and calculated (eq. slide 5 using measured spectra) during the coasts with different noise levels. </a:t>
            </a:r>
            <a:endParaRPr lang="en-GB" sz="1100" dirty="0">
              <a:latin typeface="Comic Sans MS" panose="030F0702030302020204" pitchFamily="66" charset="0"/>
            </a:endParaRPr>
          </a:p>
        </p:txBody>
      </p:sp>
      <p:graphicFrame>
        <p:nvGraphicFramePr>
          <p:cNvPr id="7" name="Chart 6"/>
          <p:cNvGraphicFramePr>
            <a:graphicFrameLocks/>
          </p:cNvGraphicFramePr>
          <p:nvPr>
            <p:extLst>
              <p:ext uri="{D42A27DB-BD31-4B8C-83A1-F6EECF244321}">
                <p14:modId xmlns:p14="http://schemas.microsoft.com/office/powerpoint/2010/main" val="218564276"/>
              </p:ext>
            </p:extLst>
          </p:nvPr>
        </p:nvGraphicFramePr>
        <p:xfrm>
          <a:off x="395536" y="667161"/>
          <a:ext cx="6172200" cy="5311140"/>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5"/>
          <p:cNvSpPr>
            <a:spLocks noGrp="1"/>
          </p:cNvSpPr>
          <p:nvPr>
            <p:ph idx="1"/>
          </p:nvPr>
        </p:nvSpPr>
        <p:spPr>
          <a:xfrm>
            <a:off x="5831632" y="237155"/>
            <a:ext cx="2988840" cy="6288189"/>
          </a:xfrm>
          <a:solidFill>
            <a:schemeClr val="bg1"/>
          </a:solidFill>
        </p:spPr>
        <p:txBody>
          <a:bodyPr>
            <a:normAutofit fontScale="92500"/>
          </a:bodyPr>
          <a:lstStyle/>
          <a:p>
            <a:r>
              <a:rPr lang="en-GB" sz="1600" dirty="0" smtClean="0"/>
              <a:t>The agreement is very good for low noise level (small growth rate)</a:t>
            </a:r>
          </a:p>
          <a:p>
            <a:r>
              <a:rPr lang="en-GB" sz="1600" dirty="0" smtClean="0"/>
              <a:t>At high levels the calculations over-estimate the growth by factor 2-4</a:t>
            </a:r>
          </a:p>
          <a:p>
            <a:r>
              <a:rPr lang="en-GB" sz="1600" dirty="0" smtClean="0"/>
              <a:t>The x-axis is the Phase Noise PSD. Although always smaller, the Amplitude Noise PSD varied during the successive coasts. This explains the different calculated values for very similar Phase Noise PSD, and may partly explain the different measured emittance growth</a:t>
            </a:r>
          </a:p>
          <a:p>
            <a:r>
              <a:rPr lang="en-GB" sz="1600" dirty="0" smtClean="0"/>
              <a:t>Still, at high levels the measurements give very different values for coasts with similar measured noise PSD</a:t>
            </a:r>
          </a:p>
          <a:p>
            <a:r>
              <a:rPr lang="en-GB" sz="1600" dirty="0" smtClean="0"/>
              <a:t>If we assume a linear dependence with noise power (dotted lines) the calculated values are about three times bigger than measured</a:t>
            </a:r>
          </a:p>
        </p:txBody>
      </p:sp>
      <p:sp>
        <p:nvSpPr>
          <p:cNvPr id="12" name="Oval 11"/>
          <p:cNvSpPr/>
          <p:nvPr/>
        </p:nvSpPr>
        <p:spPr>
          <a:xfrm>
            <a:off x="3995936" y="2060848"/>
            <a:ext cx="360040" cy="72008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Arrow Connector 13"/>
          <p:cNvCxnSpPr>
            <a:endCxn id="12" idx="6"/>
          </p:cNvCxnSpPr>
          <p:nvPr/>
        </p:nvCxnSpPr>
        <p:spPr>
          <a:xfrm flipH="1" flipV="1">
            <a:off x="4355976" y="2420888"/>
            <a:ext cx="1763688" cy="2016224"/>
          </a:xfrm>
          <a:prstGeom prst="straightConnector1">
            <a:avLst/>
          </a:prstGeom>
          <a:ln w="9525">
            <a:tailEnd type="triangle"/>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1547664" y="1556793"/>
            <a:ext cx="2736304" cy="3456383"/>
          </a:xfrm>
          <a:prstGeom prst="line">
            <a:avLst/>
          </a:prstGeom>
          <a:ln w="12700">
            <a:solidFill>
              <a:srgbClr val="FF00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7835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000" y="0"/>
            <a:ext cx="7920000" cy="720000"/>
          </a:xfrm>
        </p:spPr>
        <p:txBody>
          <a:bodyPr/>
          <a:lstStyle/>
          <a:p>
            <a:r>
              <a:rPr lang="en-GB" sz="3600" dirty="0" smtClean="0"/>
              <a:t>Plans</a:t>
            </a:r>
            <a:endParaRPr lang="en-GB" sz="3600" dirty="0"/>
          </a:p>
        </p:txBody>
      </p:sp>
      <p:sp>
        <p:nvSpPr>
          <p:cNvPr id="4" name="Content Placeholder 3"/>
          <p:cNvSpPr>
            <a:spLocks noGrp="1"/>
          </p:cNvSpPr>
          <p:nvPr>
            <p:ph idx="1"/>
          </p:nvPr>
        </p:nvSpPr>
        <p:spPr>
          <a:xfrm>
            <a:off x="325066" y="1412776"/>
            <a:ext cx="3958902" cy="2880320"/>
          </a:xfrm>
          <a:noFill/>
          <a:ln>
            <a:solidFill>
              <a:schemeClr val="accent1"/>
            </a:solidFill>
          </a:ln>
        </p:spPr>
        <p:txBody>
          <a:bodyPr>
            <a:noAutofit/>
          </a:bodyPr>
          <a:lstStyle/>
          <a:p>
            <a:r>
              <a:rPr lang="en-GB" sz="2000" dirty="0" smtClean="0"/>
              <a:t>Hardware:</a:t>
            </a:r>
          </a:p>
          <a:p>
            <a:pPr lvl="1"/>
            <a:r>
              <a:rPr lang="en-GB" sz="1600" dirty="0" smtClean="0"/>
              <a:t>Upgrade firmware to inject exclusively phase or amplitude noise (implemented in LHC)</a:t>
            </a:r>
          </a:p>
        </p:txBody>
      </p:sp>
      <p:sp>
        <p:nvSpPr>
          <p:cNvPr id="2" name="Footer Placeholder 1"/>
          <p:cNvSpPr>
            <a:spLocks noGrp="1"/>
          </p:cNvSpPr>
          <p:nvPr>
            <p:ph type="ftr" sz="quarter" idx="11"/>
          </p:nvPr>
        </p:nvSpPr>
        <p:spPr/>
        <p:txBody>
          <a:bodyPr/>
          <a:lstStyle/>
          <a:p>
            <a:r>
              <a:rPr lang="en-GB" noProof="0" smtClean="0"/>
              <a:t>WP2 Meeting on HL-LHC Crab cavities</a:t>
            </a:r>
            <a:endParaRPr lang="en-GB" noProof="0"/>
          </a:p>
        </p:txBody>
      </p:sp>
      <p:sp>
        <p:nvSpPr>
          <p:cNvPr id="5" name="Content Placeholder 3"/>
          <p:cNvSpPr txBox="1">
            <a:spLocks/>
          </p:cNvSpPr>
          <p:nvPr/>
        </p:nvSpPr>
        <p:spPr>
          <a:xfrm>
            <a:off x="4410674" y="1412776"/>
            <a:ext cx="3958902" cy="2880320"/>
          </a:xfrm>
          <a:prstGeom prst="rect">
            <a:avLst/>
          </a:prstGeom>
          <a:ln>
            <a:solidFill>
              <a:schemeClr val="accent1"/>
            </a:solidFill>
          </a:ln>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dirty="0" smtClean="0"/>
              <a:t>Data analysis/taking:</a:t>
            </a:r>
          </a:p>
          <a:p>
            <a:pPr lvl="1"/>
            <a:r>
              <a:rPr lang="en-GB" sz="1600" dirty="0" smtClean="0"/>
              <a:t>Analyse raw wire-scanner profiles. Do we see tails at high excitation levels that may explain the factor 2-3 difference?</a:t>
            </a:r>
          </a:p>
          <a:p>
            <a:pPr lvl="1"/>
            <a:r>
              <a:rPr lang="en-GB" sz="1600" dirty="0" smtClean="0"/>
              <a:t>Compare sigma using Gaussian fit to true </a:t>
            </a:r>
            <a:r>
              <a:rPr lang="en-GB" sz="1600" dirty="0" err="1" smtClean="0"/>
              <a:t>rms</a:t>
            </a:r>
            <a:r>
              <a:rPr lang="en-GB" sz="1600" dirty="0" smtClean="0"/>
              <a:t> value</a:t>
            </a:r>
          </a:p>
          <a:p>
            <a:pPr lvl="1"/>
            <a:r>
              <a:rPr lang="en-GB" sz="1600" dirty="0" smtClean="0"/>
              <a:t>Confirm with BSRT</a:t>
            </a:r>
          </a:p>
        </p:txBody>
      </p:sp>
      <p:sp>
        <p:nvSpPr>
          <p:cNvPr id="6" name="TextBox 5"/>
          <p:cNvSpPr txBox="1"/>
          <p:nvPr/>
        </p:nvSpPr>
        <p:spPr>
          <a:xfrm>
            <a:off x="335163" y="4765826"/>
            <a:ext cx="7378943" cy="369332"/>
          </a:xfrm>
          <a:prstGeom prst="rect">
            <a:avLst/>
          </a:prstGeom>
          <a:noFill/>
        </p:spPr>
        <p:txBody>
          <a:bodyPr wrap="none" rtlCol="0">
            <a:spAutoFit/>
          </a:bodyPr>
          <a:lstStyle/>
          <a:p>
            <a:r>
              <a:rPr lang="en-US" dirty="0" smtClean="0"/>
              <a:t>More will be presented at the </a:t>
            </a:r>
            <a:r>
              <a:rPr lang="en-US" smtClean="0"/>
              <a:t>HL-LHC coordination </a:t>
            </a:r>
            <a:r>
              <a:rPr lang="en-US" dirty="0" smtClean="0"/>
              <a:t>meeting in October</a:t>
            </a:r>
            <a:endParaRPr lang="en-US" dirty="0"/>
          </a:p>
        </p:txBody>
      </p:sp>
    </p:spTree>
    <p:extLst>
      <p:ext uri="{BB962C8B-B14F-4D97-AF65-F5344CB8AC3E}">
        <p14:creationId xmlns:p14="http://schemas.microsoft.com/office/powerpoint/2010/main" val="123545245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A649C1-7B00-4ECC-98F2-E673362ECA3E}">
  <ds:schemaRefs>
    <ds:schemaRef ds:uri="http://schemas.microsoft.com/office/2006/metadata/properties"/>
    <ds:schemaRef ds:uri="http://purl.org/dc/elements/1.1/"/>
    <ds:schemaRef ds:uri="8946e33d-fd2f-4ae4-8ee9-d90c129cdf9e"/>
    <ds:schemaRef ds:uri="http://schemas.openxmlformats.org/package/2006/metadata/core-properties"/>
    <ds:schemaRef ds:uri="http://purl.org/dc/terms/"/>
    <ds:schemaRef ds:uri="http://schemas.microsoft.com/office/infopath/2007/PartnerControls"/>
    <ds:schemaRef ds:uri="http://www.w3.org/XML/1998/namespace"/>
    <ds:schemaRef ds:uri="http://schemas.microsoft.com/office/2006/documentManagement/types"/>
    <ds:schemaRef ds:uri="http://purl.org/dc/dcmitype/"/>
  </ds:schemaRefs>
</ds:datastoreItem>
</file>

<file path=customXml/itemProps2.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3DAAED-59EA-473F-8797-807F21F6E6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4812</TotalTime>
  <Words>768</Words>
  <Application>Microsoft Office PowerPoint</Application>
  <PresentationFormat>On-screen Show (4:3)</PresentationFormat>
  <Paragraphs>88</Paragraphs>
  <Slides>7</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Comic Sans MS</vt:lpstr>
      <vt:lpstr>Wingdings</vt:lpstr>
      <vt:lpstr>Thème Office</vt:lpstr>
      <vt:lpstr>Equation</vt:lpstr>
      <vt:lpstr>Transverse Emittance growth with crab cavity RF noise </vt:lpstr>
      <vt:lpstr>Warning…</vt:lpstr>
      <vt:lpstr>Data taking</vt:lpstr>
      <vt:lpstr>Calculations. Unnormalized Emittance</vt:lpstr>
      <vt:lpstr>Noise spectra measured in Ant CC2</vt:lpstr>
      <vt:lpstr>Results</vt:lpstr>
      <vt:lpstr>Plans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Lee Robert Carver</cp:lastModifiedBy>
  <cp:revision>208</cp:revision>
  <dcterms:created xsi:type="dcterms:W3CDTF">2016-02-12T10:02:27Z</dcterms:created>
  <dcterms:modified xsi:type="dcterms:W3CDTF">2018-09-25T06:06:16Z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