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4" r:id="rId4"/>
    <p:sldMasterId id="2147483674" r:id="rId5"/>
  </p:sldMasterIdLst>
  <p:notesMasterIdLst>
    <p:notesMasterId r:id="rId27"/>
  </p:notesMasterIdLst>
  <p:sldIdLst>
    <p:sldId id="290" r:id="rId6"/>
    <p:sldId id="326" r:id="rId7"/>
    <p:sldId id="335" r:id="rId8"/>
    <p:sldId id="324" r:id="rId9"/>
    <p:sldId id="336" r:id="rId10"/>
    <p:sldId id="333" r:id="rId11"/>
    <p:sldId id="337" r:id="rId12"/>
    <p:sldId id="338" r:id="rId13"/>
    <p:sldId id="302" r:id="rId14"/>
    <p:sldId id="301" r:id="rId15"/>
    <p:sldId id="317" r:id="rId16"/>
    <p:sldId id="341" r:id="rId17"/>
    <p:sldId id="342" r:id="rId18"/>
    <p:sldId id="325" r:id="rId19"/>
    <p:sldId id="330" r:id="rId20"/>
    <p:sldId id="295" r:id="rId21"/>
    <p:sldId id="334" r:id="rId22"/>
    <p:sldId id="329" r:id="rId23"/>
    <p:sldId id="343" r:id="rId24"/>
    <p:sldId id="345" r:id="rId25"/>
    <p:sldId id="347" r:id="rId26"/>
  </p:sldIdLst>
  <p:sldSz cx="6858000" cy="51435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C8EE751-2C9C-4670-B665-9708BF6770B4}">
  <a:tblStyle styleId="{DC8EE751-2C9C-4670-B665-9708BF6770B4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AF3F8"/>
          </a:solidFill>
        </a:fill>
      </a:tcStyle>
    </a:wholeTbl>
    <a:band1H>
      <a:tcTxStyle/>
      <a:tcStyle>
        <a:tcBdr/>
        <a:fill>
          <a:solidFill>
            <a:srgbClr val="D2E7F1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2E7F1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 snapToGrid="0">
      <p:cViewPr varScale="1">
        <p:scale>
          <a:sx n="204" d="100"/>
          <a:sy n="204" d="100"/>
        </p:scale>
        <p:origin x="222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5523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2234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28700" y="2114550"/>
            <a:ext cx="54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028700" y="3600450"/>
            <a:ext cx="486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028700" y="4767263"/>
            <a:ext cx="473175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15100" y="4767263"/>
            <a:ext cx="27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0" y="505283"/>
            <a:ext cx="2839023" cy="115079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4424362"/>
            <a:ext cx="486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342900" y="4553550"/>
            <a:ext cx="342900" cy="3429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2892" y="4460081"/>
            <a:ext cx="460058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198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28700" y="2114550"/>
            <a:ext cx="54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028700" y="3600450"/>
            <a:ext cx="486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028700" y="4767263"/>
            <a:ext cx="473175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15100" y="4767263"/>
            <a:ext cx="27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0" y="505283"/>
            <a:ext cx="2839023" cy="115079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4424362"/>
            <a:ext cx="486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342900" y="4553550"/>
            <a:ext cx="342900" cy="3429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2892" y="4460081"/>
            <a:ext cx="460058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406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9000" y="914401"/>
            <a:ext cx="594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080000" y="4725000"/>
            <a:ext cx="342900" cy="3429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500" y="4711500"/>
            <a:ext cx="370639" cy="3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67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42900" y="911424"/>
            <a:ext cx="303014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42900" y="1543050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3483769" y="911424"/>
            <a:ext cx="303133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3483769" y="1543050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080000" y="4725000"/>
            <a:ext cx="342900" cy="3429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500" y="4711500"/>
            <a:ext cx="370639" cy="3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789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080000" y="4725000"/>
            <a:ext cx="342900" cy="3429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500" y="4711500"/>
            <a:ext cx="370639" cy="3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956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485900" y="4767263"/>
            <a:ext cx="491490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080000" y="4725000"/>
            <a:ext cx="342900" cy="3429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500" y="4711500"/>
            <a:ext cx="370639" cy="3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845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9000" y="342900"/>
            <a:ext cx="59400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59000" y="3829050"/>
            <a:ext cx="5940000" cy="7429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485900" y="4767263"/>
            <a:ext cx="491310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460162" y="3486150"/>
            <a:ext cx="5938838" cy="28575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080000" y="4725000"/>
            <a:ext cx="342900" cy="3429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500" y="4711500"/>
            <a:ext cx="370639" cy="3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460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13850" y="2031750"/>
            <a:ext cx="48303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013850" y="4767263"/>
            <a:ext cx="483030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0" y="505283"/>
            <a:ext cx="2839023" cy="1150791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13850" y="3714750"/>
            <a:ext cx="48303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342900" y="4553550"/>
            <a:ext cx="342900" cy="3429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2892" y="4460081"/>
            <a:ext cx="460058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41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9000" y="914401"/>
            <a:ext cx="594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080000" y="4725000"/>
            <a:ext cx="342900" cy="3429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500" y="4711500"/>
            <a:ext cx="370639" cy="3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063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42900" y="911424"/>
            <a:ext cx="303014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42900" y="1543050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3483769" y="911424"/>
            <a:ext cx="303133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3483769" y="1543050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080000" y="4725000"/>
            <a:ext cx="342900" cy="3429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500" y="4711500"/>
            <a:ext cx="370639" cy="3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3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080000" y="4725000"/>
            <a:ext cx="342900" cy="3429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500" y="4711500"/>
            <a:ext cx="370639" cy="3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5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485900" y="4767263"/>
            <a:ext cx="491490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080000" y="4725000"/>
            <a:ext cx="342900" cy="3429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500" y="4711500"/>
            <a:ext cx="370639" cy="3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37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9000" y="342900"/>
            <a:ext cx="59400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59000" y="3829050"/>
            <a:ext cx="5940000" cy="7429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485900" y="4767263"/>
            <a:ext cx="491310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460162" y="3486150"/>
            <a:ext cx="5938838" cy="28575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080000" y="4725000"/>
            <a:ext cx="342900" cy="3429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500" y="4711500"/>
            <a:ext cx="370639" cy="3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021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13850" y="2031750"/>
            <a:ext cx="48303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013850" y="4767263"/>
            <a:ext cx="4830300" cy="270000"/>
          </a:xfrm>
        </p:spPr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0" y="505283"/>
            <a:ext cx="2839023" cy="1150791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13850" y="3714750"/>
            <a:ext cx="48303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342900" y="4553550"/>
            <a:ext cx="342900" cy="3429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2892" y="4460081"/>
            <a:ext cx="460058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477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1_Diapositive de titre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1028700" y="2114550"/>
            <a:ext cx="54000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  <a:defRPr sz="2100" b="1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1028700" y="3600450"/>
            <a:ext cx="48600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Noto Sans Symbols"/>
              <a:buNone/>
              <a:defRPr sz="15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2900" marR="0" lvl="1" indent="0" algn="ctr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85800" marR="0" lvl="2" indent="0" algn="ctr" rtl="0"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28700" marR="0" lvl="3" indent="0" algn="ctr" rtl="0">
              <a:spcBef>
                <a:spcPts val="270"/>
              </a:spcBef>
              <a:spcAft>
                <a:spcPts val="0"/>
              </a:spcAft>
              <a:buClr>
                <a:schemeClr val="accent6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371600" marR="0" lvl="4" indent="0" algn="ctr" rtl="0">
              <a:spcBef>
                <a:spcPts val="24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714500" marR="0" lvl="5" indent="0" algn="ctr" rtl="0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057400" marR="0" lvl="6" indent="0" algn="ctr" rtl="0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400300" marR="0" lvl="7" indent="0" algn="ctr" rtl="0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743200" marR="0" lvl="8" indent="0" algn="ctr" rtl="0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1028700" y="4767263"/>
            <a:ext cx="473175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Crab Cavity Beam Dynamics Results - L. Carver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15100" y="4767263"/>
            <a:ext cx="270000" cy="270000"/>
          </a:xfrm>
          <a:prstGeom prst="rect">
            <a:avLst/>
          </a:prstGeom>
          <a:noFill/>
          <a:ln w="9525" cap="flat" cmpd="sng">
            <a:solidFill>
              <a:srgbClr val="2BABA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1028700" y="4424362"/>
            <a:ext cx="4860000" cy="261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Noto Sans Symbols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70"/>
              </a:spcBef>
              <a:spcAft>
                <a:spcPts val="0"/>
              </a:spcAft>
              <a:buClr>
                <a:schemeClr val="accent6"/>
              </a:buClr>
              <a:buSzPts val="1350"/>
              <a:buFont typeface="Noto Sans Symbols"/>
              <a:buNone/>
              <a:defRPr sz="135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4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6548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position personnalisée">
  <p:cSld name="1_Disposition personnalisée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1013850" y="2031750"/>
            <a:ext cx="4830300" cy="12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1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2100" b="1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ftr" idx="11"/>
          </p:nvPr>
        </p:nvSpPr>
        <p:spPr>
          <a:xfrm>
            <a:off x="1013850" y="4767263"/>
            <a:ext cx="483030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Crab Cavity Beam Dynamics Results - L. Carver</a:t>
            </a:r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xfrm>
            <a:off x="6515100" y="4767263"/>
            <a:ext cx="27000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1013850" y="3714750"/>
            <a:ext cx="48303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18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1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 Symbols"/>
              <a:buNone/>
              <a:defRPr sz="105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1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Noto Sans Symbols"/>
              <a:buNone/>
              <a:defRPr sz="105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10"/>
              </a:spcBef>
              <a:spcAft>
                <a:spcPts val="0"/>
              </a:spcAft>
              <a:buClr>
                <a:schemeClr val="accent6"/>
              </a:buClr>
              <a:buSzPts val="1350"/>
              <a:buFont typeface="Noto Sans Symbols"/>
              <a:buNone/>
              <a:defRPr sz="105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1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Noto Sans Symbols"/>
              <a:buNone/>
              <a:defRPr sz="105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5021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9000" y="135000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9000" y="1028701"/>
            <a:ext cx="594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85900" y="4767263"/>
            <a:ext cx="49131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15100" y="4767263"/>
            <a:ext cx="27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114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82" r:id="rId9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9000" y="135000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9000" y="1028701"/>
            <a:ext cx="594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85900" y="4767263"/>
            <a:ext cx="49131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Crab Cavity Beam Dynamics Results - L. Carver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15100" y="4767263"/>
            <a:ext cx="27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1104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47394/" TargetMode="External"/><Relationship Id="rId2" Type="http://schemas.openxmlformats.org/officeDocument/2006/relationships/hyperlink" Target="https://indico.cern.ch/event/735504/" TargetMode="Externa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extLst>
              <p:ext uri="{D42A27DB-BD31-4B8C-83A1-F6EECF244321}">
                <p14:modId xmlns:p14="http://schemas.microsoft.com/office/powerpoint/2010/main" val="3301342173"/>
              </p:ext>
            </p:extLst>
          </p:nvPr>
        </p:nvSpPr>
        <p:spPr>
          <a:xfrm>
            <a:off x="675294" y="2114550"/>
            <a:ext cx="5400000" cy="1350000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SPS Crab Cavity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MDs</a:t>
            </a:r>
            <a:r>
              <a:rPr lang="en-US" dirty="0">
                <a:solidFill>
                  <a:srgbClr val="2F9BBF"/>
                </a:solidFill>
                <a:cs typeface="Arial"/>
              </a:rPr>
              <a:t> 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Preliminary MD Results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008822" y="4527170"/>
            <a:ext cx="4860000" cy="261938"/>
          </a:xfrm>
        </p:spPr>
        <p:txBody>
          <a:bodyPr/>
          <a:lstStyle/>
          <a:p>
            <a:r>
              <a:rPr lang="en-GB" dirty="0" smtClean="0"/>
              <a:t>WP2 - 25 September </a:t>
            </a:r>
            <a:r>
              <a:rPr lang="en-GB" dirty="0"/>
              <a:t>2018 - CERN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92" y="4460081"/>
            <a:ext cx="460058" cy="4524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078" y="311150"/>
            <a:ext cx="2682128" cy="1512888"/>
          </a:xfrm>
          <a:prstGeom prst="rect">
            <a:avLst/>
          </a:prstGeom>
        </p:spPr>
      </p:pic>
      <p:sp>
        <p:nvSpPr>
          <p:cNvPr id="9" name="Sous-titre 2"/>
          <p:cNvSpPr>
            <a:spLocks noGrp="1"/>
          </p:cNvSpPr>
          <p:nvPr>
            <p:ph type="subTitle" idx="1"/>
            <p:extLst>
              <p:ext uri="{D42A27DB-BD31-4B8C-83A1-F6EECF244321}">
                <p14:modId xmlns:p14="http://schemas.microsoft.com/office/powerpoint/2010/main" val="3615261697"/>
              </p:ext>
            </p:extLst>
          </p:nvPr>
        </p:nvSpPr>
        <p:spPr>
          <a:xfrm>
            <a:off x="675294" y="2851557"/>
            <a:ext cx="5327941" cy="1773452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b="1" dirty="0" smtClean="0"/>
              <a:t>Lee Carver </a:t>
            </a:r>
          </a:p>
          <a:p>
            <a:r>
              <a:rPr lang="en-GB" sz="1300" dirty="0" smtClean="0">
                <a:cs typeface="Arial"/>
              </a:rPr>
              <a:t>With significant input from:</a:t>
            </a:r>
          </a:p>
          <a:p>
            <a:r>
              <a:rPr lang="en-GB" sz="1300" dirty="0" smtClean="0">
                <a:cs typeface="Arial"/>
              </a:rPr>
              <a:t>H. </a:t>
            </a:r>
            <a:r>
              <a:rPr lang="en-GB" sz="1300" dirty="0" err="1" smtClean="0">
                <a:cs typeface="Arial"/>
              </a:rPr>
              <a:t>Bartosik</a:t>
            </a:r>
            <a:r>
              <a:rPr lang="en-GB" sz="1300" dirty="0" smtClean="0">
                <a:cs typeface="Arial"/>
              </a:rPr>
              <a:t>, P. </a:t>
            </a:r>
            <a:r>
              <a:rPr lang="en-GB" sz="1300" dirty="0" err="1" smtClean="0">
                <a:cs typeface="Arial"/>
              </a:rPr>
              <a:t>Baudrenghien</a:t>
            </a:r>
            <a:r>
              <a:rPr lang="en-GB" sz="1300" dirty="0" smtClean="0">
                <a:cs typeface="Arial"/>
              </a:rPr>
              <a:t>, T. </a:t>
            </a:r>
            <a:r>
              <a:rPr lang="en-GB" sz="1300" dirty="0" err="1" smtClean="0">
                <a:cs typeface="Arial"/>
              </a:rPr>
              <a:t>Bohl</a:t>
            </a:r>
            <a:r>
              <a:rPr lang="en-GB" sz="1300" dirty="0" smtClean="0">
                <a:cs typeface="Arial"/>
              </a:rPr>
              <a:t>, A. Butterworth, R. </a:t>
            </a:r>
            <a:r>
              <a:rPr lang="en-GB" sz="1300" dirty="0" err="1" smtClean="0">
                <a:cs typeface="Arial"/>
              </a:rPr>
              <a:t>Calaga</a:t>
            </a:r>
            <a:r>
              <a:rPr lang="en-GB" sz="1300" dirty="0" smtClean="0">
                <a:cs typeface="Arial"/>
              </a:rPr>
              <a:t>, M. Carla’, W. </a:t>
            </a:r>
            <a:r>
              <a:rPr lang="en-GB" sz="1300" dirty="0" err="1" smtClean="0">
                <a:cs typeface="Arial"/>
              </a:rPr>
              <a:t>Hofle</a:t>
            </a:r>
            <a:r>
              <a:rPr lang="en-GB" sz="1300" dirty="0" smtClean="0">
                <a:cs typeface="Arial"/>
              </a:rPr>
              <a:t>, T</a:t>
            </a:r>
            <a:r>
              <a:rPr lang="en-GB" sz="1300" dirty="0">
                <a:cs typeface="Arial"/>
              </a:rPr>
              <a:t>. </a:t>
            </a:r>
            <a:r>
              <a:rPr lang="en-GB" sz="1300" dirty="0" err="1" smtClean="0">
                <a:cs typeface="Arial"/>
              </a:rPr>
              <a:t>Levens</a:t>
            </a:r>
            <a:r>
              <a:rPr lang="en-GB" sz="1300" dirty="0" smtClean="0">
                <a:cs typeface="Arial"/>
              </a:rPr>
              <a:t>, B. Lindstrom, T. </a:t>
            </a:r>
            <a:r>
              <a:rPr lang="en-GB" sz="1300" dirty="0" err="1" smtClean="0">
                <a:cs typeface="Arial"/>
              </a:rPr>
              <a:t>Mastoridis</a:t>
            </a:r>
            <a:r>
              <a:rPr lang="en-GB" sz="1300" dirty="0" smtClean="0">
                <a:cs typeface="Arial"/>
              </a:rPr>
              <a:t>, </a:t>
            </a:r>
            <a:r>
              <a:rPr lang="en-GB" sz="1300" dirty="0">
                <a:cs typeface="Arial"/>
              </a:rPr>
              <a:t>J. </a:t>
            </a:r>
            <a:r>
              <a:rPr lang="en-GB" sz="1300" dirty="0" smtClean="0">
                <a:cs typeface="Arial"/>
              </a:rPr>
              <a:t>Mitchell, G. </a:t>
            </a:r>
            <a:r>
              <a:rPr lang="en-GB" sz="1300" dirty="0" err="1" smtClean="0">
                <a:cs typeface="Arial"/>
              </a:rPr>
              <a:t>Papotti</a:t>
            </a:r>
            <a:r>
              <a:rPr lang="en-GB" sz="1300" dirty="0" smtClean="0">
                <a:cs typeface="Arial"/>
              </a:rPr>
              <a:t>, J. Storey, G. </a:t>
            </a:r>
            <a:r>
              <a:rPr lang="en-GB" sz="1300" dirty="0" err="1" smtClean="0">
                <a:cs typeface="Arial"/>
              </a:rPr>
              <a:t>Trad</a:t>
            </a:r>
            <a:r>
              <a:rPr lang="en-GB" sz="1300" dirty="0" smtClean="0">
                <a:cs typeface="Arial"/>
              </a:rPr>
              <a:t>, N. </a:t>
            </a:r>
            <a:r>
              <a:rPr lang="en-GB" sz="1300" dirty="0" err="1" smtClean="0">
                <a:cs typeface="Arial"/>
              </a:rPr>
              <a:t>Triantafyllou</a:t>
            </a:r>
            <a:r>
              <a:rPr lang="en-GB" sz="1300" dirty="0" smtClean="0">
                <a:cs typeface="Arial"/>
              </a:rPr>
              <a:t>, </a:t>
            </a:r>
            <a:r>
              <a:rPr lang="en-GB" sz="1300" dirty="0" smtClean="0">
                <a:cs typeface="Arial"/>
              </a:rPr>
              <a:t>S. </a:t>
            </a:r>
            <a:r>
              <a:rPr lang="en-GB" sz="1300" dirty="0" err="1" smtClean="0">
                <a:cs typeface="Arial"/>
              </a:rPr>
              <a:t>Verdu</a:t>
            </a:r>
            <a:r>
              <a:rPr lang="en-GB" sz="1300" dirty="0" smtClean="0">
                <a:cs typeface="Arial"/>
              </a:rPr>
              <a:t> Andres, E</a:t>
            </a:r>
            <a:r>
              <a:rPr lang="en-GB" sz="1300" dirty="0" smtClean="0">
                <a:cs typeface="Arial"/>
              </a:rPr>
              <a:t>. </a:t>
            </a:r>
            <a:r>
              <a:rPr lang="en-GB" sz="1300" dirty="0" err="1" smtClean="0">
                <a:cs typeface="Arial"/>
              </a:rPr>
              <a:t>Yamakawa</a:t>
            </a:r>
            <a:r>
              <a:rPr lang="en-GB" sz="1300" dirty="0">
                <a:cs typeface="Arial"/>
              </a:rPr>
              <a:t> </a:t>
            </a:r>
            <a:r>
              <a:rPr lang="en-GB" sz="1300" dirty="0" smtClean="0">
                <a:cs typeface="Arial"/>
              </a:rPr>
              <a:t>&amp; all other teams involved in the installation and support of the project</a:t>
            </a:r>
            <a:endParaRPr lang="en-GB" sz="13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1958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226" y="675000"/>
            <a:ext cx="4752270" cy="3801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270 GeV Ramp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4"/>
              <p:cNvSpPr txBox="1">
                <a:spLocks/>
              </p:cNvSpPr>
              <p:nvPr/>
            </p:nvSpPr>
            <p:spPr>
              <a:xfrm>
                <a:off x="381577" y="639029"/>
                <a:ext cx="3008660" cy="3680222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57175" indent="-257175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1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557213" indent="-214313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5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35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2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=0.18</m:t>
                    </m:r>
                  </m:oMath>
                </a14:m>
                <a:endParaRPr lang="en-US" sz="1400" dirty="0" smtClean="0"/>
              </a:p>
              <a:p>
                <a:r>
                  <a:rPr lang="en-US" sz="1400" dirty="0" smtClean="0"/>
                  <a:t>Crab cavities not synchronized until flat top (~7s). </a:t>
                </a:r>
              </a:p>
              <a:p>
                <a:r>
                  <a:rPr lang="en-US" sz="1400" dirty="0" smtClean="0"/>
                  <a:t>Cavities powered to ~1MV from start of the cycle.</a:t>
                </a:r>
              </a:p>
              <a:p>
                <a:r>
                  <a:rPr lang="en-US" sz="1400" dirty="0" smtClean="0"/>
                  <a:t>Resonant </a:t>
                </a:r>
                <a:r>
                  <a:rPr lang="en-US" sz="1400" dirty="0"/>
                  <a:t>excitation observed as </a:t>
                </a:r>
                <a:r>
                  <a:rPr lang="en-US" sz="1400" dirty="0" smtClean="0"/>
                  <a:t>the </a:t>
                </a:r>
                <a:r>
                  <a:rPr lang="en-US" sz="1400" dirty="0" err="1" smtClean="0"/>
                  <a:t>betatron</a:t>
                </a:r>
                <a:r>
                  <a:rPr lang="en-US" sz="1400" dirty="0" smtClean="0"/>
                  <a:t> sideband is crossed.</a:t>
                </a: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</p:txBody>
          </p:sp>
        </mc:Choice>
        <mc:Fallback xmlns="">
          <p:sp>
            <p:nvSpPr>
              <p:cNvPr id="6" name="Content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77" y="639029"/>
                <a:ext cx="3008660" cy="3680222"/>
              </a:xfrm>
              <a:prstGeom prst="rect">
                <a:avLst/>
              </a:prstGeom>
              <a:blipFill>
                <a:blip r:embed="rId3"/>
                <a:stretch>
                  <a:fillRect l="-4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711" y="2947500"/>
            <a:ext cx="2960880" cy="16936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84398" y="3624433"/>
            <a:ext cx="1005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Loss location determined by orbit &amp; oscillation from crab kick</a:t>
            </a:r>
            <a:endParaRPr lang="en-US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1571696" y="2812402"/>
            <a:ext cx="10058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BLMS 601-607</a:t>
            </a:r>
            <a:endParaRPr lang="en-US" sz="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28282" y="4442583"/>
            <a:ext cx="30365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Examples shown are from different MDs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1353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a3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00" y="673726"/>
            <a:ext cx="2665580" cy="3680222"/>
          </a:xfrm>
        </p:spPr>
        <p:txBody>
          <a:bodyPr>
            <a:normAutofit/>
          </a:bodyPr>
          <a:lstStyle/>
          <a:p>
            <a:r>
              <a:rPr lang="en-GB" sz="1400" dirty="0" smtClean="0"/>
              <a:t>Made a first attempt at measuring the a3 from the crab cavities.</a:t>
            </a:r>
          </a:p>
          <a:p>
            <a:endParaRPr lang="en-GB" sz="1400" dirty="0" smtClean="0"/>
          </a:p>
          <a:p>
            <a:r>
              <a:rPr lang="en-GB" sz="1400" dirty="0" smtClean="0"/>
              <a:t>Measurements made were clean but conclusions could not be drawn as cavity behaviour was not well controlled.</a:t>
            </a:r>
          </a:p>
          <a:p>
            <a:endParaRPr lang="en-GB" sz="1400" dirty="0"/>
          </a:p>
          <a:p>
            <a:r>
              <a:rPr lang="en-GB" sz="1400" dirty="0" smtClean="0"/>
              <a:t>Will re-measure in MD6 where better conditions are expected. </a:t>
            </a:r>
          </a:p>
          <a:p>
            <a:endParaRPr lang="en-GB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579" y="788837"/>
            <a:ext cx="3342482" cy="32998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15737" y="2540685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2Qx</a:t>
            </a:r>
            <a:endParaRPr lang="en-US" sz="1600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015737" y="2815936"/>
            <a:ext cx="206928" cy="4196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61082" y="919038"/>
            <a:ext cx="7601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Kick in H</a:t>
            </a:r>
          </a:p>
          <a:p>
            <a:r>
              <a:rPr lang="en-US" sz="1050" b="1" dirty="0" err="1" smtClean="0"/>
              <a:t>Qx</a:t>
            </a:r>
            <a:r>
              <a:rPr lang="en-US" sz="1050" b="1" dirty="0" smtClean="0"/>
              <a:t>=0.13</a:t>
            </a:r>
            <a:endParaRPr lang="en-US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333880" y="1019358"/>
            <a:ext cx="222064" cy="1854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50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91" y="2772204"/>
            <a:ext cx="3154018" cy="17741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Mechanisms: Frequency Tuner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10" y="675000"/>
            <a:ext cx="2785349" cy="2097204"/>
          </a:xfrm>
          <a:prstGeom prst="rect">
            <a:avLst/>
          </a:prstGeom>
        </p:spPr>
      </p:pic>
      <p:sp>
        <p:nvSpPr>
          <p:cNvPr id="17" name="Content Placeholder 4"/>
          <p:cNvSpPr>
            <a:spLocks noGrp="1"/>
          </p:cNvSpPr>
          <p:nvPr>
            <p:ph idx="1"/>
          </p:nvPr>
        </p:nvSpPr>
        <p:spPr>
          <a:xfrm>
            <a:off x="3294965" y="735960"/>
            <a:ext cx="3563035" cy="1210104"/>
          </a:xfrm>
        </p:spPr>
        <p:txBody>
          <a:bodyPr>
            <a:normAutofit/>
          </a:bodyPr>
          <a:lstStyle/>
          <a:p>
            <a:r>
              <a:rPr lang="en-US" sz="1200" dirty="0" smtClean="0"/>
              <a:t>Slow losses occasionally observed.</a:t>
            </a:r>
          </a:p>
          <a:p>
            <a:r>
              <a:rPr lang="en-US" sz="1200" dirty="0" smtClean="0"/>
              <a:t>Cavity tuner was being setup during this period.</a:t>
            </a:r>
          </a:p>
          <a:p>
            <a:r>
              <a:rPr lang="en-US" sz="1200" dirty="0" smtClean="0"/>
              <a:t>Combination of micro-phonics &amp; desynced between BA3-BA6</a:t>
            </a: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4259" y="1562100"/>
            <a:ext cx="3680918" cy="294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58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Mechanisms: Cavity Feedback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idx="1"/>
          </p:nvPr>
        </p:nvSpPr>
        <p:spPr>
          <a:xfrm>
            <a:off x="459001" y="675000"/>
            <a:ext cx="6399000" cy="978987"/>
          </a:xfrm>
        </p:spPr>
        <p:txBody>
          <a:bodyPr>
            <a:normAutofit/>
          </a:bodyPr>
          <a:lstStyle/>
          <a:p>
            <a:r>
              <a:rPr lang="en-US" sz="1400" dirty="0" smtClean="0"/>
              <a:t>Issues during setup of cavity feedback caused slow losses.</a:t>
            </a:r>
          </a:p>
          <a:p>
            <a:r>
              <a:rPr lang="en-US" sz="1400" dirty="0" smtClean="0"/>
              <a:t>Not clear exactly what mechanism was at play.</a:t>
            </a:r>
          </a:p>
          <a:p>
            <a:r>
              <a:rPr lang="en-US" sz="1400" dirty="0" smtClean="0"/>
              <a:t>Investigations ongoing.</a:t>
            </a: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60" y="1564994"/>
            <a:ext cx="3377189" cy="27017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564994"/>
            <a:ext cx="3356100" cy="268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8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9000" y="241017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  <a:buFontTx/>
            </a:pPr>
            <a:r>
              <a:rPr lang="en-GB" dirty="0" smtClean="0"/>
              <a:t>Still To Do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8999" y="914401"/>
            <a:ext cx="6143437" cy="3680222"/>
          </a:xfrm>
        </p:spPr>
        <p:txBody>
          <a:bodyPr>
            <a:normAutofit/>
          </a:bodyPr>
          <a:lstStyle/>
          <a:p>
            <a:r>
              <a:rPr lang="en-US" sz="1400" dirty="0" smtClean="0"/>
              <a:t>Transparency checks</a:t>
            </a:r>
          </a:p>
          <a:p>
            <a:r>
              <a:rPr lang="en-US" sz="1400" dirty="0" smtClean="0"/>
              <a:t>Crab dispersion</a:t>
            </a:r>
          </a:p>
          <a:p>
            <a:r>
              <a:rPr lang="en-US" sz="1400" dirty="0" smtClean="0"/>
              <a:t>Electrical Centering</a:t>
            </a:r>
          </a:p>
          <a:p>
            <a:endParaRPr lang="en-US" sz="1400" dirty="0" smtClean="0"/>
          </a:p>
          <a:p>
            <a:r>
              <a:rPr lang="en-US" sz="1400" dirty="0" smtClean="0"/>
              <a:t>Transverse Feedback Studies</a:t>
            </a:r>
            <a:endParaRPr lang="en-US" sz="1400" dirty="0"/>
          </a:p>
          <a:p>
            <a:r>
              <a:rPr lang="en-US" sz="1400" dirty="0"/>
              <a:t>Measurement of a3 </a:t>
            </a:r>
          </a:p>
          <a:p>
            <a:r>
              <a:rPr lang="en-US" sz="1400" dirty="0" smtClean="0"/>
              <a:t>Loss </a:t>
            </a:r>
            <a:r>
              <a:rPr lang="en-US" sz="1400" dirty="0"/>
              <a:t>maps with crab </a:t>
            </a:r>
            <a:r>
              <a:rPr lang="en-US" sz="1400" dirty="0" smtClean="0"/>
              <a:t>cavities</a:t>
            </a:r>
          </a:p>
          <a:p>
            <a:r>
              <a:rPr lang="en-US" sz="1400" dirty="0" smtClean="0"/>
              <a:t>AC Dipole like excitation with BA3-BA6 </a:t>
            </a:r>
            <a:r>
              <a:rPr lang="en-US" sz="1400" dirty="0" err="1" smtClean="0"/>
              <a:t>desynchronisation</a:t>
            </a:r>
            <a:endParaRPr lang="en-US" sz="1400" dirty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Intensity ramp-up </a:t>
            </a:r>
          </a:p>
          <a:p>
            <a:endParaRPr lang="en-US" sz="1400" dirty="0"/>
          </a:p>
          <a:p>
            <a:r>
              <a:rPr lang="en-US" sz="1400" b="1" dirty="0" smtClean="0"/>
              <a:t>See attachment for MD plan for MD6 and MD7 where we will attempt to go to higher intensities.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b="1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endParaRPr lang="en-US" sz="1400" b="1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endParaRPr lang="en-US" sz="1400" b="1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24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Calibri"/>
              <a:buNone/>
            </a:pPr>
            <a:r>
              <a:rPr lang="en-GB" sz="2400" b="1" i="1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2400" b="1" i="1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Shape 32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9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9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Crab Cavity Beam Dynamics Results - L. Carver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6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Crab-RF </a:t>
            </a:r>
            <a:r>
              <a:rPr lang="en-GB" dirty="0" err="1" smtClean="0"/>
              <a:t>Sychronisation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00" y="673726"/>
            <a:ext cx="5940000" cy="3680222"/>
          </a:xfrm>
        </p:spPr>
        <p:txBody>
          <a:bodyPr>
            <a:normAutofit/>
          </a:bodyPr>
          <a:lstStyle/>
          <a:p>
            <a:r>
              <a:rPr lang="en-GB" sz="1600" dirty="0" smtClean="0"/>
              <a:t>Crab cavity </a:t>
            </a:r>
            <a:r>
              <a:rPr lang="en-GB" sz="1600" dirty="0" err="1" smtClean="0"/>
              <a:t>rf</a:t>
            </a:r>
            <a:r>
              <a:rPr lang="en-GB" sz="1600" dirty="0" smtClean="0"/>
              <a:t> set point from BA6 to BA3</a:t>
            </a:r>
          </a:p>
          <a:p>
            <a:r>
              <a:rPr lang="en-GB" sz="1600" dirty="0" smtClean="0"/>
              <a:t>CC ~400 MHz, SPS RF ~200 MHz</a:t>
            </a:r>
          </a:p>
          <a:p>
            <a:r>
              <a:rPr lang="en-GB" sz="1600" dirty="0" err="1" smtClean="0"/>
              <a:t>Rephasing</a:t>
            </a:r>
            <a:r>
              <a:rPr lang="en-GB" sz="1600" dirty="0" smtClean="0"/>
              <a:t> of SPS RF to become synchronous with crab signal.</a:t>
            </a:r>
          </a:p>
          <a:p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83" y="2633931"/>
            <a:ext cx="2765870" cy="17878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2633931"/>
            <a:ext cx="2761466" cy="180275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49386" y="1958311"/>
            <a:ext cx="25410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270GeV </a:t>
            </a:r>
            <a:r>
              <a:rPr lang="en-US" b="1" dirty="0" err="1" smtClean="0"/>
              <a:t>rephasing</a:t>
            </a:r>
            <a:endParaRPr lang="en-US" b="1" dirty="0" smtClean="0"/>
          </a:p>
          <a:p>
            <a:pPr algn="ctr"/>
            <a:r>
              <a:rPr lang="en-US" dirty="0" err="1" smtClean="0"/>
              <a:t>Synchronised</a:t>
            </a:r>
            <a:r>
              <a:rPr lang="en-US" dirty="0" smtClean="0"/>
              <a:t> from ~7.4s </a:t>
            </a:r>
          </a:p>
          <a:p>
            <a:pPr algn="ctr"/>
            <a:r>
              <a:rPr lang="en-US" dirty="0" smtClean="0"/>
              <a:t>i.e. 0.2s after reaching flat top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3393" y="1958311"/>
            <a:ext cx="206979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26GeV </a:t>
            </a:r>
            <a:r>
              <a:rPr lang="en-US" b="1" dirty="0" err="1" smtClean="0"/>
              <a:t>rephasing</a:t>
            </a:r>
            <a:endParaRPr lang="en-US" b="1" dirty="0" smtClean="0"/>
          </a:p>
          <a:p>
            <a:pPr algn="ctr"/>
            <a:r>
              <a:rPr lang="en-US" dirty="0" err="1" smtClean="0"/>
              <a:t>Synchronised</a:t>
            </a:r>
            <a:r>
              <a:rPr lang="en-US" dirty="0" smtClean="0"/>
              <a:t> from ~1s </a:t>
            </a:r>
          </a:p>
          <a:p>
            <a:pPr algn="ctr"/>
            <a:r>
              <a:rPr lang="en-US" dirty="0" smtClean="0"/>
              <a:t>after injection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314450" y="3486329"/>
            <a:ext cx="436349" cy="3109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07746" y="3175097"/>
            <a:ext cx="7729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</a:t>
            </a:r>
            <a:r>
              <a:rPr lang="en-US" sz="1100" dirty="0" smtClean="0"/>
              <a:t>ransient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484080" y="2696975"/>
            <a:ext cx="10430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Coarse </a:t>
            </a:r>
            <a:r>
              <a:rPr lang="en-US" sz="1100" dirty="0" err="1" smtClean="0"/>
              <a:t>rephasing</a:t>
            </a:r>
            <a:endParaRPr lang="en-US" sz="1100" dirty="0"/>
          </a:p>
        </p:txBody>
      </p:sp>
      <p:cxnSp>
        <p:nvCxnSpPr>
          <p:cNvPr id="22" name="Straight Arrow Connector 21"/>
          <p:cNvCxnSpPr>
            <a:stCxn id="20" idx="1"/>
          </p:cNvCxnSpPr>
          <p:nvPr/>
        </p:nvCxnSpPr>
        <p:spPr>
          <a:xfrm flipH="1">
            <a:off x="2038350" y="2912419"/>
            <a:ext cx="445730" cy="1978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081716" y="3380204"/>
            <a:ext cx="10430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Synchronised</a:t>
            </a:r>
            <a:endParaRPr lang="en-US" sz="1100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2161942" y="3599429"/>
            <a:ext cx="441306" cy="3429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166555" y="3527837"/>
            <a:ext cx="10430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Synchronised</a:t>
            </a:r>
            <a:endParaRPr lang="en-US" sz="11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4260850" y="3808793"/>
            <a:ext cx="427237" cy="3568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510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BSRT &amp; BGI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BSRT profiles also logged for 270 GeV, big thanks to G. </a:t>
            </a:r>
            <a:r>
              <a:rPr lang="en-US" sz="1400" dirty="0" err="1" smtClean="0"/>
              <a:t>Trad</a:t>
            </a:r>
            <a:r>
              <a:rPr lang="en-US" sz="1400" dirty="0" smtClean="0"/>
              <a:t> for his effort.</a:t>
            </a:r>
          </a:p>
          <a:p>
            <a:r>
              <a:rPr lang="en-US" sz="1400" dirty="0" smtClean="0"/>
              <a:t>Analysis still to be done for a thorough comparison to </a:t>
            </a:r>
            <a:r>
              <a:rPr lang="en-US" sz="1400" dirty="0" err="1" smtClean="0"/>
              <a:t>wirescan</a:t>
            </a:r>
            <a:r>
              <a:rPr lang="en-US" sz="1400" dirty="0" smtClean="0"/>
              <a:t> results.</a:t>
            </a:r>
          </a:p>
          <a:p>
            <a:r>
              <a:rPr lang="en-US" sz="1400" dirty="0" smtClean="0"/>
              <a:t>Some issues with setting up BGI for the coast cycle, unfortunately data not useable but ready for any future coasts.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828" y="2121750"/>
            <a:ext cx="3390343" cy="271227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67863" y="2458047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BSRT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4099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9000" y="241017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  <a:buFontTx/>
            </a:pPr>
            <a:r>
              <a:rPr lang="en-GB" dirty="0" smtClean="0"/>
              <a:t>Misc. Figures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9000" y="864609"/>
            <a:ext cx="5940000" cy="17021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429" y="1145017"/>
            <a:ext cx="3487615" cy="174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MD4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00" y="673726"/>
            <a:ext cx="5940000" cy="3680222"/>
          </a:xfrm>
        </p:spPr>
        <p:txBody>
          <a:bodyPr>
            <a:normAutofit/>
          </a:bodyPr>
          <a:lstStyle/>
          <a:p>
            <a:r>
              <a:rPr lang="en-GB" sz="1600" dirty="0" smtClean="0"/>
              <a:t>Emittance growth in coast measurements. </a:t>
            </a:r>
          </a:p>
          <a:p>
            <a:r>
              <a:rPr lang="en-GB" sz="1600" dirty="0" smtClean="0"/>
              <a:t>In MD4 we achieved 2 short coasts and 1 long coast (difficult to conclude anything due to large error bars).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3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9258"/>
            <a:ext cx="2342270" cy="140536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488" y="2399656"/>
            <a:ext cx="2342270" cy="140536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835" y="2358859"/>
            <a:ext cx="2410265" cy="144615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686066" y="2018712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Crabs off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751672" y="2001895"/>
            <a:ext cx="1334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1.5MV -&gt; 1MV</a:t>
            </a:r>
            <a:endParaRPr lang="en-US" b="1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3268394" y="2513837"/>
            <a:ext cx="5343" cy="120941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342270" y="3781679"/>
            <a:ext cx="209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Prediction: 0.2um/h from crabs</a:t>
            </a:r>
            <a:endParaRPr 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426118" y="3762920"/>
            <a:ext cx="209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Prediction: 0.6um/h from crabs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481936" y="1816880"/>
            <a:ext cx="1986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Increased noise via RF feedback gain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3061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00" y="673725"/>
            <a:ext cx="5940000" cy="4142115"/>
          </a:xfrm>
        </p:spPr>
        <p:txBody>
          <a:bodyPr>
            <a:normAutofit/>
          </a:bodyPr>
          <a:lstStyle/>
          <a:p>
            <a:r>
              <a:rPr lang="en-GB" sz="1400" dirty="0" smtClean="0"/>
              <a:t>5 MDs have occurred. 2 MDs remain.</a:t>
            </a:r>
          </a:p>
          <a:p>
            <a:r>
              <a:rPr lang="en-GB" sz="1400" dirty="0" smtClean="0"/>
              <a:t>Updates have been presented at two different MSWG meetings</a:t>
            </a:r>
          </a:p>
          <a:p>
            <a:pPr lvl="1"/>
            <a:r>
              <a:rPr lang="en-GB" sz="1400" dirty="0">
                <a:hlinkClick r:id="rId2"/>
              </a:rPr>
              <a:t>https://indico.cern.ch/event/735504</a:t>
            </a:r>
            <a:r>
              <a:rPr lang="en-GB" sz="1400" dirty="0" smtClean="0">
                <a:hlinkClick r:id="rId2"/>
              </a:rPr>
              <a:t>/</a:t>
            </a:r>
            <a:endParaRPr lang="en-GB" sz="1400" dirty="0" smtClean="0"/>
          </a:p>
          <a:p>
            <a:pPr lvl="1"/>
            <a:r>
              <a:rPr lang="en-GB" sz="1400" dirty="0">
                <a:hlinkClick r:id="rId3"/>
              </a:rPr>
              <a:t>https://indico.cern.ch/event/747394</a:t>
            </a:r>
            <a:r>
              <a:rPr lang="en-GB" sz="1400" dirty="0" smtClean="0">
                <a:hlinkClick r:id="rId3"/>
              </a:rPr>
              <a:t>/</a:t>
            </a:r>
            <a:r>
              <a:rPr lang="en-GB" sz="1400" dirty="0" smtClean="0"/>
              <a:t> </a:t>
            </a:r>
          </a:p>
          <a:p>
            <a:pPr lvl="1"/>
            <a:endParaRPr lang="en-GB" sz="1400" dirty="0" smtClean="0"/>
          </a:p>
          <a:p>
            <a:r>
              <a:rPr lang="en-GB" sz="1400" dirty="0" smtClean="0"/>
              <a:t>Will highlight some of the main observations and outline plans for the last 2 MD slots.</a:t>
            </a:r>
          </a:p>
          <a:p>
            <a:r>
              <a:rPr lang="en-GB" sz="1400" dirty="0" smtClean="0"/>
              <a:t>The presentation will not be chronological. See MSWG presentations for time-based linear progression.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65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451" r="29388"/>
          <a:stretch/>
        </p:blipFill>
        <p:spPr>
          <a:xfrm>
            <a:off x="0" y="842116"/>
            <a:ext cx="3319682" cy="32708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743" r="29263"/>
          <a:stretch/>
        </p:blipFill>
        <p:spPr>
          <a:xfrm>
            <a:off x="3319682" y="727650"/>
            <a:ext cx="3538318" cy="34997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MD5: Summary of Coasts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55168" y="3305737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Baseline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2620452" y="3167237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 [A.U.]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776532" y="3336515"/>
            <a:ext cx="835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-10</a:t>
            </a:r>
            <a:r>
              <a:rPr lang="en-US" sz="1200" dirty="0"/>
              <a:t> [A.U.]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04142" y="3141996"/>
            <a:ext cx="750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-5</a:t>
            </a:r>
            <a:r>
              <a:rPr lang="en-US" sz="1200" dirty="0"/>
              <a:t> [A.U.]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15870" y="2602943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</a:t>
            </a:r>
            <a:r>
              <a:rPr lang="en-US" sz="1200" dirty="0"/>
              <a:t> [A.U.]</a:t>
            </a:r>
          </a:p>
        </p:txBody>
      </p:sp>
    </p:spTree>
    <p:extLst>
      <p:ext uri="{BB962C8B-B14F-4D97-AF65-F5344CB8AC3E}">
        <p14:creationId xmlns:p14="http://schemas.microsoft.com/office/powerpoint/2010/main" val="251624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79" y="611273"/>
            <a:ext cx="6326282" cy="406689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9000" y="241017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  <a:buFontTx/>
            </a:pPr>
            <a:r>
              <a:rPr lang="en-GB" dirty="0"/>
              <a:t>MD5: Summary of Coasts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9000" y="864609"/>
            <a:ext cx="5940000" cy="17021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921293" y="3662369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-10</a:t>
            </a:r>
            <a:r>
              <a:rPr lang="en-US" sz="1000" dirty="0"/>
              <a:t> [A.U.]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99848" y="297186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-</a:t>
            </a:r>
            <a:r>
              <a:rPr lang="en-US" sz="1000" dirty="0"/>
              <a:t>5</a:t>
            </a:r>
            <a:r>
              <a:rPr lang="en-US" sz="1000" dirty="0" smtClean="0"/>
              <a:t> </a:t>
            </a:r>
            <a:r>
              <a:rPr lang="en-US" sz="1000" dirty="0"/>
              <a:t>[A.U.]</a:t>
            </a:r>
          </a:p>
        </p:txBody>
      </p:sp>
    </p:spTree>
    <p:extLst>
      <p:ext uri="{BB962C8B-B14F-4D97-AF65-F5344CB8AC3E}">
        <p14:creationId xmlns:p14="http://schemas.microsoft.com/office/powerpoint/2010/main" val="382539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00" y="673725"/>
            <a:ext cx="5940000" cy="4142115"/>
          </a:xfrm>
        </p:spPr>
        <p:txBody>
          <a:bodyPr>
            <a:normAutofit/>
          </a:bodyPr>
          <a:lstStyle/>
          <a:p>
            <a:r>
              <a:rPr lang="en-GB" sz="1400" dirty="0" smtClean="0"/>
              <a:t>MD #1: 23/05/18</a:t>
            </a:r>
          </a:p>
          <a:p>
            <a:pPr lvl="1"/>
            <a:r>
              <a:rPr lang="en-GB" sz="1200" dirty="0" smtClean="0"/>
              <a:t>First crabbing of protons. Some phase and voltage scans to understand measurements.</a:t>
            </a:r>
          </a:p>
          <a:p>
            <a:r>
              <a:rPr lang="en-GB" sz="1400" dirty="0"/>
              <a:t>MD </a:t>
            </a:r>
            <a:r>
              <a:rPr lang="en-GB" sz="1400" dirty="0" smtClean="0"/>
              <a:t>#2: 30/05/18</a:t>
            </a:r>
          </a:p>
          <a:p>
            <a:pPr lvl="1"/>
            <a:r>
              <a:rPr lang="en-GB" sz="1200" dirty="0" smtClean="0"/>
              <a:t>First ramp to 270 GeV, some attempted studies for a3 and electrical </a:t>
            </a:r>
            <a:r>
              <a:rPr lang="en-GB" sz="1200" dirty="0" err="1" smtClean="0"/>
              <a:t>centering</a:t>
            </a:r>
            <a:r>
              <a:rPr lang="en-GB" sz="1200" dirty="0" smtClean="0"/>
              <a:t> but not conclusive. </a:t>
            </a:r>
            <a:endParaRPr lang="en-GB" sz="1200" dirty="0"/>
          </a:p>
          <a:p>
            <a:endParaRPr lang="en-GB" sz="1400" dirty="0" smtClean="0"/>
          </a:p>
          <a:p>
            <a:r>
              <a:rPr lang="en-GB" sz="1400" dirty="0" smtClean="0"/>
              <a:t>MD slot on 11/07/18 had to be cancelled due to cavity-</a:t>
            </a:r>
            <a:r>
              <a:rPr lang="en-GB" sz="1400" dirty="0" err="1" smtClean="0"/>
              <a:t>cryo</a:t>
            </a:r>
            <a:r>
              <a:rPr lang="en-GB" sz="1400" dirty="0" smtClean="0"/>
              <a:t> issues</a:t>
            </a:r>
          </a:p>
          <a:p>
            <a:r>
              <a:rPr lang="en-GB" sz="1400" dirty="0" smtClean="0"/>
              <a:t>MD #3: 18/07/18. </a:t>
            </a:r>
          </a:p>
          <a:p>
            <a:pPr lvl="1"/>
            <a:r>
              <a:rPr lang="en-GB" sz="1200" dirty="0" smtClean="0"/>
              <a:t>Issues with cavities meant limited performance. Performed first part of intensity ramp at 26 GeV. </a:t>
            </a:r>
          </a:p>
          <a:p>
            <a:pPr marL="0" indent="0">
              <a:buNone/>
            </a:pPr>
            <a:endParaRPr lang="en-GB" sz="1400" dirty="0"/>
          </a:p>
          <a:p>
            <a:r>
              <a:rPr lang="en-GB" sz="1400" dirty="0" smtClean="0"/>
              <a:t>MD #4: 27/08/18</a:t>
            </a:r>
          </a:p>
          <a:p>
            <a:pPr lvl="1"/>
            <a:r>
              <a:rPr lang="en-GB" sz="1200" dirty="0" smtClean="0"/>
              <a:t>Focused on coast setup and first emittance growth measurements.</a:t>
            </a:r>
          </a:p>
          <a:p>
            <a:r>
              <a:rPr lang="en-GB" sz="1400" dirty="0" smtClean="0"/>
              <a:t>MD #5: 05/09/18</a:t>
            </a:r>
          </a:p>
          <a:p>
            <a:pPr lvl="1"/>
            <a:r>
              <a:rPr lang="en-GB" sz="1200" dirty="0"/>
              <a:t>E</a:t>
            </a:r>
            <a:r>
              <a:rPr lang="en-GB" sz="1200" dirty="0" smtClean="0"/>
              <a:t>xplored effect of LLRF noise on emittance growth.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14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9000" y="241017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  <a:buFontTx/>
            </a:pPr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194756"/>
              </p:ext>
            </p:extLst>
          </p:nvPr>
        </p:nvGraphicFramePr>
        <p:xfrm>
          <a:off x="0" y="1028993"/>
          <a:ext cx="6862321" cy="2885440"/>
        </p:xfrm>
        <a:graphic>
          <a:graphicData uri="http://schemas.openxmlformats.org/drawingml/2006/table">
            <a:tbl>
              <a:tblPr firstRow="1" bandRow="1">
                <a:tableStyleId>{DC8EE751-2C9C-4670-B665-9708BF6770B4}</a:tableStyleId>
              </a:tblPr>
              <a:tblGrid>
                <a:gridCol w="558563">
                  <a:extLst>
                    <a:ext uri="{9D8B030D-6E8A-4147-A177-3AD203B41FA5}">
                      <a16:colId xmlns:a16="http://schemas.microsoft.com/office/drawing/2014/main" val="1902073555"/>
                    </a:ext>
                  </a:extLst>
                </a:gridCol>
                <a:gridCol w="3220957">
                  <a:extLst>
                    <a:ext uri="{9D8B030D-6E8A-4147-A177-3AD203B41FA5}">
                      <a16:colId xmlns:a16="http://schemas.microsoft.com/office/drawing/2014/main" val="3591040358"/>
                    </a:ext>
                  </a:extLst>
                </a:gridCol>
                <a:gridCol w="1003495">
                  <a:extLst>
                    <a:ext uri="{9D8B030D-6E8A-4147-A177-3AD203B41FA5}">
                      <a16:colId xmlns:a16="http://schemas.microsoft.com/office/drawing/2014/main" val="234032418"/>
                    </a:ext>
                  </a:extLst>
                </a:gridCol>
                <a:gridCol w="1050388">
                  <a:extLst>
                    <a:ext uri="{9D8B030D-6E8A-4147-A177-3AD203B41FA5}">
                      <a16:colId xmlns:a16="http://schemas.microsoft.com/office/drawing/2014/main" val="3058422705"/>
                    </a:ext>
                  </a:extLst>
                </a:gridCol>
                <a:gridCol w="1028918">
                  <a:extLst>
                    <a:ext uri="{9D8B030D-6E8A-4147-A177-3AD203B41FA5}">
                      <a16:colId xmlns:a16="http://schemas.microsoft.com/office/drawing/2014/main" val="3953829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MD#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Highlights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C1</a:t>
                      </a:r>
                      <a:r>
                        <a:rPr lang="en-US" baseline="0" dirty="0" smtClean="0"/>
                        <a:t> Peak Volt. [MV]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C2</a:t>
                      </a:r>
                      <a:r>
                        <a:rPr lang="en-US" baseline="0" dirty="0" smtClean="0"/>
                        <a:t> Peak Volt. [MV]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CM</a:t>
                      </a:r>
                      <a:r>
                        <a:rPr lang="en-US" baseline="0" dirty="0" smtClean="0"/>
                        <a:t> Temp. [K]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535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First crabbing, phase and voltage scan.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0.2-0.3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&lt;0.05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271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Ramp</a:t>
                      </a:r>
                      <a:r>
                        <a:rPr lang="en-US" baseline="0" dirty="0" smtClean="0"/>
                        <a:t> to 270 GeV, </a:t>
                      </a:r>
                      <a:r>
                        <a:rPr lang="en-US" baseline="0" dirty="0" err="1" smtClean="0"/>
                        <a:t>betatron</a:t>
                      </a:r>
                      <a:r>
                        <a:rPr lang="en-US" baseline="0" dirty="0" smtClean="0"/>
                        <a:t> excitation, interesting loss cases.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&lt;0.05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65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Prelim.</a:t>
                      </a:r>
                      <a:r>
                        <a:rPr lang="en-US" baseline="0" dirty="0" smtClean="0"/>
                        <a:t> a3 measurements, dinosaur losses, intensity ramp, HOM signals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654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Setup of crabs</a:t>
                      </a:r>
                      <a:r>
                        <a:rPr lang="en-US" baseline="0" dirty="0" smtClean="0"/>
                        <a:t> for coast cycle. Initial emittance growth coasts.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8903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Emittance growth in coast with and</a:t>
                      </a:r>
                      <a:r>
                        <a:rPr lang="en-US" baseline="0" dirty="0" smtClean="0"/>
                        <a:t> without noise.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046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775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Crabbing: Head Tail 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00" y="673725"/>
            <a:ext cx="5940000" cy="4142115"/>
          </a:xfrm>
        </p:spPr>
        <p:txBody>
          <a:bodyPr>
            <a:normAutofit/>
          </a:bodyPr>
          <a:lstStyle/>
          <a:p>
            <a:r>
              <a:rPr lang="en-GB" sz="1200" dirty="0" smtClean="0"/>
              <a:t>Crabbing is measured using the </a:t>
            </a:r>
            <a:r>
              <a:rPr lang="en-GB" sz="1200" dirty="0" err="1" smtClean="0"/>
              <a:t>Headtail</a:t>
            </a:r>
            <a:r>
              <a:rPr lang="en-GB" sz="1200" dirty="0" smtClean="0"/>
              <a:t> monitor (BPCL.42171).</a:t>
            </a:r>
          </a:p>
          <a:p>
            <a:r>
              <a:rPr lang="en-GB" sz="1200" dirty="0" smtClean="0"/>
              <a:t>Background signal is measured at start of every cycle before synchronisation is achieved between main RF (200 MHz) and crab cavities (400 MHz).</a:t>
            </a:r>
          </a:p>
          <a:p>
            <a:pPr lvl="1"/>
            <a:r>
              <a:rPr lang="en-GB" sz="900" dirty="0" smtClean="0"/>
              <a:t>See backup slide for more information on timings. </a:t>
            </a:r>
          </a:p>
          <a:p>
            <a:r>
              <a:rPr lang="en-GB" sz="1200" dirty="0" smtClean="0"/>
              <a:t>Background is subtracted from measurements after synchronisation. Provides only synchronised crabbing signal.</a:t>
            </a:r>
          </a:p>
          <a:p>
            <a:endParaRPr lang="en-GB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26" y="2171114"/>
            <a:ext cx="2803642" cy="2102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482" y="2207108"/>
            <a:ext cx="3384568" cy="203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70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Crabbing: </a:t>
            </a:r>
            <a:r>
              <a:rPr lang="en-GB" dirty="0" smtClean="0"/>
              <a:t>BPW &amp; Slotted Waveguide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00" y="733914"/>
            <a:ext cx="5940000" cy="3680222"/>
          </a:xfrm>
        </p:spPr>
        <p:txBody>
          <a:bodyPr>
            <a:normAutofit/>
          </a:bodyPr>
          <a:lstStyle/>
          <a:p>
            <a:r>
              <a:rPr lang="en-US" sz="1400" dirty="0" smtClean="0"/>
              <a:t>Big effort by W. </a:t>
            </a:r>
            <a:r>
              <a:rPr lang="en-US" sz="1400" dirty="0" err="1" smtClean="0"/>
              <a:t>Hofle</a:t>
            </a:r>
            <a:r>
              <a:rPr lang="en-US" sz="1400" dirty="0" smtClean="0"/>
              <a:t> and T. </a:t>
            </a:r>
            <a:r>
              <a:rPr lang="en-US" sz="1400" dirty="0" err="1" smtClean="0"/>
              <a:t>Levens</a:t>
            </a:r>
            <a:r>
              <a:rPr lang="en-US" sz="1400" dirty="0" smtClean="0"/>
              <a:t> to setup the slotted waveguide as an intra bunch pickup.</a:t>
            </a:r>
          </a:p>
          <a:p>
            <a:r>
              <a:rPr lang="en-US" sz="1400" dirty="0" smtClean="0"/>
              <a:t>Using the same scope as the HT monitor allowed an easy copy of all HT software. </a:t>
            </a:r>
          </a:p>
          <a:p>
            <a:r>
              <a:rPr lang="en-US" sz="1400" dirty="0" smtClean="0"/>
              <a:t>Identical triggering times for SW and HT monitor. Will attempt to reconstruct crabbing signal from this data.</a:t>
            </a:r>
          </a:p>
          <a:p>
            <a:r>
              <a:rPr lang="en-US" sz="1400" dirty="0" smtClean="0"/>
              <a:t>Available for MD4 and MD5 which was entirely at 270 GeV.</a:t>
            </a:r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51" y="2567609"/>
            <a:ext cx="2794855" cy="21407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409" y="2567609"/>
            <a:ext cx="2794856" cy="21407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85295" y="2680151"/>
            <a:ext cx="938077" cy="261610"/>
          </a:xfrm>
          <a:prstGeom prst="rect">
            <a:avLst/>
          </a:prstGeom>
          <a:solidFill>
            <a:schemeClr val="bg1">
              <a:alpha val="54000"/>
            </a:schemeClr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100" dirty="0" smtClean="0"/>
              <a:t>BPW.32101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454926" y="3507174"/>
            <a:ext cx="649537" cy="261610"/>
          </a:xfrm>
          <a:prstGeom prst="rect">
            <a:avLst/>
          </a:prstGeom>
          <a:solidFill>
            <a:schemeClr val="bg1">
              <a:alpha val="54000"/>
            </a:schemeClr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Slotline</a:t>
            </a:r>
            <a:endParaRPr lang="en-US" sz="11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247998" y="3718560"/>
            <a:ext cx="206928" cy="502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412723" y="3743672"/>
            <a:ext cx="241611" cy="4438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209951" y="2956353"/>
            <a:ext cx="241611" cy="4438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060560" y="2810956"/>
            <a:ext cx="187439" cy="1308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82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Crabbing: Phase Scan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7"/>
          <a:stretch/>
        </p:blipFill>
        <p:spPr>
          <a:xfrm>
            <a:off x="350658" y="1037229"/>
            <a:ext cx="2360789" cy="11761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866" y="2157989"/>
            <a:ext cx="2374199" cy="12152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229" y="3207884"/>
            <a:ext cx="2472871" cy="12860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98786" y="784924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 </a:t>
            </a:r>
            <a:r>
              <a:rPr lang="en-US" dirty="0" err="1"/>
              <a:t>Deg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50981" y="1922481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 </a:t>
            </a:r>
            <a:r>
              <a:rPr lang="en-US" dirty="0" err="1"/>
              <a:t>Deg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83097" y="3001319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180 </a:t>
            </a:r>
            <a:r>
              <a:rPr lang="en-US" dirty="0" err="1"/>
              <a:t>Deg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7644" y="3477739"/>
            <a:ext cx="3634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MV in cavity 1 (up to 2MV in some cases)</a:t>
            </a:r>
          </a:p>
          <a:p>
            <a:r>
              <a:rPr lang="en-US" dirty="0"/>
              <a:t>~50 kV in cavity 2, </a:t>
            </a:r>
            <a:r>
              <a:rPr lang="en-US" dirty="0">
                <a:solidFill>
                  <a:srgbClr val="FF0000"/>
                </a:solidFill>
              </a:rPr>
              <a:t>limited</a:t>
            </a:r>
            <a:r>
              <a:rPr lang="en-US" dirty="0"/>
              <a:t> by cavity vacuum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1972" y="1057096"/>
            <a:ext cx="23656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 phase scan w.r.t the </a:t>
            </a:r>
            <a:r>
              <a:rPr lang="en-US" dirty="0" smtClean="0"/>
              <a:t>beam phase </a:t>
            </a:r>
            <a:r>
              <a:rPr lang="en-US" dirty="0"/>
              <a:t>with cavity 1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224997" y="3155207"/>
            <a:ext cx="234461" cy="15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737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Crabbing: Voltage Scan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224997" y="3155207"/>
            <a:ext cx="234461" cy="15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74" y="2774869"/>
            <a:ext cx="2567856" cy="19225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74" y="789360"/>
            <a:ext cx="2691815" cy="2008767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3226904" y="881020"/>
            <a:ext cx="3172096" cy="3680222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CC total voltage calculated from HT monitor vs power sensors on FPC.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1400" dirty="0" smtClean="0"/>
              <a:t>Cavity feedback not operational in MD3 so overshoots or undershoots expected.</a:t>
            </a:r>
          </a:p>
          <a:p>
            <a:endParaRPr lang="en-US" sz="1400" dirty="0" smtClean="0"/>
          </a:p>
          <a:p>
            <a:r>
              <a:rPr lang="en-US" sz="1400" dirty="0" smtClean="0"/>
              <a:t>Reasonable agreement can be found but needs to be repeated.</a:t>
            </a:r>
          </a:p>
          <a:p>
            <a:endParaRPr lang="en-US" sz="14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790022" y="1098775"/>
            <a:ext cx="482824" cy="261610"/>
          </a:xfrm>
          <a:prstGeom prst="rect">
            <a:avLst/>
          </a:prstGeom>
          <a:solidFill>
            <a:schemeClr val="bg1">
              <a:alpha val="54000"/>
            </a:schemeClr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100" dirty="0" smtClean="0"/>
              <a:t>MD3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1125302" y="3863077"/>
            <a:ext cx="482824" cy="261610"/>
          </a:xfrm>
          <a:prstGeom prst="rect">
            <a:avLst/>
          </a:prstGeom>
          <a:solidFill>
            <a:schemeClr val="bg1">
              <a:alpha val="54000"/>
            </a:schemeClr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100" dirty="0" smtClean="0"/>
              <a:t>MD1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56221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270 GeV Ramp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288204" y="3401610"/>
            <a:ext cx="5940000" cy="1302782"/>
          </a:xfrm>
        </p:spPr>
        <p:txBody>
          <a:bodyPr>
            <a:normAutofit/>
          </a:bodyPr>
          <a:lstStyle/>
          <a:p>
            <a:r>
              <a:rPr lang="en-US" sz="1400" dirty="0" smtClean="0"/>
              <a:t>Successfully reached 270 GeV with no CCs powered during the ramp.</a:t>
            </a:r>
          </a:p>
          <a:p>
            <a:r>
              <a:rPr lang="en-US" sz="1400" dirty="0" smtClean="0"/>
              <a:t>Checked with and w/o transverse feedback for nominal bunch intensities.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1" t="20693" r="17062" b="19146"/>
          <a:stretch/>
        </p:blipFill>
        <p:spPr>
          <a:xfrm>
            <a:off x="241401" y="987553"/>
            <a:ext cx="2924466" cy="20958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9" t="20693" r="16977" b="18933"/>
          <a:stretch/>
        </p:blipFill>
        <p:spPr>
          <a:xfrm>
            <a:off x="3577133" y="987553"/>
            <a:ext cx="2871244" cy="20915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44362" y="681353"/>
            <a:ext cx="33425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Cav1 ~1MV (400.787 MHZ), Cav2 off (400.528 MHz)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0443" y="1257789"/>
            <a:ext cx="2197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Beam </a:t>
            </a:r>
            <a:r>
              <a:rPr lang="en-US" sz="1200" dirty="0" smtClean="0">
                <a:solidFill>
                  <a:schemeClr val="bg1"/>
                </a:solidFill>
              </a:rPr>
              <a:t>dumped </a:t>
            </a:r>
            <a:r>
              <a:rPr lang="en-US" sz="1200" dirty="0">
                <a:solidFill>
                  <a:schemeClr val="bg1"/>
                </a:solidFill>
              </a:rPr>
              <a:t>due to voltage </a:t>
            </a:r>
            <a:r>
              <a:rPr lang="en-US" sz="1200" dirty="0" smtClean="0">
                <a:solidFill>
                  <a:schemeClr val="bg1"/>
                </a:solidFill>
              </a:rPr>
              <a:t>ramp set </a:t>
            </a:r>
            <a:r>
              <a:rPr lang="en-US" sz="1200" dirty="0">
                <a:solidFill>
                  <a:schemeClr val="bg1"/>
                </a:solidFill>
              </a:rPr>
              <a:t>at start injection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152144" y="1634948"/>
            <a:ext cx="175565" cy="2907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96536" y="1251807"/>
            <a:ext cx="183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After setting voltage to end of ramp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817060" y="1742538"/>
            <a:ext cx="0" cy="2435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014070" y="2224426"/>
            <a:ext cx="0" cy="2435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Crab Cavity Beam Dynamics Results - L. Carver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18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F49B01D9AEA045814FF7F2BA4722C2" ma:contentTypeVersion="0" ma:contentTypeDescription="Create a new document." ma:contentTypeScope="" ma:versionID="656b29beff1e80359c4cbbd1d7ce3c0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16621F-F991-4DBA-930C-2C1E917ABBE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EF30064-291F-432F-B097-D97EE1E034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7A5E47-9A1A-4AAC-B52A-52F9D3501A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10979</TotalTime>
  <Words>1230</Words>
  <Application>Microsoft Office PowerPoint</Application>
  <PresentationFormat>Custom</PresentationFormat>
  <Paragraphs>212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Cambria Math</vt:lpstr>
      <vt:lpstr>Noto Sans Symbols</vt:lpstr>
      <vt:lpstr>Wingdings</vt:lpstr>
      <vt:lpstr>1_Thème Office</vt:lpstr>
      <vt:lpstr>2_Thème Office</vt:lpstr>
      <vt:lpstr>SPS Crab Cavity MDs  Preliminary MD Results</vt:lpstr>
      <vt:lpstr>Introduction</vt:lpstr>
      <vt:lpstr>Overview</vt:lpstr>
      <vt:lpstr>PowerPoint Presentation</vt:lpstr>
      <vt:lpstr>Crabbing: Head Tail Monitor</vt:lpstr>
      <vt:lpstr>Crabbing: BPW &amp; Slotted Waveguide</vt:lpstr>
      <vt:lpstr>Crabbing: Phase Scan</vt:lpstr>
      <vt:lpstr>Crabbing: Voltage Scan</vt:lpstr>
      <vt:lpstr>270 GeV Ramp</vt:lpstr>
      <vt:lpstr>270 GeV Ramp</vt:lpstr>
      <vt:lpstr>a3 Measurement</vt:lpstr>
      <vt:lpstr>Loss Mechanisms: Frequency Tuner</vt:lpstr>
      <vt:lpstr>Loss Mechanisms: Cavity Feedback</vt:lpstr>
      <vt:lpstr>PowerPoint Presentation</vt:lpstr>
      <vt:lpstr>Thank you</vt:lpstr>
      <vt:lpstr>Crab-RF Sychronisation</vt:lpstr>
      <vt:lpstr>BSRT &amp; BGI</vt:lpstr>
      <vt:lpstr>PowerPoint Presentation</vt:lpstr>
      <vt:lpstr>MD4</vt:lpstr>
      <vt:lpstr>MD5: Summary of Coasts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Crab Cavities - WP2 Update</dc:title>
  <dc:creator>Lee Carver</dc:creator>
  <cp:lastModifiedBy>Lee Robert Carver</cp:lastModifiedBy>
  <cp:revision>360</cp:revision>
  <dcterms:modified xsi:type="dcterms:W3CDTF">2018-09-25T06:25:47Z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0x01010067F49B01D9AEA045814FF7F2BA4722C2</vt:lpwstr>
  </property>
</Properties>
</file>