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63" r:id="rId5"/>
    <p:sldId id="265" r:id="rId6"/>
    <p:sldId id="264" r:id="rId7"/>
    <p:sldId id="268" r:id="rId8"/>
    <p:sldId id="269" r:id="rId9"/>
    <p:sldId id="271" r:id="rId10"/>
    <p:sldId id="274" r:id="rId11"/>
    <p:sldId id="273" r:id="rId12"/>
    <p:sldId id="266" r:id="rId13"/>
    <p:sldId id="267" r:id="rId14"/>
    <p:sldId id="270" r:id="rId15"/>
    <p:sldId id="275" r:id="rId16"/>
    <p:sldId id="276" r:id="rId17"/>
    <p:sldId id="277" r:id="rId1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 userDrawn="1">
          <p15:clr>
            <a:srgbClr val="A4A3A4"/>
          </p15:clr>
        </p15:guide>
        <p15:guide id="2" pos="2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EAF7FA"/>
    <a:srgbClr val="EBF8F9"/>
    <a:srgbClr val="FFFFFF"/>
    <a:srgbClr val="D3E7F1"/>
    <a:srgbClr val="5F5F5F"/>
    <a:srgbClr val="FFE699"/>
    <a:srgbClr val="FFCC00"/>
    <a:srgbClr val="B4C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407" autoAdjust="0"/>
  </p:normalViewPr>
  <p:slideViewPr>
    <p:cSldViewPr snapToObjects="1" showGuides="1">
      <p:cViewPr varScale="1">
        <p:scale>
          <a:sx n="114" d="100"/>
          <a:sy n="114" d="100"/>
        </p:scale>
        <p:origin x="1506" y="114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/>
              <a:t>Vittorio Marinozzi, FNAL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30/08/2018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/>
              <a:t>Vittorio Marinozzi, FNAL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30/08/2018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US"/>
              <a:t>Final Design Review of the MQXFA magnets – May 21,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5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US"/>
              <a:t>Final Design Review of the MQXFA magnets – May 21,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8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8" y="205740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US"/>
              <a:t>Final Design Review of the MQXFA magnets – May 21,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US"/>
              <a:t>Final Design Review of the MQXFA magnets – May 21,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US"/>
              <a:t>Final Design Review of the MQXFA magnets – May 21,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US"/>
              <a:t>Final Design Review of the MQXFA magnets – May 21, 2018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US"/>
              <a:t>Final Design Review of the MQXFA magnets – May 21, 2018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21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977259"/>
            <a:ext cx="5400000" cy="1243829"/>
          </a:xfrm>
        </p:spPr>
        <p:txBody>
          <a:bodyPr/>
          <a:lstStyle/>
          <a:p>
            <a:r>
              <a:rPr lang="en-US" sz="2400" dirty="0"/>
              <a:t>Analysis of shorts with coil parts in MQXFA</a:t>
            </a:r>
            <a:endParaRPr lang="en-GB" sz="2400" i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Vittorio Marinozzi – </a:t>
            </a:r>
            <a:r>
              <a:rPr lang="en-GB" dirty="0" err="1"/>
              <a:t>Fermilab</a:t>
            </a:r>
            <a:endParaRPr lang="en-GB" dirty="0"/>
          </a:p>
        </p:txBody>
      </p:sp>
      <p:sp>
        <p:nvSpPr>
          <p:cNvPr id="8" name="Freeform 7"/>
          <p:cNvSpPr/>
          <p:nvPr/>
        </p:nvSpPr>
        <p:spPr>
          <a:xfrm>
            <a:off x="1796758" y="1538794"/>
            <a:ext cx="453323" cy="965045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3658" y="1240301"/>
            <a:ext cx="3043208" cy="12684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150" y="1233705"/>
            <a:ext cx="2486025" cy="12501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FBD88-4980-4069-85F5-96D45E49C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 from midplane-turn to end-shoe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F5516C-46C0-4533-BC2A-4E3069A45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3D6AA4-12A9-43BB-B260-0C29C1E7A7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Final Design Review of the MQXFA magnets – May 21, 2018</a:t>
            </a:r>
            <a:endParaRPr lang="en-GB" dirty="0"/>
          </a:p>
        </p:txBody>
      </p:sp>
      <p:pic>
        <p:nvPicPr>
          <p:cNvPr id="6" name="Content Placeholder 6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0C865C8E-EA51-4C66-8A35-0F3ACC24B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526" y="1139102"/>
            <a:ext cx="3305208" cy="49069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039ABF5-D727-43E2-AC05-61C45F287B05}"/>
              </a:ext>
            </a:extLst>
          </p:cNvPr>
          <p:cNvSpPr txBox="1"/>
          <p:nvPr/>
        </p:nvSpPr>
        <p:spPr>
          <a:xfrm>
            <a:off x="612000" y="1916900"/>
            <a:ext cx="1710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Short resistance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95337C-674E-480F-9C4F-6FA8B82CB29C}"/>
              </a:ext>
            </a:extLst>
          </p:cNvPr>
          <p:cNvSpPr txBox="1"/>
          <p:nvPr/>
        </p:nvSpPr>
        <p:spPr>
          <a:xfrm>
            <a:off x="365056" y="3953381"/>
            <a:ext cx="19272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End-shoe </a:t>
            </a:r>
          </a:p>
          <a:p>
            <a:pPr algn="ctr"/>
            <a:r>
              <a:rPr lang="en-US" dirty="0">
                <a:latin typeface="Century Gothic" panose="020B0502020202020204" pitchFamily="34" charset="0"/>
              </a:rPr>
              <a:t>resistance</a:t>
            </a:r>
          </a:p>
          <a:p>
            <a:pPr algn="ctr"/>
            <a:r>
              <a:rPr lang="en-US" dirty="0">
                <a:latin typeface="Century Gothic" panose="020B0502020202020204" pitchFamily="34" charset="0"/>
              </a:rPr>
              <a:t> to ground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D6870E-B1A9-4CCD-B1A9-9517561FC7DB}"/>
              </a:ext>
            </a:extLst>
          </p:cNvPr>
          <p:cNvSpPr txBox="1"/>
          <p:nvPr/>
        </p:nvSpPr>
        <p:spPr>
          <a:xfrm>
            <a:off x="2555776" y="2852936"/>
            <a:ext cx="1710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End-shoe capacitance</a:t>
            </a:r>
          </a:p>
          <a:p>
            <a:r>
              <a:rPr lang="en-US" dirty="0">
                <a:latin typeface="Century Gothic" panose="020B0502020202020204" pitchFamily="34" charset="0"/>
              </a:rPr>
              <a:t>to ground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CF8B59-2CA6-4475-9114-217A16F669E0}"/>
              </a:ext>
            </a:extLst>
          </p:cNvPr>
          <p:cNvSpPr txBox="1"/>
          <p:nvPr/>
        </p:nvSpPr>
        <p:spPr>
          <a:xfrm>
            <a:off x="2555776" y="2024621"/>
            <a:ext cx="5040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/>
              <a:t>R</a:t>
            </a:r>
            <a:r>
              <a:rPr lang="en-US" sz="2200" baseline="-25000" dirty="0" err="1"/>
              <a:t>s</a:t>
            </a:r>
            <a:endParaRPr lang="en-US" sz="2200" baseline="-25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7BD63D-BF60-4070-A793-0640B62333CF}"/>
              </a:ext>
            </a:extLst>
          </p:cNvPr>
          <p:cNvSpPr txBox="1"/>
          <p:nvPr/>
        </p:nvSpPr>
        <p:spPr>
          <a:xfrm>
            <a:off x="1290599" y="3099157"/>
            <a:ext cx="6906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/>
              <a:t>C</a:t>
            </a:r>
            <a:r>
              <a:rPr lang="en-US" sz="2200" baseline="-25000" dirty="0" err="1"/>
              <a:t>es</a:t>
            </a:r>
            <a:endParaRPr lang="en-US" sz="2200" baseline="-25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B305D4-D6D6-4730-8538-8DAA29D9BF81}"/>
              </a:ext>
            </a:extLst>
          </p:cNvPr>
          <p:cNvSpPr txBox="1"/>
          <p:nvPr/>
        </p:nvSpPr>
        <p:spPr>
          <a:xfrm>
            <a:off x="2555776" y="4100976"/>
            <a:ext cx="6486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/>
              <a:t>R</a:t>
            </a:r>
            <a:r>
              <a:rPr lang="en-US" sz="2200" baseline="-25000" dirty="0" err="1"/>
              <a:t>tg</a:t>
            </a:r>
            <a:endParaRPr lang="en-US" sz="2200" baseline="-25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15A169-A42A-4AB5-B80E-F326ABFF8E4B}"/>
              </a:ext>
            </a:extLst>
          </p:cNvPr>
          <p:cNvSpPr txBox="1"/>
          <p:nvPr/>
        </p:nvSpPr>
        <p:spPr>
          <a:xfrm>
            <a:off x="4973081" y="3861048"/>
            <a:ext cx="2753092" cy="14465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End-shoe capacitance is estimated, </a:t>
            </a:r>
          </a:p>
          <a:p>
            <a:pPr algn="ctr"/>
            <a:r>
              <a:rPr lang="en-US" sz="2200" dirty="0"/>
              <a:t>to be measured.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414270E8-75D4-4C4A-B5B2-E8CEDB5D4B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9682581"/>
              </p:ext>
            </p:extLst>
          </p:nvPr>
        </p:nvGraphicFramePr>
        <p:xfrm>
          <a:off x="4973081" y="2367416"/>
          <a:ext cx="2880320" cy="11125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428608186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4236149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err="1"/>
                        <a:t>R</a:t>
                      </a:r>
                      <a:r>
                        <a:rPr lang="en-US" sz="1800" b="0" baseline="-25000" dirty="0" err="1"/>
                        <a:t>s</a:t>
                      </a:r>
                      <a:endParaRPr lang="en-US" sz="1800" b="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10 </a:t>
                      </a:r>
                      <a:r>
                        <a:rPr lang="el-GR" sz="1800" b="0" dirty="0"/>
                        <a:t>Ω</a:t>
                      </a:r>
                      <a:r>
                        <a:rPr lang="en-US" sz="1800" b="0" dirty="0"/>
                        <a:t>, 1 k</a:t>
                      </a:r>
                      <a:r>
                        <a:rPr lang="el-GR" sz="1800" b="0" dirty="0"/>
                        <a:t>Ω</a:t>
                      </a:r>
                      <a:r>
                        <a:rPr lang="en-US" sz="1800" b="0" dirty="0"/>
                        <a:t>, 1 M</a:t>
                      </a:r>
                      <a:r>
                        <a:rPr lang="el-GR" sz="1800" b="0" dirty="0"/>
                        <a:t>Ω</a:t>
                      </a:r>
                      <a:r>
                        <a:rPr lang="en-US" sz="1800" b="0" dirty="0"/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41791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/>
                        <a:t>C</a:t>
                      </a:r>
                      <a:r>
                        <a:rPr lang="en-US" sz="1800" baseline="-25000" dirty="0" err="1"/>
                        <a:t>p</a:t>
                      </a:r>
                      <a:endParaRPr lang="en-US" sz="18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0.1 mF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58623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/>
                        <a:t>R</a:t>
                      </a:r>
                      <a:r>
                        <a:rPr lang="en-US" sz="1800" baseline="-25000" dirty="0" err="1"/>
                        <a:t>tg</a:t>
                      </a:r>
                      <a:endParaRPr lang="en-US" sz="18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 G</a:t>
                      </a:r>
                      <a:r>
                        <a:rPr lang="el-GR" sz="1800" dirty="0"/>
                        <a:t>Ω</a:t>
                      </a:r>
                      <a:endParaRPr 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56548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1945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5B7D5-A68C-4CE4-9DA0-658B3B1B8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30FAEE4-6B5C-4AF1-A9B9-B8C1EC39C2F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6003441"/>
              </p:ext>
            </p:extLst>
          </p:nvPr>
        </p:nvGraphicFramePr>
        <p:xfrm>
          <a:off x="629495" y="1196752"/>
          <a:ext cx="7834232" cy="2897368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375384">
                  <a:extLst>
                    <a:ext uri="{9D8B030D-6E8A-4147-A177-3AD203B41FA5}">
                      <a16:colId xmlns:a16="http://schemas.microsoft.com/office/drawing/2014/main" val="2883040595"/>
                    </a:ext>
                  </a:extLst>
                </a:gridCol>
                <a:gridCol w="1364712">
                  <a:extLst>
                    <a:ext uri="{9D8B030D-6E8A-4147-A177-3AD203B41FA5}">
                      <a16:colId xmlns:a16="http://schemas.microsoft.com/office/drawing/2014/main" val="3599219115"/>
                    </a:ext>
                  </a:extLst>
                </a:gridCol>
                <a:gridCol w="1364712">
                  <a:extLst>
                    <a:ext uri="{9D8B030D-6E8A-4147-A177-3AD203B41FA5}">
                      <a16:colId xmlns:a16="http://schemas.microsoft.com/office/drawing/2014/main" val="1027597420"/>
                    </a:ext>
                  </a:extLst>
                </a:gridCol>
                <a:gridCol w="1364712">
                  <a:extLst>
                    <a:ext uri="{9D8B030D-6E8A-4147-A177-3AD203B41FA5}">
                      <a16:colId xmlns:a16="http://schemas.microsoft.com/office/drawing/2014/main" val="2008885798"/>
                    </a:ext>
                  </a:extLst>
                </a:gridCol>
                <a:gridCol w="1364712">
                  <a:extLst>
                    <a:ext uri="{9D8B030D-6E8A-4147-A177-3AD203B41FA5}">
                      <a16:colId xmlns:a16="http://schemas.microsoft.com/office/drawing/2014/main" val="2214210053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Case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Short resistance [</a:t>
                      </a:r>
                      <a:r>
                        <a:rPr lang="el-GR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Ω</a:t>
                      </a:r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Capacitance </a:t>
                      </a:r>
                    </a:p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[F]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Peak Current</a:t>
                      </a:r>
                    </a:p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[A]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Peak power</a:t>
                      </a:r>
                    </a:p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[W]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385859"/>
                  </a:ext>
                </a:extLst>
              </a:tr>
              <a:tr h="38688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Midplane turn - </a:t>
                      </a:r>
                      <a:r>
                        <a:rPr lang="en-US" sz="1400" u="none" strike="noStrike" dirty="0" err="1">
                          <a:effectLst/>
                        </a:rPr>
                        <a:t>endshoe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r>
                        <a:rPr lang="en-US" sz="1400" u="none" strike="noStrike" baseline="30000" dirty="0">
                          <a:effectLst/>
                        </a:rPr>
                        <a:t>-4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0.62 · 10</a:t>
                      </a:r>
                      <a:r>
                        <a:rPr lang="en-US" sz="1400" u="none" strike="noStrike" baseline="30000" dirty="0">
                          <a:effectLst/>
                        </a:rPr>
                        <a:t>-9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3.85 · 10</a:t>
                      </a:r>
                      <a:r>
                        <a:rPr lang="en-US" sz="1400" u="none" strike="noStrike" baseline="30000" dirty="0">
                          <a:effectLst/>
                        </a:rPr>
                        <a:t>-18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371671"/>
                  </a:ext>
                </a:extLst>
              </a:tr>
              <a:tr h="386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r>
                        <a:rPr lang="en-US" sz="1400" u="none" strike="noStrike" baseline="30000" dirty="0">
                          <a:effectLst/>
                        </a:rPr>
                        <a:t>3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r>
                        <a:rPr lang="en-US" sz="1400" u="none" strike="noStrike" baseline="30000" dirty="0">
                          <a:effectLst/>
                        </a:rPr>
                        <a:t>-4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effectLst/>
                        </a:rPr>
                        <a:t>0.6 · 10</a:t>
                      </a:r>
                      <a:r>
                        <a:rPr lang="en-US" sz="1400" u="none" strike="noStrike" baseline="30000" dirty="0">
                          <a:effectLst/>
                        </a:rPr>
                        <a:t>-9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effectLst/>
                        </a:rPr>
                        <a:t>3.6 · 10</a:t>
                      </a:r>
                      <a:r>
                        <a:rPr lang="en-US" sz="1400" u="none" strike="noStrike" baseline="30000" dirty="0">
                          <a:effectLst/>
                        </a:rPr>
                        <a:t>-16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653677"/>
                  </a:ext>
                </a:extLst>
              </a:tr>
              <a:tr h="386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r>
                        <a:rPr lang="en-US" sz="1400" u="none" strike="noStrike" baseline="30000" dirty="0">
                          <a:effectLst/>
                        </a:rPr>
                        <a:t>6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r>
                        <a:rPr lang="en-US" sz="1400" u="none" strike="noStrike" baseline="30000" dirty="0">
                          <a:effectLst/>
                        </a:rPr>
                        <a:t>-4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effectLst/>
                        </a:rPr>
                        <a:t>0.58 · 10</a:t>
                      </a:r>
                      <a:r>
                        <a:rPr lang="en-US" sz="1400" u="none" strike="noStrike" baseline="30000" dirty="0">
                          <a:effectLst/>
                        </a:rPr>
                        <a:t>-9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effectLst/>
                        </a:rPr>
                        <a:t>3.36 · 10</a:t>
                      </a:r>
                      <a:r>
                        <a:rPr lang="en-US" sz="1400" u="none" strike="noStrike" baseline="30000" dirty="0">
                          <a:effectLst/>
                        </a:rPr>
                        <a:t>-13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3159108"/>
                  </a:ext>
                </a:extLst>
              </a:tr>
              <a:tr h="38688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Pole turn - pole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r>
                        <a:rPr lang="en-US" sz="1400" u="none" strike="noStrike" baseline="30000" dirty="0">
                          <a:effectLst/>
                        </a:rPr>
                        <a:t>-3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0.54 · 10</a:t>
                      </a:r>
                      <a:r>
                        <a:rPr lang="en-US" sz="1400" u="none" strike="noStrike" baseline="30000" dirty="0">
                          <a:effectLst/>
                        </a:rPr>
                        <a:t>-9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2.92 · 10</a:t>
                      </a:r>
                      <a:r>
                        <a:rPr lang="en-US" sz="1400" u="none" strike="noStrike" baseline="30000" dirty="0">
                          <a:effectLst/>
                        </a:rPr>
                        <a:t>-18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2179027"/>
                  </a:ext>
                </a:extLst>
              </a:tr>
              <a:tr h="386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r>
                        <a:rPr lang="en-US" sz="1400" u="none" strike="noStrike" baseline="30000" dirty="0">
                          <a:effectLst/>
                        </a:rPr>
                        <a:t>3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r>
                        <a:rPr lang="en-US" sz="1400" u="none" strike="noStrike" baseline="30000" dirty="0">
                          <a:effectLst/>
                        </a:rPr>
                        <a:t>-3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effectLst/>
                        </a:rPr>
                        <a:t>0.53· 10</a:t>
                      </a:r>
                      <a:r>
                        <a:rPr lang="en-US" sz="1400" u="none" strike="noStrike" baseline="30000" dirty="0">
                          <a:effectLst/>
                        </a:rPr>
                        <a:t>-9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effectLst/>
                        </a:rPr>
                        <a:t>3.03 · 10</a:t>
                      </a:r>
                      <a:r>
                        <a:rPr lang="en-US" sz="1400" u="none" strike="noStrike" baseline="30000" dirty="0">
                          <a:effectLst/>
                        </a:rPr>
                        <a:t>-16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017508"/>
                  </a:ext>
                </a:extLst>
              </a:tr>
              <a:tr h="386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r>
                        <a:rPr lang="en-US" sz="1400" u="none" strike="noStrike" baseline="30000" dirty="0">
                          <a:effectLst/>
                        </a:rPr>
                        <a:t>6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r>
                        <a:rPr lang="en-US" sz="1400" u="none" strike="noStrike" baseline="30000" dirty="0">
                          <a:effectLst/>
                        </a:rPr>
                        <a:t>-3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effectLst/>
                        </a:rPr>
                        <a:t>0.52 · 10</a:t>
                      </a:r>
                      <a:r>
                        <a:rPr lang="en-US" sz="1400" u="none" strike="noStrike" baseline="30000" dirty="0">
                          <a:effectLst/>
                        </a:rPr>
                        <a:t>-9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effectLst/>
                        </a:rPr>
                        <a:t>2.81 · 10</a:t>
                      </a:r>
                      <a:r>
                        <a:rPr lang="en-US" sz="1400" u="none" strike="noStrike" baseline="30000" dirty="0">
                          <a:effectLst/>
                        </a:rPr>
                        <a:t>-13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667024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7F94EE-3F79-40DC-92C2-EF5CE46D7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70B7D-1C04-408B-B8F0-5A0A2F21AD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Final Design Review of the MQXFA magnets – May 21, 2018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A79214-A3E9-4E4C-B50D-EC2138DE9068}"/>
              </a:ext>
            </a:extLst>
          </p:cNvPr>
          <p:cNvSpPr txBox="1"/>
          <p:nvPr/>
        </p:nvSpPr>
        <p:spPr>
          <a:xfrm>
            <a:off x="1112153" y="4522444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/>
                </a:solidFill>
              </a:rPr>
              <a:t>Is this model correct?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/>
                </a:solidFill>
              </a:rPr>
              <a:t>Double short is worse for sure, and cannot be experimentally excluded, so it </a:t>
            </a:r>
            <a:r>
              <a:rPr lang="en-US" b="1" dirty="0">
                <a:solidFill>
                  <a:schemeClr val="accent5"/>
                </a:solidFill>
              </a:rPr>
              <a:t>should define the criteria</a:t>
            </a:r>
          </a:p>
        </p:txBody>
      </p:sp>
    </p:spTree>
    <p:extLst>
      <p:ext uri="{BB962C8B-B14F-4D97-AF65-F5344CB8AC3E}">
        <p14:creationId xmlns:p14="http://schemas.microsoft.com/office/powerpoint/2010/main" val="6428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C74D3-526B-46C0-8CB7-CA2E2D94A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Acceptance criteria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F2E45-7776-4183-9078-BAE0F916D0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75518"/>
            <a:ext cx="7920000" cy="4906963"/>
          </a:xfrm>
        </p:spPr>
        <p:txBody>
          <a:bodyPr/>
          <a:lstStyle/>
          <a:p>
            <a:r>
              <a:rPr lang="en-US" dirty="0" err="1"/>
              <a:t>HiPot</a:t>
            </a:r>
            <a:r>
              <a:rPr lang="en-US" dirty="0"/>
              <a:t> Coil – pole : 500 V</a:t>
            </a:r>
          </a:p>
          <a:p>
            <a:r>
              <a:rPr lang="en-US" dirty="0" err="1"/>
              <a:t>HiPot</a:t>
            </a:r>
            <a:r>
              <a:rPr lang="en-US" dirty="0"/>
              <a:t> Coil – end-shoe: 1000 V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What are the criteria used to chose these numbers? Do we want to review them?</a:t>
            </a:r>
          </a:p>
          <a:p>
            <a:endParaRPr lang="en-US" dirty="0"/>
          </a:p>
          <a:p>
            <a:r>
              <a:rPr lang="en-US" dirty="0"/>
              <a:t>Criterion 1: </a:t>
            </a:r>
            <a:r>
              <a:rPr lang="en-US" dirty="0" err="1"/>
              <a:t>HiPot</a:t>
            </a:r>
            <a:r>
              <a:rPr lang="en-US" dirty="0"/>
              <a:t> (maximum voltage during a quench)*f </a:t>
            </a:r>
          </a:p>
          <a:p>
            <a:pPr lvl="1"/>
            <a:r>
              <a:rPr lang="en-US" dirty="0"/>
              <a:t>Pole turn – pole turn: ~ 50 V</a:t>
            </a:r>
          </a:p>
          <a:p>
            <a:pPr lvl="1"/>
            <a:r>
              <a:rPr lang="en-US" dirty="0"/>
              <a:t>Midplane turn – midplane turn: ~ 600 V</a:t>
            </a:r>
          </a:p>
          <a:p>
            <a:pPr lvl="1"/>
            <a:r>
              <a:rPr lang="en-US" dirty="0"/>
              <a:t>f = ?</a:t>
            </a:r>
          </a:p>
          <a:p>
            <a:pPr lvl="1"/>
            <a:endParaRPr lang="en-US" dirty="0"/>
          </a:p>
          <a:p>
            <a:r>
              <a:rPr lang="en-US" dirty="0"/>
              <a:t>Criterion 2: Resistance measurement, after defining minimum acceptable resistance based on power dissipation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85237-A4D1-45EE-BAF8-065829595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3787F5-FA17-4754-B2CA-EBAB42B0FC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Final Design Review of the MQXFA magnets – May 21, 2018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80E16D-2D0C-4B5E-B2FF-3736DC758E09}"/>
              </a:ext>
            </a:extLst>
          </p:cNvPr>
          <p:cNvSpPr txBox="1"/>
          <p:nvPr/>
        </p:nvSpPr>
        <p:spPr>
          <a:xfrm>
            <a:off x="4582344" y="975518"/>
            <a:ext cx="410445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QXFA Coil Fabrication Electrical QA</a:t>
            </a:r>
          </a:p>
          <a:p>
            <a:pPr algn="ctr"/>
            <a:r>
              <a:rPr lang="en-US" dirty="0" err="1">
                <a:solidFill>
                  <a:schemeClr val="tx2"/>
                </a:solidFill>
              </a:rPr>
              <a:t>HiLumi</a:t>
            </a:r>
            <a:r>
              <a:rPr lang="en-US" dirty="0">
                <a:solidFill>
                  <a:schemeClr val="tx2"/>
                </a:solidFill>
              </a:rPr>
              <a:t> doc 521</a:t>
            </a:r>
          </a:p>
        </p:txBody>
      </p:sp>
    </p:spTree>
    <p:extLst>
      <p:ext uri="{BB962C8B-B14F-4D97-AF65-F5344CB8AC3E}">
        <p14:creationId xmlns:p14="http://schemas.microsoft.com/office/powerpoint/2010/main" val="1381047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D8F92-C4CC-4C4D-B046-78E1E48C3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Criterion 2: resistance 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11C161-E2AE-4E25-A67C-81625703A2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74693"/>
            <a:ext cx="7920000" cy="4906963"/>
          </a:xfrm>
        </p:spPr>
        <p:txBody>
          <a:bodyPr/>
          <a:lstStyle/>
          <a:p>
            <a:r>
              <a:rPr lang="en-US" dirty="0"/>
              <a:t>Accepting coils based on measurement of resistance with parts can make </a:t>
            </a:r>
            <a:r>
              <a:rPr lang="en-US" b="1" dirty="0"/>
              <a:t>high voltage </a:t>
            </a:r>
            <a:r>
              <a:rPr lang="en-US" dirty="0" err="1"/>
              <a:t>HiPot</a:t>
            </a:r>
            <a:r>
              <a:rPr lang="en-US" dirty="0"/>
              <a:t> useless</a:t>
            </a:r>
          </a:p>
          <a:p>
            <a:endParaRPr lang="en-US" dirty="0"/>
          </a:p>
          <a:p>
            <a:pPr lvl="1"/>
            <a:r>
              <a:rPr lang="en-US" dirty="0"/>
              <a:t>Example: coil 107, 2.8 M</a:t>
            </a:r>
            <a:r>
              <a:rPr lang="el-GR" dirty="0"/>
              <a:t>Ω</a:t>
            </a:r>
            <a:r>
              <a:rPr lang="en-US" dirty="0"/>
              <a:t> resistance to pole, </a:t>
            </a:r>
            <a:r>
              <a:rPr lang="en-US" dirty="0" err="1"/>
              <a:t>HiPot</a:t>
            </a:r>
            <a:r>
              <a:rPr lang="en-US" dirty="0"/>
              <a:t> failed at </a:t>
            </a:r>
            <a:r>
              <a:rPr lang="en-US" b="1" dirty="0"/>
              <a:t>20 V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Example: 10 M</a:t>
            </a:r>
            <a:r>
              <a:rPr lang="el-GR" dirty="0"/>
              <a:t>Ω</a:t>
            </a:r>
            <a:r>
              <a:rPr lang="en-US" dirty="0"/>
              <a:t> resistance, </a:t>
            </a:r>
            <a:r>
              <a:rPr lang="en-US" dirty="0" err="1"/>
              <a:t>HiPot</a:t>
            </a:r>
            <a:r>
              <a:rPr lang="en-US" dirty="0"/>
              <a:t> with 10 </a:t>
            </a:r>
            <a:r>
              <a:rPr lang="el-GR" dirty="0"/>
              <a:t>μ</a:t>
            </a:r>
            <a:r>
              <a:rPr lang="en-US" dirty="0"/>
              <a:t>A leakage current </a:t>
            </a:r>
            <a:r>
              <a:rPr lang="en-US" dirty="0">
                <a:sym typeface="Wingdings" panose="05000000000000000000" pitchFamily="2" charset="2"/>
              </a:rPr>
              <a:t> arc at 100 V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How do we define the maximum accepted power dissipation?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Difficult to compute the power density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18B72E-6D70-4BEC-9A1B-4C6336E92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0DB8B1-0682-4A30-A87C-CB4549233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Final Design Review of the MQXFA magnets – May 21,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59843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B9127-A2E9-4F70-87C1-5A066503E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0784FB-EAE1-479F-964A-2298D95354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Possible criteria (to be discussed):</a:t>
            </a:r>
          </a:p>
          <a:p>
            <a:endParaRPr lang="en-US" dirty="0"/>
          </a:p>
          <a:p>
            <a:r>
              <a:rPr lang="en-US" dirty="0"/>
              <a:t>Coil accepted if resistance to </a:t>
            </a:r>
            <a:r>
              <a:rPr lang="en-US" b="1" dirty="0"/>
              <a:t>pole &gt; 1 M</a:t>
            </a:r>
            <a:r>
              <a:rPr lang="el-GR" b="1" dirty="0"/>
              <a:t>Ω</a:t>
            </a:r>
            <a:r>
              <a:rPr lang="en-US" dirty="0"/>
              <a:t> </a:t>
            </a:r>
            <a:endParaRPr lang="en-US" b="1" dirty="0"/>
          </a:p>
          <a:p>
            <a:pPr lvl="1"/>
            <a:r>
              <a:rPr lang="en-US" dirty="0"/>
              <a:t>Power dissipation ~ 30 </a:t>
            </a:r>
            <a:r>
              <a:rPr lang="en-US" dirty="0" err="1"/>
              <a:t>mW</a:t>
            </a:r>
            <a:r>
              <a:rPr lang="en-US" dirty="0"/>
              <a:t> in case of double short</a:t>
            </a:r>
          </a:p>
          <a:p>
            <a:pPr lvl="1"/>
            <a:r>
              <a:rPr lang="en-US" dirty="0"/>
              <a:t>Short likely due to binder, “large” contact surface</a:t>
            </a:r>
          </a:p>
          <a:p>
            <a:pPr lvl="1"/>
            <a:endParaRPr lang="en-US" dirty="0"/>
          </a:p>
          <a:p>
            <a:r>
              <a:rPr lang="en-US" dirty="0"/>
              <a:t> Coil accepted if Coil – End-Shoe </a:t>
            </a:r>
            <a:r>
              <a:rPr lang="en-US" dirty="0" err="1"/>
              <a:t>HiPot</a:t>
            </a:r>
            <a:r>
              <a:rPr lang="en-US" dirty="0"/>
              <a:t> &gt; </a:t>
            </a:r>
            <a:r>
              <a:rPr lang="en-US" b="1" dirty="0"/>
              <a:t>600 / 3 = 200 V</a:t>
            </a:r>
          </a:p>
          <a:p>
            <a:pPr lvl="1"/>
            <a:r>
              <a:rPr lang="en-US" dirty="0"/>
              <a:t>600 V is the maximum midplane-midplane voltage</a:t>
            </a:r>
          </a:p>
          <a:p>
            <a:pPr lvl="2"/>
            <a:r>
              <a:rPr lang="en-US" dirty="0"/>
              <a:t>Short should go through three layers of insulation</a:t>
            </a:r>
          </a:p>
          <a:p>
            <a:pPr lvl="1"/>
            <a:r>
              <a:rPr lang="en-US" dirty="0"/>
              <a:t>Shorts could have small contact surface (due to insulation damage after positioning the end-shoe, that has sharp edges?)</a:t>
            </a:r>
          </a:p>
          <a:p>
            <a:pPr lvl="1"/>
            <a:r>
              <a:rPr lang="en-US" dirty="0"/>
              <a:t>Difficult to define the power density</a:t>
            </a:r>
          </a:p>
          <a:p>
            <a:pPr lvl="1"/>
            <a:endParaRPr lang="en-US" dirty="0"/>
          </a:p>
          <a:p>
            <a:r>
              <a:rPr lang="en-US" dirty="0"/>
              <a:t>More ideas?</a:t>
            </a:r>
          </a:p>
          <a:p>
            <a:pPr lvl="1"/>
            <a:endParaRPr lang="en-US" b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60C688-E704-4C8F-AA54-DA1C2964E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3012E-1C87-4E8C-9DAA-9B2DDFE66B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Final Design Review of the MQXFA magnets – May 21,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1646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EC828-DA06-442F-8433-D1E229E74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E5B5E-78FC-422B-8BFA-3FB503FD01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risks due to short between coils and parts. Possibly, evaluate minimum acceptable short resistance </a:t>
            </a:r>
          </a:p>
          <a:p>
            <a:pPr lvl="1"/>
            <a:r>
              <a:rPr lang="en-US" dirty="0"/>
              <a:t>Simulations of short with parts</a:t>
            </a:r>
          </a:p>
          <a:p>
            <a:pPr lvl="1"/>
            <a:r>
              <a:rPr lang="en-US" dirty="0"/>
              <a:t>What are possible acceptance criteria?</a:t>
            </a:r>
          </a:p>
          <a:p>
            <a:endParaRPr lang="en-US" dirty="0"/>
          </a:p>
          <a:p>
            <a:r>
              <a:rPr lang="en-US" dirty="0"/>
              <a:t>Cases considered:</a:t>
            </a:r>
          </a:p>
          <a:p>
            <a:pPr lvl="1"/>
            <a:r>
              <a:rPr lang="en-US" dirty="0"/>
              <a:t>Short from pole-turn to pole</a:t>
            </a:r>
          </a:p>
          <a:p>
            <a:pPr lvl="1"/>
            <a:r>
              <a:rPr lang="en-US" dirty="0"/>
              <a:t>Short from midplane-turn to end-shoe</a:t>
            </a:r>
          </a:p>
          <a:p>
            <a:pPr lvl="1"/>
            <a:r>
              <a:rPr lang="en-US" dirty="0"/>
              <a:t>Short from IL pole-turn to OL pole-turn through the pole</a:t>
            </a:r>
          </a:p>
          <a:p>
            <a:pPr lvl="1"/>
            <a:r>
              <a:rPr lang="en-US" dirty="0"/>
              <a:t>Short from IL midplane-turn to OL midplane-turn through the end-shoe</a:t>
            </a:r>
          </a:p>
          <a:p>
            <a:pPr lvl="1"/>
            <a:endParaRPr lang="en-US" dirty="0"/>
          </a:p>
          <a:p>
            <a:endParaRPr lang="en-US" dirty="0"/>
          </a:p>
          <a:p>
            <a:pPr marL="3429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EF14BD-0679-48E8-868E-3997E6041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C3E2CE-0BB2-4F84-A20B-6397B97D47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Final Design Review of the MQXFA magnets – May 21,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2876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7348E-A19C-4790-97A8-D56903085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Assumptions for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0BC6F-9AA5-4BC3-84F5-54FA2EBD1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Simulations made with STEAM</a:t>
            </a:r>
          </a:p>
          <a:p>
            <a:endParaRPr lang="en-US" dirty="0"/>
          </a:p>
          <a:p>
            <a:r>
              <a:rPr lang="en-US" dirty="0"/>
              <a:t>Current: 17980 A (ultimate)</a:t>
            </a:r>
          </a:p>
          <a:p>
            <a:endParaRPr lang="en-US" dirty="0"/>
          </a:p>
          <a:p>
            <a:r>
              <a:rPr lang="en-US" dirty="0"/>
              <a:t>Dump resistor: 37.5 m</a:t>
            </a:r>
            <a:r>
              <a:rPr lang="el-GR" dirty="0"/>
              <a:t>Ω</a:t>
            </a:r>
            <a:endParaRPr lang="en-US" dirty="0"/>
          </a:p>
          <a:p>
            <a:pPr lvl="1"/>
            <a:r>
              <a:rPr lang="en-US" dirty="0"/>
              <a:t>Most conservative, relative to vertical test.</a:t>
            </a:r>
          </a:p>
          <a:p>
            <a:pPr lvl="1"/>
            <a:r>
              <a:rPr lang="en-US" dirty="0"/>
              <a:t>Next analysis without dump</a:t>
            </a:r>
          </a:p>
          <a:p>
            <a:endParaRPr lang="en-US" dirty="0"/>
          </a:p>
          <a:p>
            <a:r>
              <a:rPr lang="en-US" dirty="0"/>
              <a:t>Quench heaters: Outer Layer</a:t>
            </a:r>
          </a:p>
          <a:p>
            <a:endParaRPr lang="en-US" dirty="0"/>
          </a:p>
          <a:p>
            <a:r>
              <a:rPr lang="en-US" dirty="0"/>
              <a:t>CLIQ: 500 V, 40 mF</a:t>
            </a:r>
          </a:p>
          <a:p>
            <a:endParaRPr lang="en-US" dirty="0"/>
          </a:p>
          <a:p>
            <a:r>
              <a:rPr lang="en-US" dirty="0"/>
              <a:t>Nominal conductor parameters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FE5FB3-3066-4C4F-8954-8787789EC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2BAF5E-262E-4361-9522-A9706DBF93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Final Design Review of the MQXFA magnets – May 21,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713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805C8-D952-494E-80EA-F395F457A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 from IL pole-turn to OL pole-turn through the pole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1D63CE-F4BF-4EC7-8D78-DA187AF4C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EF357E-512D-4FA2-95E4-0983059ED2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Final Design Review of the MQXFA magnets – May 21, 2018</a:t>
            </a:r>
            <a:endParaRPr lang="en-GB" dirty="0"/>
          </a:p>
        </p:txBody>
      </p:sp>
      <p:pic>
        <p:nvPicPr>
          <p:cNvPr id="12" name="Picture 11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3CC51600-BF49-45D2-A98D-274D2AFC0B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6526"/>
          <a:stretch/>
        </p:blipFill>
        <p:spPr>
          <a:xfrm>
            <a:off x="1187624" y="1525637"/>
            <a:ext cx="7632848" cy="14371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3D57114-AB3B-4B04-87A4-7AA7BC94CC0B}"/>
              </a:ext>
            </a:extLst>
          </p:cNvPr>
          <p:cNvSpPr txBox="1"/>
          <p:nvPr/>
        </p:nvSpPr>
        <p:spPr>
          <a:xfrm>
            <a:off x="1029387" y="1314319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Magnet, IL pole turn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A1BCE2-1F8A-4B7E-9A28-D01EA2581A57}"/>
              </a:ext>
            </a:extLst>
          </p:cNvPr>
          <p:cNvSpPr txBox="1"/>
          <p:nvPr/>
        </p:nvSpPr>
        <p:spPr>
          <a:xfrm>
            <a:off x="6113068" y="1314319"/>
            <a:ext cx="2753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OL pole turn, Magnet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D270F9-F029-467E-BFE0-971030C778F3}"/>
              </a:ext>
            </a:extLst>
          </p:cNvPr>
          <p:cNvSpPr txBox="1"/>
          <p:nvPr/>
        </p:nvSpPr>
        <p:spPr>
          <a:xfrm>
            <a:off x="4130971" y="1336147"/>
            <a:ext cx="1710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1 Turn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ECC40F-2715-4ABE-9C10-65B8C0B6BD3E}"/>
              </a:ext>
            </a:extLst>
          </p:cNvPr>
          <p:cNvSpPr txBox="1"/>
          <p:nvPr/>
        </p:nvSpPr>
        <p:spPr>
          <a:xfrm>
            <a:off x="4734329" y="2743208"/>
            <a:ext cx="5040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/>
              <a:t>R</a:t>
            </a:r>
            <a:r>
              <a:rPr lang="en-US" sz="2200" baseline="-25000" dirty="0" err="1"/>
              <a:t>s</a:t>
            </a:r>
            <a:endParaRPr lang="en-US" sz="2200" baseline="-250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0441A73-AC6F-43CB-98A2-E84AE84846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097" t="48303" r="43398" b="23034"/>
          <a:stretch/>
        </p:blipFill>
        <p:spPr>
          <a:xfrm>
            <a:off x="1475656" y="3073426"/>
            <a:ext cx="2766317" cy="3172275"/>
          </a:xfrm>
          <a:prstGeom prst="rect">
            <a:avLst/>
          </a:prstGeom>
        </p:spPr>
      </p:pic>
      <p:pic>
        <p:nvPicPr>
          <p:cNvPr id="25" name="Picture 24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295DB4A4-5095-461B-BE40-2A5767A299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443" t="41499" r="51807"/>
          <a:stretch/>
        </p:blipFill>
        <p:spPr>
          <a:xfrm rot="20024984">
            <a:off x="1704500" y="3144961"/>
            <a:ext cx="908147" cy="530162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009447D-3EDE-459E-8B7F-8B924D209ACB}"/>
              </a:ext>
            </a:extLst>
          </p:cNvPr>
          <p:cNvCxnSpPr>
            <a:cxnSpLocks/>
          </p:cNvCxnSpPr>
          <p:nvPr/>
        </p:nvCxnSpPr>
        <p:spPr>
          <a:xfrm flipH="1" flipV="1">
            <a:off x="1763688" y="3588414"/>
            <a:ext cx="144016" cy="3446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E7151CD-EA8D-4AC8-B62F-2E43E95709D8}"/>
              </a:ext>
            </a:extLst>
          </p:cNvPr>
          <p:cNvCxnSpPr/>
          <p:nvPr/>
        </p:nvCxnSpPr>
        <p:spPr>
          <a:xfrm flipH="1" flipV="1">
            <a:off x="2555776" y="3212936"/>
            <a:ext cx="216024" cy="39421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78C44972-8A0C-4E33-9FAA-985A8C58D804}"/>
              </a:ext>
            </a:extLst>
          </p:cNvPr>
          <p:cNvSpPr txBox="1"/>
          <p:nvPr/>
        </p:nvSpPr>
        <p:spPr>
          <a:xfrm>
            <a:off x="1655676" y="2936823"/>
            <a:ext cx="5040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/>
              <a:t>R</a:t>
            </a:r>
            <a:r>
              <a:rPr lang="en-US" sz="2200" baseline="-25000" dirty="0" err="1"/>
              <a:t>s</a:t>
            </a:r>
            <a:endParaRPr lang="en-US" sz="2200" baseline="-25000" dirty="0"/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8D16A1D6-8B3F-4DA3-8D55-5B2C8D5083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703309"/>
              </p:ext>
            </p:extLst>
          </p:nvPr>
        </p:nvGraphicFramePr>
        <p:xfrm>
          <a:off x="4734329" y="4358672"/>
          <a:ext cx="3299446" cy="6400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89834">
                  <a:extLst>
                    <a:ext uri="{9D8B030D-6E8A-4147-A177-3AD203B41FA5}">
                      <a16:colId xmlns:a16="http://schemas.microsoft.com/office/drawing/2014/main" val="1428608186"/>
                    </a:ext>
                  </a:extLst>
                </a:gridCol>
                <a:gridCol w="2309612">
                  <a:extLst>
                    <a:ext uri="{9D8B030D-6E8A-4147-A177-3AD203B41FA5}">
                      <a16:colId xmlns:a16="http://schemas.microsoft.com/office/drawing/2014/main" val="34236149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err="1"/>
                        <a:t>R</a:t>
                      </a:r>
                      <a:r>
                        <a:rPr lang="en-US" sz="1800" b="0" baseline="-25000" dirty="0" err="1"/>
                        <a:t>s</a:t>
                      </a:r>
                      <a:endParaRPr lang="en-US" sz="1800" b="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10 </a:t>
                      </a:r>
                      <a:r>
                        <a:rPr lang="el-GR" sz="1800" b="0" dirty="0"/>
                        <a:t>Ω</a:t>
                      </a:r>
                      <a:r>
                        <a:rPr lang="en-US" sz="1800" b="0" dirty="0"/>
                        <a:t>, 1 k</a:t>
                      </a:r>
                      <a:r>
                        <a:rPr lang="el-GR" sz="1800" b="0" dirty="0"/>
                        <a:t>Ω</a:t>
                      </a:r>
                      <a:r>
                        <a:rPr lang="en-US" sz="1800" b="0" dirty="0"/>
                        <a:t>, 0.1 M</a:t>
                      </a:r>
                      <a:r>
                        <a:rPr lang="el-GR" sz="1800" b="0" dirty="0"/>
                        <a:t>Ω</a:t>
                      </a:r>
                      <a:r>
                        <a:rPr lang="en-US" sz="1800" b="0" dirty="0"/>
                        <a:t>, 10 M</a:t>
                      </a:r>
                      <a:r>
                        <a:rPr lang="el-GR" sz="1800" b="0" dirty="0"/>
                        <a:t>Ω</a:t>
                      </a:r>
                      <a:r>
                        <a:rPr lang="en-US" sz="1800" b="0" dirty="0"/>
                        <a:t>, 1 G</a:t>
                      </a:r>
                      <a:r>
                        <a:rPr lang="el-GR" sz="1800" b="0" dirty="0"/>
                        <a:t>Ω</a:t>
                      </a:r>
                      <a:r>
                        <a:rPr lang="en-US" sz="1800" b="0" dirty="0"/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41791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1457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805C8-D952-494E-80EA-F395F457A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8208472" cy="720000"/>
          </a:xfrm>
        </p:spPr>
        <p:txBody>
          <a:bodyPr/>
          <a:lstStyle/>
          <a:p>
            <a:r>
              <a:rPr lang="en-US" dirty="0"/>
              <a:t>Short from IL midplane-turn to OL midplane-turn through the end-shoe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1D63CE-F4BF-4EC7-8D78-DA187AF4C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EF357E-512D-4FA2-95E4-0983059ED2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Final Design Review of the MQXFA magnets – May 21, 2018</a:t>
            </a:r>
            <a:endParaRPr lang="en-GB" dirty="0"/>
          </a:p>
        </p:txBody>
      </p:sp>
      <p:pic>
        <p:nvPicPr>
          <p:cNvPr id="12" name="Picture 11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3CC51600-BF49-45D2-A98D-274D2AFC0B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6526"/>
          <a:stretch/>
        </p:blipFill>
        <p:spPr>
          <a:xfrm>
            <a:off x="1187624" y="1525637"/>
            <a:ext cx="7632848" cy="14371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3D57114-AB3B-4B04-87A4-7AA7BC94CC0B}"/>
              </a:ext>
            </a:extLst>
          </p:cNvPr>
          <p:cNvSpPr txBox="1"/>
          <p:nvPr/>
        </p:nvSpPr>
        <p:spPr>
          <a:xfrm>
            <a:off x="1029387" y="1314319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Magnet, IL </a:t>
            </a:r>
            <a:r>
              <a:rPr lang="en-US" dirty="0" err="1">
                <a:latin typeface="Century Gothic" panose="020B0502020202020204" pitchFamily="34" charset="0"/>
              </a:rPr>
              <a:t>mp</a:t>
            </a:r>
            <a:r>
              <a:rPr lang="en-US" dirty="0">
                <a:latin typeface="Century Gothic" panose="020B0502020202020204" pitchFamily="34" charset="0"/>
              </a:rPr>
              <a:t> turn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A1BCE2-1F8A-4B7E-9A28-D01EA2581A57}"/>
              </a:ext>
            </a:extLst>
          </p:cNvPr>
          <p:cNvSpPr txBox="1"/>
          <p:nvPr/>
        </p:nvSpPr>
        <p:spPr>
          <a:xfrm>
            <a:off x="6113068" y="1314319"/>
            <a:ext cx="2753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OL </a:t>
            </a:r>
            <a:r>
              <a:rPr lang="en-US" dirty="0" err="1">
                <a:latin typeface="Century Gothic" panose="020B0502020202020204" pitchFamily="34" charset="0"/>
              </a:rPr>
              <a:t>mp</a:t>
            </a:r>
            <a:r>
              <a:rPr lang="en-US" dirty="0">
                <a:latin typeface="Century Gothic" panose="020B0502020202020204" pitchFamily="34" charset="0"/>
              </a:rPr>
              <a:t> turn, Magnet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D270F9-F029-467E-BFE0-971030C778F3}"/>
              </a:ext>
            </a:extLst>
          </p:cNvPr>
          <p:cNvSpPr txBox="1"/>
          <p:nvPr/>
        </p:nvSpPr>
        <p:spPr>
          <a:xfrm>
            <a:off x="4130971" y="1336147"/>
            <a:ext cx="1710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1 Coil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ECC40F-2715-4ABE-9C10-65B8C0B6BD3E}"/>
              </a:ext>
            </a:extLst>
          </p:cNvPr>
          <p:cNvSpPr txBox="1"/>
          <p:nvPr/>
        </p:nvSpPr>
        <p:spPr>
          <a:xfrm>
            <a:off x="4734329" y="2743208"/>
            <a:ext cx="5040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/>
              <a:t>R</a:t>
            </a:r>
            <a:r>
              <a:rPr lang="en-US" sz="2200" baseline="-25000" dirty="0" err="1"/>
              <a:t>s</a:t>
            </a:r>
            <a:endParaRPr lang="en-US" sz="2200" baseline="-250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0441A73-AC6F-43CB-98A2-E84AE84846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097" t="48303" r="43398" b="23034"/>
          <a:stretch/>
        </p:blipFill>
        <p:spPr>
          <a:xfrm>
            <a:off x="1029387" y="2634300"/>
            <a:ext cx="2766317" cy="3172275"/>
          </a:xfrm>
          <a:prstGeom prst="rect">
            <a:avLst/>
          </a:prstGeom>
        </p:spPr>
      </p:pic>
      <p:pic>
        <p:nvPicPr>
          <p:cNvPr id="25" name="Picture 24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295DB4A4-5095-461B-BE40-2A5767A299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443" t="41499" r="51807"/>
          <a:stretch/>
        </p:blipFill>
        <p:spPr>
          <a:xfrm>
            <a:off x="2184429" y="5693866"/>
            <a:ext cx="908147" cy="530162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009447D-3EDE-459E-8B7F-8B924D209ACB}"/>
              </a:ext>
            </a:extLst>
          </p:cNvPr>
          <p:cNvCxnSpPr>
            <a:cxnSpLocks/>
          </p:cNvCxnSpPr>
          <p:nvPr/>
        </p:nvCxnSpPr>
        <p:spPr>
          <a:xfrm flipV="1">
            <a:off x="2184429" y="5582162"/>
            <a:ext cx="0" cy="37678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E7151CD-EA8D-4AC8-B62F-2E43E95709D8}"/>
              </a:ext>
            </a:extLst>
          </p:cNvPr>
          <p:cNvCxnSpPr>
            <a:cxnSpLocks/>
          </p:cNvCxnSpPr>
          <p:nvPr/>
        </p:nvCxnSpPr>
        <p:spPr>
          <a:xfrm flipV="1">
            <a:off x="3097124" y="5582162"/>
            <a:ext cx="0" cy="37678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78C44972-8A0C-4E33-9FAA-985A8C58D804}"/>
              </a:ext>
            </a:extLst>
          </p:cNvPr>
          <p:cNvSpPr txBox="1"/>
          <p:nvPr/>
        </p:nvSpPr>
        <p:spPr>
          <a:xfrm>
            <a:off x="2238272" y="6017684"/>
            <a:ext cx="5040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/>
              <a:t>R</a:t>
            </a:r>
            <a:r>
              <a:rPr lang="en-US" sz="2200" baseline="-25000" dirty="0" err="1"/>
              <a:t>s</a:t>
            </a:r>
            <a:endParaRPr lang="en-US" sz="2200" baseline="-25000" dirty="0"/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98A8AD27-4CB3-4C1F-9D92-0E8BD8FB16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054463"/>
              </p:ext>
            </p:extLst>
          </p:nvPr>
        </p:nvGraphicFramePr>
        <p:xfrm>
          <a:off x="4734329" y="4358672"/>
          <a:ext cx="3299446" cy="6400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89834">
                  <a:extLst>
                    <a:ext uri="{9D8B030D-6E8A-4147-A177-3AD203B41FA5}">
                      <a16:colId xmlns:a16="http://schemas.microsoft.com/office/drawing/2014/main" val="1428608186"/>
                    </a:ext>
                  </a:extLst>
                </a:gridCol>
                <a:gridCol w="2309612">
                  <a:extLst>
                    <a:ext uri="{9D8B030D-6E8A-4147-A177-3AD203B41FA5}">
                      <a16:colId xmlns:a16="http://schemas.microsoft.com/office/drawing/2014/main" val="34236149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err="1"/>
                        <a:t>R</a:t>
                      </a:r>
                      <a:r>
                        <a:rPr lang="en-US" sz="1800" b="0" baseline="-25000" dirty="0" err="1"/>
                        <a:t>s</a:t>
                      </a:r>
                      <a:endParaRPr lang="en-US" sz="1800" b="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10 </a:t>
                      </a:r>
                      <a:r>
                        <a:rPr lang="el-GR" sz="1800" b="0" dirty="0"/>
                        <a:t>Ω</a:t>
                      </a:r>
                      <a:r>
                        <a:rPr lang="en-US" sz="1800" b="0" dirty="0"/>
                        <a:t>, 1 k</a:t>
                      </a:r>
                      <a:r>
                        <a:rPr lang="el-GR" sz="1800" b="0" dirty="0"/>
                        <a:t>Ω</a:t>
                      </a:r>
                      <a:r>
                        <a:rPr lang="en-US" sz="1800" b="0" dirty="0"/>
                        <a:t>, 0.1 M</a:t>
                      </a:r>
                      <a:r>
                        <a:rPr lang="el-GR" sz="1800" b="0" dirty="0"/>
                        <a:t>Ω</a:t>
                      </a:r>
                      <a:r>
                        <a:rPr lang="en-US" sz="1800" b="0" dirty="0"/>
                        <a:t>, 10 M</a:t>
                      </a:r>
                      <a:r>
                        <a:rPr lang="el-GR" sz="1800" b="0" dirty="0"/>
                        <a:t>Ω</a:t>
                      </a:r>
                      <a:r>
                        <a:rPr lang="en-US" sz="1800" b="0" dirty="0"/>
                        <a:t>, 1 G</a:t>
                      </a:r>
                      <a:r>
                        <a:rPr lang="el-GR" sz="1800" b="0" dirty="0"/>
                        <a:t>Ω</a:t>
                      </a:r>
                      <a:r>
                        <a:rPr lang="en-US" sz="1800" b="0" dirty="0"/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41791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92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41752-2DC2-4A30-88F3-522156AF7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discharge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518AE2-BBB0-4AFB-8375-D76C360ED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B5F837-9494-4C87-AC7A-321DEAC465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Final Design Review of the MQXFA magnets – May 21, 2018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59A1BF-99B5-43E9-AB98-F613333873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338" y="836712"/>
            <a:ext cx="7754662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089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C9F59-AD2B-4A60-ACF0-7DE1F9855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09CF7-3682-45B8-AB2F-F11A6BEF4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C9CF0-3BFD-42D1-B06A-489286D4CC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Final Design Review of the MQXFA magnets – May 21, 2018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E4A1A6-6804-4FEB-863B-9E6B331A9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796" y="875128"/>
            <a:ext cx="7632408" cy="530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065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5B7D5-A68C-4CE4-9DA0-658B3B1B8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30FAEE4-6B5C-4AF1-A9B9-B8C1EC39C2F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6273065"/>
              </p:ext>
            </p:extLst>
          </p:nvPr>
        </p:nvGraphicFramePr>
        <p:xfrm>
          <a:off x="720012" y="1206548"/>
          <a:ext cx="7703976" cy="444490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828634">
                  <a:extLst>
                    <a:ext uri="{9D8B030D-6E8A-4147-A177-3AD203B41FA5}">
                      <a16:colId xmlns:a16="http://schemas.microsoft.com/office/drawing/2014/main" val="2883040595"/>
                    </a:ext>
                  </a:extLst>
                </a:gridCol>
                <a:gridCol w="1625114">
                  <a:extLst>
                    <a:ext uri="{9D8B030D-6E8A-4147-A177-3AD203B41FA5}">
                      <a16:colId xmlns:a16="http://schemas.microsoft.com/office/drawing/2014/main" val="3599219115"/>
                    </a:ext>
                  </a:extLst>
                </a:gridCol>
                <a:gridCol w="1625114">
                  <a:extLst>
                    <a:ext uri="{9D8B030D-6E8A-4147-A177-3AD203B41FA5}">
                      <a16:colId xmlns:a16="http://schemas.microsoft.com/office/drawing/2014/main" val="2008885798"/>
                    </a:ext>
                  </a:extLst>
                </a:gridCol>
                <a:gridCol w="1625114">
                  <a:extLst>
                    <a:ext uri="{9D8B030D-6E8A-4147-A177-3AD203B41FA5}">
                      <a16:colId xmlns:a16="http://schemas.microsoft.com/office/drawing/2014/main" val="2214210053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Case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Short resistance</a:t>
                      </a:r>
                    </a:p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[</a:t>
                      </a:r>
                      <a:r>
                        <a:rPr lang="el-GR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Ω</a:t>
                      </a:r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Peak Current</a:t>
                      </a:r>
                    </a:p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[A]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Peak power</a:t>
                      </a:r>
                    </a:p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[W]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385859"/>
                  </a:ext>
                </a:extLst>
              </a:tr>
              <a:tr h="38688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Pole turn - pole turn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effectLst/>
                        </a:rPr>
                        <a:t>3.2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·10</a:t>
                      </a:r>
                      <a:r>
                        <a:rPr lang="en-U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(Body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371671"/>
                  </a:ext>
                </a:extLst>
              </a:tr>
              <a:tr h="386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r>
                        <a:rPr lang="en-US" sz="1400" u="none" strike="noStrike" baseline="30000" dirty="0">
                          <a:effectLst/>
                        </a:rPr>
                        <a:t>3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653677"/>
                  </a:ext>
                </a:extLst>
              </a:tr>
              <a:tr h="386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r>
                        <a:rPr lang="en-US" sz="1400" u="none" strike="noStrike" baseline="30000" dirty="0">
                          <a:effectLst/>
                        </a:rPr>
                        <a:t>5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2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·10</a:t>
                      </a:r>
                      <a:r>
                        <a:rPr lang="en-U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-3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(Body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3159108"/>
                  </a:ext>
                </a:extLst>
              </a:tr>
              <a:tr h="386884">
                <a:tc v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3·</a:t>
                      </a:r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r>
                        <a:rPr lang="en-US" sz="1400" u="none" strike="noStrike" baseline="30000" dirty="0">
                          <a:effectLst/>
                        </a:rPr>
                        <a:t>7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6.3·10</a:t>
                      </a:r>
                      <a:r>
                        <a:rPr lang="en-U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-6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1.2·10</a:t>
                      </a:r>
                      <a:r>
                        <a:rPr lang="en-U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-3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(Body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2179027"/>
                  </a:ext>
                </a:extLst>
              </a:tr>
              <a:tr h="386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r>
                        <a:rPr lang="en-US" sz="1400" u="none" strike="noStrike" baseline="30000" dirty="0">
                          <a:effectLst/>
                        </a:rPr>
                        <a:t>9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2·10</a:t>
                      </a:r>
                      <a:r>
                        <a:rPr lang="en-U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-7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4·10</a:t>
                      </a:r>
                      <a:r>
                        <a:rPr lang="en-U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-5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(Body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017508"/>
                  </a:ext>
                </a:extLst>
              </a:tr>
              <a:tr h="38688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Midplane turn – midplane turn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effectLst/>
                        </a:rPr>
                        <a:t>3.1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·10</a:t>
                      </a:r>
                      <a:r>
                        <a:rPr lang="en-U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(Body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637558"/>
                  </a:ext>
                </a:extLst>
              </a:tr>
              <a:tr h="386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r>
                        <a:rPr lang="en-US" sz="1400" u="none" strike="noStrike" baseline="30000" dirty="0">
                          <a:effectLst/>
                        </a:rPr>
                        <a:t>3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360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1503656"/>
                  </a:ext>
                </a:extLst>
              </a:tr>
              <a:tr h="386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r>
                        <a:rPr lang="en-US" sz="1400" u="none" strike="noStrike" baseline="30000" dirty="0">
                          <a:effectLst/>
                        </a:rPr>
                        <a:t>5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5.5·10</a:t>
                      </a:r>
                      <a:r>
                        <a:rPr lang="en-U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-3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(Body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3.03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9429849"/>
                  </a:ext>
                </a:extLst>
              </a:tr>
              <a:tr h="386884">
                <a:tc v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4·</a:t>
                      </a:r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r>
                        <a:rPr lang="en-US" sz="1400" u="none" strike="noStrike" baseline="30000" dirty="0">
                          <a:effectLst/>
                        </a:rPr>
                        <a:t>7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1.5·10</a:t>
                      </a:r>
                      <a:r>
                        <a:rPr lang="en-U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-5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9·10</a:t>
                      </a:r>
                      <a:r>
                        <a:rPr lang="en-U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-3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(Body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1706487"/>
                  </a:ext>
                </a:extLst>
              </a:tr>
              <a:tr h="3868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r>
                        <a:rPr lang="en-US" sz="1400" u="none" strike="noStrike" baseline="30000" dirty="0">
                          <a:effectLst/>
                        </a:rPr>
                        <a:t>9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6·10</a:t>
                      </a:r>
                      <a:r>
                        <a:rPr lang="en-U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-7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3.6·10</a:t>
                      </a:r>
                      <a:r>
                        <a:rPr lang="en-U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 (Body)"/>
                        </a:rPr>
                        <a:t>-4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(Body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8685021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7F94EE-3F79-40DC-92C2-EF5CE46D7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70B7D-1C04-408B-B8F0-5A0A2F21AD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Final Design Review of the MQXFA magnets – May 21,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4800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5DAC7-AC2D-43E0-9043-3EDC23332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 from pole-turn to pole</a:t>
            </a:r>
          </a:p>
        </p:txBody>
      </p:sp>
      <p:pic>
        <p:nvPicPr>
          <p:cNvPr id="7" name="Content Placeholder 6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B26A8FB6-E340-4BD3-AFD8-54DEE5D4AB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2526" y="1139102"/>
            <a:ext cx="3305208" cy="490696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D1797B-D863-4FCF-8B87-90AFE7F2F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EDA87A-3085-4689-8484-B245D72F6A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Final Design Review of the MQXFA magnets – May 21, 2018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8ECBEC-23A7-48DE-9E9D-0256414B5526}"/>
              </a:ext>
            </a:extLst>
          </p:cNvPr>
          <p:cNvSpPr txBox="1"/>
          <p:nvPr/>
        </p:nvSpPr>
        <p:spPr>
          <a:xfrm>
            <a:off x="612000" y="1916900"/>
            <a:ext cx="1710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Short resistance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092F6A-21A0-4AB0-ACDA-391792FC1E2F}"/>
              </a:ext>
            </a:extLst>
          </p:cNvPr>
          <p:cNvSpPr txBox="1"/>
          <p:nvPr/>
        </p:nvSpPr>
        <p:spPr>
          <a:xfrm>
            <a:off x="226308" y="3993255"/>
            <a:ext cx="1869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Pole resistance</a:t>
            </a:r>
          </a:p>
          <a:p>
            <a:pPr algn="ctr"/>
            <a:r>
              <a:rPr lang="en-US" dirty="0">
                <a:latin typeface="Century Gothic" panose="020B0502020202020204" pitchFamily="34" charset="0"/>
              </a:rPr>
              <a:t> to ground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291FD5-9FAD-46D9-98C5-4802AC3196B6}"/>
              </a:ext>
            </a:extLst>
          </p:cNvPr>
          <p:cNvSpPr txBox="1"/>
          <p:nvPr/>
        </p:nvSpPr>
        <p:spPr>
          <a:xfrm>
            <a:off x="2555776" y="2852936"/>
            <a:ext cx="1710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Pole capacitance</a:t>
            </a:r>
          </a:p>
          <a:p>
            <a:r>
              <a:rPr lang="en-US" dirty="0">
                <a:latin typeface="Century Gothic" panose="020B0502020202020204" pitchFamily="34" charset="0"/>
              </a:rPr>
              <a:t>to ground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2186F0-53B8-4AF0-9A85-4C2594197237}"/>
              </a:ext>
            </a:extLst>
          </p:cNvPr>
          <p:cNvSpPr txBox="1"/>
          <p:nvPr/>
        </p:nvSpPr>
        <p:spPr>
          <a:xfrm>
            <a:off x="2555776" y="2024621"/>
            <a:ext cx="5040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/>
              <a:t>R</a:t>
            </a:r>
            <a:r>
              <a:rPr lang="en-US" sz="2200" baseline="-25000" dirty="0" err="1"/>
              <a:t>s</a:t>
            </a:r>
            <a:endParaRPr lang="en-US" sz="2200" baseline="-25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1C55AF-E534-486F-8F89-E275404874FE}"/>
              </a:ext>
            </a:extLst>
          </p:cNvPr>
          <p:cNvSpPr txBox="1"/>
          <p:nvPr/>
        </p:nvSpPr>
        <p:spPr>
          <a:xfrm>
            <a:off x="1332234" y="3099157"/>
            <a:ext cx="5040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/>
              <a:t>C</a:t>
            </a:r>
            <a:r>
              <a:rPr lang="en-US" sz="2200" baseline="-25000" dirty="0" err="1"/>
              <a:t>p</a:t>
            </a:r>
            <a:endParaRPr lang="en-US" sz="2200" baseline="-25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7F7603-13E1-4D79-98D4-EAC55B84D977}"/>
              </a:ext>
            </a:extLst>
          </p:cNvPr>
          <p:cNvSpPr txBox="1"/>
          <p:nvPr/>
        </p:nvSpPr>
        <p:spPr>
          <a:xfrm>
            <a:off x="2555776" y="4100976"/>
            <a:ext cx="6486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/>
              <a:t>R</a:t>
            </a:r>
            <a:r>
              <a:rPr lang="en-US" sz="2200" baseline="-25000" dirty="0" err="1"/>
              <a:t>tg</a:t>
            </a:r>
            <a:endParaRPr lang="en-US" sz="2200" baseline="-25000" dirty="0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5981872E-C434-4C0C-80AE-3C2E642BE7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676804"/>
              </p:ext>
            </p:extLst>
          </p:nvPr>
        </p:nvGraphicFramePr>
        <p:xfrm>
          <a:off x="4973081" y="2367416"/>
          <a:ext cx="2880320" cy="11125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428608186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4236149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err="1"/>
                        <a:t>R</a:t>
                      </a:r>
                      <a:r>
                        <a:rPr lang="en-US" sz="1800" b="0" baseline="-25000" dirty="0" err="1"/>
                        <a:t>s</a:t>
                      </a:r>
                      <a:endParaRPr lang="en-US" sz="1800" b="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10 </a:t>
                      </a:r>
                      <a:r>
                        <a:rPr lang="el-GR" sz="1800" b="0" dirty="0"/>
                        <a:t>Ω</a:t>
                      </a:r>
                      <a:r>
                        <a:rPr lang="en-US" sz="1800" b="0" dirty="0"/>
                        <a:t>, 1 k</a:t>
                      </a:r>
                      <a:r>
                        <a:rPr lang="el-GR" sz="1800" b="0" dirty="0"/>
                        <a:t>Ω</a:t>
                      </a:r>
                      <a:r>
                        <a:rPr lang="en-US" sz="1800" b="0" dirty="0"/>
                        <a:t>, 1 M</a:t>
                      </a:r>
                      <a:r>
                        <a:rPr lang="el-GR" sz="1800" b="0" dirty="0"/>
                        <a:t>Ω</a:t>
                      </a:r>
                      <a:r>
                        <a:rPr lang="en-US" sz="1800" b="0" dirty="0"/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41791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/>
                        <a:t>C</a:t>
                      </a:r>
                      <a:r>
                        <a:rPr lang="en-US" sz="1800" baseline="-25000" dirty="0" err="1"/>
                        <a:t>p</a:t>
                      </a:r>
                      <a:endParaRPr lang="en-US" sz="18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 mF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58623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/>
                        <a:t>R</a:t>
                      </a:r>
                      <a:r>
                        <a:rPr lang="en-US" sz="1800" baseline="-25000" dirty="0" err="1"/>
                        <a:t>tg</a:t>
                      </a:r>
                      <a:endParaRPr lang="en-US" sz="18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 G</a:t>
                      </a:r>
                      <a:r>
                        <a:rPr lang="el-GR" sz="1800" dirty="0"/>
                        <a:t>Ω</a:t>
                      </a:r>
                      <a:endParaRPr 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5654888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330AF50B-E597-4441-8E96-213507EEEE57}"/>
              </a:ext>
            </a:extLst>
          </p:cNvPr>
          <p:cNvSpPr txBox="1"/>
          <p:nvPr/>
        </p:nvSpPr>
        <p:spPr>
          <a:xfrm>
            <a:off x="4973081" y="3861048"/>
            <a:ext cx="2753092" cy="11079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Pole capacitance is estimated, </a:t>
            </a:r>
          </a:p>
          <a:p>
            <a:pPr algn="ctr"/>
            <a:r>
              <a:rPr lang="en-US" sz="2200" dirty="0"/>
              <a:t>to be measured.</a:t>
            </a:r>
          </a:p>
        </p:txBody>
      </p:sp>
    </p:spTree>
    <p:extLst>
      <p:ext uri="{BB962C8B-B14F-4D97-AF65-F5344CB8AC3E}">
        <p14:creationId xmlns:p14="http://schemas.microsoft.com/office/powerpoint/2010/main" val="6266664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8946e33d-fd2f-4ae4-8ee9-d90c129cdf9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48856</TotalTime>
  <Words>896</Words>
  <Application>Microsoft Office PowerPoint</Application>
  <PresentationFormat>On-screen Show (4:3)</PresentationFormat>
  <Paragraphs>224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(Body)</vt:lpstr>
      <vt:lpstr>Calibri</vt:lpstr>
      <vt:lpstr>Century Gothic</vt:lpstr>
      <vt:lpstr>Wingdings</vt:lpstr>
      <vt:lpstr>Thème Office</vt:lpstr>
      <vt:lpstr>Analysis of shorts with coil parts in MQXFA</vt:lpstr>
      <vt:lpstr>Target</vt:lpstr>
      <vt:lpstr>Assumptions for simulations</vt:lpstr>
      <vt:lpstr>Short from IL pole-turn to OL pole-turn through the pole</vt:lpstr>
      <vt:lpstr>Short from IL midplane-turn to OL midplane-turn through the end-shoe</vt:lpstr>
      <vt:lpstr>Current discharge</vt:lpstr>
      <vt:lpstr>Results</vt:lpstr>
      <vt:lpstr>Results</vt:lpstr>
      <vt:lpstr>Short from pole-turn to pole</vt:lpstr>
      <vt:lpstr>Short from midplane-turn to end-shoe</vt:lpstr>
      <vt:lpstr>Results</vt:lpstr>
      <vt:lpstr>Acceptance criteria discussion</vt:lpstr>
      <vt:lpstr>Criterion 2: resistance measurement</vt:lpstr>
      <vt:lpstr>Proposal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Quench Protection</dc:title>
  <dc:creator>Vittorio Marinozzi x 17001V</dc:creator>
  <cp:lastModifiedBy>Vittorio Marinozzi x 17001V</cp:lastModifiedBy>
  <cp:revision>1086</cp:revision>
  <cp:lastPrinted>2017-05-01T15:41:46Z</cp:lastPrinted>
  <dcterms:created xsi:type="dcterms:W3CDTF">2016-03-23T12:58:39Z</dcterms:created>
  <dcterms:modified xsi:type="dcterms:W3CDTF">2018-08-30T14:49:16Z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