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57" r:id="rId3"/>
    <p:sldId id="260" r:id="rId4"/>
    <p:sldId id="263" r:id="rId5"/>
    <p:sldId id="261" r:id="rId6"/>
    <p:sldId id="256" r:id="rId7"/>
    <p:sldId id="258" r:id="rId8"/>
    <p:sldId id="25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52" autoAdjust="0"/>
    <p:restoredTop sz="94660"/>
  </p:normalViewPr>
  <p:slideViewPr>
    <p:cSldViewPr snapToGrid="0">
      <p:cViewPr varScale="1">
        <p:scale>
          <a:sx n="119" d="100"/>
          <a:sy n="119" d="100"/>
        </p:scale>
        <p:origin x="102" y="3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65D5AA6-063B-4DBA-A7C8-BD806FCCFE1B}" type="datetimeFigureOut">
              <a:rPr lang="en-US" smtClean="0"/>
              <a:t>10/19/2018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D0450E-2C3A-4CC9-B19D-6A31B86C5264}" type="slidenum">
              <a:rPr lang="en-US" smtClean="0"/>
              <a:t>‹#›</a:t>
            </a:fld>
            <a:endParaRPr lang="en-US"/>
          </a:p>
        </p:txBody>
      </p:sp>
    </p:spTree>
    <p:extLst>
      <p:ext uri="{BB962C8B-B14F-4D97-AF65-F5344CB8AC3E}">
        <p14:creationId xmlns:p14="http://schemas.microsoft.com/office/powerpoint/2010/main" val="20492896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5D5AA6-063B-4DBA-A7C8-BD806FCCFE1B}" type="datetimeFigureOut">
              <a:rPr lang="en-US" smtClean="0"/>
              <a:t>10/19/2018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D0450E-2C3A-4CC9-B19D-6A31B86C5264}" type="slidenum">
              <a:rPr lang="en-US" smtClean="0"/>
              <a:t>‹#›</a:t>
            </a:fld>
            <a:endParaRPr lang="en-US"/>
          </a:p>
        </p:txBody>
      </p:sp>
    </p:spTree>
    <p:extLst>
      <p:ext uri="{BB962C8B-B14F-4D97-AF65-F5344CB8AC3E}">
        <p14:creationId xmlns:p14="http://schemas.microsoft.com/office/powerpoint/2010/main" val="212708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5D5AA6-063B-4DBA-A7C8-BD806FCCFE1B}" type="datetimeFigureOut">
              <a:rPr lang="en-US" smtClean="0"/>
              <a:t>10/19/2018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D0450E-2C3A-4CC9-B19D-6A31B86C5264}" type="slidenum">
              <a:rPr lang="en-US" smtClean="0"/>
              <a:t>‹#›</a:t>
            </a:fld>
            <a:endParaRPr lang="en-US"/>
          </a:p>
        </p:txBody>
      </p:sp>
    </p:spTree>
    <p:extLst>
      <p:ext uri="{BB962C8B-B14F-4D97-AF65-F5344CB8AC3E}">
        <p14:creationId xmlns:p14="http://schemas.microsoft.com/office/powerpoint/2010/main" val="1361901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65D5AA6-063B-4DBA-A7C8-BD806FCCFE1B}" type="datetimeFigureOut">
              <a:rPr lang="en-US" smtClean="0"/>
              <a:t>10/19/2018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D0450E-2C3A-4CC9-B19D-6A31B86C5264}" type="slidenum">
              <a:rPr lang="en-US" smtClean="0"/>
              <a:t>‹#›</a:t>
            </a:fld>
            <a:endParaRPr lang="en-US"/>
          </a:p>
        </p:txBody>
      </p:sp>
    </p:spTree>
    <p:extLst>
      <p:ext uri="{BB962C8B-B14F-4D97-AF65-F5344CB8AC3E}">
        <p14:creationId xmlns:p14="http://schemas.microsoft.com/office/powerpoint/2010/main" val="411802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65D5AA6-063B-4DBA-A7C8-BD806FCCFE1B}" type="datetimeFigureOut">
              <a:rPr lang="en-US" smtClean="0"/>
              <a:t>10/19/2018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D0450E-2C3A-4CC9-B19D-6A31B86C5264}" type="slidenum">
              <a:rPr lang="en-US" smtClean="0"/>
              <a:t>‹#›</a:t>
            </a:fld>
            <a:endParaRPr lang="en-US"/>
          </a:p>
        </p:txBody>
      </p:sp>
    </p:spTree>
    <p:extLst>
      <p:ext uri="{BB962C8B-B14F-4D97-AF65-F5344CB8AC3E}">
        <p14:creationId xmlns:p14="http://schemas.microsoft.com/office/powerpoint/2010/main" val="4122913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65D5AA6-063B-4DBA-A7C8-BD806FCCFE1B}" type="datetimeFigureOut">
              <a:rPr lang="en-US" smtClean="0"/>
              <a:t>10/19/2018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D0450E-2C3A-4CC9-B19D-6A31B86C5264}" type="slidenum">
              <a:rPr lang="en-US" smtClean="0"/>
              <a:t>‹#›</a:t>
            </a:fld>
            <a:endParaRPr lang="en-US"/>
          </a:p>
        </p:txBody>
      </p:sp>
    </p:spTree>
    <p:extLst>
      <p:ext uri="{BB962C8B-B14F-4D97-AF65-F5344CB8AC3E}">
        <p14:creationId xmlns:p14="http://schemas.microsoft.com/office/powerpoint/2010/main" val="4083406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65D5AA6-063B-4DBA-A7C8-BD806FCCFE1B}" type="datetimeFigureOut">
              <a:rPr lang="en-US" smtClean="0"/>
              <a:t>10/19/2018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D0450E-2C3A-4CC9-B19D-6A31B86C5264}" type="slidenum">
              <a:rPr lang="en-US" smtClean="0"/>
              <a:t>‹#›</a:t>
            </a:fld>
            <a:endParaRPr lang="en-US"/>
          </a:p>
        </p:txBody>
      </p:sp>
    </p:spTree>
    <p:extLst>
      <p:ext uri="{BB962C8B-B14F-4D97-AF65-F5344CB8AC3E}">
        <p14:creationId xmlns:p14="http://schemas.microsoft.com/office/powerpoint/2010/main" val="1551509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65D5AA6-063B-4DBA-A7C8-BD806FCCFE1B}" type="datetimeFigureOut">
              <a:rPr lang="en-US" smtClean="0"/>
              <a:t>10/19/2018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D0450E-2C3A-4CC9-B19D-6A31B86C5264}" type="slidenum">
              <a:rPr lang="en-US" smtClean="0"/>
              <a:t>‹#›</a:t>
            </a:fld>
            <a:endParaRPr lang="en-US"/>
          </a:p>
        </p:txBody>
      </p:sp>
    </p:spTree>
    <p:extLst>
      <p:ext uri="{BB962C8B-B14F-4D97-AF65-F5344CB8AC3E}">
        <p14:creationId xmlns:p14="http://schemas.microsoft.com/office/powerpoint/2010/main" val="1431044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5D5AA6-063B-4DBA-A7C8-BD806FCCFE1B}" type="datetimeFigureOut">
              <a:rPr lang="en-US" smtClean="0"/>
              <a:t>10/19/2018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D0450E-2C3A-4CC9-B19D-6A31B86C5264}" type="slidenum">
              <a:rPr lang="en-US" smtClean="0"/>
              <a:t>‹#›</a:t>
            </a:fld>
            <a:endParaRPr lang="en-US"/>
          </a:p>
        </p:txBody>
      </p:sp>
    </p:spTree>
    <p:extLst>
      <p:ext uri="{BB962C8B-B14F-4D97-AF65-F5344CB8AC3E}">
        <p14:creationId xmlns:p14="http://schemas.microsoft.com/office/powerpoint/2010/main" val="305012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65D5AA6-063B-4DBA-A7C8-BD806FCCFE1B}" type="datetimeFigureOut">
              <a:rPr lang="en-US" smtClean="0"/>
              <a:t>10/19/2018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D0450E-2C3A-4CC9-B19D-6A31B86C5264}" type="slidenum">
              <a:rPr lang="en-US" smtClean="0"/>
              <a:t>‹#›</a:t>
            </a:fld>
            <a:endParaRPr lang="en-US"/>
          </a:p>
        </p:txBody>
      </p:sp>
    </p:spTree>
    <p:extLst>
      <p:ext uri="{BB962C8B-B14F-4D97-AF65-F5344CB8AC3E}">
        <p14:creationId xmlns:p14="http://schemas.microsoft.com/office/powerpoint/2010/main" val="484266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65D5AA6-063B-4DBA-A7C8-BD806FCCFE1B}" type="datetimeFigureOut">
              <a:rPr lang="en-US" smtClean="0"/>
              <a:t>10/19/2018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D0450E-2C3A-4CC9-B19D-6A31B86C5264}" type="slidenum">
              <a:rPr lang="en-US" smtClean="0"/>
              <a:t>‹#›</a:t>
            </a:fld>
            <a:endParaRPr lang="en-US"/>
          </a:p>
        </p:txBody>
      </p:sp>
    </p:spTree>
    <p:extLst>
      <p:ext uri="{BB962C8B-B14F-4D97-AF65-F5344CB8AC3E}">
        <p14:creationId xmlns:p14="http://schemas.microsoft.com/office/powerpoint/2010/main" val="4057236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5D5AA6-063B-4DBA-A7C8-BD806FCCFE1B}" type="datetimeFigureOut">
              <a:rPr lang="en-US" smtClean="0"/>
              <a:t>10/19/2018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D0450E-2C3A-4CC9-B19D-6A31B86C5264}" type="slidenum">
              <a:rPr lang="en-US" smtClean="0"/>
              <a:t>‹#›</a:t>
            </a:fld>
            <a:endParaRPr lang="en-US"/>
          </a:p>
        </p:txBody>
      </p:sp>
    </p:spTree>
    <p:extLst>
      <p:ext uri="{BB962C8B-B14F-4D97-AF65-F5344CB8AC3E}">
        <p14:creationId xmlns:p14="http://schemas.microsoft.com/office/powerpoint/2010/main" val="41832400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tiff"/><Relationship Id="rId1" Type="http://schemas.openxmlformats.org/officeDocument/2006/relationships/slideLayout" Target="../slideLayouts/slideLayout7.xml"/><Relationship Id="rId4" Type="http://schemas.openxmlformats.org/officeDocument/2006/relationships/image" Target="../media/image5.tiff"/></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83402" y="728421"/>
            <a:ext cx="10647337" cy="5016758"/>
          </a:xfrm>
          <a:prstGeom prst="rect">
            <a:avLst/>
          </a:prstGeom>
          <a:noFill/>
        </p:spPr>
        <p:txBody>
          <a:bodyPr wrap="square" rtlCol="0">
            <a:spAutoFit/>
          </a:bodyPr>
          <a:lstStyle/>
          <a:p>
            <a:pPr marL="285750" indent="-285750">
              <a:buFont typeface="Arial" panose="020B0604020202020204" pitchFamily="34" charset="0"/>
              <a:buChar char="•"/>
            </a:pPr>
            <a:r>
              <a:rPr lang="en-US" sz="2000" dirty="0">
                <a:solidFill>
                  <a:schemeClr val="accent5">
                    <a:lumMod val="50000"/>
                  </a:schemeClr>
                </a:solidFill>
              </a:rPr>
              <a:t>Beginning of training is associated with a pronounced spike in </a:t>
            </a:r>
            <a:r>
              <a:rPr lang="en-US" sz="2000" dirty="0" err="1">
                <a:solidFill>
                  <a:schemeClr val="accent5">
                    <a:lumMod val="50000"/>
                  </a:schemeClr>
                </a:solidFill>
              </a:rPr>
              <a:t>Vtap</a:t>
            </a:r>
            <a:r>
              <a:rPr lang="en-US" sz="2000" dirty="0">
                <a:solidFill>
                  <a:schemeClr val="accent5">
                    <a:lumMod val="50000"/>
                  </a:schemeClr>
                </a:solidFill>
              </a:rPr>
              <a:t> and QA signals at the onset of every quench. The most striking example is quench 5 where such spike also coincides with a loss of </a:t>
            </a:r>
            <a:r>
              <a:rPr lang="en-US" sz="2000" dirty="0" err="1">
                <a:solidFill>
                  <a:schemeClr val="accent5">
                    <a:lumMod val="50000"/>
                  </a:schemeClr>
                </a:solidFill>
              </a:rPr>
              <a:t>Vtap</a:t>
            </a:r>
            <a:r>
              <a:rPr lang="en-US" sz="2000" dirty="0">
                <a:solidFill>
                  <a:schemeClr val="accent5">
                    <a:lumMod val="50000"/>
                  </a:schemeClr>
                </a:solidFill>
              </a:rPr>
              <a:t> A06 in Q1. This points to the mechanical origin of the precursor spike.</a:t>
            </a:r>
          </a:p>
          <a:p>
            <a:pPr marL="285750" indent="-285750">
              <a:buFont typeface="Arial" panose="020B0604020202020204" pitchFamily="34" charset="0"/>
              <a:buChar char="•"/>
            </a:pPr>
            <a:endParaRPr lang="en-US" sz="2000" dirty="0">
              <a:solidFill>
                <a:schemeClr val="accent5">
                  <a:lumMod val="50000"/>
                </a:schemeClr>
              </a:solidFill>
            </a:endParaRPr>
          </a:p>
          <a:p>
            <a:pPr marL="285750" indent="-285750">
              <a:buFont typeface="Arial" panose="020B0604020202020204" pitchFamily="34" charset="0"/>
              <a:buChar char="•"/>
            </a:pPr>
            <a:r>
              <a:rPr lang="en-US" sz="2000" dirty="0">
                <a:solidFill>
                  <a:schemeClr val="accent5">
                    <a:lumMod val="50000"/>
                  </a:schemeClr>
                </a:solidFill>
              </a:rPr>
              <a:t>Post-spike “ringing” is seen in </a:t>
            </a:r>
            <a:r>
              <a:rPr lang="en-US" sz="2000" dirty="0" err="1">
                <a:solidFill>
                  <a:schemeClr val="accent5">
                    <a:lumMod val="50000"/>
                  </a:schemeClr>
                </a:solidFill>
              </a:rPr>
              <a:t>Vtap</a:t>
            </a:r>
            <a:r>
              <a:rPr lang="en-US" sz="2000" dirty="0">
                <a:solidFill>
                  <a:schemeClr val="accent5">
                    <a:lumMod val="50000"/>
                  </a:schemeClr>
                </a:solidFill>
              </a:rPr>
              <a:t> and antenna signals, and its frequency is fairly high (</a:t>
            </a:r>
            <a:r>
              <a:rPr lang="en-US" sz="2000" dirty="0">
                <a:solidFill>
                  <a:schemeClr val="accent5">
                    <a:lumMod val="50000"/>
                  </a:schemeClr>
                </a:solidFill>
                <a:latin typeface="Symbol" panose="05050102010706020507" pitchFamily="18" charset="2"/>
              </a:rPr>
              <a:t>~</a:t>
            </a:r>
            <a:r>
              <a:rPr lang="en-US" sz="2000" dirty="0">
                <a:solidFill>
                  <a:schemeClr val="accent5">
                    <a:lumMod val="50000"/>
                  </a:schemeClr>
                </a:solidFill>
              </a:rPr>
              <a:t>4 kHz), suggesting the motion is associated with a coil or structural part that is not overly large or massive (as that would give rise to much lower frequencies of vibration)</a:t>
            </a:r>
          </a:p>
          <a:p>
            <a:pPr marL="285750" indent="-285750">
              <a:buFont typeface="Arial" panose="020B0604020202020204" pitchFamily="34" charset="0"/>
              <a:buChar char="•"/>
            </a:pPr>
            <a:endParaRPr lang="en-US" sz="2000" dirty="0">
              <a:solidFill>
                <a:schemeClr val="accent5">
                  <a:lumMod val="50000"/>
                </a:schemeClr>
              </a:solidFill>
            </a:endParaRPr>
          </a:p>
          <a:p>
            <a:pPr marL="285750" indent="-285750">
              <a:buFont typeface="Arial" panose="020B0604020202020204" pitchFamily="34" charset="0"/>
              <a:buChar char="•"/>
            </a:pPr>
            <a:r>
              <a:rPr lang="en-US" sz="2000" dirty="0">
                <a:solidFill>
                  <a:schemeClr val="accent5">
                    <a:lumMod val="50000"/>
                  </a:schemeClr>
                </a:solidFill>
              </a:rPr>
              <a:t>The antenna signals suggest that mechanical activity in quench 5 is well confined in the RE section below element 13 of the antenna</a:t>
            </a:r>
          </a:p>
          <a:p>
            <a:pPr marL="285750" indent="-285750">
              <a:buFont typeface="Arial" panose="020B0604020202020204" pitchFamily="34" charset="0"/>
              <a:buChar char="•"/>
            </a:pPr>
            <a:endParaRPr lang="en-US" sz="2000" dirty="0">
              <a:solidFill>
                <a:schemeClr val="accent5">
                  <a:lumMod val="50000"/>
                </a:schemeClr>
              </a:solidFill>
            </a:endParaRPr>
          </a:p>
          <a:p>
            <a:pPr marL="285750" indent="-285750">
              <a:buFont typeface="Arial" panose="020B0604020202020204" pitchFamily="34" charset="0"/>
              <a:buChar char="•"/>
            </a:pPr>
            <a:r>
              <a:rPr lang="en-US" sz="2000" dirty="0">
                <a:solidFill>
                  <a:schemeClr val="accent5">
                    <a:lumMod val="50000"/>
                  </a:schemeClr>
                </a:solidFill>
              </a:rPr>
              <a:t>The summary table of QA-based quench locations to quench initiation in-between element 14 and 16 for the majority of training quenches, independently of the quenching coil</a:t>
            </a:r>
          </a:p>
          <a:p>
            <a:pPr marL="285750" indent="-285750">
              <a:buFont typeface="Arial" panose="020B0604020202020204" pitchFamily="34" charset="0"/>
              <a:buChar char="•"/>
            </a:pPr>
            <a:endParaRPr lang="en-US" sz="2000" dirty="0">
              <a:solidFill>
                <a:schemeClr val="accent5">
                  <a:lumMod val="50000"/>
                </a:schemeClr>
              </a:solidFill>
            </a:endParaRPr>
          </a:p>
          <a:p>
            <a:pPr marL="285750" indent="-285750">
              <a:buFont typeface="Arial" panose="020B0604020202020204" pitchFamily="34" charset="0"/>
              <a:buChar char="•"/>
            </a:pPr>
            <a:r>
              <a:rPr lang="en-US" sz="2000" dirty="0">
                <a:solidFill>
                  <a:schemeClr val="accent5">
                    <a:lumMod val="50000"/>
                  </a:schemeClr>
                </a:solidFill>
              </a:rPr>
              <a:t>In the last OL quench #13 some weak antenna signals are observed in the LE for the first time; quench onset appears to be close to element 3.</a:t>
            </a:r>
          </a:p>
        </p:txBody>
      </p:sp>
    </p:spTree>
    <p:extLst>
      <p:ext uri="{BB962C8B-B14F-4D97-AF65-F5344CB8AC3E}">
        <p14:creationId xmlns:p14="http://schemas.microsoft.com/office/powerpoint/2010/main" val="2563162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3192" y="168860"/>
            <a:ext cx="10858544" cy="1077218"/>
          </a:xfrm>
          <a:prstGeom prst="rect">
            <a:avLst/>
          </a:prstGeom>
          <a:noFill/>
        </p:spPr>
        <p:txBody>
          <a:bodyPr wrap="square" rtlCol="0">
            <a:spAutoFit/>
          </a:bodyPr>
          <a:lstStyle/>
          <a:p>
            <a:pPr algn="ctr"/>
            <a:r>
              <a:rPr lang="en-US" sz="3200" dirty="0">
                <a:solidFill>
                  <a:srgbClr val="002060"/>
                </a:solidFill>
              </a:rPr>
              <a:t>Large mechanical event in quench 5 results in a loss of voltage tap A06 </a:t>
            </a:r>
            <a:r>
              <a:rPr lang="en-US" sz="3200" b="1" dirty="0">
                <a:solidFill>
                  <a:srgbClr val="002060"/>
                </a:solidFill>
              </a:rPr>
              <a:t>which coincides with the onset </a:t>
            </a:r>
            <a:r>
              <a:rPr lang="en-US" sz="3200" dirty="0">
                <a:solidFill>
                  <a:srgbClr val="002060"/>
                </a:solidFill>
              </a:rPr>
              <a:t>of the quench</a:t>
            </a:r>
          </a:p>
        </p:txBody>
      </p:sp>
      <p:pic>
        <p:nvPicPr>
          <p:cNvPr id="4" name="Picture 3"/>
          <p:cNvPicPr>
            <a:picLocks noChangeAspect="1"/>
          </p:cNvPicPr>
          <p:nvPr/>
        </p:nvPicPr>
        <p:blipFill>
          <a:blip r:embed="rId2"/>
          <a:stretch>
            <a:fillRect/>
          </a:stretch>
        </p:blipFill>
        <p:spPr>
          <a:xfrm>
            <a:off x="381000" y="1459549"/>
            <a:ext cx="10868025" cy="5260235"/>
          </a:xfrm>
          <a:prstGeom prst="rect">
            <a:avLst/>
          </a:prstGeom>
        </p:spPr>
      </p:pic>
    </p:spTree>
    <p:extLst>
      <p:ext uri="{BB962C8B-B14F-4D97-AF65-F5344CB8AC3E}">
        <p14:creationId xmlns:p14="http://schemas.microsoft.com/office/powerpoint/2010/main" val="1897186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9966" y="0"/>
            <a:ext cx="12192000" cy="1077218"/>
          </a:xfrm>
          <a:prstGeom prst="rect">
            <a:avLst/>
          </a:prstGeom>
        </p:spPr>
        <p:txBody>
          <a:bodyPr wrap="square">
            <a:spAutoFit/>
          </a:bodyPr>
          <a:lstStyle/>
          <a:p>
            <a:pPr algn="ctr"/>
            <a:r>
              <a:rPr lang="en-US" sz="3200" dirty="0">
                <a:solidFill>
                  <a:srgbClr val="002060"/>
                </a:solidFill>
              </a:rPr>
              <a:t>Frequency of post-spike voltage ringing is at least 4 kHz :</a:t>
            </a:r>
          </a:p>
          <a:p>
            <a:pPr algn="ctr"/>
            <a:r>
              <a:rPr lang="en-US" sz="3200" dirty="0">
                <a:solidFill>
                  <a:srgbClr val="002060"/>
                </a:solidFill>
              </a:rPr>
              <a:t>not likely to be of entire coil or anything massive</a:t>
            </a:r>
          </a:p>
        </p:txBody>
      </p:sp>
      <p:pic>
        <p:nvPicPr>
          <p:cNvPr id="5" name="Picture 4"/>
          <p:cNvPicPr>
            <a:picLocks noChangeAspect="1"/>
          </p:cNvPicPr>
          <p:nvPr/>
        </p:nvPicPr>
        <p:blipFill rotWithShape="1">
          <a:blip r:embed="rId2"/>
          <a:srcRect l="3800" t="6956" r="7289" b="18"/>
          <a:stretch/>
        </p:blipFill>
        <p:spPr>
          <a:xfrm>
            <a:off x="1316864" y="1148596"/>
            <a:ext cx="9027887" cy="4557487"/>
          </a:xfrm>
          <a:prstGeom prst="rect">
            <a:avLst/>
          </a:prstGeom>
        </p:spPr>
      </p:pic>
      <p:sp>
        <p:nvSpPr>
          <p:cNvPr id="7" name="TextBox 6"/>
          <p:cNvSpPr txBox="1"/>
          <p:nvPr/>
        </p:nvSpPr>
        <p:spPr>
          <a:xfrm>
            <a:off x="1711211" y="5893540"/>
            <a:ext cx="9430659" cy="461665"/>
          </a:xfrm>
          <a:prstGeom prst="rect">
            <a:avLst/>
          </a:prstGeom>
          <a:noFill/>
        </p:spPr>
        <p:txBody>
          <a:bodyPr wrap="none" rtlCol="0">
            <a:spAutoFit/>
          </a:bodyPr>
          <a:lstStyle/>
          <a:p>
            <a:r>
              <a:rPr lang="en-US" sz="2400" i="1" dirty="0"/>
              <a:t>- Likely due to motion of a small-sized coil fraction or structural element</a:t>
            </a:r>
          </a:p>
        </p:txBody>
      </p:sp>
    </p:spTree>
    <p:extLst>
      <p:ext uri="{BB962C8B-B14F-4D97-AF65-F5344CB8AC3E}">
        <p14:creationId xmlns:p14="http://schemas.microsoft.com/office/powerpoint/2010/main" val="2322159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CE64F41-1EFC-CF47-B372-D36403F6C627}"/>
              </a:ext>
            </a:extLst>
          </p:cNvPr>
          <p:cNvPicPr>
            <a:picLocks noChangeAspect="1"/>
          </p:cNvPicPr>
          <p:nvPr/>
        </p:nvPicPr>
        <p:blipFill>
          <a:blip r:embed="rId2"/>
          <a:stretch>
            <a:fillRect/>
          </a:stretch>
        </p:blipFill>
        <p:spPr>
          <a:xfrm>
            <a:off x="3595564" y="0"/>
            <a:ext cx="5205046" cy="2946826"/>
          </a:xfrm>
          <a:prstGeom prst="rect">
            <a:avLst/>
          </a:prstGeom>
        </p:spPr>
      </p:pic>
      <p:pic>
        <p:nvPicPr>
          <p:cNvPr id="3" name="Picture 2">
            <a:extLst>
              <a:ext uri="{FF2B5EF4-FFF2-40B4-BE49-F238E27FC236}">
                <a16:creationId xmlns:a16="http://schemas.microsoft.com/office/drawing/2014/main" id="{37ECE329-FF5A-E548-B305-872A6E83FB85}"/>
              </a:ext>
            </a:extLst>
          </p:cNvPr>
          <p:cNvPicPr>
            <a:picLocks noChangeAspect="1"/>
          </p:cNvPicPr>
          <p:nvPr/>
        </p:nvPicPr>
        <p:blipFill>
          <a:blip r:embed="rId3"/>
          <a:stretch>
            <a:fillRect/>
          </a:stretch>
        </p:blipFill>
        <p:spPr>
          <a:xfrm>
            <a:off x="211014" y="2992644"/>
            <a:ext cx="5142677" cy="3774831"/>
          </a:xfrm>
          <a:prstGeom prst="rect">
            <a:avLst/>
          </a:prstGeom>
        </p:spPr>
      </p:pic>
      <p:pic>
        <p:nvPicPr>
          <p:cNvPr id="4" name="Picture 3">
            <a:extLst>
              <a:ext uri="{FF2B5EF4-FFF2-40B4-BE49-F238E27FC236}">
                <a16:creationId xmlns:a16="http://schemas.microsoft.com/office/drawing/2014/main" id="{A991F578-E3E5-F04F-A09C-3E849CE760E9}"/>
              </a:ext>
            </a:extLst>
          </p:cNvPr>
          <p:cNvPicPr>
            <a:picLocks noChangeAspect="1"/>
          </p:cNvPicPr>
          <p:nvPr/>
        </p:nvPicPr>
        <p:blipFill>
          <a:blip r:embed="rId4"/>
          <a:stretch>
            <a:fillRect/>
          </a:stretch>
        </p:blipFill>
        <p:spPr>
          <a:xfrm>
            <a:off x="6389222" y="2992643"/>
            <a:ext cx="5685548" cy="3774831"/>
          </a:xfrm>
          <a:prstGeom prst="rect">
            <a:avLst/>
          </a:prstGeom>
        </p:spPr>
      </p:pic>
      <p:sp>
        <p:nvSpPr>
          <p:cNvPr id="5" name="TextBox 4">
            <a:extLst>
              <a:ext uri="{FF2B5EF4-FFF2-40B4-BE49-F238E27FC236}">
                <a16:creationId xmlns:a16="http://schemas.microsoft.com/office/drawing/2014/main" id="{E180AE71-4AAD-1346-A02F-D815536AFD06}"/>
              </a:ext>
            </a:extLst>
          </p:cNvPr>
          <p:cNvSpPr txBox="1"/>
          <p:nvPr/>
        </p:nvSpPr>
        <p:spPr>
          <a:xfrm>
            <a:off x="2436521" y="5568462"/>
            <a:ext cx="691661" cy="538609"/>
          </a:xfrm>
          <a:prstGeom prst="rect">
            <a:avLst/>
          </a:prstGeom>
          <a:noFill/>
        </p:spPr>
        <p:txBody>
          <a:bodyPr wrap="square" rtlCol="0">
            <a:spAutoFit/>
          </a:bodyPr>
          <a:lstStyle/>
          <a:p>
            <a:r>
              <a:rPr lang="en-US" dirty="0">
                <a:solidFill>
                  <a:srgbClr val="FF0000"/>
                </a:solidFill>
              </a:rPr>
              <a:t>E1</a:t>
            </a:r>
          </a:p>
          <a:p>
            <a:r>
              <a:rPr lang="en-US" sz="1100" dirty="0">
                <a:solidFill>
                  <a:srgbClr val="FF0000"/>
                </a:solidFill>
              </a:rPr>
              <a:t>QA1/2</a:t>
            </a:r>
          </a:p>
        </p:txBody>
      </p:sp>
      <p:sp>
        <p:nvSpPr>
          <p:cNvPr id="6" name="TextBox 5">
            <a:extLst>
              <a:ext uri="{FF2B5EF4-FFF2-40B4-BE49-F238E27FC236}">
                <a16:creationId xmlns:a16="http://schemas.microsoft.com/office/drawing/2014/main" id="{F4C3531D-E44C-234D-8E84-04B4DB45A0FB}"/>
              </a:ext>
            </a:extLst>
          </p:cNvPr>
          <p:cNvSpPr txBox="1"/>
          <p:nvPr/>
        </p:nvSpPr>
        <p:spPr>
          <a:xfrm>
            <a:off x="2954286" y="5629359"/>
            <a:ext cx="691661" cy="538609"/>
          </a:xfrm>
          <a:prstGeom prst="rect">
            <a:avLst/>
          </a:prstGeom>
          <a:noFill/>
        </p:spPr>
        <p:txBody>
          <a:bodyPr wrap="square" rtlCol="0">
            <a:spAutoFit/>
          </a:bodyPr>
          <a:lstStyle/>
          <a:p>
            <a:r>
              <a:rPr lang="en-US" dirty="0">
                <a:solidFill>
                  <a:srgbClr val="FF0000"/>
                </a:solidFill>
              </a:rPr>
              <a:t>E2</a:t>
            </a:r>
          </a:p>
          <a:p>
            <a:r>
              <a:rPr lang="en-US" sz="1100" dirty="0">
                <a:solidFill>
                  <a:srgbClr val="FF0000"/>
                </a:solidFill>
              </a:rPr>
              <a:t>QA3/4</a:t>
            </a:r>
          </a:p>
        </p:txBody>
      </p:sp>
      <p:sp>
        <p:nvSpPr>
          <p:cNvPr id="7" name="TextBox 6">
            <a:extLst>
              <a:ext uri="{FF2B5EF4-FFF2-40B4-BE49-F238E27FC236}">
                <a16:creationId xmlns:a16="http://schemas.microsoft.com/office/drawing/2014/main" id="{A760BEC5-B89E-2F46-BEB9-FB0DA7550657}"/>
              </a:ext>
            </a:extLst>
          </p:cNvPr>
          <p:cNvSpPr txBox="1"/>
          <p:nvPr/>
        </p:nvSpPr>
        <p:spPr>
          <a:xfrm>
            <a:off x="3472051" y="5687648"/>
            <a:ext cx="691661" cy="369332"/>
          </a:xfrm>
          <a:prstGeom prst="rect">
            <a:avLst/>
          </a:prstGeom>
          <a:noFill/>
        </p:spPr>
        <p:txBody>
          <a:bodyPr wrap="square" rtlCol="0">
            <a:spAutoFit/>
          </a:bodyPr>
          <a:lstStyle/>
          <a:p>
            <a:r>
              <a:rPr lang="en-US" dirty="0">
                <a:solidFill>
                  <a:srgbClr val="FF0000"/>
                </a:solidFill>
              </a:rPr>
              <a:t>E3</a:t>
            </a:r>
          </a:p>
        </p:txBody>
      </p:sp>
      <p:sp>
        <p:nvSpPr>
          <p:cNvPr id="8" name="TextBox 7">
            <a:extLst>
              <a:ext uri="{FF2B5EF4-FFF2-40B4-BE49-F238E27FC236}">
                <a16:creationId xmlns:a16="http://schemas.microsoft.com/office/drawing/2014/main" id="{8DDEB83F-903A-D743-93BC-B1937E569092}"/>
              </a:ext>
            </a:extLst>
          </p:cNvPr>
          <p:cNvSpPr txBox="1"/>
          <p:nvPr/>
        </p:nvSpPr>
        <p:spPr>
          <a:xfrm>
            <a:off x="3956666" y="5798310"/>
            <a:ext cx="691661" cy="369332"/>
          </a:xfrm>
          <a:prstGeom prst="rect">
            <a:avLst/>
          </a:prstGeom>
          <a:noFill/>
        </p:spPr>
        <p:txBody>
          <a:bodyPr wrap="square" rtlCol="0">
            <a:spAutoFit/>
          </a:bodyPr>
          <a:lstStyle/>
          <a:p>
            <a:r>
              <a:rPr lang="en-US" dirty="0">
                <a:solidFill>
                  <a:srgbClr val="FF0000"/>
                </a:solidFill>
              </a:rPr>
              <a:t>E4</a:t>
            </a:r>
          </a:p>
        </p:txBody>
      </p:sp>
      <p:sp>
        <p:nvSpPr>
          <p:cNvPr id="10" name="TextBox 9">
            <a:extLst>
              <a:ext uri="{FF2B5EF4-FFF2-40B4-BE49-F238E27FC236}">
                <a16:creationId xmlns:a16="http://schemas.microsoft.com/office/drawing/2014/main" id="{EB03B141-9E36-2F48-A128-015C3C916804}"/>
              </a:ext>
            </a:extLst>
          </p:cNvPr>
          <p:cNvSpPr txBox="1"/>
          <p:nvPr/>
        </p:nvSpPr>
        <p:spPr>
          <a:xfrm>
            <a:off x="8686870" y="6036978"/>
            <a:ext cx="738484" cy="538609"/>
          </a:xfrm>
          <a:prstGeom prst="rect">
            <a:avLst/>
          </a:prstGeom>
          <a:noFill/>
        </p:spPr>
        <p:txBody>
          <a:bodyPr wrap="square" rtlCol="0">
            <a:spAutoFit/>
          </a:bodyPr>
          <a:lstStyle/>
          <a:p>
            <a:r>
              <a:rPr lang="en-US" dirty="0">
                <a:solidFill>
                  <a:srgbClr val="FF0000"/>
                </a:solidFill>
              </a:rPr>
              <a:t>E13</a:t>
            </a:r>
          </a:p>
          <a:p>
            <a:r>
              <a:rPr lang="en-US" sz="1100" dirty="0">
                <a:solidFill>
                  <a:srgbClr val="FF0000"/>
                </a:solidFill>
              </a:rPr>
              <a:t>QA26/27</a:t>
            </a:r>
          </a:p>
        </p:txBody>
      </p:sp>
      <p:sp>
        <p:nvSpPr>
          <p:cNvPr id="11" name="TextBox 10">
            <a:extLst>
              <a:ext uri="{FF2B5EF4-FFF2-40B4-BE49-F238E27FC236}">
                <a16:creationId xmlns:a16="http://schemas.microsoft.com/office/drawing/2014/main" id="{92C83AAB-D7F7-564D-8D8F-5CAC30E309CE}"/>
              </a:ext>
            </a:extLst>
          </p:cNvPr>
          <p:cNvSpPr txBox="1"/>
          <p:nvPr/>
        </p:nvSpPr>
        <p:spPr>
          <a:xfrm>
            <a:off x="9425354" y="6168946"/>
            <a:ext cx="738484" cy="538609"/>
          </a:xfrm>
          <a:prstGeom prst="rect">
            <a:avLst/>
          </a:prstGeom>
          <a:noFill/>
        </p:spPr>
        <p:txBody>
          <a:bodyPr wrap="square" rtlCol="0">
            <a:spAutoFit/>
          </a:bodyPr>
          <a:lstStyle/>
          <a:p>
            <a:r>
              <a:rPr lang="en-US" dirty="0">
                <a:solidFill>
                  <a:srgbClr val="FF0000"/>
                </a:solidFill>
              </a:rPr>
              <a:t>E14</a:t>
            </a:r>
          </a:p>
          <a:p>
            <a:r>
              <a:rPr lang="en-US" sz="1100" dirty="0">
                <a:solidFill>
                  <a:srgbClr val="FF0000"/>
                </a:solidFill>
              </a:rPr>
              <a:t>QA28/29</a:t>
            </a:r>
          </a:p>
        </p:txBody>
      </p:sp>
      <p:sp>
        <p:nvSpPr>
          <p:cNvPr id="12" name="TextBox 11">
            <a:extLst>
              <a:ext uri="{FF2B5EF4-FFF2-40B4-BE49-F238E27FC236}">
                <a16:creationId xmlns:a16="http://schemas.microsoft.com/office/drawing/2014/main" id="{B73C2861-24CB-D149-8690-68B689C9A3DE}"/>
              </a:ext>
            </a:extLst>
          </p:cNvPr>
          <p:cNvSpPr txBox="1"/>
          <p:nvPr/>
        </p:nvSpPr>
        <p:spPr>
          <a:xfrm>
            <a:off x="10116876" y="6198905"/>
            <a:ext cx="738484" cy="538609"/>
          </a:xfrm>
          <a:prstGeom prst="rect">
            <a:avLst/>
          </a:prstGeom>
          <a:noFill/>
        </p:spPr>
        <p:txBody>
          <a:bodyPr wrap="square" rtlCol="0">
            <a:spAutoFit/>
          </a:bodyPr>
          <a:lstStyle/>
          <a:p>
            <a:r>
              <a:rPr lang="en-US" dirty="0">
                <a:solidFill>
                  <a:srgbClr val="FF0000"/>
                </a:solidFill>
              </a:rPr>
              <a:t>E15</a:t>
            </a:r>
          </a:p>
          <a:p>
            <a:r>
              <a:rPr lang="en-US" sz="1100" dirty="0">
                <a:solidFill>
                  <a:srgbClr val="FF0000"/>
                </a:solidFill>
              </a:rPr>
              <a:t>QA30/31</a:t>
            </a:r>
          </a:p>
        </p:txBody>
      </p:sp>
      <p:sp>
        <p:nvSpPr>
          <p:cNvPr id="13" name="TextBox 12">
            <a:extLst>
              <a:ext uri="{FF2B5EF4-FFF2-40B4-BE49-F238E27FC236}">
                <a16:creationId xmlns:a16="http://schemas.microsoft.com/office/drawing/2014/main" id="{DC27BE64-3D23-E44C-AC74-4214855FAB25}"/>
              </a:ext>
            </a:extLst>
          </p:cNvPr>
          <p:cNvSpPr txBox="1"/>
          <p:nvPr/>
        </p:nvSpPr>
        <p:spPr>
          <a:xfrm>
            <a:off x="10902322" y="6228865"/>
            <a:ext cx="738484" cy="538609"/>
          </a:xfrm>
          <a:prstGeom prst="rect">
            <a:avLst/>
          </a:prstGeom>
          <a:noFill/>
        </p:spPr>
        <p:txBody>
          <a:bodyPr wrap="square" rtlCol="0">
            <a:spAutoFit/>
          </a:bodyPr>
          <a:lstStyle/>
          <a:p>
            <a:r>
              <a:rPr lang="en-US" dirty="0">
                <a:solidFill>
                  <a:srgbClr val="FF0000"/>
                </a:solidFill>
              </a:rPr>
              <a:t>E16</a:t>
            </a:r>
          </a:p>
          <a:p>
            <a:r>
              <a:rPr lang="en-US" sz="1100" dirty="0">
                <a:solidFill>
                  <a:srgbClr val="FF0000"/>
                </a:solidFill>
              </a:rPr>
              <a:t>QA32/33</a:t>
            </a:r>
          </a:p>
        </p:txBody>
      </p:sp>
    </p:spTree>
    <p:extLst>
      <p:ext uri="{BB962C8B-B14F-4D97-AF65-F5344CB8AC3E}">
        <p14:creationId xmlns:p14="http://schemas.microsoft.com/office/powerpoint/2010/main" val="730584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98901" y="660259"/>
            <a:ext cx="10585343" cy="5103786"/>
          </a:xfrm>
          <a:prstGeom prst="rect">
            <a:avLst/>
          </a:prstGeom>
        </p:spPr>
      </p:pic>
      <p:sp>
        <p:nvSpPr>
          <p:cNvPr id="5" name="Rectangle 4"/>
          <p:cNvSpPr/>
          <p:nvPr/>
        </p:nvSpPr>
        <p:spPr>
          <a:xfrm>
            <a:off x="1250269" y="0"/>
            <a:ext cx="9348652" cy="584775"/>
          </a:xfrm>
          <a:prstGeom prst="rect">
            <a:avLst/>
          </a:prstGeom>
        </p:spPr>
        <p:txBody>
          <a:bodyPr wrap="square">
            <a:spAutoFit/>
          </a:bodyPr>
          <a:lstStyle/>
          <a:p>
            <a:pPr algn="ctr"/>
            <a:r>
              <a:rPr lang="en-US" sz="3200" dirty="0">
                <a:solidFill>
                  <a:srgbClr val="002060"/>
                </a:solidFill>
              </a:rPr>
              <a:t>Quench antenna raw signals of quench 5</a:t>
            </a:r>
          </a:p>
        </p:txBody>
      </p:sp>
      <p:sp>
        <p:nvSpPr>
          <p:cNvPr id="6" name="TextBox 5"/>
          <p:cNvSpPr txBox="1"/>
          <p:nvPr/>
        </p:nvSpPr>
        <p:spPr>
          <a:xfrm>
            <a:off x="1084881" y="5625884"/>
            <a:ext cx="10816986" cy="923330"/>
          </a:xfrm>
          <a:prstGeom prst="rect">
            <a:avLst/>
          </a:prstGeom>
          <a:noFill/>
        </p:spPr>
        <p:txBody>
          <a:bodyPr wrap="square" rtlCol="0">
            <a:spAutoFit/>
          </a:bodyPr>
          <a:lstStyle/>
          <a:p>
            <a:r>
              <a:rPr lang="en-US" dirty="0"/>
              <a:t>Quench is centered at the element 14 (QA 27/28) where largest signal amplitude is seen. Elements 15 and 16 (towards RE from element 14) are active as well, while elements towards LE (13, 12…) show very little or no activity. One can guess that Q1 coil motion was well confined to the RE region down from element 13. </a:t>
            </a:r>
          </a:p>
        </p:txBody>
      </p:sp>
    </p:spTree>
    <p:extLst>
      <p:ext uri="{BB962C8B-B14F-4D97-AF65-F5344CB8AC3E}">
        <p14:creationId xmlns:p14="http://schemas.microsoft.com/office/powerpoint/2010/main" val="2214314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67084" y="1510167"/>
            <a:ext cx="11466611" cy="4524315"/>
          </a:xfrm>
          <a:prstGeom prst="rect">
            <a:avLst/>
          </a:prstGeom>
        </p:spPr>
        <p:txBody>
          <a:bodyPr wrap="square">
            <a:spAutoFit/>
          </a:bodyPr>
          <a:lstStyle/>
          <a:p>
            <a:r>
              <a:rPr lang="fr-FR" sz="2400" dirty="0" err="1">
                <a:solidFill>
                  <a:srgbClr val="002060"/>
                </a:solidFill>
              </a:rPr>
              <a:t>Quench</a:t>
            </a:r>
            <a:r>
              <a:rPr lang="fr-FR" sz="2400" dirty="0">
                <a:solidFill>
                  <a:srgbClr val="002060"/>
                </a:solidFill>
              </a:rPr>
              <a:t> #13:   QA6 (</a:t>
            </a:r>
            <a:r>
              <a:rPr lang="fr-FR" sz="2400" dirty="0" err="1">
                <a:solidFill>
                  <a:srgbClr val="002060"/>
                </a:solidFill>
              </a:rPr>
              <a:t>element</a:t>
            </a:r>
            <a:r>
              <a:rPr lang="fr-FR" sz="2400" dirty="0">
                <a:solidFill>
                  <a:srgbClr val="002060"/>
                </a:solidFill>
              </a:rPr>
              <a:t> 3, </a:t>
            </a:r>
            <a:r>
              <a:rPr lang="fr-FR" sz="2400" dirty="0">
                <a:solidFill>
                  <a:srgbClr val="FF0000"/>
                </a:solidFill>
              </a:rPr>
              <a:t>LE</a:t>
            </a:r>
            <a:r>
              <a:rPr lang="fr-FR" sz="2400" dirty="0">
                <a:solidFill>
                  <a:srgbClr val="002060"/>
                </a:solidFill>
              </a:rPr>
              <a:t>) - </a:t>
            </a:r>
            <a:r>
              <a:rPr lang="en-US" sz="2400" dirty="0">
                <a:solidFill>
                  <a:srgbClr val="002060"/>
                </a:solidFill>
              </a:rPr>
              <a:t>OL quench</a:t>
            </a:r>
          </a:p>
          <a:p>
            <a:r>
              <a:rPr lang="en-US" sz="2400" dirty="0">
                <a:solidFill>
                  <a:srgbClr val="002060"/>
                </a:solidFill>
              </a:rPr>
              <a:t>Quench #12 : ?? (no discernible signals)   - OL quench</a:t>
            </a:r>
          </a:p>
          <a:p>
            <a:r>
              <a:rPr lang="en-US" sz="2400" dirty="0">
                <a:solidFill>
                  <a:srgbClr val="002060"/>
                </a:solidFill>
              </a:rPr>
              <a:t>Quench #11 : QA30,QA31 -&gt; QA29,QA28 </a:t>
            </a:r>
            <a:r>
              <a:rPr lang="fr-FR" sz="2400" dirty="0">
                <a:solidFill>
                  <a:srgbClr val="002060"/>
                </a:solidFill>
              </a:rPr>
              <a:t>(</a:t>
            </a:r>
            <a:r>
              <a:rPr lang="fr-FR" sz="2400" dirty="0" err="1">
                <a:solidFill>
                  <a:srgbClr val="002060"/>
                </a:solidFill>
              </a:rPr>
              <a:t>element</a:t>
            </a:r>
            <a:r>
              <a:rPr lang="fr-FR" sz="2400" dirty="0">
                <a:solidFill>
                  <a:srgbClr val="002060"/>
                </a:solidFill>
              </a:rPr>
              <a:t> 15 -&gt; </a:t>
            </a:r>
            <a:r>
              <a:rPr lang="fr-FR" sz="2400" dirty="0" err="1">
                <a:solidFill>
                  <a:srgbClr val="002060"/>
                </a:solidFill>
              </a:rPr>
              <a:t>element</a:t>
            </a:r>
            <a:r>
              <a:rPr lang="fr-FR" sz="2400" dirty="0">
                <a:solidFill>
                  <a:srgbClr val="002060"/>
                </a:solidFill>
              </a:rPr>
              <a:t> 14, RE)</a:t>
            </a:r>
            <a:endParaRPr lang="en-US" sz="2400" dirty="0">
              <a:solidFill>
                <a:srgbClr val="002060"/>
              </a:solidFill>
            </a:endParaRPr>
          </a:p>
          <a:p>
            <a:r>
              <a:rPr lang="en-US" sz="2400" dirty="0">
                <a:solidFill>
                  <a:srgbClr val="002060"/>
                </a:solidFill>
                <a:effectLst/>
              </a:rPr>
              <a:t>Quench #10 : QA26 -&gt; QA28 (elements 13 -&gt; element 14, RE)</a:t>
            </a:r>
          </a:p>
          <a:p>
            <a:r>
              <a:rPr lang="en-US" sz="2400" dirty="0">
                <a:solidFill>
                  <a:srgbClr val="002060"/>
                </a:solidFill>
                <a:effectLst/>
              </a:rPr>
              <a:t>Quench #9  :  QA28 &amp; QA30 (?, weak signals)</a:t>
            </a:r>
          </a:p>
          <a:p>
            <a:r>
              <a:rPr lang="en-US" sz="2400" dirty="0">
                <a:solidFill>
                  <a:srgbClr val="002060"/>
                </a:solidFill>
                <a:effectLst/>
              </a:rPr>
              <a:t>Quench #8  :  QA28 (?, weak signals) (element 14, RE)</a:t>
            </a:r>
          </a:p>
          <a:p>
            <a:r>
              <a:rPr lang="en-US" sz="2400" dirty="0">
                <a:solidFill>
                  <a:srgbClr val="002060"/>
                </a:solidFill>
                <a:effectLst/>
              </a:rPr>
              <a:t>Quench #7  :   QA30 -&gt;  QA32; QA30 -&gt; QA28  (element 15 -&gt; elements 16 and 15 -&gt; element14)</a:t>
            </a:r>
          </a:p>
          <a:p>
            <a:r>
              <a:rPr lang="en-US" sz="2400" dirty="0">
                <a:solidFill>
                  <a:srgbClr val="002060"/>
                </a:solidFill>
                <a:effectLst/>
              </a:rPr>
              <a:t>Quench #6  :  ?? (no </a:t>
            </a:r>
            <a:r>
              <a:rPr lang="en-US" sz="2400" dirty="0">
                <a:solidFill>
                  <a:srgbClr val="002060"/>
                </a:solidFill>
              </a:rPr>
              <a:t>discernible </a:t>
            </a:r>
            <a:r>
              <a:rPr lang="en-US" sz="2400" dirty="0">
                <a:solidFill>
                  <a:srgbClr val="002060"/>
                </a:solidFill>
                <a:effectLst/>
              </a:rPr>
              <a:t>signals)</a:t>
            </a:r>
          </a:p>
          <a:p>
            <a:r>
              <a:rPr lang="en-US" sz="2400" dirty="0">
                <a:solidFill>
                  <a:srgbClr val="002060"/>
                </a:solidFill>
                <a:effectLst/>
              </a:rPr>
              <a:t>Quench #5  :  QA27/QA28 (element 14, RE)</a:t>
            </a:r>
          </a:p>
          <a:p>
            <a:r>
              <a:rPr lang="en-US" sz="2400" dirty="0">
                <a:solidFill>
                  <a:srgbClr val="002060"/>
                </a:solidFill>
                <a:effectLst/>
              </a:rPr>
              <a:t>Quench #4  :  QA32 (element 16, RE)</a:t>
            </a:r>
          </a:p>
          <a:p>
            <a:r>
              <a:rPr lang="en-US" sz="2400" dirty="0">
                <a:solidFill>
                  <a:srgbClr val="002060"/>
                </a:solidFill>
                <a:effectLst/>
              </a:rPr>
              <a:t>Quench #3  :  QA29 (element 14, RE)</a:t>
            </a:r>
          </a:p>
        </p:txBody>
      </p:sp>
      <p:sp>
        <p:nvSpPr>
          <p:cNvPr id="5" name="TextBox 4"/>
          <p:cNvSpPr txBox="1"/>
          <p:nvPr/>
        </p:nvSpPr>
        <p:spPr>
          <a:xfrm>
            <a:off x="2280438" y="440023"/>
            <a:ext cx="7365734" cy="646331"/>
          </a:xfrm>
          <a:prstGeom prst="rect">
            <a:avLst/>
          </a:prstGeom>
          <a:noFill/>
        </p:spPr>
        <p:txBody>
          <a:bodyPr wrap="none" rtlCol="0">
            <a:spAutoFit/>
          </a:bodyPr>
          <a:lstStyle/>
          <a:p>
            <a:r>
              <a:rPr lang="en-US" sz="3600" dirty="0">
                <a:solidFill>
                  <a:srgbClr val="002060"/>
                </a:solidFill>
              </a:rPr>
              <a:t>Quench antenna localization summary</a:t>
            </a:r>
          </a:p>
        </p:txBody>
      </p:sp>
    </p:spTree>
    <p:extLst>
      <p:ext uri="{BB962C8B-B14F-4D97-AF65-F5344CB8AC3E}">
        <p14:creationId xmlns:p14="http://schemas.microsoft.com/office/powerpoint/2010/main" val="280479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000125" y="1182007"/>
            <a:ext cx="10275873" cy="4965575"/>
          </a:xfrm>
          <a:prstGeom prst="rect">
            <a:avLst/>
          </a:prstGeom>
        </p:spPr>
      </p:pic>
      <p:sp>
        <p:nvSpPr>
          <p:cNvPr id="5" name="TextBox 4"/>
          <p:cNvSpPr txBox="1"/>
          <p:nvPr/>
        </p:nvSpPr>
        <p:spPr>
          <a:xfrm>
            <a:off x="2421701" y="291727"/>
            <a:ext cx="7762638" cy="584775"/>
          </a:xfrm>
          <a:prstGeom prst="rect">
            <a:avLst/>
          </a:prstGeom>
          <a:noFill/>
        </p:spPr>
        <p:txBody>
          <a:bodyPr wrap="none" rtlCol="0">
            <a:spAutoFit/>
          </a:bodyPr>
          <a:lstStyle/>
          <a:p>
            <a:r>
              <a:rPr lang="en-US" sz="3200" dirty="0">
                <a:solidFill>
                  <a:srgbClr val="002060"/>
                </a:solidFill>
              </a:rPr>
              <a:t>Quench antenna signal example (quench 10)</a:t>
            </a:r>
          </a:p>
        </p:txBody>
      </p:sp>
      <p:cxnSp>
        <p:nvCxnSpPr>
          <p:cNvPr id="8" name="Straight Arrow Connector 7"/>
          <p:cNvCxnSpPr/>
          <p:nvPr/>
        </p:nvCxnSpPr>
        <p:spPr>
          <a:xfrm>
            <a:off x="8499883" y="3376703"/>
            <a:ext cx="355600" cy="2878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8429413" y="3627836"/>
            <a:ext cx="402168" cy="1651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994769" y="3185941"/>
            <a:ext cx="1571199" cy="307777"/>
          </a:xfrm>
          <a:prstGeom prst="rect">
            <a:avLst/>
          </a:prstGeom>
          <a:noFill/>
        </p:spPr>
        <p:txBody>
          <a:bodyPr wrap="none" rtlCol="0">
            <a:spAutoFit/>
          </a:bodyPr>
          <a:lstStyle/>
          <a:p>
            <a:r>
              <a:rPr lang="en-US" sz="1400" dirty="0"/>
              <a:t>QA26 (element 13)</a:t>
            </a:r>
          </a:p>
        </p:txBody>
      </p:sp>
      <p:sp>
        <p:nvSpPr>
          <p:cNvPr id="17" name="TextBox 16"/>
          <p:cNvSpPr txBox="1"/>
          <p:nvPr/>
        </p:nvSpPr>
        <p:spPr>
          <a:xfrm>
            <a:off x="6878776" y="3451404"/>
            <a:ext cx="1571199" cy="307777"/>
          </a:xfrm>
          <a:prstGeom prst="rect">
            <a:avLst/>
          </a:prstGeom>
          <a:noFill/>
        </p:spPr>
        <p:txBody>
          <a:bodyPr wrap="none" rtlCol="0">
            <a:spAutoFit/>
          </a:bodyPr>
          <a:lstStyle/>
          <a:p>
            <a:r>
              <a:rPr lang="en-US" sz="1400" dirty="0"/>
              <a:t>QA28 (element 14)</a:t>
            </a:r>
          </a:p>
        </p:txBody>
      </p:sp>
      <p:sp>
        <p:nvSpPr>
          <p:cNvPr id="18" name="TextBox 17"/>
          <p:cNvSpPr txBox="1"/>
          <p:nvPr/>
        </p:nvSpPr>
        <p:spPr>
          <a:xfrm>
            <a:off x="1627322" y="6183823"/>
            <a:ext cx="9299854" cy="369332"/>
          </a:xfrm>
          <a:prstGeom prst="rect">
            <a:avLst/>
          </a:prstGeom>
          <a:noFill/>
        </p:spPr>
        <p:txBody>
          <a:bodyPr wrap="none" rtlCol="0">
            <a:spAutoFit/>
          </a:bodyPr>
          <a:lstStyle/>
          <a:p>
            <a:r>
              <a:rPr lang="en-US" dirty="0"/>
              <a:t>Wavelet-filtered and </a:t>
            </a:r>
            <a:r>
              <a:rPr lang="en-US" dirty="0" err="1"/>
              <a:t>rms</a:t>
            </a:r>
            <a:r>
              <a:rPr lang="en-US" dirty="0"/>
              <a:t> (5-point) averaged antenna voltages are plotted to improve signal/noise</a:t>
            </a:r>
          </a:p>
        </p:txBody>
      </p:sp>
    </p:spTree>
    <p:extLst>
      <p:ext uri="{BB962C8B-B14F-4D97-AF65-F5344CB8AC3E}">
        <p14:creationId xmlns:p14="http://schemas.microsoft.com/office/powerpoint/2010/main" val="6692230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38199" y="1007390"/>
            <a:ext cx="10732821" cy="5186384"/>
          </a:xfrm>
          <a:prstGeom prst="rect">
            <a:avLst/>
          </a:prstGeom>
        </p:spPr>
      </p:pic>
      <p:sp>
        <p:nvSpPr>
          <p:cNvPr id="3" name="TextBox 2"/>
          <p:cNvSpPr txBox="1"/>
          <p:nvPr/>
        </p:nvSpPr>
        <p:spPr>
          <a:xfrm>
            <a:off x="2319174" y="0"/>
            <a:ext cx="7762638" cy="584775"/>
          </a:xfrm>
          <a:prstGeom prst="rect">
            <a:avLst/>
          </a:prstGeom>
          <a:noFill/>
        </p:spPr>
        <p:txBody>
          <a:bodyPr wrap="none" rtlCol="0">
            <a:spAutoFit/>
          </a:bodyPr>
          <a:lstStyle/>
          <a:p>
            <a:r>
              <a:rPr lang="en-US" sz="3200" dirty="0">
                <a:solidFill>
                  <a:srgbClr val="002060"/>
                </a:solidFill>
              </a:rPr>
              <a:t>Quench antenna signal example (quench 13)</a:t>
            </a:r>
          </a:p>
        </p:txBody>
      </p:sp>
      <p:cxnSp>
        <p:nvCxnSpPr>
          <p:cNvPr id="5" name="Straight Arrow Connector 4"/>
          <p:cNvCxnSpPr/>
          <p:nvPr/>
        </p:nvCxnSpPr>
        <p:spPr>
          <a:xfrm flipH="1">
            <a:off x="7962900" y="2162175"/>
            <a:ext cx="123825" cy="4191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8118690" y="1921467"/>
            <a:ext cx="1734257" cy="369332"/>
          </a:xfrm>
          <a:prstGeom prst="rect">
            <a:avLst/>
          </a:prstGeom>
          <a:noFill/>
        </p:spPr>
        <p:txBody>
          <a:bodyPr wrap="none" rtlCol="0">
            <a:spAutoFit/>
          </a:bodyPr>
          <a:lstStyle/>
          <a:p>
            <a:r>
              <a:rPr lang="en-US" dirty="0"/>
              <a:t>QA6 (element 3)</a:t>
            </a:r>
          </a:p>
        </p:txBody>
      </p:sp>
      <p:sp>
        <p:nvSpPr>
          <p:cNvPr id="7" name="TextBox 6"/>
          <p:cNvSpPr txBox="1"/>
          <p:nvPr/>
        </p:nvSpPr>
        <p:spPr>
          <a:xfrm>
            <a:off x="1565329" y="6152827"/>
            <a:ext cx="9299854" cy="369332"/>
          </a:xfrm>
          <a:prstGeom prst="rect">
            <a:avLst/>
          </a:prstGeom>
          <a:noFill/>
        </p:spPr>
        <p:txBody>
          <a:bodyPr wrap="none" rtlCol="0">
            <a:spAutoFit/>
          </a:bodyPr>
          <a:lstStyle/>
          <a:p>
            <a:r>
              <a:rPr lang="en-US" dirty="0"/>
              <a:t>Wavelet-filtered </a:t>
            </a:r>
            <a:r>
              <a:rPr lang="en-US"/>
              <a:t>and rms</a:t>
            </a:r>
            <a:r>
              <a:rPr lang="en-US" dirty="0"/>
              <a:t> (5-point) averaged antenna voltages are plotted to improve signal/noise</a:t>
            </a:r>
          </a:p>
        </p:txBody>
      </p:sp>
    </p:spTree>
    <p:extLst>
      <p:ext uri="{BB962C8B-B14F-4D97-AF65-F5344CB8AC3E}">
        <p14:creationId xmlns:p14="http://schemas.microsoft.com/office/powerpoint/2010/main" val="38295999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711</TotalTime>
  <Words>400</Words>
  <Application>Microsoft Office PowerPoint</Application>
  <PresentationFormat>Widescreen</PresentationFormat>
  <Paragraphs>48</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Symbol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Maxim Martchevskii</dc:creator>
  <cp:lastModifiedBy>Elodie Kurzen</cp:lastModifiedBy>
  <cp:revision>17</cp:revision>
  <dcterms:created xsi:type="dcterms:W3CDTF">2018-10-19T00:17:21Z</dcterms:created>
  <dcterms:modified xsi:type="dcterms:W3CDTF">2018-10-19T12:16:58Z</dcterms:modified>
</cp:coreProperties>
</file>