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1"/>
  </p:sldMasterIdLst>
  <p:notesMasterIdLst>
    <p:notesMasterId r:id="rId20"/>
  </p:notesMasterIdLst>
  <p:handoutMasterIdLst>
    <p:handoutMasterId r:id="rId21"/>
  </p:handoutMasterIdLst>
  <p:sldIdLst>
    <p:sldId id="256" r:id="rId2"/>
    <p:sldId id="431" r:id="rId3"/>
    <p:sldId id="463" r:id="rId4"/>
    <p:sldId id="446" r:id="rId5"/>
    <p:sldId id="450" r:id="rId6"/>
    <p:sldId id="461" r:id="rId7"/>
    <p:sldId id="457" r:id="rId8"/>
    <p:sldId id="453" r:id="rId9"/>
    <p:sldId id="452" r:id="rId10"/>
    <p:sldId id="455" r:id="rId11"/>
    <p:sldId id="459" r:id="rId12"/>
    <p:sldId id="444" r:id="rId13"/>
    <p:sldId id="445" r:id="rId14"/>
    <p:sldId id="447" r:id="rId15"/>
    <p:sldId id="448" r:id="rId16"/>
    <p:sldId id="464" r:id="rId17"/>
    <p:sldId id="465" r:id="rId18"/>
    <p:sldId id="458" r:id="rId19"/>
  </p:sldIdLst>
  <p:sldSz cx="9144000" cy="6858000" type="screen4x3"/>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44546A"/>
    <a:srgbClr val="C00000"/>
    <a:srgbClr val="EAB200"/>
    <a:srgbClr val="FFC000"/>
    <a:srgbClr val="0C8643"/>
    <a:srgbClr val="2D9DFF"/>
    <a:srgbClr val="2672AE"/>
    <a:srgbClr val="115D9D"/>
    <a:srgbClr val="FFD4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05" autoAdjust="0"/>
    <p:restoredTop sz="94660"/>
  </p:normalViewPr>
  <p:slideViewPr>
    <p:cSldViewPr snapToGrid="0">
      <p:cViewPr varScale="1">
        <p:scale>
          <a:sx n="134" d="100"/>
          <a:sy n="134" d="100"/>
        </p:scale>
        <p:origin x="120"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5"/>
            <a:ext cx="2945659" cy="494651"/>
          </a:xfrm>
          <a:prstGeom prst="rect">
            <a:avLst/>
          </a:prstGeom>
        </p:spPr>
        <p:txBody>
          <a:bodyPr vert="horz" lIns="90352" tIns="45176" rIns="90352" bIns="45176" rtlCol="0"/>
          <a:lstStyle>
            <a:lvl1pPr algn="l">
              <a:defRPr sz="1200"/>
            </a:lvl1pPr>
          </a:lstStyle>
          <a:p>
            <a:endParaRPr lang="fr-FR"/>
          </a:p>
        </p:txBody>
      </p:sp>
      <p:sp>
        <p:nvSpPr>
          <p:cNvPr id="3" name="Date Placeholder 2"/>
          <p:cNvSpPr>
            <a:spLocks noGrp="1"/>
          </p:cNvSpPr>
          <p:nvPr>
            <p:ph type="dt" sz="quarter" idx="1"/>
          </p:nvPr>
        </p:nvSpPr>
        <p:spPr>
          <a:xfrm>
            <a:off x="3850443" y="5"/>
            <a:ext cx="2945659" cy="494651"/>
          </a:xfrm>
          <a:prstGeom prst="rect">
            <a:avLst/>
          </a:prstGeom>
        </p:spPr>
        <p:txBody>
          <a:bodyPr vert="horz" lIns="90352" tIns="45176" rIns="90352" bIns="45176" rtlCol="0"/>
          <a:lstStyle>
            <a:lvl1pPr algn="r">
              <a:defRPr sz="1200"/>
            </a:lvl1pPr>
          </a:lstStyle>
          <a:p>
            <a:fld id="{0E3562E9-30E8-4E41-A9AE-290265F1B2D2}" type="datetimeFigureOut">
              <a:rPr lang="fr-FR" smtClean="0"/>
              <a:t>23/10/2018</a:t>
            </a:fld>
            <a:endParaRPr lang="fr-FR"/>
          </a:p>
        </p:txBody>
      </p:sp>
      <p:sp>
        <p:nvSpPr>
          <p:cNvPr id="4" name="Footer Placeholder 3"/>
          <p:cNvSpPr>
            <a:spLocks noGrp="1"/>
          </p:cNvSpPr>
          <p:nvPr>
            <p:ph type="ftr" sz="quarter" idx="2"/>
          </p:nvPr>
        </p:nvSpPr>
        <p:spPr>
          <a:xfrm>
            <a:off x="0" y="9378017"/>
            <a:ext cx="2945659" cy="494651"/>
          </a:xfrm>
          <a:prstGeom prst="rect">
            <a:avLst/>
          </a:prstGeom>
        </p:spPr>
        <p:txBody>
          <a:bodyPr vert="horz" lIns="90352" tIns="45176" rIns="90352" bIns="45176" rtlCol="0" anchor="b"/>
          <a:lstStyle>
            <a:lvl1pPr algn="l">
              <a:defRPr sz="1200"/>
            </a:lvl1pPr>
          </a:lstStyle>
          <a:p>
            <a:endParaRPr lang="fr-FR"/>
          </a:p>
        </p:txBody>
      </p:sp>
      <p:sp>
        <p:nvSpPr>
          <p:cNvPr id="5" name="Slide Number Placeholder 4"/>
          <p:cNvSpPr>
            <a:spLocks noGrp="1"/>
          </p:cNvSpPr>
          <p:nvPr>
            <p:ph type="sldNum" sz="quarter" idx="3"/>
          </p:nvPr>
        </p:nvSpPr>
        <p:spPr>
          <a:xfrm>
            <a:off x="3850443" y="9378017"/>
            <a:ext cx="2945659" cy="494651"/>
          </a:xfrm>
          <a:prstGeom prst="rect">
            <a:avLst/>
          </a:prstGeom>
        </p:spPr>
        <p:txBody>
          <a:bodyPr vert="horz" lIns="90352" tIns="45176" rIns="90352" bIns="45176" rtlCol="0" anchor="b"/>
          <a:lstStyle>
            <a:lvl1pPr algn="r">
              <a:defRPr sz="1200"/>
            </a:lvl1pPr>
          </a:lstStyle>
          <a:p>
            <a:fld id="{0ED68215-A135-4956-81B3-65EF5DC0B3EC}" type="slidenum">
              <a:rPr lang="fr-FR" smtClean="0"/>
              <a:t>‹#›</a:t>
            </a:fld>
            <a:endParaRPr lang="fr-FR"/>
          </a:p>
        </p:txBody>
      </p:sp>
    </p:spTree>
    <p:extLst>
      <p:ext uri="{BB962C8B-B14F-4D97-AF65-F5344CB8AC3E}">
        <p14:creationId xmlns:p14="http://schemas.microsoft.com/office/powerpoint/2010/main" val="18774211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5"/>
            <a:ext cx="2945659" cy="494651"/>
          </a:xfrm>
          <a:prstGeom prst="rect">
            <a:avLst/>
          </a:prstGeom>
        </p:spPr>
        <p:txBody>
          <a:bodyPr vert="horz" lIns="90352" tIns="45176" rIns="90352" bIns="45176" rtlCol="0"/>
          <a:lstStyle>
            <a:lvl1pPr algn="l">
              <a:defRPr sz="1200"/>
            </a:lvl1pPr>
          </a:lstStyle>
          <a:p>
            <a:endParaRPr lang="fr-FR"/>
          </a:p>
        </p:txBody>
      </p:sp>
      <p:sp>
        <p:nvSpPr>
          <p:cNvPr id="3" name="Date Placeholder 2"/>
          <p:cNvSpPr>
            <a:spLocks noGrp="1"/>
          </p:cNvSpPr>
          <p:nvPr>
            <p:ph type="dt" idx="1"/>
          </p:nvPr>
        </p:nvSpPr>
        <p:spPr>
          <a:xfrm>
            <a:off x="3850443" y="5"/>
            <a:ext cx="2945659" cy="494651"/>
          </a:xfrm>
          <a:prstGeom prst="rect">
            <a:avLst/>
          </a:prstGeom>
        </p:spPr>
        <p:txBody>
          <a:bodyPr vert="horz" lIns="90352" tIns="45176" rIns="90352" bIns="45176" rtlCol="0"/>
          <a:lstStyle>
            <a:lvl1pPr algn="r">
              <a:defRPr sz="1200"/>
            </a:lvl1pPr>
          </a:lstStyle>
          <a:p>
            <a:fld id="{F35A29D4-092B-40CC-8474-314575B8D31D}" type="datetimeFigureOut">
              <a:rPr lang="fr-FR" smtClean="0"/>
              <a:t>23/10/2018</a:t>
            </a:fld>
            <a:endParaRPr lang="fr-FR"/>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0352" tIns="45176" rIns="90352" bIns="45176" rtlCol="0" anchor="ctr"/>
          <a:lstStyle/>
          <a:p>
            <a:endParaRPr lang="fr-FR"/>
          </a:p>
        </p:txBody>
      </p:sp>
      <p:sp>
        <p:nvSpPr>
          <p:cNvPr id="5" name="Notes Placeholder 4"/>
          <p:cNvSpPr>
            <a:spLocks noGrp="1"/>
          </p:cNvSpPr>
          <p:nvPr>
            <p:ph type="body" sz="quarter" idx="3"/>
          </p:nvPr>
        </p:nvSpPr>
        <p:spPr>
          <a:xfrm>
            <a:off x="679768" y="4750843"/>
            <a:ext cx="5438140" cy="3888329"/>
          </a:xfrm>
          <a:prstGeom prst="rect">
            <a:avLst/>
          </a:prstGeom>
        </p:spPr>
        <p:txBody>
          <a:bodyPr vert="horz" lIns="90352" tIns="45176" rIns="90352" bIns="4517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378017"/>
            <a:ext cx="2945659" cy="494651"/>
          </a:xfrm>
          <a:prstGeom prst="rect">
            <a:avLst/>
          </a:prstGeom>
        </p:spPr>
        <p:txBody>
          <a:bodyPr vert="horz" lIns="90352" tIns="45176" rIns="90352" bIns="45176" rtlCol="0" anchor="b"/>
          <a:lstStyle>
            <a:lvl1pPr algn="l">
              <a:defRPr sz="1200"/>
            </a:lvl1pPr>
          </a:lstStyle>
          <a:p>
            <a:endParaRPr lang="fr-FR"/>
          </a:p>
        </p:txBody>
      </p:sp>
      <p:sp>
        <p:nvSpPr>
          <p:cNvPr id="7" name="Slide Number Placeholder 6"/>
          <p:cNvSpPr>
            <a:spLocks noGrp="1"/>
          </p:cNvSpPr>
          <p:nvPr>
            <p:ph type="sldNum" sz="quarter" idx="5"/>
          </p:nvPr>
        </p:nvSpPr>
        <p:spPr>
          <a:xfrm>
            <a:off x="3850443" y="9378017"/>
            <a:ext cx="2945659" cy="494651"/>
          </a:xfrm>
          <a:prstGeom prst="rect">
            <a:avLst/>
          </a:prstGeom>
        </p:spPr>
        <p:txBody>
          <a:bodyPr vert="horz" lIns="90352" tIns="45176" rIns="90352" bIns="45176" rtlCol="0" anchor="b"/>
          <a:lstStyle>
            <a:lvl1pPr algn="r">
              <a:defRPr sz="1200"/>
            </a:lvl1pPr>
          </a:lstStyle>
          <a:p>
            <a:fld id="{5CE369CE-72CE-4B15-B61E-95D0A37608B3}" type="slidenum">
              <a:rPr lang="fr-FR" smtClean="0"/>
              <a:t>‹#›</a:t>
            </a:fld>
            <a:endParaRPr lang="fr-FR"/>
          </a:p>
        </p:txBody>
      </p:sp>
    </p:spTree>
    <p:extLst>
      <p:ext uri="{BB962C8B-B14F-4D97-AF65-F5344CB8AC3E}">
        <p14:creationId xmlns:p14="http://schemas.microsoft.com/office/powerpoint/2010/main" val="1710129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5CE369CE-72CE-4B15-B61E-95D0A37608B3}" type="slidenum">
              <a:rPr lang="fr-FR" smtClean="0"/>
              <a:t>1</a:t>
            </a:fld>
            <a:endParaRPr lang="fr-FR"/>
          </a:p>
        </p:txBody>
      </p:sp>
    </p:spTree>
    <p:extLst>
      <p:ext uri="{BB962C8B-B14F-4D97-AF65-F5344CB8AC3E}">
        <p14:creationId xmlns:p14="http://schemas.microsoft.com/office/powerpoint/2010/main" val="4149518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E369CE-72CE-4B15-B61E-95D0A37608B3}" type="slidenum">
              <a:rPr lang="fr-FR" smtClean="0"/>
              <a:t>11</a:t>
            </a:fld>
            <a:endParaRPr lang="fr-FR"/>
          </a:p>
        </p:txBody>
      </p:sp>
    </p:spTree>
    <p:extLst>
      <p:ext uri="{BB962C8B-B14F-4D97-AF65-F5344CB8AC3E}">
        <p14:creationId xmlns:p14="http://schemas.microsoft.com/office/powerpoint/2010/main" val="3236991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pic>
        <p:nvPicPr>
          <p:cNvPr id="3"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69551898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27F64705-3986-4B50-AB5D-5B79659027B1}" type="datetime1">
              <a:rPr lang="fr-FR" smtClean="0"/>
              <a:t>23/10/2018</a:t>
            </a:fld>
            <a:endParaRPr lang="fr-FR"/>
          </a:p>
        </p:txBody>
      </p:sp>
      <p:sp>
        <p:nvSpPr>
          <p:cNvPr id="3"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4"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368542485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35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100"/>
            </a:lvl1pPr>
            <a:lvl2pPr>
              <a:defRPr sz="1800"/>
            </a:lvl2pPr>
            <a:lvl3pPr>
              <a:defRPr sz="1650"/>
            </a:lvl3pPr>
            <a:lvl4pPr>
              <a:defRPr sz="1500"/>
            </a:lvl4pPr>
            <a:lvl5pPr>
              <a:defRPr sz="15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1F54E82A-17FC-484F-AC48-6AD29503C8F1}" type="datetime1">
              <a:rPr lang="fr-FR" smtClean="0"/>
              <a:t>23/10/2018</a:t>
            </a:fld>
            <a:endParaRPr lang="fr-FR"/>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126048803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165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8"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24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900"/>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27FAFA0D-5B21-4D4A-BD0F-D693F7FAA661}" type="datetime1">
              <a:rPr lang="fr-FR" smtClean="0"/>
              <a:t>23/10/2018</a:t>
            </a:fld>
            <a:endParaRPr lang="fr-FR"/>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14570414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24469DCD-1AAE-44D7-9DE9-56992B7054C7}" type="datetime1">
              <a:rPr lang="fr-FR" smtClean="0"/>
              <a:t>23/10/2018</a:t>
            </a:fld>
            <a:endParaRPr lang="fr-F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426762027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0"/>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40"/>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0ED321B4-1D0C-4015-8D68-132A56939C54}" type="datetime1">
              <a:rPr lang="fr-FR" smtClean="0"/>
              <a:t>23/10/2018</a:t>
            </a:fld>
            <a:endParaRPr lang="fr-F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381066732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204696971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3375"/>
            </a:lvl1pPr>
          </a:lstStyle>
          <a:p>
            <a:r>
              <a:rPr lang="en-US" smtClean="0"/>
              <a:t>Click to edit Master title style</a:t>
            </a:r>
            <a:endParaRPr lang="fr-FR"/>
          </a:p>
        </p:txBody>
      </p:sp>
      <p:sp>
        <p:nvSpPr>
          <p:cNvPr id="3" name="Subtitle 2"/>
          <p:cNvSpPr>
            <a:spLocks noGrp="1"/>
          </p:cNvSpPr>
          <p:nvPr>
            <p:ph type="subTitle" idx="1"/>
          </p:nvPr>
        </p:nvSpPr>
        <p:spPr>
          <a:xfrm>
            <a:off x="1143000" y="3602038"/>
            <a:ext cx="6858000" cy="165576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2CADD31D-DE2D-4086-A168-4847303BF86F}" type="datetime1">
              <a:rPr lang="fr-FR" smtClean="0"/>
              <a:t>23/10/2018</a:t>
            </a:fld>
            <a:endParaRPr lang="fr-FR"/>
          </a:p>
        </p:txBody>
      </p:sp>
      <p:sp>
        <p:nvSpPr>
          <p:cNvPr id="5" name="Footer Placeholder 4"/>
          <p:cNvSpPr>
            <a:spLocks noGrp="1"/>
          </p:cNvSpPr>
          <p:nvPr>
            <p:ph type="ftr" sz="quarter" idx="11"/>
          </p:nvPr>
        </p:nvSpPr>
        <p:spPr/>
        <p:txBody>
          <a:bodyPr/>
          <a:lstStyle/>
          <a:p>
            <a:r>
              <a:rPr lang="fr-FR" smtClean="0"/>
              <a:t>EDMS1975444v1</a:t>
            </a:r>
            <a:endParaRPr lang="fr-FR"/>
          </a:p>
        </p:txBody>
      </p:sp>
      <p:sp>
        <p:nvSpPr>
          <p:cNvPr id="6" name="Slide Number Placeholder 5"/>
          <p:cNvSpPr>
            <a:spLocks noGrp="1"/>
          </p:cNvSpPr>
          <p:nvPr>
            <p:ph type="sldNum" sz="quarter" idx="12"/>
          </p:nvPr>
        </p:nvSpPr>
        <p:spPr/>
        <p:txBody>
          <a:bodyPr/>
          <a:lstStyle/>
          <a:p>
            <a:fld id="{28625460-5BC2-4F30-A2B0-AE4FD3EFDC19}" type="slidenum">
              <a:rPr lang="fr-FR" smtClean="0"/>
              <a:t>‹#›</a:t>
            </a:fld>
            <a:endParaRPr lang="fr-FR"/>
          </a:p>
        </p:txBody>
      </p:sp>
    </p:spTree>
    <p:extLst>
      <p:ext uri="{BB962C8B-B14F-4D97-AF65-F5344CB8AC3E}">
        <p14:creationId xmlns:p14="http://schemas.microsoft.com/office/powerpoint/2010/main" val="3448475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4" name="Title Text"/>
          <p:cNvSpPr txBox="1">
            <a:spLocks noGrp="1"/>
          </p:cNvSpPr>
          <p:nvPr>
            <p:ph type="title"/>
          </p:nvPr>
        </p:nvSpPr>
        <p:spPr>
          <a:prstGeom prst="rect">
            <a:avLst/>
          </a:prstGeom>
        </p:spPr>
        <p:txBody>
          <a:bodyPr/>
          <a:lstStyle/>
          <a:p>
            <a:r>
              <a:t>Title Text</a:t>
            </a:r>
          </a:p>
        </p:txBody>
      </p:sp>
      <p:sp>
        <p:nvSpPr>
          <p:cNvPr id="2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5169176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37918464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68113565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53091" y="2878269"/>
            <a:ext cx="1221946" cy="1535841"/>
          </a:xfrm>
          <a:prstGeom prst="rect">
            <a:avLst/>
          </a:prstGeom>
        </p:spPr>
      </p:pic>
    </p:spTree>
    <p:extLst>
      <p:ext uri="{BB962C8B-B14F-4D97-AF65-F5344CB8AC3E}">
        <p14:creationId xmlns:p14="http://schemas.microsoft.com/office/powerpoint/2010/main" val="34972014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73A7092C-0B0C-4628-B8AE-0B588B5D5FF4}" type="datetime1">
              <a:rPr lang="fr-FR" smtClean="0"/>
              <a:t>23/10/2018</a:t>
            </a:fld>
            <a:endParaRPr lang="fr-F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27276654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20"/>
            <a:ext cx="8265984" cy="1826363"/>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0FA26217-F92A-4A75-9B66-EBEED25262E1}" type="datetime1">
              <a:rPr lang="fr-FR" smtClean="0"/>
              <a:t>23/10/2018</a:t>
            </a:fld>
            <a:endParaRPr lang="fr-F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291031142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2"/>
            <a:ext cx="36576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2"/>
            <a:ext cx="36576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F023797A-6BE6-4418-BF78-331F7AAAF4B1}" type="datetime1">
              <a:rPr lang="fr-FR" smtClean="0"/>
              <a:t>23/10/2018</a:t>
            </a:fld>
            <a:endParaRPr lang="fr-FR"/>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30118408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2"/>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6" y="5101967"/>
            <a:ext cx="4041775" cy="83820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9"/>
            <a:ext cx="4040188" cy="3686655"/>
          </a:xfrm>
        </p:spPr>
        <p:txBody>
          <a:bodyPr/>
          <a:lstStyle>
            <a:lvl1pPr>
              <a:defRPr sz="1800"/>
            </a:lvl1pPr>
            <a:lvl2pPr>
              <a:defRPr sz="1500"/>
            </a:lvl2pPr>
            <a:lvl3pPr>
              <a:defRPr sz="1350"/>
            </a:lvl3pPr>
            <a:lvl4pPr>
              <a:defRPr sz="1200"/>
            </a:lvl4pPr>
            <a:lvl5pPr>
              <a:defRPr sz="12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1269779"/>
            <a:ext cx="4041775" cy="3686655"/>
          </a:xfrm>
        </p:spPr>
        <p:txBody>
          <a:bodyPr/>
          <a:lstStyle>
            <a:lvl1pPr>
              <a:defRPr sz="1800"/>
            </a:lvl1pPr>
            <a:lvl2pPr>
              <a:defRPr sz="1500"/>
            </a:lvl2pPr>
            <a:lvl3pPr>
              <a:defRPr sz="1350"/>
            </a:lvl3pPr>
            <a:lvl4pPr>
              <a:defRPr sz="1200"/>
            </a:lvl4pPr>
            <a:lvl5pPr>
              <a:defRPr sz="12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F11A45BA-7961-4F7B-B186-861189D75F20}" type="datetime1">
              <a:rPr lang="fr-FR" smtClean="0"/>
              <a:t>23/10/2018</a:t>
            </a:fld>
            <a:endParaRPr lang="fr-FR"/>
          </a:p>
        </p:txBody>
      </p:sp>
      <p:sp>
        <p:nvSpPr>
          <p:cNvPr id="8" name="Footer Placeholder 2"/>
          <p:cNvSpPr>
            <a:spLocks noGrp="1"/>
          </p:cNvSpPr>
          <p:nvPr>
            <p:ph type="ftr" sz="quarter" idx="11"/>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9" name="Slide Number Placeholder 3"/>
          <p:cNvSpPr>
            <a:spLocks noGrp="1"/>
          </p:cNvSpPr>
          <p:nvPr>
            <p:ph type="sldNum" sz="quarter" idx="12"/>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42523851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345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90141F76-80B5-4FA3-8DFB-E91BA1464338}" type="datetime1">
              <a:rPr lang="fr-FR" smtClean="0"/>
              <a:t>23/10/2018</a:t>
            </a:fld>
            <a:endParaRPr lang="fr-FR"/>
          </a:p>
        </p:txBody>
      </p:sp>
      <p:sp>
        <p:nvSpPr>
          <p:cNvPr id="4"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fr-FR" smtClean="0"/>
              <a:t>EDMS1975444v1</a:t>
            </a:r>
            <a:endParaRPr lang="fr-FR"/>
          </a:p>
        </p:txBody>
      </p:sp>
      <p:sp>
        <p:nvSpPr>
          <p:cNvPr id="5"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3167630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494"/>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1" y="1325608"/>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E5BB94BE-4188-4753-824F-4FBB3E1E5610}" type="datetime1">
              <a:rPr lang="fr-FR" smtClean="0"/>
              <a:t>23/10/2018</a:t>
            </a:fld>
            <a:endParaRPr lang="fr-FR"/>
          </a:p>
        </p:txBody>
      </p:sp>
      <p:sp>
        <p:nvSpPr>
          <p:cNvPr id="3"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fr-FR" smtClean="0"/>
              <a:t>EDMS1975444v1</a:t>
            </a:r>
            <a:endParaRPr lang="fr-FR"/>
          </a:p>
        </p:txBody>
      </p:sp>
      <p:sp>
        <p:nvSpPr>
          <p:cNvPr id="4"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8625460-5BC2-4F30-A2B0-AE4FD3EFDC19}" type="slidenum">
              <a:rPr lang="fr-FR" smtClean="0"/>
              <a:t>‹#›</a:t>
            </a:fld>
            <a:endParaRPr lang="fr-FR"/>
          </a:p>
        </p:txBody>
      </p:sp>
    </p:spTree>
    <p:extLst>
      <p:ext uri="{BB962C8B-B14F-4D97-AF65-F5344CB8AC3E}">
        <p14:creationId xmlns:p14="http://schemas.microsoft.com/office/powerpoint/2010/main" val="239704774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Lst>
  <p:timing>
    <p:tnLst>
      <p:par>
        <p:cTn id="1" dur="indefinite" restart="never" nodeType="tmRoot"/>
      </p:par>
    </p:tnLst>
  </p:timing>
  <p:hf hdr="0" dt="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70332" indent="-342900" algn="l" rtl="0" eaLnBrk="1" latinLnBrk="0" hangingPunct="1">
        <a:spcBef>
          <a:spcPct val="20000"/>
        </a:spcBef>
        <a:buClr>
          <a:schemeClr val="accent1"/>
        </a:buClr>
        <a:buSzPct val="80000"/>
        <a:buFont typeface="Arial"/>
        <a:buChar char="•"/>
        <a:defRPr kumimoji="0" sz="2250" kern="1200">
          <a:solidFill>
            <a:schemeClr val="tx1"/>
          </a:solidFill>
          <a:latin typeface="+mn-lt"/>
          <a:ea typeface="+mn-ea"/>
          <a:cs typeface="+mn-cs"/>
        </a:defRPr>
      </a:lvl1pPr>
      <a:lvl2pPr marL="678942" indent="-342900" algn="l" rtl="0" eaLnBrk="1" latinLnBrk="0" hangingPunct="1">
        <a:spcBef>
          <a:spcPct val="20000"/>
        </a:spcBef>
        <a:buClr>
          <a:schemeClr val="accent1"/>
        </a:buClr>
        <a:buSzPct val="90000"/>
        <a:buFont typeface="Arial"/>
        <a:buChar char="•"/>
        <a:defRPr kumimoji="0" sz="1950" kern="1200">
          <a:solidFill>
            <a:schemeClr val="tx1"/>
          </a:solidFill>
          <a:latin typeface="+mn-lt"/>
          <a:ea typeface="+mn-ea"/>
          <a:cs typeface="+mn-cs"/>
        </a:defRPr>
      </a:lvl2pPr>
      <a:lvl3pPr marL="819531" indent="-257175"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038987" indent="-257175" algn="l" rtl="0" eaLnBrk="1" latinLnBrk="0" hangingPunct="1">
        <a:spcBef>
          <a:spcPct val="20000"/>
        </a:spcBef>
        <a:buClr>
          <a:schemeClr val="accent3"/>
        </a:buClr>
        <a:buSzPct val="90000"/>
        <a:buFont typeface="Arial"/>
        <a:buChar char="•"/>
        <a:defRPr kumimoji="0" sz="1500" kern="1200">
          <a:solidFill>
            <a:schemeClr val="tx1"/>
          </a:solidFill>
          <a:latin typeface="+mn-lt"/>
          <a:ea typeface="+mn-ea"/>
          <a:cs typeface="+mn-cs"/>
        </a:defRPr>
      </a:lvl4pPr>
      <a:lvl5pPr marL="1237869" indent="-257175" algn="l" rtl="0" eaLnBrk="1" latinLnBrk="0" hangingPunct="1">
        <a:spcBef>
          <a:spcPct val="20000"/>
        </a:spcBef>
        <a:buClr>
          <a:schemeClr val="accent4"/>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hemeOverride" Target="../theme/themeOverride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50.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7.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7.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1.png"/><Relationship Id="rId7" Type="http://schemas.openxmlformats.org/officeDocument/2006/relationships/image" Target="../media/image24.jpeg"/><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9.png"/><Relationship Id="rId10" Type="http://schemas.openxmlformats.org/officeDocument/2006/relationships/image" Target="../media/image27.jpeg"/><Relationship Id="rId4" Type="http://schemas.openxmlformats.org/officeDocument/2006/relationships/image" Target="../media/image22.png"/><Relationship Id="rId9"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32.jpeg"/><Relationship Id="rId5" Type="http://schemas.openxmlformats.org/officeDocument/2006/relationships/image" Target="../media/image31.jpeg"/><Relationship Id="rId10" Type="http://schemas.openxmlformats.org/officeDocument/2006/relationships/image" Target="../media/image23.jpeg"/><Relationship Id="rId4" Type="http://schemas.openxmlformats.org/officeDocument/2006/relationships/image" Target="../media/image30.png"/><Relationship Id="rId9"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969963"/>
            <a:ext cx="7470508" cy="2387600"/>
          </a:xfrm>
        </p:spPr>
        <p:txBody>
          <a:bodyPr/>
          <a:lstStyle/>
          <a:p>
            <a:r>
              <a:rPr lang="en-GB" dirty="0" smtClean="0"/>
              <a:t>Personnel Protection Systems </a:t>
            </a:r>
            <a:br>
              <a:rPr lang="en-GB" dirty="0" smtClean="0"/>
            </a:br>
            <a:r>
              <a:rPr lang="en-GB" sz="2800" dirty="0" smtClean="0"/>
              <a:t>New control solutions for safety applications</a:t>
            </a:r>
            <a:br>
              <a:rPr lang="en-GB" sz="2800" dirty="0" smtClean="0"/>
            </a:br>
            <a:r>
              <a:rPr lang="en-GB" sz="2800" dirty="0"/>
              <a:t/>
            </a:r>
            <a:br>
              <a:rPr lang="en-GB" sz="2800" dirty="0"/>
            </a:br>
            <a:endParaRPr lang="fr-FR" sz="2800" dirty="0">
              <a:solidFill>
                <a:schemeClr val="accent1">
                  <a:lumMod val="75000"/>
                </a:schemeClr>
              </a:solidFill>
            </a:endParaRPr>
          </a:p>
        </p:txBody>
      </p:sp>
      <p:sp>
        <p:nvSpPr>
          <p:cNvPr id="3" name="Subtitle 2"/>
          <p:cNvSpPr>
            <a:spLocks noGrp="1"/>
          </p:cNvSpPr>
          <p:nvPr>
            <p:ph type="subTitle" idx="1"/>
          </p:nvPr>
        </p:nvSpPr>
        <p:spPr>
          <a:xfrm>
            <a:off x="1128538" y="4310946"/>
            <a:ext cx="6858000" cy="1241822"/>
          </a:xfrm>
        </p:spPr>
        <p:txBody>
          <a:bodyPr>
            <a:normAutofit/>
          </a:bodyPr>
          <a:lstStyle/>
          <a:p>
            <a:r>
              <a:rPr lang="en-GB" b="1" dirty="0" smtClean="0">
                <a:solidFill>
                  <a:schemeClr val="accent1">
                    <a:lumMod val="75000"/>
                  </a:schemeClr>
                </a:solidFill>
              </a:rPr>
              <a:t>F. Valentini</a:t>
            </a:r>
            <a:r>
              <a:rPr lang="en-GB" dirty="0" smtClean="0">
                <a:solidFill>
                  <a:schemeClr val="accent1">
                    <a:lumMod val="75000"/>
                  </a:schemeClr>
                </a:solidFill>
              </a:rPr>
              <a:t> (BE-ICS-CSE)</a:t>
            </a:r>
            <a:endParaRPr lang="fr-FR" dirty="0">
              <a:solidFill>
                <a:schemeClr val="accent1">
                  <a:lumMod val="75000"/>
                </a:schemeClr>
              </a:solidFill>
            </a:endParaRPr>
          </a:p>
        </p:txBody>
      </p:sp>
      <p:sp>
        <p:nvSpPr>
          <p:cNvPr id="6" name="Slide Number Placeholder 5"/>
          <p:cNvSpPr>
            <a:spLocks noGrp="1"/>
          </p:cNvSpPr>
          <p:nvPr>
            <p:ph type="sldNum" sz="quarter" idx="12"/>
          </p:nvPr>
        </p:nvSpPr>
        <p:spPr/>
        <p:txBody>
          <a:bodyPr/>
          <a:lstStyle/>
          <a:p>
            <a:fld id="{28625460-5BC2-4F30-A2B0-AE4FD3EFDC19}" type="slidenum">
              <a:rPr lang="fr-FR" smtClean="0"/>
              <a:t>1</a:t>
            </a:fld>
            <a:endParaRPr lang="fr-FR"/>
          </a:p>
        </p:txBody>
      </p:sp>
      <p:sp>
        <p:nvSpPr>
          <p:cNvPr id="10" name="Subtitle 2"/>
          <p:cNvSpPr txBox="1">
            <a:spLocks/>
          </p:cNvSpPr>
          <p:nvPr/>
        </p:nvSpPr>
        <p:spPr>
          <a:xfrm>
            <a:off x="1143000" y="3690035"/>
            <a:ext cx="6858000" cy="1241822"/>
          </a:xfrm>
          <a:prstGeom prst="rect">
            <a:avLst/>
          </a:prstGeom>
        </p:spPr>
        <p:txBody>
          <a:bodyPr vert="horz">
            <a:normAutofit/>
          </a:bodyPr>
          <a:lstStyle>
            <a:lvl1pPr marL="0" indent="0" algn="ctr" rtl="0" eaLnBrk="1" latinLnBrk="0" hangingPunct="1">
              <a:spcBef>
                <a:spcPct val="20000"/>
              </a:spcBef>
              <a:buClr>
                <a:schemeClr val="accent1"/>
              </a:buClr>
              <a:buSzPct val="80000"/>
              <a:buFont typeface="Arial"/>
              <a:buNone/>
              <a:defRPr kumimoji="0" sz="1350" kern="1200">
                <a:solidFill>
                  <a:schemeClr val="tx1"/>
                </a:solidFill>
                <a:latin typeface="+mn-lt"/>
                <a:ea typeface="+mn-ea"/>
                <a:cs typeface="+mn-cs"/>
              </a:defRPr>
            </a:lvl1pPr>
            <a:lvl2pPr marL="257175" indent="0" algn="ctr" rtl="0" eaLnBrk="1" latinLnBrk="0" hangingPunct="1">
              <a:spcBef>
                <a:spcPct val="20000"/>
              </a:spcBef>
              <a:buClr>
                <a:schemeClr val="accent1"/>
              </a:buClr>
              <a:buSzPct val="90000"/>
              <a:buFont typeface="Arial"/>
              <a:buNone/>
              <a:defRPr kumimoji="0" sz="1125" kern="1200">
                <a:solidFill>
                  <a:schemeClr val="tx1"/>
                </a:solidFill>
                <a:latin typeface="+mn-lt"/>
                <a:ea typeface="+mn-ea"/>
                <a:cs typeface="+mn-cs"/>
              </a:defRPr>
            </a:lvl2pPr>
            <a:lvl3pPr marL="514350" indent="0" algn="ctr" rtl="0" eaLnBrk="1" latinLnBrk="0" hangingPunct="1">
              <a:spcBef>
                <a:spcPct val="20000"/>
              </a:spcBef>
              <a:buClr>
                <a:schemeClr val="accent2"/>
              </a:buClr>
              <a:buSzPct val="85000"/>
              <a:buFont typeface="Arial"/>
              <a:buNone/>
              <a:defRPr kumimoji="0" sz="1013" kern="1200">
                <a:solidFill>
                  <a:schemeClr val="tx1"/>
                </a:solidFill>
                <a:latin typeface="+mn-lt"/>
                <a:ea typeface="+mn-ea"/>
                <a:cs typeface="+mn-cs"/>
              </a:defRPr>
            </a:lvl3pPr>
            <a:lvl4pPr marL="771525" indent="0" algn="ctr" rtl="0" eaLnBrk="1" latinLnBrk="0" hangingPunct="1">
              <a:spcBef>
                <a:spcPct val="20000"/>
              </a:spcBef>
              <a:buClr>
                <a:schemeClr val="accent3"/>
              </a:buClr>
              <a:buSzPct val="90000"/>
              <a:buFont typeface="Arial"/>
              <a:buNone/>
              <a:defRPr kumimoji="0" sz="900" kern="1200">
                <a:solidFill>
                  <a:schemeClr val="tx1"/>
                </a:solidFill>
                <a:latin typeface="+mn-lt"/>
                <a:ea typeface="+mn-ea"/>
                <a:cs typeface="+mn-cs"/>
              </a:defRPr>
            </a:lvl4pPr>
            <a:lvl5pPr marL="1028700" indent="0" algn="ctr" rtl="0" eaLnBrk="1" latinLnBrk="0" hangingPunct="1">
              <a:spcBef>
                <a:spcPct val="20000"/>
              </a:spcBef>
              <a:buClr>
                <a:schemeClr val="accent4"/>
              </a:buClr>
              <a:buSzPct val="100000"/>
              <a:buFont typeface="Arial"/>
              <a:buNone/>
              <a:defRPr kumimoji="0" sz="900" kern="1200">
                <a:solidFill>
                  <a:schemeClr val="tx1"/>
                </a:solidFill>
                <a:latin typeface="+mn-lt"/>
                <a:ea typeface="+mn-ea"/>
                <a:cs typeface="+mn-cs"/>
              </a:defRPr>
            </a:lvl5pPr>
            <a:lvl6pPr marL="1285875" indent="0" algn="ctr" rtl="0" eaLnBrk="1" latinLnBrk="0" hangingPunct="1">
              <a:spcBef>
                <a:spcPct val="20000"/>
              </a:spcBef>
              <a:buClr>
                <a:schemeClr val="accent5"/>
              </a:buClr>
              <a:buFont typeface="Arial"/>
              <a:buNone/>
              <a:defRPr kumimoji="0" sz="900" kern="1200" baseline="0">
                <a:solidFill>
                  <a:schemeClr val="tx1"/>
                </a:solidFill>
                <a:latin typeface="+mn-lt"/>
                <a:ea typeface="+mn-ea"/>
                <a:cs typeface="+mn-cs"/>
              </a:defRPr>
            </a:lvl6pPr>
            <a:lvl7pPr marL="1543050" indent="0" algn="ctr" rtl="0" eaLnBrk="1" latinLnBrk="0" hangingPunct="1">
              <a:spcBef>
                <a:spcPct val="20000"/>
              </a:spcBef>
              <a:buClr>
                <a:schemeClr val="accent6"/>
              </a:buClr>
              <a:buSzPct val="100000"/>
              <a:buFont typeface="Arial"/>
              <a:buNone/>
              <a:defRPr kumimoji="0" sz="900" kern="1200" baseline="0">
                <a:solidFill>
                  <a:schemeClr val="tx1"/>
                </a:solidFill>
                <a:latin typeface="+mn-lt"/>
                <a:ea typeface="+mn-ea"/>
                <a:cs typeface="+mn-cs"/>
              </a:defRPr>
            </a:lvl7pPr>
            <a:lvl8pPr marL="1800225" indent="0" algn="ctr" rtl="0" eaLnBrk="1" latinLnBrk="0" hangingPunct="1">
              <a:spcBef>
                <a:spcPct val="20000"/>
              </a:spcBef>
              <a:buClr>
                <a:schemeClr val="accent6"/>
              </a:buClr>
              <a:buFont typeface="Arial"/>
              <a:buNone/>
              <a:defRPr kumimoji="0" sz="900" kern="1200">
                <a:solidFill>
                  <a:schemeClr val="tx1"/>
                </a:solidFill>
                <a:latin typeface="+mn-lt"/>
                <a:ea typeface="+mn-ea"/>
                <a:cs typeface="+mn-cs"/>
              </a:defRPr>
            </a:lvl8pPr>
            <a:lvl9pPr marL="2057400" indent="0" algn="ctr" rtl="0" eaLnBrk="1" latinLnBrk="0" hangingPunct="1">
              <a:spcBef>
                <a:spcPct val="20000"/>
              </a:spcBef>
              <a:buClr>
                <a:schemeClr val="accent6"/>
              </a:buClr>
              <a:buFont typeface="Arial"/>
              <a:buNone/>
              <a:defRPr kumimoji="0" sz="900" kern="1200">
                <a:solidFill>
                  <a:schemeClr val="tx1"/>
                </a:solidFill>
                <a:latin typeface="+mn-lt"/>
                <a:ea typeface="+mn-ea"/>
                <a:cs typeface="+mn-cs"/>
              </a:defRPr>
            </a:lvl9pPr>
          </a:lstStyle>
          <a:p>
            <a:endParaRPr lang="en-GB" dirty="0" smtClean="0">
              <a:solidFill>
                <a:schemeClr val="accent1">
                  <a:lumMod val="75000"/>
                </a:schemeClr>
              </a:solidFill>
            </a:endParaRPr>
          </a:p>
          <a:p>
            <a:r>
              <a:rPr lang="en-GB" b="1" dirty="0" smtClean="0"/>
              <a:t>KT – Innovation Day</a:t>
            </a:r>
            <a:r>
              <a:rPr lang="fr-FR" dirty="0" smtClean="0">
                <a:solidFill>
                  <a:schemeClr val="accent1">
                    <a:lumMod val="75000"/>
                  </a:schemeClr>
                </a:solidFill>
              </a:rPr>
              <a:t> – 26th </a:t>
            </a:r>
            <a:r>
              <a:rPr lang="fr-FR" dirty="0" err="1" smtClean="0">
                <a:solidFill>
                  <a:schemeClr val="accent1">
                    <a:lumMod val="75000"/>
                  </a:schemeClr>
                </a:solidFill>
              </a:rPr>
              <a:t>October</a:t>
            </a:r>
            <a:r>
              <a:rPr lang="fr-FR" dirty="0" smtClean="0">
                <a:solidFill>
                  <a:schemeClr val="accent1">
                    <a:lumMod val="75000"/>
                  </a:schemeClr>
                </a:solidFill>
              </a:rPr>
              <a:t> 2018</a:t>
            </a:r>
            <a:endParaRPr lang="fr-FR" dirty="0">
              <a:solidFill>
                <a:schemeClr val="accent1">
                  <a:lumMod val="75000"/>
                </a:schemeClr>
              </a:solidFill>
            </a:endParaRPr>
          </a:p>
        </p:txBody>
      </p:sp>
      <p:pic>
        <p:nvPicPr>
          <p:cNvPr id="7" name="Picture 6"/>
          <p:cNvPicPr>
            <a:picLocks noChangeAspect="1"/>
          </p:cNvPicPr>
          <p:nvPr/>
        </p:nvPicPr>
        <p:blipFill rotWithShape="1">
          <a:blip r:embed="rId4"/>
          <a:srcRect l="30156" t="23540" r="29922" b="16602"/>
          <a:stretch/>
        </p:blipFill>
        <p:spPr>
          <a:xfrm>
            <a:off x="460068" y="435823"/>
            <a:ext cx="868670" cy="850107"/>
          </a:xfrm>
          <a:prstGeom prst="rect">
            <a:avLst/>
          </a:prstGeom>
        </p:spPr>
      </p:pic>
      <p:pic>
        <p:nvPicPr>
          <p:cNvPr id="2050" name="Picture 2" descr="Image result for cern beams departme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8925" y="435823"/>
            <a:ext cx="2147876" cy="353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28942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Conclusions</a:t>
            </a:r>
            <a:endParaRPr lang="en-US" dirty="0">
              <a:solidFill>
                <a:schemeClr val="tx2">
                  <a:lumMod val="75000"/>
                </a:schemeClr>
              </a:solidFill>
            </a:endParaRPr>
          </a:p>
        </p:txBody>
      </p:sp>
      <p:grpSp>
        <p:nvGrpSpPr>
          <p:cNvPr id="2" name="Group 1"/>
          <p:cNvGrpSpPr/>
          <p:nvPr/>
        </p:nvGrpSpPr>
        <p:grpSpPr>
          <a:xfrm>
            <a:off x="960648" y="1026806"/>
            <a:ext cx="7723406" cy="4633996"/>
            <a:chOff x="960648" y="952382"/>
            <a:chExt cx="7723406" cy="4633996"/>
          </a:xfrm>
        </p:grpSpPr>
        <p:sp>
          <p:nvSpPr>
            <p:cNvPr id="32" name="Lorem ipsum dolor sit amet, consectetur adipiscing elit. Nunc bibendum eleifend tortor, non porta justo gravida posuere."/>
            <p:cNvSpPr txBox="1"/>
            <p:nvPr/>
          </p:nvSpPr>
          <p:spPr>
            <a:xfrm>
              <a:off x="961895" y="2285474"/>
              <a:ext cx="7722159" cy="330090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pPr marL="171450" indent="-171450">
                <a:buFont typeface="Wingdings" panose="05000000000000000000" pitchFamily="2" charset="2"/>
                <a:buChar char="Ø"/>
              </a:pPr>
              <a:r>
                <a:rPr lang="en-US" sz="1600" b="1" dirty="0" smtClean="0"/>
                <a:t>Fast </a:t>
              </a:r>
              <a:r>
                <a:rPr lang="en-US" sz="1600" b="1" u="sng" dirty="0" smtClean="0"/>
                <a:t>return on investment</a:t>
              </a:r>
              <a:r>
                <a:rPr lang="en-US" sz="1600" b="1" dirty="0" smtClean="0"/>
                <a:t> </a:t>
              </a:r>
              <a:r>
                <a:rPr lang="en-US" sz="1600" b="1" dirty="0" smtClean="0"/>
                <a:t>after </a:t>
              </a:r>
              <a:r>
                <a:rPr lang="en-US" sz="1600" b="1" dirty="0" smtClean="0"/>
                <a:t>deployment of 2 small/medium size PPS.</a:t>
              </a:r>
              <a:endParaRPr lang="en-US" sz="1600" b="1" dirty="0" smtClean="0"/>
            </a:p>
            <a:p>
              <a:endParaRPr lang="en-US" sz="1600" b="1" dirty="0" smtClean="0"/>
            </a:p>
            <a:p>
              <a:pPr marL="171450" indent="-171450">
                <a:buFont typeface="Wingdings" panose="05000000000000000000" pitchFamily="2" charset="2"/>
                <a:buChar char="Ø"/>
              </a:pPr>
              <a:r>
                <a:rPr lang="en-US" sz="1600" b="1" dirty="0" smtClean="0"/>
                <a:t>Potential applications for renovation of SPS North EXP </a:t>
              </a:r>
              <a:r>
                <a:rPr lang="en-US" sz="1600" b="1" dirty="0" smtClean="0"/>
                <a:t>Areas, 60 Laser rooms and other small facilities @ CERN.</a:t>
              </a:r>
              <a:endParaRPr lang="en-US" sz="1200" b="1" dirty="0"/>
            </a:p>
            <a:p>
              <a:endParaRPr lang="en-US" sz="1600" dirty="0" smtClean="0"/>
            </a:p>
            <a:p>
              <a:pPr marL="171450" indent="-171450">
                <a:buFont typeface="Wingdings" panose="05000000000000000000" pitchFamily="2" charset="2"/>
                <a:buChar char="Ø"/>
              </a:pPr>
              <a:r>
                <a:rPr lang="en-US" sz="1600" b="1" dirty="0" smtClean="0"/>
                <a:t>Other areas of application outside CERN</a:t>
              </a:r>
            </a:p>
            <a:p>
              <a:pPr marL="742950" lvl="1" indent="-285750">
                <a:buFont typeface="Arial" panose="020B0604020202020204" pitchFamily="34" charset="0"/>
                <a:buChar char="•"/>
              </a:pPr>
              <a:r>
                <a:rPr lang="en-US" sz="1400" u="sng" dirty="0" smtClean="0">
                  <a:solidFill>
                    <a:srgbClr val="44546A"/>
                  </a:solidFill>
                </a:rPr>
                <a:t>Medical sector</a:t>
              </a:r>
              <a:r>
                <a:rPr lang="en-US" sz="1400" dirty="0" smtClean="0">
                  <a:solidFill>
                    <a:srgbClr val="44546A"/>
                  </a:solidFill>
                </a:rPr>
                <a:t>: interlock of radiological treatment rooms;</a:t>
              </a:r>
            </a:p>
            <a:p>
              <a:pPr marL="742950" lvl="1" indent="-285750">
                <a:buFont typeface="Arial" panose="020B0604020202020204" pitchFamily="34" charset="0"/>
                <a:buChar char="•"/>
              </a:pPr>
              <a:r>
                <a:rPr lang="en-US" sz="1400" u="sng" dirty="0" smtClean="0">
                  <a:solidFill>
                    <a:srgbClr val="44546A"/>
                  </a:solidFill>
                </a:rPr>
                <a:t>Other research laboratories</a:t>
              </a:r>
              <a:r>
                <a:rPr lang="en-US" sz="1400" dirty="0" smtClean="0">
                  <a:solidFill>
                    <a:srgbClr val="44546A"/>
                  </a:solidFill>
                </a:rPr>
                <a:t>: Alba, ITER, etc. </a:t>
              </a:r>
            </a:p>
            <a:p>
              <a:pPr marL="742950" lvl="1" indent="-285750">
                <a:buFont typeface="Arial" panose="020B0604020202020204" pitchFamily="34" charset="0"/>
                <a:buChar char="•"/>
              </a:pPr>
              <a:r>
                <a:rPr lang="en-US" sz="1400" u="sng" dirty="0" smtClean="0">
                  <a:solidFill>
                    <a:srgbClr val="44546A"/>
                  </a:solidFill>
                </a:rPr>
                <a:t>Industrial sector</a:t>
              </a:r>
              <a:r>
                <a:rPr lang="en-US" sz="1400" dirty="0" smtClean="0">
                  <a:solidFill>
                    <a:srgbClr val="44546A"/>
                  </a:solidFill>
                </a:rPr>
                <a:t>: interlock of hazardous machinery.</a:t>
              </a:r>
              <a:endParaRPr lang="en-US" sz="1400" dirty="0" smtClean="0">
                <a:solidFill>
                  <a:srgbClr val="44546A"/>
                </a:solidFill>
              </a:endParaRPr>
            </a:p>
            <a:p>
              <a:endParaRPr lang="en-US" sz="1600" dirty="0"/>
            </a:p>
          </p:txBody>
        </p:sp>
        <p:sp>
          <p:nvSpPr>
            <p:cNvPr id="5" name="Lorem ipsum dolor sit amet, consectetur adipiscing elit. Nunc bibendum eleifend tortor, non porta justo gravida posuere."/>
            <p:cNvSpPr txBox="1"/>
            <p:nvPr/>
          </p:nvSpPr>
          <p:spPr>
            <a:xfrm>
              <a:off x="960648" y="952382"/>
              <a:ext cx="7722159" cy="145424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pPr marL="171450" indent="-171450">
                <a:buFont typeface="Wingdings" panose="05000000000000000000" pitchFamily="2" charset="2"/>
                <a:buChar char="Ø"/>
              </a:pPr>
              <a:r>
                <a:rPr lang="en-US" sz="1600" b="1" dirty="0" smtClean="0"/>
                <a:t>Our </a:t>
              </a:r>
              <a:r>
                <a:rPr lang="en-US" sz="1600" b="1" dirty="0" smtClean="0"/>
                <a:t>proposition </a:t>
              </a:r>
              <a:r>
                <a:rPr lang="en-US" sz="1600" b="1" dirty="0" smtClean="0"/>
                <a:t>allows to</a:t>
              </a:r>
              <a:r>
                <a:rPr lang="en-US" sz="1600" dirty="0" smtClean="0"/>
                <a:t>:</a:t>
              </a:r>
            </a:p>
            <a:p>
              <a:pPr marL="742950" lvl="1" indent="-285750">
                <a:buFont typeface="Arial" panose="020B0604020202020204" pitchFamily="34" charset="0"/>
                <a:buChar char="•"/>
              </a:pPr>
              <a:r>
                <a:rPr lang="en-US" sz="1400" dirty="0" smtClean="0">
                  <a:solidFill>
                    <a:srgbClr val="44546A"/>
                  </a:solidFill>
                </a:rPr>
                <a:t>Build </a:t>
              </a:r>
              <a:r>
                <a:rPr lang="en-US" sz="1400" dirty="0" smtClean="0">
                  <a:solidFill>
                    <a:srgbClr val="44546A"/>
                  </a:solidFill>
                </a:rPr>
                <a:t>compact </a:t>
              </a:r>
              <a:r>
                <a:rPr lang="en-US" sz="1400" dirty="0" smtClean="0">
                  <a:solidFill>
                    <a:srgbClr val="44546A"/>
                  </a:solidFill>
                </a:rPr>
                <a:t>boxes </a:t>
              </a:r>
              <a:r>
                <a:rPr lang="en-US" sz="1400" dirty="0" smtClean="0">
                  <a:solidFill>
                    <a:srgbClr val="44546A"/>
                  </a:solidFill>
                </a:rPr>
                <a:t>for mural fixation;</a:t>
              </a:r>
            </a:p>
            <a:p>
              <a:pPr marL="742950" lvl="1" indent="-285750">
                <a:buFont typeface="Arial" panose="020B0604020202020204" pitchFamily="34" charset="0"/>
                <a:buChar char="•"/>
              </a:pPr>
              <a:r>
                <a:rPr lang="en-US" sz="1400" dirty="0">
                  <a:solidFill>
                    <a:srgbClr val="44546A"/>
                  </a:solidFill>
                </a:rPr>
                <a:t>Eliminate costs for big cabinets </a:t>
              </a:r>
              <a:r>
                <a:rPr lang="en-US" sz="1400" dirty="0" smtClean="0">
                  <a:solidFill>
                    <a:srgbClr val="44546A"/>
                  </a:solidFill>
                </a:rPr>
                <a:t>design, cabling </a:t>
              </a:r>
              <a:r>
                <a:rPr lang="en-US" sz="1400" dirty="0">
                  <a:solidFill>
                    <a:srgbClr val="44546A"/>
                  </a:solidFill>
                </a:rPr>
                <a:t>and PLC programming; </a:t>
              </a:r>
              <a:endParaRPr lang="en-US" sz="1400" dirty="0" smtClean="0">
                <a:solidFill>
                  <a:srgbClr val="44546A"/>
                </a:solidFill>
              </a:endParaRPr>
            </a:p>
            <a:p>
              <a:pPr marL="742950" lvl="1" indent="-285750">
                <a:buFont typeface="Arial" panose="020B0604020202020204" pitchFamily="34" charset="0"/>
                <a:buChar char="•"/>
              </a:pPr>
              <a:r>
                <a:rPr lang="en-US" sz="1400" dirty="0">
                  <a:solidFill>
                    <a:srgbClr val="44546A"/>
                  </a:solidFill>
                </a:rPr>
                <a:t>Reduce sensibly the maintenance works.</a:t>
              </a:r>
              <a:endParaRPr lang="en-US" sz="1400" dirty="0" smtClean="0">
                <a:solidFill>
                  <a:srgbClr val="44546A"/>
                </a:solidFill>
              </a:endParaRPr>
            </a:p>
            <a:p>
              <a:endParaRPr lang="en-US" sz="1600" dirty="0"/>
            </a:p>
          </p:txBody>
        </p:sp>
      </p:grpSp>
      <p:sp>
        <p:nvSpPr>
          <p:cNvPr id="7" name="Slide Number Placeholder 4"/>
          <p:cNvSpPr>
            <a:spLocks noGrp="1"/>
          </p:cNvSpPr>
          <p:nvPr>
            <p:ph type="sldNum" sz="quarter" idx="4294967295"/>
          </p:nvPr>
        </p:nvSpPr>
        <p:spPr>
          <a:xfrm>
            <a:off x="8318727" y="6337302"/>
            <a:ext cx="501424" cy="365125"/>
          </a:xfrm>
          <a:prstGeom prst="rect">
            <a:avLst/>
          </a:prstGeom>
        </p:spPr>
        <p:txBody>
          <a:bodyPr/>
          <a:lstStyle/>
          <a:p>
            <a:pPr algn="ctr">
              <a:lnSpc>
                <a:spcPct val="200000"/>
              </a:lnSpc>
            </a:pPr>
            <a:r>
              <a:rPr lang="fr-FR" sz="680" dirty="0" smtClean="0">
                <a:solidFill>
                  <a:schemeClr val="bg1">
                    <a:lumMod val="65000"/>
                  </a:schemeClr>
                </a:solidFill>
              </a:rPr>
              <a:t>11</a:t>
            </a:r>
            <a:endParaRPr lang="fr-FR" sz="680" dirty="0">
              <a:solidFill>
                <a:schemeClr val="bg1">
                  <a:lumMod val="65000"/>
                </a:schemeClr>
              </a:solidFill>
            </a:endParaRPr>
          </a:p>
        </p:txBody>
      </p:sp>
    </p:spTree>
    <p:extLst>
      <p:ext uri="{BB962C8B-B14F-4D97-AF65-F5344CB8AC3E}">
        <p14:creationId xmlns:p14="http://schemas.microsoft.com/office/powerpoint/2010/main" val="1309326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002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fr-FR" smtClean="0"/>
              <a:t>EDMS1975444v1</a:t>
            </a:r>
            <a:endParaRPr lang="fr-FR"/>
          </a:p>
        </p:txBody>
      </p:sp>
      <p:sp>
        <p:nvSpPr>
          <p:cNvPr id="5" name="Slide Number Placeholder 4"/>
          <p:cNvSpPr>
            <a:spLocks noGrp="1"/>
          </p:cNvSpPr>
          <p:nvPr>
            <p:ph type="sldNum" sz="quarter" idx="4"/>
          </p:nvPr>
        </p:nvSpPr>
        <p:spPr/>
        <p:txBody>
          <a:bodyPr/>
          <a:lstStyle/>
          <a:p>
            <a:fld id="{28625460-5BC2-4F30-A2B0-AE4FD3EFDC19}" type="slidenum">
              <a:rPr lang="fr-FR" smtClean="0"/>
              <a:t>12</a:t>
            </a:fld>
            <a:endParaRPr lang="fr-FR"/>
          </a:p>
        </p:txBody>
      </p:sp>
      <p:sp>
        <p:nvSpPr>
          <p:cNvPr id="6"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Personnel Protection Systems @ CERN</a:t>
            </a:r>
            <a:endParaRPr lang="en-US" dirty="0">
              <a:solidFill>
                <a:schemeClr val="tx2">
                  <a:lumMod val="75000"/>
                </a:schemeClr>
              </a:solidFill>
            </a:endParaRPr>
          </a:p>
        </p:txBody>
      </p:sp>
      <p:sp>
        <p:nvSpPr>
          <p:cNvPr id="30" name="TextBox 29"/>
          <p:cNvSpPr txBox="1"/>
          <p:nvPr/>
        </p:nvSpPr>
        <p:spPr>
          <a:xfrm>
            <a:off x="1637461" y="945625"/>
            <a:ext cx="5431295" cy="338554"/>
          </a:xfrm>
          <a:prstGeom prst="rect">
            <a:avLst/>
          </a:prstGeom>
          <a:noFill/>
        </p:spPr>
        <p:txBody>
          <a:bodyPr wrap="none" rtlCol="0">
            <a:spAutoFit/>
          </a:bodyPr>
          <a:lstStyle/>
          <a:p>
            <a:r>
              <a:rPr lang="en-US" sz="1600" b="1" dirty="0" smtClean="0">
                <a:solidFill>
                  <a:srgbClr val="FFC000"/>
                </a:solidFill>
              </a:rPr>
              <a:t>Large size </a:t>
            </a:r>
            <a:r>
              <a:rPr lang="en-US" sz="1600" b="1" dirty="0" smtClean="0">
                <a:solidFill>
                  <a:srgbClr val="FFC000"/>
                </a:solidFill>
              </a:rPr>
              <a:t>accelerator </a:t>
            </a:r>
            <a:r>
              <a:rPr lang="en-US" sz="1600" b="1" dirty="0" smtClean="0">
                <a:solidFill>
                  <a:srgbClr val="FFC000"/>
                </a:solidFill>
              </a:rPr>
              <a:t>Complexes (as LHC, PS, SPS</a:t>
            </a:r>
            <a:r>
              <a:rPr lang="en-US" sz="1600" b="1" dirty="0" smtClean="0">
                <a:solidFill>
                  <a:srgbClr val="FFC000"/>
                </a:solidFill>
              </a:rPr>
              <a:t>) </a:t>
            </a:r>
            <a:endParaRPr lang="en-US" sz="1600" b="1" u="sng" dirty="0" smtClean="0">
              <a:solidFill>
                <a:srgbClr val="FFC000"/>
              </a:solidFill>
            </a:endParaRPr>
          </a:p>
        </p:txBody>
      </p:sp>
      <p:pic>
        <p:nvPicPr>
          <p:cNvPr id="2" name="Picture 1"/>
          <p:cNvPicPr>
            <a:picLocks noChangeAspect="1"/>
          </p:cNvPicPr>
          <p:nvPr/>
        </p:nvPicPr>
        <p:blipFill>
          <a:blip r:embed="rId2"/>
          <a:stretch>
            <a:fillRect/>
          </a:stretch>
        </p:blipFill>
        <p:spPr>
          <a:xfrm>
            <a:off x="921717" y="1453600"/>
            <a:ext cx="7156639" cy="4733331"/>
          </a:xfrm>
          <a:prstGeom prst="rect">
            <a:avLst/>
          </a:prstGeom>
        </p:spPr>
      </p:pic>
      <p:pic>
        <p:nvPicPr>
          <p:cNvPr id="36" name="Picture 3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5618" y="2094950"/>
            <a:ext cx="948820" cy="2290762"/>
          </a:xfrm>
          <a:prstGeom prst="rect">
            <a:avLst/>
          </a:prstGeom>
          <a:noFill/>
          <a:ln w="28575">
            <a:solidFill>
              <a:schemeClr val="accent5"/>
            </a:solidFill>
            <a:miter lim="800000"/>
            <a:headEnd/>
            <a:tailEnd/>
          </a:ln>
          <a:extLst>
            <a:ext uri="{909E8E84-426E-40DD-AFC4-6F175D3DCCD1}">
              <a14:hiddenFill xmlns:a14="http://schemas.microsoft.com/office/drawing/2010/main">
                <a:solidFill>
                  <a:srgbClr val="FFFFFF"/>
                </a:solidFill>
              </a14:hiddenFill>
            </a:ext>
          </a:extLst>
        </p:spPr>
      </p:pic>
      <p:pic>
        <p:nvPicPr>
          <p:cNvPr id="37"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51955" y="988904"/>
            <a:ext cx="1781143" cy="153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5437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fr-FR" smtClean="0"/>
              <a:t>EDMS1975444v1</a:t>
            </a:r>
            <a:endParaRPr lang="fr-FR"/>
          </a:p>
        </p:txBody>
      </p:sp>
      <p:sp>
        <p:nvSpPr>
          <p:cNvPr id="5" name="Slide Number Placeholder 4"/>
          <p:cNvSpPr>
            <a:spLocks noGrp="1"/>
          </p:cNvSpPr>
          <p:nvPr>
            <p:ph type="sldNum" sz="quarter" idx="4"/>
          </p:nvPr>
        </p:nvSpPr>
        <p:spPr/>
        <p:txBody>
          <a:bodyPr/>
          <a:lstStyle/>
          <a:p>
            <a:fld id="{28625460-5BC2-4F30-A2B0-AE4FD3EFDC19}" type="slidenum">
              <a:rPr lang="fr-FR" smtClean="0"/>
              <a:t>13</a:t>
            </a:fld>
            <a:endParaRPr lang="fr-FR"/>
          </a:p>
        </p:txBody>
      </p:sp>
      <p:sp>
        <p:nvSpPr>
          <p:cNvPr id="6" name="Title 1"/>
          <p:cNvSpPr>
            <a:spLocks noGrp="1"/>
          </p:cNvSpPr>
          <p:nvPr>
            <p:ph type="title"/>
          </p:nvPr>
        </p:nvSpPr>
        <p:spPr>
          <a:xfrm>
            <a:off x="11927" y="-72743"/>
            <a:ext cx="9402417" cy="940443"/>
          </a:xfrm>
        </p:spPr>
        <p:txBody>
          <a:bodyPr>
            <a:normAutofit/>
          </a:bodyPr>
          <a:lstStyle/>
          <a:p>
            <a:r>
              <a:rPr lang="en-US" dirty="0" smtClean="0">
                <a:solidFill>
                  <a:schemeClr val="tx2">
                    <a:lumMod val="75000"/>
                  </a:schemeClr>
                </a:solidFill>
              </a:rPr>
              <a:t>Small/Medium Size PPS (Experimental Areas)</a:t>
            </a:r>
            <a:endParaRPr lang="en-US" dirty="0">
              <a:solidFill>
                <a:schemeClr val="tx2">
                  <a:lumMod val="75000"/>
                </a:schemeClr>
              </a:solidFill>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271409" y="934286"/>
            <a:ext cx="4040329" cy="2209005"/>
          </a:xfrm>
          <a:prstGeom prst="rect">
            <a:avLst/>
          </a:prstGeom>
          <a:ln w="9525">
            <a:solidFill>
              <a:schemeClr val="tx1"/>
            </a:solidFill>
          </a:ln>
        </p:spPr>
      </p:pic>
      <p:sp>
        <p:nvSpPr>
          <p:cNvPr id="9" name="Title 1"/>
          <p:cNvSpPr txBox="1">
            <a:spLocks/>
          </p:cNvSpPr>
          <p:nvPr/>
        </p:nvSpPr>
        <p:spPr>
          <a:xfrm>
            <a:off x="4311738" y="1664320"/>
            <a:ext cx="2719295" cy="500250"/>
          </a:xfrm>
          <a:prstGeom prst="rect">
            <a:avLst/>
          </a:prstGeom>
        </p:spPr>
        <p:txBody>
          <a:bodyPr vert="horz" anchor="ctr" anchorCtr="0">
            <a:normAutofit lnSpcReduction="10000"/>
          </a:bodyP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727CA3"/>
                </a:solidFill>
                <a:effectLst/>
                <a:uLnTx/>
                <a:uFillTx/>
                <a:latin typeface="Baskerville Old Face" panose="02020602080505020303" pitchFamily="18" charset="0"/>
                <a:ea typeface="+mj-ea"/>
                <a:cs typeface="+mj-cs"/>
              </a:rPr>
              <a:t>  </a:t>
            </a:r>
            <a:r>
              <a:rPr kumimoji="0" lang="en-US" sz="2800" b="1" i="0" u="none" strike="noStrike" kern="1200" cap="none" spc="0" normalizeH="0" baseline="0" noProof="0" dirty="0" smtClean="0">
                <a:ln>
                  <a:noFill/>
                </a:ln>
                <a:solidFill>
                  <a:srgbClr val="727CA3"/>
                </a:solidFill>
                <a:effectLst/>
                <a:uLnTx/>
                <a:uFillTx/>
                <a:latin typeface="Baskerville Old Face" panose="02020602080505020303" pitchFamily="18" charset="0"/>
                <a:ea typeface="+mj-ea"/>
                <a:cs typeface="+mj-cs"/>
              </a:rPr>
              <a:t>MEDICIS LAB</a:t>
            </a:r>
            <a:endParaRPr kumimoji="0" lang="en-GB" sz="2800" b="1" i="0" u="none" strike="noStrike" kern="1200" cap="none" spc="0" normalizeH="0" baseline="0" noProof="0" dirty="0">
              <a:ln>
                <a:noFill/>
              </a:ln>
              <a:solidFill>
                <a:srgbClr val="727CA3"/>
              </a:solidFill>
              <a:effectLst/>
              <a:uLnTx/>
              <a:uFillTx/>
              <a:latin typeface="Baskerville Old Face" panose="02020602080505020303" pitchFamily="18" charset="0"/>
              <a:ea typeface="+mj-ea"/>
              <a:cs typeface="+mj-cs"/>
            </a:endParaRPr>
          </a:p>
        </p:txBody>
      </p:sp>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515" r="1636"/>
          <a:stretch/>
        </p:blipFill>
        <p:spPr bwMode="auto">
          <a:xfrm>
            <a:off x="4526840" y="2915946"/>
            <a:ext cx="4091721" cy="2734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itle 1"/>
          <p:cNvSpPr txBox="1">
            <a:spLocks/>
          </p:cNvSpPr>
          <p:nvPr/>
        </p:nvSpPr>
        <p:spPr>
          <a:xfrm>
            <a:off x="1113182" y="4080598"/>
            <a:ext cx="3816626" cy="500250"/>
          </a:xfrm>
          <a:prstGeom prst="rect">
            <a:avLst/>
          </a:prstGeom>
        </p:spPr>
        <p:txBody>
          <a:bodyPr vert="horz" anchor="ctr" anchorCtr="0">
            <a:normAutofit lnSpcReduction="10000"/>
          </a:bodyP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727CA3"/>
                </a:solidFill>
                <a:effectLst/>
                <a:uLnTx/>
                <a:uFillTx/>
                <a:latin typeface="Baskerville Old Face" panose="02020602080505020303" pitchFamily="18" charset="0"/>
                <a:ea typeface="+mj-ea"/>
                <a:cs typeface="+mj-cs"/>
              </a:rPr>
              <a:t>  </a:t>
            </a:r>
            <a:r>
              <a:rPr kumimoji="0" lang="en-US" sz="2800" b="1" i="0" u="none" strike="noStrike" kern="1200" cap="none" spc="0" normalizeH="0" baseline="0" noProof="0" dirty="0" smtClean="0">
                <a:ln>
                  <a:noFill/>
                </a:ln>
                <a:solidFill>
                  <a:srgbClr val="727CA3"/>
                </a:solidFill>
                <a:effectLst/>
                <a:uLnTx/>
                <a:uFillTx/>
                <a:latin typeface="Baskerville Old Face" panose="02020602080505020303" pitchFamily="18" charset="0"/>
                <a:ea typeface="+mj-ea"/>
                <a:cs typeface="+mj-cs"/>
              </a:rPr>
              <a:t>ADAM-LIGHT </a:t>
            </a:r>
            <a:r>
              <a:rPr kumimoji="0" lang="en-US" sz="2800" b="1" i="0" u="none" strike="noStrike" kern="1200" cap="none" spc="0" normalizeH="0" baseline="0" noProof="0" dirty="0" err="1" smtClean="0">
                <a:ln>
                  <a:noFill/>
                </a:ln>
                <a:solidFill>
                  <a:srgbClr val="727CA3"/>
                </a:solidFill>
                <a:effectLst/>
                <a:uLnTx/>
                <a:uFillTx/>
                <a:latin typeface="Baskerville Old Face" panose="02020602080505020303" pitchFamily="18" charset="0"/>
                <a:ea typeface="+mj-ea"/>
                <a:cs typeface="+mj-cs"/>
              </a:rPr>
              <a:t>Exp</a:t>
            </a:r>
            <a:endParaRPr kumimoji="0" lang="en-GB" sz="2800" b="1" i="0" u="none" strike="noStrike" kern="1200" cap="none" spc="0" normalizeH="0" baseline="0" noProof="0" dirty="0">
              <a:ln>
                <a:noFill/>
              </a:ln>
              <a:solidFill>
                <a:srgbClr val="727CA3"/>
              </a:solidFill>
              <a:effectLst/>
              <a:uLnTx/>
              <a:uFillTx/>
              <a:latin typeface="Baskerville Old Face" panose="02020602080505020303" pitchFamily="18" charset="0"/>
              <a:ea typeface="+mj-ea"/>
              <a:cs typeface="+mj-cs"/>
            </a:endParaRPr>
          </a:p>
        </p:txBody>
      </p:sp>
      <p:sp>
        <p:nvSpPr>
          <p:cNvPr id="14" name="TextBox 13"/>
          <p:cNvSpPr txBox="1"/>
          <p:nvPr/>
        </p:nvSpPr>
        <p:spPr>
          <a:xfrm>
            <a:off x="1501730" y="6004092"/>
            <a:ext cx="5949064" cy="338554"/>
          </a:xfrm>
          <a:prstGeom prst="rect">
            <a:avLst/>
          </a:prstGeom>
          <a:solidFill>
            <a:schemeClr val="bg1"/>
          </a:solidFill>
        </p:spPr>
        <p:txBody>
          <a:bodyPr wrap="none" rtlCol="0">
            <a:spAutoFit/>
          </a:bodyPr>
          <a:lstStyle/>
          <a:p>
            <a:r>
              <a:rPr lang="en-US" sz="1600" b="1" dirty="0" smtClean="0">
                <a:solidFill>
                  <a:srgbClr val="FF0000"/>
                </a:solidFill>
              </a:rPr>
              <a:t>TEN similar installations are requested per year to BE/ICS !</a:t>
            </a:r>
            <a:endParaRPr lang="en-US" sz="1600" b="1" u="sng" dirty="0" smtClean="0">
              <a:solidFill>
                <a:srgbClr val="FF0000"/>
              </a:solidFill>
            </a:endParaRPr>
          </a:p>
        </p:txBody>
      </p:sp>
    </p:spTree>
    <p:extLst>
      <p:ext uri="{BB962C8B-B14F-4D97-AF65-F5344CB8AC3E}">
        <p14:creationId xmlns:p14="http://schemas.microsoft.com/office/powerpoint/2010/main" val="4099732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28625460-5BC2-4F30-A2B0-AE4FD3EFDC19}" type="slidenum">
              <a:rPr lang="fr-FR" smtClean="0"/>
              <a:t>14</a:t>
            </a:fld>
            <a:endParaRPr lang="fr-FR" dirty="0"/>
          </a:p>
        </p:txBody>
      </p:sp>
      <p:sp>
        <p:nvSpPr>
          <p:cNvPr id="6"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Main Limitations of PLC solutions</a:t>
            </a:r>
            <a:endParaRPr lang="en-US" dirty="0">
              <a:solidFill>
                <a:schemeClr val="tx2">
                  <a:lumMod val="75000"/>
                </a:schemeClr>
              </a:solidFill>
            </a:endParaRPr>
          </a:p>
        </p:txBody>
      </p:sp>
      <p:sp>
        <p:nvSpPr>
          <p:cNvPr id="7" name="Lorem ipsum dolor sit amet, consectetur adipiscing elit. Nunc bibendum eleifend tortor, non porta justo gravida posuere."/>
          <p:cNvSpPr txBox="1"/>
          <p:nvPr/>
        </p:nvSpPr>
        <p:spPr>
          <a:xfrm>
            <a:off x="1525776" y="3309354"/>
            <a:ext cx="7016244" cy="200824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pPr marL="171450" indent="-171450">
              <a:buFont typeface="Wingdings" panose="05000000000000000000" pitchFamily="2" charset="2"/>
              <a:buChar char="Ø"/>
            </a:pPr>
            <a:r>
              <a:rPr lang="en-US" sz="1400" b="1" dirty="0" smtClean="0"/>
              <a:t>Cost of Material</a:t>
            </a:r>
            <a:r>
              <a:rPr lang="en-US" sz="1400" dirty="0" smtClean="0"/>
              <a:t>: approx. 2’500 CHF for Siemens parts.</a:t>
            </a:r>
          </a:p>
          <a:p>
            <a:pPr marL="171450" indent="-171450">
              <a:buFont typeface="Wingdings" panose="05000000000000000000" pitchFamily="2" charset="2"/>
              <a:buChar char="Ø"/>
            </a:pPr>
            <a:r>
              <a:rPr lang="en-US" sz="1400" b="1" dirty="0" smtClean="0"/>
              <a:t>Production Time</a:t>
            </a:r>
            <a:r>
              <a:rPr lang="en-US" sz="1400" dirty="0" smtClean="0"/>
              <a:t>: 1 staff engaged for </a:t>
            </a:r>
            <a:r>
              <a:rPr lang="en-US" sz="1400" i="1" dirty="0" smtClean="0"/>
              <a:t>min</a:t>
            </a:r>
            <a:r>
              <a:rPr lang="en-US" sz="1400" dirty="0" smtClean="0"/>
              <a:t> 2 weeks (1w cabinet mounting, 1w SW </a:t>
            </a:r>
            <a:r>
              <a:rPr lang="en-US" sz="1400" dirty="0" smtClean="0"/>
              <a:t>development &amp; testing).</a:t>
            </a:r>
            <a:endParaRPr lang="en-US" sz="1400" dirty="0" smtClean="0"/>
          </a:p>
          <a:p>
            <a:pPr marL="171450" indent="-171450">
              <a:buFont typeface="Wingdings" panose="05000000000000000000" pitchFamily="2" charset="2"/>
              <a:buChar char="Ø"/>
            </a:pPr>
            <a:r>
              <a:rPr lang="en-US" sz="1400" b="1" dirty="0" smtClean="0"/>
              <a:t>Maintenance Costs</a:t>
            </a:r>
            <a:r>
              <a:rPr lang="en-US" sz="1400" dirty="0" smtClean="0"/>
              <a:t>: dozens of PLCs with different SW to be kept updated. </a:t>
            </a:r>
          </a:p>
          <a:p>
            <a:pPr marL="171450" indent="-171450">
              <a:buFont typeface="Wingdings" panose="05000000000000000000" pitchFamily="2" charset="2"/>
              <a:buChar char="Ø"/>
            </a:pPr>
            <a:r>
              <a:rPr lang="en-US" sz="1400" b="1" dirty="0" smtClean="0"/>
              <a:t>Siemens Update Policy</a:t>
            </a:r>
            <a:r>
              <a:rPr lang="en-US" sz="1400" dirty="0" smtClean="0"/>
              <a:t>: annual new releases of PLC firmware and development </a:t>
            </a:r>
            <a:r>
              <a:rPr lang="en-US" sz="1400" dirty="0" smtClean="0"/>
              <a:t>software impacts on operation of the experiments. </a:t>
            </a:r>
            <a:endParaRPr lang="en-US" sz="1400" dirty="0"/>
          </a:p>
        </p:txBody>
      </p:sp>
      <p:sp>
        <p:nvSpPr>
          <p:cNvPr id="8" name="Shape"/>
          <p:cNvSpPr/>
          <p:nvPr/>
        </p:nvSpPr>
        <p:spPr>
          <a:xfrm rot="10800000">
            <a:off x="737739" y="3921508"/>
            <a:ext cx="629753" cy="629753"/>
          </a:xfrm>
          <a:custGeom>
            <a:avLst/>
            <a:gdLst/>
            <a:ahLst/>
            <a:cxnLst>
              <a:cxn ang="0">
                <a:pos x="wd2" y="hd2"/>
              </a:cxn>
              <a:cxn ang="5400000">
                <a:pos x="wd2" y="hd2"/>
              </a:cxn>
              <a:cxn ang="10800000">
                <a:pos x="wd2" y="hd2"/>
              </a:cxn>
              <a:cxn ang="16200000">
                <a:pos x="wd2" y="hd2"/>
              </a:cxn>
            </a:cxnLst>
            <a:rect l="0" t="0" r="r" b="b"/>
            <a:pathLst>
              <a:path w="21600" h="21600" extrusionOk="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lumMod val="50000"/>
            </a:schemeClr>
          </a:solidFill>
          <a:ln w="12700">
            <a:miter lim="400000"/>
          </a:ln>
        </p:spPr>
        <p:txBody>
          <a:bodyPr tIns="91439" bIns="91439"/>
          <a:lstStyle/>
          <a:p>
            <a:pPr defTabSz="1828800" hangingPunct="0"/>
            <a:endParaRPr sz="3600" kern="0">
              <a:solidFill>
                <a:srgbClr val="000000"/>
              </a:solidFill>
              <a:latin typeface="Calibri"/>
              <a:sym typeface="Calibri"/>
            </a:endParaRPr>
          </a:p>
        </p:txBody>
      </p:sp>
      <p:sp>
        <p:nvSpPr>
          <p:cNvPr id="10" name="TextBox 9"/>
          <p:cNvSpPr txBox="1"/>
          <p:nvPr/>
        </p:nvSpPr>
        <p:spPr>
          <a:xfrm>
            <a:off x="3759953" y="2570067"/>
            <a:ext cx="2539478" cy="276999"/>
          </a:xfrm>
          <a:prstGeom prst="rect">
            <a:avLst/>
          </a:prstGeom>
          <a:noFill/>
        </p:spPr>
        <p:txBody>
          <a:bodyPr wrap="none" rtlCol="0">
            <a:spAutoFit/>
          </a:bodyPr>
          <a:lstStyle/>
          <a:p>
            <a:r>
              <a:rPr lang="en-US" sz="1200" b="1" dirty="0" smtClean="0">
                <a:solidFill>
                  <a:schemeClr val="accent4"/>
                </a:solidFill>
              </a:rPr>
              <a:t>Siemens PLC 1200 Safety series</a:t>
            </a:r>
            <a:endParaRPr lang="en-US" sz="1200" b="1" u="sng" dirty="0" smtClean="0">
              <a:solidFill>
                <a:schemeClr val="accent4"/>
              </a:solidFill>
            </a:endParaRPr>
          </a:p>
        </p:txBody>
      </p:sp>
      <p:pic>
        <p:nvPicPr>
          <p:cNvPr id="1028" name="Picture 4" descr="Image result for PLC siemens 1200 safe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0968" y="1418610"/>
            <a:ext cx="2150745" cy="121390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6211599" y="1889006"/>
            <a:ext cx="394660" cy="523220"/>
          </a:xfrm>
          <a:prstGeom prst="rect">
            <a:avLst/>
          </a:prstGeom>
          <a:noFill/>
        </p:spPr>
        <p:txBody>
          <a:bodyPr wrap="none" rtlCol="0">
            <a:spAutoFit/>
          </a:bodyPr>
          <a:lstStyle/>
          <a:p>
            <a:r>
              <a:rPr lang="en-US" sz="2800" b="1" dirty="0" smtClean="0">
                <a:solidFill>
                  <a:schemeClr val="accent4"/>
                </a:solidFill>
              </a:rPr>
              <a:t>+</a:t>
            </a:r>
            <a:endParaRPr lang="en-US" sz="2800" b="1" u="sng" dirty="0" smtClean="0">
              <a:solidFill>
                <a:schemeClr val="accent4"/>
              </a:solidFill>
            </a:endParaRPr>
          </a:p>
        </p:txBody>
      </p:sp>
      <p:pic>
        <p:nvPicPr>
          <p:cNvPr id="1030" name="Picture 6" descr="Image result for siemens simatic panel"/>
          <p:cNvPicPr>
            <a:picLocks noChangeAspect="1" noChangeArrowheads="1"/>
          </p:cNvPicPr>
          <p:nvPr/>
        </p:nvPicPr>
        <p:blipFill rotWithShape="1">
          <a:blip r:embed="rId3">
            <a:extLst>
              <a:ext uri="{28A0092B-C50C-407E-A947-70E740481C1C}">
                <a14:useLocalDpi xmlns:a14="http://schemas.microsoft.com/office/drawing/2010/main" val="0"/>
              </a:ext>
            </a:extLst>
          </a:blip>
          <a:srcRect t="13167" b="13167"/>
          <a:stretch/>
        </p:blipFill>
        <p:spPr bwMode="auto">
          <a:xfrm>
            <a:off x="6918725" y="1687017"/>
            <a:ext cx="1213275" cy="89377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608452" y="2570066"/>
            <a:ext cx="1851789" cy="276999"/>
          </a:xfrm>
          <a:prstGeom prst="rect">
            <a:avLst/>
          </a:prstGeom>
          <a:noFill/>
        </p:spPr>
        <p:txBody>
          <a:bodyPr wrap="none" rtlCol="0">
            <a:spAutoFit/>
          </a:bodyPr>
          <a:lstStyle/>
          <a:p>
            <a:r>
              <a:rPr lang="en-US" sz="1200" b="1" dirty="0" smtClean="0">
                <a:solidFill>
                  <a:schemeClr val="accent4"/>
                </a:solidFill>
              </a:rPr>
              <a:t>Siemens Simatic Panel</a:t>
            </a:r>
            <a:endParaRPr lang="en-US" sz="1200" b="1" u="sng" dirty="0" smtClean="0">
              <a:solidFill>
                <a:schemeClr val="accent4"/>
              </a:solidFill>
            </a:endParaRPr>
          </a:p>
        </p:txBody>
      </p:sp>
      <p:sp>
        <p:nvSpPr>
          <p:cNvPr id="9" name="TextBox 8"/>
          <p:cNvSpPr txBox="1"/>
          <p:nvPr/>
        </p:nvSpPr>
        <p:spPr>
          <a:xfrm>
            <a:off x="87933" y="1850486"/>
            <a:ext cx="4030270" cy="400110"/>
          </a:xfrm>
          <a:prstGeom prst="rect">
            <a:avLst/>
          </a:prstGeom>
          <a:noFill/>
        </p:spPr>
        <p:txBody>
          <a:bodyPr wrap="none" rtlCol="0">
            <a:spAutoFit/>
          </a:bodyPr>
          <a:lstStyle/>
          <a:p>
            <a:r>
              <a:rPr lang="en-US" sz="2000" b="1" u="sng" dirty="0" smtClean="0">
                <a:solidFill>
                  <a:schemeClr val="accent4"/>
                </a:solidFill>
              </a:rPr>
              <a:t>Most Basic </a:t>
            </a:r>
            <a:r>
              <a:rPr lang="en-US" sz="2000" b="1" u="sng" dirty="0" smtClean="0">
                <a:solidFill>
                  <a:schemeClr val="accent4"/>
                </a:solidFill>
              </a:rPr>
              <a:t>PLC </a:t>
            </a:r>
            <a:r>
              <a:rPr lang="en-US" sz="2000" b="1" u="sng" dirty="0" smtClean="0">
                <a:solidFill>
                  <a:schemeClr val="accent4"/>
                </a:solidFill>
              </a:rPr>
              <a:t>Configuration: </a:t>
            </a:r>
            <a:endParaRPr lang="en-US" sz="2000" b="1" u="sng" dirty="0" smtClean="0">
              <a:solidFill>
                <a:schemeClr val="accent4"/>
              </a:solidFill>
            </a:endParaRPr>
          </a:p>
        </p:txBody>
      </p:sp>
    </p:spTree>
    <p:extLst>
      <p:ext uri="{BB962C8B-B14F-4D97-AF65-F5344CB8AC3E}">
        <p14:creationId xmlns:p14="http://schemas.microsoft.com/office/powerpoint/2010/main" val="1274121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fr-FR" dirty="0" smtClean="0"/>
              <a:t>EDMS1975444v1</a:t>
            </a:r>
            <a:endParaRPr lang="fr-FR" dirty="0"/>
          </a:p>
        </p:txBody>
      </p:sp>
      <p:sp>
        <p:nvSpPr>
          <p:cNvPr id="5" name="Slide Number Placeholder 4"/>
          <p:cNvSpPr>
            <a:spLocks noGrp="1"/>
          </p:cNvSpPr>
          <p:nvPr>
            <p:ph type="sldNum" sz="quarter" idx="4"/>
          </p:nvPr>
        </p:nvSpPr>
        <p:spPr/>
        <p:txBody>
          <a:bodyPr/>
          <a:lstStyle/>
          <a:p>
            <a:fld id="{28625460-5BC2-4F30-A2B0-AE4FD3EFDC19}" type="slidenum">
              <a:rPr lang="fr-FR" smtClean="0"/>
              <a:t>15</a:t>
            </a:fld>
            <a:endParaRPr lang="fr-FR"/>
          </a:p>
        </p:txBody>
      </p:sp>
      <p:sp>
        <p:nvSpPr>
          <p:cNvPr id="6" name="Title 1"/>
          <p:cNvSpPr>
            <a:spLocks noGrp="1"/>
          </p:cNvSpPr>
          <p:nvPr>
            <p:ph type="title"/>
          </p:nvPr>
        </p:nvSpPr>
        <p:spPr>
          <a:xfrm>
            <a:off x="228600" y="4894"/>
            <a:ext cx="8775699" cy="940443"/>
          </a:xfrm>
        </p:spPr>
        <p:txBody>
          <a:bodyPr>
            <a:normAutofit fontScale="90000"/>
          </a:bodyPr>
          <a:lstStyle/>
          <a:p>
            <a:r>
              <a:rPr lang="en-US" dirty="0" smtClean="0">
                <a:solidFill>
                  <a:schemeClr val="tx2">
                    <a:lumMod val="75000"/>
                  </a:schemeClr>
                </a:solidFill>
              </a:rPr>
              <a:t>Other available options: two products of interest</a:t>
            </a:r>
            <a:endParaRPr lang="en-US" dirty="0">
              <a:solidFill>
                <a:schemeClr val="tx2">
                  <a:lumMod val="75000"/>
                </a:schemeClr>
              </a:solidFill>
            </a:endParaRPr>
          </a:p>
        </p:txBody>
      </p:sp>
      <p:sp>
        <p:nvSpPr>
          <p:cNvPr id="30" name="TextBox 29"/>
          <p:cNvSpPr txBox="1"/>
          <p:nvPr/>
        </p:nvSpPr>
        <p:spPr>
          <a:xfrm>
            <a:off x="1599419" y="1155785"/>
            <a:ext cx="1736373" cy="338554"/>
          </a:xfrm>
          <a:prstGeom prst="rect">
            <a:avLst/>
          </a:prstGeom>
          <a:noFill/>
        </p:spPr>
        <p:txBody>
          <a:bodyPr wrap="none" rtlCol="0">
            <a:spAutoFit/>
          </a:bodyPr>
          <a:lstStyle/>
          <a:p>
            <a:r>
              <a:rPr lang="en-US" sz="1600" b="1" dirty="0" smtClean="0">
                <a:solidFill>
                  <a:schemeClr val="accent4"/>
                </a:solidFill>
              </a:rPr>
              <a:t>Lasermet ICS-6 </a:t>
            </a:r>
            <a:endParaRPr lang="en-US" sz="1600" b="1" u="sng" dirty="0" smtClean="0">
              <a:solidFill>
                <a:schemeClr val="accent4"/>
              </a:solidFill>
            </a:endParaRPr>
          </a:p>
        </p:txBody>
      </p:sp>
      <p:pic>
        <p:nvPicPr>
          <p:cNvPr id="3074" name="Picture 2" descr="Image result for lasermet ics-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9443" y="1827413"/>
            <a:ext cx="2351589" cy="230547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3"/>
          <a:srcRect l="13666" t="17235" r="17918" b="34678"/>
          <a:stretch/>
        </p:blipFill>
        <p:spPr>
          <a:xfrm>
            <a:off x="4609214" y="1919320"/>
            <a:ext cx="4044363" cy="2009866"/>
          </a:xfrm>
          <a:prstGeom prst="rect">
            <a:avLst/>
          </a:prstGeom>
        </p:spPr>
      </p:pic>
      <p:sp>
        <p:nvSpPr>
          <p:cNvPr id="8" name="TextBox 7"/>
          <p:cNvSpPr txBox="1"/>
          <p:nvPr/>
        </p:nvSpPr>
        <p:spPr>
          <a:xfrm>
            <a:off x="5500189" y="1147644"/>
            <a:ext cx="2739853" cy="338554"/>
          </a:xfrm>
          <a:prstGeom prst="rect">
            <a:avLst/>
          </a:prstGeom>
          <a:noFill/>
        </p:spPr>
        <p:txBody>
          <a:bodyPr wrap="none" rtlCol="0">
            <a:spAutoFit/>
          </a:bodyPr>
          <a:lstStyle/>
          <a:p>
            <a:r>
              <a:rPr lang="en-US" sz="1600" b="1" dirty="0" smtClean="0">
                <a:solidFill>
                  <a:schemeClr val="accent4"/>
                </a:solidFill>
              </a:rPr>
              <a:t>National Instruments 9350</a:t>
            </a:r>
            <a:endParaRPr lang="en-US" sz="1600" b="1" u="sng" dirty="0" smtClean="0">
              <a:solidFill>
                <a:schemeClr val="accent4"/>
              </a:solidFill>
            </a:endParaRPr>
          </a:p>
        </p:txBody>
      </p:sp>
      <p:cxnSp>
        <p:nvCxnSpPr>
          <p:cNvPr id="7" name="Elbow Connector 6"/>
          <p:cNvCxnSpPr/>
          <p:nvPr/>
        </p:nvCxnSpPr>
        <p:spPr>
          <a:xfrm rot="10800000">
            <a:off x="1040044" y="1675238"/>
            <a:ext cx="1633355" cy="502571"/>
          </a:xfrm>
          <a:prstGeom prst="bentConnector3">
            <a:avLst>
              <a:gd name="adj1" fmla="val 5556"/>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5248" y="1556578"/>
            <a:ext cx="1293944" cy="369332"/>
          </a:xfrm>
          <a:prstGeom prst="rect">
            <a:avLst/>
          </a:prstGeom>
          <a:noFill/>
        </p:spPr>
        <p:txBody>
          <a:bodyPr wrap="none" rtlCol="0">
            <a:spAutoFit/>
          </a:bodyPr>
          <a:lstStyle/>
          <a:p>
            <a:r>
              <a:rPr lang="en-US" sz="900" dirty="0" smtClean="0">
                <a:solidFill>
                  <a:schemeClr val="accent6">
                    <a:lumMod val="50000"/>
                  </a:schemeClr>
                </a:solidFill>
              </a:rPr>
              <a:t>IEC 60825</a:t>
            </a:r>
          </a:p>
          <a:p>
            <a:r>
              <a:rPr lang="en-US" sz="900" dirty="0" smtClean="0">
                <a:solidFill>
                  <a:schemeClr val="accent6">
                    <a:lumMod val="50000"/>
                  </a:schemeClr>
                </a:solidFill>
              </a:rPr>
              <a:t>Laser safety standard</a:t>
            </a:r>
          </a:p>
        </p:txBody>
      </p:sp>
      <p:cxnSp>
        <p:nvCxnSpPr>
          <p:cNvPr id="13" name="Elbow Connector 12"/>
          <p:cNvCxnSpPr/>
          <p:nvPr/>
        </p:nvCxnSpPr>
        <p:spPr>
          <a:xfrm rot="10800000">
            <a:off x="816679" y="2743202"/>
            <a:ext cx="1227344" cy="354824"/>
          </a:xfrm>
          <a:prstGeom prst="bentConnector3">
            <a:avLst>
              <a:gd name="adj1" fmla="val 50000"/>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8135" y="2679216"/>
            <a:ext cx="1418126" cy="507831"/>
          </a:xfrm>
          <a:prstGeom prst="rect">
            <a:avLst/>
          </a:prstGeom>
          <a:noFill/>
        </p:spPr>
        <p:txBody>
          <a:bodyPr wrap="square" rtlCol="0">
            <a:spAutoFit/>
          </a:bodyPr>
          <a:lstStyle/>
          <a:p>
            <a:r>
              <a:rPr lang="en-US" sz="900" dirty="0" smtClean="0">
                <a:solidFill>
                  <a:schemeClr val="accent6">
                    <a:lumMod val="50000"/>
                  </a:schemeClr>
                </a:solidFill>
              </a:rPr>
              <a:t>No Software.</a:t>
            </a:r>
          </a:p>
          <a:p>
            <a:r>
              <a:rPr lang="en-US" sz="900" dirty="0" smtClean="0">
                <a:solidFill>
                  <a:schemeClr val="accent6">
                    <a:lumMod val="50000"/>
                  </a:schemeClr>
                </a:solidFill>
              </a:rPr>
              <a:t>Prebuild interlock logic based on relays.</a:t>
            </a:r>
          </a:p>
        </p:txBody>
      </p:sp>
      <p:cxnSp>
        <p:nvCxnSpPr>
          <p:cNvPr id="16" name="Elbow Connector 15"/>
          <p:cNvCxnSpPr/>
          <p:nvPr/>
        </p:nvCxnSpPr>
        <p:spPr>
          <a:xfrm rot="10800000">
            <a:off x="1116825" y="3636660"/>
            <a:ext cx="1079599" cy="325740"/>
          </a:xfrm>
          <a:prstGeom prst="bentConnector3">
            <a:avLst>
              <a:gd name="adj1" fmla="val 50000"/>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9295" y="3508690"/>
            <a:ext cx="1418126" cy="507831"/>
          </a:xfrm>
          <a:prstGeom prst="rect">
            <a:avLst/>
          </a:prstGeom>
          <a:noFill/>
        </p:spPr>
        <p:txBody>
          <a:bodyPr wrap="square" rtlCol="0">
            <a:spAutoFit/>
          </a:bodyPr>
          <a:lstStyle/>
          <a:p>
            <a:r>
              <a:rPr lang="en-US" sz="900" dirty="0" smtClean="0">
                <a:solidFill>
                  <a:schemeClr val="accent6">
                    <a:lumMod val="50000"/>
                  </a:schemeClr>
                </a:solidFill>
              </a:rPr>
              <a:t>Compact practical </a:t>
            </a:r>
          </a:p>
          <a:p>
            <a:r>
              <a:rPr lang="en-US" sz="900" dirty="0" smtClean="0">
                <a:solidFill>
                  <a:schemeClr val="accent6">
                    <a:lumMod val="50000"/>
                  </a:schemeClr>
                </a:solidFill>
              </a:rPr>
              <a:t>solution for mural installation.</a:t>
            </a:r>
          </a:p>
        </p:txBody>
      </p:sp>
      <p:sp>
        <p:nvSpPr>
          <p:cNvPr id="19" name="TextBox 18"/>
          <p:cNvSpPr txBox="1"/>
          <p:nvPr/>
        </p:nvSpPr>
        <p:spPr>
          <a:xfrm>
            <a:off x="3417741" y="4255381"/>
            <a:ext cx="1630575" cy="338554"/>
          </a:xfrm>
          <a:prstGeom prst="rect">
            <a:avLst/>
          </a:prstGeom>
          <a:noFill/>
        </p:spPr>
        <p:txBody>
          <a:bodyPr wrap="none" rtlCol="0">
            <a:spAutoFit/>
          </a:bodyPr>
          <a:lstStyle/>
          <a:p>
            <a:r>
              <a:rPr lang="en-US" sz="1600" b="1" dirty="0" smtClean="0">
                <a:solidFill>
                  <a:schemeClr val="accent5"/>
                </a:solidFill>
              </a:rPr>
              <a:t>Disadvantages</a:t>
            </a:r>
          </a:p>
        </p:txBody>
      </p:sp>
      <p:sp>
        <p:nvSpPr>
          <p:cNvPr id="21" name="TextBox 20"/>
          <p:cNvSpPr txBox="1"/>
          <p:nvPr/>
        </p:nvSpPr>
        <p:spPr>
          <a:xfrm>
            <a:off x="7613880" y="2762754"/>
            <a:ext cx="1418126" cy="369332"/>
          </a:xfrm>
          <a:prstGeom prst="rect">
            <a:avLst/>
          </a:prstGeom>
          <a:solidFill>
            <a:schemeClr val="bg1"/>
          </a:solidFill>
        </p:spPr>
        <p:txBody>
          <a:bodyPr wrap="square" rtlCol="0">
            <a:spAutoFit/>
          </a:bodyPr>
          <a:lstStyle/>
          <a:p>
            <a:r>
              <a:rPr lang="en-US" sz="900" dirty="0" smtClean="0">
                <a:solidFill>
                  <a:schemeClr val="accent6">
                    <a:lumMod val="50000"/>
                  </a:schemeClr>
                </a:solidFill>
                <a:latin typeface="Arial Narrow" panose="020B0606020202030204" pitchFamily="34" charset="0"/>
              </a:rPr>
              <a:t>Interlock logic performed by a reprogrammable FPGA</a:t>
            </a:r>
          </a:p>
        </p:txBody>
      </p:sp>
      <p:pic>
        <p:nvPicPr>
          <p:cNvPr id="18" name="image164.png" descr="image164.png"/>
          <p:cNvPicPr>
            <a:picLocks noChangeAspect="1"/>
          </p:cNvPicPr>
          <p:nvPr/>
        </p:nvPicPr>
        <p:blipFill>
          <a:blip r:embed="rId4">
            <a:extLst/>
          </a:blip>
          <a:stretch>
            <a:fillRect/>
          </a:stretch>
        </p:blipFill>
        <p:spPr>
          <a:xfrm>
            <a:off x="290910" y="4734607"/>
            <a:ext cx="307002" cy="307002"/>
          </a:xfrm>
          <a:prstGeom prst="rect">
            <a:avLst/>
          </a:prstGeom>
          <a:ln w="12700">
            <a:miter lim="400000"/>
          </a:ln>
        </p:spPr>
      </p:pic>
      <p:sp>
        <p:nvSpPr>
          <p:cNvPr id="20" name="Your Title Here"/>
          <p:cNvSpPr txBox="1"/>
          <p:nvPr/>
        </p:nvSpPr>
        <p:spPr>
          <a:xfrm>
            <a:off x="606970" y="4650190"/>
            <a:ext cx="3395928" cy="50013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Certified only against laser safety standard.</a:t>
            </a:r>
            <a:endParaRPr lang="en-US" sz="1400" dirty="0"/>
          </a:p>
        </p:txBody>
      </p:sp>
      <p:pic>
        <p:nvPicPr>
          <p:cNvPr id="22" name="image164.png" descr="image164.png"/>
          <p:cNvPicPr>
            <a:picLocks noChangeAspect="1"/>
          </p:cNvPicPr>
          <p:nvPr/>
        </p:nvPicPr>
        <p:blipFill>
          <a:blip r:embed="rId4">
            <a:extLst/>
          </a:blip>
          <a:stretch>
            <a:fillRect/>
          </a:stretch>
        </p:blipFill>
        <p:spPr>
          <a:xfrm>
            <a:off x="296240" y="5321821"/>
            <a:ext cx="307002" cy="307002"/>
          </a:xfrm>
          <a:prstGeom prst="rect">
            <a:avLst/>
          </a:prstGeom>
          <a:ln w="12700">
            <a:miter lim="400000"/>
          </a:ln>
        </p:spPr>
      </p:pic>
      <p:sp>
        <p:nvSpPr>
          <p:cNvPr id="23" name="Your Title Here"/>
          <p:cNvSpPr txBox="1"/>
          <p:nvPr/>
        </p:nvSpPr>
        <p:spPr>
          <a:xfrm>
            <a:off x="612300" y="5294950"/>
            <a:ext cx="3395928"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Too limited prebuild interlock logic.</a:t>
            </a:r>
            <a:endParaRPr lang="en-US" sz="1400" dirty="0"/>
          </a:p>
        </p:txBody>
      </p:sp>
      <p:pic>
        <p:nvPicPr>
          <p:cNvPr id="24" name="image164.png" descr="image164.png"/>
          <p:cNvPicPr>
            <a:picLocks noChangeAspect="1"/>
          </p:cNvPicPr>
          <p:nvPr/>
        </p:nvPicPr>
        <p:blipFill>
          <a:blip r:embed="rId4">
            <a:extLst/>
          </a:blip>
          <a:stretch>
            <a:fillRect/>
          </a:stretch>
        </p:blipFill>
        <p:spPr>
          <a:xfrm>
            <a:off x="5245498" y="4739940"/>
            <a:ext cx="307002" cy="307002"/>
          </a:xfrm>
          <a:prstGeom prst="rect">
            <a:avLst/>
          </a:prstGeom>
          <a:ln w="12700">
            <a:miter lim="400000"/>
          </a:ln>
        </p:spPr>
      </p:pic>
      <p:sp>
        <p:nvSpPr>
          <p:cNvPr id="25" name="Your Title Here"/>
          <p:cNvSpPr txBox="1"/>
          <p:nvPr/>
        </p:nvSpPr>
        <p:spPr>
          <a:xfrm>
            <a:off x="5561558" y="4629941"/>
            <a:ext cx="3395928" cy="50013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Very limited I/O space (8DI / 8DO) &amp; no com between modules.</a:t>
            </a:r>
            <a:endParaRPr lang="en-US" sz="1400" dirty="0"/>
          </a:p>
        </p:txBody>
      </p:sp>
      <p:pic>
        <p:nvPicPr>
          <p:cNvPr id="26" name="image164.png" descr="image164.png"/>
          <p:cNvPicPr>
            <a:picLocks noChangeAspect="1"/>
          </p:cNvPicPr>
          <p:nvPr/>
        </p:nvPicPr>
        <p:blipFill>
          <a:blip r:embed="rId4">
            <a:extLst/>
          </a:blip>
          <a:stretch>
            <a:fillRect/>
          </a:stretch>
        </p:blipFill>
        <p:spPr>
          <a:xfrm>
            <a:off x="5244430" y="5314368"/>
            <a:ext cx="307002" cy="307002"/>
          </a:xfrm>
          <a:prstGeom prst="rect">
            <a:avLst/>
          </a:prstGeom>
          <a:ln w="12700">
            <a:miter lim="400000"/>
          </a:ln>
        </p:spPr>
      </p:pic>
      <p:sp>
        <p:nvSpPr>
          <p:cNvPr id="27" name="Your Title Here"/>
          <p:cNvSpPr txBox="1"/>
          <p:nvPr/>
        </p:nvSpPr>
        <p:spPr>
          <a:xfrm>
            <a:off x="5560490" y="5306679"/>
            <a:ext cx="3395928"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Expensive: more than 1’000 </a:t>
            </a:r>
            <a:r>
              <a:rPr lang="en-US" sz="1400" dirty="0" err="1" smtClean="0"/>
              <a:t>usd</a:t>
            </a:r>
            <a:r>
              <a:rPr lang="en-US" sz="1400" dirty="0" smtClean="0"/>
              <a:t>.</a:t>
            </a:r>
            <a:endParaRPr lang="en-US" sz="1400" dirty="0"/>
          </a:p>
        </p:txBody>
      </p:sp>
      <p:pic>
        <p:nvPicPr>
          <p:cNvPr id="28" name="image164.png" descr="image164.png"/>
          <p:cNvPicPr>
            <a:picLocks noChangeAspect="1"/>
          </p:cNvPicPr>
          <p:nvPr/>
        </p:nvPicPr>
        <p:blipFill>
          <a:blip r:embed="rId4">
            <a:extLst/>
          </a:blip>
          <a:stretch>
            <a:fillRect/>
          </a:stretch>
        </p:blipFill>
        <p:spPr>
          <a:xfrm>
            <a:off x="320754" y="5800329"/>
            <a:ext cx="307002" cy="307002"/>
          </a:xfrm>
          <a:prstGeom prst="rect">
            <a:avLst/>
          </a:prstGeom>
          <a:ln w="12700">
            <a:miter lim="400000"/>
          </a:ln>
        </p:spPr>
      </p:pic>
      <p:sp>
        <p:nvSpPr>
          <p:cNvPr id="29" name="Your Title Here"/>
          <p:cNvSpPr txBox="1"/>
          <p:nvPr/>
        </p:nvSpPr>
        <p:spPr>
          <a:xfrm>
            <a:off x="636814" y="5773458"/>
            <a:ext cx="3395928"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Remote monitoring NOT possible.</a:t>
            </a:r>
            <a:endParaRPr lang="en-US" sz="1400" dirty="0"/>
          </a:p>
        </p:txBody>
      </p:sp>
      <p:pic>
        <p:nvPicPr>
          <p:cNvPr id="31" name="image164.png" descr="image164.png"/>
          <p:cNvPicPr>
            <a:picLocks noChangeAspect="1"/>
          </p:cNvPicPr>
          <p:nvPr/>
        </p:nvPicPr>
        <p:blipFill>
          <a:blip r:embed="rId4">
            <a:extLst/>
          </a:blip>
          <a:stretch>
            <a:fillRect/>
          </a:stretch>
        </p:blipFill>
        <p:spPr>
          <a:xfrm>
            <a:off x="5244442" y="5793940"/>
            <a:ext cx="307002" cy="307002"/>
          </a:xfrm>
          <a:prstGeom prst="rect">
            <a:avLst/>
          </a:prstGeom>
          <a:ln w="12700">
            <a:miter lim="400000"/>
          </a:ln>
        </p:spPr>
      </p:pic>
      <p:sp>
        <p:nvSpPr>
          <p:cNvPr id="32" name="Your Title Here"/>
          <p:cNvSpPr txBox="1"/>
          <p:nvPr/>
        </p:nvSpPr>
        <p:spPr>
          <a:xfrm>
            <a:off x="5560502" y="5703129"/>
            <a:ext cx="3395928" cy="50013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Remote monitoring only if integrated in a cRIO chassis. </a:t>
            </a:r>
            <a:endParaRPr lang="en-US" sz="1400" dirty="0"/>
          </a:p>
        </p:txBody>
      </p:sp>
    </p:spTree>
    <p:extLst>
      <p:ext uri="{BB962C8B-B14F-4D97-AF65-F5344CB8AC3E}">
        <p14:creationId xmlns:p14="http://schemas.microsoft.com/office/powerpoint/2010/main" val="32858364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icrosemi fpga S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2799" y="2240406"/>
            <a:ext cx="2295087" cy="1364973"/>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3"/>
          </p:nvPr>
        </p:nvSpPr>
        <p:spPr/>
        <p:txBody>
          <a:bodyPr/>
          <a:lstStyle/>
          <a:p>
            <a:r>
              <a:rPr lang="fr-FR" dirty="0" smtClean="0"/>
              <a:t>EDMS1975444v1</a:t>
            </a:r>
            <a:endParaRPr lang="fr-FR" dirty="0"/>
          </a:p>
        </p:txBody>
      </p:sp>
      <p:sp>
        <p:nvSpPr>
          <p:cNvPr id="5" name="Slide Number Placeholder 4"/>
          <p:cNvSpPr>
            <a:spLocks noGrp="1"/>
          </p:cNvSpPr>
          <p:nvPr>
            <p:ph type="sldNum" sz="quarter" idx="4"/>
          </p:nvPr>
        </p:nvSpPr>
        <p:spPr/>
        <p:txBody>
          <a:bodyPr/>
          <a:lstStyle/>
          <a:p>
            <a:fld id="{28625460-5BC2-4F30-A2B0-AE4FD3EFDC19}" type="slidenum">
              <a:rPr lang="fr-FR" smtClean="0"/>
              <a:t>16</a:t>
            </a:fld>
            <a:endParaRPr lang="fr-FR"/>
          </a:p>
        </p:txBody>
      </p:sp>
      <p:sp>
        <p:nvSpPr>
          <p:cNvPr id="6" name="Title 1"/>
          <p:cNvSpPr>
            <a:spLocks noGrp="1"/>
          </p:cNvSpPr>
          <p:nvPr>
            <p:ph type="title"/>
          </p:nvPr>
        </p:nvSpPr>
        <p:spPr>
          <a:xfrm>
            <a:off x="228600" y="4894"/>
            <a:ext cx="8775699" cy="940443"/>
          </a:xfrm>
        </p:spPr>
        <p:txBody>
          <a:bodyPr>
            <a:normAutofit/>
          </a:bodyPr>
          <a:lstStyle/>
          <a:p>
            <a:r>
              <a:rPr lang="en-US" dirty="0" smtClean="0">
                <a:solidFill>
                  <a:schemeClr val="tx2">
                    <a:lumMod val="75000"/>
                  </a:schemeClr>
                </a:solidFill>
              </a:rPr>
              <a:t>Other available options: FPGAs</a:t>
            </a:r>
            <a:endParaRPr lang="en-US" dirty="0">
              <a:solidFill>
                <a:schemeClr val="tx2">
                  <a:lumMod val="75000"/>
                </a:schemeClr>
              </a:solidFill>
            </a:endParaRPr>
          </a:p>
        </p:txBody>
      </p:sp>
      <p:sp>
        <p:nvSpPr>
          <p:cNvPr id="30" name="TextBox 29"/>
          <p:cNvSpPr txBox="1"/>
          <p:nvPr/>
        </p:nvSpPr>
        <p:spPr>
          <a:xfrm>
            <a:off x="3965349" y="1020983"/>
            <a:ext cx="1827744" cy="338554"/>
          </a:xfrm>
          <a:prstGeom prst="rect">
            <a:avLst/>
          </a:prstGeom>
          <a:noFill/>
        </p:spPr>
        <p:txBody>
          <a:bodyPr wrap="none" rtlCol="0">
            <a:spAutoFit/>
          </a:bodyPr>
          <a:lstStyle/>
          <a:p>
            <a:r>
              <a:rPr lang="en-US" sz="1600" b="1" dirty="0" smtClean="0">
                <a:solidFill>
                  <a:schemeClr val="accent4"/>
                </a:solidFill>
              </a:rPr>
              <a:t>Microsemi FPGA</a:t>
            </a:r>
            <a:endParaRPr lang="en-US" sz="1600" b="1" u="sng" dirty="0" smtClean="0">
              <a:solidFill>
                <a:schemeClr val="accent4"/>
              </a:solidFill>
            </a:endParaRPr>
          </a:p>
        </p:txBody>
      </p:sp>
      <p:cxnSp>
        <p:nvCxnSpPr>
          <p:cNvPr id="7" name="Elbow Connector 6"/>
          <p:cNvCxnSpPr/>
          <p:nvPr/>
        </p:nvCxnSpPr>
        <p:spPr>
          <a:xfrm rot="10800000">
            <a:off x="3894371" y="1687605"/>
            <a:ext cx="1163605" cy="786511"/>
          </a:xfrm>
          <a:prstGeom prst="bentConnector3">
            <a:avLst>
              <a:gd name="adj1" fmla="val 50000"/>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31178" y="1421776"/>
            <a:ext cx="1467636" cy="507831"/>
          </a:xfrm>
          <a:prstGeom prst="rect">
            <a:avLst/>
          </a:prstGeom>
          <a:noFill/>
        </p:spPr>
        <p:txBody>
          <a:bodyPr wrap="square" rtlCol="0">
            <a:spAutoFit/>
          </a:bodyPr>
          <a:lstStyle/>
          <a:p>
            <a:r>
              <a:rPr lang="en-US" sz="900" dirty="0" smtClean="0">
                <a:solidFill>
                  <a:schemeClr val="accent6">
                    <a:lumMod val="50000"/>
                  </a:schemeClr>
                </a:solidFill>
              </a:rPr>
              <a:t>High level of reliability.</a:t>
            </a:r>
          </a:p>
          <a:p>
            <a:r>
              <a:rPr lang="en-US" sz="900" dirty="0" smtClean="0">
                <a:solidFill>
                  <a:schemeClr val="accent6">
                    <a:lumMod val="50000"/>
                  </a:schemeClr>
                </a:solidFill>
              </a:rPr>
              <a:t>Proven in automotive and space applications.</a:t>
            </a:r>
          </a:p>
        </p:txBody>
      </p:sp>
      <p:cxnSp>
        <p:nvCxnSpPr>
          <p:cNvPr id="13" name="Elbow Connector 12"/>
          <p:cNvCxnSpPr/>
          <p:nvPr/>
        </p:nvCxnSpPr>
        <p:spPr>
          <a:xfrm rot="10800000">
            <a:off x="3182609" y="2608400"/>
            <a:ext cx="1227344" cy="354824"/>
          </a:xfrm>
          <a:prstGeom prst="bentConnector3">
            <a:avLst>
              <a:gd name="adj1" fmla="val 50000"/>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38613" y="2499656"/>
            <a:ext cx="1418126" cy="507831"/>
          </a:xfrm>
          <a:prstGeom prst="rect">
            <a:avLst/>
          </a:prstGeom>
          <a:noFill/>
        </p:spPr>
        <p:txBody>
          <a:bodyPr wrap="square" rtlCol="0">
            <a:spAutoFit/>
          </a:bodyPr>
          <a:lstStyle/>
          <a:p>
            <a:r>
              <a:rPr lang="en-US" sz="900" dirty="0" smtClean="0">
                <a:solidFill>
                  <a:schemeClr val="accent6">
                    <a:lumMod val="50000"/>
                  </a:schemeClr>
                </a:solidFill>
              </a:rPr>
              <a:t>Wide range of</a:t>
            </a:r>
          </a:p>
          <a:p>
            <a:r>
              <a:rPr lang="en-US" sz="900" dirty="0" smtClean="0">
                <a:solidFill>
                  <a:schemeClr val="accent6">
                    <a:lumMod val="50000"/>
                  </a:schemeClr>
                </a:solidFill>
              </a:rPr>
              <a:t>Interfaces, including Ethernet.</a:t>
            </a:r>
          </a:p>
        </p:txBody>
      </p:sp>
      <p:cxnSp>
        <p:nvCxnSpPr>
          <p:cNvPr id="16" name="Elbow Connector 15"/>
          <p:cNvCxnSpPr/>
          <p:nvPr/>
        </p:nvCxnSpPr>
        <p:spPr>
          <a:xfrm flipV="1">
            <a:off x="6630556" y="2477005"/>
            <a:ext cx="475223" cy="374900"/>
          </a:xfrm>
          <a:prstGeom prst="bentConnector3">
            <a:avLst>
              <a:gd name="adj1" fmla="val 50000"/>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067415" y="2220200"/>
            <a:ext cx="1418126" cy="507831"/>
          </a:xfrm>
          <a:prstGeom prst="rect">
            <a:avLst/>
          </a:prstGeom>
          <a:noFill/>
        </p:spPr>
        <p:txBody>
          <a:bodyPr wrap="square" rtlCol="0">
            <a:spAutoFit/>
          </a:bodyPr>
          <a:lstStyle/>
          <a:p>
            <a:r>
              <a:rPr lang="en-US" sz="900" dirty="0" smtClean="0">
                <a:solidFill>
                  <a:schemeClr val="accent6">
                    <a:lumMod val="50000"/>
                  </a:schemeClr>
                </a:solidFill>
              </a:rPr>
              <a:t>Allows to deploy </a:t>
            </a:r>
          </a:p>
          <a:p>
            <a:r>
              <a:rPr lang="en-US" sz="900" dirty="0" smtClean="0">
                <a:solidFill>
                  <a:schemeClr val="accent6">
                    <a:lumMod val="50000"/>
                  </a:schemeClr>
                </a:solidFill>
              </a:rPr>
              <a:t>compact custom solutions.</a:t>
            </a:r>
          </a:p>
        </p:txBody>
      </p:sp>
      <p:sp>
        <p:nvSpPr>
          <p:cNvPr id="19" name="TextBox 18"/>
          <p:cNvSpPr txBox="1"/>
          <p:nvPr/>
        </p:nvSpPr>
        <p:spPr>
          <a:xfrm>
            <a:off x="3417741" y="4108313"/>
            <a:ext cx="1630575" cy="338554"/>
          </a:xfrm>
          <a:prstGeom prst="rect">
            <a:avLst/>
          </a:prstGeom>
          <a:noFill/>
        </p:spPr>
        <p:txBody>
          <a:bodyPr wrap="none" rtlCol="0">
            <a:spAutoFit/>
          </a:bodyPr>
          <a:lstStyle/>
          <a:p>
            <a:r>
              <a:rPr lang="en-US" sz="1600" b="1" dirty="0" smtClean="0">
                <a:solidFill>
                  <a:schemeClr val="accent5"/>
                </a:solidFill>
              </a:rPr>
              <a:t>Disadvantages</a:t>
            </a:r>
          </a:p>
        </p:txBody>
      </p:sp>
      <p:pic>
        <p:nvPicPr>
          <p:cNvPr id="18" name="image164.png" descr="image164.png"/>
          <p:cNvPicPr>
            <a:picLocks noChangeAspect="1"/>
          </p:cNvPicPr>
          <p:nvPr/>
        </p:nvPicPr>
        <p:blipFill>
          <a:blip r:embed="rId3">
            <a:extLst/>
          </a:blip>
          <a:stretch>
            <a:fillRect/>
          </a:stretch>
        </p:blipFill>
        <p:spPr>
          <a:xfrm>
            <a:off x="4919861" y="4737370"/>
            <a:ext cx="307002" cy="307002"/>
          </a:xfrm>
          <a:prstGeom prst="rect">
            <a:avLst/>
          </a:prstGeom>
          <a:ln w="12700">
            <a:miter lim="400000"/>
          </a:ln>
        </p:spPr>
      </p:pic>
      <p:sp>
        <p:nvSpPr>
          <p:cNvPr id="20" name="Your Title Here"/>
          <p:cNvSpPr txBox="1"/>
          <p:nvPr/>
        </p:nvSpPr>
        <p:spPr>
          <a:xfrm>
            <a:off x="5235921" y="4652953"/>
            <a:ext cx="3395928" cy="50013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Specific techniques of redundant programming shall be adopted.</a:t>
            </a:r>
            <a:endParaRPr lang="en-US" sz="1400" dirty="0"/>
          </a:p>
        </p:txBody>
      </p:sp>
      <p:pic>
        <p:nvPicPr>
          <p:cNvPr id="22" name="image164.png" descr="image164.png"/>
          <p:cNvPicPr>
            <a:picLocks noChangeAspect="1"/>
          </p:cNvPicPr>
          <p:nvPr/>
        </p:nvPicPr>
        <p:blipFill>
          <a:blip r:embed="rId3">
            <a:extLst/>
          </a:blip>
          <a:stretch>
            <a:fillRect/>
          </a:stretch>
        </p:blipFill>
        <p:spPr>
          <a:xfrm>
            <a:off x="4998169" y="5482682"/>
            <a:ext cx="307002" cy="307002"/>
          </a:xfrm>
          <a:prstGeom prst="rect">
            <a:avLst/>
          </a:prstGeom>
          <a:ln w="12700">
            <a:miter lim="400000"/>
          </a:ln>
        </p:spPr>
      </p:pic>
      <p:sp>
        <p:nvSpPr>
          <p:cNvPr id="23" name="Your Title Here"/>
          <p:cNvSpPr txBox="1"/>
          <p:nvPr/>
        </p:nvSpPr>
        <p:spPr>
          <a:xfrm>
            <a:off x="5314229" y="5455811"/>
            <a:ext cx="3395928" cy="50013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Integration in a custom PCB more complex: longer dev times.</a:t>
            </a:r>
            <a:endParaRPr lang="en-US" sz="1400" dirty="0"/>
          </a:p>
        </p:txBody>
      </p:sp>
      <p:pic>
        <p:nvPicPr>
          <p:cNvPr id="24" name="image164.png" descr="image164.png"/>
          <p:cNvPicPr>
            <a:picLocks noChangeAspect="1"/>
          </p:cNvPicPr>
          <p:nvPr/>
        </p:nvPicPr>
        <p:blipFill>
          <a:blip r:embed="rId3">
            <a:extLst/>
          </a:blip>
          <a:stretch>
            <a:fillRect/>
          </a:stretch>
        </p:blipFill>
        <p:spPr>
          <a:xfrm>
            <a:off x="865337" y="4739940"/>
            <a:ext cx="307002" cy="307002"/>
          </a:xfrm>
          <a:prstGeom prst="rect">
            <a:avLst/>
          </a:prstGeom>
          <a:ln w="12700">
            <a:miter lim="400000"/>
          </a:ln>
        </p:spPr>
      </p:pic>
      <p:sp>
        <p:nvSpPr>
          <p:cNvPr id="25" name="Your Title Here"/>
          <p:cNvSpPr txBox="1"/>
          <p:nvPr/>
        </p:nvSpPr>
        <p:spPr>
          <a:xfrm>
            <a:off x="1181397" y="4629941"/>
            <a:ext cx="3395928" cy="50013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A certification against iec-61508 is not available. </a:t>
            </a:r>
            <a:endParaRPr lang="en-US" sz="1400" dirty="0"/>
          </a:p>
        </p:txBody>
      </p:sp>
      <p:pic>
        <p:nvPicPr>
          <p:cNvPr id="28" name="image164.png" descr="image164.png"/>
          <p:cNvPicPr>
            <a:picLocks noChangeAspect="1"/>
          </p:cNvPicPr>
          <p:nvPr/>
        </p:nvPicPr>
        <p:blipFill>
          <a:blip r:embed="rId3">
            <a:extLst/>
          </a:blip>
          <a:stretch>
            <a:fillRect/>
          </a:stretch>
        </p:blipFill>
        <p:spPr>
          <a:xfrm>
            <a:off x="864277" y="5499793"/>
            <a:ext cx="307002" cy="307002"/>
          </a:xfrm>
          <a:prstGeom prst="rect">
            <a:avLst/>
          </a:prstGeom>
          <a:ln w="12700">
            <a:miter lim="400000"/>
          </a:ln>
        </p:spPr>
      </p:pic>
      <p:sp>
        <p:nvSpPr>
          <p:cNvPr id="29" name="Your Title Here"/>
          <p:cNvSpPr txBox="1"/>
          <p:nvPr/>
        </p:nvSpPr>
        <p:spPr>
          <a:xfrm>
            <a:off x="1180337" y="5472922"/>
            <a:ext cx="3395928" cy="50013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Programming environment not certified against iec-61508.</a:t>
            </a:r>
            <a:endParaRPr lang="en-US" sz="1400" dirty="0"/>
          </a:p>
        </p:txBody>
      </p:sp>
    </p:spTree>
    <p:extLst>
      <p:ext uri="{BB962C8B-B14F-4D97-AF65-F5344CB8AC3E}">
        <p14:creationId xmlns:p14="http://schemas.microsoft.com/office/powerpoint/2010/main" val="466911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fr-FR" smtClean="0"/>
              <a:t>EDMS1975444v1</a:t>
            </a:r>
            <a:endParaRPr lang="fr-FR"/>
          </a:p>
        </p:txBody>
      </p:sp>
      <p:sp>
        <p:nvSpPr>
          <p:cNvPr id="5" name="Slide Number Placeholder 4"/>
          <p:cNvSpPr>
            <a:spLocks noGrp="1"/>
          </p:cNvSpPr>
          <p:nvPr>
            <p:ph type="sldNum" sz="quarter" idx="4"/>
          </p:nvPr>
        </p:nvSpPr>
        <p:spPr/>
        <p:txBody>
          <a:bodyPr/>
          <a:lstStyle/>
          <a:p>
            <a:fld id="{28625460-5BC2-4F30-A2B0-AE4FD3EFDC19}" type="slidenum">
              <a:rPr lang="fr-FR" smtClean="0"/>
              <a:t>17</a:t>
            </a:fld>
            <a:endParaRPr lang="fr-FR"/>
          </a:p>
        </p:txBody>
      </p:sp>
      <p:pic>
        <p:nvPicPr>
          <p:cNvPr id="2" name="Picture 1"/>
          <p:cNvPicPr>
            <a:picLocks noChangeAspect="1"/>
          </p:cNvPicPr>
          <p:nvPr/>
        </p:nvPicPr>
        <p:blipFill rotWithShape="1">
          <a:blip r:embed="rId2"/>
          <a:srcRect l="6247" t="33611" r="8881" b="40139"/>
          <a:stretch/>
        </p:blipFill>
        <p:spPr>
          <a:xfrm>
            <a:off x="1333499" y="2124074"/>
            <a:ext cx="6324601" cy="2060947"/>
          </a:xfrm>
          <a:prstGeom prst="rect">
            <a:avLst/>
          </a:prstGeom>
          <a:solidFill>
            <a:schemeClr val="tx2"/>
          </a:solidFill>
          <a:effectLst>
            <a:outerShdw blurRad="50800" dist="50800" dir="5400000" algn="ctr" rotWithShape="0">
              <a:srgbClr val="000000">
                <a:alpha val="0"/>
              </a:srgbClr>
            </a:outerShdw>
          </a:effectLst>
        </p:spPr>
      </p:pic>
      <p:sp>
        <p:nvSpPr>
          <p:cNvPr id="7"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The R&amp;D Activity: basic idea</a:t>
            </a:r>
            <a:endParaRPr lang="en-US" dirty="0">
              <a:solidFill>
                <a:schemeClr val="tx2">
                  <a:lumMod val="75000"/>
                </a:schemeClr>
              </a:solidFill>
            </a:endParaRPr>
          </a:p>
        </p:txBody>
      </p:sp>
      <p:pic>
        <p:nvPicPr>
          <p:cNvPr id="6146" name="Picture 2" descr="Image result for dallas ds1245y-100"/>
          <p:cNvPicPr>
            <a:picLocks noChangeAspect="1" noChangeArrowheads="1"/>
          </p:cNvPicPr>
          <p:nvPr/>
        </p:nvPicPr>
        <p:blipFill rotWithShape="1">
          <a:blip r:embed="rId3">
            <a:extLst>
              <a:ext uri="{28A0092B-C50C-407E-A947-70E740481C1C}">
                <a14:useLocalDpi xmlns:a14="http://schemas.microsoft.com/office/drawing/2010/main" val="0"/>
              </a:ext>
            </a:extLst>
          </a:blip>
          <a:srcRect l="14916" t="3374" r="13084" b="48626"/>
          <a:stretch/>
        </p:blipFill>
        <p:spPr bwMode="auto">
          <a:xfrm>
            <a:off x="1676068" y="1258888"/>
            <a:ext cx="1746682" cy="1164454"/>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Elbow Connector 9"/>
          <p:cNvCxnSpPr/>
          <p:nvPr/>
        </p:nvCxnSpPr>
        <p:spPr>
          <a:xfrm flipV="1">
            <a:off x="3422750" y="1340241"/>
            <a:ext cx="749200" cy="457628"/>
          </a:xfrm>
          <a:prstGeom prst="bentConnector3">
            <a:avLst>
              <a:gd name="adj1" fmla="val 50000"/>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171950" y="1242969"/>
            <a:ext cx="1523174" cy="276999"/>
          </a:xfrm>
          <a:prstGeom prst="rect">
            <a:avLst/>
          </a:prstGeom>
          <a:noFill/>
        </p:spPr>
        <p:txBody>
          <a:bodyPr wrap="none" rtlCol="0">
            <a:spAutoFit/>
          </a:bodyPr>
          <a:lstStyle/>
          <a:p>
            <a:r>
              <a:rPr lang="en-US" sz="1200" b="1" dirty="0" smtClean="0">
                <a:solidFill>
                  <a:schemeClr val="accent6">
                    <a:lumMod val="50000"/>
                  </a:schemeClr>
                </a:solidFill>
                <a:effectLst>
                  <a:outerShdw blurRad="38100" dist="38100" dir="2700000" algn="tl">
                    <a:srgbClr val="000000">
                      <a:alpha val="43137"/>
                    </a:srgbClr>
                  </a:outerShdw>
                </a:effectLst>
              </a:rPr>
              <a:t>MTTF: 3’441 Years</a:t>
            </a:r>
          </a:p>
        </p:txBody>
      </p:sp>
      <p:sp>
        <p:nvSpPr>
          <p:cNvPr id="17" name="TextBox 16"/>
          <p:cNvSpPr txBox="1"/>
          <p:nvPr/>
        </p:nvSpPr>
        <p:spPr>
          <a:xfrm>
            <a:off x="1936750" y="2511425"/>
            <a:ext cx="962123" cy="276999"/>
          </a:xfrm>
          <a:prstGeom prst="rect">
            <a:avLst/>
          </a:prstGeom>
          <a:solidFill>
            <a:schemeClr val="bg1"/>
          </a:solidFill>
        </p:spPr>
        <p:txBody>
          <a:bodyPr wrap="none" rtlCol="0">
            <a:spAutoFit/>
          </a:bodyPr>
          <a:lstStyle/>
          <a:p>
            <a:r>
              <a:rPr lang="en-US" sz="1200" dirty="0" smtClean="0">
                <a:solidFill>
                  <a:srgbClr val="2672AE"/>
                </a:solidFill>
              </a:rPr>
              <a:t>16 INPUTS</a:t>
            </a:r>
          </a:p>
        </p:txBody>
      </p:sp>
      <p:sp>
        <p:nvSpPr>
          <p:cNvPr id="32" name="TextBox 31"/>
          <p:cNvSpPr txBox="1"/>
          <p:nvPr/>
        </p:nvSpPr>
        <p:spPr>
          <a:xfrm>
            <a:off x="5927532" y="2524140"/>
            <a:ext cx="1048685" cy="276999"/>
          </a:xfrm>
          <a:prstGeom prst="rect">
            <a:avLst/>
          </a:prstGeom>
          <a:solidFill>
            <a:schemeClr val="bg1"/>
          </a:solidFill>
        </p:spPr>
        <p:txBody>
          <a:bodyPr wrap="none" rtlCol="0">
            <a:spAutoFit/>
          </a:bodyPr>
          <a:lstStyle/>
          <a:p>
            <a:r>
              <a:rPr lang="en-US" sz="1200" dirty="0" smtClean="0">
                <a:solidFill>
                  <a:srgbClr val="2672AE"/>
                </a:solidFill>
              </a:rPr>
              <a:t>8 OUTPUTS</a:t>
            </a:r>
          </a:p>
        </p:txBody>
      </p:sp>
      <p:cxnSp>
        <p:nvCxnSpPr>
          <p:cNvPr id="31" name="Elbow Connector 30"/>
          <p:cNvCxnSpPr/>
          <p:nvPr/>
        </p:nvCxnSpPr>
        <p:spPr>
          <a:xfrm flipV="1">
            <a:off x="3433048" y="1684164"/>
            <a:ext cx="749200" cy="457628"/>
          </a:xfrm>
          <a:prstGeom prst="bentConnector3">
            <a:avLst>
              <a:gd name="adj1" fmla="val 73915"/>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182248" y="1543646"/>
            <a:ext cx="1864613" cy="276999"/>
          </a:xfrm>
          <a:prstGeom prst="rect">
            <a:avLst/>
          </a:prstGeom>
          <a:noFill/>
        </p:spPr>
        <p:txBody>
          <a:bodyPr wrap="none" rtlCol="0">
            <a:spAutoFit/>
          </a:bodyPr>
          <a:lstStyle/>
          <a:p>
            <a:r>
              <a:rPr lang="en-US" sz="1200" b="1" dirty="0" smtClean="0">
                <a:solidFill>
                  <a:schemeClr val="accent6">
                    <a:lumMod val="50000"/>
                  </a:schemeClr>
                </a:solidFill>
                <a:effectLst>
                  <a:outerShdw blurRad="38100" dist="38100" dir="2700000" algn="tl">
                    <a:srgbClr val="000000">
                      <a:alpha val="43137"/>
                    </a:srgbClr>
                  </a:outerShdw>
                </a:effectLst>
              </a:rPr>
              <a:t>10 Years data retention</a:t>
            </a:r>
          </a:p>
        </p:txBody>
      </p:sp>
      <p:sp>
        <p:nvSpPr>
          <p:cNvPr id="34" name="CasellaDiTesto 4">
            <a:extLst>
              <a:ext uri="{FF2B5EF4-FFF2-40B4-BE49-F238E27FC236}">
                <a16:creationId xmlns="" xmlns:a16="http://schemas.microsoft.com/office/drawing/2014/main" id="{5E4183DD-9351-4345-B166-FAA29C64DE02}"/>
              </a:ext>
            </a:extLst>
          </p:cNvPr>
          <p:cNvSpPr txBox="1"/>
          <p:nvPr/>
        </p:nvSpPr>
        <p:spPr>
          <a:xfrm>
            <a:off x="1494383" y="4935210"/>
            <a:ext cx="6255239" cy="461665"/>
          </a:xfrm>
          <a:prstGeom prst="rect">
            <a:avLst/>
          </a:prstGeom>
          <a:noFill/>
        </p:spPr>
        <p:txBody>
          <a:bodyPr wrap="none" rtlCol="0">
            <a:spAutoFit/>
          </a:bodyPr>
          <a:lstStyle/>
          <a:p>
            <a:r>
              <a:rPr lang="it-IT" sz="2400" b="1" dirty="0">
                <a:solidFill>
                  <a:schemeClr val="accent5"/>
                </a:solidFill>
                <a:latin typeface="Arial" panose="020B0604020202020204" pitchFamily="34" charset="0"/>
                <a:cs typeface="Arial" panose="020B0604020202020204" pitchFamily="34" charset="0"/>
              </a:rPr>
              <a:t>IF</a:t>
            </a:r>
            <a:r>
              <a:rPr lang="it-IT" sz="2400" dirty="0">
                <a:solidFill>
                  <a:schemeClr val="accent5"/>
                </a:solidFill>
                <a:latin typeface="Arial" panose="020B0604020202020204" pitchFamily="34" charset="0"/>
                <a:cs typeface="Arial" panose="020B0604020202020204" pitchFamily="34" charset="0"/>
              </a:rPr>
              <a:t>          [</a:t>
            </a:r>
            <a:r>
              <a:rPr lang="it-IT" sz="2400" i="1" dirty="0">
                <a:solidFill>
                  <a:schemeClr val="accent5"/>
                </a:solidFill>
                <a:latin typeface="Arial" panose="020B0604020202020204" pitchFamily="34" charset="0"/>
                <a:cs typeface="Arial" panose="020B0604020202020204" pitchFamily="34" charset="0"/>
              </a:rPr>
              <a:t>Premise</a:t>
            </a:r>
            <a:r>
              <a:rPr lang="it-IT" sz="2400" dirty="0">
                <a:solidFill>
                  <a:schemeClr val="accent5"/>
                </a:solidFill>
                <a:latin typeface="Arial" panose="020B0604020202020204" pitchFamily="34" charset="0"/>
                <a:cs typeface="Arial" panose="020B0604020202020204" pitchFamily="34" charset="0"/>
              </a:rPr>
              <a:t>]            </a:t>
            </a:r>
            <a:r>
              <a:rPr lang="it-IT" sz="2400" b="1" dirty="0">
                <a:solidFill>
                  <a:schemeClr val="accent5"/>
                </a:solidFill>
                <a:latin typeface="Arial" panose="020B0604020202020204" pitchFamily="34" charset="0"/>
                <a:cs typeface="Arial" panose="020B0604020202020204" pitchFamily="34" charset="0"/>
              </a:rPr>
              <a:t>THEN</a:t>
            </a:r>
            <a:r>
              <a:rPr lang="it-IT" sz="2400" dirty="0">
                <a:solidFill>
                  <a:schemeClr val="accent5"/>
                </a:solidFill>
                <a:latin typeface="Arial" panose="020B0604020202020204" pitchFamily="34" charset="0"/>
                <a:cs typeface="Arial" panose="020B0604020202020204" pitchFamily="34" charset="0"/>
              </a:rPr>
              <a:t>         [</a:t>
            </a:r>
            <a:r>
              <a:rPr lang="it-IT" sz="2400" i="1" dirty="0">
                <a:solidFill>
                  <a:schemeClr val="accent5"/>
                </a:solidFill>
                <a:latin typeface="Arial" panose="020B0604020202020204" pitchFamily="34" charset="0"/>
                <a:cs typeface="Arial" panose="020B0604020202020204" pitchFamily="34" charset="0"/>
              </a:rPr>
              <a:t>Action</a:t>
            </a:r>
            <a:r>
              <a:rPr lang="it-IT" sz="2400" dirty="0">
                <a:solidFill>
                  <a:schemeClr val="accent5"/>
                </a:solidFill>
                <a:latin typeface="Arial" panose="020B0604020202020204" pitchFamily="34" charset="0"/>
                <a:cs typeface="Arial" panose="020B0604020202020204" pitchFamily="34" charset="0"/>
              </a:rPr>
              <a:t>]</a:t>
            </a:r>
          </a:p>
        </p:txBody>
      </p:sp>
      <p:sp>
        <p:nvSpPr>
          <p:cNvPr id="35" name="Rettangolo 5">
            <a:extLst>
              <a:ext uri="{FF2B5EF4-FFF2-40B4-BE49-F238E27FC236}">
                <a16:creationId xmlns="" xmlns:a16="http://schemas.microsoft.com/office/drawing/2014/main" id="{EFDA1664-A0F4-4F7E-84E4-B52D0E701FA4}"/>
              </a:ext>
            </a:extLst>
          </p:cNvPr>
          <p:cNvSpPr/>
          <p:nvPr/>
        </p:nvSpPr>
        <p:spPr>
          <a:xfrm>
            <a:off x="1268982" y="4803682"/>
            <a:ext cx="6602086" cy="692181"/>
          </a:xfrm>
          <a:prstGeom prst="rect">
            <a:avLst/>
          </a:prstGeom>
          <a:noFill/>
          <a:ln w="28575">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 name="TextBox 2"/>
          <p:cNvSpPr txBox="1"/>
          <p:nvPr/>
        </p:nvSpPr>
        <p:spPr>
          <a:xfrm>
            <a:off x="2642188" y="4428460"/>
            <a:ext cx="4083169" cy="369332"/>
          </a:xfrm>
          <a:prstGeom prst="rect">
            <a:avLst/>
          </a:prstGeom>
          <a:noFill/>
        </p:spPr>
        <p:txBody>
          <a:bodyPr wrap="none" rtlCol="0">
            <a:spAutoFit/>
          </a:bodyPr>
          <a:lstStyle/>
          <a:p>
            <a:r>
              <a:rPr lang="en-US" b="1" dirty="0" smtClean="0">
                <a:solidFill>
                  <a:srgbClr val="2D9DFF"/>
                </a:solidFill>
              </a:rPr>
              <a:t>Simple Boolean Logic Computation</a:t>
            </a:r>
          </a:p>
        </p:txBody>
      </p:sp>
      <p:sp>
        <p:nvSpPr>
          <p:cNvPr id="16" name="TextBox 15"/>
          <p:cNvSpPr txBox="1"/>
          <p:nvPr/>
        </p:nvSpPr>
        <p:spPr>
          <a:xfrm rot="19184236">
            <a:off x="5454817" y="1610917"/>
            <a:ext cx="1667957" cy="369332"/>
          </a:xfrm>
          <a:prstGeom prst="rect">
            <a:avLst/>
          </a:prstGeom>
          <a:noFill/>
        </p:spPr>
        <p:txBody>
          <a:bodyPr wrap="none" rtlCol="0">
            <a:spAutoFit/>
          </a:bodyPr>
          <a:lstStyle/>
          <a:p>
            <a:r>
              <a:rPr lang="en-US" b="1" dirty="0" smtClean="0">
                <a:solidFill>
                  <a:srgbClr val="2D9DFF"/>
                </a:solidFill>
              </a:rPr>
              <a:t>Lookup Table</a:t>
            </a:r>
          </a:p>
        </p:txBody>
      </p:sp>
    </p:spTree>
    <p:extLst>
      <p:ext uri="{BB962C8B-B14F-4D97-AF65-F5344CB8AC3E}">
        <p14:creationId xmlns:p14="http://schemas.microsoft.com/office/powerpoint/2010/main" val="14426212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fr-FR" smtClean="0"/>
              <a:t>EDMS1975444v1</a:t>
            </a:r>
            <a:endParaRPr lang="fr-FR"/>
          </a:p>
        </p:txBody>
      </p:sp>
      <p:sp>
        <p:nvSpPr>
          <p:cNvPr id="5" name="Slide Number Placeholder 4"/>
          <p:cNvSpPr>
            <a:spLocks noGrp="1"/>
          </p:cNvSpPr>
          <p:nvPr>
            <p:ph type="sldNum" sz="quarter" idx="4"/>
          </p:nvPr>
        </p:nvSpPr>
        <p:spPr/>
        <p:txBody>
          <a:bodyPr/>
          <a:lstStyle/>
          <a:p>
            <a:fld id="{28625460-5BC2-4F30-A2B0-AE4FD3EFDC19}" type="slidenum">
              <a:rPr lang="fr-FR" smtClean="0"/>
              <a:t>18</a:t>
            </a:fld>
            <a:endParaRPr lang="fr-FR"/>
          </a:p>
        </p:txBody>
      </p:sp>
      <p:sp>
        <p:nvSpPr>
          <p:cNvPr id="7"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The </a:t>
            </a:r>
            <a:r>
              <a:rPr lang="en-US" dirty="0" smtClean="0">
                <a:solidFill>
                  <a:schemeClr val="tx2">
                    <a:lumMod val="75000"/>
                  </a:schemeClr>
                </a:solidFill>
              </a:rPr>
              <a:t>R&amp;D Activity: software part</a:t>
            </a:r>
            <a:endParaRPr lang="en-US" dirty="0">
              <a:solidFill>
                <a:schemeClr val="tx2">
                  <a:lumMod val="75000"/>
                </a:schemeClr>
              </a:solidFill>
            </a:endParaRPr>
          </a:p>
        </p:txBody>
      </p:sp>
      <p:pic>
        <p:nvPicPr>
          <p:cNvPr id="15" name="Picture 14"/>
          <p:cNvPicPr>
            <a:picLocks noChangeAspect="1"/>
          </p:cNvPicPr>
          <p:nvPr/>
        </p:nvPicPr>
        <p:blipFill>
          <a:blip r:embed="rId2"/>
          <a:stretch>
            <a:fillRect/>
          </a:stretch>
        </p:blipFill>
        <p:spPr>
          <a:xfrm>
            <a:off x="457201" y="1382205"/>
            <a:ext cx="3144558" cy="2070433"/>
          </a:xfrm>
          <a:prstGeom prst="rect">
            <a:avLst/>
          </a:prstGeom>
        </p:spPr>
      </p:pic>
      <p:pic>
        <p:nvPicPr>
          <p:cNvPr id="3" name="Picture 2"/>
          <p:cNvPicPr>
            <a:picLocks noChangeAspect="1"/>
          </p:cNvPicPr>
          <p:nvPr/>
        </p:nvPicPr>
        <p:blipFill>
          <a:blip r:embed="rId3"/>
          <a:stretch>
            <a:fillRect/>
          </a:stretch>
        </p:blipFill>
        <p:spPr>
          <a:xfrm>
            <a:off x="5479420" y="3999627"/>
            <a:ext cx="3036366" cy="2721850"/>
          </a:xfrm>
          <a:prstGeom prst="rect">
            <a:avLst/>
          </a:prstGeom>
        </p:spPr>
      </p:pic>
      <p:sp>
        <p:nvSpPr>
          <p:cNvPr id="12" name="TextBox 11"/>
          <p:cNvSpPr txBox="1"/>
          <p:nvPr/>
        </p:nvSpPr>
        <p:spPr>
          <a:xfrm>
            <a:off x="824625" y="1009204"/>
            <a:ext cx="2375971" cy="338554"/>
          </a:xfrm>
          <a:prstGeom prst="rect">
            <a:avLst/>
          </a:prstGeom>
          <a:noFill/>
        </p:spPr>
        <p:txBody>
          <a:bodyPr wrap="none" rtlCol="0">
            <a:spAutoFit/>
          </a:bodyPr>
          <a:lstStyle/>
          <a:p>
            <a:r>
              <a:rPr lang="en-US" sz="1600" b="1" dirty="0" smtClean="0">
                <a:solidFill>
                  <a:schemeClr val="accent4"/>
                </a:solidFill>
              </a:rPr>
              <a:t>(1) Logic Specification</a:t>
            </a:r>
            <a:endParaRPr lang="en-US" sz="1600" b="1" u="sng" dirty="0" smtClean="0">
              <a:solidFill>
                <a:schemeClr val="accent4"/>
              </a:solidFill>
            </a:endParaRPr>
          </a:p>
        </p:txBody>
      </p:sp>
      <p:sp>
        <p:nvSpPr>
          <p:cNvPr id="16" name="TextBox 15"/>
          <p:cNvSpPr txBox="1"/>
          <p:nvPr/>
        </p:nvSpPr>
        <p:spPr>
          <a:xfrm>
            <a:off x="6156315" y="1008042"/>
            <a:ext cx="2148345" cy="338554"/>
          </a:xfrm>
          <a:prstGeom prst="rect">
            <a:avLst/>
          </a:prstGeom>
          <a:noFill/>
        </p:spPr>
        <p:txBody>
          <a:bodyPr wrap="none" rtlCol="0">
            <a:spAutoFit/>
          </a:bodyPr>
          <a:lstStyle/>
          <a:p>
            <a:r>
              <a:rPr lang="en-US" sz="1600" b="1" dirty="0" smtClean="0">
                <a:solidFill>
                  <a:schemeClr val="accent4"/>
                </a:solidFill>
              </a:rPr>
              <a:t>(2) Logic Simulation</a:t>
            </a:r>
            <a:endParaRPr lang="en-US" sz="1600" b="1" u="sng" dirty="0" smtClean="0">
              <a:solidFill>
                <a:schemeClr val="accent4"/>
              </a:solidFill>
            </a:endParaRPr>
          </a:p>
        </p:txBody>
      </p:sp>
      <p:sp>
        <p:nvSpPr>
          <p:cNvPr id="17" name="TextBox 16"/>
          <p:cNvSpPr txBox="1"/>
          <p:nvPr/>
        </p:nvSpPr>
        <p:spPr>
          <a:xfrm>
            <a:off x="6015551" y="3624438"/>
            <a:ext cx="2347887" cy="338554"/>
          </a:xfrm>
          <a:prstGeom prst="rect">
            <a:avLst/>
          </a:prstGeom>
          <a:noFill/>
        </p:spPr>
        <p:txBody>
          <a:bodyPr wrap="none" rtlCol="0">
            <a:spAutoFit/>
          </a:bodyPr>
          <a:lstStyle/>
          <a:p>
            <a:r>
              <a:rPr lang="en-US" sz="1600" b="1" dirty="0" smtClean="0">
                <a:solidFill>
                  <a:schemeClr val="accent4"/>
                </a:solidFill>
              </a:rPr>
              <a:t>(4) Exhaustive Testing</a:t>
            </a:r>
            <a:endParaRPr lang="en-US" sz="1600" b="1" u="sng" dirty="0" smtClean="0">
              <a:solidFill>
                <a:schemeClr val="accent4"/>
              </a:solidFill>
            </a:endParaRPr>
          </a:p>
        </p:txBody>
      </p:sp>
      <p:sp>
        <p:nvSpPr>
          <p:cNvPr id="18" name="TextBox 17"/>
          <p:cNvSpPr txBox="1"/>
          <p:nvPr/>
        </p:nvSpPr>
        <p:spPr>
          <a:xfrm>
            <a:off x="824625" y="3720229"/>
            <a:ext cx="2182008" cy="338554"/>
          </a:xfrm>
          <a:prstGeom prst="rect">
            <a:avLst/>
          </a:prstGeom>
          <a:noFill/>
        </p:spPr>
        <p:txBody>
          <a:bodyPr wrap="none" rtlCol="0">
            <a:spAutoFit/>
          </a:bodyPr>
          <a:lstStyle/>
          <a:p>
            <a:r>
              <a:rPr lang="en-US" sz="1600" b="1" dirty="0" smtClean="0">
                <a:solidFill>
                  <a:schemeClr val="accent4"/>
                </a:solidFill>
              </a:rPr>
              <a:t>(3) Memory Flashing</a:t>
            </a:r>
            <a:endParaRPr lang="en-US" sz="1600" b="1" u="sng" dirty="0" smtClean="0">
              <a:solidFill>
                <a:schemeClr val="accent4"/>
              </a:solidFill>
            </a:endParaRPr>
          </a:p>
        </p:txBody>
      </p:sp>
      <p:pic>
        <p:nvPicPr>
          <p:cNvPr id="9218" name="Picture 2" descr="https://xdevs.com/doc/Keithley/2002/photo/xDevs.com/mem2/tl866_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60" y="4100894"/>
            <a:ext cx="2857500" cy="20478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5"/>
          <a:stretch>
            <a:fillRect/>
          </a:stretch>
        </p:blipFill>
        <p:spPr>
          <a:xfrm>
            <a:off x="6015551" y="1344437"/>
            <a:ext cx="2214873" cy="2145968"/>
          </a:xfrm>
          <a:prstGeom prst="rect">
            <a:avLst/>
          </a:prstGeom>
        </p:spPr>
      </p:pic>
    </p:spTree>
    <p:extLst>
      <p:ext uri="{BB962C8B-B14F-4D97-AF65-F5344CB8AC3E}">
        <p14:creationId xmlns:p14="http://schemas.microsoft.com/office/powerpoint/2010/main" val="622544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iec 615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596508">
            <a:off x="124935" y="923295"/>
            <a:ext cx="1124351" cy="787046"/>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p:cNvGrpSpPr/>
          <p:nvPr/>
        </p:nvGrpSpPr>
        <p:grpSpPr>
          <a:xfrm>
            <a:off x="4875855" y="2599947"/>
            <a:ext cx="4249977" cy="1444346"/>
            <a:chOff x="4894023" y="2123564"/>
            <a:chExt cx="3908839" cy="917291"/>
          </a:xfrm>
        </p:grpSpPr>
        <p:pic>
          <p:nvPicPr>
            <p:cNvPr id="34" name="Picture 33"/>
            <p:cNvPicPr>
              <a:picLocks noChangeAspect="1"/>
            </p:cNvPicPr>
            <p:nvPr/>
          </p:nvPicPr>
          <p:blipFill rotWithShape="1">
            <a:blip r:embed="rId3"/>
            <a:srcRect l="15479" t="42533" r="13683" b="45055"/>
            <a:stretch/>
          </p:blipFill>
          <p:spPr>
            <a:xfrm>
              <a:off x="5311283" y="2309510"/>
              <a:ext cx="3491579" cy="731345"/>
            </a:xfrm>
            <a:prstGeom prst="rect">
              <a:avLst/>
            </a:prstGeom>
            <a:ln w="25400">
              <a:noFill/>
              <a:prstDash val="dash"/>
            </a:ln>
          </p:spPr>
        </p:pic>
        <p:pic>
          <p:nvPicPr>
            <p:cNvPr id="33" name="Picture 32"/>
            <p:cNvPicPr>
              <a:picLocks noChangeAspect="1"/>
            </p:cNvPicPr>
            <p:nvPr/>
          </p:nvPicPr>
          <p:blipFill rotWithShape="1">
            <a:blip r:embed="rId3"/>
            <a:srcRect l="15479" t="42533" r="13683" b="45055"/>
            <a:stretch/>
          </p:blipFill>
          <p:spPr>
            <a:xfrm>
              <a:off x="5206583" y="2232730"/>
              <a:ext cx="3491579" cy="731345"/>
            </a:xfrm>
            <a:prstGeom prst="rect">
              <a:avLst/>
            </a:prstGeom>
            <a:ln w="25400">
              <a:noFill/>
              <a:prstDash val="dash"/>
            </a:ln>
          </p:spPr>
        </p:pic>
        <p:pic>
          <p:nvPicPr>
            <p:cNvPr id="32" name="Picture 31"/>
            <p:cNvPicPr>
              <a:picLocks noChangeAspect="1"/>
            </p:cNvPicPr>
            <p:nvPr/>
          </p:nvPicPr>
          <p:blipFill rotWithShape="1">
            <a:blip r:embed="rId3"/>
            <a:srcRect l="15479" t="42533" r="13683" b="45055"/>
            <a:stretch/>
          </p:blipFill>
          <p:spPr>
            <a:xfrm>
              <a:off x="4894023" y="2123564"/>
              <a:ext cx="3651739" cy="764892"/>
            </a:xfrm>
            <a:prstGeom prst="rect">
              <a:avLst/>
            </a:prstGeom>
            <a:ln w="25400">
              <a:noFill/>
              <a:prstDash val="dash"/>
            </a:ln>
          </p:spPr>
        </p:pic>
      </p:grpSp>
      <p:sp>
        <p:nvSpPr>
          <p:cNvPr id="5" name="Slide Number Placeholder 4"/>
          <p:cNvSpPr>
            <a:spLocks noGrp="1"/>
          </p:cNvSpPr>
          <p:nvPr>
            <p:ph type="sldNum" sz="quarter" idx="4"/>
          </p:nvPr>
        </p:nvSpPr>
        <p:spPr/>
        <p:txBody>
          <a:bodyPr/>
          <a:lstStyle/>
          <a:p>
            <a:fld id="{28625460-5BC2-4F30-A2B0-AE4FD3EFDC19}" type="slidenum">
              <a:rPr lang="fr-FR" smtClean="0"/>
              <a:t>2</a:t>
            </a:fld>
            <a:endParaRPr lang="fr-FR"/>
          </a:p>
        </p:txBody>
      </p:sp>
      <p:sp>
        <p:nvSpPr>
          <p:cNvPr id="6"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Personnel Protection Systems @ CERN</a:t>
            </a:r>
            <a:endParaRPr lang="en-US" dirty="0">
              <a:solidFill>
                <a:schemeClr val="tx2">
                  <a:lumMod val="75000"/>
                </a:schemeClr>
              </a:solidFill>
            </a:endParaRPr>
          </a:p>
        </p:txBody>
      </p:sp>
      <p:grpSp>
        <p:nvGrpSpPr>
          <p:cNvPr id="7" name="Group"/>
          <p:cNvGrpSpPr/>
          <p:nvPr/>
        </p:nvGrpSpPr>
        <p:grpSpPr>
          <a:xfrm>
            <a:off x="675289" y="1373981"/>
            <a:ext cx="1120379" cy="4414838"/>
            <a:chOff x="0" y="0"/>
            <a:chExt cx="2987675" cy="11772900"/>
          </a:xfrm>
        </p:grpSpPr>
        <p:sp>
          <p:nvSpPr>
            <p:cNvPr id="8" name="Shape"/>
            <p:cNvSpPr/>
            <p:nvPr/>
          </p:nvSpPr>
          <p:spPr>
            <a:xfrm>
              <a:off x="437596" y="-1"/>
              <a:ext cx="2121454" cy="2987677"/>
            </a:xfrm>
            <a:custGeom>
              <a:avLst/>
              <a:gdLst/>
              <a:ahLst/>
              <a:cxnLst>
                <a:cxn ang="0">
                  <a:pos x="wd2" y="hd2"/>
                </a:cxn>
                <a:cxn ang="5400000">
                  <a:pos x="wd2" y="hd2"/>
                </a:cxn>
                <a:cxn ang="10800000">
                  <a:pos x="wd2" y="hd2"/>
                </a:cxn>
                <a:cxn ang="16200000">
                  <a:pos x="wd2" y="hd2"/>
                </a:cxn>
              </a:cxnLst>
              <a:rect l="0" t="0" r="r" b="b"/>
              <a:pathLst>
                <a:path w="21541" h="21600" extrusionOk="0">
                  <a:moveTo>
                    <a:pt x="13316" y="18865"/>
                  </a:moveTo>
                  <a:cubicBezTo>
                    <a:pt x="13316" y="18480"/>
                    <a:pt x="14396" y="18429"/>
                    <a:pt x="14396" y="18429"/>
                  </a:cubicBezTo>
                  <a:lnTo>
                    <a:pt x="21541" y="18429"/>
                  </a:lnTo>
                  <a:lnTo>
                    <a:pt x="21541" y="14563"/>
                  </a:lnTo>
                  <a:cubicBezTo>
                    <a:pt x="21541" y="14563"/>
                    <a:pt x="21541" y="13794"/>
                    <a:pt x="21115" y="13794"/>
                  </a:cubicBezTo>
                  <a:cubicBezTo>
                    <a:pt x="20866" y="13794"/>
                    <a:pt x="16941" y="15671"/>
                    <a:pt x="16941" y="10756"/>
                  </a:cubicBezTo>
                  <a:cubicBezTo>
                    <a:pt x="16941" y="5840"/>
                    <a:pt x="20959" y="7806"/>
                    <a:pt x="21115" y="7806"/>
                  </a:cubicBezTo>
                  <a:cubicBezTo>
                    <a:pt x="21531" y="7806"/>
                    <a:pt x="21541" y="7037"/>
                    <a:pt x="21541" y="7037"/>
                  </a:cubicBezTo>
                  <a:lnTo>
                    <a:pt x="21541" y="3090"/>
                  </a:lnTo>
                  <a:lnTo>
                    <a:pt x="14479" y="3090"/>
                  </a:lnTo>
                  <a:cubicBezTo>
                    <a:pt x="14438" y="3090"/>
                    <a:pt x="13410" y="2935"/>
                    <a:pt x="13410" y="2646"/>
                  </a:cubicBezTo>
                  <a:cubicBezTo>
                    <a:pt x="13410" y="2151"/>
                    <a:pt x="17044" y="0"/>
                    <a:pt x="10772" y="0"/>
                  </a:cubicBezTo>
                  <a:cubicBezTo>
                    <a:pt x="4500" y="0"/>
                    <a:pt x="7979" y="2092"/>
                    <a:pt x="7979" y="2632"/>
                  </a:cubicBezTo>
                  <a:cubicBezTo>
                    <a:pt x="7979" y="2927"/>
                    <a:pt x="7148" y="3090"/>
                    <a:pt x="7075" y="3090"/>
                  </a:cubicBezTo>
                  <a:lnTo>
                    <a:pt x="3" y="3090"/>
                  </a:lnTo>
                  <a:lnTo>
                    <a:pt x="3" y="6978"/>
                  </a:lnTo>
                  <a:cubicBezTo>
                    <a:pt x="3" y="6978"/>
                    <a:pt x="-59" y="7747"/>
                    <a:pt x="346" y="7747"/>
                  </a:cubicBezTo>
                  <a:cubicBezTo>
                    <a:pt x="533" y="7747"/>
                    <a:pt x="4521" y="5507"/>
                    <a:pt x="4521" y="10756"/>
                  </a:cubicBezTo>
                  <a:cubicBezTo>
                    <a:pt x="4521" y="16011"/>
                    <a:pt x="564" y="13853"/>
                    <a:pt x="325" y="13853"/>
                  </a:cubicBezTo>
                  <a:cubicBezTo>
                    <a:pt x="-28" y="13853"/>
                    <a:pt x="3" y="14947"/>
                    <a:pt x="3" y="14947"/>
                  </a:cubicBezTo>
                  <a:lnTo>
                    <a:pt x="3" y="18429"/>
                  </a:lnTo>
                  <a:lnTo>
                    <a:pt x="7086" y="18429"/>
                  </a:lnTo>
                  <a:cubicBezTo>
                    <a:pt x="7086" y="18429"/>
                    <a:pt x="8155" y="18436"/>
                    <a:pt x="8155" y="18865"/>
                  </a:cubicBezTo>
                  <a:cubicBezTo>
                    <a:pt x="8155" y="19575"/>
                    <a:pt x="4469" y="21600"/>
                    <a:pt x="10772" y="21600"/>
                  </a:cubicBezTo>
                  <a:cubicBezTo>
                    <a:pt x="17076" y="21600"/>
                    <a:pt x="13316" y="19582"/>
                    <a:pt x="13316" y="18865"/>
                  </a:cubicBezTo>
                </a:path>
              </a:pathLst>
            </a:custGeom>
            <a:solidFill>
              <a:schemeClr val="accent1"/>
            </a:solidFill>
            <a:ln w="12700" cap="flat">
              <a:noFill/>
              <a:miter lim="400000"/>
            </a:ln>
            <a:effectLst/>
          </p:spPr>
          <p:txBody>
            <a:bodyPr wrap="square" lIns="34290" tIns="34290" rIns="34290" bIns="34290" numCol="1" anchor="t">
              <a:noAutofit/>
            </a:bodyPr>
            <a:lstStyle/>
            <a:p>
              <a:endParaRPr sz="675"/>
            </a:p>
          </p:txBody>
        </p:sp>
        <p:sp>
          <p:nvSpPr>
            <p:cNvPr id="9" name="Shape"/>
            <p:cNvSpPr/>
            <p:nvPr/>
          </p:nvSpPr>
          <p:spPr>
            <a:xfrm>
              <a:off x="437596" y="8785224"/>
              <a:ext cx="2121454" cy="2987677"/>
            </a:xfrm>
            <a:custGeom>
              <a:avLst/>
              <a:gdLst/>
              <a:ahLst/>
              <a:cxnLst>
                <a:cxn ang="0">
                  <a:pos x="wd2" y="hd2"/>
                </a:cxn>
                <a:cxn ang="5400000">
                  <a:pos x="wd2" y="hd2"/>
                </a:cxn>
                <a:cxn ang="10800000">
                  <a:pos x="wd2" y="hd2"/>
                </a:cxn>
                <a:cxn ang="16200000">
                  <a:pos x="wd2" y="hd2"/>
                </a:cxn>
              </a:cxnLst>
              <a:rect l="0" t="0" r="r" b="b"/>
              <a:pathLst>
                <a:path w="21541" h="21600" extrusionOk="0">
                  <a:moveTo>
                    <a:pt x="13316" y="18865"/>
                  </a:moveTo>
                  <a:cubicBezTo>
                    <a:pt x="13316" y="18480"/>
                    <a:pt x="14396" y="18421"/>
                    <a:pt x="14396" y="18421"/>
                  </a:cubicBezTo>
                  <a:lnTo>
                    <a:pt x="21541" y="18421"/>
                  </a:lnTo>
                  <a:lnTo>
                    <a:pt x="21541" y="14563"/>
                  </a:lnTo>
                  <a:cubicBezTo>
                    <a:pt x="21541" y="14563"/>
                    <a:pt x="21541" y="13794"/>
                    <a:pt x="21115" y="13794"/>
                  </a:cubicBezTo>
                  <a:cubicBezTo>
                    <a:pt x="20866" y="13794"/>
                    <a:pt x="16941" y="15671"/>
                    <a:pt x="16941" y="10756"/>
                  </a:cubicBezTo>
                  <a:cubicBezTo>
                    <a:pt x="16941" y="5840"/>
                    <a:pt x="20959" y="7799"/>
                    <a:pt x="21115" y="7799"/>
                  </a:cubicBezTo>
                  <a:cubicBezTo>
                    <a:pt x="21531" y="7799"/>
                    <a:pt x="21541" y="7037"/>
                    <a:pt x="21541" y="7037"/>
                  </a:cubicBezTo>
                  <a:lnTo>
                    <a:pt x="21541" y="3090"/>
                  </a:lnTo>
                  <a:lnTo>
                    <a:pt x="14479" y="3090"/>
                  </a:lnTo>
                  <a:cubicBezTo>
                    <a:pt x="14438" y="3090"/>
                    <a:pt x="13410" y="2935"/>
                    <a:pt x="13410" y="2639"/>
                  </a:cubicBezTo>
                  <a:cubicBezTo>
                    <a:pt x="13410" y="2151"/>
                    <a:pt x="17044" y="0"/>
                    <a:pt x="10772" y="0"/>
                  </a:cubicBezTo>
                  <a:cubicBezTo>
                    <a:pt x="4500" y="0"/>
                    <a:pt x="7979" y="2092"/>
                    <a:pt x="7979" y="2632"/>
                  </a:cubicBezTo>
                  <a:cubicBezTo>
                    <a:pt x="7979" y="2927"/>
                    <a:pt x="7148" y="3090"/>
                    <a:pt x="7075" y="3090"/>
                  </a:cubicBezTo>
                  <a:lnTo>
                    <a:pt x="3" y="3090"/>
                  </a:lnTo>
                  <a:lnTo>
                    <a:pt x="3" y="6978"/>
                  </a:lnTo>
                  <a:cubicBezTo>
                    <a:pt x="3" y="6978"/>
                    <a:pt x="-59" y="7747"/>
                    <a:pt x="346" y="7747"/>
                  </a:cubicBezTo>
                  <a:cubicBezTo>
                    <a:pt x="533" y="7747"/>
                    <a:pt x="4521" y="5507"/>
                    <a:pt x="4521" y="10756"/>
                  </a:cubicBezTo>
                  <a:cubicBezTo>
                    <a:pt x="4521" y="16004"/>
                    <a:pt x="564" y="13846"/>
                    <a:pt x="325" y="13846"/>
                  </a:cubicBezTo>
                  <a:cubicBezTo>
                    <a:pt x="-28" y="13846"/>
                    <a:pt x="3" y="14947"/>
                    <a:pt x="3" y="14947"/>
                  </a:cubicBezTo>
                  <a:lnTo>
                    <a:pt x="3" y="18421"/>
                  </a:lnTo>
                  <a:lnTo>
                    <a:pt x="7086" y="18421"/>
                  </a:lnTo>
                  <a:cubicBezTo>
                    <a:pt x="7086" y="18421"/>
                    <a:pt x="8155" y="18436"/>
                    <a:pt x="8155" y="18865"/>
                  </a:cubicBezTo>
                  <a:cubicBezTo>
                    <a:pt x="8155" y="19575"/>
                    <a:pt x="4469" y="21600"/>
                    <a:pt x="10772" y="21600"/>
                  </a:cubicBezTo>
                  <a:cubicBezTo>
                    <a:pt x="17076" y="21600"/>
                    <a:pt x="13316" y="19582"/>
                    <a:pt x="13316" y="18865"/>
                  </a:cubicBezTo>
                  <a:close/>
                </a:path>
              </a:pathLst>
            </a:custGeom>
            <a:solidFill>
              <a:schemeClr val="accent1"/>
            </a:solidFill>
            <a:ln w="12700" cap="flat">
              <a:noFill/>
              <a:miter lim="400000"/>
            </a:ln>
            <a:effectLst/>
          </p:spPr>
          <p:txBody>
            <a:bodyPr wrap="square" lIns="34290" tIns="34290" rIns="34290" bIns="34290" numCol="1" anchor="t">
              <a:noAutofit/>
            </a:bodyPr>
            <a:lstStyle/>
            <a:p>
              <a:endParaRPr sz="675"/>
            </a:p>
          </p:txBody>
        </p:sp>
        <p:sp>
          <p:nvSpPr>
            <p:cNvPr id="10" name="Shape"/>
            <p:cNvSpPr/>
            <p:nvPr/>
          </p:nvSpPr>
          <p:spPr>
            <a:xfrm>
              <a:off x="-1" y="2660096"/>
              <a:ext cx="2987677" cy="2121454"/>
            </a:xfrm>
            <a:custGeom>
              <a:avLst/>
              <a:gdLst/>
              <a:ahLst/>
              <a:cxnLst>
                <a:cxn ang="0">
                  <a:pos x="wd2" y="hd2"/>
                </a:cxn>
                <a:cxn ang="5400000">
                  <a:pos x="wd2" y="hd2"/>
                </a:cxn>
                <a:cxn ang="10800000">
                  <a:pos x="wd2" y="hd2"/>
                </a:cxn>
                <a:cxn ang="16200000">
                  <a:pos x="wd2" y="hd2"/>
                </a:cxn>
              </a:cxnLst>
              <a:rect l="0" t="0" r="r" b="b"/>
              <a:pathLst>
                <a:path w="21600" h="21541" extrusionOk="0">
                  <a:moveTo>
                    <a:pt x="2736" y="13316"/>
                  </a:moveTo>
                  <a:cubicBezTo>
                    <a:pt x="3121" y="13316"/>
                    <a:pt x="3172" y="14396"/>
                    <a:pt x="3172" y="14396"/>
                  </a:cubicBezTo>
                  <a:lnTo>
                    <a:pt x="3172" y="21541"/>
                  </a:lnTo>
                  <a:lnTo>
                    <a:pt x="7040" y="21541"/>
                  </a:lnTo>
                  <a:cubicBezTo>
                    <a:pt x="7040" y="21541"/>
                    <a:pt x="7809" y="21541"/>
                    <a:pt x="7809" y="21115"/>
                  </a:cubicBezTo>
                  <a:cubicBezTo>
                    <a:pt x="7809" y="20866"/>
                    <a:pt x="5931" y="16941"/>
                    <a:pt x="10848" y="16941"/>
                  </a:cubicBezTo>
                  <a:cubicBezTo>
                    <a:pt x="15070" y="16941"/>
                    <a:pt x="13799" y="19558"/>
                    <a:pt x="13799" y="21115"/>
                  </a:cubicBezTo>
                  <a:cubicBezTo>
                    <a:pt x="13799" y="21531"/>
                    <a:pt x="14568" y="21541"/>
                    <a:pt x="14568" y="21541"/>
                  </a:cubicBezTo>
                  <a:lnTo>
                    <a:pt x="18516" y="21541"/>
                  </a:lnTo>
                  <a:lnTo>
                    <a:pt x="18516" y="14479"/>
                  </a:lnTo>
                  <a:cubicBezTo>
                    <a:pt x="18516" y="14438"/>
                    <a:pt x="18672" y="13410"/>
                    <a:pt x="18960" y="13410"/>
                  </a:cubicBezTo>
                  <a:cubicBezTo>
                    <a:pt x="19456" y="13410"/>
                    <a:pt x="21600" y="17044"/>
                    <a:pt x="21600" y="10772"/>
                  </a:cubicBezTo>
                  <a:cubicBezTo>
                    <a:pt x="21600" y="4500"/>
                    <a:pt x="19507" y="8155"/>
                    <a:pt x="18960" y="8155"/>
                  </a:cubicBezTo>
                  <a:cubicBezTo>
                    <a:pt x="18664" y="8155"/>
                    <a:pt x="18516" y="7148"/>
                    <a:pt x="18516" y="7075"/>
                  </a:cubicBezTo>
                  <a:lnTo>
                    <a:pt x="18516" y="3"/>
                  </a:lnTo>
                  <a:lnTo>
                    <a:pt x="14627" y="3"/>
                  </a:lnTo>
                  <a:cubicBezTo>
                    <a:pt x="14627" y="3"/>
                    <a:pt x="13858" y="-59"/>
                    <a:pt x="13858" y="346"/>
                  </a:cubicBezTo>
                  <a:cubicBezTo>
                    <a:pt x="13858" y="533"/>
                    <a:pt x="16098" y="4521"/>
                    <a:pt x="10848" y="4521"/>
                  </a:cubicBezTo>
                  <a:cubicBezTo>
                    <a:pt x="5590" y="4521"/>
                    <a:pt x="7750" y="564"/>
                    <a:pt x="7750" y="325"/>
                  </a:cubicBezTo>
                  <a:cubicBezTo>
                    <a:pt x="7750" y="-28"/>
                    <a:pt x="6655" y="3"/>
                    <a:pt x="6655" y="3"/>
                  </a:cubicBezTo>
                  <a:lnTo>
                    <a:pt x="3172" y="3"/>
                  </a:lnTo>
                  <a:lnTo>
                    <a:pt x="3172" y="7086"/>
                  </a:lnTo>
                  <a:cubicBezTo>
                    <a:pt x="3172" y="7086"/>
                    <a:pt x="3165" y="8155"/>
                    <a:pt x="2736" y="8155"/>
                  </a:cubicBezTo>
                  <a:cubicBezTo>
                    <a:pt x="2026" y="8155"/>
                    <a:pt x="0" y="4469"/>
                    <a:pt x="0" y="10772"/>
                  </a:cubicBezTo>
                  <a:cubicBezTo>
                    <a:pt x="0" y="17076"/>
                    <a:pt x="2019" y="13316"/>
                    <a:pt x="2736" y="13316"/>
                  </a:cubicBezTo>
                </a:path>
              </a:pathLst>
            </a:custGeom>
            <a:solidFill>
              <a:schemeClr val="accent1"/>
            </a:solidFill>
            <a:ln w="12700" cap="flat">
              <a:noFill/>
              <a:miter lim="400000"/>
            </a:ln>
            <a:effectLst/>
          </p:spPr>
          <p:txBody>
            <a:bodyPr wrap="square" lIns="34290" tIns="34290" rIns="34290" bIns="34290" numCol="1" anchor="t">
              <a:noAutofit/>
            </a:bodyPr>
            <a:lstStyle/>
            <a:p>
              <a:endParaRPr sz="675"/>
            </a:p>
          </p:txBody>
        </p:sp>
        <p:sp>
          <p:nvSpPr>
            <p:cNvPr id="11" name="Shape"/>
            <p:cNvSpPr/>
            <p:nvPr/>
          </p:nvSpPr>
          <p:spPr>
            <a:xfrm>
              <a:off x="-1" y="7047956"/>
              <a:ext cx="2987677" cy="2121444"/>
            </a:xfrm>
            <a:custGeom>
              <a:avLst/>
              <a:gdLst/>
              <a:ahLst/>
              <a:cxnLst>
                <a:cxn ang="0">
                  <a:pos x="wd2" y="hd2"/>
                </a:cxn>
                <a:cxn ang="5400000">
                  <a:pos x="wd2" y="hd2"/>
                </a:cxn>
                <a:cxn ang="10800000">
                  <a:pos x="wd2" y="hd2"/>
                </a:cxn>
                <a:cxn ang="16200000">
                  <a:pos x="wd2" y="hd2"/>
                </a:cxn>
              </a:cxnLst>
              <a:rect l="0" t="0" r="r" b="b"/>
              <a:pathLst>
                <a:path w="21600" h="21541" extrusionOk="0">
                  <a:moveTo>
                    <a:pt x="2736" y="13320"/>
                  </a:moveTo>
                  <a:cubicBezTo>
                    <a:pt x="3121" y="13320"/>
                    <a:pt x="3172" y="14400"/>
                    <a:pt x="3172" y="14400"/>
                  </a:cubicBezTo>
                  <a:lnTo>
                    <a:pt x="3172" y="21541"/>
                  </a:lnTo>
                  <a:lnTo>
                    <a:pt x="7040" y="21541"/>
                  </a:lnTo>
                  <a:cubicBezTo>
                    <a:pt x="7040" y="21541"/>
                    <a:pt x="7809" y="21541"/>
                    <a:pt x="7809" y="21115"/>
                  </a:cubicBezTo>
                  <a:cubicBezTo>
                    <a:pt x="7809" y="20866"/>
                    <a:pt x="5931" y="16943"/>
                    <a:pt x="10848" y="16943"/>
                  </a:cubicBezTo>
                  <a:cubicBezTo>
                    <a:pt x="15070" y="16943"/>
                    <a:pt x="13799" y="19548"/>
                    <a:pt x="13799" y="21115"/>
                  </a:cubicBezTo>
                  <a:cubicBezTo>
                    <a:pt x="13799" y="21531"/>
                    <a:pt x="14568" y="21541"/>
                    <a:pt x="14568" y="21541"/>
                  </a:cubicBezTo>
                  <a:lnTo>
                    <a:pt x="18516" y="21541"/>
                  </a:lnTo>
                  <a:lnTo>
                    <a:pt x="18516" y="14483"/>
                  </a:lnTo>
                  <a:cubicBezTo>
                    <a:pt x="18516" y="14441"/>
                    <a:pt x="18672" y="13414"/>
                    <a:pt x="18960" y="13414"/>
                  </a:cubicBezTo>
                  <a:cubicBezTo>
                    <a:pt x="19456" y="13414"/>
                    <a:pt x="21600" y="17047"/>
                    <a:pt x="21600" y="10777"/>
                  </a:cubicBezTo>
                  <a:cubicBezTo>
                    <a:pt x="21600" y="4498"/>
                    <a:pt x="19507" y="8162"/>
                    <a:pt x="18960" y="8162"/>
                  </a:cubicBezTo>
                  <a:cubicBezTo>
                    <a:pt x="18664" y="8162"/>
                    <a:pt x="18516" y="7155"/>
                    <a:pt x="18516" y="7082"/>
                  </a:cubicBezTo>
                  <a:lnTo>
                    <a:pt x="18516" y="3"/>
                  </a:lnTo>
                  <a:lnTo>
                    <a:pt x="14627" y="3"/>
                  </a:lnTo>
                  <a:cubicBezTo>
                    <a:pt x="14627" y="3"/>
                    <a:pt x="13858" y="-59"/>
                    <a:pt x="13858" y="356"/>
                  </a:cubicBezTo>
                  <a:cubicBezTo>
                    <a:pt x="13858" y="533"/>
                    <a:pt x="16098" y="4529"/>
                    <a:pt x="10848" y="4529"/>
                  </a:cubicBezTo>
                  <a:cubicBezTo>
                    <a:pt x="5590" y="4529"/>
                    <a:pt x="7750" y="564"/>
                    <a:pt x="7750" y="335"/>
                  </a:cubicBezTo>
                  <a:cubicBezTo>
                    <a:pt x="7750" y="-17"/>
                    <a:pt x="6655" y="3"/>
                    <a:pt x="6655" y="3"/>
                  </a:cubicBezTo>
                  <a:lnTo>
                    <a:pt x="3172" y="3"/>
                  </a:lnTo>
                  <a:lnTo>
                    <a:pt x="3172" y="7082"/>
                  </a:lnTo>
                  <a:cubicBezTo>
                    <a:pt x="3172" y="7082"/>
                    <a:pt x="3165" y="8162"/>
                    <a:pt x="2736" y="8162"/>
                  </a:cubicBezTo>
                  <a:cubicBezTo>
                    <a:pt x="2026" y="8162"/>
                    <a:pt x="0" y="4477"/>
                    <a:pt x="0" y="10777"/>
                  </a:cubicBezTo>
                  <a:cubicBezTo>
                    <a:pt x="0" y="17078"/>
                    <a:pt x="2019" y="13320"/>
                    <a:pt x="2736" y="13320"/>
                  </a:cubicBezTo>
                </a:path>
              </a:pathLst>
            </a:custGeom>
            <a:solidFill>
              <a:schemeClr val="accent1"/>
            </a:solidFill>
            <a:ln w="12700" cap="flat">
              <a:noFill/>
              <a:miter lim="400000"/>
            </a:ln>
            <a:effectLst/>
          </p:spPr>
          <p:txBody>
            <a:bodyPr wrap="square" lIns="34290" tIns="34290" rIns="34290" bIns="34290" numCol="1" anchor="t">
              <a:noAutofit/>
            </a:bodyPr>
            <a:lstStyle/>
            <a:p>
              <a:endParaRPr sz="675"/>
            </a:p>
          </p:txBody>
        </p:sp>
        <p:sp>
          <p:nvSpPr>
            <p:cNvPr id="12" name="Shape"/>
            <p:cNvSpPr/>
            <p:nvPr/>
          </p:nvSpPr>
          <p:spPr>
            <a:xfrm>
              <a:off x="437596" y="4445000"/>
              <a:ext cx="2121454" cy="2987676"/>
            </a:xfrm>
            <a:custGeom>
              <a:avLst/>
              <a:gdLst/>
              <a:ahLst/>
              <a:cxnLst>
                <a:cxn ang="0">
                  <a:pos x="wd2" y="hd2"/>
                </a:cxn>
                <a:cxn ang="5400000">
                  <a:pos x="wd2" y="hd2"/>
                </a:cxn>
                <a:cxn ang="10800000">
                  <a:pos x="wd2" y="hd2"/>
                </a:cxn>
                <a:cxn ang="16200000">
                  <a:pos x="wd2" y="hd2"/>
                </a:cxn>
              </a:cxnLst>
              <a:rect l="0" t="0" r="r" b="b"/>
              <a:pathLst>
                <a:path w="21541" h="21600" extrusionOk="0">
                  <a:moveTo>
                    <a:pt x="13316" y="18865"/>
                  </a:moveTo>
                  <a:cubicBezTo>
                    <a:pt x="13316" y="18480"/>
                    <a:pt x="14396" y="18421"/>
                    <a:pt x="14396" y="18421"/>
                  </a:cubicBezTo>
                  <a:lnTo>
                    <a:pt x="21541" y="18421"/>
                  </a:lnTo>
                  <a:lnTo>
                    <a:pt x="21541" y="14563"/>
                  </a:lnTo>
                  <a:cubicBezTo>
                    <a:pt x="21541" y="14563"/>
                    <a:pt x="21541" y="13794"/>
                    <a:pt x="21115" y="13794"/>
                  </a:cubicBezTo>
                  <a:cubicBezTo>
                    <a:pt x="20866" y="13794"/>
                    <a:pt x="16941" y="15671"/>
                    <a:pt x="16941" y="10756"/>
                  </a:cubicBezTo>
                  <a:cubicBezTo>
                    <a:pt x="16941" y="5840"/>
                    <a:pt x="20959" y="7799"/>
                    <a:pt x="21115" y="7799"/>
                  </a:cubicBezTo>
                  <a:cubicBezTo>
                    <a:pt x="21531" y="7799"/>
                    <a:pt x="21541" y="7037"/>
                    <a:pt x="21541" y="7037"/>
                  </a:cubicBezTo>
                  <a:lnTo>
                    <a:pt x="21541" y="3090"/>
                  </a:lnTo>
                  <a:lnTo>
                    <a:pt x="14479" y="3090"/>
                  </a:lnTo>
                  <a:cubicBezTo>
                    <a:pt x="14438" y="3090"/>
                    <a:pt x="13410" y="2935"/>
                    <a:pt x="13410" y="2639"/>
                  </a:cubicBezTo>
                  <a:cubicBezTo>
                    <a:pt x="13410" y="2151"/>
                    <a:pt x="17044" y="0"/>
                    <a:pt x="10772" y="0"/>
                  </a:cubicBezTo>
                  <a:cubicBezTo>
                    <a:pt x="4500" y="0"/>
                    <a:pt x="7979" y="2092"/>
                    <a:pt x="7979" y="2632"/>
                  </a:cubicBezTo>
                  <a:cubicBezTo>
                    <a:pt x="7979" y="2927"/>
                    <a:pt x="7148" y="3090"/>
                    <a:pt x="7075" y="3090"/>
                  </a:cubicBezTo>
                  <a:lnTo>
                    <a:pt x="3" y="3090"/>
                  </a:lnTo>
                  <a:lnTo>
                    <a:pt x="3" y="6978"/>
                  </a:lnTo>
                  <a:cubicBezTo>
                    <a:pt x="3" y="6978"/>
                    <a:pt x="-59" y="7747"/>
                    <a:pt x="346" y="7747"/>
                  </a:cubicBezTo>
                  <a:cubicBezTo>
                    <a:pt x="533" y="7747"/>
                    <a:pt x="4521" y="5507"/>
                    <a:pt x="4521" y="10756"/>
                  </a:cubicBezTo>
                  <a:cubicBezTo>
                    <a:pt x="4521" y="16004"/>
                    <a:pt x="564" y="13846"/>
                    <a:pt x="325" y="13846"/>
                  </a:cubicBezTo>
                  <a:cubicBezTo>
                    <a:pt x="-28" y="13846"/>
                    <a:pt x="3" y="14947"/>
                    <a:pt x="3" y="14947"/>
                  </a:cubicBezTo>
                  <a:lnTo>
                    <a:pt x="3" y="18421"/>
                  </a:lnTo>
                  <a:lnTo>
                    <a:pt x="7086" y="18421"/>
                  </a:lnTo>
                  <a:cubicBezTo>
                    <a:pt x="7086" y="18421"/>
                    <a:pt x="8155" y="18436"/>
                    <a:pt x="8155" y="18865"/>
                  </a:cubicBezTo>
                  <a:cubicBezTo>
                    <a:pt x="8155" y="19575"/>
                    <a:pt x="4469" y="21600"/>
                    <a:pt x="10772" y="21600"/>
                  </a:cubicBezTo>
                  <a:cubicBezTo>
                    <a:pt x="17076" y="21600"/>
                    <a:pt x="13316" y="19582"/>
                    <a:pt x="13316" y="18865"/>
                  </a:cubicBezTo>
                </a:path>
              </a:pathLst>
            </a:custGeom>
            <a:solidFill>
              <a:schemeClr val="accent1"/>
            </a:solidFill>
            <a:ln w="12700" cap="flat">
              <a:noFill/>
              <a:miter lim="400000"/>
            </a:ln>
            <a:effectLst/>
          </p:spPr>
          <p:txBody>
            <a:bodyPr wrap="square" lIns="34290" tIns="34290" rIns="34290" bIns="34290" numCol="1" anchor="t">
              <a:noAutofit/>
            </a:bodyPr>
            <a:lstStyle/>
            <a:p>
              <a:endParaRPr sz="675"/>
            </a:p>
          </p:txBody>
        </p:sp>
      </p:grpSp>
      <p:sp>
        <p:nvSpPr>
          <p:cNvPr id="13" name="1"/>
          <p:cNvSpPr txBox="1"/>
          <p:nvPr/>
        </p:nvSpPr>
        <p:spPr>
          <a:xfrm>
            <a:off x="961767" y="1693054"/>
            <a:ext cx="547422" cy="48474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lnSpc>
                <a:spcPct val="150000"/>
              </a:lnSpc>
              <a:defRPr sz="4800">
                <a:solidFill>
                  <a:srgbClr val="FFFFFF"/>
                </a:solidFill>
                <a:latin typeface="+mj-lt"/>
                <a:ea typeface="+mj-ea"/>
                <a:cs typeface="+mj-cs"/>
                <a:sym typeface="Helvetica"/>
              </a:defRPr>
            </a:lvl1pPr>
          </a:lstStyle>
          <a:p>
            <a:r>
              <a:rPr sz="1800"/>
              <a:t>1</a:t>
            </a:r>
          </a:p>
        </p:txBody>
      </p:sp>
      <p:sp>
        <p:nvSpPr>
          <p:cNvPr id="14" name="2"/>
          <p:cNvSpPr txBox="1"/>
          <p:nvPr/>
        </p:nvSpPr>
        <p:spPr>
          <a:xfrm>
            <a:off x="954725" y="2513786"/>
            <a:ext cx="547422" cy="48474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lnSpc>
                <a:spcPct val="150000"/>
              </a:lnSpc>
              <a:defRPr sz="4800">
                <a:solidFill>
                  <a:srgbClr val="FFFFFF"/>
                </a:solidFill>
                <a:latin typeface="+mj-lt"/>
                <a:ea typeface="+mj-ea"/>
                <a:cs typeface="+mj-cs"/>
                <a:sym typeface="Helvetica"/>
              </a:defRPr>
            </a:lvl1pPr>
          </a:lstStyle>
          <a:p>
            <a:r>
              <a:rPr sz="1800"/>
              <a:t>2</a:t>
            </a:r>
          </a:p>
        </p:txBody>
      </p:sp>
      <p:sp>
        <p:nvSpPr>
          <p:cNvPr id="15" name="3"/>
          <p:cNvSpPr txBox="1"/>
          <p:nvPr/>
        </p:nvSpPr>
        <p:spPr>
          <a:xfrm>
            <a:off x="954724" y="3361511"/>
            <a:ext cx="547422" cy="48474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lnSpc>
                <a:spcPct val="150000"/>
              </a:lnSpc>
              <a:defRPr sz="4800">
                <a:solidFill>
                  <a:srgbClr val="FFFFFF"/>
                </a:solidFill>
                <a:latin typeface="+mj-lt"/>
                <a:ea typeface="+mj-ea"/>
                <a:cs typeface="+mj-cs"/>
                <a:sym typeface="Helvetica"/>
              </a:defRPr>
            </a:lvl1pPr>
          </a:lstStyle>
          <a:p>
            <a:r>
              <a:rPr sz="1800"/>
              <a:t>3</a:t>
            </a:r>
          </a:p>
        </p:txBody>
      </p:sp>
      <p:sp>
        <p:nvSpPr>
          <p:cNvPr id="16" name="4"/>
          <p:cNvSpPr txBox="1"/>
          <p:nvPr/>
        </p:nvSpPr>
        <p:spPr>
          <a:xfrm>
            <a:off x="954723" y="4161234"/>
            <a:ext cx="547422" cy="48474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lnSpc>
                <a:spcPct val="150000"/>
              </a:lnSpc>
              <a:defRPr sz="4800">
                <a:solidFill>
                  <a:srgbClr val="FFFFFF"/>
                </a:solidFill>
                <a:latin typeface="+mj-lt"/>
                <a:ea typeface="+mj-ea"/>
                <a:cs typeface="+mj-cs"/>
                <a:sym typeface="Helvetica"/>
              </a:defRPr>
            </a:lvl1pPr>
          </a:lstStyle>
          <a:p>
            <a:r>
              <a:rPr sz="1800"/>
              <a:t>4</a:t>
            </a:r>
          </a:p>
        </p:txBody>
      </p:sp>
      <p:sp>
        <p:nvSpPr>
          <p:cNvPr id="17" name="5"/>
          <p:cNvSpPr txBox="1"/>
          <p:nvPr/>
        </p:nvSpPr>
        <p:spPr>
          <a:xfrm>
            <a:off x="961767" y="4958953"/>
            <a:ext cx="547422" cy="48474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lnSpc>
                <a:spcPct val="150000"/>
              </a:lnSpc>
              <a:defRPr sz="4800">
                <a:solidFill>
                  <a:srgbClr val="FFFFFF"/>
                </a:solidFill>
                <a:latin typeface="+mj-lt"/>
                <a:ea typeface="+mj-ea"/>
                <a:cs typeface="+mj-cs"/>
                <a:sym typeface="Helvetica"/>
              </a:defRPr>
            </a:lvl1pPr>
          </a:lstStyle>
          <a:p>
            <a:r>
              <a:rPr sz="1800"/>
              <a:t>5</a:t>
            </a:r>
          </a:p>
        </p:txBody>
      </p:sp>
      <p:sp>
        <p:nvSpPr>
          <p:cNvPr id="18" name="Your Title Here"/>
          <p:cNvSpPr txBox="1"/>
          <p:nvPr/>
        </p:nvSpPr>
        <p:spPr>
          <a:xfrm>
            <a:off x="1860366" y="1566096"/>
            <a:ext cx="2953639"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Risk Assessment</a:t>
            </a:r>
            <a:endParaRPr lang="en-US" sz="1400" dirty="0"/>
          </a:p>
        </p:txBody>
      </p:sp>
      <p:sp>
        <p:nvSpPr>
          <p:cNvPr id="19" name="Lorem ipsum dolor sit amet, consectetur adipiscing elit. Nunc bibendum eleifend tortor, non porta justo gravida posuere."/>
          <p:cNvSpPr txBox="1"/>
          <p:nvPr/>
        </p:nvSpPr>
        <p:spPr>
          <a:xfrm>
            <a:off x="1860365" y="1750454"/>
            <a:ext cx="2769141" cy="37702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All hazards are analyzed and all possible accident scenarios identified. </a:t>
            </a:r>
            <a:endParaRPr lang="en-US" sz="1000" dirty="0"/>
          </a:p>
        </p:txBody>
      </p:sp>
      <p:sp>
        <p:nvSpPr>
          <p:cNvPr id="20" name="Your Title Here"/>
          <p:cNvSpPr txBox="1"/>
          <p:nvPr/>
        </p:nvSpPr>
        <p:spPr>
          <a:xfrm>
            <a:off x="1860365" y="2405109"/>
            <a:ext cx="2882704"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Safety Instrumented Functions</a:t>
            </a:r>
            <a:endParaRPr lang="en-US" sz="1400" dirty="0"/>
          </a:p>
        </p:txBody>
      </p:sp>
      <p:sp>
        <p:nvSpPr>
          <p:cNvPr id="22" name="Your Title Here"/>
          <p:cNvSpPr txBox="1"/>
          <p:nvPr/>
        </p:nvSpPr>
        <p:spPr>
          <a:xfrm>
            <a:off x="1860365" y="3212983"/>
            <a:ext cx="2953639"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System Architectural Design</a:t>
            </a:r>
            <a:endParaRPr lang="en-US" sz="1400" dirty="0"/>
          </a:p>
        </p:txBody>
      </p:sp>
      <p:sp>
        <p:nvSpPr>
          <p:cNvPr id="24" name="Your Title Here"/>
          <p:cNvSpPr txBox="1"/>
          <p:nvPr/>
        </p:nvSpPr>
        <p:spPr>
          <a:xfrm>
            <a:off x="1863020" y="4031830"/>
            <a:ext cx="3202345"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PLC Code Development &amp; Cabinets</a:t>
            </a:r>
            <a:endParaRPr lang="en-US" sz="1400" dirty="0"/>
          </a:p>
        </p:txBody>
      </p:sp>
      <p:sp>
        <p:nvSpPr>
          <p:cNvPr id="26" name="Your Title Here"/>
          <p:cNvSpPr txBox="1"/>
          <p:nvPr/>
        </p:nvSpPr>
        <p:spPr>
          <a:xfrm>
            <a:off x="1860364" y="4860730"/>
            <a:ext cx="3205001"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Site Installation &amp; Commissioning</a:t>
            </a:r>
            <a:endParaRPr lang="en-US" sz="1400" dirty="0"/>
          </a:p>
        </p:txBody>
      </p:sp>
      <p:sp>
        <p:nvSpPr>
          <p:cNvPr id="35" name="Oval 34"/>
          <p:cNvSpPr/>
          <p:nvPr/>
        </p:nvSpPr>
        <p:spPr>
          <a:xfrm>
            <a:off x="492075" y="3921191"/>
            <a:ext cx="4772847" cy="842437"/>
          </a:xfrm>
          <a:prstGeom prst="ellipse">
            <a:avLst/>
          </a:prstGeom>
          <a:noFill/>
          <a:ln w="3810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4894023" y="1431988"/>
            <a:ext cx="3834569" cy="648088"/>
            <a:chOff x="4894023" y="1325308"/>
            <a:chExt cx="3834569" cy="648088"/>
          </a:xfrm>
        </p:grpSpPr>
        <p:pic>
          <p:nvPicPr>
            <p:cNvPr id="37" name="Picture 2" descr="Image result for hazards signs"/>
            <p:cNvPicPr>
              <a:picLocks noChangeAspect="1" noChangeArrowheads="1"/>
            </p:cNvPicPr>
            <p:nvPr/>
          </p:nvPicPr>
          <p:blipFill rotWithShape="1">
            <a:blip r:embed="rId4">
              <a:extLst>
                <a:ext uri="{28A0092B-C50C-407E-A947-70E740481C1C}">
                  <a14:useLocalDpi xmlns:a14="http://schemas.microsoft.com/office/drawing/2010/main" val="0"/>
                </a:ext>
              </a:extLst>
            </a:blip>
            <a:srcRect l="27287" t="3434" b="78171"/>
            <a:stretch/>
          </p:blipFill>
          <p:spPr bwMode="auto">
            <a:xfrm>
              <a:off x="4894023" y="1325308"/>
              <a:ext cx="2361834" cy="64530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Image result for hazards signs"/>
            <p:cNvPicPr>
              <a:picLocks noChangeAspect="1" noChangeArrowheads="1"/>
            </p:cNvPicPr>
            <p:nvPr/>
          </p:nvPicPr>
          <p:blipFill rotWithShape="1">
            <a:blip r:embed="rId4">
              <a:extLst>
                <a:ext uri="{28A0092B-C50C-407E-A947-70E740481C1C}">
                  <a14:useLocalDpi xmlns:a14="http://schemas.microsoft.com/office/drawing/2010/main" val="0"/>
                </a:ext>
              </a:extLst>
            </a:blip>
            <a:srcRect l="26349" t="47963" r="50889" b="33642"/>
            <a:stretch/>
          </p:blipFill>
          <p:spPr bwMode="auto">
            <a:xfrm>
              <a:off x="7252659" y="1328093"/>
              <a:ext cx="739361" cy="64530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Image result for hazards signs"/>
            <p:cNvPicPr>
              <a:picLocks noChangeAspect="1" noChangeArrowheads="1"/>
            </p:cNvPicPr>
            <p:nvPr/>
          </p:nvPicPr>
          <p:blipFill rotWithShape="1">
            <a:blip r:embed="rId4">
              <a:extLst>
                <a:ext uri="{28A0092B-C50C-407E-A947-70E740481C1C}">
                  <a14:useLocalDpi xmlns:a14="http://schemas.microsoft.com/office/drawing/2010/main" val="0"/>
                </a:ext>
              </a:extLst>
            </a:blip>
            <a:srcRect l="51215" t="25807" r="26023" b="55798"/>
            <a:stretch/>
          </p:blipFill>
          <p:spPr bwMode="auto">
            <a:xfrm>
              <a:off x="7989231" y="1326544"/>
              <a:ext cx="739361" cy="645303"/>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TextBox 28"/>
          <p:cNvSpPr txBox="1"/>
          <p:nvPr/>
        </p:nvSpPr>
        <p:spPr>
          <a:xfrm>
            <a:off x="5178911" y="4412430"/>
            <a:ext cx="2714206" cy="830997"/>
          </a:xfrm>
          <a:prstGeom prst="rect">
            <a:avLst/>
          </a:prstGeom>
          <a:noFill/>
        </p:spPr>
        <p:txBody>
          <a:bodyPr wrap="none" rtlCol="0">
            <a:spAutoFit/>
          </a:bodyPr>
          <a:lstStyle/>
          <a:p>
            <a:pPr algn="ctr"/>
            <a:r>
              <a:rPr lang="en-US" sz="2400" b="1" dirty="0" smtClean="0">
                <a:solidFill>
                  <a:srgbClr val="92D050"/>
                </a:solidFill>
              </a:rPr>
              <a:t>DOMAIN OF OUR</a:t>
            </a:r>
          </a:p>
          <a:p>
            <a:pPr algn="ctr"/>
            <a:r>
              <a:rPr lang="en-US" sz="2400" b="1" dirty="0" smtClean="0">
                <a:solidFill>
                  <a:srgbClr val="92D050"/>
                </a:solidFill>
              </a:rPr>
              <a:t>PROPOSITION</a:t>
            </a:r>
            <a:endParaRPr lang="en-US" sz="2400" b="1" dirty="0" smtClean="0">
              <a:solidFill>
                <a:srgbClr val="92D050"/>
              </a:solidFill>
            </a:endParaRPr>
          </a:p>
        </p:txBody>
      </p:sp>
      <p:sp>
        <p:nvSpPr>
          <p:cNvPr id="40" name="Lorem ipsum dolor sit amet, consectetur adipiscing elit. Nunc bibendum eleifend tortor, non porta justo gravida posuere."/>
          <p:cNvSpPr txBox="1"/>
          <p:nvPr/>
        </p:nvSpPr>
        <p:spPr>
          <a:xfrm>
            <a:off x="1861086" y="2596245"/>
            <a:ext cx="2769141" cy="53091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The system’s automatic safety actions are translated into mathematical Boolean formulas. </a:t>
            </a:r>
            <a:endParaRPr lang="en-US" sz="1000" dirty="0"/>
          </a:p>
        </p:txBody>
      </p:sp>
      <p:sp>
        <p:nvSpPr>
          <p:cNvPr id="41" name="Lorem ipsum dolor sit amet, consectetur adipiscing elit. Nunc bibendum eleifend tortor, non porta justo gravida posuere."/>
          <p:cNvSpPr txBox="1"/>
          <p:nvPr/>
        </p:nvSpPr>
        <p:spPr>
          <a:xfrm>
            <a:off x="1861805" y="3420367"/>
            <a:ext cx="2848350" cy="37702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All safety components and the logic controller are chosen and the detailed design is finalized.</a:t>
            </a:r>
            <a:endParaRPr lang="en-US" sz="1000" dirty="0"/>
          </a:p>
        </p:txBody>
      </p:sp>
      <p:sp>
        <p:nvSpPr>
          <p:cNvPr id="42" name="Lorem ipsum dolor sit amet, consectetur adipiscing elit. Nunc bibendum eleifend tortor, non porta justo gravida posuere."/>
          <p:cNvSpPr txBox="1"/>
          <p:nvPr/>
        </p:nvSpPr>
        <p:spPr>
          <a:xfrm>
            <a:off x="1862523" y="4231489"/>
            <a:ext cx="3202841" cy="37702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The logic controller (PLC) is programmed and extensively tested. The electrical cabinet is mounted.</a:t>
            </a:r>
            <a:endParaRPr lang="en-US" sz="1000" dirty="0"/>
          </a:p>
        </p:txBody>
      </p:sp>
      <p:sp>
        <p:nvSpPr>
          <p:cNvPr id="43" name="Lorem ipsum dolor sit amet, consectetur adipiscing elit. Nunc bibendum eleifend tortor, non porta justo gravida posuere."/>
          <p:cNvSpPr txBox="1"/>
          <p:nvPr/>
        </p:nvSpPr>
        <p:spPr>
          <a:xfrm>
            <a:off x="1862514" y="5055413"/>
            <a:ext cx="3202841" cy="53091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All mounting and cabling works on site are realized. The electrical cabinet is connected and final commissioning /DSO tests performed.</a:t>
            </a:r>
            <a:endParaRPr lang="en-US" sz="1000" dirty="0"/>
          </a:p>
        </p:txBody>
      </p:sp>
      <p:sp>
        <p:nvSpPr>
          <p:cNvPr id="31" name="TextBox 30"/>
          <p:cNvSpPr txBox="1"/>
          <p:nvPr/>
        </p:nvSpPr>
        <p:spPr>
          <a:xfrm rot="16200000">
            <a:off x="-1890054" y="3343844"/>
            <a:ext cx="4219425" cy="461665"/>
          </a:xfrm>
          <a:prstGeom prst="rect">
            <a:avLst/>
          </a:prstGeom>
          <a:noFill/>
        </p:spPr>
        <p:txBody>
          <a:bodyPr wrap="none" rtlCol="0">
            <a:spAutoFit/>
          </a:bodyPr>
          <a:lstStyle/>
          <a:p>
            <a:r>
              <a:rPr lang="en-US" sz="2400" b="1" dirty="0" smtClean="0">
                <a:solidFill>
                  <a:schemeClr val="accent2"/>
                </a:solidFill>
                <a:latin typeface="Castellar" panose="020A0402060406010301" pitchFamily="18" charset="0"/>
              </a:rPr>
              <a:t>Development Process</a:t>
            </a:r>
          </a:p>
        </p:txBody>
      </p:sp>
    </p:spTree>
    <p:extLst>
      <p:ext uri="{BB962C8B-B14F-4D97-AF65-F5344CB8AC3E}">
        <p14:creationId xmlns:p14="http://schemas.microsoft.com/office/powerpoint/2010/main" val="460327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Meet The…"/>
          <p:cNvSpPr txBox="1"/>
          <p:nvPr/>
        </p:nvSpPr>
        <p:spPr>
          <a:xfrm>
            <a:off x="336251" y="2251754"/>
            <a:ext cx="3041570" cy="1177245"/>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34290" bIns="34290">
            <a:spAutoFit/>
          </a:bodyPr>
          <a:lstStyle/>
          <a:p>
            <a:pPr>
              <a:defRPr sz="6400" b="1">
                <a:solidFill>
                  <a:srgbClr val="44546A"/>
                </a:solidFill>
                <a:latin typeface="+mj-lt"/>
                <a:ea typeface="+mj-ea"/>
                <a:cs typeface="+mj-cs"/>
                <a:sym typeface="Helvetica"/>
              </a:defRPr>
            </a:pPr>
            <a:r>
              <a:rPr lang="en-US" sz="2400" dirty="0" smtClean="0">
                <a:solidFill>
                  <a:srgbClr val="FFCC66"/>
                </a:solidFill>
              </a:rPr>
              <a:t>Small/Medium size</a:t>
            </a:r>
            <a:endParaRPr sz="2400" dirty="0">
              <a:solidFill>
                <a:srgbClr val="FFCC66"/>
              </a:solidFill>
            </a:endParaRPr>
          </a:p>
          <a:p>
            <a:pPr>
              <a:defRPr sz="6400" b="1">
                <a:solidFill>
                  <a:schemeClr val="accent1"/>
                </a:solidFill>
                <a:latin typeface="+mj-lt"/>
                <a:ea typeface="+mj-ea"/>
                <a:cs typeface="+mj-cs"/>
                <a:sym typeface="Helvetica"/>
              </a:defRPr>
            </a:pPr>
            <a:r>
              <a:rPr lang="en-US" sz="2400" dirty="0" smtClean="0">
                <a:solidFill>
                  <a:srgbClr val="44546A"/>
                </a:solidFill>
              </a:rPr>
              <a:t>Safety Systems</a:t>
            </a:r>
            <a:endParaRPr sz="2400" dirty="0">
              <a:solidFill>
                <a:srgbClr val="44546A"/>
              </a:solidFill>
            </a:endParaRPr>
          </a:p>
          <a:p>
            <a:pPr>
              <a:defRPr sz="6400" b="1">
                <a:solidFill>
                  <a:srgbClr val="44546A"/>
                </a:solidFill>
                <a:latin typeface="+mj-lt"/>
                <a:ea typeface="+mj-ea"/>
                <a:cs typeface="+mj-cs"/>
                <a:sym typeface="Helvetica"/>
              </a:defRPr>
            </a:pPr>
            <a:r>
              <a:rPr lang="en-US" sz="2400" dirty="0" smtClean="0">
                <a:solidFill>
                  <a:srgbClr val="FFCC66"/>
                </a:solidFill>
              </a:rPr>
              <a:t>Experimental Areas</a:t>
            </a:r>
            <a:endParaRPr sz="2400" dirty="0">
              <a:solidFill>
                <a:srgbClr val="FFCC66"/>
              </a:solidFill>
            </a:endParaRPr>
          </a:p>
        </p:txBody>
      </p:sp>
      <p:grpSp>
        <p:nvGrpSpPr>
          <p:cNvPr id="595" name="Group"/>
          <p:cNvGrpSpPr/>
          <p:nvPr/>
        </p:nvGrpSpPr>
        <p:grpSpPr>
          <a:xfrm>
            <a:off x="7031551" y="1621620"/>
            <a:ext cx="1681720" cy="3616454"/>
            <a:chOff x="0" y="0"/>
            <a:chExt cx="4484585" cy="9643875"/>
          </a:xfrm>
        </p:grpSpPr>
        <p:sp>
          <p:nvSpPr>
            <p:cNvPr id="592" name="Rectangle"/>
            <p:cNvSpPr/>
            <p:nvPr/>
          </p:nvSpPr>
          <p:spPr>
            <a:xfrm>
              <a:off x="2" y="0"/>
              <a:ext cx="4484583" cy="7829550"/>
            </a:xfrm>
            <a:prstGeom prst="rect">
              <a:avLst/>
            </a:prstGeom>
            <a:blipFill rotWithShape="1">
              <a:blip r:embed="rId2"/>
              <a:srcRect/>
              <a:stretch>
                <a:fillRect/>
              </a:stretch>
            </a:blipFill>
            <a:ln w="12700" cap="flat">
              <a:noFill/>
              <a:miter lim="400000"/>
            </a:ln>
            <a:effectLst/>
          </p:spPr>
          <p:txBody>
            <a:bodyPr wrap="square" lIns="34290" tIns="34290" rIns="34290" bIns="34290" numCol="1" anchor="ctr">
              <a:noAutofit/>
            </a:bodyPr>
            <a:lstStyle/>
            <a:p>
              <a:pPr algn="ctr">
                <a:defRPr>
                  <a:solidFill>
                    <a:srgbClr val="FFFFFF"/>
                  </a:solidFill>
                </a:defRPr>
              </a:pPr>
              <a:endParaRPr sz="675"/>
            </a:p>
          </p:txBody>
        </p:sp>
        <p:sp>
          <p:nvSpPr>
            <p:cNvPr id="593" name="Lorem ipsum dolor sit amet, consectetur adipiscing elit."/>
            <p:cNvSpPr txBox="1"/>
            <p:nvPr/>
          </p:nvSpPr>
          <p:spPr>
            <a:xfrm>
              <a:off x="0" y="8638473"/>
              <a:ext cx="4484582" cy="1005402"/>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Few communicating rooms hosting radiological hazards</a:t>
              </a:r>
              <a:r>
                <a:rPr sz="1000" dirty="0" smtClean="0"/>
                <a:t>.</a:t>
              </a:r>
              <a:endParaRPr sz="1000" dirty="0"/>
            </a:p>
          </p:txBody>
        </p:sp>
        <p:sp>
          <p:nvSpPr>
            <p:cNvPr id="594" name="John Doe"/>
            <p:cNvSpPr txBox="1"/>
            <p:nvPr/>
          </p:nvSpPr>
          <p:spPr>
            <a:xfrm>
              <a:off x="0" y="8065710"/>
              <a:ext cx="4484582" cy="677109"/>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defRPr sz="3200" b="1">
                  <a:solidFill>
                    <a:schemeClr val="accent1"/>
                  </a:solidFill>
                  <a:latin typeface="+mj-lt"/>
                  <a:ea typeface="+mj-ea"/>
                  <a:cs typeface="+mj-cs"/>
                  <a:sym typeface="Helvetica"/>
                </a:defRPr>
              </a:lvl1pPr>
            </a:lstStyle>
            <a:p>
              <a:r>
                <a:rPr lang="en-US" sz="1200" dirty="0" smtClean="0">
                  <a:solidFill>
                    <a:schemeClr val="accent3"/>
                  </a:solidFill>
                </a:rPr>
                <a:t>MEDICIS LAB</a:t>
              </a:r>
              <a:endParaRPr sz="1200" dirty="0">
                <a:solidFill>
                  <a:schemeClr val="accent3"/>
                </a:solidFill>
              </a:endParaRPr>
            </a:p>
          </p:txBody>
        </p:sp>
      </p:grpSp>
      <p:grpSp>
        <p:nvGrpSpPr>
          <p:cNvPr id="599" name="Group"/>
          <p:cNvGrpSpPr/>
          <p:nvPr/>
        </p:nvGrpSpPr>
        <p:grpSpPr>
          <a:xfrm>
            <a:off x="5167033" y="1621620"/>
            <a:ext cx="1790980" cy="3770343"/>
            <a:chOff x="0" y="0"/>
            <a:chExt cx="4775945" cy="10054246"/>
          </a:xfrm>
        </p:grpSpPr>
        <p:sp>
          <p:nvSpPr>
            <p:cNvPr id="596" name="Rectangle"/>
            <p:cNvSpPr/>
            <p:nvPr/>
          </p:nvSpPr>
          <p:spPr>
            <a:xfrm>
              <a:off x="2" y="0"/>
              <a:ext cx="4484583" cy="7829550"/>
            </a:xfrm>
            <a:prstGeom prst="rect">
              <a:avLst/>
            </a:prstGeom>
            <a:blipFill rotWithShape="1">
              <a:blip r:embed="rId3"/>
              <a:srcRect/>
              <a:stretch>
                <a:fillRect/>
              </a:stretch>
            </a:blipFill>
            <a:ln w="12700" cap="flat">
              <a:noFill/>
              <a:miter lim="400000"/>
            </a:ln>
            <a:effectLst/>
          </p:spPr>
          <p:txBody>
            <a:bodyPr wrap="square" lIns="34290" tIns="34290" rIns="34290" bIns="34290" numCol="1" anchor="ctr">
              <a:noAutofit/>
            </a:bodyPr>
            <a:lstStyle/>
            <a:p>
              <a:pPr algn="ctr">
                <a:defRPr>
                  <a:solidFill>
                    <a:srgbClr val="FFFFFF"/>
                  </a:solidFill>
                </a:defRPr>
              </a:pPr>
              <a:endParaRPr sz="675"/>
            </a:p>
          </p:txBody>
        </p:sp>
        <p:sp>
          <p:nvSpPr>
            <p:cNvPr id="597" name="Lorem ipsum dolor sit amet, consectetur adipiscing elit."/>
            <p:cNvSpPr txBox="1"/>
            <p:nvPr/>
          </p:nvSpPr>
          <p:spPr>
            <a:xfrm>
              <a:off x="0" y="8638473"/>
              <a:ext cx="4775945" cy="1415773"/>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Small bunker with 1 only access door and few hazardous equipment inside</a:t>
              </a:r>
              <a:r>
                <a:rPr sz="1000" dirty="0" smtClean="0"/>
                <a:t>.</a:t>
              </a:r>
              <a:endParaRPr sz="1000" dirty="0"/>
            </a:p>
          </p:txBody>
        </p:sp>
        <p:sp>
          <p:nvSpPr>
            <p:cNvPr id="598" name="John Doe"/>
            <p:cNvSpPr txBox="1"/>
            <p:nvPr/>
          </p:nvSpPr>
          <p:spPr>
            <a:xfrm>
              <a:off x="0" y="8065710"/>
              <a:ext cx="4484582" cy="677109"/>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defRPr sz="3200" b="1">
                  <a:solidFill>
                    <a:schemeClr val="accent1"/>
                  </a:solidFill>
                  <a:latin typeface="+mj-lt"/>
                  <a:ea typeface="+mj-ea"/>
                  <a:cs typeface="+mj-cs"/>
                  <a:sym typeface="Helvetica"/>
                </a:defRPr>
              </a:lvl1pPr>
            </a:lstStyle>
            <a:p>
              <a:r>
                <a:rPr lang="en-US" sz="1200" dirty="0" smtClean="0">
                  <a:solidFill>
                    <a:schemeClr val="accent3"/>
                  </a:solidFill>
                </a:rPr>
                <a:t>ADAM-LIGHT</a:t>
              </a:r>
              <a:endParaRPr sz="1200" dirty="0">
                <a:solidFill>
                  <a:schemeClr val="accent3"/>
                </a:solidFill>
              </a:endParaRPr>
            </a:p>
          </p:txBody>
        </p:sp>
      </p:grpSp>
      <p:grpSp>
        <p:nvGrpSpPr>
          <p:cNvPr id="603" name="Group"/>
          <p:cNvGrpSpPr/>
          <p:nvPr/>
        </p:nvGrpSpPr>
        <p:grpSpPr>
          <a:xfrm>
            <a:off x="3197728" y="1621620"/>
            <a:ext cx="1902899" cy="3616454"/>
            <a:chOff x="-279420" y="0"/>
            <a:chExt cx="5074395" cy="9643875"/>
          </a:xfrm>
        </p:grpSpPr>
        <p:sp>
          <p:nvSpPr>
            <p:cNvPr id="600" name="Rectangle"/>
            <p:cNvSpPr/>
            <p:nvPr/>
          </p:nvSpPr>
          <p:spPr>
            <a:xfrm>
              <a:off x="2" y="0"/>
              <a:ext cx="4484583" cy="7829550"/>
            </a:xfrm>
            <a:prstGeom prst="rect">
              <a:avLst/>
            </a:prstGeom>
            <a:blipFill rotWithShape="1">
              <a:blip r:embed="rId4"/>
              <a:srcRect/>
              <a:stretch>
                <a:fillRect/>
              </a:stretch>
            </a:blipFill>
            <a:ln w="12700" cap="flat">
              <a:noFill/>
              <a:miter lim="400000"/>
            </a:ln>
            <a:effectLst/>
          </p:spPr>
          <p:txBody>
            <a:bodyPr wrap="square" lIns="34290" tIns="34290" rIns="34290" bIns="34290" numCol="1" anchor="ctr">
              <a:noAutofit/>
            </a:bodyPr>
            <a:lstStyle/>
            <a:p>
              <a:pPr algn="ctr">
                <a:defRPr>
                  <a:solidFill>
                    <a:srgbClr val="FFFFFF"/>
                  </a:solidFill>
                </a:defRPr>
              </a:pPr>
              <a:endParaRPr sz="675"/>
            </a:p>
          </p:txBody>
        </p:sp>
        <p:sp>
          <p:nvSpPr>
            <p:cNvPr id="601" name="Lorem ipsum dolor sit amet, consectetur adipiscing elit."/>
            <p:cNvSpPr txBox="1"/>
            <p:nvPr/>
          </p:nvSpPr>
          <p:spPr>
            <a:xfrm>
              <a:off x="-279420" y="8638473"/>
              <a:ext cx="5074395" cy="1005402"/>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Small rooms with 1 or 2 access doors  and max 5 class-4 lasers</a:t>
              </a:r>
              <a:r>
                <a:rPr sz="1000" dirty="0" smtClean="0"/>
                <a:t>.</a:t>
              </a:r>
              <a:endParaRPr sz="1000" dirty="0"/>
            </a:p>
          </p:txBody>
        </p:sp>
        <p:sp>
          <p:nvSpPr>
            <p:cNvPr id="602" name="John Doe"/>
            <p:cNvSpPr txBox="1"/>
            <p:nvPr/>
          </p:nvSpPr>
          <p:spPr>
            <a:xfrm>
              <a:off x="0" y="8065710"/>
              <a:ext cx="4484582" cy="677109"/>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defRPr sz="3200" b="1">
                  <a:solidFill>
                    <a:schemeClr val="accent1"/>
                  </a:solidFill>
                  <a:latin typeface="+mj-lt"/>
                  <a:ea typeface="+mj-ea"/>
                  <a:cs typeface="+mj-cs"/>
                  <a:sym typeface="Helvetica"/>
                </a:defRPr>
              </a:lvl1pPr>
            </a:lstStyle>
            <a:p>
              <a:r>
                <a:rPr lang="en-US" sz="1200" dirty="0" smtClean="0">
                  <a:solidFill>
                    <a:schemeClr val="accent3"/>
                  </a:solidFill>
                </a:rPr>
                <a:t>LASER ROOMS</a:t>
              </a:r>
              <a:endParaRPr sz="1200" dirty="0">
                <a:solidFill>
                  <a:schemeClr val="accent3"/>
                </a:solidFill>
              </a:endParaRPr>
            </a:p>
          </p:txBody>
        </p:sp>
      </p:grpSp>
      <p:sp>
        <p:nvSpPr>
          <p:cNvPr id="19" name="Title 1"/>
          <p:cNvSpPr>
            <a:spLocks noGrp="1"/>
          </p:cNvSpPr>
          <p:nvPr>
            <p:ph type="title"/>
          </p:nvPr>
        </p:nvSpPr>
        <p:spPr>
          <a:xfrm>
            <a:off x="457201" y="-8754"/>
            <a:ext cx="8226854" cy="940443"/>
          </a:xfrm>
        </p:spPr>
        <p:txBody>
          <a:bodyPr/>
          <a:lstStyle/>
          <a:p>
            <a:r>
              <a:rPr lang="en-US" dirty="0" smtClean="0">
                <a:solidFill>
                  <a:schemeClr val="tx2">
                    <a:lumMod val="75000"/>
                  </a:schemeClr>
                </a:solidFill>
              </a:rPr>
              <a:t>Personnel Protection Systems @ CERN</a:t>
            </a:r>
            <a:endParaRPr lang="en-US" dirty="0">
              <a:solidFill>
                <a:schemeClr val="tx2">
                  <a:lumMod val="75000"/>
                </a:schemeClr>
              </a:solidFill>
            </a:endParaRPr>
          </a:p>
        </p:txBody>
      </p:sp>
      <p:sp>
        <p:nvSpPr>
          <p:cNvPr id="20" name="TextBox 19"/>
          <p:cNvSpPr txBox="1"/>
          <p:nvPr/>
        </p:nvSpPr>
        <p:spPr>
          <a:xfrm>
            <a:off x="2069411" y="5717483"/>
            <a:ext cx="4865434" cy="338554"/>
          </a:xfrm>
          <a:prstGeom prst="rect">
            <a:avLst/>
          </a:prstGeom>
          <a:solidFill>
            <a:schemeClr val="bg1"/>
          </a:solidFill>
        </p:spPr>
        <p:txBody>
          <a:bodyPr wrap="none" rtlCol="0">
            <a:spAutoFit/>
          </a:bodyPr>
          <a:lstStyle/>
          <a:p>
            <a:r>
              <a:rPr lang="en-US" sz="1600" b="1" dirty="0" smtClean="0">
                <a:solidFill>
                  <a:srgbClr val="FF0000"/>
                </a:solidFill>
              </a:rPr>
              <a:t>TEN similar installations are expected per year !</a:t>
            </a:r>
            <a:endParaRPr lang="en-US" sz="1600" b="1" u="sng" dirty="0" smtClean="0">
              <a:solidFill>
                <a:srgbClr val="FF0000"/>
              </a:solidFill>
            </a:endParaRPr>
          </a:p>
        </p:txBody>
      </p:sp>
      <p:sp>
        <p:nvSpPr>
          <p:cNvPr id="22" name="Lorem ipsum dolor sit amet, consectetur adipiscing elit."/>
          <p:cNvSpPr txBox="1"/>
          <p:nvPr/>
        </p:nvSpPr>
        <p:spPr>
          <a:xfrm>
            <a:off x="368596" y="3388324"/>
            <a:ext cx="2686119" cy="684803"/>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lnSpc>
                <a:spcPct val="150000"/>
              </a:lnSpc>
              <a:defRPr sz="2000">
                <a:solidFill>
                  <a:srgbClr val="44546A"/>
                </a:solidFill>
                <a:latin typeface="+mj-lt"/>
                <a:ea typeface="+mj-ea"/>
                <a:cs typeface="+mj-cs"/>
                <a:sym typeface="Helvetica"/>
              </a:defRPr>
            </a:lvl1pPr>
          </a:lstStyle>
          <a:p>
            <a:pPr>
              <a:lnSpc>
                <a:spcPct val="100000"/>
              </a:lnSpc>
            </a:pPr>
            <a:r>
              <a:rPr lang="en-US" sz="1000" dirty="0" smtClean="0"/>
              <a:t>Our </a:t>
            </a:r>
            <a:r>
              <a:rPr lang="en-US" sz="1000" dirty="0" smtClean="0"/>
              <a:t>proposition intends </a:t>
            </a:r>
            <a:r>
              <a:rPr lang="en-US" sz="1000" dirty="0" smtClean="0"/>
              <a:t>to help dealing more efficiently with this type of </a:t>
            </a:r>
            <a:r>
              <a:rPr lang="en-US" sz="1000" dirty="0" smtClean="0"/>
              <a:t>installations by  </a:t>
            </a:r>
            <a:r>
              <a:rPr lang="en-US" sz="1000" dirty="0" smtClean="0"/>
              <a:t>reducing development and maintenance </a:t>
            </a:r>
            <a:r>
              <a:rPr lang="en-US" sz="1000" dirty="0" smtClean="0"/>
              <a:t>costs</a:t>
            </a:r>
            <a:r>
              <a:rPr lang="en-US" sz="1000" dirty="0" smtClean="0"/>
              <a:t> related to the logic controller part</a:t>
            </a:r>
            <a:r>
              <a:rPr sz="1000" dirty="0" smtClean="0"/>
              <a:t>.</a:t>
            </a:r>
            <a:endParaRPr sz="1000" dirty="0"/>
          </a:p>
        </p:txBody>
      </p:sp>
      <p:sp>
        <p:nvSpPr>
          <p:cNvPr id="18" name="Slide Number Placeholder 4"/>
          <p:cNvSpPr>
            <a:spLocks noGrp="1"/>
          </p:cNvSpPr>
          <p:nvPr>
            <p:ph type="sldNum" sz="quarter" idx="4294967295"/>
          </p:nvPr>
        </p:nvSpPr>
        <p:spPr>
          <a:xfrm>
            <a:off x="8318727" y="6375402"/>
            <a:ext cx="501424" cy="365125"/>
          </a:xfrm>
          <a:prstGeom prst="rect">
            <a:avLst/>
          </a:prstGeom>
        </p:spPr>
        <p:txBody>
          <a:bodyPr/>
          <a:lstStyle/>
          <a:p>
            <a:pPr algn="ctr">
              <a:lnSpc>
                <a:spcPct val="200000"/>
              </a:lnSpc>
            </a:pPr>
            <a:r>
              <a:rPr lang="fr-FR" sz="680" dirty="0" smtClean="0">
                <a:solidFill>
                  <a:schemeClr val="bg1">
                    <a:lumMod val="65000"/>
                  </a:schemeClr>
                </a:solidFill>
              </a:rPr>
              <a:t>3</a:t>
            </a:r>
            <a:endParaRPr lang="fr-FR" sz="680" dirty="0">
              <a:solidFill>
                <a:schemeClr val="bg1">
                  <a:lumMod val="65000"/>
                </a:schemeClr>
              </a:solidFill>
            </a:endParaRPr>
          </a:p>
        </p:txBody>
      </p:sp>
    </p:spTree>
    <p:extLst>
      <p:ext uri="{BB962C8B-B14F-4D97-AF65-F5344CB8AC3E}">
        <p14:creationId xmlns:p14="http://schemas.microsoft.com/office/powerpoint/2010/main" val="275859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28625460-5BC2-4F30-A2B0-AE4FD3EFDC19}" type="slidenum">
              <a:rPr lang="fr-FR" smtClean="0"/>
              <a:t>4</a:t>
            </a:fld>
            <a:endParaRPr lang="fr-FR"/>
          </a:p>
        </p:txBody>
      </p:sp>
      <p:sp>
        <p:nvSpPr>
          <p:cNvPr id="6"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Example: GBAR Laser Room Installation</a:t>
            </a:r>
            <a:endParaRPr lang="en-US" dirty="0">
              <a:solidFill>
                <a:schemeClr val="tx2">
                  <a:lumMod val="75000"/>
                </a:schemeClr>
              </a:solidFill>
            </a:endParaRPr>
          </a:p>
        </p:txBody>
      </p:sp>
      <p:pic>
        <p:nvPicPr>
          <p:cNvPr id="7" name="Picture 6"/>
          <p:cNvPicPr/>
          <p:nvPr/>
        </p:nvPicPr>
        <p:blipFill rotWithShape="1">
          <a:blip r:embed="rId2">
            <a:extLst>
              <a:ext uri="{28A0092B-C50C-407E-A947-70E740481C1C}">
                <a14:useLocalDpi xmlns:a14="http://schemas.microsoft.com/office/drawing/2010/main" val="0"/>
              </a:ext>
            </a:extLst>
          </a:blip>
          <a:srcRect r="23899"/>
          <a:stretch/>
        </p:blipFill>
        <p:spPr bwMode="auto">
          <a:xfrm>
            <a:off x="133350" y="1477809"/>
            <a:ext cx="3819525" cy="4341966"/>
          </a:xfrm>
          <a:prstGeom prst="rect">
            <a:avLst/>
          </a:prstGeom>
          <a:noFill/>
          <a:ln>
            <a:noFill/>
          </a:ln>
        </p:spPr>
      </p:pic>
      <p:sp>
        <p:nvSpPr>
          <p:cNvPr id="8" name="TextBox 7"/>
          <p:cNvSpPr txBox="1"/>
          <p:nvPr/>
        </p:nvSpPr>
        <p:spPr>
          <a:xfrm>
            <a:off x="113863" y="1117418"/>
            <a:ext cx="3738524" cy="338554"/>
          </a:xfrm>
          <a:prstGeom prst="rect">
            <a:avLst/>
          </a:prstGeom>
          <a:noFill/>
        </p:spPr>
        <p:txBody>
          <a:bodyPr wrap="none" rtlCol="0">
            <a:spAutoFit/>
          </a:bodyPr>
          <a:lstStyle/>
          <a:p>
            <a:r>
              <a:rPr lang="en-US" sz="1600" b="1" dirty="0" smtClean="0">
                <a:solidFill>
                  <a:srgbClr val="FFC000"/>
                </a:solidFill>
              </a:rPr>
              <a:t>Inputs: 21                        Outputs: 10 </a:t>
            </a:r>
            <a:endParaRPr lang="en-US" sz="1600" b="1" u="sng" dirty="0" smtClean="0">
              <a:solidFill>
                <a:srgbClr val="FFC000"/>
              </a:solidFill>
            </a:endParaRPr>
          </a:p>
        </p:txBody>
      </p:sp>
      <p:sp>
        <p:nvSpPr>
          <p:cNvPr id="9" name="TextBox 8"/>
          <p:cNvSpPr txBox="1"/>
          <p:nvPr/>
        </p:nvSpPr>
        <p:spPr>
          <a:xfrm>
            <a:off x="4449681" y="5707064"/>
            <a:ext cx="4336444" cy="338554"/>
          </a:xfrm>
          <a:prstGeom prst="rect">
            <a:avLst/>
          </a:prstGeom>
          <a:solidFill>
            <a:schemeClr val="bg1"/>
          </a:solidFill>
        </p:spPr>
        <p:txBody>
          <a:bodyPr wrap="none" rtlCol="0">
            <a:spAutoFit/>
          </a:bodyPr>
          <a:lstStyle/>
          <a:p>
            <a:r>
              <a:rPr lang="en-US" sz="1600" b="1" dirty="0" smtClean="0">
                <a:solidFill>
                  <a:srgbClr val="FF0000"/>
                </a:solidFill>
              </a:rPr>
              <a:t>Outsourcing </a:t>
            </a:r>
            <a:r>
              <a:rPr lang="en-US" sz="1600" b="1" dirty="0" smtClean="0">
                <a:solidFill>
                  <a:srgbClr val="FF0000"/>
                </a:solidFill>
              </a:rPr>
              <a:t>cost </a:t>
            </a:r>
            <a:r>
              <a:rPr lang="en-US" sz="1600" b="1" dirty="0" smtClean="0">
                <a:solidFill>
                  <a:srgbClr val="FF0000"/>
                </a:solidFill>
              </a:rPr>
              <a:t>for </a:t>
            </a:r>
            <a:r>
              <a:rPr lang="en-US" sz="1600" b="1" dirty="0" smtClean="0">
                <a:solidFill>
                  <a:srgbClr val="FF0000"/>
                </a:solidFill>
              </a:rPr>
              <a:t>the </a:t>
            </a:r>
            <a:r>
              <a:rPr lang="en-US" sz="1600" b="1" dirty="0" smtClean="0">
                <a:solidFill>
                  <a:srgbClr val="FF0000"/>
                </a:solidFill>
              </a:rPr>
              <a:t>cabinet: </a:t>
            </a:r>
            <a:r>
              <a:rPr lang="en-US" sz="1600" b="1" dirty="0" smtClean="0">
                <a:solidFill>
                  <a:srgbClr val="FF0000"/>
                </a:solidFill>
              </a:rPr>
              <a:t>30K </a:t>
            </a:r>
            <a:r>
              <a:rPr lang="en-US" sz="1600" b="1" dirty="0" smtClean="0">
                <a:solidFill>
                  <a:srgbClr val="FF0000"/>
                </a:solidFill>
              </a:rPr>
              <a:t>CHF</a:t>
            </a:r>
            <a:endParaRPr lang="en-US" sz="1600" b="1" u="sng" dirty="0" smtClean="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301" y="945337"/>
            <a:ext cx="3495675" cy="4660900"/>
          </a:xfrm>
          <a:prstGeom prst="rect">
            <a:avLst/>
          </a:prstGeom>
        </p:spPr>
      </p:pic>
    </p:spTree>
    <p:extLst>
      <p:ext uri="{BB962C8B-B14F-4D97-AF65-F5344CB8AC3E}">
        <p14:creationId xmlns:p14="http://schemas.microsoft.com/office/powerpoint/2010/main" val="9058373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5" name="Infographics"/>
          <p:cNvSpPr txBox="1"/>
          <p:nvPr/>
        </p:nvSpPr>
        <p:spPr>
          <a:xfrm>
            <a:off x="372047" y="1162358"/>
            <a:ext cx="4017073" cy="4385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6400" b="1">
                <a:solidFill>
                  <a:srgbClr val="44546A"/>
                </a:solidFill>
                <a:latin typeface="+mj-lt"/>
                <a:ea typeface="+mj-ea"/>
                <a:cs typeface="+mj-cs"/>
                <a:sym typeface="Helvetica"/>
              </a:defRPr>
            </a:lvl1pPr>
          </a:lstStyle>
          <a:p>
            <a:r>
              <a:rPr lang="en-US" sz="2400" dirty="0" smtClean="0"/>
              <a:t>Make Affordable Safety</a:t>
            </a:r>
            <a:endParaRPr lang="en-US" sz="2400" dirty="0"/>
          </a:p>
        </p:txBody>
      </p:sp>
      <p:sp>
        <p:nvSpPr>
          <p:cNvPr id="2036" name="Lorem ipsum dolor sit amet, consectetur adipiscing elit. Nunc bibendum eleifend tortor, non porta justo gravida posuere."/>
          <p:cNvSpPr txBox="1"/>
          <p:nvPr/>
        </p:nvSpPr>
        <p:spPr>
          <a:xfrm>
            <a:off x="372047" y="1473869"/>
            <a:ext cx="4167113" cy="62324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r>
              <a:rPr lang="en-US" sz="800" dirty="0" smtClean="0"/>
              <a:t>A safety system can effectively reduce damages to personnel operating in hazardous situations. The cost of the system shall be then considered as an investment that shall however remain reasonably proportional to the Value at Risk.  </a:t>
            </a:r>
            <a:endParaRPr lang="en-US" sz="800" dirty="0"/>
          </a:p>
        </p:txBody>
      </p:sp>
      <p:sp>
        <p:nvSpPr>
          <p:cNvPr id="2037" name="Circle"/>
          <p:cNvSpPr/>
          <p:nvPr/>
        </p:nvSpPr>
        <p:spPr>
          <a:xfrm>
            <a:off x="430275" y="2470654"/>
            <a:ext cx="548640" cy="548640"/>
          </a:xfrm>
          <a:prstGeom prst="ellipse">
            <a:avLst/>
          </a:prstGeom>
          <a:solidFill>
            <a:schemeClr val="accent1"/>
          </a:solidFill>
          <a:ln w="12700">
            <a:miter lim="400000"/>
          </a:ln>
        </p:spPr>
        <p:txBody>
          <a:bodyPr tIns="34290" bIns="34290" anchor="ctr"/>
          <a:lstStyle/>
          <a:p>
            <a:pPr algn="ctr">
              <a:defRPr>
                <a:solidFill>
                  <a:srgbClr val="FFFFFF"/>
                </a:solidFill>
              </a:defRPr>
            </a:pPr>
            <a:endParaRPr sz="675"/>
          </a:p>
        </p:txBody>
      </p:sp>
      <p:sp>
        <p:nvSpPr>
          <p:cNvPr id="2039" name="Circle"/>
          <p:cNvSpPr/>
          <p:nvPr/>
        </p:nvSpPr>
        <p:spPr>
          <a:xfrm>
            <a:off x="430275" y="3333617"/>
            <a:ext cx="548640" cy="548640"/>
          </a:xfrm>
          <a:prstGeom prst="ellipse">
            <a:avLst/>
          </a:prstGeom>
          <a:solidFill>
            <a:schemeClr val="accent1"/>
          </a:solidFill>
          <a:ln w="12700">
            <a:miter lim="400000"/>
          </a:ln>
        </p:spPr>
        <p:txBody>
          <a:bodyPr tIns="34290" bIns="34290" anchor="ctr"/>
          <a:lstStyle/>
          <a:p>
            <a:pPr algn="ctr">
              <a:defRPr>
                <a:solidFill>
                  <a:srgbClr val="FFFFFF"/>
                </a:solidFill>
              </a:defRPr>
            </a:pPr>
            <a:endParaRPr sz="675"/>
          </a:p>
        </p:txBody>
      </p:sp>
      <p:sp>
        <p:nvSpPr>
          <p:cNvPr id="2040" name="Circle"/>
          <p:cNvSpPr/>
          <p:nvPr/>
        </p:nvSpPr>
        <p:spPr>
          <a:xfrm>
            <a:off x="430275" y="4181729"/>
            <a:ext cx="548640" cy="548640"/>
          </a:xfrm>
          <a:prstGeom prst="ellipse">
            <a:avLst/>
          </a:prstGeom>
          <a:solidFill>
            <a:schemeClr val="accent1"/>
          </a:solidFill>
          <a:ln w="12700">
            <a:miter lim="400000"/>
          </a:ln>
        </p:spPr>
        <p:txBody>
          <a:bodyPr tIns="34290" bIns="34290" anchor="ctr"/>
          <a:lstStyle/>
          <a:p>
            <a:pPr algn="ctr">
              <a:defRPr>
                <a:solidFill>
                  <a:srgbClr val="FFFFFF"/>
                </a:solidFill>
              </a:defRPr>
            </a:pPr>
            <a:endParaRPr sz="675"/>
          </a:p>
        </p:txBody>
      </p:sp>
      <p:sp>
        <p:nvSpPr>
          <p:cNvPr id="2041" name="Circle"/>
          <p:cNvSpPr/>
          <p:nvPr/>
        </p:nvSpPr>
        <p:spPr>
          <a:xfrm>
            <a:off x="430275" y="5065704"/>
            <a:ext cx="548640" cy="548640"/>
          </a:xfrm>
          <a:prstGeom prst="ellipse">
            <a:avLst/>
          </a:prstGeom>
          <a:solidFill>
            <a:schemeClr val="accent1"/>
          </a:solidFill>
          <a:ln w="12700">
            <a:miter lim="400000"/>
          </a:ln>
        </p:spPr>
        <p:txBody>
          <a:bodyPr tIns="34290" bIns="34290" anchor="ctr"/>
          <a:lstStyle/>
          <a:p>
            <a:pPr algn="ctr">
              <a:defRPr>
                <a:solidFill>
                  <a:srgbClr val="FFFFFF"/>
                </a:solidFill>
              </a:defRPr>
            </a:pPr>
            <a:endParaRPr sz="675"/>
          </a:p>
        </p:txBody>
      </p:sp>
      <p:sp>
        <p:nvSpPr>
          <p:cNvPr id="2045" name="Your Title Here"/>
          <p:cNvSpPr txBox="1"/>
          <p:nvPr/>
        </p:nvSpPr>
        <p:spPr>
          <a:xfrm>
            <a:off x="990630" y="2386834"/>
            <a:ext cx="3706075"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Reduce Costs for Material &amp; Installations</a:t>
            </a:r>
            <a:endParaRPr lang="en-US" sz="1400" dirty="0"/>
          </a:p>
        </p:txBody>
      </p:sp>
      <p:sp>
        <p:nvSpPr>
          <p:cNvPr id="2046" name="Lorem ipsum dolor sit amet, consectetur adipiscing elit. Nunc bibendum eleifend tortor, non porta justo gravida posuere."/>
          <p:cNvSpPr txBox="1"/>
          <p:nvPr/>
        </p:nvSpPr>
        <p:spPr>
          <a:xfrm>
            <a:off x="990630" y="2562523"/>
            <a:ext cx="3706075" cy="4385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r>
              <a:rPr lang="en-US" sz="800" dirty="0" smtClean="0"/>
              <a:t>The material costs for controllers and cabinets cabling are often prohibitive for small size experimental facilities funded by universities or other institutions. </a:t>
            </a:r>
            <a:endParaRPr lang="en-US" sz="800" dirty="0"/>
          </a:p>
        </p:txBody>
      </p:sp>
      <p:sp>
        <p:nvSpPr>
          <p:cNvPr id="2047" name="Your Title Here"/>
          <p:cNvSpPr txBox="1"/>
          <p:nvPr/>
        </p:nvSpPr>
        <p:spPr>
          <a:xfrm>
            <a:off x="990630" y="3242176"/>
            <a:ext cx="4102228"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Solution Compliant with SIL-2/3 Requirements</a:t>
            </a:r>
            <a:endParaRPr lang="en-US" sz="1400" dirty="0"/>
          </a:p>
        </p:txBody>
      </p:sp>
      <p:sp>
        <p:nvSpPr>
          <p:cNvPr id="2048" name="Lorem ipsum dolor sit amet, consectetur adipiscing elit. Nunc bibendum eleifend tortor, non porta justo gravida posuere."/>
          <p:cNvSpPr txBox="1"/>
          <p:nvPr/>
        </p:nvSpPr>
        <p:spPr>
          <a:xfrm>
            <a:off x="990630" y="3417866"/>
            <a:ext cx="3329909" cy="4385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r>
              <a:rPr lang="en-US" sz="800" dirty="0" smtClean="0"/>
              <a:t>The conformity on any electrical / electromechanical device related to personnel safety shall be proven against the IEC-61508 standard. </a:t>
            </a:r>
            <a:endParaRPr lang="en-US" sz="800" dirty="0"/>
          </a:p>
        </p:txBody>
      </p:sp>
      <p:sp>
        <p:nvSpPr>
          <p:cNvPr id="2049" name="Your Title Here"/>
          <p:cNvSpPr txBox="1"/>
          <p:nvPr/>
        </p:nvSpPr>
        <p:spPr>
          <a:xfrm>
            <a:off x="978915" y="4133771"/>
            <a:ext cx="3853684"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3200" b="1">
                <a:solidFill>
                  <a:srgbClr val="44546A"/>
                </a:solidFill>
                <a:latin typeface="+mj-lt"/>
                <a:ea typeface="+mj-ea"/>
                <a:cs typeface="+mj-cs"/>
                <a:sym typeface="Helvetica"/>
              </a:defRPr>
            </a:lvl1pPr>
          </a:lstStyle>
          <a:p>
            <a:r>
              <a:rPr lang="en-US" sz="1400" dirty="0" smtClean="0"/>
              <a:t>No Specific </a:t>
            </a:r>
            <a:r>
              <a:rPr lang="en-US" sz="1400" dirty="0" smtClean="0"/>
              <a:t>Software </a:t>
            </a:r>
            <a:r>
              <a:rPr lang="en-US" sz="1400" dirty="0" smtClean="0"/>
              <a:t>Development</a:t>
            </a:r>
            <a:endParaRPr lang="en-US" sz="1400" dirty="0"/>
          </a:p>
        </p:txBody>
      </p:sp>
      <p:sp>
        <p:nvSpPr>
          <p:cNvPr id="2050" name="Lorem ipsum dolor sit amet, consectetur adipiscing elit. Nunc bibendum eleifend tortor, non porta justo gravida posuere."/>
          <p:cNvSpPr txBox="1"/>
          <p:nvPr/>
        </p:nvSpPr>
        <p:spPr>
          <a:xfrm>
            <a:off x="978914" y="4309461"/>
            <a:ext cx="3510868" cy="62324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lnSpc>
                <a:spcPct val="150000"/>
              </a:lnSpc>
              <a:defRPr sz="2000">
                <a:solidFill>
                  <a:srgbClr val="44546A"/>
                </a:solidFill>
                <a:latin typeface="+mj-lt"/>
                <a:ea typeface="+mj-ea"/>
                <a:cs typeface="+mj-cs"/>
                <a:sym typeface="Helvetica"/>
              </a:defRPr>
            </a:lvl1pPr>
          </a:lstStyle>
          <a:p>
            <a:r>
              <a:rPr lang="en-US" sz="800" dirty="0" smtClean="0"/>
              <a:t>A model of development where any PPS installation has its own version of safety software can become unsustainable after few dozens of instances. </a:t>
            </a:r>
            <a:endParaRPr lang="en-US" sz="800" dirty="0"/>
          </a:p>
        </p:txBody>
      </p:sp>
      <p:sp>
        <p:nvSpPr>
          <p:cNvPr id="2051" name="Your Title Here"/>
          <p:cNvSpPr txBox="1"/>
          <p:nvPr/>
        </p:nvSpPr>
        <p:spPr>
          <a:xfrm>
            <a:off x="990631" y="5036721"/>
            <a:ext cx="3007772"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defRPr sz="3200" b="1">
                <a:solidFill>
                  <a:srgbClr val="44546A"/>
                </a:solidFill>
                <a:latin typeface="+mj-lt"/>
                <a:ea typeface="+mj-ea"/>
                <a:cs typeface="+mj-cs"/>
                <a:sym typeface="Helvetica"/>
              </a:defRPr>
            </a:lvl1pPr>
          </a:lstStyle>
          <a:p>
            <a:r>
              <a:rPr lang="en-US" sz="1400" dirty="0" smtClean="0"/>
              <a:t>Minimal Maintenance</a:t>
            </a:r>
            <a:endParaRPr lang="en-US" sz="1400" dirty="0"/>
          </a:p>
        </p:txBody>
      </p:sp>
      <p:sp>
        <p:nvSpPr>
          <p:cNvPr id="2052" name="Lorem ipsum dolor sit amet, consectetur adipiscing elit. Nunc bibendum eleifend tortor, non porta justo gravida posuere."/>
          <p:cNvSpPr txBox="1"/>
          <p:nvPr/>
        </p:nvSpPr>
        <p:spPr>
          <a:xfrm>
            <a:off x="990631" y="5212410"/>
            <a:ext cx="3007772" cy="4385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nSpc>
                <a:spcPct val="150000"/>
              </a:lnSpc>
              <a:defRPr sz="2000">
                <a:solidFill>
                  <a:srgbClr val="44546A"/>
                </a:solidFill>
                <a:latin typeface="+mj-lt"/>
                <a:ea typeface="+mj-ea"/>
                <a:cs typeface="+mj-cs"/>
                <a:sym typeface="Helvetica"/>
              </a:defRPr>
            </a:lvl1pPr>
          </a:lstStyle>
          <a:p>
            <a:r>
              <a:rPr lang="en-US" sz="800" dirty="0" smtClean="0"/>
              <a:t>Minimize the decay of resources that, year after year, remain blocked into maintenance tasks. </a:t>
            </a:r>
            <a:endParaRPr lang="en-US" sz="800" dirty="0"/>
          </a:p>
        </p:txBody>
      </p:sp>
      <p:grpSp>
        <p:nvGrpSpPr>
          <p:cNvPr id="2073" name="Group"/>
          <p:cNvGrpSpPr/>
          <p:nvPr/>
        </p:nvGrpSpPr>
        <p:grpSpPr>
          <a:xfrm>
            <a:off x="4841313" y="1506825"/>
            <a:ext cx="3602055" cy="3996306"/>
            <a:chOff x="0" y="0"/>
            <a:chExt cx="9605478" cy="10656816"/>
          </a:xfrm>
        </p:grpSpPr>
        <p:grpSp>
          <p:nvGrpSpPr>
            <p:cNvPr id="2056" name="Group"/>
            <p:cNvGrpSpPr/>
            <p:nvPr/>
          </p:nvGrpSpPr>
          <p:grpSpPr>
            <a:xfrm>
              <a:off x="6577396" y="1626256"/>
              <a:ext cx="3028083" cy="7080185"/>
              <a:chOff x="0" y="0"/>
              <a:chExt cx="3028082" cy="7080184"/>
            </a:xfrm>
          </p:grpSpPr>
          <p:sp>
            <p:nvSpPr>
              <p:cNvPr id="2053" name="Shape"/>
              <p:cNvSpPr/>
              <p:nvPr/>
            </p:nvSpPr>
            <p:spPr>
              <a:xfrm flipH="1">
                <a:off x="1514042" y="439818"/>
                <a:ext cx="1514041" cy="66403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0123"/>
                    </a:lnTo>
                    <a:lnTo>
                      <a:pt x="21600" y="21600"/>
                    </a:lnTo>
                    <a:lnTo>
                      <a:pt x="21600" y="1477"/>
                    </a:lnTo>
                    <a:lnTo>
                      <a:pt x="0" y="0"/>
                    </a:lnTo>
                    <a:close/>
                  </a:path>
                </a:pathLst>
              </a:custGeom>
              <a:solidFill>
                <a:srgbClr val="BF9000"/>
              </a:solidFill>
              <a:ln w="12700" cap="flat">
                <a:noFill/>
                <a:miter lim="400000"/>
              </a:ln>
              <a:effectLst/>
            </p:spPr>
            <p:txBody>
              <a:bodyPr wrap="square" lIns="34290" tIns="34290" rIns="34290" bIns="34290" numCol="1" anchor="t">
                <a:noAutofit/>
              </a:bodyPr>
              <a:lstStyle/>
              <a:p>
                <a:pPr>
                  <a:defRPr sz="4800"/>
                </a:pPr>
                <a:endParaRPr/>
              </a:p>
            </p:txBody>
          </p:sp>
          <p:sp>
            <p:nvSpPr>
              <p:cNvPr id="2054" name="Shape"/>
              <p:cNvSpPr/>
              <p:nvPr/>
            </p:nvSpPr>
            <p:spPr>
              <a:xfrm flipH="1">
                <a:off x="2" y="439818"/>
                <a:ext cx="1514041" cy="6640366"/>
              </a:xfrm>
              <a:custGeom>
                <a:avLst/>
                <a:gdLst/>
                <a:ahLst/>
                <a:cxnLst>
                  <a:cxn ang="0">
                    <a:pos x="wd2" y="hd2"/>
                  </a:cxn>
                  <a:cxn ang="5400000">
                    <a:pos x="wd2" y="hd2"/>
                  </a:cxn>
                  <a:cxn ang="10800000">
                    <a:pos x="wd2" y="hd2"/>
                  </a:cxn>
                  <a:cxn ang="16200000">
                    <a:pos x="wd2" y="hd2"/>
                  </a:cxn>
                </a:cxnLst>
                <a:rect l="0" t="0" r="r" b="b"/>
                <a:pathLst>
                  <a:path w="21600" h="21600" extrusionOk="0">
                    <a:moveTo>
                      <a:pt x="0" y="1477"/>
                    </a:moveTo>
                    <a:lnTo>
                      <a:pt x="0" y="21600"/>
                    </a:lnTo>
                    <a:lnTo>
                      <a:pt x="21600" y="20123"/>
                    </a:lnTo>
                    <a:lnTo>
                      <a:pt x="21600" y="0"/>
                    </a:lnTo>
                    <a:lnTo>
                      <a:pt x="0" y="1477"/>
                    </a:lnTo>
                    <a:close/>
                  </a:path>
                </a:pathLst>
              </a:custGeom>
              <a:solidFill>
                <a:srgbClr val="FFD44B"/>
              </a:solidFill>
              <a:ln w="12700" cap="flat">
                <a:noFill/>
                <a:miter lim="400000"/>
              </a:ln>
              <a:effectLst/>
            </p:spPr>
            <p:txBody>
              <a:bodyPr wrap="square" lIns="34290" tIns="34290" rIns="34290" bIns="34290" numCol="1" anchor="t">
                <a:noAutofit/>
              </a:bodyPr>
              <a:lstStyle/>
              <a:p>
                <a:pPr>
                  <a:defRPr sz="4800"/>
                </a:pPr>
                <a:endParaRPr/>
              </a:p>
            </p:txBody>
          </p:sp>
          <p:sp>
            <p:nvSpPr>
              <p:cNvPr id="2055" name="Shape"/>
              <p:cNvSpPr/>
              <p:nvPr/>
            </p:nvSpPr>
            <p:spPr>
              <a:xfrm flipH="1">
                <a:off x="0" y="-1"/>
                <a:ext cx="3028083" cy="9112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0834"/>
                    </a:lnTo>
                    <a:lnTo>
                      <a:pt x="10800" y="21600"/>
                    </a:lnTo>
                    <a:lnTo>
                      <a:pt x="21600" y="10834"/>
                    </a:lnTo>
                    <a:lnTo>
                      <a:pt x="10800" y="0"/>
                    </a:lnTo>
                    <a:close/>
                  </a:path>
                </a:pathLst>
              </a:custGeom>
              <a:solidFill>
                <a:srgbClr val="FFD966"/>
              </a:solidFill>
              <a:ln w="12700" cap="flat">
                <a:noFill/>
                <a:miter lim="400000"/>
              </a:ln>
              <a:effectLst/>
            </p:spPr>
            <p:txBody>
              <a:bodyPr wrap="square" lIns="34290" tIns="34290" rIns="34290" bIns="34290" numCol="1" anchor="t">
                <a:noAutofit/>
              </a:bodyPr>
              <a:lstStyle/>
              <a:p>
                <a:pPr>
                  <a:defRPr sz="4800"/>
                </a:pPr>
                <a:endParaRPr/>
              </a:p>
            </p:txBody>
          </p:sp>
        </p:grpSp>
        <p:grpSp>
          <p:nvGrpSpPr>
            <p:cNvPr id="2060" name="Group"/>
            <p:cNvGrpSpPr/>
            <p:nvPr/>
          </p:nvGrpSpPr>
          <p:grpSpPr>
            <a:xfrm>
              <a:off x="4369775" y="3506986"/>
              <a:ext cx="3028083" cy="5844265"/>
              <a:chOff x="0" y="0"/>
              <a:chExt cx="3028082" cy="5844264"/>
            </a:xfrm>
          </p:grpSpPr>
          <p:sp>
            <p:nvSpPr>
              <p:cNvPr id="2057" name="Shape"/>
              <p:cNvSpPr/>
              <p:nvPr/>
            </p:nvSpPr>
            <p:spPr>
              <a:xfrm flipH="1">
                <a:off x="0" y="543410"/>
                <a:ext cx="1514040" cy="5300855"/>
              </a:xfrm>
              <a:custGeom>
                <a:avLst/>
                <a:gdLst/>
                <a:ahLst/>
                <a:cxnLst>
                  <a:cxn ang="0">
                    <a:pos x="wd2" y="hd2"/>
                  </a:cxn>
                  <a:cxn ang="5400000">
                    <a:pos x="wd2" y="hd2"/>
                  </a:cxn>
                  <a:cxn ang="10800000">
                    <a:pos x="wd2" y="hd2"/>
                  </a:cxn>
                  <a:cxn ang="16200000">
                    <a:pos x="wd2" y="hd2"/>
                  </a:cxn>
                </a:cxnLst>
                <a:rect l="0" t="0" r="r" b="b"/>
                <a:pathLst>
                  <a:path w="21600" h="21600" extrusionOk="0">
                    <a:moveTo>
                      <a:pt x="0" y="2228"/>
                    </a:moveTo>
                    <a:lnTo>
                      <a:pt x="0" y="21600"/>
                    </a:lnTo>
                    <a:lnTo>
                      <a:pt x="21600" y="19386"/>
                    </a:lnTo>
                    <a:lnTo>
                      <a:pt x="21600" y="0"/>
                    </a:lnTo>
                    <a:lnTo>
                      <a:pt x="0" y="2228"/>
                    </a:lnTo>
                    <a:close/>
                  </a:path>
                </a:pathLst>
              </a:custGeom>
              <a:solidFill>
                <a:srgbClr val="FFD44B"/>
              </a:solidFill>
              <a:ln w="12700" cap="flat">
                <a:noFill/>
                <a:miter lim="400000"/>
              </a:ln>
              <a:effectLst/>
            </p:spPr>
            <p:txBody>
              <a:bodyPr wrap="square" lIns="34290" tIns="34290" rIns="34290" bIns="34290" numCol="1" anchor="t">
                <a:noAutofit/>
              </a:bodyPr>
              <a:lstStyle/>
              <a:p>
                <a:pPr>
                  <a:defRPr sz="4800"/>
                </a:pPr>
                <a:endParaRPr/>
              </a:p>
            </p:txBody>
          </p:sp>
          <p:sp>
            <p:nvSpPr>
              <p:cNvPr id="2058" name="Shape"/>
              <p:cNvSpPr/>
              <p:nvPr/>
            </p:nvSpPr>
            <p:spPr>
              <a:xfrm flipH="1">
                <a:off x="0" y="-1"/>
                <a:ext cx="3028083" cy="10902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0766"/>
                    </a:lnTo>
                    <a:lnTo>
                      <a:pt x="10800" y="21600"/>
                    </a:lnTo>
                    <a:lnTo>
                      <a:pt x="21600" y="10766"/>
                    </a:lnTo>
                    <a:lnTo>
                      <a:pt x="10800" y="0"/>
                    </a:lnTo>
                    <a:close/>
                  </a:path>
                </a:pathLst>
              </a:custGeom>
              <a:solidFill>
                <a:srgbClr val="FFD966"/>
              </a:solidFill>
              <a:ln w="12700" cap="flat">
                <a:noFill/>
                <a:miter lim="400000"/>
              </a:ln>
              <a:effectLst/>
            </p:spPr>
            <p:txBody>
              <a:bodyPr wrap="square" lIns="34290" tIns="34290" rIns="34290" bIns="34290" numCol="1" anchor="t">
                <a:noAutofit/>
              </a:bodyPr>
              <a:lstStyle/>
              <a:p>
                <a:pPr>
                  <a:defRPr sz="4800"/>
                </a:pPr>
                <a:endParaRPr/>
              </a:p>
            </p:txBody>
          </p:sp>
          <p:sp>
            <p:nvSpPr>
              <p:cNvPr id="2059" name="Shape"/>
              <p:cNvSpPr/>
              <p:nvPr/>
            </p:nvSpPr>
            <p:spPr>
              <a:xfrm flipH="1">
                <a:off x="1514042" y="543410"/>
                <a:ext cx="1514041" cy="52940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27"/>
                    </a:lnTo>
                    <a:lnTo>
                      <a:pt x="21600" y="21600"/>
                    </a:lnTo>
                    <a:lnTo>
                      <a:pt x="21600" y="2203"/>
                    </a:lnTo>
                    <a:lnTo>
                      <a:pt x="0" y="0"/>
                    </a:lnTo>
                    <a:close/>
                  </a:path>
                </a:pathLst>
              </a:custGeom>
              <a:solidFill>
                <a:srgbClr val="BF9000"/>
              </a:solidFill>
              <a:ln w="12700" cap="flat">
                <a:noFill/>
                <a:miter lim="400000"/>
              </a:ln>
              <a:effectLst/>
            </p:spPr>
            <p:txBody>
              <a:bodyPr wrap="square" lIns="34290" tIns="34290" rIns="34290" bIns="34290" numCol="1" anchor="t">
                <a:noAutofit/>
              </a:bodyPr>
              <a:lstStyle/>
              <a:p>
                <a:pPr>
                  <a:defRPr sz="4800"/>
                </a:pPr>
                <a:endParaRPr/>
              </a:p>
            </p:txBody>
          </p:sp>
        </p:grpSp>
        <p:grpSp>
          <p:nvGrpSpPr>
            <p:cNvPr id="2064" name="Group"/>
            <p:cNvGrpSpPr/>
            <p:nvPr/>
          </p:nvGrpSpPr>
          <p:grpSpPr>
            <a:xfrm>
              <a:off x="2184825" y="5217138"/>
              <a:ext cx="3048588" cy="4771111"/>
              <a:chOff x="0" y="0"/>
              <a:chExt cx="3048586" cy="4771109"/>
            </a:xfrm>
          </p:grpSpPr>
          <p:sp>
            <p:nvSpPr>
              <p:cNvPr id="2061" name="Shape"/>
              <p:cNvSpPr/>
              <p:nvPr/>
            </p:nvSpPr>
            <p:spPr>
              <a:xfrm flipH="1">
                <a:off x="20504" y="0"/>
                <a:ext cx="3028083" cy="1086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0868"/>
                    </a:lnTo>
                    <a:lnTo>
                      <a:pt x="10800" y="21600"/>
                    </a:lnTo>
                    <a:lnTo>
                      <a:pt x="21600" y="10868"/>
                    </a:lnTo>
                    <a:lnTo>
                      <a:pt x="10800" y="0"/>
                    </a:lnTo>
                    <a:close/>
                  </a:path>
                </a:pathLst>
              </a:custGeom>
              <a:solidFill>
                <a:srgbClr val="FFD966"/>
              </a:solidFill>
              <a:ln w="12700" cap="flat">
                <a:noFill/>
                <a:miter lim="400000"/>
              </a:ln>
              <a:effectLst/>
            </p:spPr>
            <p:txBody>
              <a:bodyPr wrap="square" lIns="34290" tIns="34290" rIns="34290" bIns="34290" numCol="1" anchor="t">
                <a:noAutofit/>
              </a:bodyPr>
              <a:lstStyle/>
              <a:p>
                <a:pPr>
                  <a:defRPr sz="4800"/>
                </a:pPr>
                <a:endParaRPr/>
              </a:p>
            </p:txBody>
          </p:sp>
          <p:sp>
            <p:nvSpPr>
              <p:cNvPr id="2062" name="Shape"/>
              <p:cNvSpPr/>
              <p:nvPr/>
            </p:nvSpPr>
            <p:spPr>
              <a:xfrm flipH="1">
                <a:off x="1514039" y="526323"/>
                <a:ext cx="1514041" cy="42447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835"/>
                    </a:lnTo>
                    <a:lnTo>
                      <a:pt x="21600" y="21600"/>
                    </a:lnTo>
                    <a:lnTo>
                      <a:pt x="21600" y="2748"/>
                    </a:lnTo>
                    <a:lnTo>
                      <a:pt x="0" y="0"/>
                    </a:lnTo>
                    <a:close/>
                  </a:path>
                </a:pathLst>
              </a:custGeom>
              <a:solidFill>
                <a:srgbClr val="BF9000"/>
              </a:solidFill>
              <a:ln w="12700" cap="flat">
                <a:noFill/>
                <a:miter lim="400000"/>
              </a:ln>
              <a:effectLst/>
            </p:spPr>
            <p:txBody>
              <a:bodyPr wrap="square" lIns="34290" tIns="34290" rIns="34290" bIns="34290" numCol="1" anchor="t">
                <a:noAutofit/>
              </a:bodyPr>
              <a:lstStyle/>
              <a:p>
                <a:pPr>
                  <a:defRPr sz="4800"/>
                </a:pPr>
                <a:endParaRPr/>
              </a:p>
            </p:txBody>
          </p:sp>
          <p:sp>
            <p:nvSpPr>
              <p:cNvPr id="2063" name="Shape"/>
              <p:cNvSpPr/>
              <p:nvPr/>
            </p:nvSpPr>
            <p:spPr>
              <a:xfrm flipH="1">
                <a:off x="0" y="526323"/>
                <a:ext cx="1514040" cy="4244787"/>
              </a:xfrm>
              <a:custGeom>
                <a:avLst/>
                <a:gdLst/>
                <a:ahLst/>
                <a:cxnLst>
                  <a:cxn ang="0">
                    <a:pos x="wd2" y="hd2"/>
                  </a:cxn>
                  <a:cxn ang="5400000">
                    <a:pos x="wd2" y="hd2"/>
                  </a:cxn>
                  <a:cxn ang="10800000">
                    <a:pos x="wd2" y="hd2"/>
                  </a:cxn>
                  <a:cxn ang="16200000">
                    <a:pos x="wd2" y="hd2"/>
                  </a:cxn>
                </a:cxnLst>
                <a:rect l="0" t="0" r="r" b="b"/>
                <a:pathLst>
                  <a:path w="21600" h="21600" extrusionOk="0">
                    <a:moveTo>
                      <a:pt x="0" y="2748"/>
                    </a:moveTo>
                    <a:lnTo>
                      <a:pt x="0" y="21600"/>
                    </a:lnTo>
                    <a:lnTo>
                      <a:pt x="21600" y="18730"/>
                    </a:lnTo>
                    <a:lnTo>
                      <a:pt x="21600" y="0"/>
                    </a:lnTo>
                    <a:lnTo>
                      <a:pt x="0" y="2748"/>
                    </a:lnTo>
                    <a:close/>
                  </a:path>
                </a:pathLst>
              </a:custGeom>
              <a:solidFill>
                <a:srgbClr val="FFD44B"/>
              </a:solidFill>
              <a:ln w="12700" cap="flat">
                <a:noFill/>
                <a:miter lim="400000"/>
              </a:ln>
              <a:effectLst/>
            </p:spPr>
            <p:txBody>
              <a:bodyPr wrap="square" lIns="34290" tIns="34290" rIns="34290" bIns="34290" numCol="1" anchor="t">
                <a:noAutofit/>
              </a:bodyPr>
              <a:lstStyle/>
              <a:p>
                <a:pPr>
                  <a:defRPr sz="4800"/>
                </a:pPr>
                <a:endParaRPr/>
              </a:p>
            </p:txBody>
          </p:sp>
        </p:grpSp>
        <p:grpSp>
          <p:nvGrpSpPr>
            <p:cNvPr id="2068" name="Group"/>
            <p:cNvGrpSpPr/>
            <p:nvPr/>
          </p:nvGrpSpPr>
          <p:grpSpPr>
            <a:xfrm>
              <a:off x="-1" y="6821726"/>
              <a:ext cx="3028083" cy="3835091"/>
              <a:chOff x="0" y="0"/>
              <a:chExt cx="3028082" cy="3835089"/>
            </a:xfrm>
          </p:grpSpPr>
          <p:sp>
            <p:nvSpPr>
              <p:cNvPr id="2065" name="Shape"/>
              <p:cNvSpPr/>
              <p:nvPr/>
            </p:nvSpPr>
            <p:spPr>
              <a:xfrm flipH="1">
                <a:off x="0" y="-1"/>
                <a:ext cx="3028083" cy="12864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0800"/>
                    </a:lnTo>
                    <a:lnTo>
                      <a:pt x="10800" y="21600"/>
                    </a:lnTo>
                    <a:lnTo>
                      <a:pt x="21600" y="10800"/>
                    </a:lnTo>
                    <a:lnTo>
                      <a:pt x="10800" y="0"/>
                    </a:lnTo>
                    <a:close/>
                  </a:path>
                </a:pathLst>
              </a:custGeom>
              <a:solidFill>
                <a:srgbClr val="FFD966"/>
              </a:solidFill>
              <a:ln w="12700" cap="flat">
                <a:noFill/>
                <a:miter lim="400000"/>
              </a:ln>
              <a:effectLst/>
            </p:spPr>
            <p:txBody>
              <a:bodyPr wrap="square" lIns="34290" tIns="34290" rIns="34290" bIns="34290" numCol="1" anchor="t">
                <a:noAutofit/>
              </a:bodyPr>
              <a:lstStyle/>
              <a:p>
                <a:pPr>
                  <a:defRPr sz="4800"/>
                </a:pPr>
                <a:endParaRPr/>
              </a:p>
            </p:txBody>
          </p:sp>
          <p:sp>
            <p:nvSpPr>
              <p:cNvPr id="2066" name="Shape"/>
              <p:cNvSpPr/>
              <p:nvPr/>
            </p:nvSpPr>
            <p:spPr>
              <a:xfrm flipH="1">
                <a:off x="1514042" y="639183"/>
                <a:ext cx="1514041" cy="31959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225"/>
                    </a:lnTo>
                    <a:lnTo>
                      <a:pt x="21600" y="21600"/>
                    </a:lnTo>
                    <a:lnTo>
                      <a:pt x="21600" y="4375"/>
                    </a:lnTo>
                    <a:lnTo>
                      <a:pt x="0" y="0"/>
                    </a:lnTo>
                    <a:close/>
                  </a:path>
                </a:pathLst>
              </a:custGeom>
              <a:solidFill>
                <a:srgbClr val="BF9000"/>
              </a:solidFill>
              <a:ln w="12700" cap="flat">
                <a:noFill/>
                <a:miter lim="400000"/>
              </a:ln>
              <a:effectLst/>
            </p:spPr>
            <p:txBody>
              <a:bodyPr wrap="square" lIns="34290" tIns="34290" rIns="34290" bIns="34290" numCol="1" anchor="t">
                <a:noAutofit/>
              </a:bodyPr>
              <a:lstStyle/>
              <a:p>
                <a:pPr>
                  <a:defRPr sz="4800"/>
                </a:pPr>
                <a:endParaRPr/>
              </a:p>
            </p:txBody>
          </p:sp>
          <p:sp>
            <p:nvSpPr>
              <p:cNvPr id="2067" name="Shape"/>
              <p:cNvSpPr/>
              <p:nvPr/>
            </p:nvSpPr>
            <p:spPr>
              <a:xfrm flipH="1">
                <a:off x="2" y="639183"/>
                <a:ext cx="1514041" cy="3195907"/>
              </a:xfrm>
              <a:custGeom>
                <a:avLst/>
                <a:gdLst/>
                <a:ahLst/>
                <a:cxnLst>
                  <a:cxn ang="0">
                    <a:pos x="wd2" y="hd2"/>
                  </a:cxn>
                  <a:cxn ang="5400000">
                    <a:pos x="wd2" y="hd2"/>
                  </a:cxn>
                  <a:cxn ang="10800000">
                    <a:pos x="wd2" y="hd2"/>
                  </a:cxn>
                  <a:cxn ang="16200000">
                    <a:pos x="wd2" y="hd2"/>
                  </a:cxn>
                </a:cxnLst>
                <a:rect l="0" t="0" r="r" b="b"/>
                <a:pathLst>
                  <a:path w="21600" h="21600" extrusionOk="0">
                    <a:moveTo>
                      <a:pt x="0" y="4375"/>
                    </a:moveTo>
                    <a:lnTo>
                      <a:pt x="0" y="21600"/>
                    </a:lnTo>
                    <a:lnTo>
                      <a:pt x="21600" y="17225"/>
                    </a:lnTo>
                    <a:lnTo>
                      <a:pt x="21600" y="0"/>
                    </a:lnTo>
                    <a:lnTo>
                      <a:pt x="0" y="4375"/>
                    </a:lnTo>
                    <a:close/>
                  </a:path>
                </a:pathLst>
              </a:custGeom>
              <a:solidFill>
                <a:srgbClr val="FFD44B"/>
              </a:solidFill>
              <a:ln w="12700" cap="flat">
                <a:noFill/>
                <a:miter lim="400000"/>
              </a:ln>
              <a:effectLst/>
            </p:spPr>
            <p:txBody>
              <a:bodyPr wrap="square" lIns="34290" tIns="34290" rIns="34290" bIns="34290" numCol="1" anchor="t">
                <a:noAutofit/>
              </a:bodyPr>
              <a:lstStyle/>
              <a:p>
                <a:pPr>
                  <a:defRPr sz="4800"/>
                </a:pPr>
                <a:endParaRPr/>
              </a:p>
            </p:txBody>
          </p:sp>
        </p:grpSp>
        <p:grpSp>
          <p:nvGrpSpPr>
            <p:cNvPr id="2072" name="Group"/>
            <p:cNvGrpSpPr/>
            <p:nvPr/>
          </p:nvGrpSpPr>
          <p:grpSpPr>
            <a:xfrm>
              <a:off x="307963" y="-1"/>
              <a:ext cx="8188862" cy="7435533"/>
              <a:chOff x="0" y="0"/>
              <a:chExt cx="8188860" cy="7435531"/>
            </a:xfrm>
          </p:grpSpPr>
          <p:sp>
            <p:nvSpPr>
              <p:cNvPr id="2069" name="Shape"/>
              <p:cNvSpPr/>
              <p:nvPr/>
            </p:nvSpPr>
            <p:spPr>
              <a:xfrm>
                <a:off x="-1" y="0"/>
                <a:ext cx="8188862" cy="7435074"/>
              </a:xfrm>
              <a:custGeom>
                <a:avLst/>
                <a:gdLst/>
                <a:ahLst/>
                <a:cxnLst>
                  <a:cxn ang="0">
                    <a:pos x="wd2" y="hd2"/>
                  </a:cxn>
                  <a:cxn ang="5400000">
                    <a:pos x="wd2" y="hd2"/>
                  </a:cxn>
                  <a:cxn ang="10800000">
                    <a:pos x="wd2" y="hd2"/>
                  </a:cxn>
                  <a:cxn ang="16200000">
                    <a:pos x="wd2" y="hd2"/>
                  </a:cxn>
                </a:cxnLst>
                <a:rect l="0" t="0" r="r" b="b"/>
                <a:pathLst>
                  <a:path w="21407" h="21465" extrusionOk="0">
                    <a:moveTo>
                      <a:pt x="113" y="20162"/>
                    </a:moveTo>
                    <a:cubicBezTo>
                      <a:pt x="113" y="20162"/>
                      <a:pt x="-182" y="20525"/>
                      <a:pt x="181" y="20751"/>
                    </a:cubicBezTo>
                    <a:cubicBezTo>
                      <a:pt x="532" y="20989"/>
                      <a:pt x="1621" y="21439"/>
                      <a:pt x="1621" y="21439"/>
                    </a:cubicBezTo>
                    <a:cubicBezTo>
                      <a:pt x="1621" y="21439"/>
                      <a:pt x="1904" y="21552"/>
                      <a:pt x="2086" y="21302"/>
                    </a:cubicBezTo>
                    <a:cubicBezTo>
                      <a:pt x="2256" y="21051"/>
                      <a:pt x="4524" y="17432"/>
                      <a:pt x="4524" y="17432"/>
                    </a:cubicBezTo>
                    <a:cubicBezTo>
                      <a:pt x="4524" y="17432"/>
                      <a:pt x="4818" y="16894"/>
                      <a:pt x="5385" y="16994"/>
                    </a:cubicBezTo>
                    <a:cubicBezTo>
                      <a:pt x="5952" y="17094"/>
                      <a:pt x="7846" y="17307"/>
                      <a:pt x="7846" y="17307"/>
                    </a:cubicBezTo>
                    <a:cubicBezTo>
                      <a:pt x="7846" y="17307"/>
                      <a:pt x="8356" y="17457"/>
                      <a:pt x="8719" y="16881"/>
                    </a:cubicBezTo>
                    <a:cubicBezTo>
                      <a:pt x="12415" y="11773"/>
                      <a:pt x="12415" y="11773"/>
                      <a:pt x="12415" y="11773"/>
                    </a:cubicBezTo>
                    <a:cubicBezTo>
                      <a:pt x="13061" y="10921"/>
                      <a:pt x="13061" y="10921"/>
                      <a:pt x="13061" y="10921"/>
                    </a:cubicBezTo>
                    <a:cubicBezTo>
                      <a:pt x="13061" y="10921"/>
                      <a:pt x="13243" y="10595"/>
                      <a:pt x="13753" y="10570"/>
                    </a:cubicBezTo>
                    <a:cubicBezTo>
                      <a:pt x="14252" y="10533"/>
                      <a:pt x="14252" y="10533"/>
                      <a:pt x="14252" y="10533"/>
                    </a:cubicBezTo>
                    <a:cubicBezTo>
                      <a:pt x="15681" y="10358"/>
                      <a:pt x="15681" y="10358"/>
                      <a:pt x="15681" y="10358"/>
                    </a:cubicBezTo>
                    <a:cubicBezTo>
                      <a:pt x="15681" y="10358"/>
                      <a:pt x="16214" y="10345"/>
                      <a:pt x="16429" y="9907"/>
                    </a:cubicBezTo>
                    <a:cubicBezTo>
                      <a:pt x="18912" y="5887"/>
                      <a:pt x="18912" y="5887"/>
                      <a:pt x="18912" y="5887"/>
                    </a:cubicBezTo>
                    <a:cubicBezTo>
                      <a:pt x="19853" y="4335"/>
                      <a:pt x="19853" y="4335"/>
                      <a:pt x="19853" y="4335"/>
                    </a:cubicBezTo>
                    <a:cubicBezTo>
                      <a:pt x="19853" y="4335"/>
                      <a:pt x="20171" y="3683"/>
                      <a:pt x="20488" y="4009"/>
                    </a:cubicBezTo>
                    <a:cubicBezTo>
                      <a:pt x="20794" y="4335"/>
                      <a:pt x="20953" y="4485"/>
                      <a:pt x="21067" y="4397"/>
                    </a:cubicBezTo>
                    <a:cubicBezTo>
                      <a:pt x="21169" y="4297"/>
                      <a:pt x="21169" y="4159"/>
                      <a:pt x="21191" y="3734"/>
                    </a:cubicBezTo>
                    <a:cubicBezTo>
                      <a:pt x="21203" y="3308"/>
                      <a:pt x="21407" y="515"/>
                      <a:pt x="21407" y="515"/>
                    </a:cubicBezTo>
                    <a:cubicBezTo>
                      <a:pt x="21407" y="515"/>
                      <a:pt x="21418" y="115"/>
                      <a:pt x="21089" y="140"/>
                    </a:cubicBezTo>
                    <a:cubicBezTo>
                      <a:pt x="19819" y="27"/>
                      <a:pt x="19819" y="27"/>
                      <a:pt x="19819" y="27"/>
                    </a:cubicBezTo>
                    <a:cubicBezTo>
                      <a:pt x="19819" y="27"/>
                      <a:pt x="19717" y="-48"/>
                      <a:pt x="19558" y="52"/>
                    </a:cubicBezTo>
                    <a:cubicBezTo>
                      <a:pt x="16951" y="1542"/>
                      <a:pt x="16951" y="1542"/>
                      <a:pt x="16951" y="1542"/>
                    </a:cubicBezTo>
                    <a:cubicBezTo>
                      <a:pt x="16951" y="1542"/>
                      <a:pt x="16508" y="1755"/>
                      <a:pt x="16781" y="1981"/>
                    </a:cubicBezTo>
                    <a:cubicBezTo>
                      <a:pt x="17234" y="2256"/>
                      <a:pt x="17234" y="2256"/>
                      <a:pt x="17234" y="2256"/>
                    </a:cubicBezTo>
                    <a:cubicBezTo>
                      <a:pt x="17234" y="2256"/>
                      <a:pt x="17472" y="2369"/>
                      <a:pt x="17370" y="2682"/>
                    </a:cubicBezTo>
                    <a:cubicBezTo>
                      <a:pt x="16146" y="4623"/>
                      <a:pt x="16146" y="4623"/>
                      <a:pt x="16146" y="4623"/>
                    </a:cubicBezTo>
                    <a:cubicBezTo>
                      <a:pt x="14173" y="7741"/>
                      <a:pt x="14173" y="7741"/>
                      <a:pt x="14173" y="7741"/>
                    </a:cubicBezTo>
                    <a:cubicBezTo>
                      <a:pt x="14173" y="7741"/>
                      <a:pt x="13946" y="8104"/>
                      <a:pt x="13572" y="8191"/>
                    </a:cubicBezTo>
                    <a:cubicBezTo>
                      <a:pt x="13186" y="8291"/>
                      <a:pt x="11531" y="8617"/>
                      <a:pt x="11531" y="8617"/>
                    </a:cubicBezTo>
                    <a:cubicBezTo>
                      <a:pt x="11531" y="8617"/>
                      <a:pt x="11021" y="8705"/>
                      <a:pt x="10816" y="9118"/>
                    </a:cubicBezTo>
                    <a:cubicBezTo>
                      <a:pt x="8243" y="13162"/>
                      <a:pt x="8243" y="13162"/>
                      <a:pt x="8243" y="13162"/>
                    </a:cubicBezTo>
                    <a:cubicBezTo>
                      <a:pt x="6859" y="15316"/>
                      <a:pt x="6859" y="15316"/>
                      <a:pt x="6859" y="15316"/>
                    </a:cubicBezTo>
                    <a:cubicBezTo>
                      <a:pt x="6859" y="15316"/>
                      <a:pt x="6610" y="15717"/>
                      <a:pt x="6156" y="15679"/>
                    </a:cubicBezTo>
                    <a:cubicBezTo>
                      <a:pt x="5703" y="15629"/>
                      <a:pt x="3787" y="15529"/>
                      <a:pt x="3787" y="15529"/>
                    </a:cubicBezTo>
                    <a:cubicBezTo>
                      <a:pt x="3787" y="15529"/>
                      <a:pt x="3242" y="15454"/>
                      <a:pt x="2902" y="15980"/>
                    </a:cubicBezTo>
                    <a:cubicBezTo>
                      <a:pt x="2551" y="16506"/>
                      <a:pt x="2551" y="16506"/>
                      <a:pt x="2551" y="16506"/>
                    </a:cubicBezTo>
                    <a:cubicBezTo>
                      <a:pt x="113" y="20162"/>
                      <a:pt x="113" y="20162"/>
                      <a:pt x="113" y="20162"/>
                    </a:cubicBezTo>
                  </a:path>
                </a:pathLst>
              </a:custGeom>
              <a:solidFill>
                <a:srgbClr val="ADB9CA"/>
              </a:solidFill>
              <a:ln w="12700" cap="flat">
                <a:noFill/>
                <a:miter lim="400000"/>
              </a:ln>
              <a:effectLst/>
            </p:spPr>
            <p:txBody>
              <a:bodyPr wrap="square" lIns="34290" tIns="34290" rIns="34290" bIns="34290" numCol="1" anchor="t">
                <a:noAutofit/>
              </a:bodyPr>
              <a:lstStyle/>
              <a:p>
                <a:pPr>
                  <a:defRPr sz="4800"/>
                </a:pPr>
                <a:endParaRPr/>
              </a:p>
            </p:txBody>
          </p:sp>
          <p:sp>
            <p:nvSpPr>
              <p:cNvPr id="2070" name="Shape"/>
              <p:cNvSpPr/>
              <p:nvPr/>
            </p:nvSpPr>
            <p:spPr>
              <a:xfrm>
                <a:off x="535276" y="61959"/>
                <a:ext cx="7648536" cy="7373573"/>
              </a:xfrm>
              <a:custGeom>
                <a:avLst/>
                <a:gdLst/>
                <a:ahLst/>
                <a:cxnLst>
                  <a:cxn ang="0">
                    <a:pos x="wd2" y="hd2"/>
                  </a:cxn>
                  <a:cxn ang="5400000">
                    <a:pos x="wd2" y="hd2"/>
                  </a:cxn>
                  <a:cxn ang="10800000">
                    <a:pos x="wd2" y="hd2"/>
                  </a:cxn>
                  <a:cxn ang="16200000">
                    <a:pos x="wd2" y="hd2"/>
                  </a:cxn>
                </a:cxnLst>
                <a:rect l="0" t="0" r="r" b="b"/>
                <a:pathLst>
                  <a:path w="21459" h="21600" extrusionOk="0">
                    <a:moveTo>
                      <a:pt x="21290" y="0"/>
                    </a:moveTo>
                    <a:cubicBezTo>
                      <a:pt x="21169" y="0"/>
                      <a:pt x="21010" y="114"/>
                      <a:pt x="21010" y="114"/>
                    </a:cubicBezTo>
                    <a:cubicBezTo>
                      <a:pt x="18516" y="1474"/>
                      <a:pt x="18516" y="1474"/>
                      <a:pt x="18516" y="1474"/>
                    </a:cubicBezTo>
                    <a:cubicBezTo>
                      <a:pt x="18516" y="1474"/>
                      <a:pt x="18516" y="1474"/>
                      <a:pt x="18199" y="1652"/>
                    </a:cubicBezTo>
                    <a:cubicBezTo>
                      <a:pt x="17883" y="1842"/>
                      <a:pt x="18163" y="2058"/>
                      <a:pt x="18163" y="2058"/>
                    </a:cubicBezTo>
                    <a:cubicBezTo>
                      <a:pt x="18163" y="2058"/>
                      <a:pt x="18455" y="2198"/>
                      <a:pt x="18662" y="2312"/>
                    </a:cubicBezTo>
                    <a:cubicBezTo>
                      <a:pt x="18869" y="2427"/>
                      <a:pt x="18747" y="2821"/>
                      <a:pt x="18747" y="2821"/>
                    </a:cubicBezTo>
                    <a:cubicBezTo>
                      <a:pt x="18747" y="2821"/>
                      <a:pt x="15583" y="7649"/>
                      <a:pt x="15303" y="8017"/>
                    </a:cubicBezTo>
                    <a:cubicBezTo>
                      <a:pt x="15035" y="8399"/>
                      <a:pt x="14695" y="8462"/>
                      <a:pt x="14695" y="8462"/>
                    </a:cubicBezTo>
                    <a:cubicBezTo>
                      <a:pt x="14695" y="8462"/>
                      <a:pt x="12869" y="8843"/>
                      <a:pt x="12407" y="8932"/>
                    </a:cubicBezTo>
                    <a:cubicBezTo>
                      <a:pt x="11932" y="9034"/>
                      <a:pt x="11689" y="9466"/>
                      <a:pt x="11689" y="9466"/>
                    </a:cubicBezTo>
                    <a:cubicBezTo>
                      <a:pt x="11409" y="9872"/>
                      <a:pt x="11409" y="9872"/>
                      <a:pt x="11409" y="9872"/>
                    </a:cubicBezTo>
                    <a:cubicBezTo>
                      <a:pt x="9632" y="12541"/>
                      <a:pt x="9632" y="12541"/>
                      <a:pt x="9632" y="12541"/>
                    </a:cubicBezTo>
                    <a:cubicBezTo>
                      <a:pt x="9632" y="12541"/>
                      <a:pt x="7807" y="15272"/>
                      <a:pt x="7503" y="15781"/>
                    </a:cubicBezTo>
                    <a:cubicBezTo>
                      <a:pt x="7223" y="16251"/>
                      <a:pt x="6773" y="16264"/>
                      <a:pt x="6712" y="16264"/>
                    </a:cubicBezTo>
                    <a:cubicBezTo>
                      <a:pt x="6712" y="16264"/>
                      <a:pt x="6712" y="16264"/>
                      <a:pt x="6712" y="16264"/>
                    </a:cubicBezTo>
                    <a:cubicBezTo>
                      <a:pt x="6712" y="16264"/>
                      <a:pt x="4643" y="16175"/>
                      <a:pt x="4047" y="16124"/>
                    </a:cubicBezTo>
                    <a:cubicBezTo>
                      <a:pt x="4010" y="16111"/>
                      <a:pt x="3986" y="16111"/>
                      <a:pt x="3949" y="16111"/>
                    </a:cubicBezTo>
                    <a:cubicBezTo>
                      <a:pt x="3414" y="16111"/>
                      <a:pt x="3158" y="16568"/>
                      <a:pt x="3158" y="16568"/>
                    </a:cubicBezTo>
                    <a:cubicBezTo>
                      <a:pt x="2842" y="17000"/>
                      <a:pt x="2842" y="17000"/>
                      <a:pt x="2842" y="17000"/>
                    </a:cubicBezTo>
                    <a:cubicBezTo>
                      <a:pt x="2842" y="17000"/>
                      <a:pt x="311" y="20584"/>
                      <a:pt x="104" y="20901"/>
                    </a:cubicBezTo>
                    <a:cubicBezTo>
                      <a:pt x="-115" y="21219"/>
                      <a:pt x="80" y="21473"/>
                      <a:pt x="80" y="21473"/>
                    </a:cubicBezTo>
                    <a:cubicBezTo>
                      <a:pt x="274" y="21587"/>
                      <a:pt x="274" y="21587"/>
                      <a:pt x="274" y="21587"/>
                    </a:cubicBezTo>
                    <a:cubicBezTo>
                      <a:pt x="287" y="21587"/>
                      <a:pt x="287" y="21600"/>
                      <a:pt x="299" y="21600"/>
                    </a:cubicBezTo>
                    <a:cubicBezTo>
                      <a:pt x="323" y="21600"/>
                      <a:pt x="360" y="21600"/>
                      <a:pt x="396" y="21600"/>
                    </a:cubicBezTo>
                    <a:cubicBezTo>
                      <a:pt x="457" y="21600"/>
                      <a:pt x="530" y="21600"/>
                      <a:pt x="591" y="21562"/>
                    </a:cubicBezTo>
                    <a:cubicBezTo>
                      <a:pt x="627" y="21536"/>
                      <a:pt x="664" y="21511"/>
                      <a:pt x="688" y="21486"/>
                    </a:cubicBezTo>
                    <a:cubicBezTo>
                      <a:pt x="700" y="21473"/>
                      <a:pt x="725" y="21460"/>
                      <a:pt x="737" y="21435"/>
                    </a:cubicBezTo>
                    <a:cubicBezTo>
                      <a:pt x="919" y="21181"/>
                      <a:pt x="3353" y="17509"/>
                      <a:pt x="3353" y="17509"/>
                    </a:cubicBezTo>
                    <a:cubicBezTo>
                      <a:pt x="3353" y="17509"/>
                      <a:pt x="3621" y="17051"/>
                      <a:pt x="4132" y="17051"/>
                    </a:cubicBezTo>
                    <a:cubicBezTo>
                      <a:pt x="4168" y="17051"/>
                      <a:pt x="4229" y="17064"/>
                      <a:pt x="4278" y="17064"/>
                    </a:cubicBezTo>
                    <a:cubicBezTo>
                      <a:pt x="4339" y="17077"/>
                      <a:pt x="4412" y="17089"/>
                      <a:pt x="4497" y="17102"/>
                    </a:cubicBezTo>
                    <a:cubicBezTo>
                      <a:pt x="5337" y="17204"/>
                      <a:pt x="5337" y="17204"/>
                      <a:pt x="5337" y="17204"/>
                    </a:cubicBezTo>
                    <a:cubicBezTo>
                      <a:pt x="6091" y="17293"/>
                      <a:pt x="6919" y="17382"/>
                      <a:pt x="6919" y="17382"/>
                    </a:cubicBezTo>
                    <a:cubicBezTo>
                      <a:pt x="6919" y="17382"/>
                      <a:pt x="6980" y="17407"/>
                      <a:pt x="7077" y="17407"/>
                    </a:cubicBezTo>
                    <a:cubicBezTo>
                      <a:pt x="7223" y="17407"/>
                      <a:pt x="7442" y="17369"/>
                      <a:pt x="7637" y="17191"/>
                    </a:cubicBezTo>
                    <a:cubicBezTo>
                      <a:pt x="7734" y="17102"/>
                      <a:pt x="7795" y="17013"/>
                      <a:pt x="7795" y="17013"/>
                    </a:cubicBezTo>
                    <a:cubicBezTo>
                      <a:pt x="8756" y="15755"/>
                      <a:pt x="8756" y="15755"/>
                      <a:pt x="8756" y="15755"/>
                    </a:cubicBezTo>
                    <a:cubicBezTo>
                      <a:pt x="9778" y="14447"/>
                      <a:pt x="9778" y="14447"/>
                      <a:pt x="9778" y="14447"/>
                    </a:cubicBezTo>
                    <a:cubicBezTo>
                      <a:pt x="11823" y="11766"/>
                      <a:pt x="11823" y="11766"/>
                      <a:pt x="11823" y="11766"/>
                    </a:cubicBezTo>
                    <a:cubicBezTo>
                      <a:pt x="12273" y="11207"/>
                      <a:pt x="12273" y="11207"/>
                      <a:pt x="12273" y="11207"/>
                    </a:cubicBezTo>
                    <a:cubicBezTo>
                      <a:pt x="12310" y="11143"/>
                      <a:pt x="12370" y="11067"/>
                      <a:pt x="12468" y="10940"/>
                    </a:cubicBezTo>
                    <a:cubicBezTo>
                      <a:pt x="12541" y="10825"/>
                      <a:pt x="12650" y="10749"/>
                      <a:pt x="12748" y="10686"/>
                    </a:cubicBezTo>
                    <a:cubicBezTo>
                      <a:pt x="12845" y="10635"/>
                      <a:pt x="12967" y="10584"/>
                      <a:pt x="13125" y="10559"/>
                    </a:cubicBezTo>
                    <a:cubicBezTo>
                      <a:pt x="13198" y="10546"/>
                      <a:pt x="13259" y="10546"/>
                      <a:pt x="13259" y="10546"/>
                    </a:cubicBezTo>
                    <a:cubicBezTo>
                      <a:pt x="14877" y="10381"/>
                      <a:pt x="14877" y="10381"/>
                      <a:pt x="14877" y="10381"/>
                    </a:cubicBezTo>
                    <a:cubicBezTo>
                      <a:pt x="15327" y="10330"/>
                      <a:pt x="15327" y="10330"/>
                      <a:pt x="15327" y="10330"/>
                    </a:cubicBezTo>
                    <a:cubicBezTo>
                      <a:pt x="15327" y="10330"/>
                      <a:pt x="15668" y="10330"/>
                      <a:pt x="15924" y="10127"/>
                    </a:cubicBezTo>
                    <a:cubicBezTo>
                      <a:pt x="15997" y="10050"/>
                      <a:pt x="16033" y="10000"/>
                      <a:pt x="16033" y="10000"/>
                    </a:cubicBezTo>
                    <a:cubicBezTo>
                      <a:pt x="17627" y="7573"/>
                      <a:pt x="17627" y="7573"/>
                      <a:pt x="17627" y="7573"/>
                    </a:cubicBezTo>
                    <a:cubicBezTo>
                      <a:pt x="18796" y="5794"/>
                      <a:pt x="18796" y="5794"/>
                      <a:pt x="18796" y="5794"/>
                    </a:cubicBezTo>
                    <a:cubicBezTo>
                      <a:pt x="19806" y="4218"/>
                      <a:pt x="19806" y="4218"/>
                      <a:pt x="19806" y="4218"/>
                    </a:cubicBezTo>
                    <a:cubicBezTo>
                      <a:pt x="19806" y="4218"/>
                      <a:pt x="20025" y="3786"/>
                      <a:pt x="20280" y="3786"/>
                    </a:cubicBezTo>
                    <a:cubicBezTo>
                      <a:pt x="20353" y="3786"/>
                      <a:pt x="20414" y="3812"/>
                      <a:pt x="20487" y="3888"/>
                    </a:cubicBezTo>
                    <a:cubicBezTo>
                      <a:pt x="20560" y="3952"/>
                      <a:pt x="20633" y="4028"/>
                      <a:pt x="20694" y="4079"/>
                    </a:cubicBezTo>
                    <a:cubicBezTo>
                      <a:pt x="20791" y="4168"/>
                      <a:pt x="20913" y="4256"/>
                      <a:pt x="20986" y="4307"/>
                    </a:cubicBezTo>
                    <a:cubicBezTo>
                      <a:pt x="21010" y="4307"/>
                      <a:pt x="21023" y="4307"/>
                      <a:pt x="21035" y="4307"/>
                    </a:cubicBezTo>
                    <a:cubicBezTo>
                      <a:pt x="21059" y="4307"/>
                      <a:pt x="21083" y="4295"/>
                      <a:pt x="21108" y="4282"/>
                    </a:cubicBezTo>
                    <a:cubicBezTo>
                      <a:pt x="21120" y="4269"/>
                      <a:pt x="21132" y="4256"/>
                      <a:pt x="21132" y="4256"/>
                    </a:cubicBezTo>
                    <a:cubicBezTo>
                      <a:pt x="21181" y="4180"/>
                      <a:pt x="21205" y="4079"/>
                      <a:pt x="21205" y="4079"/>
                    </a:cubicBezTo>
                    <a:cubicBezTo>
                      <a:pt x="21254" y="3265"/>
                      <a:pt x="21254" y="3265"/>
                      <a:pt x="21254" y="3265"/>
                    </a:cubicBezTo>
                    <a:cubicBezTo>
                      <a:pt x="21266" y="3062"/>
                      <a:pt x="21290" y="2783"/>
                      <a:pt x="21315" y="2490"/>
                    </a:cubicBezTo>
                    <a:cubicBezTo>
                      <a:pt x="21412" y="978"/>
                      <a:pt x="21412" y="978"/>
                      <a:pt x="21412" y="978"/>
                    </a:cubicBezTo>
                    <a:cubicBezTo>
                      <a:pt x="21412" y="978"/>
                      <a:pt x="21485" y="457"/>
                      <a:pt x="21448" y="191"/>
                    </a:cubicBezTo>
                    <a:cubicBezTo>
                      <a:pt x="21424" y="114"/>
                      <a:pt x="21388" y="51"/>
                      <a:pt x="21315" y="0"/>
                    </a:cubicBezTo>
                    <a:cubicBezTo>
                      <a:pt x="21315" y="0"/>
                      <a:pt x="21302" y="0"/>
                      <a:pt x="21290" y="0"/>
                    </a:cubicBezTo>
                  </a:path>
                </a:pathLst>
              </a:custGeom>
              <a:solidFill>
                <a:srgbClr val="D6DCE5"/>
              </a:solidFill>
              <a:ln w="12700" cap="flat">
                <a:noFill/>
                <a:miter lim="400000"/>
              </a:ln>
              <a:effectLst/>
            </p:spPr>
            <p:txBody>
              <a:bodyPr wrap="square" lIns="34290" tIns="34290" rIns="34290" bIns="34290" numCol="1" anchor="t">
                <a:noAutofit/>
              </a:bodyPr>
              <a:lstStyle/>
              <a:p>
                <a:pPr>
                  <a:defRPr sz="4800"/>
                </a:pPr>
                <a:endParaRPr/>
              </a:p>
            </p:txBody>
          </p:sp>
          <p:sp>
            <p:nvSpPr>
              <p:cNvPr id="2071" name="Shape"/>
              <p:cNvSpPr/>
              <p:nvPr/>
            </p:nvSpPr>
            <p:spPr>
              <a:xfrm>
                <a:off x="6392665" y="604133"/>
                <a:ext cx="831132" cy="298197"/>
              </a:xfrm>
              <a:custGeom>
                <a:avLst/>
                <a:gdLst/>
                <a:ahLst/>
                <a:cxnLst>
                  <a:cxn ang="0">
                    <a:pos x="wd2" y="hd2"/>
                  </a:cxn>
                  <a:cxn ang="5400000">
                    <a:pos x="wd2" y="hd2"/>
                  </a:cxn>
                  <a:cxn ang="10800000">
                    <a:pos x="wd2" y="hd2"/>
                  </a:cxn>
                  <a:cxn ang="16200000">
                    <a:pos x="wd2" y="hd2"/>
                  </a:cxn>
                </a:cxnLst>
                <a:rect l="0" t="0" r="r" b="b"/>
                <a:pathLst>
                  <a:path w="20957" h="21600" extrusionOk="0">
                    <a:moveTo>
                      <a:pt x="14521" y="5635"/>
                    </a:moveTo>
                    <a:cubicBezTo>
                      <a:pt x="121" y="0"/>
                      <a:pt x="121" y="0"/>
                      <a:pt x="121" y="0"/>
                    </a:cubicBezTo>
                    <a:cubicBezTo>
                      <a:pt x="121" y="0"/>
                      <a:pt x="-534" y="4696"/>
                      <a:pt x="1211" y="6887"/>
                    </a:cubicBezTo>
                    <a:cubicBezTo>
                      <a:pt x="2957" y="9078"/>
                      <a:pt x="6121" y="14400"/>
                      <a:pt x="6230" y="14713"/>
                    </a:cubicBezTo>
                    <a:cubicBezTo>
                      <a:pt x="20957" y="21600"/>
                      <a:pt x="20957" y="21600"/>
                      <a:pt x="20957" y="21600"/>
                    </a:cubicBezTo>
                    <a:cubicBezTo>
                      <a:pt x="20957" y="21600"/>
                      <a:pt x="21066" y="18157"/>
                      <a:pt x="17357" y="14087"/>
                    </a:cubicBezTo>
                    <a:cubicBezTo>
                      <a:pt x="13539" y="10017"/>
                      <a:pt x="14521" y="5635"/>
                      <a:pt x="14521" y="5635"/>
                    </a:cubicBezTo>
                    <a:close/>
                  </a:path>
                </a:pathLst>
              </a:custGeom>
              <a:solidFill>
                <a:srgbClr val="8497B0"/>
              </a:solidFill>
              <a:ln w="12700" cap="flat">
                <a:noFill/>
                <a:miter lim="400000"/>
              </a:ln>
              <a:effectLst/>
            </p:spPr>
            <p:txBody>
              <a:bodyPr wrap="square" lIns="34290" tIns="34290" rIns="34290" bIns="34290" numCol="1" anchor="t">
                <a:noAutofit/>
              </a:bodyPr>
              <a:lstStyle/>
              <a:p>
                <a:pPr>
                  <a:defRPr sz="4800"/>
                </a:pPr>
                <a:endParaRPr/>
              </a:p>
            </p:txBody>
          </p:sp>
        </p:grpSp>
      </p:grpSp>
      <p:sp>
        <p:nvSpPr>
          <p:cNvPr id="41"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Our Primary Objective</a:t>
            </a:r>
            <a:endParaRPr lang="en-US" dirty="0">
              <a:solidFill>
                <a:schemeClr val="tx2">
                  <a:lumMod val="75000"/>
                </a:schemeClr>
              </a:solidFill>
            </a:endParaRPr>
          </a:p>
        </p:txBody>
      </p:sp>
      <p:pic>
        <p:nvPicPr>
          <p:cNvPr id="42" name="image54.png" descr="image54.png"/>
          <p:cNvPicPr>
            <a:picLocks noChangeAspect="1"/>
          </p:cNvPicPr>
          <p:nvPr/>
        </p:nvPicPr>
        <p:blipFill>
          <a:blip r:embed="rId2">
            <a:extLst/>
          </a:blip>
          <a:stretch>
            <a:fillRect/>
          </a:stretch>
        </p:blipFill>
        <p:spPr>
          <a:xfrm>
            <a:off x="528719" y="5162410"/>
            <a:ext cx="344106" cy="344106"/>
          </a:xfrm>
          <a:prstGeom prst="rect">
            <a:avLst/>
          </a:prstGeom>
          <a:ln w="12700">
            <a:miter lim="400000"/>
          </a:ln>
        </p:spPr>
      </p:pic>
      <p:pic>
        <p:nvPicPr>
          <p:cNvPr id="45" name="image439.png" descr="image439.png"/>
          <p:cNvPicPr>
            <a:picLocks noChangeAspect="1"/>
          </p:cNvPicPr>
          <p:nvPr/>
        </p:nvPicPr>
        <p:blipFill>
          <a:blip r:embed="rId3">
            <a:extLst/>
          </a:blip>
          <a:stretch>
            <a:fillRect/>
          </a:stretch>
        </p:blipFill>
        <p:spPr>
          <a:xfrm>
            <a:off x="546227" y="4282986"/>
            <a:ext cx="320203" cy="320203"/>
          </a:xfrm>
          <a:prstGeom prst="rect">
            <a:avLst/>
          </a:prstGeom>
          <a:ln w="12700">
            <a:miter lim="400000"/>
          </a:ln>
        </p:spPr>
      </p:pic>
      <p:pic>
        <p:nvPicPr>
          <p:cNvPr id="46" name="image484.png" descr="image484.png"/>
          <p:cNvPicPr>
            <a:picLocks noChangeAspect="1"/>
          </p:cNvPicPr>
          <p:nvPr/>
        </p:nvPicPr>
        <p:blipFill>
          <a:blip r:embed="rId4">
            <a:extLst/>
          </a:blip>
          <a:stretch>
            <a:fillRect/>
          </a:stretch>
        </p:blipFill>
        <p:spPr>
          <a:xfrm>
            <a:off x="537736" y="2561143"/>
            <a:ext cx="348311" cy="348311"/>
          </a:xfrm>
          <a:prstGeom prst="rect">
            <a:avLst/>
          </a:prstGeom>
          <a:ln w="12700">
            <a:miter lim="400000"/>
          </a:ln>
        </p:spPr>
      </p:pic>
      <p:grpSp>
        <p:nvGrpSpPr>
          <p:cNvPr id="5" name="Group 4"/>
          <p:cNvGrpSpPr/>
          <p:nvPr/>
        </p:nvGrpSpPr>
        <p:grpSpPr>
          <a:xfrm>
            <a:off x="475823" y="3432381"/>
            <a:ext cx="484428" cy="344467"/>
            <a:chOff x="4852772" y="1162358"/>
            <a:chExt cx="484428" cy="344467"/>
          </a:xfrm>
        </p:grpSpPr>
        <p:sp>
          <p:nvSpPr>
            <p:cNvPr id="2" name="TextBox 1"/>
            <p:cNvSpPr txBox="1"/>
            <p:nvPr/>
          </p:nvSpPr>
          <p:spPr>
            <a:xfrm>
              <a:off x="4852772" y="1176573"/>
              <a:ext cx="484428" cy="307777"/>
            </a:xfrm>
            <a:prstGeom prst="rect">
              <a:avLst/>
            </a:prstGeom>
            <a:noFill/>
          </p:spPr>
          <p:txBody>
            <a:bodyPr wrap="none" rtlCol="0">
              <a:spAutoFit/>
            </a:bodyPr>
            <a:lstStyle/>
            <a:p>
              <a:r>
                <a:rPr lang="en-US" sz="1400" b="1" dirty="0" smtClean="0">
                  <a:solidFill>
                    <a:schemeClr val="bg1"/>
                  </a:solidFill>
                </a:rPr>
                <a:t>IEC</a:t>
              </a:r>
            </a:p>
          </p:txBody>
        </p:sp>
        <p:sp>
          <p:nvSpPr>
            <p:cNvPr id="4" name="Oval 3"/>
            <p:cNvSpPr/>
            <p:nvPr/>
          </p:nvSpPr>
          <p:spPr>
            <a:xfrm>
              <a:off x="4910903" y="1162358"/>
              <a:ext cx="345298" cy="344467"/>
            </a:xfrm>
            <a:prstGeom prst="ellipse">
              <a:avLst/>
            </a:prstGeom>
            <a:noFill/>
            <a:ln w="254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1" name="Slide Number Placeholder 4"/>
          <p:cNvSpPr>
            <a:spLocks noGrp="1"/>
          </p:cNvSpPr>
          <p:nvPr>
            <p:ph type="sldNum" sz="quarter" idx="4294967295"/>
          </p:nvPr>
        </p:nvSpPr>
        <p:spPr>
          <a:xfrm>
            <a:off x="8318727" y="6337302"/>
            <a:ext cx="501424" cy="365125"/>
          </a:xfrm>
          <a:prstGeom prst="rect">
            <a:avLst/>
          </a:prstGeom>
        </p:spPr>
        <p:txBody>
          <a:bodyPr/>
          <a:lstStyle/>
          <a:p>
            <a:pPr algn="ctr">
              <a:lnSpc>
                <a:spcPct val="200000"/>
              </a:lnSpc>
            </a:pPr>
            <a:r>
              <a:rPr lang="fr-FR" sz="680" dirty="0" smtClean="0">
                <a:solidFill>
                  <a:schemeClr val="bg1">
                    <a:lumMod val="65000"/>
                  </a:schemeClr>
                </a:solidFill>
              </a:rPr>
              <a:t>6</a:t>
            </a:r>
            <a:endParaRPr lang="fr-FR" sz="680" dirty="0">
              <a:solidFill>
                <a:schemeClr val="bg1">
                  <a:lumMod val="65000"/>
                </a:schemeClr>
              </a:solidFill>
            </a:endParaRPr>
          </a:p>
        </p:txBody>
      </p:sp>
    </p:spTree>
    <p:extLst>
      <p:ext uri="{BB962C8B-B14F-4D97-AF65-F5344CB8AC3E}">
        <p14:creationId xmlns:p14="http://schemas.microsoft.com/office/powerpoint/2010/main" val="66400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fr-FR" smtClean="0"/>
              <a:t>EDMS1975444v1</a:t>
            </a:r>
            <a:endParaRPr lang="fr-FR"/>
          </a:p>
        </p:txBody>
      </p:sp>
      <p:sp>
        <p:nvSpPr>
          <p:cNvPr id="5" name="Slide Number Placeholder 4"/>
          <p:cNvSpPr>
            <a:spLocks noGrp="1"/>
          </p:cNvSpPr>
          <p:nvPr>
            <p:ph type="sldNum" sz="quarter" idx="4"/>
          </p:nvPr>
        </p:nvSpPr>
        <p:spPr/>
        <p:txBody>
          <a:bodyPr/>
          <a:lstStyle/>
          <a:p>
            <a:fld id="{28625460-5BC2-4F30-A2B0-AE4FD3EFDC19}" type="slidenum">
              <a:rPr lang="fr-FR" smtClean="0"/>
              <a:t>6</a:t>
            </a:fld>
            <a:endParaRPr lang="fr-FR"/>
          </a:p>
        </p:txBody>
      </p:sp>
      <p:sp>
        <p:nvSpPr>
          <p:cNvPr id="2" name="TextBox 1"/>
          <p:cNvSpPr txBox="1"/>
          <p:nvPr/>
        </p:nvSpPr>
        <p:spPr>
          <a:xfrm>
            <a:off x="2568833" y="1619624"/>
            <a:ext cx="4107215" cy="769441"/>
          </a:xfrm>
          <a:prstGeom prst="rect">
            <a:avLst/>
          </a:prstGeom>
          <a:noFill/>
        </p:spPr>
        <p:txBody>
          <a:bodyPr wrap="none" rtlCol="0">
            <a:spAutoFit/>
          </a:bodyPr>
          <a:lstStyle/>
          <a:p>
            <a:r>
              <a:rPr lang="en-US" sz="4400" dirty="0" smtClean="0">
                <a:solidFill>
                  <a:schemeClr val="accent4"/>
                </a:solidFill>
              </a:rPr>
              <a:t>Our </a:t>
            </a:r>
            <a:r>
              <a:rPr lang="en-US" sz="4400" dirty="0" smtClean="0">
                <a:solidFill>
                  <a:schemeClr val="accent4"/>
                </a:solidFill>
              </a:rPr>
              <a:t>Proposition</a:t>
            </a:r>
            <a:endParaRPr lang="en-US" sz="4400" dirty="0" smtClean="0">
              <a:solidFill>
                <a:schemeClr val="accent4"/>
              </a:solidFill>
            </a:endParaRPr>
          </a:p>
        </p:txBody>
      </p:sp>
      <p:sp>
        <p:nvSpPr>
          <p:cNvPr id="6" name="TextBox 5"/>
          <p:cNvSpPr txBox="1"/>
          <p:nvPr/>
        </p:nvSpPr>
        <p:spPr>
          <a:xfrm>
            <a:off x="2035785" y="4290179"/>
            <a:ext cx="5022530" cy="954107"/>
          </a:xfrm>
          <a:prstGeom prst="rect">
            <a:avLst/>
          </a:prstGeom>
          <a:noFill/>
        </p:spPr>
        <p:txBody>
          <a:bodyPr wrap="none" rtlCol="0">
            <a:spAutoFit/>
          </a:bodyPr>
          <a:lstStyle/>
          <a:p>
            <a:pPr algn="ctr"/>
            <a:r>
              <a:rPr lang="en-US" sz="2800" b="1" dirty="0" smtClean="0">
                <a:solidFill>
                  <a:schemeClr val="accent4"/>
                </a:solidFill>
              </a:rPr>
              <a:t>Acknowledgments:</a:t>
            </a:r>
            <a:endParaRPr lang="en-US" sz="2800" b="1" dirty="0" smtClean="0">
              <a:solidFill>
                <a:schemeClr val="accent4"/>
              </a:solidFill>
            </a:endParaRPr>
          </a:p>
          <a:p>
            <a:pPr algn="ctr"/>
            <a:r>
              <a:rPr lang="en-US" sz="2800" dirty="0" smtClean="0">
                <a:solidFill>
                  <a:schemeClr val="accent4"/>
                </a:solidFill>
              </a:rPr>
              <a:t>University Federico II (Naples)</a:t>
            </a: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981" r="67033"/>
          <a:stretch/>
        </p:blipFill>
        <p:spPr>
          <a:xfrm>
            <a:off x="4135353" y="5244286"/>
            <a:ext cx="823393" cy="920037"/>
          </a:xfrm>
          <a:prstGeom prst="rect">
            <a:avLst/>
          </a:prstGeom>
        </p:spPr>
      </p:pic>
    </p:spTree>
    <p:extLst>
      <p:ext uri="{BB962C8B-B14F-4D97-AF65-F5344CB8AC3E}">
        <p14:creationId xmlns:p14="http://schemas.microsoft.com/office/powerpoint/2010/main" val="338797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28625460-5BC2-4F30-A2B0-AE4FD3EFDC19}" type="slidenum">
              <a:rPr lang="fr-FR" smtClean="0"/>
              <a:t>7</a:t>
            </a:fld>
            <a:endParaRPr lang="fr-FR"/>
          </a:p>
        </p:txBody>
      </p:sp>
      <p:sp>
        <p:nvSpPr>
          <p:cNvPr id="7"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The R&amp;D Activity: basic </a:t>
            </a:r>
            <a:r>
              <a:rPr lang="en-US" dirty="0" smtClean="0">
                <a:solidFill>
                  <a:schemeClr val="tx2">
                    <a:lumMod val="75000"/>
                  </a:schemeClr>
                </a:solidFill>
              </a:rPr>
              <a:t>concept</a:t>
            </a:r>
            <a:endParaRPr lang="en-US" dirty="0">
              <a:solidFill>
                <a:schemeClr val="tx2">
                  <a:lumMod val="75000"/>
                </a:schemeClr>
              </a:solidFill>
            </a:endParaRPr>
          </a:p>
        </p:txBody>
      </p:sp>
      <p:grpSp>
        <p:nvGrpSpPr>
          <p:cNvPr id="11" name="Group 10"/>
          <p:cNvGrpSpPr/>
          <p:nvPr/>
        </p:nvGrpSpPr>
        <p:grpSpPr>
          <a:xfrm>
            <a:off x="3699510" y="2354521"/>
            <a:ext cx="2554605" cy="1994594"/>
            <a:chOff x="1118235" y="1792546"/>
            <a:chExt cx="2554605" cy="1994594"/>
          </a:xfrm>
        </p:grpSpPr>
        <p:pic>
          <p:nvPicPr>
            <p:cNvPr id="8" name="Picture 7"/>
            <p:cNvPicPr>
              <a:picLocks noChangeAspect="1"/>
            </p:cNvPicPr>
            <p:nvPr/>
          </p:nvPicPr>
          <p:blipFill rotWithShape="1">
            <a:blip r:embed="rId2"/>
            <a:srcRect t="6044"/>
            <a:stretch/>
          </p:blipFill>
          <p:spPr>
            <a:xfrm>
              <a:off x="1411546" y="2080284"/>
              <a:ext cx="1991174" cy="1386816"/>
            </a:xfrm>
            <a:prstGeom prst="rect">
              <a:avLst/>
            </a:prstGeom>
          </p:spPr>
        </p:pic>
        <p:sp>
          <p:nvSpPr>
            <p:cNvPr id="9" name="Cloud 8"/>
            <p:cNvSpPr/>
            <p:nvPr/>
          </p:nvSpPr>
          <p:spPr>
            <a:xfrm>
              <a:off x="1118235" y="1792546"/>
              <a:ext cx="2554605" cy="1994594"/>
            </a:xfrm>
            <a:prstGeom prst="cloud">
              <a:avLst/>
            </a:prstGeom>
            <a:noFill/>
            <a:ln w="38100">
              <a:solidFill>
                <a:srgbClr val="2D9D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1" name="Picture 20"/>
          <p:cNvPicPr>
            <a:picLocks noChangeAspect="1"/>
          </p:cNvPicPr>
          <p:nvPr/>
        </p:nvPicPr>
        <p:blipFill rotWithShape="1">
          <a:blip r:embed="rId3"/>
          <a:srcRect l="14948" t="55384" r="13775" b="35474"/>
          <a:stretch/>
        </p:blipFill>
        <p:spPr>
          <a:xfrm rot="816924">
            <a:off x="122534" y="2631136"/>
            <a:ext cx="3105286" cy="527050"/>
          </a:xfrm>
          <a:prstGeom prst="rect">
            <a:avLst/>
          </a:prstGeom>
          <a:ln w="25400">
            <a:noFill/>
            <a:prstDash val="dash"/>
          </a:ln>
        </p:spPr>
      </p:pic>
      <p:pic>
        <p:nvPicPr>
          <p:cNvPr id="22" name="Picture 21"/>
          <p:cNvPicPr>
            <a:picLocks noChangeAspect="1"/>
          </p:cNvPicPr>
          <p:nvPr/>
        </p:nvPicPr>
        <p:blipFill rotWithShape="1">
          <a:blip r:embed="rId3"/>
          <a:srcRect l="14948" t="43323" r="13775" b="47150"/>
          <a:stretch/>
        </p:blipFill>
        <p:spPr>
          <a:xfrm rot="1878855">
            <a:off x="485992" y="1523704"/>
            <a:ext cx="3105286" cy="549275"/>
          </a:xfrm>
          <a:prstGeom prst="rect">
            <a:avLst/>
          </a:prstGeom>
          <a:ln w="25400">
            <a:noFill/>
            <a:prstDash val="dash"/>
          </a:ln>
        </p:spPr>
      </p:pic>
      <p:pic>
        <p:nvPicPr>
          <p:cNvPr id="23" name="Picture 22"/>
          <p:cNvPicPr>
            <a:picLocks noChangeAspect="1"/>
          </p:cNvPicPr>
          <p:nvPr/>
        </p:nvPicPr>
        <p:blipFill rotWithShape="1">
          <a:blip r:embed="rId4"/>
          <a:srcRect l="14967" t="72363" r="13298" b="20233"/>
          <a:stretch/>
        </p:blipFill>
        <p:spPr>
          <a:xfrm>
            <a:off x="141213" y="3728998"/>
            <a:ext cx="3251946" cy="583922"/>
          </a:xfrm>
          <a:prstGeom prst="rect">
            <a:avLst/>
          </a:prstGeom>
        </p:spPr>
      </p:pic>
      <p:pic>
        <p:nvPicPr>
          <p:cNvPr id="24" name="Picture 23"/>
          <p:cNvPicPr>
            <a:picLocks noChangeAspect="1"/>
          </p:cNvPicPr>
          <p:nvPr/>
        </p:nvPicPr>
        <p:blipFill rotWithShape="1">
          <a:blip r:embed="rId5"/>
          <a:srcRect l="15479" t="42533" r="13683" b="45055"/>
          <a:stretch/>
        </p:blipFill>
        <p:spPr>
          <a:xfrm rot="20438361">
            <a:off x="71154" y="4924368"/>
            <a:ext cx="3632107" cy="842228"/>
          </a:xfrm>
          <a:prstGeom prst="rect">
            <a:avLst/>
          </a:prstGeom>
          <a:ln w="25400">
            <a:noFill/>
            <a:prstDash val="dash"/>
          </a:ln>
        </p:spPr>
      </p:pic>
      <p:sp>
        <p:nvSpPr>
          <p:cNvPr id="12" name="Right Arrow 11"/>
          <p:cNvSpPr/>
          <p:nvPr/>
        </p:nvSpPr>
        <p:spPr>
          <a:xfrm rot="19462741">
            <a:off x="3713557" y="4505472"/>
            <a:ext cx="380727" cy="2209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ight Arrow 25"/>
          <p:cNvSpPr/>
          <p:nvPr/>
        </p:nvSpPr>
        <p:spPr>
          <a:xfrm rot="20577831">
            <a:off x="3351607" y="3895872"/>
            <a:ext cx="380727" cy="2209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ight Arrow 27"/>
          <p:cNvSpPr/>
          <p:nvPr/>
        </p:nvSpPr>
        <p:spPr>
          <a:xfrm rot="964558">
            <a:off x="3203567" y="3227353"/>
            <a:ext cx="380727" cy="2209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ight Arrow 28"/>
          <p:cNvSpPr/>
          <p:nvPr/>
        </p:nvSpPr>
        <p:spPr>
          <a:xfrm rot="1926179">
            <a:off x="3349617" y="2636803"/>
            <a:ext cx="380727" cy="2209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rotWithShape="1">
          <a:blip r:embed="rId6" cstate="email">
            <a:extLst>
              <a:ext uri="{28A0092B-C50C-407E-A947-70E740481C1C}">
                <a14:useLocalDpi xmlns:a14="http://schemas.microsoft.com/office/drawing/2010/main" val="0"/>
              </a:ext>
            </a:extLst>
          </a:blip>
          <a:srcRect l="7933" t="8704" r="38177" b="7915"/>
          <a:stretch/>
        </p:blipFill>
        <p:spPr>
          <a:xfrm>
            <a:off x="7788907" y="3138525"/>
            <a:ext cx="1143602" cy="2028452"/>
          </a:xfrm>
          <a:prstGeom prst="rect">
            <a:avLst/>
          </a:prstGeom>
        </p:spPr>
      </p:pic>
      <p:sp>
        <p:nvSpPr>
          <p:cNvPr id="37" name="Right Arrow 36"/>
          <p:cNvSpPr/>
          <p:nvPr/>
        </p:nvSpPr>
        <p:spPr>
          <a:xfrm rot="381740">
            <a:off x="6365993" y="3393129"/>
            <a:ext cx="1150640" cy="2209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Picture 4" descr="https://4.imimg.com/data4/NV/JI/MY-2166339/mini-motor-siren-500x500.jpg">
            <a:extLst>
              <a:ext uri="{FF2B5EF4-FFF2-40B4-BE49-F238E27FC236}">
                <a16:creationId xmlns="" xmlns:a16="http://schemas.microsoft.com/office/drawing/2014/main" id="{7C5E499B-16CB-4EE4-8187-FF81B9270D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14956" y="3938814"/>
            <a:ext cx="686893" cy="542284"/>
          </a:xfrm>
          <a:prstGeom prst="rect">
            <a:avLst/>
          </a:prstGeom>
          <a:noFill/>
          <a:extLst>
            <a:ext uri="{909E8E84-426E-40DD-AFC4-6F175D3DCCD1}">
              <a14:hiddenFill xmlns:a14="http://schemas.microsoft.com/office/drawing/2010/main">
                <a:solidFill>
                  <a:srgbClr val="FFFFFF"/>
                </a:solidFill>
              </a14:hiddenFill>
            </a:ext>
          </a:extLst>
        </p:spPr>
      </p:pic>
      <p:sp>
        <p:nvSpPr>
          <p:cNvPr id="40" name="Right Arrow 39"/>
          <p:cNvSpPr/>
          <p:nvPr/>
        </p:nvSpPr>
        <p:spPr>
          <a:xfrm rot="1253893">
            <a:off x="6259370" y="3870941"/>
            <a:ext cx="690054" cy="2209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6" name="Picture 8" descr="Risultati immagini per laser warning lasermet">
            <a:extLst>
              <a:ext uri="{FF2B5EF4-FFF2-40B4-BE49-F238E27FC236}">
                <a16:creationId xmlns="" xmlns:a16="http://schemas.microsoft.com/office/drawing/2014/main" id="{6E9FB8A8-BFF4-4502-B67F-41DE9C65CFE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9123" y="4618438"/>
            <a:ext cx="1091917" cy="1121833"/>
          </a:xfrm>
          <a:prstGeom prst="rect">
            <a:avLst/>
          </a:prstGeom>
          <a:noFill/>
          <a:extLst>
            <a:ext uri="{909E8E84-426E-40DD-AFC4-6F175D3DCCD1}">
              <a14:hiddenFill xmlns:a14="http://schemas.microsoft.com/office/drawing/2010/main">
                <a:solidFill>
                  <a:srgbClr val="FFFFFF"/>
                </a:solidFill>
              </a14:hiddenFill>
            </a:ext>
          </a:extLst>
        </p:spPr>
      </p:pic>
      <p:sp>
        <p:nvSpPr>
          <p:cNvPr id="38" name="Right Arrow 37"/>
          <p:cNvSpPr/>
          <p:nvPr/>
        </p:nvSpPr>
        <p:spPr>
          <a:xfrm rot="3559654">
            <a:off x="6002390" y="4310449"/>
            <a:ext cx="586823" cy="2209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26" name="Picture 2" descr="Image result for network connectivity"/>
          <p:cNvPicPr>
            <a:picLocks noChangeAspect="1" noChangeArrowheads="1"/>
          </p:cNvPicPr>
          <p:nvPr/>
        </p:nvPicPr>
        <p:blipFill rotWithShape="1">
          <a:blip r:embed="rId9">
            <a:extLst>
              <a:ext uri="{28A0092B-C50C-407E-A947-70E740481C1C}">
                <a14:useLocalDpi xmlns:a14="http://schemas.microsoft.com/office/drawing/2010/main" val="0"/>
              </a:ext>
            </a:extLst>
          </a:blip>
          <a:srcRect l="42139" t="60226" r="44778" b="8123"/>
          <a:stretch/>
        </p:blipFill>
        <p:spPr bwMode="auto">
          <a:xfrm>
            <a:off x="4657795" y="4422831"/>
            <a:ext cx="827168" cy="858780"/>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3916116" y="5303367"/>
            <a:ext cx="2287806" cy="369332"/>
          </a:xfrm>
          <a:prstGeom prst="rect">
            <a:avLst/>
          </a:prstGeom>
          <a:noFill/>
        </p:spPr>
        <p:txBody>
          <a:bodyPr wrap="none" rtlCol="0">
            <a:spAutoFit/>
          </a:bodyPr>
          <a:lstStyle/>
          <a:p>
            <a:r>
              <a:rPr lang="en-US" b="1" dirty="0" smtClean="0">
                <a:solidFill>
                  <a:srgbClr val="0C8643"/>
                </a:solidFill>
              </a:rPr>
              <a:t>Remote Monitoring</a:t>
            </a:r>
            <a:endParaRPr lang="en-US" b="1" dirty="0" smtClean="0">
              <a:solidFill>
                <a:srgbClr val="0C8643"/>
              </a:solidFill>
            </a:endParaRPr>
          </a:p>
        </p:txBody>
      </p:sp>
      <p:grpSp>
        <p:nvGrpSpPr>
          <p:cNvPr id="15" name="Group 14"/>
          <p:cNvGrpSpPr/>
          <p:nvPr/>
        </p:nvGrpSpPr>
        <p:grpSpPr>
          <a:xfrm>
            <a:off x="5187852" y="1341158"/>
            <a:ext cx="4370793" cy="1299747"/>
            <a:chOff x="5187852" y="1341158"/>
            <a:chExt cx="4370793" cy="1299747"/>
          </a:xfrm>
        </p:grpSpPr>
        <p:sp>
          <p:nvSpPr>
            <p:cNvPr id="16" name="TextBox 15"/>
            <p:cNvSpPr txBox="1"/>
            <p:nvPr/>
          </p:nvSpPr>
          <p:spPr>
            <a:xfrm rot="19355424">
              <a:off x="6886850" y="2271573"/>
              <a:ext cx="1667957" cy="369332"/>
            </a:xfrm>
            <a:prstGeom prst="rect">
              <a:avLst/>
            </a:prstGeom>
            <a:noFill/>
          </p:spPr>
          <p:txBody>
            <a:bodyPr wrap="none" rtlCol="0">
              <a:spAutoFit/>
            </a:bodyPr>
            <a:lstStyle/>
            <a:p>
              <a:r>
                <a:rPr lang="en-US" b="1" dirty="0" smtClean="0">
                  <a:solidFill>
                    <a:srgbClr val="2D9DFF"/>
                  </a:solidFill>
                </a:rPr>
                <a:t>Lookup Table</a:t>
              </a:r>
            </a:p>
          </p:txBody>
        </p:sp>
        <p:grpSp>
          <p:nvGrpSpPr>
            <p:cNvPr id="6" name="Group 5"/>
            <p:cNvGrpSpPr/>
            <p:nvPr/>
          </p:nvGrpSpPr>
          <p:grpSpPr>
            <a:xfrm rot="19625683">
              <a:off x="5187852" y="1341158"/>
              <a:ext cx="4370793" cy="1180373"/>
              <a:chOff x="1676068" y="1242969"/>
              <a:chExt cx="4370793" cy="1180373"/>
            </a:xfrm>
          </p:grpSpPr>
          <p:pic>
            <p:nvPicPr>
              <p:cNvPr id="6146" name="Picture 2" descr="Image result for dallas ds1245y-100"/>
              <p:cNvPicPr>
                <a:picLocks noChangeAspect="1" noChangeArrowheads="1"/>
              </p:cNvPicPr>
              <p:nvPr/>
            </p:nvPicPr>
            <p:blipFill rotWithShape="1">
              <a:blip r:embed="rId10">
                <a:extLst>
                  <a:ext uri="{28A0092B-C50C-407E-A947-70E740481C1C}">
                    <a14:useLocalDpi xmlns:a14="http://schemas.microsoft.com/office/drawing/2010/main" val="0"/>
                  </a:ext>
                </a:extLst>
              </a:blip>
              <a:srcRect l="14916" t="3374" r="13084" b="48626"/>
              <a:stretch/>
            </p:blipFill>
            <p:spPr bwMode="auto">
              <a:xfrm>
                <a:off x="1676068" y="1258888"/>
                <a:ext cx="1746682" cy="1164454"/>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Elbow Connector 9"/>
              <p:cNvCxnSpPr/>
              <p:nvPr/>
            </p:nvCxnSpPr>
            <p:spPr>
              <a:xfrm flipV="1">
                <a:off x="3422750" y="1340241"/>
                <a:ext cx="749200" cy="457628"/>
              </a:xfrm>
              <a:prstGeom prst="bentConnector3">
                <a:avLst>
                  <a:gd name="adj1" fmla="val 50000"/>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171950" y="1242969"/>
                <a:ext cx="1523174" cy="276999"/>
              </a:xfrm>
              <a:prstGeom prst="rect">
                <a:avLst/>
              </a:prstGeom>
              <a:noFill/>
            </p:spPr>
            <p:txBody>
              <a:bodyPr wrap="none" rtlCol="0">
                <a:spAutoFit/>
              </a:bodyPr>
              <a:lstStyle/>
              <a:p>
                <a:r>
                  <a:rPr lang="en-US" sz="1200" b="1" dirty="0" smtClean="0">
                    <a:solidFill>
                      <a:schemeClr val="accent6">
                        <a:lumMod val="50000"/>
                      </a:schemeClr>
                    </a:solidFill>
                    <a:effectLst>
                      <a:outerShdw blurRad="38100" dist="38100" dir="2700000" algn="tl">
                        <a:srgbClr val="000000">
                          <a:alpha val="43137"/>
                        </a:srgbClr>
                      </a:outerShdw>
                    </a:effectLst>
                  </a:rPr>
                  <a:t>MTTF: 3’441 Years</a:t>
                </a:r>
              </a:p>
            </p:txBody>
          </p:sp>
          <p:cxnSp>
            <p:nvCxnSpPr>
              <p:cNvPr id="31" name="Elbow Connector 30"/>
              <p:cNvCxnSpPr/>
              <p:nvPr/>
            </p:nvCxnSpPr>
            <p:spPr>
              <a:xfrm flipV="1">
                <a:off x="3433048" y="1684164"/>
                <a:ext cx="749200" cy="457628"/>
              </a:xfrm>
              <a:prstGeom prst="bentConnector3">
                <a:avLst>
                  <a:gd name="adj1" fmla="val 73915"/>
                </a:avLst>
              </a:prstGeom>
              <a:ln w="12700">
                <a:solidFill>
                  <a:srgbClr val="2672AE"/>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182248" y="1543646"/>
                <a:ext cx="1864613" cy="276999"/>
              </a:xfrm>
              <a:prstGeom prst="rect">
                <a:avLst/>
              </a:prstGeom>
              <a:noFill/>
            </p:spPr>
            <p:txBody>
              <a:bodyPr wrap="none" rtlCol="0">
                <a:spAutoFit/>
              </a:bodyPr>
              <a:lstStyle/>
              <a:p>
                <a:r>
                  <a:rPr lang="en-US" sz="1200" b="1" dirty="0" smtClean="0">
                    <a:solidFill>
                      <a:schemeClr val="accent6">
                        <a:lumMod val="50000"/>
                      </a:schemeClr>
                    </a:solidFill>
                    <a:effectLst>
                      <a:outerShdw blurRad="38100" dist="38100" dir="2700000" algn="tl">
                        <a:srgbClr val="000000">
                          <a:alpha val="43137"/>
                        </a:srgbClr>
                      </a:outerShdw>
                    </a:effectLst>
                  </a:rPr>
                  <a:t>10 Years data retention</a:t>
                </a:r>
              </a:p>
            </p:txBody>
          </p:sp>
        </p:grpSp>
      </p:grpSp>
      <p:sp>
        <p:nvSpPr>
          <p:cNvPr id="3" name="TextBox 2"/>
          <p:cNvSpPr txBox="1"/>
          <p:nvPr/>
        </p:nvSpPr>
        <p:spPr>
          <a:xfrm>
            <a:off x="3434433" y="1744367"/>
            <a:ext cx="3246658" cy="400110"/>
          </a:xfrm>
          <a:prstGeom prst="rect">
            <a:avLst/>
          </a:prstGeom>
          <a:noFill/>
        </p:spPr>
        <p:txBody>
          <a:bodyPr wrap="none" rtlCol="0">
            <a:spAutoFit/>
          </a:bodyPr>
          <a:lstStyle/>
          <a:p>
            <a:r>
              <a:rPr lang="en-US" sz="2000" b="1" dirty="0" smtClean="0">
                <a:solidFill>
                  <a:srgbClr val="2D9DFF"/>
                </a:solidFill>
              </a:rPr>
              <a:t>Very Simple Logic Solver</a:t>
            </a:r>
            <a:endParaRPr lang="en-US" sz="2000" b="1" dirty="0" smtClean="0">
              <a:solidFill>
                <a:srgbClr val="2D9DFF"/>
              </a:solidFill>
            </a:endParaRPr>
          </a:p>
        </p:txBody>
      </p:sp>
    </p:spTree>
    <p:extLst>
      <p:ext uri="{BB962C8B-B14F-4D97-AF65-F5344CB8AC3E}">
        <p14:creationId xmlns:p14="http://schemas.microsoft.com/office/powerpoint/2010/main" val="379880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28625460-5BC2-4F30-A2B0-AE4FD3EFDC19}" type="slidenum">
              <a:rPr lang="fr-FR" smtClean="0"/>
              <a:t>8</a:t>
            </a:fld>
            <a:endParaRPr lang="fr-FR"/>
          </a:p>
        </p:txBody>
      </p:sp>
      <p:sp>
        <p:nvSpPr>
          <p:cNvPr id="11" name="Title 1"/>
          <p:cNvSpPr txBox="1">
            <a:spLocks/>
          </p:cNvSpPr>
          <p:nvPr/>
        </p:nvSpPr>
        <p:spPr>
          <a:xfrm>
            <a:off x="457201" y="4894"/>
            <a:ext cx="8226854" cy="940443"/>
          </a:xfrm>
          <a:prstGeom prst="rect">
            <a:avLst/>
          </a:prstGeom>
        </p:spPr>
        <p:txBody>
          <a:bodyPr vert="horz" lIns="45720" rIns="45720" anchor="ctr">
            <a:normAutofit/>
          </a:bodyPr>
          <a:lstStyle>
            <a:lvl1pPr algn="l" rtl="0" eaLnBrk="1" latinLnBrk="0" hangingPunct="1">
              <a:spcBef>
                <a:spcPct val="0"/>
              </a:spcBef>
              <a:buNone/>
              <a:defRPr kumimoji="0" sz="3450" kern="1200">
                <a:solidFill>
                  <a:schemeClr val="tx1"/>
                </a:solidFill>
                <a:latin typeface="+mj-lt"/>
                <a:ea typeface="+mj-ea"/>
                <a:cs typeface="+mj-cs"/>
              </a:defRPr>
            </a:lvl1pPr>
          </a:lstStyle>
          <a:p>
            <a:r>
              <a:rPr lang="en-US" dirty="0" smtClean="0">
                <a:solidFill>
                  <a:schemeClr val="tx2">
                    <a:lumMod val="75000"/>
                  </a:schemeClr>
                </a:solidFill>
              </a:rPr>
              <a:t>The R&amp;D Activity: first prototype</a:t>
            </a:r>
            <a:endParaRPr lang="en-US" dirty="0">
              <a:solidFill>
                <a:schemeClr val="tx2">
                  <a:lumMod val="75000"/>
                </a:schemeClr>
              </a:solidFill>
            </a:endParaRPr>
          </a:p>
        </p:txBody>
      </p:sp>
      <p:pic>
        <p:nvPicPr>
          <p:cNvPr id="12" name="Picture 11"/>
          <p:cNvPicPr>
            <a:picLocks noChangeAspect="1"/>
          </p:cNvPicPr>
          <p:nvPr/>
        </p:nvPicPr>
        <p:blipFill>
          <a:blip r:embed="rId2"/>
          <a:stretch>
            <a:fillRect/>
          </a:stretch>
        </p:blipFill>
        <p:spPr>
          <a:xfrm rot="5400000">
            <a:off x="6130016" y="1211008"/>
            <a:ext cx="2064997" cy="1948293"/>
          </a:xfrm>
          <a:prstGeom prst="rect">
            <a:avLst/>
          </a:prstGeom>
        </p:spPr>
      </p:pic>
      <p:pic>
        <p:nvPicPr>
          <p:cNvPr id="13" name="Picture 12"/>
          <p:cNvPicPr>
            <a:picLocks noChangeAspect="1"/>
          </p:cNvPicPr>
          <p:nvPr/>
        </p:nvPicPr>
        <p:blipFill rotWithShape="1">
          <a:blip r:embed="rId3"/>
          <a:srcRect l="29513" t="19861" r="12831" b="22222"/>
          <a:stretch/>
        </p:blipFill>
        <p:spPr>
          <a:xfrm rot="16200000">
            <a:off x="3166335" y="3863122"/>
            <a:ext cx="2584020" cy="2734865"/>
          </a:xfrm>
          <a:prstGeom prst="rect">
            <a:avLst/>
          </a:prstGeom>
        </p:spPr>
      </p:pic>
      <p:sp>
        <p:nvSpPr>
          <p:cNvPr id="7" name="Down Arrow 6"/>
          <p:cNvSpPr/>
          <p:nvPr/>
        </p:nvSpPr>
        <p:spPr>
          <a:xfrm rot="2604565">
            <a:off x="6097235" y="3370592"/>
            <a:ext cx="352425" cy="66675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4"/>
              </a:solidFill>
            </a:endParaRPr>
          </a:p>
        </p:txBody>
      </p:sp>
      <p:pic>
        <p:nvPicPr>
          <p:cNvPr id="8" name="Picture 7"/>
          <p:cNvPicPr>
            <a:picLocks noChangeAspect="1"/>
          </p:cNvPicPr>
          <p:nvPr/>
        </p:nvPicPr>
        <p:blipFill>
          <a:blip r:embed="rId4"/>
          <a:stretch>
            <a:fillRect/>
          </a:stretch>
        </p:blipFill>
        <p:spPr>
          <a:xfrm>
            <a:off x="457200" y="1068371"/>
            <a:ext cx="4177621" cy="2272317"/>
          </a:xfrm>
          <a:prstGeom prst="rect">
            <a:avLst/>
          </a:prstGeom>
        </p:spPr>
      </p:pic>
      <p:sp>
        <p:nvSpPr>
          <p:cNvPr id="16" name="Down Arrow 15"/>
          <p:cNvSpPr/>
          <p:nvPr/>
        </p:nvSpPr>
        <p:spPr>
          <a:xfrm rot="16200000">
            <a:off x="5339919" y="1960397"/>
            <a:ext cx="352425" cy="66675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4"/>
              </a:solidFill>
            </a:endParaRPr>
          </a:p>
        </p:txBody>
      </p:sp>
      <p:grpSp>
        <p:nvGrpSpPr>
          <p:cNvPr id="24" name="Group 23"/>
          <p:cNvGrpSpPr/>
          <p:nvPr/>
        </p:nvGrpSpPr>
        <p:grpSpPr>
          <a:xfrm>
            <a:off x="1633948" y="4026428"/>
            <a:ext cx="1435351" cy="2540626"/>
            <a:chOff x="879424" y="3463722"/>
            <a:chExt cx="1435351" cy="2540626"/>
          </a:xfrm>
        </p:grpSpPr>
        <p:pic>
          <p:nvPicPr>
            <p:cNvPr id="10" name="Picture 2" descr="http://img.directindustry.com/images_di/photo-g/38087-2549713.jpg">
              <a:extLst>
                <a:ext uri="{FF2B5EF4-FFF2-40B4-BE49-F238E27FC236}">
                  <a16:creationId xmlns="" xmlns:a16="http://schemas.microsoft.com/office/drawing/2014/main" id="{D7690DC6-B5E7-4F29-9C7D-9457874032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565" y="4256782"/>
              <a:ext cx="850215" cy="81985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 descr="Risultati immagini per lasermet keypad">
              <a:extLst>
                <a:ext uri="{FF2B5EF4-FFF2-40B4-BE49-F238E27FC236}">
                  <a16:creationId xmlns="" xmlns:a16="http://schemas.microsoft.com/office/drawing/2014/main" id="{FB7C23CF-2BC2-4321-8464-EE91FE4337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424" y="3463722"/>
              <a:ext cx="1119107" cy="958351"/>
            </a:xfrm>
            <a:prstGeom prst="rect">
              <a:avLst/>
            </a:prstGeom>
            <a:noFill/>
            <a:extLst>
              <a:ext uri="{909E8E84-426E-40DD-AFC4-6F175D3DCCD1}">
                <a14:hiddenFill xmlns:a14="http://schemas.microsoft.com/office/drawing/2010/main">
                  <a:solidFill>
                    <a:srgbClr val="FFFFFF"/>
                  </a:solidFill>
                </a14:hiddenFill>
              </a:ext>
            </a:extLst>
          </p:spPr>
        </p:pic>
        <p:sp>
          <p:nvSpPr>
            <p:cNvPr id="15" name="Rettangolo 79">
              <a:extLst>
                <a:ext uri="{FF2B5EF4-FFF2-40B4-BE49-F238E27FC236}">
                  <a16:creationId xmlns="" xmlns:a16="http://schemas.microsoft.com/office/drawing/2014/main" id="{4F50A2CB-66C5-45CC-8611-21934D8098C9}"/>
                </a:ext>
              </a:extLst>
            </p:cNvPr>
            <p:cNvSpPr/>
            <p:nvPr/>
          </p:nvSpPr>
          <p:spPr>
            <a:xfrm rot="5400000">
              <a:off x="170276" y="4303158"/>
              <a:ext cx="2537404" cy="864975"/>
            </a:xfrm>
            <a:prstGeom prst="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17" name="Connettore 2 32">
              <a:extLst>
                <a:ext uri="{FF2B5EF4-FFF2-40B4-BE49-F238E27FC236}">
                  <a16:creationId xmlns="" xmlns:a16="http://schemas.microsoft.com/office/drawing/2014/main" id="{66A9F5E7-6D3A-43B5-BD25-F9FD8E62A540}"/>
                </a:ext>
              </a:extLst>
            </p:cNvPr>
            <p:cNvCxnSpPr>
              <a:stCxn id="15" idx="0"/>
            </p:cNvCxnSpPr>
            <p:nvPr/>
          </p:nvCxnSpPr>
          <p:spPr>
            <a:xfrm>
              <a:off x="1871466" y="4735646"/>
              <a:ext cx="443309" cy="2609"/>
            </a:xfrm>
            <a:prstGeom prst="straightConnector1">
              <a:avLst/>
            </a:prstGeom>
            <a:ln w="38100">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23" name="Picture 4" descr="Related image"/>
            <p:cNvPicPr>
              <a:picLocks noChangeAspect="1" noChangeArrowheads="1"/>
            </p:cNvPicPr>
            <p:nvPr/>
          </p:nvPicPr>
          <p:blipFill rotWithShape="1">
            <a:blip r:embed="rId7">
              <a:extLst>
                <a:ext uri="{28A0092B-C50C-407E-A947-70E740481C1C}">
                  <a14:useLocalDpi xmlns:a14="http://schemas.microsoft.com/office/drawing/2010/main" val="0"/>
                </a:ext>
              </a:extLst>
            </a:blip>
            <a:srcRect l="24519" t="3888" r="23259" b="4111"/>
            <a:stretch/>
          </p:blipFill>
          <p:spPr bwMode="auto">
            <a:xfrm>
              <a:off x="1220638" y="5156752"/>
              <a:ext cx="435644" cy="7674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5860355" y="3660777"/>
            <a:ext cx="1779511" cy="3039031"/>
            <a:chOff x="6038040" y="3660777"/>
            <a:chExt cx="1779511" cy="3039031"/>
          </a:xfrm>
        </p:grpSpPr>
        <p:cxnSp>
          <p:nvCxnSpPr>
            <p:cNvPr id="21" name="Connettore 2 80">
              <a:extLst>
                <a:ext uri="{FF2B5EF4-FFF2-40B4-BE49-F238E27FC236}">
                  <a16:creationId xmlns="" xmlns:a16="http://schemas.microsoft.com/office/drawing/2014/main" id="{E3178216-FEFD-470C-86DD-00FF36BE10F0}"/>
                </a:ext>
              </a:extLst>
            </p:cNvPr>
            <p:cNvCxnSpPr>
              <a:cxnSpLocks/>
            </p:cNvCxnSpPr>
            <p:nvPr/>
          </p:nvCxnSpPr>
          <p:spPr>
            <a:xfrm flipV="1">
              <a:off x="6038040" y="5225825"/>
              <a:ext cx="792897" cy="1"/>
            </a:xfrm>
            <a:prstGeom prst="straightConnector1">
              <a:avLst/>
            </a:prstGeom>
            <a:ln w="38100">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6859597" y="3660777"/>
              <a:ext cx="957954" cy="3039031"/>
              <a:chOff x="6920269" y="3682447"/>
              <a:chExt cx="957954" cy="3039031"/>
            </a:xfrm>
          </p:grpSpPr>
          <p:pic>
            <p:nvPicPr>
              <p:cNvPr id="18" name="Picture 4" descr="https://4.imimg.com/data4/NV/JI/MY-2166339/mini-motor-siren-500x500.jpg">
                <a:extLst>
                  <a:ext uri="{FF2B5EF4-FFF2-40B4-BE49-F238E27FC236}">
                    <a16:creationId xmlns="" xmlns:a16="http://schemas.microsoft.com/office/drawing/2014/main" id="{7C5E499B-16CB-4EE4-8187-FF81B9270D3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44703" y="4649094"/>
                <a:ext cx="630797" cy="49799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Risultati immagini per laser warning lasermet">
                <a:extLst>
                  <a:ext uri="{FF2B5EF4-FFF2-40B4-BE49-F238E27FC236}">
                    <a16:creationId xmlns="" xmlns:a16="http://schemas.microsoft.com/office/drawing/2014/main" id="{6E9FB8A8-BFF4-4502-B67F-41DE9C65CFE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84860" y="3682447"/>
                <a:ext cx="889029" cy="913386"/>
              </a:xfrm>
              <a:prstGeom prst="rect">
                <a:avLst/>
              </a:prstGeom>
              <a:noFill/>
              <a:extLst>
                <a:ext uri="{909E8E84-426E-40DD-AFC4-6F175D3DCCD1}">
                  <a14:hiddenFill xmlns:a14="http://schemas.microsoft.com/office/drawing/2010/main">
                    <a:solidFill>
                      <a:srgbClr val="FFFFFF"/>
                    </a:solidFill>
                  </a14:hiddenFill>
                </a:ext>
              </a:extLst>
            </p:spPr>
          </p:pic>
          <p:sp>
            <p:nvSpPr>
              <p:cNvPr id="20" name="Rettangolo 78">
                <a:extLst>
                  <a:ext uri="{FF2B5EF4-FFF2-40B4-BE49-F238E27FC236}">
                    <a16:creationId xmlns="" xmlns:a16="http://schemas.microsoft.com/office/drawing/2014/main" id="{18104A38-D691-443C-B97F-37CA31826818}"/>
                  </a:ext>
                </a:extLst>
              </p:cNvPr>
              <p:cNvSpPr/>
              <p:nvPr/>
            </p:nvSpPr>
            <p:spPr>
              <a:xfrm rot="5400000">
                <a:off x="5879731" y="4722986"/>
                <a:ext cx="3039030" cy="957954"/>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27" name="Picture 26"/>
              <p:cNvPicPr>
                <a:picLocks noChangeAspect="1"/>
              </p:cNvPicPr>
              <p:nvPr/>
            </p:nvPicPr>
            <p:blipFill rotWithShape="1">
              <a:blip r:embed="rId10" cstate="email">
                <a:extLst>
                  <a:ext uri="{28A0092B-C50C-407E-A947-70E740481C1C}">
                    <a14:useLocalDpi xmlns:a14="http://schemas.microsoft.com/office/drawing/2010/main" val="0"/>
                  </a:ext>
                </a:extLst>
              </a:blip>
              <a:srcRect l="7933" t="8704" r="38177" b="7915"/>
              <a:stretch/>
            </p:blipFill>
            <p:spPr>
              <a:xfrm>
                <a:off x="7004315" y="5263800"/>
                <a:ext cx="777714" cy="1379462"/>
              </a:xfrm>
              <a:prstGeom prst="rect">
                <a:avLst/>
              </a:prstGeom>
            </p:spPr>
          </p:pic>
        </p:grpSp>
      </p:grpSp>
      <p:sp>
        <p:nvSpPr>
          <p:cNvPr id="22" name="TextBox 21"/>
          <p:cNvSpPr txBox="1"/>
          <p:nvPr/>
        </p:nvSpPr>
        <p:spPr>
          <a:xfrm rot="18302250">
            <a:off x="-55187" y="4873312"/>
            <a:ext cx="1967205" cy="369332"/>
          </a:xfrm>
          <a:prstGeom prst="rect">
            <a:avLst/>
          </a:prstGeom>
          <a:noFill/>
        </p:spPr>
        <p:txBody>
          <a:bodyPr wrap="none" rtlCol="0">
            <a:spAutoFit/>
          </a:bodyPr>
          <a:lstStyle/>
          <a:p>
            <a:r>
              <a:rPr lang="en-US" b="1" dirty="0" smtClean="0">
                <a:solidFill>
                  <a:srgbClr val="EAB200"/>
                </a:solidFill>
              </a:rPr>
              <a:t>16 Digital Inputs</a:t>
            </a:r>
            <a:endParaRPr lang="en-US" b="1" dirty="0" smtClean="0">
              <a:solidFill>
                <a:srgbClr val="EAB200"/>
              </a:solidFill>
            </a:endParaRPr>
          </a:p>
        </p:txBody>
      </p:sp>
      <p:sp>
        <p:nvSpPr>
          <p:cNvPr id="25" name="TextBox 24"/>
          <p:cNvSpPr txBox="1"/>
          <p:nvPr/>
        </p:nvSpPr>
        <p:spPr>
          <a:xfrm rot="18302250">
            <a:off x="7405753" y="4746312"/>
            <a:ext cx="2031325" cy="369332"/>
          </a:xfrm>
          <a:prstGeom prst="rect">
            <a:avLst/>
          </a:prstGeom>
          <a:noFill/>
        </p:spPr>
        <p:txBody>
          <a:bodyPr wrap="none" rtlCol="0">
            <a:spAutoFit/>
          </a:bodyPr>
          <a:lstStyle/>
          <a:p>
            <a:r>
              <a:rPr lang="en-US" b="1" dirty="0" smtClean="0">
                <a:solidFill>
                  <a:srgbClr val="C00000"/>
                </a:solidFill>
              </a:rPr>
              <a:t>8 Digital Outputs</a:t>
            </a:r>
            <a:endParaRPr lang="en-US" b="1" dirty="0" smtClean="0">
              <a:solidFill>
                <a:srgbClr val="C00000"/>
              </a:solidFill>
            </a:endParaRPr>
          </a:p>
        </p:txBody>
      </p:sp>
      <p:sp>
        <p:nvSpPr>
          <p:cNvPr id="4" name="Bent-Up Arrow 3"/>
          <p:cNvSpPr/>
          <p:nvPr/>
        </p:nvSpPr>
        <p:spPr>
          <a:xfrm rot="5400000">
            <a:off x="2820194" y="3899697"/>
            <a:ext cx="448799" cy="212262"/>
          </a:xfrm>
          <a:prstGeom prst="ben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2722395" y="3533771"/>
            <a:ext cx="503664" cy="307777"/>
          </a:xfrm>
          <a:prstGeom prst="rect">
            <a:avLst/>
          </a:prstGeom>
          <a:noFill/>
        </p:spPr>
        <p:txBody>
          <a:bodyPr wrap="none" rtlCol="0">
            <a:spAutoFit/>
          </a:bodyPr>
          <a:lstStyle/>
          <a:p>
            <a:r>
              <a:rPr lang="en-US" sz="1400" b="1" dirty="0" smtClean="0">
                <a:solidFill>
                  <a:srgbClr val="FF0000"/>
                </a:solidFill>
                <a:effectLst>
                  <a:outerShdw blurRad="38100" dist="38100" dir="2700000" algn="tl">
                    <a:srgbClr val="000000">
                      <a:alpha val="43137"/>
                    </a:srgbClr>
                  </a:outerShdw>
                </a:effectLst>
              </a:rPr>
              <a:t>24V</a:t>
            </a:r>
            <a:endParaRPr lang="en-US" sz="1400" b="1" dirty="0" smtClean="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957940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6"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105" y="3885124"/>
            <a:ext cx="2656197" cy="2077526"/>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6178" name="Group"/>
          <p:cNvGrpSpPr/>
          <p:nvPr/>
        </p:nvGrpSpPr>
        <p:grpSpPr>
          <a:xfrm>
            <a:off x="398403" y="981075"/>
            <a:ext cx="8347194" cy="2590799"/>
            <a:chOff x="0" y="461891"/>
            <a:chExt cx="22259184" cy="5603794"/>
          </a:xfrm>
        </p:grpSpPr>
        <p:sp>
          <p:nvSpPr>
            <p:cNvPr id="6163" name="Shape"/>
            <p:cNvSpPr/>
            <p:nvPr/>
          </p:nvSpPr>
          <p:spPr>
            <a:xfrm>
              <a:off x="0" y="3456668"/>
              <a:ext cx="5207024" cy="1893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lnTo>
                    <a:pt x="3151" y="10800"/>
                  </a:lnTo>
                  <a:lnTo>
                    <a:pt x="0" y="0"/>
                  </a:lnTo>
                  <a:close/>
                </a:path>
              </a:pathLst>
            </a:custGeom>
            <a:solidFill>
              <a:schemeClr val="accent1"/>
            </a:solidFill>
            <a:ln w="3175" cap="flat">
              <a:solidFill>
                <a:schemeClr val="accent1"/>
              </a:solidFill>
              <a:prstDash val="solid"/>
              <a:round/>
            </a:ln>
            <a:effectLst/>
          </p:spPr>
          <p:txBody>
            <a:bodyPr wrap="square" lIns="34290" tIns="34290" rIns="34290" bIns="34290" numCol="1" anchor="t">
              <a:noAutofit/>
            </a:bodyPr>
            <a:lstStyle/>
            <a:p>
              <a:endParaRPr sz="675"/>
            </a:p>
          </p:txBody>
        </p:sp>
        <p:sp>
          <p:nvSpPr>
            <p:cNvPr id="6164" name="Rectangle"/>
            <p:cNvSpPr/>
            <p:nvPr/>
          </p:nvSpPr>
          <p:spPr>
            <a:xfrm>
              <a:off x="8509565" y="3456668"/>
              <a:ext cx="5218029" cy="1893461"/>
            </a:xfrm>
            <a:prstGeom prst="rect">
              <a:avLst/>
            </a:prstGeom>
            <a:solidFill>
              <a:schemeClr val="accent1"/>
            </a:solidFill>
            <a:ln w="3175" cap="flat">
              <a:solidFill>
                <a:schemeClr val="accent1"/>
              </a:solidFill>
              <a:prstDash val="solid"/>
              <a:miter lim="800000"/>
            </a:ln>
            <a:effectLst/>
          </p:spPr>
          <p:txBody>
            <a:bodyPr wrap="square" lIns="34290" tIns="34290" rIns="34290" bIns="34290" numCol="1" anchor="t">
              <a:noAutofit/>
            </a:bodyPr>
            <a:lstStyle/>
            <a:p>
              <a:endParaRPr sz="675"/>
            </a:p>
          </p:txBody>
        </p:sp>
        <p:sp>
          <p:nvSpPr>
            <p:cNvPr id="6165" name="Shape"/>
            <p:cNvSpPr/>
            <p:nvPr/>
          </p:nvSpPr>
          <p:spPr>
            <a:xfrm>
              <a:off x="17030143" y="3456668"/>
              <a:ext cx="5229041" cy="1893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598" y="0"/>
                  </a:lnTo>
                  <a:lnTo>
                    <a:pt x="21600" y="10800"/>
                  </a:lnTo>
                  <a:lnTo>
                    <a:pt x="17598" y="21600"/>
                  </a:lnTo>
                  <a:lnTo>
                    <a:pt x="0" y="21600"/>
                  </a:lnTo>
                  <a:lnTo>
                    <a:pt x="0" y="0"/>
                  </a:lnTo>
                  <a:close/>
                </a:path>
              </a:pathLst>
            </a:custGeom>
            <a:solidFill>
              <a:schemeClr val="accent1"/>
            </a:solidFill>
            <a:ln w="3175" cap="flat">
              <a:solidFill>
                <a:schemeClr val="accent1"/>
              </a:solidFill>
              <a:prstDash val="solid"/>
              <a:round/>
            </a:ln>
            <a:effectLst/>
          </p:spPr>
          <p:txBody>
            <a:bodyPr wrap="square" lIns="34290" tIns="34290" rIns="34290" bIns="34290" numCol="1" anchor="t">
              <a:noAutofit/>
            </a:bodyPr>
            <a:lstStyle/>
            <a:p>
              <a:endParaRPr sz="675"/>
            </a:p>
          </p:txBody>
        </p:sp>
        <p:sp>
          <p:nvSpPr>
            <p:cNvPr id="6166" name="Shape"/>
            <p:cNvSpPr/>
            <p:nvPr/>
          </p:nvSpPr>
          <p:spPr>
            <a:xfrm>
              <a:off x="12747841" y="3456668"/>
              <a:ext cx="979761" cy="97976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3883" y="21600"/>
                  </a:lnTo>
                  <a:lnTo>
                    <a:pt x="0" y="15775"/>
                  </a:lnTo>
                  <a:lnTo>
                    <a:pt x="21600" y="0"/>
                  </a:lnTo>
                  <a:close/>
                </a:path>
              </a:pathLst>
            </a:custGeom>
            <a:solidFill>
              <a:srgbClr val="BF9000"/>
            </a:solidFill>
            <a:ln w="3175" cap="flat">
              <a:solidFill>
                <a:srgbClr val="BF9000"/>
              </a:solidFill>
              <a:prstDash val="solid"/>
              <a:round/>
            </a:ln>
            <a:effectLst/>
          </p:spPr>
          <p:txBody>
            <a:bodyPr wrap="square" lIns="34290" tIns="34290" rIns="34290" bIns="34290" numCol="1" anchor="t">
              <a:noAutofit/>
            </a:bodyPr>
            <a:lstStyle/>
            <a:p>
              <a:endParaRPr sz="675"/>
            </a:p>
          </p:txBody>
        </p:sp>
        <p:sp>
          <p:nvSpPr>
            <p:cNvPr id="6167" name="Shape"/>
            <p:cNvSpPr/>
            <p:nvPr/>
          </p:nvSpPr>
          <p:spPr>
            <a:xfrm>
              <a:off x="4293314" y="3456668"/>
              <a:ext cx="913710" cy="128799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12000"/>
                  </a:lnTo>
                  <a:lnTo>
                    <a:pt x="21600" y="0"/>
                  </a:lnTo>
                  <a:close/>
                </a:path>
              </a:pathLst>
            </a:custGeom>
            <a:solidFill>
              <a:srgbClr val="BF9000"/>
            </a:solidFill>
            <a:ln w="3175" cap="flat">
              <a:solidFill>
                <a:srgbClr val="BF9000"/>
              </a:solidFill>
              <a:prstDash val="solid"/>
              <a:round/>
            </a:ln>
            <a:effectLst/>
          </p:spPr>
          <p:txBody>
            <a:bodyPr wrap="square" lIns="34290" tIns="34290" rIns="34290" bIns="34290" numCol="1" anchor="t">
              <a:noAutofit/>
            </a:bodyPr>
            <a:lstStyle/>
            <a:p>
              <a:endParaRPr sz="675"/>
            </a:p>
          </p:txBody>
        </p:sp>
        <p:sp>
          <p:nvSpPr>
            <p:cNvPr id="6168" name="Shape"/>
            <p:cNvSpPr/>
            <p:nvPr/>
          </p:nvSpPr>
          <p:spPr>
            <a:xfrm>
              <a:off x="8509565" y="3456668"/>
              <a:ext cx="1001778" cy="11669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3245"/>
                  </a:lnTo>
                  <a:lnTo>
                    <a:pt x="21600" y="21600"/>
                  </a:lnTo>
                  <a:lnTo>
                    <a:pt x="0" y="21600"/>
                  </a:lnTo>
                  <a:lnTo>
                    <a:pt x="0" y="0"/>
                  </a:lnTo>
                  <a:close/>
                </a:path>
              </a:pathLst>
            </a:custGeom>
            <a:solidFill>
              <a:srgbClr val="BF9000"/>
            </a:solidFill>
            <a:ln w="3175" cap="flat">
              <a:solidFill>
                <a:srgbClr val="BF9000"/>
              </a:solidFill>
              <a:prstDash val="solid"/>
              <a:round/>
            </a:ln>
            <a:effectLst/>
          </p:spPr>
          <p:txBody>
            <a:bodyPr wrap="square" lIns="34290" tIns="34290" rIns="34290" bIns="34290" numCol="1" anchor="t">
              <a:noAutofit/>
            </a:bodyPr>
            <a:lstStyle/>
            <a:p>
              <a:endParaRPr sz="675"/>
            </a:p>
          </p:txBody>
        </p:sp>
        <p:sp>
          <p:nvSpPr>
            <p:cNvPr id="6169" name="Shape"/>
            <p:cNvSpPr/>
            <p:nvPr/>
          </p:nvSpPr>
          <p:spPr>
            <a:xfrm>
              <a:off x="17030143" y="3456668"/>
              <a:ext cx="935727" cy="11558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3371"/>
                  </a:lnTo>
                  <a:lnTo>
                    <a:pt x="21600" y="21600"/>
                  </a:lnTo>
                  <a:lnTo>
                    <a:pt x="0" y="21600"/>
                  </a:lnTo>
                  <a:lnTo>
                    <a:pt x="0" y="0"/>
                  </a:lnTo>
                  <a:close/>
                </a:path>
              </a:pathLst>
            </a:custGeom>
            <a:solidFill>
              <a:srgbClr val="BF9000"/>
            </a:solidFill>
            <a:ln w="3175" cap="flat">
              <a:solidFill>
                <a:srgbClr val="BF9000"/>
              </a:solidFill>
              <a:prstDash val="solid"/>
              <a:round/>
            </a:ln>
            <a:effectLst/>
          </p:spPr>
          <p:txBody>
            <a:bodyPr wrap="square" lIns="34290" tIns="34290" rIns="34290" bIns="34290" numCol="1" anchor="t">
              <a:noAutofit/>
            </a:bodyPr>
            <a:lstStyle/>
            <a:p>
              <a:endParaRPr sz="675"/>
            </a:p>
          </p:txBody>
        </p:sp>
        <p:sp>
          <p:nvSpPr>
            <p:cNvPr id="6170" name="Rectangle"/>
            <p:cNvSpPr/>
            <p:nvPr/>
          </p:nvSpPr>
          <p:spPr>
            <a:xfrm>
              <a:off x="4293314" y="4172224"/>
              <a:ext cx="5218029" cy="1893461"/>
            </a:xfrm>
            <a:prstGeom prst="rect">
              <a:avLst/>
            </a:prstGeom>
            <a:solidFill>
              <a:schemeClr val="accent1"/>
            </a:solidFill>
            <a:ln w="3175" cap="flat">
              <a:solidFill>
                <a:schemeClr val="accent1"/>
              </a:solidFill>
              <a:prstDash val="solid"/>
              <a:miter lim="800000"/>
            </a:ln>
            <a:effectLst/>
          </p:spPr>
          <p:txBody>
            <a:bodyPr wrap="square" lIns="34290" tIns="34290" rIns="34290" bIns="34290" numCol="1" anchor="t">
              <a:noAutofit/>
            </a:bodyPr>
            <a:lstStyle/>
            <a:p>
              <a:endParaRPr sz="675"/>
            </a:p>
          </p:txBody>
        </p:sp>
        <p:sp>
          <p:nvSpPr>
            <p:cNvPr id="6171" name="Rectangle"/>
            <p:cNvSpPr/>
            <p:nvPr/>
          </p:nvSpPr>
          <p:spPr>
            <a:xfrm>
              <a:off x="12747841" y="4172224"/>
              <a:ext cx="5218029" cy="1893461"/>
            </a:xfrm>
            <a:prstGeom prst="rect">
              <a:avLst/>
            </a:prstGeom>
            <a:solidFill>
              <a:schemeClr val="accent1"/>
            </a:solidFill>
            <a:ln w="3175" cap="flat">
              <a:solidFill>
                <a:schemeClr val="accent1"/>
              </a:solidFill>
              <a:prstDash val="solid"/>
              <a:miter lim="800000"/>
            </a:ln>
            <a:effectLst/>
          </p:spPr>
          <p:txBody>
            <a:bodyPr wrap="square" lIns="34290" tIns="34290" rIns="34290" bIns="34290" numCol="1" anchor="t">
              <a:noAutofit/>
            </a:bodyPr>
            <a:lstStyle/>
            <a:p>
              <a:endParaRPr sz="675"/>
            </a:p>
          </p:txBody>
        </p:sp>
        <p:sp>
          <p:nvSpPr>
            <p:cNvPr id="6172" name="Shape"/>
            <p:cNvSpPr/>
            <p:nvPr/>
          </p:nvSpPr>
          <p:spPr>
            <a:xfrm>
              <a:off x="1210936" y="461891"/>
              <a:ext cx="2542968" cy="2092082"/>
            </a:xfrm>
            <a:custGeom>
              <a:avLst/>
              <a:gdLst/>
              <a:ahLst/>
              <a:cxnLst>
                <a:cxn ang="0">
                  <a:pos x="wd2" y="hd2"/>
                </a:cxn>
                <a:cxn ang="5400000">
                  <a:pos x="wd2" y="hd2"/>
                </a:cxn>
                <a:cxn ang="10800000">
                  <a:pos x="wd2" y="hd2"/>
                </a:cxn>
                <a:cxn ang="16200000">
                  <a:pos x="wd2" y="hd2"/>
                </a:cxn>
              </a:cxnLst>
              <a:rect l="0" t="0" r="r" b="b"/>
              <a:pathLst>
                <a:path w="21600" h="21600" extrusionOk="0">
                  <a:moveTo>
                    <a:pt x="10847" y="3072"/>
                  </a:moveTo>
                  <a:lnTo>
                    <a:pt x="8790" y="3259"/>
                  </a:lnTo>
                  <a:lnTo>
                    <a:pt x="6919" y="4097"/>
                  </a:lnTo>
                  <a:lnTo>
                    <a:pt x="5330" y="5307"/>
                  </a:lnTo>
                  <a:lnTo>
                    <a:pt x="4114" y="6890"/>
                  </a:lnTo>
                  <a:lnTo>
                    <a:pt x="3273" y="8752"/>
                  </a:lnTo>
                  <a:lnTo>
                    <a:pt x="2992" y="10800"/>
                  </a:lnTo>
                  <a:lnTo>
                    <a:pt x="3273" y="12941"/>
                  </a:lnTo>
                  <a:lnTo>
                    <a:pt x="4114" y="14710"/>
                  </a:lnTo>
                  <a:lnTo>
                    <a:pt x="5330" y="16293"/>
                  </a:lnTo>
                  <a:lnTo>
                    <a:pt x="6919" y="17503"/>
                  </a:lnTo>
                  <a:lnTo>
                    <a:pt x="8790" y="18248"/>
                  </a:lnTo>
                  <a:lnTo>
                    <a:pt x="10847" y="18528"/>
                  </a:lnTo>
                  <a:lnTo>
                    <a:pt x="12904" y="18248"/>
                  </a:lnTo>
                  <a:lnTo>
                    <a:pt x="14774" y="17503"/>
                  </a:lnTo>
                  <a:lnTo>
                    <a:pt x="16364" y="16293"/>
                  </a:lnTo>
                  <a:lnTo>
                    <a:pt x="17579" y="14710"/>
                  </a:lnTo>
                  <a:lnTo>
                    <a:pt x="18327" y="12941"/>
                  </a:lnTo>
                  <a:lnTo>
                    <a:pt x="18608" y="10800"/>
                  </a:lnTo>
                  <a:lnTo>
                    <a:pt x="18327" y="8752"/>
                  </a:lnTo>
                  <a:lnTo>
                    <a:pt x="17579" y="6890"/>
                  </a:lnTo>
                  <a:lnTo>
                    <a:pt x="16364" y="5307"/>
                  </a:lnTo>
                  <a:lnTo>
                    <a:pt x="14774" y="4097"/>
                  </a:lnTo>
                  <a:lnTo>
                    <a:pt x="12904" y="3259"/>
                  </a:lnTo>
                  <a:lnTo>
                    <a:pt x="10847" y="3072"/>
                  </a:lnTo>
                  <a:close/>
                  <a:moveTo>
                    <a:pt x="10847" y="0"/>
                  </a:moveTo>
                  <a:lnTo>
                    <a:pt x="13091" y="186"/>
                  </a:lnTo>
                  <a:lnTo>
                    <a:pt x="15055" y="838"/>
                  </a:lnTo>
                  <a:lnTo>
                    <a:pt x="16831" y="1955"/>
                  </a:lnTo>
                  <a:lnTo>
                    <a:pt x="18421" y="3166"/>
                  </a:lnTo>
                  <a:lnTo>
                    <a:pt x="19823" y="4748"/>
                  </a:lnTo>
                  <a:lnTo>
                    <a:pt x="20758" y="6610"/>
                  </a:lnTo>
                  <a:lnTo>
                    <a:pt x="21413" y="8659"/>
                  </a:lnTo>
                  <a:lnTo>
                    <a:pt x="21600" y="10800"/>
                  </a:lnTo>
                  <a:lnTo>
                    <a:pt x="21413" y="13034"/>
                  </a:lnTo>
                  <a:lnTo>
                    <a:pt x="20758" y="14990"/>
                  </a:lnTo>
                  <a:lnTo>
                    <a:pt x="19823" y="16852"/>
                  </a:lnTo>
                  <a:lnTo>
                    <a:pt x="18421" y="18434"/>
                  </a:lnTo>
                  <a:lnTo>
                    <a:pt x="16831" y="19738"/>
                  </a:lnTo>
                  <a:lnTo>
                    <a:pt x="15055" y="20669"/>
                  </a:lnTo>
                  <a:lnTo>
                    <a:pt x="13091" y="21321"/>
                  </a:lnTo>
                  <a:lnTo>
                    <a:pt x="10847" y="21600"/>
                  </a:lnTo>
                  <a:lnTo>
                    <a:pt x="8603" y="21321"/>
                  </a:lnTo>
                  <a:lnTo>
                    <a:pt x="6545" y="20669"/>
                  </a:lnTo>
                  <a:lnTo>
                    <a:pt x="4769" y="19738"/>
                  </a:lnTo>
                  <a:lnTo>
                    <a:pt x="3179" y="18434"/>
                  </a:lnTo>
                  <a:lnTo>
                    <a:pt x="1870" y="16852"/>
                  </a:lnTo>
                  <a:lnTo>
                    <a:pt x="842" y="14990"/>
                  </a:lnTo>
                  <a:lnTo>
                    <a:pt x="187" y="13034"/>
                  </a:lnTo>
                  <a:lnTo>
                    <a:pt x="0" y="10800"/>
                  </a:lnTo>
                  <a:lnTo>
                    <a:pt x="187" y="8659"/>
                  </a:lnTo>
                  <a:lnTo>
                    <a:pt x="842" y="6610"/>
                  </a:lnTo>
                  <a:lnTo>
                    <a:pt x="1870" y="4748"/>
                  </a:lnTo>
                  <a:lnTo>
                    <a:pt x="3179" y="3166"/>
                  </a:lnTo>
                  <a:lnTo>
                    <a:pt x="4769" y="1955"/>
                  </a:lnTo>
                  <a:lnTo>
                    <a:pt x="6545" y="838"/>
                  </a:lnTo>
                  <a:lnTo>
                    <a:pt x="8603" y="186"/>
                  </a:lnTo>
                  <a:lnTo>
                    <a:pt x="10847" y="0"/>
                  </a:lnTo>
                  <a:close/>
                </a:path>
              </a:pathLst>
            </a:custGeom>
            <a:solidFill>
              <a:schemeClr val="accent1"/>
            </a:solidFill>
            <a:ln w="3175" cap="flat">
              <a:solidFill>
                <a:schemeClr val="accent1"/>
              </a:solidFill>
              <a:prstDash val="solid"/>
              <a:round/>
            </a:ln>
            <a:effectLst/>
          </p:spPr>
          <p:txBody>
            <a:bodyPr wrap="square" lIns="34290" tIns="34290" rIns="34290" bIns="34290" numCol="1" anchor="t">
              <a:noAutofit/>
            </a:bodyPr>
            <a:lstStyle/>
            <a:p>
              <a:endParaRPr sz="675"/>
            </a:p>
          </p:txBody>
        </p:sp>
        <p:sp>
          <p:nvSpPr>
            <p:cNvPr id="6173" name="Shape"/>
            <p:cNvSpPr/>
            <p:nvPr/>
          </p:nvSpPr>
          <p:spPr>
            <a:xfrm>
              <a:off x="9852603" y="461891"/>
              <a:ext cx="2553973" cy="2092082"/>
            </a:xfrm>
            <a:custGeom>
              <a:avLst/>
              <a:gdLst/>
              <a:ahLst/>
              <a:cxnLst>
                <a:cxn ang="0">
                  <a:pos x="wd2" y="hd2"/>
                </a:cxn>
                <a:cxn ang="5400000">
                  <a:pos x="wd2" y="hd2"/>
                </a:cxn>
                <a:cxn ang="10800000">
                  <a:pos x="wd2" y="hd2"/>
                </a:cxn>
                <a:cxn ang="16200000">
                  <a:pos x="wd2" y="hd2"/>
                </a:cxn>
              </a:cxnLst>
              <a:rect l="0" t="0" r="r" b="b"/>
              <a:pathLst>
                <a:path w="21600" h="21600" extrusionOk="0">
                  <a:moveTo>
                    <a:pt x="10707" y="3072"/>
                  </a:moveTo>
                  <a:lnTo>
                    <a:pt x="8659" y="3259"/>
                  </a:lnTo>
                  <a:lnTo>
                    <a:pt x="6797" y="4097"/>
                  </a:lnTo>
                  <a:lnTo>
                    <a:pt x="5214" y="5307"/>
                  </a:lnTo>
                  <a:lnTo>
                    <a:pt x="4003" y="6890"/>
                  </a:lnTo>
                  <a:lnTo>
                    <a:pt x="3259" y="8752"/>
                  </a:lnTo>
                  <a:lnTo>
                    <a:pt x="3072" y="10800"/>
                  </a:lnTo>
                  <a:lnTo>
                    <a:pt x="3259" y="12941"/>
                  </a:lnTo>
                  <a:lnTo>
                    <a:pt x="4003" y="14710"/>
                  </a:lnTo>
                  <a:lnTo>
                    <a:pt x="5214" y="16293"/>
                  </a:lnTo>
                  <a:lnTo>
                    <a:pt x="6797" y="17503"/>
                  </a:lnTo>
                  <a:lnTo>
                    <a:pt x="8659" y="18248"/>
                  </a:lnTo>
                  <a:lnTo>
                    <a:pt x="10707" y="18528"/>
                  </a:lnTo>
                  <a:lnTo>
                    <a:pt x="12755" y="18248"/>
                  </a:lnTo>
                  <a:lnTo>
                    <a:pt x="14617" y="17503"/>
                  </a:lnTo>
                  <a:lnTo>
                    <a:pt x="16200" y="16293"/>
                  </a:lnTo>
                  <a:lnTo>
                    <a:pt x="17410" y="14710"/>
                  </a:lnTo>
                  <a:lnTo>
                    <a:pt x="18248" y="12941"/>
                  </a:lnTo>
                  <a:lnTo>
                    <a:pt x="18528" y="10800"/>
                  </a:lnTo>
                  <a:lnTo>
                    <a:pt x="18248" y="8752"/>
                  </a:lnTo>
                  <a:lnTo>
                    <a:pt x="17410" y="6890"/>
                  </a:lnTo>
                  <a:lnTo>
                    <a:pt x="16200" y="5307"/>
                  </a:lnTo>
                  <a:lnTo>
                    <a:pt x="14617" y="4097"/>
                  </a:lnTo>
                  <a:lnTo>
                    <a:pt x="12755" y="3259"/>
                  </a:lnTo>
                  <a:lnTo>
                    <a:pt x="10707" y="3072"/>
                  </a:lnTo>
                  <a:close/>
                  <a:moveTo>
                    <a:pt x="10707" y="0"/>
                  </a:moveTo>
                  <a:lnTo>
                    <a:pt x="12941" y="186"/>
                  </a:lnTo>
                  <a:lnTo>
                    <a:pt x="14990" y="838"/>
                  </a:lnTo>
                  <a:lnTo>
                    <a:pt x="16852" y="1955"/>
                  </a:lnTo>
                  <a:lnTo>
                    <a:pt x="18434" y="3166"/>
                  </a:lnTo>
                  <a:lnTo>
                    <a:pt x="19738" y="4748"/>
                  </a:lnTo>
                  <a:lnTo>
                    <a:pt x="20762" y="6610"/>
                  </a:lnTo>
                  <a:lnTo>
                    <a:pt x="21321" y="8659"/>
                  </a:lnTo>
                  <a:lnTo>
                    <a:pt x="21600" y="10800"/>
                  </a:lnTo>
                  <a:lnTo>
                    <a:pt x="21321" y="13034"/>
                  </a:lnTo>
                  <a:lnTo>
                    <a:pt x="20762" y="14990"/>
                  </a:lnTo>
                  <a:lnTo>
                    <a:pt x="19738" y="16852"/>
                  </a:lnTo>
                  <a:lnTo>
                    <a:pt x="18434" y="18434"/>
                  </a:lnTo>
                  <a:lnTo>
                    <a:pt x="16852" y="19738"/>
                  </a:lnTo>
                  <a:lnTo>
                    <a:pt x="14990" y="20669"/>
                  </a:lnTo>
                  <a:lnTo>
                    <a:pt x="12941" y="21321"/>
                  </a:lnTo>
                  <a:lnTo>
                    <a:pt x="10707" y="21600"/>
                  </a:lnTo>
                  <a:lnTo>
                    <a:pt x="8566" y="21321"/>
                  </a:lnTo>
                  <a:lnTo>
                    <a:pt x="6610" y="20669"/>
                  </a:lnTo>
                  <a:lnTo>
                    <a:pt x="4748" y="19738"/>
                  </a:lnTo>
                  <a:lnTo>
                    <a:pt x="3166" y="18434"/>
                  </a:lnTo>
                  <a:lnTo>
                    <a:pt x="1862" y="16852"/>
                  </a:lnTo>
                  <a:lnTo>
                    <a:pt x="838" y="14990"/>
                  </a:lnTo>
                  <a:lnTo>
                    <a:pt x="279" y="13034"/>
                  </a:lnTo>
                  <a:lnTo>
                    <a:pt x="0" y="10800"/>
                  </a:lnTo>
                  <a:lnTo>
                    <a:pt x="279" y="8659"/>
                  </a:lnTo>
                  <a:lnTo>
                    <a:pt x="838" y="6610"/>
                  </a:lnTo>
                  <a:lnTo>
                    <a:pt x="1862" y="4748"/>
                  </a:lnTo>
                  <a:lnTo>
                    <a:pt x="3166" y="3166"/>
                  </a:lnTo>
                  <a:lnTo>
                    <a:pt x="4748" y="1955"/>
                  </a:lnTo>
                  <a:lnTo>
                    <a:pt x="6610" y="838"/>
                  </a:lnTo>
                  <a:lnTo>
                    <a:pt x="8566" y="186"/>
                  </a:lnTo>
                  <a:lnTo>
                    <a:pt x="10707" y="0"/>
                  </a:lnTo>
                  <a:close/>
                </a:path>
              </a:pathLst>
            </a:custGeom>
            <a:solidFill>
              <a:schemeClr val="accent1"/>
            </a:solidFill>
            <a:ln w="3175" cap="flat">
              <a:solidFill>
                <a:schemeClr val="accent1"/>
              </a:solidFill>
              <a:prstDash val="solid"/>
              <a:round/>
            </a:ln>
            <a:effectLst/>
          </p:spPr>
          <p:txBody>
            <a:bodyPr wrap="square" lIns="34290" tIns="34290" rIns="34290" bIns="34290" numCol="1" anchor="t">
              <a:noAutofit/>
            </a:bodyPr>
            <a:lstStyle/>
            <a:p>
              <a:endParaRPr sz="675"/>
            </a:p>
          </p:txBody>
        </p:sp>
        <p:sp>
          <p:nvSpPr>
            <p:cNvPr id="6174" name="Shape"/>
            <p:cNvSpPr/>
            <p:nvPr/>
          </p:nvSpPr>
          <p:spPr>
            <a:xfrm>
              <a:off x="18483264" y="461891"/>
              <a:ext cx="2553973" cy="2092082"/>
            </a:xfrm>
            <a:custGeom>
              <a:avLst/>
              <a:gdLst/>
              <a:ahLst/>
              <a:cxnLst>
                <a:cxn ang="0">
                  <a:pos x="wd2" y="hd2"/>
                </a:cxn>
                <a:cxn ang="5400000">
                  <a:pos x="wd2" y="hd2"/>
                </a:cxn>
                <a:cxn ang="10800000">
                  <a:pos x="wd2" y="hd2"/>
                </a:cxn>
                <a:cxn ang="16200000">
                  <a:pos x="wd2" y="hd2"/>
                </a:cxn>
              </a:cxnLst>
              <a:rect l="0" t="0" r="r" b="b"/>
              <a:pathLst>
                <a:path w="21600" h="21600" extrusionOk="0">
                  <a:moveTo>
                    <a:pt x="10893" y="3072"/>
                  </a:moveTo>
                  <a:lnTo>
                    <a:pt x="8752" y="3259"/>
                  </a:lnTo>
                  <a:lnTo>
                    <a:pt x="6983" y="4097"/>
                  </a:lnTo>
                  <a:lnTo>
                    <a:pt x="5400" y="5307"/>
                  </a:lnTo>
                  <a:lnTo>
                    <a:pt x="4190" y="6890"/>
                  </a:lnTo>
                  <a:lnTo>
                    <a:pt x="3259" y="8752"/>
                  </a:lnTo>
                  <a:lnTo>
                    <a:pt x="3072" y="10800"/>
                  </a:lnTo>
                  <a:lnTo>
                    <a:pt x="3259" y="12941"/>
                  </a:lnTo>
                  <a:lnTo>
                    <a:pt x="4190" y="14710"/>
                  </a:lnTo>
                  <a:lnTo>
                    <a:pt x="5400" y="16293"/>
                  </a:lnTo>
                  <a:lnTo>
                    <a:pt x="6983" y="17503"/>
                  </a:lnTo>
                  <a:lnTo>
                    <a:pt x="8752" y="18248"/>
                  </a:lnTo>
                  <a:lnTo>
                    <a:pt x="10893" y="18528"/>
                  </a:lnTo>
                  <a:lnTo>
                    <a:pt x="12941" y="18248"/>
                  </a:lnTo>
                  <a:lnTo>
                    <a:pt x="14803" y="17503"/>
                  </a:lnTo>
                  <a:lnTo>
                    <a:pt x="16386" y="16293"/>
                  </a:lnTo>
                  <a:lnTo>
                    <a:pt x="17597" y="14710"/>
                  </a:lnTo>
                  <a:lnTo>
                    <a:pt x="18341" y="12941"/>
                  </a:lnTo>
                  <a:lnTo>
                    <a:pt x="18528" y="10800"/>
                  </a:lnTo>
                  <a:lnTo>
                    <a:pt x="18341" y="8752"/>
                  </a:lnTo>
                  <a:lnTo>
                    <a:pt x="17597" y="6890"/>
                  </a:lnTo>
                  <a:lnTo>
                    <a:pt x="16386" y="5307"/>
                  </a:lnTo>
                  <a:lnTo>
                    <a:pt x="14803" y="4097"/>
                  </a:lnTo>
                  <a:lnTo>
                    <a:pt x="12941" y="3259"/>
                  </a:lnTo>
                  <a:lnTo>
                    <a:pt x="10893" y="3072"/>
                  </a:lnTo>
                  <a:close/>
                  <a:moveTo>
                    <a:pt x="10893" y="0"/>
                  </a:moveTo>
                  <a:lnTo>
                    <a:pt x="13034" y="186"/>
                  </a:lnTo>
                  <a:lnTo>
                    <a:pt x="14990" y="838"/>
                  </a:lnTo>
                  <a:lnTo>
                    <a:pt x="16852" y="1955"/>
                  </a:lnTo>
                  <a:lnTo>
                    <a:pt x="18434" y="3166"/>
                  </a:lnTo>
                  <a:lnTo>
                    <a:pt x="19738" y="4748"/>
                  </a:lnTo>
                  <a:lnTo>
                    <a:pt x="20762" y="6610"/>
                  </a:lnTo>
                  <a:lnTo>
                    <a:pt x="21321" y="8659"/>
                  </a:lnTo>
                  <a:lnTo>
                    <a:pt x="21600" y="10800"/>
                  </a:lnTo>
                  <a:lnTo>
                    <a:pt x="21321" y="13034"/>
                  </a:lnTo>
                  <a:lnTo>
                    <a:pt x="20762" y="14990"/>
                  </a:lnTo>
                  <a:lnTo>
                    <a:pt x="19738" y="16852"/>
                  </a:lnTo>
                  <a:lnTo>
                    <a:pt x="18434" y="18434"/>
                  </a:lnTo>
                  <a:lnTo>
                    <a:pt x="16852" y="19738"/>
                  </a:lnTo>
                  <a:lnTo>
                    <a:pt x="14990" y="20669"/>
                  </a:lnTo>
                  <a:lnTo>
                    <a:pt x="13034" y="21321"/>
                  </a:lnTo>
                  <a:lnTo>
                    <a:pt x="10893" y="21600"/>
                  </a:lnTo>
                  <a:lnTo>
                    <a:pt x="8659" y="21321"/>
                  </a:lnTo>
                  <a:lnTo>
                    <a:pt x="6610" y="20669"/>
                  </a:lnTo>
                  <a:lnTo>
                    <a:pt x="4748" y="19738"/>
                  </a:lnTo>
                  <a:lnTo>
                    <a:pt x="3166" y="18434"/>
                  </a:lnTo>
                  <a:lnTo>
                    <a:pt x="1862" y="16852"/>
                  </a:lnTo>
                  <a:lnTo>
                    <a:pt x="838" y="14990"/>
                  </a:lnTo>
                  <a:lnTo>
                    <a:pt x="279" y="13034"/>
                  </a:lnTo>
                  <a:lnTo>
                    <a:pt x="0" y="10800"/>
                  </a:lnTo>
                  <a:lnTo>
                    <a:pt x="279" y="8659"/>
                  </a:lnTo>
                  <a:lnTo>
                    <a:pt x="838" y="6610"/>
                  </a:lnTo>
                  <a:lnTo>
                    <a:pt x="1862" y="4748"/>
                  </a:lnTo>
                  <a:lnTo>
                    <a:pt x="3166" y="3166"/>
                  </a:lnTo>
                  <a:lnTo>
                    <a:pt x="4748" y="1955"/>
                  </a:lnTo>
                  <a:lnTo>
                    <a:pt x="6610" y="838"/>
                  </a:lnTo>
                  <a:lnTo>
                    <a:pt x="8659" y="186"/>
                  </a:lnTo>
                  <a:lnTo>
                    <a:pt x="10893" y="0"/>
                  </a:lnTo>
                  <a:close/>
                </a:path>
              </a:pathLst>
            </a:custGeom>
            <a:solidFill>
              <a:schemeClr val="accent1"/>
            </a:solidFill>
            <a:ln w="3175" cap="flat">
              <a:solidFill>
                <a:schemeClr val="accent1"/>
              </a:solidFill>
              <a:prstDash val="solid"/>
              <a:round/>
            </a:ln>
            <a:effectLst/>
          </p:spPr>
          <p:txBody>
            <a:bodyPr wrap="square" lIns="34290" tIns="34290" rIns="34290" bIns="34290" numCol="1" anchor="t">
              <a:noAutofit/>
            </a:bodyPr>
            <a:lstStyle/>
            <a:p>
              <a:endParaRPr sz="675"/>
            </a:p>
          </p:txBody>
        </p:sp>
        <p:sp>
          <p:nvSpPr>
            <p:cNvPr id="6175" name="Rectangle"/>
            <p:cNvSpPr/>
            <p:nvPr/>
          </p:nvSpPr>
          <p:spPr>
            <a:xfrm>
              <a:off x="2300772" y="2377835"/>
              <a:ext cx="363283" cy="1078833"/>
            </a:xfrm>
            <a:prstGeom prst="rect">
              <a:avLst/>
            </a:prstGeom>
            <a:solidFill>
              <a:schemeClr val="accent1"/>
            </a:solidFill>
            <a:ln w="3175" cap="flat">
              <a:solidFill>
                <a:schemeClr val="accent1"/>
              </a:solidFill>
              <a:prstDash val="solid"/>
              <a:miter lim="800000"/>
            </a:ln>
            <a:effectLst/>
          </p:spPr>
          <p:txBody>
            <a:bodyPr wrap="square" lIns="34290" tIns="34290" rIns="34290" bIns="34290" numCol="1" anchor="t">
              <a:noAutofit/>
            </a:bodyPr>
            <a:lstStyle/>
            <a:p>
              <a:endParaRPr sz="675"/>
            </a:p>
          </p:txBody>
        </p:sp>
        <p:sp>
          <p:nvSpPr>
            <p:cNvPr id="6176" name="Rectangle"/>
            <p:cNvSpPr/>
            <p:nvPr/>
          </p:nvSpPr>
          <p:spPr>
            <a:xfrm>
              <a:off x="10942447" y="2377835"/>
              <a:ext cx="363283" cy="1078833"/>
            </a:xfrm>
            <a:prstGeom prst="rect">
              <a:avLst/>
            </a:prstGeom>
            <a:solidFill>
              <a:schemeClr val="accent1"/>
            </a:solidFill>
            <a:ln w="3175" cap="flat">
              <a:solidFill>
                <a:schemeClr val="accent1"/>
              </a:solidFill>
              <a:prstDash val="solid"/>
              <a:miter lim="800000"/>
            </a:ln>
            <a:effectLst/>
          </p:spPr>
          <p:txBody>
            <a:bodyPr wrap="square" lIns="34290" tIns="34290" rIns="34290" bIns="34290" numCol="1" anchor="t">
              <a:noAutofit/>
            </a:bodyPr>
            <a:lstStyle/>
            <a:p>
              <a:endParaRPr sz="675"/>
            </a:p>
          </p:txBody>
        </p:sp>
        <p:sp>
          <p:nvSpPr>
            <p:cNvPr id="6177" name="Rectangle"/>
            <p:cNvSpPr/>
            <p:nvPr/>
          </p:nvSpPr>
          <p:spPr>
            <a:xfrm>
              <a:off x="19584114" y="2377835"/>
              <a:ext cx="352271" cy="1078833"/>
            </a:xfrm>
            <a:prstGeom prst="rect">
              <a:avLst/>
            </a:prstGeom>
            <a:solidFill>
              <a:schemeClr val="accent1"/>
            </a:solidFill>
            <a:ln w="3175" cap="flat">
              <a:solidFill>
                <a:schemeClr val="accent1"/>
              </a:solidFill>
              <a:prstDash val="solid"/>
              <a:miter lim="800000"/>
            </a:ln>
            <a:effectLst/>
          </p:spPr>
          <p:txBody>
            <a:bodyPr wrap="square" lIns="34290" tIns="34290" rIns="34290" bIns="34290" numCol="1" anchor="t">
              <a:noAutofit/>
            </a:bodyPr>
            <a:lstStyle/>
            <a:p>
              <a:endParaRPr sz="675"/>
            </a:p>
          </p:txBody>
        </p:sp>
      </p:grpSp>
      <p:sp>
        <p:nvSpPr>
          <p:cNvPr id="6179" name="2015"/>
          <p:cNvSpPr txBox="1"/>
          <p:nvPr/>
        </p:nvSpPr>
        <p:spPr>
          <a:xfrm>
            <a:off x="839105" y="1349938"/>
            <a:ext cx="996378" cy="25391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defRPr sz="3200" b="1">
                <a:solidFill>
                  <a:srgbClr val="44546A"/>
                </a:solidFill>
                <a:latin typeface="+mj-lt"/>
                <a:ea typeface="+mj-ea"/>
                <a:cs typeface="+mj-cs"/>
                <a:sym typeface="Helvetica"/>
              </a:defRPr>
            </a:lvl1pPr>
          </a:lstStyle>
          <a:p>
            <a:r>
              <a:rPr lang="fr-CH" sz="1200" dirty="0" smtClean="0">
                <a:effectLst>
                  <a:outerShdw blurRad="38100" dist="38100" dir="2700000" algn="tl">
                    <a:srgbClr val="000000">
                      <a:alpha val="43137"/>
                    </a:srgbClr>
                  </a:outerShdw>
                </a:effectLst>
              </a:rPr>
              <a:t>I</a:t>
            </a:r>
            <a:endParaRPr sz="1200" dirty="0">
              <a:effectLst>
                <a:outerShdw blurRad="38100" dist="38100" dir="2700000" algn="tl">
                  <a:srgbClr val="000000">
                    <a:alpha val="43137"/>
                  </a:srgbClr>
                </a:outerShdw>
              </a:effectLst>
            </a:endParaRPr>
          </a:p>
        </p:txBody>
      </p:sp>
      <p:sp>
        <p:nvSpPr>
          <p:cNvPr id="6180" name="2016"/>
          <p:cNvSpPr txBox="1"/>
          <p:nvPr/>
        </p:nvSpPr>
        <p:spPr>
          <a:xfrm>
            <a:off x="4092861" y="1349938"/>
            <a:ext cx="996378" cy="25391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defRPr sz="3200" b="1">
                <a:solidFill>
                  <a:srgbClr val="44546A"/>
                </a:solidFill>
                <a:latin typeface="+mj-lt"/>
                <a:ea typeface="+mj-ea"/>
                <a:cs typeface="+mj-cs"/>
                <a:sym typeface="Helvetica"/>
              </a:defRPr>
            </a:lvl1pPr>
          </a:lstStyle>
          <a:p>
            <a:r>
              <a:rPr lang="fr-CH" sz="1200" dirty="0" smtClean="0">
                <a:effectLst>
                  <a:outerShdw blurRad="38100" dist="38100" dir="2700000" algn="tl">
                    <a:srgbClr val="000000">
                      <a:alpha val="43137"/>
                    </a:srgbClr>
                  </a:outerShdw>
                </a:effectLst>
              </a:rPr>
              <a:t>II</a:t>
            </a:r>
            <a:endParaRPr sz="1200" dirty="0">
              <a:effectLst>
                <a:outerShdw blurRad="38100" dist="38100" dir="2700000" algn="tl">
                  <a:srgbClr val="000000">
                    <a:alpha val="43137"/>
                  </a:srgbClr>
                </a:outerShdw>
              </a:effectLst>
            </a:endParaRPr>
          </a:p>
        </p:txBody>
      </p:sp>
      <p:sp>
        <p:nvSpPr>
          <p:cNvPr id="6181" name="2017"/>
          <p:cNvSpPr txBox="1"/>
          <p:nvPr/>
        </p:nvSpPr>
        <p:spPr>
          <a:xfrm>
            <a:off x="7318295" y="1346817"/>
            <a:ext cx="996378" cy="25391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34290" bIns="34290">
            <a:spAutoFit/>
          </a:bodyPr>
          <a:lstStyle>
            <a:lvl1pPr algn="ctr">
              <a:defRPr sz="3200" b="1">
                <a:solidFill>
                  <a:srgbClr val="44546A"/>
                </a:solidFill>
                <a:latin typeface="+mj-lt"/>
                <a:ea typeface="+mj-ea"/>
                <a:cs typeface="+mj-cs"/>
                <a:sym typeface="Helvetica"/>
              </a:defRPr>
            </a:lvl1pPr>
          </a:lstStyle>
          <a:p>
            <a:r>
              <a:rPr lang="fr-CH" sz="1200" dirty="0" smtClean="0">
                <a:effectLst>
                  <a:outerShdw blurRad="38100" dist="38100" dir="2700000" algn="tl">
                    <a:srgbClr val="000000">
                      <a:alpha val="43137"/>
                    </a:srgbClr>
                  </a:outerShdw>
                </a:effectLst>
              </a:rPr>
              <a:t>III</a:t>
            </a:r>
            <a:endParaRPr sz="1200" dirty="0">
              <a:effectLst>
                <a:outerShdw blurRad="38100" dist="38100" dir="2700000" algn="tl">
                  <a:srgbClr val="000000">
                    <a:alpha val="43137"/>
                  </a:srgbClr>
                </a:outerShdw>
              </a:effectLst>
            </a:endParaRPr>
          </a:p>
        </p:txBody>
      </p:sp>
      <p:sp>
        <p:nvSpPr>
          <p:cNvPr id="6184" name="Lorem ipsum dolor sit amet, consectetur adipiscing elit."/>
          <p:cNvSpPr txBox="1"/>
          <p:nvPr/>
        </p:nvSpPr>
        <p:spPr>
          <a:xfrm>
            <a:off x="542398" y="2338809"/>
            <a:ext cx="1731908" cy="93102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2000">
                <a:solidFill>
                  <a:srgbClr val="FFFFFF"/>
                </a:solidFill>
                <a:latin typeface="+mj-lt"/>
                <a:ea typeface="+mj-ea"/>
                <a:cs typeface="+mj-cs"/>
                <a:sym typeface="Helvetica"/>
              </a:defRPr>
            </a:lvl1pPr>
          </a:lstStyle>
          <a:p>
            <a:r>
              <a:rPr lang="en-US" sz="1400" b="1" dirty="0" smtClean="0">
                <a:solidFill>
                  <a:schemeClr val="accent5"/>
                </a:solidFill>
              </a:rPr>
              <a:t>Add new features</a:t>
            </a:r>
            <a:r>
              <a:rPr lang="en-US" sz="1400" dirty="0" smtClean="0">
                <a:solidFill>
                  <a:schemeClr val="accent5"/>
                </a:solidFill>
              </a:rPr>
              <a:t>:</a:t>
            </a:r>
          </a:p>
          <a:p>
            <a:r>
              <a:rPr lang="en-US" sz="1400" dirty="0" smtClean="0">
                <a:solidFill>
                  <a:schemeClr val="accent5"/>
                </a:solidFill>
              </a:rPr>
              <a:t>+GPIO, Network, local HMI, auto-diagnostic </a:t>
            </a:r>
            <a:endParaRPr lang="en-US" sz="1400" dirty="0">
              <a:solidFill>
                <a:schemeClr val="accent5"/>
              </a:solidFill>
            </a:endParaRPr>
          </a:p>
        </p:txBody>
      </p:sp>
      <p:sp>
        <p:nvSpPr>
          <p:cNvPr id="28" name="Title 1"/>
          <p:cNvSpPr>
            <a:spLocks noGrp="1"/>
          </p:cNvSpPr>
          <p:nvPr>
            <p:ph type="title"/>
          </p:nvPr>
        </p:nvSpPr>
        <p:spPr>
          <a:xfrm>
            <a:off x="457201" y="4894"/>
            <a:ext cx="8226854" cy="940443"/>
          </a:xfrm>
        </p:spPr>
        <p:txBody>
          <a:bodyPr/>
          <a:lstStyle/>
          <a:p>
            <a:r>
              <a:rPr lang="en-US" dirty="0" smtClean="0">
                <a:solidFill>
                  <a:schemeClr val="tx2">
                    <a:lumMod val="75000"/>
                  </a:schemeClr>
                </a:solidFill>
              </a:rPr>
              <a:t>Development Milestones</a:t>
            </a:r>
            <a:endParaRPr lang="en-US" dirty="0">
              <a:solidFill>
                <a:schemeClr val="tx2">
                  <a:lumMod val="75000"/>
                </a:schemeClr>
              </a:solidFill>
            </a:endParaRPr>
          </a:p>
        </p:txBody>
      </p:sp>
      <p:sp>
        <p:nvSpPr>
          <p:cNvPr id="4" name="TextBox 3"/>
          <p:cNvSpPr txBox="1"/>
          <p:nvPr/>
        </p:nvSpPr>
        <p:spPr>
          <a:xfrm>
            <a:off x="7839075" y="2011680"/>
            <a:ext cx="697627" cy="369332"/>
          </a:xfrm>
          <a:prstGeom prst="rect">
            <a:avLst/>
          </a:prstGeom>
          <a:noFill/>
        </p:spPr>
        <p:txBody>
          <a:bodyPr wrap="none" rtlCol="0">
            <a:spAutoFit/>
          </a:bodyPr>
          <a:lstStyle/>
          <a:p>
            <a:r>
              <a:rPr lang="en-US" b="1" u="sng" dirty="0" smtClean="0">
                <a:solidFill>
                  <a:schemeClr val="accent6"/>
                </a:solidFill>
                <a:effectLst>
                  <a:outerShdw blurRad="38100" dist="38100" dir="2700000" algn="tl">
                    <a:srgbClr val="000000">
                      <a:alpha val="43137"/>
                    </a:srgbClr>
                  </a:outerShdw>
                </a:effectLst>
              </a:rPr>
              <a:t>2019</a:t>
            </a:r>
          </a:p>
        </p:txBody>
      </p:sp>
      <p:sp>
        <p:nvSpPr>
          <p:cNvPr id="33" name="Lorem ipsum dolor sit amet, consectetur adipiscing elit."/>
          <p:cNvSpPr txBox="1"/>
          <p:nvPr/>
        </p:nvSpPr>
        <p:spPr>
          <a:xfrm>
            <a:off x="2153610" y="2767698"/>
            <a:ext cx="1807420" cy="71558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2000">
                <a:solidFill>
                  <a:srgbClr val="FFFFFF"/>
                </a:solidFill>
                <a:latin typeface="+mj-lt"/>
                <a:ea typeface="+mj-ea"/>
                <a:cs typeface="+mj-cs"/>
                <a:sym typeface="Helvetica"/>
              </a:defRPr>
            </a:lvl1pPr>
          </a:lstStyle>
          <a:p>
            <a:r>
              <a:rPr lang="en-US" sz="1400" dirty="0" smtClean="0">
                <a:solidFill>
                  <a:schemeClr val="accent5"/>
                </a:solidFill>
              </a:rPr>
              <a:t>Identify generic configurable interlock scenarios.</a:t>
            </a:r>
            <a:endParaRPr lang="en-US" sz="1400" dirty="0">
              <a:solidFill>
                <a:schemeClr val="accent5"/>
              </a:solidFill>
            </a:endParaRPr>
          </a:p>
        </p:txBody>
      </p:sp>
      <p:sp>
        <p:nvSpPr>
          <p:cNvPr id="36" name="Lorem ipsum dolor sit amet, consectetur adipiscing elit."/>
          <p:cNvSpPr txBox="1"/>
          <p:nvPr/>
        </p:nvSpPr>
        <p:spPr>
          <a:xfrm>
            <a:off x="4043803" y="2405748"/>
            <a:ext cx="1350987" cy="71558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2000">
                <a:solidFill>
                  <a:srgbClr val="FFFFFF"/>
                </a:solidFill>
                <a:latin typeface="+mj-lt"/>
                <a:ea typeface="+mj-ea"/>
                <a:cs typeface="+mj-cs"/>
                <a:sym typeface="Helvetica"/>
              </a:defRPr>
            </a:lvl1pPr>
          </a:lstStyle>
          <a:p>
            <a:r>
              <a:rPr lang="en-US" sz="1400" dirty="0" smtClean="0">
                <a:solidFill>
                  <a:schemeClr val="accent5"/>
                </a:solidFill>
              </a:rPr>
              <a:t>New design &amp; prototyping phase.</a:t>
            </a:r>
            <a:endParaRPr lang="en-US" sz="1400" dirty="0">
              <a:solidFill>
                <a:schemeClr val="accent5"/>
              </a:solidFill>
            </a:endParaRPr>
          </a:p>
        </p:txBody>
      </p:sp>
      <p:sp>
        <p:nvSpPr>
          <p:cNvPr id="37" name="Lorem ipsum dolor sit amet, consectetur adipiscing elit."/>
          <p:cNvSpPr txBox="1"/>
          <p:nvPr/>
        </p:nvSpPr>
        <p:spPr>
          <a:xfrm>
            <a:off x="5348727" y="2786748"/>
            <a:ext cx="1682101" cy="71558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2000">
                <a:solidFill>
                  <a:srgbClr val="FFFFFF"/>
                </a:solidFill>
                <a:latin typeface="+mj-lt"/>
                <a:ea typeface="+mj-ea"/>
                <a:cs typeface="+mj-cs"/>
                <a:sym typeface="Helvetica"/>
              </a:defRPr>
            </a:lvl1pPr>
          </a:lstStyle>
          <a:p>
            <a:r>
              <a:rPr lang="en-US" sz="1400" dirty="0" smtClean="0">
                <a:solidFill>
                  <a:schemeClr val="accent5"/>
                </a:solidFill>
              </a:rPr>
              <a:t>Reliability studies, tests &amp; conformity certification</a:t>
            </a:r>
            <a:endParaRPr lang="en-US" sz="1400" dirty="0">
              <a:solidFill>
                <a:schemeClr val="accent5"/>
              </a:solidFill>
            </a:endParaRPr>
          </a:p>
        </p:txBody>
      </p:sp>
      <p:sp>
        <p:nvSpPr>
          <p:cNvPr id="38" name="Lorem ipsum dolor sit amet, consectetur adipiscing elit."/>
          <p:cNvSpPr txBox="1"/>
          <p:nvPr/>
        </p:nvSpPr>
        <p:spPr>
          <a:xfrm>
            <a:off x="7225152" y="2653398"/>
            <a:ext cx="1682101" cy="28469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34290" bIns="34290">
            <a:spAutoFit/>
          </a:bodyPr>
          <a:lstStyle>
            <a:lvl1pPr>
              <a:defRPr sz="2000">
                <a:solidFill>
                  <a:srgbClr val="FFFFFF"/>
                </a:solidFill>
                <a:latin typeface="+mj-lt"/>
                <a:ea typeface="+mj-ea"/>
                <a:cs typeface="+mj-cs"/>
                <a:sym typeface="Helvetica"/>
              </a:defRPr>
            </a:lvl1pPr>
          </a:lstStyle>
          <a:p>
            <a:r>
              <a:rPr lang="en-US" sz="1400" b="1" dirty="0" smtClean="0">
                <a:solidFill>
                  <a:schemeClr val="accent5"/>
                </a:solidFill>
              </a:rPr>
              <a:t>Pilot installation</a:t>
            </a:r>
            <a:endParaRPr lang="en-US" sz="1400" b="1" dirty="0">
              <a:solidFill>
                <a:schemeClr val="accent5"/>
              </a:solidFill>
            </a:endParaRPr>
          </a:p>
        </p:txBody>
      </p:sp>
      <p:sp>
        <p:nvSpPr>
          <p:cNvPr id="2" name="TextBox 1"/>
          <p:cNvSpPr txBox="1"/>
          <p:nvPr/>
        </p:nvSpPr>
        <p:spPr>
          <a:xfrm>
            <a:off x="2201957" y="5542330"/>
            <a:ext cx="1710725" cy="369332"/>
          </a:xfrm>
          <a:prstGeom prst="rect">
            <a:avLst/>
          </a:prstGeom>
          <a:noFill/>
        </p:spPr>
        <p:txBody>
          <a:bodyPr wrap="none" rtlCol="0">
            <a:spAutoFit/>
          </a:bodyPr>
          <a:lstStyle/>
          <a:p>
            <a:r>
              <a:rPr lang="en-US" b="1" u="sng" dirty="0" smtClean="0">
                <a:solidFill>
                  <a:srgbClr val="FFC000"/>
                </a:solidFill>
                <a:effectLst>
                  <a:outerShdw blurRad="38100" dist="38100" dir="2700000" algn="tl">
                    <a:srgbClr val="000000">
                      <a:alpha val="43137"/>
                    </a:srgbClr>
                  </a:outerShdw>
                </a:effectLst>
              </a:rPr>
              <a:t>SIL-3 certified</a:t>
            </a:r>
          </a:p>
        </p:txBody>
      </p:sp>
      <p:sp>
        <p:nvSpPr>
          <p:cNvPr id="40" name="Slide Number Placeholder 4"/>
          <p:cNvSpPr>
            <a:spLocks noGrp="1"/>
          </p:cNvSpPr>
          <p:nvPr>
            <p:ph type="sldNum" sz="quarter" idx="4294967295"/>
          </p:nvPr>
        </p:nvSpPr>
        <p:spPr>
          <a:xfrm>
            <a:off x="8318727" y="6337302"/>
            <a:ext cx="501424" cy="365125"/>
          </a:xfrm>
          <a:prstGeom prst="rect">
            <a:avLst/>
          </a:prstGeom>
        </p:spPr>
        <p:txBody>
          <a:bodyPr/>
          <a:lstStyle/>
          <a:p>
            <a:pPr algn="ctr">
              <a:lnSpc>
                <a:spcPct val="200000"/>
              </a:lnSpc>
            </a:pPr>
            <a:r>
              <a:rPr lang="fr-FR" sz="680" dirty="0" smtClean="0">
                <a:solidFill>
                  <a:schemeClr val="bg1">
                    <a:lumMod val="65000"/>
                  </a:schemeClr>
                </a:solidFill>
              </a:rPr>
              <a:t>10</a:t>
            </a:r>
            <a:endParaRPr lang="fr-FR" sz="680" dirty="0">
              <a:solidFill>
                <a:schemeClr val="bg1">
                  <a:lumMod val="65000"/>
                </a:schemeClr>
              </a:solidFill>
            </a:endParaRPr>
          </a:p>
        </p:txBody>
      </p:sp>
      <p:pic>
        <p:nvPicPr>
          <p:cNvPr id="5" name="Picture 4"/>
          <p:cNvPicPr>
            <a:picLocks noChangeAspect="1"/>
          </p:cNvPicPr>
          <p:nvPr/>
        </p:nvPicPr>
        <p:blipFill rotWithShape="1">
          <a:blip r:embed="rId3"/>
          <a:srcRect l="14720" t="18195" r="61469" b="57360"/>
          <a:stretch/>
        </p:blipFill>
        <p:spPr>
          <a:xfrm>
            <a:off x="7030828" y="3733553"/>
            <a:ext cx="2116267" cy="1950068"/>
          </a:xfrm>
          <a:prstGeom prst="rect">
            <a:avLst/>
          </a:prstGeom>
        </p:spPr>
      </p:pic>
      <p:pic>
        <p:nvPicPr>
          <p:cNvPr id="41" name="Picture 2" descr="Image result for iec 615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596508">
            <a:off x="5023392" y="3781954"/>
            <a:ext cx="1124351" cy="787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982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CERNCorporate4-3-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b="1" u="sng" dirty="0" smtClean="0">
            <a:effectLst>
              <a:outerShdw blurRad="38100" dist="38100" dir="2700000" algn="tl">
                <a:srgbClr val="000000">
                  <a:alpha val="43137"/>
                </a:srgbClr>
              </a:outerShdw>
            </a:effectLs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
  <TotalTime>43766</TotalTime>
  <Words>937</Words>
  <Application>Microsoft Office PowerPoint</Application>
  <PresentationFormat>On-screen Show (4:3)</PresentationFormat>
  <Paragraphs>172</Paragraphs>
  <Slides>18</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 Narrow</vt:lpstr>
      <vt:lpstr>Baskerville Old Face</vt:lpstr>
      <vt:lpstr>Calibri</vt:lpstr>
      <vt:lpstr>Castellar</vt:lpstr>
      <vt:lpstr>Helvetica</vt:lpstr>
      <vt:lpstr>Wingdings</vt:lpstr>
      <vt:lpstr>CERNCorporate4-3-1</vt:lpstr>
      <vt:lpstr>Personnel Protection Systems  New control solutions for safety applications  </vt:lpstr>
      <vt:lpstr>Personnel Protection Systems @ CERN</vt:lpstr>
      <vt:lpstr>Personnel Protection Systems @ CERN</vt:lpstr>
      <vt:lpstr>Example: GBAR Laser Room Installation</vt:lpstr>
      <vt:lpstr>Our Primary Objective</vt:lpstr>
      <vt:lpstr>PowerPoint Presentation</vt:lpstr>
      <vt:lpstr>The R&amp;D Activity: basic concept</vt:lpstr>
      <vt:lpstr>PowerPoint Presentation</vt:lpstr>
      <vt:lpstr>Development Milestones</vt:lpstr>
      <vt:lpstr>Conclusions</vt:lpstr>
      <vt:lpstr>PowerPoint Presentation</vt:lpstr>
      <vt:lpstr>Personnel Protection Systems @ CERN</vt:lpstr>
      <vt:lpstr>Small/Medium Size PPS (Experimental Areas)</vt:lpstr>
      <vt:lpstr>Main Limitations of PLC solutions</vt:lpstr>
      <vt:lpstr>Other available options: two products of interest</vt:lpstr>
      <vt:lpstr>Other available options: FPGAs</vt:lpstr>
      <vt:lpstr>The R&amp;D Activity: basic idea</vt:lpstr>
      <vt:lpstr>The R&amp;D Activity: software part</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Miriam Munoz Codoceo</dc:creator>
  <cp:lastModifiedBy>Francesco Valentini</cp:lastModifiedBy>
  <cp:revision>555</cp:revision>
  <cp:lastPrinted>2018-10-25T08:34:04Z</cp:lastPrinted>
  <dcterms:created xsi:type="dcterms:W3CDTF">2016-09-15T11:17:58Z</dcterms:created>
  <dcterms:modified xsi:type="dcterms:W3CDTF">2018-10-25T12:31:46Z</dcterms:modified>
</cp:coreProperties>
</file>