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30" r:id="rId1"/>
    <p:sldMasterId id="2147483942" r:id="rId2"/>
  </p:sldMasterIdLst>
  <p:notesMasterIdLst>
    <p:notesMasterId r:id="rId20"/>
  </p:notesMasterIdLst>
  <p:handoutMasterIdLst>
    <p:handoutMasterId r:id="rId21"/>
  </p:handoutMasterIdLst>
  <p:sldIdLst>
    <p:sldId id="527" r:id="rId3"/>
    <p:sldId id="528" r:id="rId4"/>
    <p:sldId id="529" r:id="rId5"/>
    <p:sldId id="532" r:id="rId6"/>
    <p:sldId id="548" r:id="rId7"/>
    <p:sldId id="549" r:id="rId8"/>
    <p:sldId id="645" r:id="rId9"/>
    <p:sldId id="647" r:id="rId10"/>
    <p:sldId id="637" r:id="rId11"/>
    <p:sldId id="650" r:id="rId12"/>
    <p:sldId id="514" r:id="rId13"/>
    <p:sldId id="649" r:id="rId14"/>
    <p:sldId id="648" r:id="rId15"/>
    <p:sldId id="651" r:id="rId16"/>
    <p:sldId id="646" r:id="rId17"/>
    <p:sldId id="654" r:id="rId18"/>
    <p:sldId id="655" r:id="rId19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2247692-5FA6-4198-B839-2C24540A0CAB}">
          <p14:sldIdLst>
            <p14:sldId id="527"/>
            <p14:sldId id="528"/>
            <p14:sldId id="529"/>
            <p14:sldId id="532"/>
            <p14:sldId id="548"/>
            <p14:sldId id="549"/>
            <p14:sldId id="645"/>
            <p14:sldId id="647"/>
            <p14:sldId id="637"/>
            <p14:sldId id="650"/>
            <p14:sldId id="514"/>
            <p14:sldId id="649"/>
            <p14:sldId id="648"/>
            <p14:sldId id="651"/>
            <p14:sldId id="646"/>
            <p14:sldId id="654"/>
            <p14:sldId id="6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onel Marques Antunes Ferreira" initials="LMAF" lastIdx="1" clrIdx="0">
    <p:extLst>
      <p:ext uri="{19B8F6BF-5375-455C-9EA6-DF929625EA0E}">
        <p15:presenceInfo xmlns:p15="http://schemas.microsoft.com/office/powerpoint/2012/main" userId="S-1-5-21-1526224874-1540688658-1361462980-322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33"/>
    <a:srgbClr val="AA633C"/>
    <a:srgbClr val="FFFFFF"/>
    <a:srgbClr val="003E1C"/>
    <a:srgbClr val="EBF5FF"/>
    <a:srgbClr val="00518E"/>
    <a:srgbClr val="000000"/>
    <a:srgbClr val="92D050"/>
    <a:srgbClr val="920000"/>
    <a:srgbClr val="3E1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76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61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2593" cy="498804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780" y="0"/>
            <a:ext cx="2952593" cy="498804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F1B920CB-50BB-4AFC-A887-1B815E98AD9B}" type="datetimeFigureOut">
              <a:rPr lang="en-GB" smtClean="0"/>
              <a:pPr/>
              <a:t>25/10/2018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3709"/>
            <a:ext cx="2952593" cy="498804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780" y="9443709"/>
            <a:ext cx="2952593" cy="498804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F8C612AB-08DA-4F92-9390-115EBBCAFD1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404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8853"/>
          </a:xfrm>
          <a:prstGeom prst="rect">
            <a:avLst/>
          </a:prstGeom>
        </p:spPr>
        <p:txBody>
          <a:bodyPr vert="horz" lIns="96159" tIns="48079" rIns="96159" bIns="4807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8853"/>
          </a:xfrm>
          <a:prstGeom prst="rect">
            <a:avLst/>
          </a:prstGeom>
        </p:spPr>
        <p:txBody>
          <a:bodyPr vert="horz" lIns="96159" tIns="48079" rIns="96159" bIns="48079" rtlCol="0"/>
          <a:lstStyle>
            <a:lvl1pPr algn="r">
              <a:defRPr sz="1300"/>
            </a:lvl1pPr>
          </a:lstStyle>
          <a:p>
            <a:fld id="{2F9E92B3-03F6-458E-97E7-F662FB24E28E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78337" cy="335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159" tIns="48079" rIns="96159" bIns="480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84835"/>
            <a:ext cx="5449570" cy="3914865"/>
          </a:xfrm>
          <a:prstGeom prst="rect">
            <a:avLst/>
          </a:prstGeom>
        </p:spPr>
        <p:txBody>
          <a:bodyPr vert="horz" lIns="96159" tIns="48079" rIns="96159" bIns="480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4"/>
            <a:ext cx="2951850" cy="498852"/>
          </a:xfrm>
          <a:prstGeom prst="rect">
            <a:avLst/>
          </a:prstGeom>
        </p:spPr>
        <p:txBody>
          <a:bodyPr vert="horz" lIns="96159" tIns="48079" rIns="96159" bIns="4807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7" y="9443664"/>
            <a:ext cx="2951850" cy="498852"/>
          </a:xfrm>
          <a:prstGeom prst="rect">
            <a:avLst/>
          </a:prstGeom>
        </p:spPr>
        <p:txBody>
          <a:bodyPr vert="horz" lIns="96159" tIns="48079" rIns="96159" bIns="48079" rtlCol="0" anchor="b"/>
          <a:lstStyle>
            <a:lvl1pPr algn="r">
              <a:defRPr sz="1300"/>
            </a:lvl1pPr>
          </a:lstStyle>
          <a:p>
            <a:fld id="{42EB4C3D-16FB-4D94-8459-52FA44EFB9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79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02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503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B5BB-23EC-41B1-8169-27F5C17BEFD1}" type="datetimeFigureOut">
              <a:rPr lang="en-GB" smtClean="0"/>
              <a:pPr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1AF62-6177-4CDE-9595-C8D1E0BDFDA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33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315659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04482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B5BB-23EC-41B1-8169-27F5C17BEFD1}" type="datetimeFigureOut">
              <a:rPr lang="en-GB" smtClean="0"/>
              <a:pPr/>
              <a:t>25/10/2018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1AF62-6177-4CDE-9595-C8D1E0BDFDA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33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501325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08638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954374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655953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73554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501325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742704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650912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96053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315659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044826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086381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954374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655953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73554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74270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650912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9605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32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696" r:id="rId12"/>
    <p:sldLayoutId id="2147483678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27.04.2016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smtClean="0"/>
              <a:t>Elisa García-Tabarés Valdivieso</a:t>
            </a:r>
            <a:endParaRPr lang="en-GB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32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4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jpg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9439" y="1851203"/>
            <a:ext cx="7592108" cy="1606486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ATS-KT Innovation Day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3338400" y="3927551"/>
            <a:ext cx="3114439" cy="1441646"/>
          </a:xfrm>
        </p:spPr>
        <p:txBody>
          <a:bodyPr>
            <a:noAutofit/>
          </a:bodyPr>
          <a:lstStyle/>
          <a:p>
            <a:r>
              <a:rPr lang="es-ES" sz="1600" b="1" dirty="0">
                <a:solidFill>
                  <a:schemeClr val="accent6">
                    <a:lumMod val="50000"/>
                  </a:schemeClr>
                </a:solidFill>
              </a:rPr>
              <a:t>Lucia Lain </a:t>
            </a:r>
            <a:r>
              <a:rPr lang="es-ES" sz="1600" b="1" dirty="0" smtClean="0">
                <a:solidFill>
                  <a:schemeClr val="accent6">
                    <a:lumMod val="50000"/>
                  </a:schemeClr>
                </a:solidFill>
              </a:rPr>
              <a:t>Amador</a:t>
            </a:r>
            <a:endParaRPr lang="en-GB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3"/>
          <a:stretch/>
        </p:blipFill>
        <p:spPr>
          <a:xfrm>
            <a:off x="7774462" y="41289"/>
            <a:ext cx="777010" cy="79965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56964" y="194610"/>
            <a:ext cx="43535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ATS-KT Innovation day</a:t>
            </a:r>
          </a:p>
          <a:p>
            <a:pPr algn="ctr"/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26</a:t>
            </a:r>
            <a:r>
              <a:rPr lang="de-DE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October 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2018, Geneva, Switzerland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-8624" y="878580"/>
            <a:ext cx="9152624" cy="0"/>
          </a:xfrm>
          <a:prstGeom prst="line">
            <a:avLst/>
          </a:prstGeom>
          <a:ln>
            <a:solidFill>
              <a:srgbClr val="007033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659439" y="3145084"/>
            <a:ext cx="8029421" cy="16064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b="1" dirty="0" smtClean="0"/>
              <a:t>Development of copper electroformed NEG coated vacuum chambers</a:t>
            </a:r>
            <a:r>
              <a:rPr lang="en-GB" sz="3200" dirty="0" smtClean="0"/>
              <a:t/>
            </a:r>
            <a:br>
              <a:rPr lang="en-GB" sz="3200" dirty="0" smtClean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9190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4647850"/>
              </p:ext>
            </p:extLst>
          </p:nvPr>
        </p:nvGraphicFramePr>
        <p:xfrm>
          <a:off x="900952" y="821127"/>
          <a:ext cx="7154530" cy="467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8" name="Graph" r:id="rId3" imgW="3920760" imgH="2560320" progId="Origin50.Graph">
                  <p:embed/>
                </p:oleObj>
              </mc:Choice>
              <mc:Fallback>
                <p:oleObj name="Graph" r:id="rId3" imgW="3920760" imgH="25603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0952" y="821127"/>
                        <a:ext cx="7154530" cy="4672168"/>
                      </a:xfrm>
                      <a:prstGeom prst="rect">
                        <a:avLst/>
                      </a:prstGeom>
                      <a:solidFill>
                        <a:schemeClr val="bg1">
                          <a:alpha val="19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5676523" y="284594"/>
            <a:ext cx="2539431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77344" y="288221"/>
            <a:ext cx="20024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Prototypes </a:t>
            </a:r>
          </a:p>
          <a:p>
            <a:endParaRPr lang="en-GB" sz="2800" dirty="0"/>
          </a:p>
        </p:txBody>
      </p:sp>
      <p:sp>
        <p:nvSpPr>
          <p:cNvPr id="23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tx1"/>
                </a:solidFill>
              </a:rPr>
              <a:t>ATS-KT Innovation day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26</a:t>
            </a:r>
            <a:r>
              <a:rPr lang="en-GB" baseline="30000" dirty="0" smtClean="0">
                <a:solidFill>
                  <a:schemeClr val="tx1"/>
                </a:solidFill>
              </a:rPr>
              <a:t>th</a:t>
            </a:r>
            <a:r>
              <a:rPr lang="en-GB" dirty="0" smtClean="0">
                <a:solidFill>
                  <a:schemeClr val="tx1"/>
                </a:solidFill>
              </a:rPr>
              <a:t> October </a:t>
            </a:r>
            <a:r>
              <a:rPr lang="en-GB" dirty="0">
                <a:solidFill>
                  <a:schemeClr val="tx1"/>
                </a:solidFill>
              </a:rPr>
              <a:t>2018, </a:t>
            </a:r>
            <a:r>
              <a:rPr lang="en-GB" dirty="0" smtClean="0">
                <a:solidFill>
                  <a:schemeClr val="tx1"/>
                </a:solidFill>
              </a:rPr>
              <a:t>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Slide Number Placeholder 3"/>
          <p:cNvSpPr txBox="1">
            <a:spLocks/>
          </p:cNvSpPr>
          <p:nvPr/>
        </p:nvSpPr>
        <p:spPr>
          <a:xfrm>
            <a:off x="6683488" y="63809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10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96957" y="300317"/>
            <a:ext cx="27111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000" dirty="0">
                <a:solidFill>
                  <a:srgbClr val="C00000"/>
                </a:solidFill>
              </a:rPr>
              <a:t>TiZrV coated chamber</a:t>
            </a:r>
            <a:endParaRPr lang="fr-CH" sz="20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69983" y="284594"/>
            <a:ext cx="2565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Pumping performance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092303" y="839917"/>
            <a:ext cx="5085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H</a:t>
            </a:r>
            <a:r>
              <a:rPr lang="de-CH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 sticking probability ( </a:t>
            </a:r>
            <a:r>
              <a:rPr lang="de-CH" dirty="0" smtClean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 </a:t>
            </a:r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pumping performance)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60309" y="5493295"/>
            <a:ext cx="8079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H</a:t>
            </a:r>
            <a:r>
              <a:rPr lang="en-GB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 sticking factor reaches reference values (standard coating method), but there is a delay in activation temperature.</a:t>
            </a:r>
            <a:r>
              <a:rPr lang="en-GB" baseline="30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55984" y="1987662"/>
            <a:ext cx="1247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rgbClr val="FF0000"/>
                </a:solidFill>
              </a:rPr>
              <a:t>NEG reference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22503" y="3686215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rgbClr val="002060"/>
                </a:solidFill>
              </a:rPr>
              <a:t>Prototypes</a:t>
            </a:r>
            <a:endParaRPr lang="fr-CH" dirty="0">
              <a:solidFill>
                <a:srgbClr val="002060"/>
              </a:solidFill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2957689" y="1467556"/>
            <a:ext cx="3623733" cy="3149600"/>
          </a:xfrm>
          <a:custGeom>
            <a:avLst/>
            <a:gdLst>
              <a:gd name="connsiteX0" fmla="*/ 146755 w 3623733"/>
              <a:gd name="connsiteY0" fmla="*/ 3127022 h 3149600"/>
              <a:gd name="connsiteX1" fmla="*/ 1817511 w 3623733"/>
              <a:gd name="connsiteY1" fmla="*/ 3059288 h 3149600"/>
              <a:gd name="connsiteX2" fmla="*/ 3612444 w 3623733"/>
              <a:gd name="connsiteY2" fmla="*/ 1749777 h 3149600"/>
              <a:gd name="connsiteX3" fmla="*/ 3623733 w 3623733"/>
              <a:gd name="connsiteY3" fmla="*/ 0 h 3149600"/>
              <a:gd name="connsiteX4" fmla="*/ 3070578 w 3623733"/>
              <a:gd name="connsiteY4" fmla="*/ 11288 h 3149600"/>
              <a:gd name="connsiteX5" fmla="*/ 2348089 w 3623733"/>
              <a:gd name="connsiteY5" fmla="*/ 2077155 h 3149600"/>
              <a:gd name="connsiteX6" fmla="*/ 0 w 3623733"/>
              <a:gd name="connsiteY6" fmla="*/ 2901244 h 3149600"/>
              <a:gd name="connsiteX7" fmla="*/ 11289 w 3623733"/>
              <a:gd name="connsiteY7" fmla="*/ 3149600 h 314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23733" h="3149600">
                <a:moveTo>
                  <a:pt x="146755" y="3127022"/>
                </a:moveTo>
                <a:lnTo>
                  <a:pt x="1817511" y="3059288"/>
                </a:lnTo>
                <a:lnTo>
                  <a:pt x="3612444" y="1749777"/>
                </a:lnTo>
                <a:lnTo>
                  <a:pt x="3623733" y="0"/>
                </a:lnTo>
                <a:lnTo>
                  <a:pt x="3070578" y="11288"/>
                </a:lnTo>
                <a:lnTo>
                  <a:pt x="2348089" y="2077155"/>
                </a:lnTo>
                <a:lnTo>
                  <a:pt x="0" y="2901244"/>
                </a:lnTo>
                <a:lnTo>
                  <a:pt x="11289" y="3149600"/>
                </a:lnTo>
              </a:path>
            </a:pathLst>
          </a:custGeom>
          <a:solidFill>
            <a:srgbClr val="00B0F0">
              <a:alpha val="16000"/>
            </a:srgbClr>
          </a:solidFill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7808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260" y="645335"/>
            <a:ext cx="3792031" cy="236413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8738" y="248626"/>
            <a:ext cx="502605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 smtClean="0"/>
          </a:p>
          <a:p>
            <a:endParaRPr lang="en-GB" sz="2000" dirty="0"/>
          </a:p>
          <a:p>
            <a:endParaRPr lang="en-US" sz="2000" dirty="0"/>
          </a:p>
          <a:p>
            <a:pPr marL="342900" indent="-342900">
              <a:buClr>
                <a:srgbClr val="FF0000"/>
              </a:buClr>
              <a:buFont typeface="Arial" pitchFamily="34" charset="0"/>
              <a:buChar char="•"/>
            </a:pPr>
            <a:r>
              <a:rPr lang="en-GB" sz="2000" dirty="0" smtClean="0"/>
              <a:t>Transfer of the technology to non circular and/or complex geometries.</a:t>
            </a:r>
          </a:p>
          <a:p>
            <a:endParaRPr lang="en-GB" sz="2000" dirty="0"/>
          </a:p>
          <a:p>
            <a:endParaRPr lang="en-GB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Joining stiffeners and/or cooling lines by the electroforming process.</a:t>
            </a:r>
            <a:endParaRPr lang="en-GB" sz="2000" dirty="0"/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2000" dirty="0" smtClean="0"/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2000" dirty="0"/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000" dirty="0" smtClean="0"/>
              <a:t>Optimization of plating procedures at CERN. Reverse pulse plating to optimize thickness distribution. </a:t>
            </a:r>
            <a:endParaRPr lang="en-US" sz="2000" dirty="0"/>
          </a:p>
          <a:p>
            <a:endParaRPr lang="en-US" sz="2000" dirty="0" smtClean="0"/>
          </a:p>
          <a:p>
            <a:pPr marL="342900" indent="-342900"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</a:pPr>
            <a:r>
              <a:rPr lang="de-CH" sz="2000" dirty="0" smtClean="0"/>
              <a:t>Decrease the in-situ activation temperature of the coating.</a:t>
            </a:r>
            <a:endParaRPr lang="de-CH" sz="2000" dirty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325911" y="264487"/>
            <a:ext cx="8680916" cy="76169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Further steps</a:t>
            </a:r>
            <a:endParaRPr lang="en-US" strike="sngStrike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 dirty="0" smtClean="0">
                <a:solidFill>
                  <a:schemeClr val="accent4">
                    <a:lumMod val="75000"/>
                  </a:schemeClr>
                </a:solidFill>
              </a:rPr>
              <a:t>11</a:t>
            </a:r>
            <a:endParaRPr 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28156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bg1"/>
                </a:solidFill>
              </a:rPr>
              <a:t>EVC-15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17-22 June </a:t>
            </a:r>
            <a:r>
              <a:rPr lang="en-GB" dirty="0">
                <a:solidFill>
                  <a:schemeClr val="bg1"/>
                </a:solidFill>
              </a:rPr>
              <a:t>2018, </a:t>
            </a:r>
            <a:r>
              <a:rPr lang="en-GB" dirty="0" smtClean="0">
                <a:solidFill>
                  <a:schemeClr val="bg1"/>
                </a:solidFill>
              </a:rPr>
              <a:t>Geneva, Switzerland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mtClean="0">
                <a:solidFill>
                  <a:schemeClr val="tx1"/>
                </a:solidFill>
              </a:rPr>
              <a:t>ATS-KT Innovation day</a:t>
            </a:r>
          </a:p>
          <a:p>
            <a:pPr algn="ctr"/>
            <a:r>
              <a:rPr lang="en-GB" smtClean="0">
                <a:solidFill>
                  <a:schemeClr val="tx1"/>
                </a:solidFill>
              </a:rPr>
              <a:t>26</a:t>
            </a:r>
            <a:r>
              <a:rPr lang="en-GB" baseline="30000" smtClean="0">
                <a:solidFill>
                  <a:schemeClr val="tx1"/>
                </a:solidFill>
              </a:rPr>
              <a:t>th</a:t>
            </a:r>
            <a:r>
              <a:rPr lang="en-GB" smtClean="0">
                <a:solidFill>
                  <a:schemeClr val="tx1"/>
                </a:solidFill>
              </a:rPr>
              <a:t> October 2018, 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214795" y="3296678"/>
            <a:ext cx="3667504" cy="206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7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8738" y="248626"/>
            <a:ext cx="5895191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 smtClean="0"/>
          </a:p>
          <a:p>
            <a:endParaRPr lang="en-GB" sz="2000" dirty="0"/>
          </a:p>
          <a:p>
            <a:endParaRPr lang="en-US" sz="2000" dirty="0"/>
          </a:p>
          <a:p>
            <a:pPr marL="342900" indent="-342900">
              <a:buClr>
                <a:srgbClr val="FF0000"/>
              </a:buClr>
              <a:buFont typeface="Arial" pitchFamily="34" charset="0"/>
              <a:buChar char="•"/>
            </a:pPr>
            <a:r>
              <a:rPr lang="en-GB" sz="2000" dirty="0" smtClean="0"/>
              <a:t>Vacuum in the </a:t>
            </a:r>
            <a:r>
              <a:rPr lang="en-GB" sz="2000" dirty="0" err="1" smtClean="0"/>
              <a:t>beampipes</a:t>
            </a:r>
            <a:r>
              <a:rPr lang="en-GB" sz="2000" dirty="0" smtClean="0"/>
              <a:t> of CLIC quadrupoles</a:t>
            </a:r>
          </a:p>
          <a:p>
            <a:pPr marL="342900" indent="-342900">
              <a:buClr>
                <a:srgbClr val="FF0000"/>
              </a:buClr>
              <a:buFont typeface="Arial" pitchFamily="34" charset="0"/>
              <a:buChar char="•"/>
            </a:pPr>
            <a:endParaRPr lang="en-GB" sz="2000" u="sng" dirty="0" smtClean="0"/>
          </a:p>
          <a:p>
            <a:pPr marL="342900" indent="-342900">
              <a:buClr>
                <a:srgbClr val="FF0000"/>
              </a:buClr>
              <a:buFont typeface="Arial" pitchFamily="34" charset="0"/>
              <a:buChar char="•"/>
            </a:pPr>
            <a:r>
              <a:rPr lang="en-GB" sz="2000" dirty="0" smtClean="0"/>
              <a:t>The idea has been pursued as a PhD work at CERN, in collaboration with the </a:t>
            </a:r>
            <a:r>
              <a:rPr lang="en-GB" sz="2000" dirty="0" err="1" smtClean="0"/>
              <a:t>Université</a:t>
            </a:r>
            <a:r>
              <a:rPr lang="en-GB" sz="2000" dirty="0" smtClean="0"/>
              <a:t> de </a:t>
            </a:r>
            <a:r>
              <a:rPr lang="en-GB" sz="2000" dirty="0" err="1" smtClean="0"/>
              <a:t>Franche</a:t>
            </a:r>
            <a:r>
              <a:rPr lang="en-GB" sz="2000" dirty="0" smtClean="0"/>
              <a:t> </a:t>
            </a:r>
            <a:r>
              <a:rPr lang="en-GB" sz="2000" dirty="0" err="1" smtClean="0"/>
              <a:t>Comté</a:t>
            </a:r>
            <a:r>
              <a:rPr lang="en-GB" sz="2000" dirty="0" smtClean="0"/>
              <a:t>. 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2000" dirty="0" smtClean="0"/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2000" dirty="0"/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000" dirty="0" smtClean="0"/>
              <a:t>High interest is shown from Berkeley Lab (US) and PSI (Zurich) for </a:t>
            </a:r>
            <a:r>
              <a:rPr lang="en-US" sz="2000" dirty="0"/>
              <a:t>vacuum chambers of </a:t>
            </a:r>
            <a:r>
              <a:rPr lang="en-US" sz="2000" dirty="0" smtClean="0"/>
              <a:t>wigglers. </a:t>
            </a:r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de-CH" sz="2000" dirty="0"/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000" dirty="0"/>
              <a:t>Industrial companies </a:t>
            </a:r>
            <a:r>
              <a:rPr lang="en-US" sz="2000" dirty="0" smtClean="0"/>
              <a:t>that manufacture vacuum chambers for HEP have also shown interest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325911" y="264487"/>
            <a:ext cx="8680916" cy="76169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Origin of the idea</a:t>
            </a:r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 dirty="0" smtClean="0">
                <a:solidFill>
                  <a:schemeClr val="accent4">
                    <a:lumMod val="75000"/>
                  </a:schemeClr>
                </a:solidFill>
              </a:rPr>
              <a:t>12</a:t>
            </a:r>
            <a:endParaRPr 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3"/>
          <a:stretch/>
        </p:blipFill>
        <p:spPr>
          <a:xfrm>
            <a:off x="6340575" y="1026183"/>
            <a:ext cx="950617" cy="978318"/>
          </a:xfrm>
          <a:prstGeom prst="rect">
            <a:avLst/>
          </a:prstGeom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tx1"/>
                </a:solidFill>
              </a:rPr>
              <a:t>ATS-KT Innovation day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26</a:t>
            </a:r>
            <a:r>
              <a:rPr lang="en-GB" baseline="30000" dirty="0" smtClean="0">
                <a:solidFill>
                  <a:schemeClr val="tx1"/>
                </a:solidFill>
              </a:rPr>
              <a:t>th</a:t>
            </a:r>
            <a:r>
              <a:rPr lang="en-GB" dirty="0" smtClean="0">
                <a:solidFill>
                  <a:schemeClr val="tx1"/>
                </a:solidFill>
              </a:rPr>
              <a:t> October </a:t>
            </a:r>
            <a:r>
              <a:rPr lang="en-GB" dirty="0">
                <a:solidFill>
                  <a:schemeClr val="tx1"/>
                </a:solidFill>
              </a:rPr>
              <a:t>2018, </a:t>
            </a:r>
            <a:r>
              <a:rPr lang="en-GB" dirty="0" smtClean="0">
                <a:solidFill>
                  <a:schemeClr val="tx1"/>
                </a:solidFill>
              </a:rPr>
              <a:t>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" name="Picture 2" descr="Resultado de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220" y="1026183"/>
            <a:ext cx="1294312" cy="97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48" name="Picture 4" descr="Image result for PSI scherr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648" y="3138807"/>
            <a:ext cx="1479884" cy="52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2" name="Picture 8" descr="Image result for berkeley lab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9" b="20456"/>
          <a:stretch/>
        </p:blipFill>
        <p:spPr bwMode="auto">
          <a:xfrm>
            <a:off x="7567989" y="3526446"/>
            <a:ext cx="1264543" cy="86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20452" y="3171060"/>
            <a:ext cx="4531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 smtClean="0"/>
              <a:t>Interest in HEP community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3445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8738" y="248626"/>
            <a:ext cx="50260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 smtClean="0"/>
          </a:p>
          <a:p>
            <a:endParaRPr lang="en-GB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325911" y="264487"/>
            <a:ext cx="8680916" cy="76169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Other applications outside CERN and HEP</a:t>
            </a:r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 dirty="0" smtClean="0">
                <a:solidFill>
                  <a:schemeClr val="accent4">
                    <a:lumMod val="75000"/>
                  </a:schemeClr>
                </a:solidFill>
              </a:rPr>
              <a:t>13</a:t>
            </a:r>
            <a:endParaRPr 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28156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bg1"/>
                </a:solidFill>
              </a:rPr>
              <a:t>EVC-15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17-22 June </a:t>
            </a:r>
            <a:r>
              <a:rPr lang="en-GB" dirty="0">
                <a:solidFill>
                  <a:schemeClr val="bg1"/>
                </a:solidFill>
              </a:rPr>
              <a:t>2018, </a:t>
            </a:r>
            <a:r>
              <a:rPr lang="en-GB" dirty="0" smtClean="0">
                <a:solidFill>
                  <a:schemeClr val="bg1"/>
                </a:solidFill>
              </a:rPr>
              <a:t>Geneva, Switzerland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mtClean="0">
                <a:solidFill>
                  <a:schemeClr val="tx1"/>
                </a:solidFill>
              </a:rPr>
              <a:t>ATS-KT Innovation day</a:t>
            </a:r>
          </a:p>
          <a:p>
            <a:pPr algn="ctr"/>
            <a:r>
              <a:rPr lang="en-GB" smtClean="0">
                <a:solidFill>
                  <a:schemeClr val="tx1"/>
                </a:solidFill>
              </a:rPr>
              <a:t>26</a:t>
            </a:r>
            <a:r>
              <a:rPr lang="en-GB" baseline="30000" smtClean="0">
                <a:solidFill>
                  <a:schemeClr val="tx1"/>
                </a:solidFill>
              </a:rPr>
              <a:t>th</a:t>
            </a:r>
            <a:r>
              <a:rPr lang="en-GB" smtClean="0">
                <a:solidFill>
                  <a:schemeClr val="tx1"/>
                </a:solidFill>
              </a:rPr>
              <a:t> October 2018, 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4098" y="1531312"/>
            <a:ext cx="8244565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chemeClr val="accent3">
                  <a:lumMod val="75000"/>
                </a:schemeClr>
              </a:buClr>
            </a:pPr>
            <a:r>
              <a:rPr lang="de-CH" sz="2000" dirty="0" smtClean="0"/>
              <a:t>Advanced onco-therapy beam-pipes // accelerator for medical research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endParaRPr lang="de-CH" sz="2000" dirty="0"/>
          </a:p>
          <a:p>
            <a:pPr>
              <a:buClr>
                <a:schemeClr val="accent3">
                  <a:lumMod val="75000"/>
                </a:schemeClr>
              </a:buClr>
            </a:pPr>
            <a:endParaRPr lang="de-CH" sz="2000" dirty="0" smtClean="0"/>
          </a:p>
          <a:p>
            <a:pPr>
              <a:buClr>
                <a:schemeClr val="accent3">
                  <a:lumMod val="75000"/>
                </a:schemeClr>
              </a:buClr>
            </a:pPr>
            <a:endParaRPr lang="de-CH" sz="2000" dirty="0"/>
          </a:p>
          <a:p>
            <a:pPr>
              <a:buClr>
                <a:schemeClr val="accent3">
                  <a:lumMod val="75000"/>
                </a:schemeClr>
              </a:buClr>
            </a:pPr>
            <a:endParaRPr lang="de-CH" sz="2000" dirty="0" smtClean="0"/>
          </a:p>
          <a:p>
            <a:pPr>
              <a:buClr>
                <a:schemeClr val="accent3">
                  <a:lumMod val="75000"/>
                </a:schemeClr>
              </a:buClr>
            </a:pPr>
            <a:endParaRPr lang="de-CH" sz="2000" dirty="0" smtClean="0"/>
          </a:p>
          <a:p>
            <a:pPr>
              <a:buClr>
                <a:schemeClr val="accent3">
                  <a:lumMod val="75000"/>
                </a:schemeClr>
              </a:buClr>
            </a:pPr>
            <a:endParaRPr lang="de-CH" sz="2000" dirty="0"/>
          </a:p>
          <a:p>
            <a:pPr>
              <a:buClr>
                <a:schemeClr val="accent3">
                  <a:lumMod val="75000"/>
                </a:schemeClr>
              </a:buClr>
            </a:pPr>
            <a:endParaRPr lang="de-CH" sz="2000" dirty="0" smtClean="0"/>
          </a:p>
          <a:p>
            <a:pPr>
              <a:buClr>
                <a:schemeClr val="accent3">
                  <a:lumMod val="75000"/>
                </a:schemeClr>
              </a:buClr>
            </a:pPr>
            <a:endParaRPr lang="de-CH" sz="2000" dirty="0" smtClean="0"/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de-CH" sz="2000" dirty="0" smtClean="0"/>
              <a:t>Free </a:t>
            </a:r>
            <a:r>
              <a:rPr lang="de-CH" sz="2000" dirty="0"/>
              <a:t>Electron Lasers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4098" y="1026183"/>
            <a:ext cx="32994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u="sng" dirty="0" smtClean="0">
                <a:solidFill>
                  <a:srgbClr val="0070C0"/>
                </a:solidFill>
              </a:rPr>
              <a:t>TiZrV coated beampipes </a:t>
            </a:r>
            <a:endParaRPr lang="en-US" sz="2000" b="1" u="sng" dirty="0">
              <a:solidFill>
                <a:srgbClr val="0070C0"/>
              </a:solidFill>
            </a:endParaRPr>
          </a:p>
        </p:txBody>
      </p:sp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337" y="2383686"/>
            <a:ext cx="4973463" cy="2139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434426" y="2075909"/>
            <a:ext cx="5463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A. </a:t>
            </a:r>
            <a:r>
              <a:rPr lang="en-US" sz="1400" dirty="0" err="1" smtClean="0"/>
              <a:t>Degiovanni</a:t>
            </a:r>
            <a:r>
              <a:rPr lang="en-US" sz="1400" dirty="0" smtClean="0"/>
              <a:t> et al. Proceedings </a:t>
            </a:r>
            <a:r>
              <a:rPr lang="en-US" sz="1400" dirty="0"/>
              <a:t>of NAPAC2016, Chicago, IL, USA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367074" y="2614683"/>
            <a:ext cx="22790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LIGHT (LINAC for Image Guided Hadron Therapy)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27510" y="4820699"/>
            <a:ext cx="765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u="sng" dirty="0" smtClean="0">
                <a:solidFill>
                  <a:srgbClr val="0070C0"/>
                </a:solidFill>
              </a:rPr>
              <a:t>General idea: thin-film coated copper electroformed assembly</a:t>
            </a:r>
            <a:endParaRPr lang="en-US" sz="2000" b="1" u="sng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8745" y="5246008"/>
            <a:ext cx="84427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3">
                  <a:lumMod val="75000"/>
                </a:schemeClr>
              </a:buClr>
            </a:pPr>
            <a:r>
              <a:rPr lang="de-CH" sz="2000" dirty="0"/>
              <a:t>Applications can be expanded to other thin film coatings in complex </a:t>
            </a:r>
            <a:r>
              <a:rPr lang="de-CH" sz="2000" dirty="0" smtClean="0"/>
              <a:t>and/or </a:t>
            </a:r>
            <a:r>
              <a:rPr lang="de-CH" sz="2000" dirty="0"/>
              <a:t>small geometries. </a:t>
            </a:r>
          </a:p>
        </p:txBody>
      </p:sp>
    </p:spTree>
    <p:extLst>
      <p:ext uri="{BB962C8B-B14F-4D97-AF65-F5344CB8AC3E}">
        <p14:creationId xmlns:p14="http://schemas.microsoft.com/office/powerpoint/2010/main" val="207065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8738" y="248626"/>
            <a:ext cx="50260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 smtClean="0"/>
          </a:p>
          <a:p>
            <a:endParaRPr lang="en-GB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325911" y="264487"/>
            <a:ext cx="8680916" cy="76169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Other applications</a:t>
            </a:r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 dirty="0" smtClean="0">
                <a:solidFill>
                  <a:schemeClr val="accent4">
                    <a:lumMod val="75000"/>
                  </a:schemeClr>
                </a:solidFill>
              </a:rPr>
              <a:t>14</a:t>
            </a:r>
            <a:endParaRPr 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28156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bg1"/>
                </a:solidFill>
              </a:rPr>
              <a:t>EVC-15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17-22 June </a:t>
            </a:r>
            <a:r>
              <a:rPr lang="en-GB" dirty="0">
                <a:solidFill>
                  <a:schemeClr val="bg1"/>
                </a:solidFill>
              </a:rPr>
              <a:t>2018, </a:t>
            </a:r>
            <a:r>
              <a:rPr lang="en-GB" dirty="0" smtClean="0">
                <a:solidFill>
                  <a:schemeClr val="bg1"/>
                </a:solidFill>
              </a:rPr>
              <a:t>Geneva, Switzerland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mtClean="0">
                <a:solidFill>
                  <a:schemeClr val="tx1"/>
                </a:solidFill>
              </a:rPr>
              <a:t>ATS-KT Innovation day</a:t>
            </a:r>
          </a:p>
          <a:p>
            <a:pPr algn="ctr"/>
            <a:r>
              <a:rPr lang="en-GB" smtClean="0">
                <a:solidFill>
                  <a:schemeClr val="tx1"/>
                </a:solidFill>
              </a:rPr>
              <a:t>26</a:t>
            </a:r>
            <a:r>
              <a:rPr lang="en-GB" baseline="30000" smtClean="0">
                <a:solidFill>
                  <a:schemeClr val="tx1"/>
                </a:solidFill>
              </a:rPr>
              <a:t>th</a:t>
            </a:r>
            <a:r>
              <a:rPr lang="en-GB" smtClean="0">
                <a:solidFill>
                  <a:schemeClr val="tx1"/>
                </a:solidFill>
              </a:rPr>
              <a:t> October 2018, 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8738" y="1618435"/>
            <a:ext cx="547246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de-CH" sz="2000" dirty="0" smtClean="0"/>
              <a:t>Aluminium mandrel polished</a:t>
            </a:r>
          </a:p>
          <a:p>
            <a:pPr marL="342900" indent="-3429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de-CH" sz="2000" u="sng" dirty="0"/>
          </a:p>
          <a:p>
            <a:pPr marL="342900" indent="-342900">
              <a:buClr>
                <a:srgbClr val="920000"/>
              </a:buClr>
              <a:buFont typeface="Arial" panose="020B0604020202020204" pitchFamily="34" charset="0"/>
              <a:buChar char="•"/>
            </a:pPr>
            <a:r>
              <a:rPr lang="de-CH" sz="2000" dirty="0" smtClean="0"/>
              <a:t>No EB welding in the process</a:t>
            </a:r>
          </a:p>
          <a:p>
            <a:pPr marL="342900" indent="-3429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de-CH" sz="2000" dirty="0"/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de-CH" sz="2000" dirty="0" smtClean="0"/>
              <a:t>High RRR for electroformed copper</a:t>
            </a:r>
          </a:p>
          <a:p>
            <a:pPr marL="342900" indent="-3429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de-CH" sz="2000" dirty="0"/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de-CH" sz="2000" dirty="0" smtClean="0"/>
              <a:t>Cu cavities made with Cu PVD layer</a:t>
            </a:r>
          </a:p>
          <a:p>
            <a:pPr marL="342900" indent="-3429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de-CH" sz="2000" dirty="0"/>
          </a:p>
          <a:p>
            <a:pPr marL="342900" indent="-342900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de-CH" sz="2000" dirty="0" smtClean="0"/>
              <a:t>Nb/Cu cavities made by deposition of Nb and Cu PVD layers on the mandrel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endParaRPr lang="de-CH" sz="2000" dirty="0"/>
          </a:p>
          <a:p>
            <a:pPr>
              <a:buClr>
                <a:schemeClr val="accent3">
                  <a:lumMod val="75000"/>
                </a:schemeClr>
              </a:buClr>
            </a:pPr>
            <a:endParaRPr lang="de-CH" sz="2000" dirty="0"/>
          </a:p>
          <a:p>
            <a:pPr>
              <a:buClr>
                <a:schemeClr val="accent3">
                  <a:lumMod val="75000"/>
                </a:schemeClr>
              </a:buClr>
            </a:pPr>
            <a:endParaRPr lang="de-CH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30747" y="1031267"/>
            <a:ext cx="3215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u="sng" dirty="0" smtClean="0"/>
              <a:t>RF cavities</a:t>
            </a:r>
            <a:r>
              <a:rPr lang="de-CH" sz="2000" b="1" dirty="0" smtClean="0"/>
              <a:t> </a:t>
            </a:r>
            <a:r>
              <a:rPr lang="de-CH" sz="2000" dirty="0" smtClean="0"/>
              <a:t>(to be tested)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215956" y="3463412"/>
            <a:ext cx="1184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1.3 GHz cavity</a:t>
            </a:r>
            <a:endParaRPr lang="fr-CH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89" t="11963" r="16329" b="18084"/>
          <a:stretch/>
        </p:blipFill>
        <p:spPr>
          <a:xfrm>
            <a:off x="5542992" y="1431377"/>
            <a:ext cx="2596938" cy="19926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6612808" y="3823705"/>
            <a:ext cx="1875612" cy="2630883"/>
            <a:chOff x="2695015" y="1979777"/>
            <a:chExt cx="2073992" cy="303429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349349" y="2325443"/>
              <a:ext cx="2765323" cy="207399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810407" y="4737073"/>
              <a:ext cx="17602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LHC cavity</a:t>
              </a:r>
              <a:endParaRPr lang="fr-F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9094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67896" y="-426947"/>
            <a:ext cx="766828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b="1" dirty="0" smtClean="0"/>
          </a:p>
          <a:p>
            <a:endParaRPr lang="en-GB" sz="2800" b="1" dirty="0"/>
          </a:p>
          <a:p>
            <a:endParaRPr lang="en-US" sz="2800" b="1" dirty="0"/>
          </a:p>
          <a:p>
            <a:pPr>
              <a:buClr>
                <a:srgbClr val="FF0000"/>
              </a:buClr>
            </a:pPr>
            <a:r>
              <a:rPr lang="de-CH" sz="2800" b="1" dirty="0" smtClean="0"/>
              <a:t>Thank you very much for the attention!</a:t>
            </a:r>
            <a:endParaRPr lang="de-CH" sz="2800" b="1" dirty="0"/>
          </a:p>
          <a:p>
            <a:endParaRPr lang="en-GB" sz="2800" b="1" dirty="0"/>
          </a:p>
          <a:p>
            <a:endParaRPr lang="en-GB" sz="2800" b="1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28156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bg1"/>
                </a:solidFill>
              </a:rPr>
              <a:t>EVC-15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17-22 June </a:t>
            </a:r>
            <a:r>
              <a:rPr lang="en-GB" dirty="0">
                <a:solidFill>
                  <a:schemeClr val="bg1"/>
                </a:solidFill>
              </a:rPr>
              <a:t>2018, </a:t>
            </a:r>
            <a:r>
              <a:rPr lang="en-GB" dirty="0" smtClean="0">
                <a:solidFill>
                  <a:schemeClr val="bg1"/>
                </a:solidFill>
              </a:rPr>
              <a:t>Geneva, Switzerland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mtClean="0">
                <a:solidFill>
                  <a:schemeClr val="tx1"/>
                </a:solidFill>
              </a:rPr>
              <a:t>ATS-KT Innovation day</a:t>
            </a:r>
          </a:p>
          <a:p>
            <a:pPr algn="ctr"/>
            <a:r>
              <a:rPr lang="en-GB" smtClean="0">
                <a:solidFill>
                  <a:schemeClr val="tx1"/>
                </a:solidFill>
              </a:rPr>
              <a:t>26</a:t>
            </a:r>
            <a:r>
              <a:rPr lang="en-GB" baseline="30000" smtClean="0">
                <a:solidFill>
                  <a:schemeClr val="tx1"/>
                </a:solidFill>
              </a:rPr>
              <a:t>th</a:t>
            </a:r>
            <a:r>
              <a:rPr lang="en-GB" smtClean="0">
                <a:solidFill>
                  <a:schemeClr val="tx1"/>
                </a:solidFill>
              </a:rPr>
              <a:t> October 2018, 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12" y="2257851"/>
            <a:ext cx="3750327" cy="27697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5044848" y="3112364"/>
            <a:ext cx="3641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u="sng" dirty="0"/>
              <a:t>https://home.cern/about/updates/2018/05/honey-i-shrunk-vacuum-chambers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44848" y="2560144"/>
            <a:ext cx="121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</a:pPr>
            <a:r>
              <a:rPr lang="de-CH" dirty="0" smtClean="0"/>
              <a:t>More info:</a:t>
            </a:r>
            <a:endParaRPr lang="de-CH" dirty="0"/>
          </a:p>
        </p:txBody>
      </p:sp>
      <p:sp>
        <p:nvSpPr>
          <p:cNvPr id="12" name="Rectangle 11"/>
          <p:cNvSpPr/>
          <p:nvPr/>
        </p:nvSpPr>
        <p:spPr>
          <a:xfrm>
            <a:off x="5044848" y="4073506"/>
            <a:ext cx="40034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 smtClean="0"/>
              <a:t>L</a:t>
            </a:r>
            <a:r>
              <a:rPr lang="fr-CH" sz="1400" dirty="0"/>
              <a:t>. Lain Amador, P. Chiggiato, L. M.A Ferreira, V. Nistor, A. T. Perez Fontenla, M. </a:t>
            </a:r>
            <a:r>
              <a:rPr lang="fr-CH" sz="1400" dirty="0" smtClean="0"/>
              <a:t>Taborelli</a:t>
            </a:r>
            <a:r>
              <a:rPr lang="fr-CH" sz="1400" dirty="0"/>
              <a:t>, W. Vollenberg, M-L Doche, J-Y </a:t>
            </a:r>
            <a:r>
              <a:rPr lang="fr-CH" sz="1400" dirty="0" err="1"/>
              <a:t>Hihn,J</a:t>
            </a:r>
            <a:r>
              <a:rPr lang="fr-CH" sz="1400" dirty="0"/>
              <a:t>. </a:t>
            </a:r>
            <a:r>
              <a:rPr lang="fr-CH" sz="1400" dirty="0" err="1"/>
              <a:t>Vac</a:t>
            </a:r>
            <a:r>
              <a:rPr lang="fr-CH" sz="1400" dirty="0"/>
              <a:t>.  </a:t>
            </a:r>
            <a:r>
              <a:rPr lang="fr-CH" sz="1400" dirty="0" err="1"/>
              <a:t>Sci</a:t>
            </a:r>
            <a:r>
              <a:rPr lang="fr-CH" sz="1400" dirty="0"/>
              <a:t>.  </a:t>
            </a:r>
            <a:r>
              <a:rPr lang="fr-CH" sz="1400" dirty="0" err="1"/>
              <a:t>Technol</a:t>
            </a:r>
            <a:r>
              <a:rPr lang="fr-CH" sz="1400" dirty="0"/>
              <a:t>.  A</a:t>
            </a:r>
            <a:r>
              <a:rPr lang="fr-CH" sz="1400" dirty="0" smtClean="0"/>
              <a:t>, 36</a:t>
            </a:r>
            <a:r>
              <a:rPr lang="fr-CH" sz="1400" dirty="0"/>
              <a:t>, 021601 (2018)</a:t>
            </a:r>
          </a:p>
        </p:txBody>
      </p:sp>
    </p:spTree>
    <p:extLst>
      <p:ext uri="{BB962C8B-B14F-4D97-AF65-F5344CB8AC3E}">
        <p14:creationId xmlns:p14="http://schemas.microsoft.com/office/powerpoint/2010/main" val="242319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8738" y="248626"/>
            <a:ext cx="50260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 smtClean="0"/>
          </a:p>
          <a:p>
            <a:endParaRPr lang="en-GB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28156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bg1"/>
                </a:solidFill>
              </a:rPr>
              <a:t>EVC-15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17-22 June </a:t>
            </a:r>
            <a:r>
              <a:rPr lang="en-GB" dirty="0">
                <a:solidFill>
                  <a:schemeClr val="bg1"/>
                </a:solidFill>
              </a:rPr>
              <a:t>2018, </a:t>
            </a:r>
            <a:r>
              <a:rPr lang="en-GB" dirty="0" smtClean="0">
                <a:solidFill>
                  <a:schemeClr val="bg1"/>
                </a:solidFill>
              </a:rPr>
              <a:t>Geneva, Switzerland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mtClean="0">
                <a:solidFill>
                  <a:schemeClr val="tx1"/>
                </a:solidFill>
              </a:rPr>
              <a:t>ATS-KT Innovation day</a:t>
            </a:r>
          </a:p>
          <a:p>
            <a:pPr algn="ctr"/>
            <a:r>
              <a:rPr lang="en-GB" smtClean="0">
                <a:solidFill>
                  <a:schemeClr val="tx1"/>
                </a:solidFill>
              </a:rPr>
              <a:t>26</a:t>
            </a:r>
            <a:r>
              <a:rPr lang="en-GB" baseline="30000" smtClean="0">
                <a:solidFill>
                  <a:schemeClr val="tx1"/>
                </a:solidFill>
              </a:rPr>
              <a:t>th</a:t>
            </a:r>
            <a:r>
              <a:rPr lang="en-GB" smtClean="0">
                <a:solidFill>
                  <a:schemeClr val="tx1"/>
                </a:solidFill>
              </a:rPr>
              <a:t> October 2018, 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9946" y="7624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Non evaporable getter (NEG)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9631" y="1105844"/>
            <a:ext cx="7512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Non Evaporable Getter are materials than can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</a:rPr>
              <a:t>pump residual gaseous molecules after thermal activation in vacuum.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014" y="2158551"/>
            <a:ext cx="8122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During the activation, the surface oxygen diffuses inside the bulk.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0" name="Oval 9"/>
          <p:cNvSpPr/>
          <p:nvPr/>
        </p:nvSpPr>
        <p:spPr>
          <a:xfrm>
            <a:off x="947771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093238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1238705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384172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529639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675106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806899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952366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097833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243300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388767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534234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1020504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165971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311438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1456905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1602372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747839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1879632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2025099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2170566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2316033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2461500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2606967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947770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093237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1238704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1384171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529638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675105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806898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1952365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2097832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2243299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2388766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2534233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957226" y="484917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1090969" y="4838758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1238705" y="4840666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1381987" y="4847908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1539094" y="484917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1672921" y="4847908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1816354" y="484917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1950181" y="4847908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2107288" y="484917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2241115" y="4847908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2398222" y="484917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2532049" y="4847908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3251189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3396656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3542123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3687590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33057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3978524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4110317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255784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4401251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4546718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4692185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4837652" y="497004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3323922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3469389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3614856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3760323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905790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4051257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6" name="Oval 75"/>
          <p:cNvSpPr/>
          <p:nvPr/>
        </p:nvSpPr>
        <p:spPr>
          <a:xfrm>
            <a:off x="4183050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7" name="Oval 76"/>
          <p:cNvSpPr/>
          <p:nvPr/>
        </p:nvSpPr>
        <p:spPr>
          <a:xfrm>
            <a:off x="4328517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4473984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4619451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4764918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4910385" y="511405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3251188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3396655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3542122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3687589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Oval 85"/>
          <p:cNvSpPr/>
          <p:nvPr/>
        </p:nvSpPr>
        <p:spPr>
          <a:xfrm>
            <a:off x="3833056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3978523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8" name="Oval 87"/>
          <p:cNvSpPr/>
          <p:nvPr/>
        </p:nvSpPr>
        <p:spPr>
          <a:xfrm>
            <a:off x="4110316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4255783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4401250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4546717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4692184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4837651" y="525807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3260644" y="484917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3475942" y="5028055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3542123" y="4840666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>
            <a:off x="3685405" y="4847908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3899237" y="5004132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976339" y="4847908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119772" y="484917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4253599" y="4847908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410706" y="484917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4586461" y="5004132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4701640" y="484917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4835467" y="4847908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5519490" y="495701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5664957" y="495701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5810424" y="495701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5955891" y="495701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6101358" y="495701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6246825" y="495701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6378618" y="495701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6524085" y="495701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6669552" y="495701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6815019" y="495701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6960486" y="495701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7105953" y="4957015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8" name="Oval 117"/>
          <p:cNvSpPr/>
          <p:nvPr/>
        </p:nvSpPr>
        <p:spPr>
          <a:xfrm>
            <a:off x="5592223" y="5101031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9" name="Oval 118"/>
          <p:cNvSpPr/>
          <p:nvPr/>
        </p:nvSpPr>
        <p:spPr>
          <a:xfrm>
            <a:off x="5737690" y="5101031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0" name="Oval 119"/>
          <p:cNvSpPr/>
          <p:nvPr/>
        </p:nvSpPr>
        <p:spPr>
          <a:xfrm>
            <a:off x="5883157" y="5101031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1" name="Oval 120"/>
          <p:cNvSpPr/>
          <p:nvPr/>
        </p:nvSpPr>
        <p:spPr>
          <a:xfrm>
            <a:off x="6028624" y="5101031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6174091" y="5101031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6319558" y="5101031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6451351" y="5101031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5" name="Oval 124"/>
          <p:cNvSpPr/>
          <p:nvPr/>
        </p:nvSpPr>
        <p:spPr>
          <a:xfrm>
            <a:off x="6596818" y="5101031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6" name="Oval 125"/>
          <p:cNvSpPr/>
          <p:nvPr/>
        </p:nvSpPr>
        <p:spPr>
          <a:xfrm>
            <a:off x="6742285" y="5101031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6887752" y="5101031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8" name="Oval 127"/>
          <p:cNvSpPr/>
          <p:nvPr/>
        </p:nvSpPr>
        <p:spPr>
          <a:xfrm>
            <a:off x="7033219" y="5101031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9" name="Oval 128"/>
          <p:cNvSpPr/>
          <p:nvPr/>
        </p:nvSpPr>
        <p:spPr>
          <a:xfrm>
            <a:off x="7178686" y="5101031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0" name="Oval 129"/>
          <p:cNvSpPr/>
          <p:nvPr/>
        </p:nvSpPr>
        <p:spPr>
          <a:xfrm>
            <a:off x="5519489" y="524504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5664956" y="524504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5810423" y="524504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5955890" y="524504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6101357" y="524504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6246824" y="524504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6378617" y="524504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7" name="Oval 136"/>
          <p:cNvSpPr/>
          <p:nvPr/>
        </p:nvSpPr>
        <p:spPr>
          <a:xfrm>
            <a:off x="6524084" y="524504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8" name="Oval 137"/>
          <p:cNvSpPr/>
          <p:nvPr/>
        </p:nvSpPr>
        <p:spPr>
          <a:xfrm>
            <a:off x="6669551" y="524504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6815018" y="524504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0" name="Oval 139"/>
          <p:cNvSpPr/>
          <p:nvPr/>
        </p:nvSpPr>
        <p:spPr>
          <a:xfrm>
            <a:off x="6960485" y="524504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7105952" y="524504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5601679" y="5281140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5735506" y="519278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5892613" y="5281140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5" name="Oval 144"/>
          <p:cNvSpPr/>
          <p:nvPr/>
        </p:nvSpPr>
        <p:spPr>
          <a:xfrm>
            <a:off x="6026440" y="519278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6" name="Oval 145"/>
          <p:cNvSpPr/>
          <p:nvPr/>
        </p:nvSpPr>
        <p:spPr>
          <a:xfrm>
            <a:off x="6183547" y="5281140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7" name="Oval 146"/>
          <p:cNvSpPr/>
          <p:nvPr/>
        </p:nvSpPr>
        <p:spPr>
          <a:xfrm>
            <a:off x="6317374" y="519278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8" name="Oval 147"/>
          <p:cNvSpPr/>
          <p:nvPr/>
        </p:nvSpPr>
        <p:spPr>
          <a:xfrm>
            <a:off x="6460807" y="5281140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6594634" y="519278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0" name="Oval 149"/>
          <p:cNvSpPr/>
          <p:nvPr/>
        </p:nvSpPr>
        <p:spPr>
          <a:xfrm>
            <a:off x="6751741" y="5281140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6885568" y="519278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2" name="Oval 151"/>
          <p:cNvSpPr/>
          <p:nvPr/>
        </p:nvSpPr>
        <p:spPr>
          <a:xfrm>
            <a:off x="7042675" y="5281140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3" name="Oval 152"/>
          <p:cNvSpPr/>
          <p:nvPr/>
        </p:nvSpPr>
        <p:spPr>
          <a:xfrm>
            <a:off x="7176502" y="5192784"/>
            <a:ext cx="145467" cy="144016"/>
          </a:xfrm>
          <a:prstGeom prst="ellipse">
            <a:avLst/>
          </a:prstGeom>
          <a:solidFill>
            <a:srgbClr val="4D4D4D"/>
          </a:soli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4" name="Straight Connector 153"/>
          <p:cNvCxnSpPr/>
          <p:nvPr/>
        </p:nvCxnSpPr>
        <p:spPr>
          <a:xfrm>
            <a:off x="1013133" y="4450081"/>
            <a:ext cx="1739301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55" name="Straight Connector 154"/>
          <p:cNvCxnSpPr/>
          <p:nvPr/>
        </p:nvCxnSpPr>
        <p:spPr>
          <a:xfrm flipV="1">
            <a:off x="2733433" y="3971109"/>
            <a:ext cx="806421" cy="478972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56" name="Straight Connector 155"/>
          <p:cNvCxnSpPr/>
          <p:nvPr/>
        </p:nvCxnSpPr>
        <p:spPr>
          <a:xfrm>
            <a:off x="3542123" y="3971109"/>
            <a:ext cx="1739301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57" name="Straight Connector 156"/>
          <p:cNvCxnSpPr/>
          <p:nvPr/>
        </p:nvCxnSpPr>
        <p:spPr>
          <a:xfrm>
            <a:off x="5271201" y="3971109"/>
            <a:ext cx="285945" cy="478972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58" name="Straight Connector 157"/>
          <p:cNvCxnSpPr/>
          <p:nvPr/>
        </p:nvCxnSpPr>
        <p:spPr>
          <a:xfrm>
            <a:off x="5557146" y="4437019"/>
            <a:ext cx="1739301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159" name="TextBox 158"/>
          <p:cNvSpPr txBox="1"/>
          <p:nvPr/>
        </p:nvSpPr>
        <p:spPr>
          <a:xfrm>
            <a:off x="1311438" y="4087122"/>
            <a:ext cx="88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T = RT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3633041" y="3570656"/>
            <a:ext cx="134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T = 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T</a:t>
            </a:r>
            <a:r>
              <a:rPr kumimoji="0" lang="en-GB" sz="1800" b="0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activation</a:t>
            </a:r>
            <a:endParaRPr kumimoji="0" lang="en-GB" sz="1800" b="0" i="0" u="none" strike="noStrike" kern="0" cap="none" spc="0" normalizeH="0" baseline="-25000" noProof="0" dirty="0" smtClean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5965346" y="4087122"/>
            <a:ext cx="88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T = RT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314865" y="4627401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969696">
                    <a:lumMod val="50000"/>
                  </a:srgbClr>
                </a:solidFill>
                <a:effectLst/>
                <a:uLnTx/>
                <a:uFillTx/>
              </a:rPr>
              <a:t>Metal oxide</a:t>
            </a:r>
          </a:p>
        </p:txBody>
      </p:sp>
      <p:sp>
        <p:nvSpPr>
          <p:cNvPr id="163" name="Slide Number Placeholder 3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 dirty="0" smtClean="0">
                <a:solidFill>
                  <a:schemeClr val="accent4">
                    <a:lumMod val="75000"/>
                  </a:schemeClr>
                </a:solidFill>
              </a:rPr>
              <a:t>15</a:t>
            </a:r>
            <a:endParaRPr 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19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28156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bg1"/>
                </a:solidFill>
              </a:rPr>
              <a:t>EVC-15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17-22 June </a:t>
            </a:r>
            <a:r>
              <a:rPr lang="en-GB" dirty="0">
                <a:solidFill>
                  <a:schemeClr val="bg1"/>
                </a:solidFill>
              </a:rPr>
              <a:t>2018, </a:t>
            </a:r>
            <a:r>
              <a:rPr lang="en-GB" dirty="0" smtClean="0">
                <a:solidFill>
                  <a:schemeClr val="bg1"/>
                </a:solidFill>
              </a:rPr>
              <a:t>Geneva, Switzerland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mtClean="0">
                <a:solidFill>
                  <a:schemeClr val="tx1"/>
                </a:solidFill>
              </a:rPr>
              <a:t>ATS-KT Innovation day</a:t>
            </a:r>
          </a:p>
          <a:p>
            <a:pPr algn="ctr"/>
            <a:r>
              <a:rPr lang="en-GB" smtClean="0">
                <a:solidFill>
                  <a:schemeClr val="tx1"/>
                </a:solidFill>
              </a:rPr>
              <a:t>26</a:t>
            </a:r>
            <a:r>
              <a:rPr lang="en-GB" baseline="30000" smtClean="0">
                <a:solidFill>
                  <a:schemeClr val="tx1"/>
                </a:solidFill>
              </a:rPr>
              <a:t>th</a:t>
            </a:r>
            <a:r>
              <a:rPr lang="en-GB" smtClean="0">
                <a:solidFill>
                  <a:schemeClr val="tx1"/>
                </a:solidFill>
              </a:rPr>
              <a:t> October 2018, 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72" name="Slide Number Placeholder 3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 dirty="0" smtClean="0">
                <a:solidFill>
                  <a:schemeClr val="accent4">
                    <a:lumMod val="75000"/>
                  </a:schemeClr>
                </a:solidFill>
              </a:rPr>
              <a:t>17</a:t>
            </a:r>
            <a:endParaRPr 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77" name="Picture 47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171" y="443284"/>
            <a:ext cx="3182829" cy="5658362"/>
          </a:xfrm>
          <a:prstGeom prst="rect">
            <a:avLst/>
          </a:prstGeom>
        </p:spPr>
      </p:pic>
      <p:pic>
        <p:nvPicPr>
          <p:cNvPr id="478" name="Picture 47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4" t="-2117" r="627" b="2117"/>
          <a:stretch/>
        </p:blipFill>
        <p:spPr>
          <a:xfrm>
            <a:off x="7794802" y="3437602"/>
            <a:ext cx="1282572" cy="2664044"/>
          </a:xfrm>
          <a:prstGeom prst="rect">
            <a:avLst/>
          </a:prstGeom>
        </p:spPr>
      </p:pic>
      <p:sp>
        <p:nvSpPr>
          <p:cNvPr id="479" name="Title 1"/>
          <p:cNvSpPr txBox="1">
            <a:spLocks/>
          </p:cNvSpPr>
          <p:nvPr/>
        </p:nvSpPr>
        <p:spPr>
          <a:xfrm>
            <a:off x="325911" y="264487"/>
            <a:ext cx="8680916" cy="76169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Mechanical performance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480" name="Object 4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30012"/>
              </p:ext>
            </p:extLst>
          </p:nvPr>
        </p:nvGraphicFramePr>
        <p:xfrm>
          <a:off x="0" y="607600"/>
          <a:ext cx="6200503" cy="4750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3" name="Graph" r:id="rId5" imgW="2942018" imgH="2252494" progId="Origin50.Graph">
                  <p:embed/>
                </p:oleObj>
              </mc:Choice>
              <mc:Fallback>
                <p:oleObj name="Graph" r:id="rId5" imgW="2942018" imgH="2252494" progId="Origin50.Graph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7600"/>
                        <a:ext cx="6200503" cy="47502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81" name="Straight Arrow Connector 480"/>
          <p:cNvCxnSpPr/>
          <p:nvPr/>
        </p:nvCxnSpPr>
        <p:spPr>
          <a:xfrm>
            <a:off x="4810825" y="1815751"/>
            <a:ext cx="0" cy="383177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headEnd type="triangle"/>
            <a:tailEnd type="triangle"/>
          </a:ln>
          <a:effectLst/>
        </p:spPr>
      </p:cxnSp>
      <p:cxnSp>
        <p:nvCxnSpPr>
          <p:cNvPr id="482" name="Straight Arrow Connector 481"/>
          <p:cNvCxnSpPr/>
          <p:nvPr/>
        </p:nvCxnSpPr>
        <p:spPr>
          <a:xfrm>
            <a:off x="4167837" y="2862850"/>
            <a:ext cx="0" cy="318494"/>
          </a:xfrm>
          <a:prstGeom prst="straightConnector1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triangle"/>
          </a:ln>
          <a:effectLst/>
        </p:spPr>
      </p:cxnSp>
      <p:sp>
        <p:nvSpPr>
          <p:cNvPr id="483" name="TextBox 482"/>
          <p:cNvSpPr txBox="1"/>
          <p:nvPr/>
        </p:nvSpPr>
        <p:spPr>
          <a:xfrm>
            <a:off x="4658007" y="1612252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350-400 MPa</a:t>
            </a:r>
          </a:p>
        </p:txBody>
      </p:sp>
      <p:sp>
        <p:nvSpPr>
          <p:cNvPr id="484" name="TextBox 483"/>
          <p:cNvSpPr txBox="1"/>
          <p:nvPr/>
        </p:nvSpPr>
        <p:spPr>
          <a:xfrm>
            <a:off x="4104859" y="2904345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180-220 MPa</a:t>
            </a:r>
          </a:p>
        </p:txBody>
      </p:sp>
      <p:sp>
        <p:nvSpPr>
          <p:cNvPr id="485" name="TextBox 484"/>
          <p:cNvSpPr txBox="1"/>
          <p:nvPr/>
        </p:nvSpPr>
        <p:spPr>
          <a:xfrm>
            <a:off x="648257" y="5447264"/>
            <a:ext cx="4636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Chambers before and after bake-out exhibit a tensile strength comparable to Cu OFE</a:t>
            </a:r>
          </a:p>
        </p:txBody>
      </p:sp>
      <p:sp>
        <p:nvSpPr>
          <p:cNvPr id="486" name="TextBox 485"/>
          <p:cNvSpPr txBox="1"/>
          <p:nvPr/>
        </p:nvSpPr>
        <p:spPr>
          <a:xfrm>
            <a:off x="3892071" y="3335426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(280°C)</a:t>
            </a:r>
          </a:p>
        </p:txBody>
      </p:sp>
      <p:cxnSp>
        <p:nvCxnSpPr>
          <p:cNvPr id="487" name="Straight Arrow Connector 486"/>
          <p:cNvCxnSpPr/>
          <p:nvPr/>
        </p:nvCxnSpPr>
        <p:spPr>
          <a:xfrm flipV="1">
            <a:off x="6993467" y="2687319"/>
            <a:ext cx="0" cy="666354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488" name="Straight Arrow Connector 487"/>
          <p:cNvCxnSpPr/>
          <p:nvPr/>
        </p:nvCxnSpPr>
        <p:spPr>
          <a:xfrm>
            <a:off x="6993467" y="4470550"/>
            <a:ext cx="0" cy="51928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489" name="Rectangle 488"/>
          <p:cNvSpPr/>
          <p:nvPr/>
        </p:nvSpPr>
        <p:spPr>
          <a:xfrm>
            <a:off x="1123787" y="1908216"/>
            <a:ext cx="843148" cy="550373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0" name="Rectangle 489"/>
          <p:cNvSpPr/>
          <p:nvPr/>
        </p:nvSpPr>
        <p:spPr>
          <a:xfrm>
            <a:off x="1102888" y="3123210"/>
            <a:ext cx="843148" cy="212216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1" name="TextBox 490"/>
          <p:cNvSpPr txBox="1"/>
          <p:nvPr/>
        </p:nvSpPr>
        <p:spPr>
          <a:xfrm>
            <a:off x="1087490" y="1402546"/>
            <a:ext cx="12299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Cu OFE cold-worked</a:t>
            </a:r>
          </a:p>
        </p:txBody>
      </p:sp>
      <p:sp>
        <p:nvSpPr>
          <p:cNvPr id="492" name="TextBox 491"/>
          <p:cNvSpPr txBox="1"/>
          <p:nvPr/>
        </p:nvSpPr>
        <p:spPr>
          <a:xfrm>
            <a:off x="1087490" y="2635090"/>
            <a:ext cx="1128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Cu OFE annealed</a:t>
            </a:r>
          </a:p>
        </p:txBody>
      </p:sp>
    </p:spTree>
    <p:extLst>
      <p:ext uri="{BB962C8B-B14F-4D97-AF65-F5344CB8AC3E}">
        <p14:creationId xmlns:p14="http://schemas.microsoft.com/office/powerpoint/2010/main" val="61677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9162"/>
            <a:ext cx="8226854" cy="761696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Outline</a:t>
            </a:r>
            <a:endParaRPr lang="en-US" sz="2800" b="1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094886"/>
            <a:ext cx="8226854" cy="466742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en-US" sz="2800" dirty="0" smtClean="0"/>
              <a:t>Motivation</a:t>
            </a:r>
          </a:p>
          <a:p>
            <a:pPr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en-US" sz="2800" dirty="0" smtClean="0"/>
              <a:t>Idea</a:t>
            </a:r>
          </a:p>
          <a:p>
            <a:pPr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en-US" sz="2800" dirty="0" smtClean="0"/>
              <a:t>Prototypes</a:t>
            </a:r>
          </a:p>
          <a:p>
            <a:pPr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en-US" sz="2800" dirty="0" smtClean="0"/>
              <a:t>Next steps</a:t>
            </a:r>
          </a:p>
          <a:p>
            <a:pPr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en-US" sz="2800" dirty="0" smtClean="0"/>
              <a:t>Applications</a:t>
            </a:r>
          </a:p>
          <a:p>
            <a:pPr>
              <a:buFont typeface="+mj-lt"/>
              <a:buAutoNum type="arabicPeriod"/>
            </a:pPr>
            <a:endParaRPr lang="en-US" sz="2800" dirty="0"/>
          </a:p>
          <a:p>
            <a:pPr>
              <a:buFont typeface="+mj-lt"/>
              <a:buAutoNum type="arabicPeriod"/>
            </a:pPr>
            <a:endParaRPr lang="en-US" sz="2800" dirty="0" smtClean="0"/>
          </a:p>
          <a:p>
            <a:pPr marL="36576" indent="0">
              <a:buNone/>
            </a:pPr>
            <a:endParaRPr lang="en-US" sz="2800" dirty="0" smtClean="0"/>
          </a:p>
          <a:p>
            <a:pPr marL="36576" indent="0">
              <a:buNone/>
            </a:pPr>
            <a:endParaRPr lang="en-US" sz="2800" dirty="0" smtClean="0"/>
          </a:p>
          <a:p>
            <a:pPr>
              <a:buFont typeface="+mj-lt"/>
              <a:buAutoNum type="arabicPeriod"/>
            </a:pPr>
            <a:endParaRPr lang="en-US" sz="2800" dirty="0" smtClean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tx1"/>
                </a:solidFill>
              </a:rPr>
              <a:t>ATS-KT Innovation day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26</a:t>
            </a:r>
            <a:r>
              <a:rPr lang="en-GB" baseline="30000" dirty="0" smtClean="0">
                <a:solidFill>
                  <a:schemeClr val="tx1"/>
                </a:solidFill>
              </a:rPr>
              <a:t>th</a:t>
            </a:r>
            <a:r>
              <a:rPr lang="en-GB" dirty="0" smtClean="0">
                <a:solidFill>
                  <a:schemeClr val="tx1"/>
                </a:solidFill>
              </a:rPr>
              <a:t> October </a:t>
            </a:r>
            <a:r>
              <a:rPr lang="en-GB" dirty="0">
                <a:solidFill>
                  <a:schemeClr val="tx1"/>
                </a:solidFill>
              </a:rPr>
              <a:t>2018, </a:t>
            </a:r>
            <a:r>
              <a:rPr lang="en-GB" dirty="0" smtClean="0">
                <a:solidFill>
                  <a:schemeClr val="tx1"/>
                </a:solidFill>
              </a:rPr>
              <a:t>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accent4">
                    <a:lumMod val="75000"/>
                  </a:schemeClr>
                </a:solidFill>
              </a:rPr>
              <a:pPr/>
              <a:t>2</a:t>
            </a:fld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10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76241"/>
            <a:ext cx="8226854" cy="940443"/>
          </a:xfrm>
        </p:spPr>
        <p:txBody>
          <a:bodyPr>
            <a:normAutofit/>
          </a:bodyPr>
          <a:lstStyle/>
          <a:p>
            <a:pPr algn="l"/>
            <a:r>
              <a:rPr lang="en-GB" sz="3200" dirty="0" smtClean="0"/>
              <a:t>Why? 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accent4">
                    <a:lumMod val="75000"/>
                  </a:schemeClr>
                </a:solidFill>
              </a:rPr>
              <a:pPr/>
              <a:t>3</a:t>
            </a:fld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949" y="1026538"/>
            <a:ext cx="82268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10000"/>
                  </a:schemeClr>
                </a:solidFill>
              </a:rPr>
              <a:t>Next generation synchrotron light sources and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CLIC 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</a:rPr>
              <a:t>(beam focussing) demand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the use of 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</a:rPr>
              <a:t>small-aperture beam pipes: magnetic poles closer to the beam.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ig impact on the vacuum system: low conductance vacuum chambers.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istributed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pumping , as getter coating, is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needed to keep gas density low.</a:t>
            </a:r>
            <a:endParaRPr lang="en-GB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594025" y="3402564"/>
            <a:ext cx="4585853" cy="2286011"/>
            <a:chOff x="4710545" y="614965"/>
            <a:chExt cx="4585853" cy="2286011"/>
          </a:xfrm>
        </p:grpSpPr>
        <p:sp>
          <p:nvSpPr>
            <p:cNvPr id="13" name="Rectangle 12"/>
            <p:cNvSpPr/>
            <p:nvPr/>
          </p:nvSpPr>
          <p:spPr>
            <a:xfrm>
              <a:off x="5172456" y="614965"/>
              <a:ext cx="412394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100" dirty="0" smtClean="0">
                  <a:solidFill>
                    <a:schemeClr val="tx2">
                      <a:lumMod val="50000"/>
                    </a:schemeClr>
                  </a:solidFill>
                </a:rPr>
                <a:t>H. D</a:t>
              </a:r>
              <a:r>
                <a:rPr lang="en-GB" sz="1100" dirty="0">
                  <a:solidFill>
                    <a:schemeClr val="tx2">
                      <a:lumMod val="50000"/>
                    </a:schemeClr>
                  </a:solidFill>
                </a:rPr>
                <a:t>. </a:t>
              </a:r>
              <a:r>
                <a:rPr lang="en-GB" sz="1100" dirty="0" err="1" smtClean="0">
                  <a:solidFill>
                    <a:schemeClr val="tx2">
                      <a:lumMod val="50000"/>
                    </a:schemeClr>
                  </a:solidFill>
                </a:rPr>
                <a:t>Nuhn</a:t>
              </a:r>
              <a:r>
                <a:rPr lang="en-GB" sz="1100" dirty="0" smtClean="0">
                  <a:solidFill>
                    <a:schemeClr val="tx2">
                      <a:lumMod val="50000"/>
                    </a:schemeClr>
                  </a:solidFill>
                </a:rPr>
                <a:t> et al., Presentation </a:t>
              </a:r>
              <a:r>
                <a:rPr lang="en-GB" sz="1100" dirty="0">
                  <a:solidFill>
                    <a:schemeClr val="tx2">
                      <a:lumMod val="50000"/>
                    </a:schemeClr>
                  </a:solidFill>
                </a:rPr>
                <a:t>at FLS </a:t>
              </a:r>
              <a:r>
                <a:rPr lang="en-GB" sz="1100" dirty="0" smtClean="0">
                  <a:solidFill>
                    <a:schemeClr val="tx2">
                      <a:lumMod val="50000"/>
                    </a:schemeClr>
                  </a:solidFill>
                </a:rPr>
                <a:t>(2012), </a:t>
              </a:r>
            </a:p>
            <a:p>
              <a:r>
                <a:rPr lang="en-GB" sz="1100" dirty="0" smtClean="0">
                  <a:solidFill>
                    <a:schemeClr val="tx2">
                      <a:lumMod val="50000"/>
                    </a:schemeClr>
                  </a:solidFill>
                </a:rPr>
                <a:t>Delta </a:t>
              </a:r>
              <a:r>
                <a:rPr lang="en-GB" sz="1100" dirty="0" err="1">
                  <a:solidFill>
                    <a:schemeClr val="tx2">
                      <a:lumMod val="50000"/>
                    </a:schemeClr>
                  </a:solidFill>
                </a:rPr>
                <a:t>undulator</a:t>
              </a:r>
              <a:r>
                <a:rPr lang="en-GB" sz="1100" dirty="0">
                  <a:solidFill>
                    <a:schemeClr val="tx2">
                      <a:lumMod val="50000"/>
                    </a:schemeClr>
                  </a:solidFill>
                </a:rPr>
                <a:t>, SLAC </a:t>
              </a:r>
            </a:p>
            <a:p>
              <a:endParaRPr lang="en-GB" sz="1100" dirty="0">
                <a:solidFill>
                  <a:schemeClr val="tx2">
                    <a:lumMod val="50000"/>
                  </a:schemeClr>
                </a:solidFill>
              </a:endParaRPr>
            </a:p>
            <a:p>
              <a:endParaRPr lang="en-GB" sz="1100" dirty="0" smtClean="0">
                <a:solidFill>
                  <a:schemeClr val="tx2">
                    <a:lumMod val="50000"/>
                  </a:schemeClr>
                </a:solidFill>
              </a:endParaRPr>
            </a:p>
            <a:p>
              <a:endParaRPr lang="en-GB" sz="11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/>
            <a:srcRect t="18198" b="2464"/>
            <a:stretch/>
          </p:blipFill>
          <p:spPr>
            <a:xfrm>
              <a:off x="4710545" y="1084325"/>
              <a:ext cx="3519356" cy="163608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396347" y="2439311"/>
              <a:ext cx="136467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Vacuum chamber ID 5mm</a:t>
              </a:r>
              <a:endParaRPr lang="en-GB" sz="1200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21" y="3708196"/>
            <a:ext cx="3050165" cy="198037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54811" y="3361233"/>
            <a:ext cx="174278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solidFill>
                  <a:schemeClr val="tx2">
                    <a:lumMod val="50000"/>
                  </a:schemeClr>
                </a:solidFill>
              </a:rPr>
              <a:t>M. Modena et al</a:t>
            </a:r>
            <a:r>
              <a:rPr lang="en-GB" sz="11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GB" sz="1100" dirty="0" smtClean="0">
                <a:solidFill>
                  <a:schemeClr val="tx2">
                    <a:lumMod val="50000"/>
                  </a:schemeClr>
                </a:solidFill>
              </a:rPr>
              <a:t>(2014)</a:t>
            </a:r>
          </a:p>
          <a:p>
            <a:r>
              <a:rPr lang="en-GB" sz="1100" dirty="0">
                <a:solidFill>
                  <a:schemeClr val="tx2">
                    <a:lumMod val="50000"/>
                  </a:schemeClr>
                </a:solidFill>
              </a:rPr>
              <a:t>CLIC MB </a:t>
            </a:r>
            <a:r>
              <a:rPr lang="en-GB" sz="1100" dirty="0" smtClean="0">
                <a:solidFill>
                  <a:schemeClr val="tx2">
                    <a:lumMod val="50000"/>
                  </a:schemeClr>
                </a:solidFill>
              </a:rPr>
              <a:t>quadrupole </a:t>
            </a:r>
            <a:r>
              <a:rPr lang="en-GB" sz="1100" baseline="30000" dirty="0" smtClean="0">
                <a:solidFill>
                  <a:schemeClr val="tx2">
                    <a:lumMod val="50000"/>
                  </a:schemeClr>
                </a:solidFill>
              </a:rPr>
              <a:t>[1]</a:t>
            </a:r>
            <a:endParaRPr lang="en-GB" sz="1100" baseline="30000" dirty="0">
              <a:solidFill>
                <a:schemeClr val="tx2">
                  <a:lumMod val="50000"/>
                </a:schemeClr>
              </a:solidFill>
            </a:endParaRPr>
          </a:p>
          <a:p>
            <a:endParaRPr lang="en-GB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2619754" y="5312803"/>
            <a:ext cx="136467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Vacuum chamber ID ~8 mm</a:t>
            </a:r>
            <a:endParaRPr lang="en-GB" sz="12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3208571" y="4766190"/>
            <a:ext cx="72737" cy="609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033752" y="5770618"/>
            <a:ext cx="23276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[1] http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://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clic-study.web.cern.ch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46335" y="378935"/>
            <a:ext cx="6483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New generation light source </a:t>
            </a:r>
            <a:r>
              <a:rPr lang="en-US" sz="2000" b="1" dirty="0" smtClean="0">
                <a:solidFill>
                  <a:srgbClr val="C00000"/>
                </a:solidFill>
              </a:rPr>
              <a:t>accelerators and CLIC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21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tx1"/>
                </a:solidFill>
              </a:rPr>
              <a:t>ATS-KT Innovation day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26</a:t>
            </a:r>
            <a:r>
              <a:rPr lang="en-GB" baseline="30000" dirty="0" smtClean="0">
                <a:solidFill>
                  <a:schemeClr val="tx1"/>
                </a:solidFill>
              </a:rPr>
              <a:t>th</a:t>
            </a:r>
            <a:r>
              <a:rPr lang="en-GB" dirty="0" smtClean="0">
                <a:solidFill>
                  <a:schemeClr val="tx1"/>
                </a:solidFill>
              </a:rPr>
              <a:t> October </a:t>
            </a:r>
            <a:r>
              <a:rPr lang="en-GB" dirty="0">
                <a:solidFill>
                  <a:schemeClr val="tx1"/>
                </a:solidFill>
              </a:rPr>
              <a:t>2018, </a:t>
            </a:r>
            <a:r>
              <a:rPr lang="en-GB" dirty="0" smtClean="0">
                <a:solidFill>
                  <a:schemeClr val="tx1"/>
                </a:solidFill>
              </a:rPr>
              <a:t>Geneva, Switzerland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47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accent6">
                    <a:lumMod val="50000"/>
                  </a:schemeClr>
                </a:solidFill>
              </a:rPr>
              <a:pPr/>
              <a:t>4</a:t>
            </a:fld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457" y="757910"/>
            <a:ext cx="595191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7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GB" sz="1700" dirty="0" smtClean="0">
                <a:solidFill>
                  <a:schemeClr val="bg2">
                    <a:lumMod val="10000"/>
                  </a:schemeClr>
                </a:solidFill>
              </a:rPr>
              <a:t>NEG </a:t>
            </a:r>
            <a:r>
              <a:rPr lang="en-GB" sz="1700" dirty="0">
                <a:solidFill>
                  <a:schemeClr val="bg2">
                    <a:lumMod val="10000"/>
                  </a:schemeClr>
                </a:solidFill>
              </a:rPr>
              <a:t>thin film coating, </a:t>
            </a:r>
            <a:r>
              <a:rPr lang="en-GB" sz="1700" dirty="0" smtClean="0">
                <a:solidFill>
                  <a:schemeClr val="bg2">
                    <a:lumMod val="10000"/>
                  </a:schemeClr>
                </a:solidFill>
              </a:rPr>
              <a:t>developed </a:t>
            </a:r>
            <a:r>
              <a:rPr lang="en-GB" sz="1700" dirty="0">
                <a:solidFill>
                  <a:schemeClr val="bg2">
                    <a:lumMod val="10000"/>
                  </a:schemeClr>
                </a:solidFill>
              </a:rPr>
              <a:t>at CERN, </a:t>
            </a:r>
            <a:r>
              <a:rPr lang="en-GB" sz="1700" dirty="0" smtClean="0">
                <a:solidFill>
                  <a:schemeClr val="bg2">
                    <a:lumMod val="10000"/>
                  </a:schemeClr>
                </a:solidFill>
              </a:rPr>
              <a:t>is usually performed by DC magnetron sputtering from a twisted Ti, </a:t>
            </a:r>
            <a:r>
              <a:rPr lang="en-GB" sz="1700" dirty="0" err="1" smtClean="0">
                <a:solidFill>
                  <a:schemeClr val="bg2">
                    <a:lumMod val="10000"/>
                  </a:schemeClr>
                </a:solidFill>
              </a:rPr>
              <a:t>Zr</a:t>
            </a:r>
            <a:r>
              <a:rPr lang="en-GB" sz="1700" dirty="0" smtClean="0">
                <a:solidFill>
                  <a:schemeClr val="bg2">
                    <a:lumMod val="10000"/>
                  </a:schemeClr>
                </a:solidFill>
              </a:rPr>
              <a:t>, V wire cathode that is positioned in the vacuum chamber centre.</a:t>
            </a:r>
          </a:p>
          <a:p>
            <a:endParaRPr lang="en-GB" sz="17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236" descr="uncoated"/>
          <p:cNvPicPr>
            <a:picLocks noChangeAspect="1" noChangeArrowheads="1"/>
          </p:cNvPicPr>
          <p:nvPr/>
        </p:nvPicPr>
        <p:blipFill>
          <a:blip r:embed="rId2" cstate="print"/>
          <a:srcRect l="7382" t="1968" r="11073" b="8858"/>
          <a:stretch>
            <a:fillRect/>
          </a:stretch>
        </p:blipFill>
        <p:spPr bwMode="auto">
          <a:xfrm>
            <a:off x="6160368" y="982560"/>
            <a:ext cx="2315416" cy="17360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244"/>
          <p:cNvSpPr>
            <a:spLocks noChangeArrowheads="1"/>
          </p:cNvSpPr>
          <p:nvPr/>
        </p:nvSpPr>
        <p:spPr bwMode="auto">
          <a:xfrm>
            <a:off x="6558463" y="2414735"/>
            <a:ext cx="2039677" cy="33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CH" sz="1600" b="1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Before</a:t>
            </a:r>
            <a:r>
              <a:rPr lang="fr-CH" sz="16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600" b="1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endParaRPr lang="fr-CH" sz="16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247" descr="coat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0369" y="2783626"/>
            <a:ext cx="2315416" cy="1727478"/>
          </a:xfrm>
          <a:prstGeom prst="rect">
            <a:avLst/>
          </a:prstGeom>
          <a:noFill/>
          <a:ln/>
        </p:spPr>
      </p:pic>
      <p:sp>
        <p:nvSpPr>
          <p:cNvPr id="10" name="Rectangle 244"/>
          <p:cNvSpPr>
            <a:spLocks noChangeArrowheads="1"/>
          </p:cNvSpPr>
          <p:nvPr/>
        </p:nvSpPr>
        <p:spPr bwMode="auto">
          <a:xfrm>
            <a:off x="6600161" y="4227162"/>
            <a:ext cx="2039677" cy="33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CH" sz="1600" b="1" dirty="0" err="1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</a:t>
            </a:r>
            <a:r>
              <a:rPr lang="fr-CH" sz="1600" b="1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600" b="1" dirty="0" err="1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endParaRPr lang="fr-CH" sz="16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16352" y="2724755"/>
            <a:ext cx="1003732" cy="58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chemeClr val="accent6">
                    <a:lumMod val="50000"/>
                  </a:schemeClr>
                </a:solidFill>
              </a:rPr>
              <a:t>TiZrV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 cathode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850078" y="3238804"/>
            <a:ext cx="86967" cy="20248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Date Placeholder 1"/>
          <p:cNvSpPr>
            <a:spLocks noGrp="1"/>
          </p:cNvSpPr>
          <p:nvPr>
            <p:ph type="dt" sz="half" idx="10"/>
          </p:nvPr>
        </p:nvSpPr>
        <p:spPr>
          <a:xfrm>
            <a:off x="3132959" y="6453702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tx1"/>
                </a:solidFill>
              </a:rPr>
              <a:t>ATS-KT Innovation day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26</a:t>
            </a:r>
            <a:r>
              <a:rPr lang="en-GB" baseline="30000" dirty="0" smtClean="0">
                <a:solidFill>
                  <a:schemeClr val="tx1"/>
                </a:solidFill>
              </a:rPr>
              <a:t>th</a:t>
            </a:r>
            <a:r>
              <a:rPr lang="en-GB" dirty="0" smtClean="0">
                <a:solidFill>
                  <a:schemeClr val="tx1"/>
                </a:solidFill>
              </a:rPr>
              <a:t> October </a:t>
            </a:r>
            <a:r>
              <a:rPr lang="en-GB" dirty="0">
                <a:solidFill>
                  <a:schemeClr val="tx1"/>
                </a:solidFill>
              </a:rPr>
              <a:t>2018, </a:t>
            </a:r>
            <a:r>
              <a:rPr lang="en-GB" dirty="0" smtClean="0">
                <a:solidFill>
                  <a:schemeClr val="tx1"/>
                </a:solidFill>
              </a:rPr>
              <a:t>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5130" y="4212195"/>
            <a:ext cx="536462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bg2">
                    <a:lumMod val="10000"/>
                  </a:schemeClr>
                </a:solidFill>
              </a:rPr>
              <a:t>Physical vapor deposition </a:t>
            </a:r>
            <a:r>
              <a:rPr lang="en-US" sz="1700" dirty="0">
                <a:solidFill>
                  <a:schemeClr val="accent6">
                    <a:lumMod val="50000"/>
                  </a:schemeClr>
                </a:solidFill>
              </a:rPr>
              <a:t>techniques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</a:rPr>
              <a:t>are difficult to apply to </a:t>
            </a:r>
            <a:r>
              <a:rPr lang="en-US" sz="1700" dirty="0">
                <a:solidFill>
                  <a:schemeClr val="accent6">
                    <a:lumMod val="50000"/>
                  </a:schemeClr>
                </a:solidFill>
              </a:rPr>
              <a:t>few-mm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</a:rPr>
              <a:t>diameter pipes that are several meter long. </a:t>
            </a:r>
            <a:endParaRPr lang="en-GB" sz="17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082811" y="2731636"/>
            <a:ext cx="91059" cy="98389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1549425" y="2306883"/>
            <a:ext cx="1603168" cy="1496291"/>
          </a:xfrm>
          <a:prstGeom prst="ellipse">
            <a:avLst/>
          </a:prstGeom>
          <a:noFill/>
          <a:ln w="38100">
            <a:solidFill>
              <a:srgbClr val="AA633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2153811" y="5660006"/>
            <a:ext cx="123753" cy="124853"/>
          </a:xfrm>
          <a:prstGeom prst="ellipse">
            <a:avLst/>
          </a:prstGeom>
          <a:noFill/>
          <a:ln w="38100">
            <a:solidFill>
              <a:srgbClr val="AA633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2289133" y="2998064"/>
            <a:ext cx="123753" cy="124853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3243542" y="2713272"/>
            <a:ext cx="1975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 chamber</a:t>
            </a:r>
            <a:endParaRPr lang="en-GB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2468256" y="2731637"/>
            <a:ext cx="541834" cy="28314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412886" y="3200546"/>
            <a:ext cx="297159" cy="437253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1927484" y="2694059"/>
            <a:ext cx="314411" cy="28314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454201" y="5263314"/>
            <a:ext cx="1975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 chamber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2284906" y="5455617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>
                <a:solidFill>
                  <a:srgbClr val="FF0000"/>
                </a:solidFill>
              </a:rPr>
              <a:t>?</a:t>
            </a:r>
            <a:endParaRPr lang="en-GB" sz="5400" dirty="0">
              <a:solidFill>
                <a:srgbClr val="FF0000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2579746" y="2994545"/>
            <a:ext cx="91059" cy="98389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2488687" y="3486451"/>
            <a:ext cx="91059" cy="98389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1584964" y="2896156"/>
            <a:ext cx="91059" cy="98389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1860945" y="3547596"/>
            <a:ext cx="91059" cy="98389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1781208" y="3470657"/>
            <a:ext cx="91059" cy="98389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1704604" y="3389939"/>
            <a:ext cx="91059" cy="98389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1613545" y="2784803"/>
            <a:ext cx="91059" cy="98389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2289133" y="2328229"/>
            <a:ext cx="91059" cy="98389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2405517" y="2328229"/>
            <a:ext cx="91059" cy="98389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255130" y="111657"/>
            <a:ext cx="8226854" cy="940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smtClean="0"/>
              <a:t>Why?  </a:t>
            </a:r>
            <a:endParaRPr lang="en-GB" sz="3200" dirty="0"/>
          </a:p>
        </p:txBody>
      </p:sp>
      <p:sp>
        <p:nvSpPr>
          <p:cNvPr id="53" name="Rectangle 52"/>
          <p:cNvSpPr/>
          <p:nvPr/>
        </p:nvSpPr>
        <p:spPr>
          <a:xfrm>
            <a:off x="1930145" y="369861"/>
            <a:ext cx="45556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NEG thin film coating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07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32" y="216258"/>
            <a:ext cx="8495243" cy="940443"/>
          </a:xfrm>
        </p:spPr>
        <p:txBody>
          <a:bodyPr>
            <a:noAutofit/>
          </a:bodyPr>
          <a:lstStyle/>
          <a:p>
            <a:pPr algn="l"/>
            <a:r>
              <a:rPr lang="en-GB" sz="3200" dirty="0" smtClean="0"/>
              <a:t>Production/coating technique based on mandrel technology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accent3">
                    <a:lumMod val="75000"/>
                  </a:schemeClr>
                </a:solidFill>
              </a:rPr>
              <a:pPr/>
              <a:t>5</a:t>
            </a:fld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8732" y="1273195"/>
            <a:ext cx="773503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vacuum chamber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is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produced by copper electroforming around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 sacrificial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aluminium mandrel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which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is pre-coated with a NEG thin film.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382" y="1965920"/>
            <a:ext cx="6639319" cy="3808039"/>
          </a:xfrm>
          <a:prstGeom prst="rect">
            <a:avLst/>
          </a:prstGeom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tx1"/>
                </a:solidFill>
              </a:rPr>
              <a:t>ATS-KT Innovation day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26</a:t>
            </a:r>
            <a:r>
              <a:rPr lang="en-GB" baseline="30000" dirty="0" smtClean="0">
                <a:solidFill>
                  <a:schemeClr val="tx1"/>
                </a:solidFill>
              </a:rPr>
              <a:t>th</a:t>
            </a:r>
            <a:r>
              <a:rPr lang="en-GB" dirty="0" smtClean="0">
                <a:solidFill>
                  <a:schemeClr val="tx1"/>
                </a:solidFill>
              </a:rPr>
              <a:t> October </a:t>
            </a:r>
            <a:r>
              <a:rPr lang="en-GB" dirty="0">
                <a:solidFill>
                  <a:schemeClr val="tx1"/>
                </a:solidFill>
              </a:rPr>
              <a:t>2018, </a:t>
            </a:r>
            <a:r>
              <a:rPr lang="en-GB" dirty="0" smtClean="0">
                <a:solidFill>
                  <a:schemeClr val="tx1"/>
                </a:solidFill>
              </a:rPr>
              <a:t>Geneva, Switzerland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4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accent4">
                    <a:lumMod val="75000"/>
                  </a:schemeClr>
                </a:solidFill>
              </a:rPr>
              <a:pPr/>
              <a:t>6</a:t>
            </a:fld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8732" y="1059811"/>
            <a:ext cx="5962193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During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electroforming, the stainless steel flanges are assembled to the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chamber without any welding/brazing.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Picture 1" descr="image0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" t="-346" r="-307" b="22273"/>
          <a:stretch/>
        </p:blipFill>
        <p:spPr bwMode="auto">
          <a:xfrm>
            <a:off x="666388" y="2294436"/>
            <a:ext cx="5388335" cy="389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19" b="26506"/>
          <a:stretch/>
        </p:blipFill>
        <p:spPr>
          <a:xfrm rot="5400000">
            <a:off x="4813910" y="3074358"/>
            <a:ext cx="4870997" cy="1358310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tx1"/>
                </a:solidFill>
              </a:rPr>
              <a:t>ATS-KT Innovation day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26</a:t>
            </a:r>
            <a:r>
              <a:rPr lang="en-GB" baseline="30000" dirty="0" smtClean="0">
                <a:solidFill>
                  <a:schemeClr val="tx1"/>
                </a:solidFill>
              </a:rPr>
              <a:t>th</a:t>
            </a:r>
            <a:r>
              <a:rPr lang="en-GB" dirty="0" smtClean="0">
                <a:solidFill>
                  <a:schemeClr val="tx1"/>
                </a:solidFill>
              </a:rPr>
              <a:t> October </a:t>
            </a:r>
            <a:r>
              <a:rPr lang="en-GB" dirty="0">
                <a:solidFill>
                  <a:schemeClr val="tx1"/>
                </a:solidFill>
              </a:rPr>
              <a:t>2018, </a:t>
            </a:r>
            <a:r>
              <a:rPr lang="en-GB" dirty="0" smtClean="0">
                <a:solidFill>
                  <a:schemeClr val="tx1"/>
                </a:solidFill>
              </a:rPr>
              <a:t>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48732" y="216258"/>
            <a:ext cx="8142818" cy="9404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/>
              <a:t>Production/coating </a:t>
            </a:r>
            <a:r>
              <a:rPr lang="en-GB" sz="3200" dirty="0" smtClean="0"/>
              <a:t>technique based on mandrel technology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945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accent4">
                    <a:lumMod val="75000"/>
                  </a:schemeClr>
                </a:solidFill>
              </a:rPr>
              <a:pPr/>
              <a:t>7</a:t>
            </a:fld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tx1"/>
                </a:solidFill>
              </a:rPr>
              <a:t>ATS-KT Innovation day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26</a:t>
            </a:r>
            <a:r>
              <a:rPr lang="en-GB" baseline="30000" dirty="0" smtClean="0">
                <a:solidFill>
                  <a:schemeClr val="tx1"/>
                </a:solidFill>
              </a:rPr>
              <a:t>th</a:t>
            </a:r>
            <a:r>
              <a:rPr lang="en-GB" dirty="0" smtClean="0">
                <a:solidFill>
                  <a:schemeClr val="tx1"/>
                </a:solidFill>
              </a:rPr>
              <a:t> October </a:t>
            </a:r>
            <a:r>
              <a:rPr lang="en-GB" dirty="0">
                <a:solidFill>
                  <a:schemeClr val="tx1"/>
                </a:solidFill>
              </a:rPr>
              <a:t>2018, </a:t>
            </a:r>
            <a:r>
              <a:rPr lang="en-GB" dirty="0" smtClean="0">
                <a:solidFill>
                  <a:schemeClr val="tx1"/>
                </a:solidFill>
              </a:rPr>
              <a:t>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48732" y="216258"/>
            <a:ext cx="8238068" cy="9404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/>
              <a:t>Production/coating</a:t>
            </a:r>
            <a:r>
              <a:rPr lang="en-GB" sz="3200" dirty="0" smtClean="0"/>
              <a:t> technique based on mandrel technology</a:t>
            </a:r>
            <a:endParaRPr lang="en-GB" sz="3200" dirty="0"/>
          </a:p>
        </p:txBody>
      </p:sp>
      <p:sp>
        <p:nvSpPr>
          <p:cNvPr id="24" name="Rectangle 23"/>
          <p:cNvSpPr/>
          <p:nvPr/>
        </p:nvSpPr>
        <p:spPr>
          <a:xfrm>
            <a:off x="448732" y="1345161"/>
            <a:ext cx="7735037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CH" b="1" u="sng" dirty="0" smtClean="0">
                <a:solidFill>
                  <a:schemeClr val="accent6">
                    <a:lumMod val="50000"/>
                  </a:schemeClr>
                </a:solidFill>
              </a:rPr>
              <a:t>Advantages of this technique:</a:t>
            </a:r>
          </a:p>
          <a:p>
            <a:pPr>
              <a:spcBef>
                <a:spcPts val="600"/>
              </a:spcBef>
            </a:pPr>
            <a:endParaRPr lang="de-CH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00B050"/>
              </a:buClr>
              <a:buFont typeface="Arial" pitchFamily="34" charset="0"/>
              <a:buChar char="•"/>
            </a:pPr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Stainless steel joining is produced </a:t>
            </a:r>
            <a:r>
              <a:rPr lang="de-CH" u="sng" dirty="0" smtClean="0">
                <a:solidFill>
                  <a:schemeClr val="accent6">
                    <a:lumMod val="50000"/>
                  </a:schemeClr>
                </a:solidFill>
              </a:rPr>
              <a:t>without EB welding or brazing </a:t>
            </a:r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step.</a:t>
            </a:r>
          </a:p>
          <a:p>
            <a:pPr marL="285750" indent="-285750">
              <a:spcBef>
                <a:spcPts val="600"/>
              </a:spcBef>
              <a:buClr>
                <a:srgbClr val="00B050"/>
              </a:buClr>
              <a:buFont typeface="Arial" pitchFamily="34" charset="0"/>
              <a:buChar char="•"/>
            </a:pPr>
            <a:endParaRPr lang="de-CH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de-CH" u="sng" dirty="0" smtClean="0">
                <a:solidFill>
                  <a:schemeClr val="accent6">
                    <a:lumMod val="50000"/>
                  </a:schemeClr>
                </a:solidFill>
              </a:rPr>
              <a:t>Uniform coating </a:t>
            </a:r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(composition + thickness) is obtained along the length of the chamber.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de-CH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0070C0"/>
              </a:buClr>
              <a:buFont typeface="Arial" pitchFamily="34" charset="0"/>
              <a:buChar char="•"/>
            </a:pPr>
            <a:r>
              <a:rPr lang="de-CH" dirty="0" smtClean="0"/>
              <a:t>Coating reproduces </a:t>
            </a:r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the mandrel topography: If mandrel is polished, coating is </a:t>
            </a:r>
            <a:r>
              <a:rPr lang="de-CH" u="sng" dirty="0" smtClean="0">
                <a:solidFill>
                  <a:schemeClr val="accent6">
                    <a:lumMod val="50000"/>
                  </a:schemeClr>
                </a:solidFill>
              </a:rPr>
              <a:t>very smooth</a:t>
            </a:r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de-CH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Clr>
                <a:srgbClr val="FFC000"/>
              </a:buClr>
              <a:buFont typeface="Arial" pitchFamily="34" charset="0"/>
              <a:buChar char="•"/>
            </a:pPr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Very </a:t>
            </a:r>
            <a:r>
              <a:rPr lang="de-CH" u="sng" dirty="0" smtClean="0">
                <a:solidFill>
                  <a:schemeClr val="accent6">
                    <a:lumMod val="50000"/>
                  </a:schemeClr>
                </a:solidFill>
              </a:rPr>
              <a:t>complex shapes </a:t>
            </a:r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can be coated if a mandrel can be machined.</a:t>
            </a:r>
          </a:p>
          <a:p>
            <a:pPr>
              <a:spcBef>
                <a:spcPts val="600"/>
              </a:spcBef>
            </a:pPr>
            <a:endParaRPr lang="de-CH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95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676523" y="284594"/>
            <a:ext cx="2420037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77344" y="288221"/>
            <a:ext cx="20024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Prototypes </a:t>
            </a:r>
          </a:p>
          <a:p>
            <a:endParaRPr lang="en-GB" sz="2800" dirty="0"/>
          </a:p>
        </p:txBody>
      </p:sp>
      <p:sp>
        <p:nvSpPr>
          <p:cNvPr id="23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tx1"/>
                </a:solidFill>
              </a:rPr>
              <a:t>ATS-KT Innovation day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26</a:t>
            </a:r>
            <a:r>
              <a:rPr lang="en-GB" baseline="30000" dirty="0" smtClean="0">
                <a:solidFill>
                  <a:schemeClr val="tx1"/>
                </a:solidFill>
              </a:rPr>
              <a:t>th</a:t>
            </a:r>
            <a:r>
              <a:rPr lang="en-GB" dirty="0" smtClean="0">
                <a:solidFill>
                  <a:schemeClr val="tx1"/>
                </a:solidFill>
              </a:rPr>
              <a:t> October </a:t>
            </a:r>
            <a:r>
              <a:rPr lang="en-GB" dirty="0">
                <a:solidFill>
                  <a:schemeClr val="tx1"/>
                </a:solidFill>
              </a:rPr>
              <a:t>2018, </a:t>
            </a:r>
            <a:r>
              <a:rPr lang="en-GB" dirty="0" smtClean="0">
                <a:solidFill>
                  <a:schemeClr val="tx1"/>
                </a:solidFill>
              </a:rPr>
              <a:t>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Slide Number Placeholder 3"/>
          <p:cNvSpPr txBox="1">
            <a:spLocks/>
          </p:cNvSpPr>
          <p:nvPr/>
        </p:nvSpPr>
        <p:spPr>
          <a:xfrm>
            <a:off x="6683488" y="63809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8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" t="13916" r="203" b="20173"/>
          <a:stretch/>
        </p:blipFill>
        <p:spPr>
          <a:xfrm>
            <a:off x="5073860" y="1277808"/>
            <a:ext cx="3419300" cy="126769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53" b="22326"/>
          <a:stretch/>
        </p:blipFill>
        <p:spPr>
          <a:xfrm>
            <a:off x="4918424" y="3081351"/>
            <a:ext cx="3730172" cy="119431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1" b="26507"/>
          <a:stretch/>
        </p:blipFill>
        <p:spPr>
          <a:xfrm>
            <a:off x="526549" y="1349505"/>
            <a:ext cx="3498212" cy="119031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843212" y="950266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Chamber 16 mm diameter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15186" y="2730863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Chamber 5 mm diameter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102310" y="2303462"/>
            <a:ext cx="234669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470460" y="3919750"/>
            <a:ext cx="26261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67558" y="3988270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0.3 m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59703" y="2304260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0.4 m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4" t="20010" r="6460" b="10533"/>
          <a:stretch/>
        </p:blipFill>
        <p:spPr>
          <a:xfrm rot="10800000">
            <a:off x="996584" y="4702643"/>
            <a:ext cx="2558143" cy="1219201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415187" y="4370373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Chamber 3 mm diameter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88" b="28605"/>
          <a:stretch/>
        </p:blipFill>
        <p:spPr>
          <a:xfrm>
            <a:off x="5231495" y="4754335"/>
            <a:ext cx="3104030" cy="111581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907332" y="4333311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Chamber 4 mm diameter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1426239" y="5737179"/>
            <a:ext cx="1698832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959703" y="5437299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0.1 m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5769984" y="5750571"/>
            <a:ext cx="2027052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417865" y="5478610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0.15 m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75"/>
          <a:stretch/>
        </p:blipFill>
        <p:spPr>
          <a:xfrm>
            <a:off x="1082159" y="3079884"/>
            <a:ext cx="2386992" cy="1035535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907332" y="2681460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Chamber 6 mm diameter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652290" y="3685210"/>
            <a:ext cx="124673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910010" y="3774090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0.15 m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51067" y="928252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Chamber 12 mm diameter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5610165" y="2324615"/>
            <a:ext cx="234669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467558" y="2325413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0.3 m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96957" y="300317"/>
            <a:ext cx="27111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000" dirty="0">
                <a:solidFill>
                  <a:srgbClr val="C00000"/>
                </a:solidFill>
              </a:rPr>
              <a:t>TiZrV coated chamber</a:t>
            </a:r>
            <a:endParaRPr lang="fr-CH" sz="20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2656" y="5783841"/>
            <a:ext cx="422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u="sng" dirty="0" smtClean="0"/>
              <a:t>Lowest diameter ever NEG coated tube</a:t>
            </a:r>
            <a:endParaRPr lang="en-US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5769984" y="284594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Diameter </a:t>
            </a:r>
            <a:r>
              <a:rPr lang="fr-CH" dirty="0" err="1"/>
              <a:t>constraint</a:t>
            </a:r>
            <a:r>
              <a:rPr lang="de-CH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13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2788202" y="5838657"/>
            <a:ext cx="156996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Length [mm]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3090951"/>
              </p:ext>
            </p:extLst>
          </p:nvPr>
        </p:nvGraphicFramePr>
        <p:xfrm>
          <a:off x="500647" y="3005046"/>
          <a:ext cx="6594634" cy="5046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6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0647" y="3005046"/>
                        <a:ext cx="6594634" cy="50460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3567" y="1064480"/>
            <a:ext cx="1185685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683566" y="3361237"/>
            <a:ext cx="1006714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1420714" y="879814"/>
            <a:ext cx="6006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mm internal diameter, </a:t>
            </a:r>
            <a:r>
              <a:rPr lang="de-CH" u="sng" dirty="0" smtClean="0">
                <a:solidFill>
                  <a:schemeClr val="accent6">
                    <a:lumMod val="50000"/>
                  </a:schemeClr>
                </a:solidFill>
              </a:rPr>
              <a:t>2 m length </a:t>
            </a:r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TiZrV coated chamber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49" b="24179"/>
          <a:stretch/>
        </p:blipFill>
        <p:spPr>
          <a:xfrm>
            <a:off x="665820" y="1322673"/>
            <a:ext cx="7600493" cy="160202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148364" y="1747202"/>
            <a:ext cx="2752725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 smtClean="0">
                <a:solidFill>
                  <a:srgbClr val="FF0000"/>
                </a:solidFill>
              </a:rPr>
              <a:t>Ø4mm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66066" y="2047513"/>
            <a:ext cx="2752725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 smtClean="0">
                <a:solidFill>
                  <a:srgbClr val="FF0000"/>
                </a:solidFill>
              </a:rPr>
              <a:t>2 m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157606" y="1871311"/>
            <a:ext cx="6533120" cy="49934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91099" y="2962651"/>
            <a:ext cx="141256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Thickness (</a:t>
            </a:r>
            <a:r>
              <a:rPr lang="el-GR" sz="1400" dirty="0" smtClean="0">
                <a:solidFill>
                  <a:schemeClr val="accent6">
                    <a:lumMod val="50000"/>
                  </a:schemeClr>
                </a:solidFill>
              </a:rPr>
              <a:t>μ</a:t>
            </a:r>
            <a:r>
              <a:rPr lang="de-CH" sz="1400" dirty="0" smtClean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356586" y="2962651"/>
            <a:ext cx="66236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M (%)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Date Placeholder 1"/>
          <p:cNvSpPr>
            <a:spLocks noGrp="1"/>
          </p:cNvSpPr>
          <p:nvPr>
            <p:ph type="dt" sz="half" idx="10"/>
          </p:nvPr>
        </p:nvSpPr>
        <p:spPr>
          <a:xfrm>
            <a:off x="3072572" y="6362377"/>
            <a:ext cx="3255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GB" dirty="0" smtClean="0">
                <a:solidFill>
                  <a:schemeClr val="tx1"/>
                </a:solidFill>
              </a:rPr>
              <a:t>ATS-KT Innovation day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26</a:t>
            </a:r>
            <a:r>
              <a:rPr lang="en-GB" baseline="30000" dirty="0" smtClean="0">
                <a:solidFill>
                  <a:schemeClr val="tx1"/>
                </a:solidFill>
              </a:rPr>
              <a:t>th</a:t>
            </a:r>
            <a:r>
              <a:rPr lang="en-GB" dirty="0" smtClean="0">
                <a:solidFill>
                  <a:schemeClr val="tx1"/>
                </a:solidFill>
              </a:rPr>
              <a:t> October </a:t>
            </a:r>
            <a:r>
              <a:rPr lang="en-GB" dirty="0">
                <a:solidFill>
                  <a:schemeClr val="tx1"/>
                </a:solidFill>
              </a:rPr>
              <a:t>2018, </a:t>
            </a:r>
            <a:r>
              <a:rPr lang="en-GB" dirty="0" smtClean="0">
                <a:solidFill>
                  <a:schemeClr val="tx1"/>
                </a:solidFill>
              </a:rPr>
              <a:t>Geneva, Switzerland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7344" y="288221"/>
            <a:ext cx="20024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Prototypes </a:t>
            </a:r>
          </a:p>
          <a:p>
            <a:endParaRPr lang="en-GB" sz="2800" dirty="0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9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676523" y="284594"/>
            <a:ext cx="2420037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769984" y="284594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Length </a:t>
            </a:r>
            <a:r>
              <a:rPr lang="fr-CH" dirty="0" err="1" smtClean="0"/>
              <a:t>constraint</a:t>
            </a:r>
            <a:r>
              <a:rPr lang="de-CH" dirty="0" smtClean="0"/>
              <a:t>?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796957" y="300317"/>
            <a:ext cx="27111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000" dirty="0">
                <a:solidFill>
                  <a:srgbClr val="C00000"/>
                </a:solidFill>
              </a:rPr>
              <a:t>TiZrV coated chamber</a:t>
            </a:r>
            <a:endParaRPr lang="fr-CH" sz="2000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26278" y="4121491"/>
            <a:ext cx="2802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Limited only by the depth of the plating bath.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74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42839</TotalTime>
  <Words>1046</Words>
  <Application>Microsoft Office PowerPoint</Application>
  <PresentationFormat>On-screen Show (4:3)</PresentationFormat>
  <Paragraphs>251</Paragraphs>
  <Slides>17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Symbol</vt:lpstr>
      <vt:lpstr>Verdana</vt:lpstr>
      <vt:lpstr>Office Theme</vt:lpstr>
      <vt:lpstr>1_Office Theme</vt:lpstr>
      <vt:lpstr>Graph</vt:lpstr>
      <vt:lpstr>Origin Graph</vt:lpstr>
      <vt:lpstr> ATS-KT Innovation Day</vt:lpstr>
      <vt:lpstr>Outline</vt:lpstr>
      <vt:lpstr>Why? </vt:lpstr>
      <vt:lpstr>PowerPoint Presentation</vt:lpstr>
      <vt:lpstr>Production/coating technique based on mandrel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Alban Rene Maurice Sublet</dc:creator>
  <cp:lastModifiedBy>Lucia Lain Amador</cp:lastModifiedBy>
  <cp:revision>1707</cp:revision>
  <cp:lastPrinted>2017-10-09T08:51:01Z</cp:lastPrinted>
  <dcterms:created xsi:type="dcterms:W3CDTF">2015-06-19T07:52:30Z</dcterms:created>
  <dcterms:modified xsi:type="dcterms:W3CDTF">2018-10-25T09:09:55Z</dcterms:modified>
</cp:coreProperties>
</file>