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65" r:id="rId5"/>
    <p:sldId id="263" r:id="rId6"/>
    <p:sldId id="261" r:id="rId7"/>
    <p:sldId id="260" r:id="rId8"/>
    <p:sldId id="259" r:id="rId9"/>
    <p:sldId id="266" r:id="rId10"/>
    <p:sldId id="270" r:id="rId11"/>
    <p:sldId id="268" r:id="rId12"/>
    <p:sldId id="271" r:id="rId13"/>
    <p:sldId id="26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31" autoAdjust="0"/>
    <p:restoredTop sz="94660"/>
  </p:normalViewPr>
  <p:slideViewPr>
    <p:cSldViewPr snapToGrid="0">
      <p:cViewPr varScale="1">
        <p:scale>
          <a:sx n="85" d="100"/>
          <a:sy n="85" d="100"/>
        </p:scale>
        <p:origin x="73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A4EA63-B0B2-4A80-8136-B72B7233B74F}" type="datetimeFigureOut">
              <a:rPr lang="en-GB" smtClean="0"/>
              <a:t>11/09/2018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4B9D8-CE61-4F8F-AA8A-57DF62C43B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4233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4B9D8-CE61-4F8F-AA8A-57DF62C43B5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0490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11/09/2018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5714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11/09/2018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285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11/09/2018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0866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11/09/2018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5617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11/09/2018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328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11/09/2018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418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11/09/2018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318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11/09/2018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310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11/09/2018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1381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11/09/2018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4800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5DF6-725B-4F33-93AD-3E8FC8659F37}" type="datetimeFigureOut">
              <a:rPr lang="en-GB" smtClean="0"/>
              <a:t>11/09/2018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9331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25DF6-725B-4F33-93AD-3E8FC8659F37}" type="datetimeFigureOut">
              <a:rPr lang="en-GB" smtClean="0"/>
              <a:t>11/09/2018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D48E52-9BE5-4678-AA0E-11B783DAF6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63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18234" y="2270233"/>
            <a:ext cx="1303283" cy="11771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6962" y="1271752"/>
            <a:ext cx="7458075" cy="8667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214438"/>
            <a:ext cx="9144000" cy="2387600"/>
          </a:xfrm>
        </p:spPr>
        <p:txBody>
          <a:bodyPr/>
          <a:lstStyle/>
          <a:p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/>
            </a:r>
            <a:b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dirty="0" err="1" smtClean="0">
                <a:latin typeface="Aharoni" panose="02010803020104030203" pitchFamily="2" charset="-79"/>
                <a:cs typeface="Aharoni" panose="02010803020104030203" pitchFamily="2" charset="-79"/>
              </a:rPr>
              <a:t>OpenSE</a:t>
            </a:r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9600" dirty="0" smtClean="0">
                <a:solidFill>
                  <a:schemeClr val="accent1">
                    <a:lumMod val="50000"/>
                  </a:schemeClr>
                </a:solidFill>
                <a:latin typeface="Agency FB" panose="020B0503020202020204" pitchFamily="34" charset="0"/>
                <a:cs typeface="Aharoni" panose="02010803020104030203" pitchFamily="2" charset="-79"/>
              </a:rPr>
              <a:t>2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gency FB" panose="020B0503020202020204" pitchFamily="34" charset="0"/>
                <a:cs typeface="Aharoni" panose="02010803020104030203" pitchFamily="2" charset="-79"/>
              </a:rPr>
              <a:t>.</a:t>
            </a:r>
            <a:r>
              <a:rPr lang="en-US" sz="9600" dirty="0" smtClean="0">
                <a:solidFill>
                  <a:schemeClr val="accent1">
                    <a:lumMod val="50000"/>
                  </a:schemeClr>
                </a:solidFill>
                <a:latin typeface="Agency FB" panose="020B0503020202020204" pitchFamily="34" charset="0"/>
                <a:cs typeface="Aharoni" panose="02010803020104030203" pitchFamily="2" charset="-79"/>
              </a:rPr>
              <a:t>0</a:t>
            </a:r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 smtClean="0"/>
              <a:t>Task force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4096024"/>
            <a:ext cx="9144000" cy="1655762"/>
          </a:xfrm>
        </p:spPr>
        <p:txBody>
          <a:bodyPr/>
          <a:lstStyle/>
          <a:p>
            <a:r>
              <a:rPr lang="en-US" dirty="0" smtClean="0"/>
              <a:t>Task Force II : Project Lifecycle and Key deliverables</a:t>
            </a:r>
          </a:p>
          <a:p>
            <a:endParaRPr lang="en-US" dirty="0"/>
          </a:p>
          <a:p>
            <a:r>
              <a:rPr lang="en-US" i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N. Latif, B. Nicquevert, B. Ferreira, E. Peyrat, E. </a:t>
            </a:r>
            <a:r>
              <a:rPr lang="en-US" i="1" dirty="0" err="1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Harrouch</a:t>
            </a:r>
            <a:r>
              <a:rPr lang="en-US" i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, T. Wijnands</a:t>
            </a:r>
            <a:endParaRPr lang="en-GB" i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9417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0172" y="608792"/>
            <a:ext cx="4519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Benefits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316389" y="2154254"/>
            <a:ext cx="9095874" cy="271913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1617179" y="2322696"/>
            <a:ext cx="8470231" cy="6737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Environmental Assessment (Internal/External)</a:t>
            </a:r>
            <a:endParaRPr lang="en-GB" dirty="0"/>
          </a:p>
        </p:txBody>
      </p:sp>
      <p:sp>
        <p:nvSpPr>
          <p:cNvPr id="11" name="Rounded Rectangle 10"/>
          <p:cNvSpPr/>
          <p:nvPr/>
        </p:nvSpPr>
        <p:spPr>
          <a:xfrm>
            <a:off x="1617180" y="3822633"/>
            <a:ext cx="2478504" cy="6737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Business Case</a:t>
            </a:r>
            <a:endParaRPr lang="en-GB" dirty="0"/>
          </a:p>
        </p:txBody>
      </p:sp>
      <p:sp>
        <p:nvSpPr>
          <p:cNvPr id="12" name="Rounded Rectangle 11"/>
          <p:cNvSpPr/>
          <p:nvPr/>
        </p:nvSpPr>
        <p:spPr>
          <a:xfrm>
            <a:off x="4350603" y="3822633"/>
            <a:ext cx="2379997" cy="6737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Benefits Plan</a:t>
            </a:r>
            <a:endParaRPr lang="en-GB" dirty="0"/>
          </a:p>
        </p:txBody>
      </p:sp>
      <p:sp>
        <p:nvSpPr>
          <p:cNvPr id="13" name="Rounded Rectangle 12"/>
          <p:cNvSpPr/>
          <p:nvPr/>
        </p:nvSpPr>
        <p:spPr>
          <a:xfrm>
            <a:off x="7084028" y="3822633"/>
            <a:ext cx="3003382" cy="6737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Project Charter</a:t>
            </a:r>
            <a:endParaRPr lang="en-GB" dirty="0"/>
          </a:p>
        </p:txBody>
      </p:sp>
      <p:sp>
        <p:nvSpPr>
          <p:cNvPr id="14" name="Rounded Rectangle 13"/>
          <p:cNvSpPr/>
          <p:nvPr/>
        </p:nvSpPr>
        <p:spPr>
          <a:xfrm>
            <a:off x="3895502" y="5726202"/>
            <a:ext cx="3849787" cy="5374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Project Management Plan</a:t>
            </a:r>
            <a:endParaRPr lang="en-GB" dirty="0"/>
          </a:p>
        </p:txBody>
      </p:sp>
      <p:sp>
        <p:nvSpPr>
          <p:cNvPr id="15" name="Up-Down Arrow 14"/>
          <p:cNvSpPr/>
          <p:nvPr/>
        </p:nvSpPr>
        <p:spPr>
          <a:xfrm>
            <a:off x="5516975" y="5041832"/>
            <a:ext cx="303421" cy="51592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Down Arrow 15"/>
          <p:cNvSpPr/>
          <p:nvPr/>
        </p:nvSpPr>
        <p:spPr>
          <a:xfrm>
            <a:off x="2696511" y="3104748"/>
            <a:ext cx="256173" cy="5895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Down Arrow 16"/>
          <p:cNvSpPr/>
          <p:nvPr/>
        </p:nvSpPr>
        <p:spPr>
          <a:xfrm>
            <a:off x="5412514" y="3129647"/>
            <a:ext cx="256173" cy="5895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Down Arrow 17"/>
          <p:cNvSpPr/>
          <p:nvPr/>
        </p:nvSpPr>
        <p:spPr>
          <a:xfrm>
            <a:off x="8457632" y="3080267"/>
            <a:ext cx="256173" cy="5895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203968" y="3719195"/>
            <a:ext cx="2731168" cy="92559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1135375" y="1576375"/>
            <a:ext cx="10351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An outcome of actions and/or behaviors that provide utility, value or positive change for the recipients 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66093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0172" y="608792"/>
            <a:ext cx="451933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Benefits Management plan</a:t>
            </a:r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978876" y="1818309"/>
            <a:ext cx="8921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How to create, optimize and sustain the benefit provided at the end of the project ?</a:t>
            </a:r>
            <a:endParaRPr lang="en-GB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118901" y="2578562"/>
            <a:ext cx="1022643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Question 1 : What are the benefits envisaged by the project ?</a:t>
            </a:r>
          </a:p>
          <a:p>
            <a:r>
              <a:rPr lang="en-US" dirty="0" smtClean="0"/>
              <a:t>Question 2 : </a:t>
            </a:r>
            <a:r>
              <a:rPr lang="en-US" dirty="0"/>
              <a:t>H</a:t>
            </a:r>
            <a:r>
              <a:rPr lang="en-US" dirty="0" smtClean="0"/>
              <a:t>ow will the performance of the benefits be measured ? (KPI ?)</a:t>
            </a:r>
          </a:p>
          <a:p>
            <a:r>
              <a:rPr lang="en-US" dirty="0" smtClean="0"/>
              <a:t>Question 3 : What is the Net Present Value of each benefit ? (what discount rate ?)</a:t>
            </a:r>
          </a:p>
          <a:p>
            <a:r>
              <a:rPr lang="en-US" dirty="0" smtClean="0"/>
              <a:t>Question 4 : What is the timeframe for realizing the benefits ?</a:t>
            </a:r>
          </a:p>
          <a:p>
            <a:r>
              <a:rPr lang="en-US" dirty="0" smtClean="0"/>
              <a:t>Question 5 : What are the negative impacts of the benefits ? (what does the change mean)</a:t>
            </a:r>
          </a:p>
          <a:p>
            <a:r>
              <a:rPr lang="en-US" dirty="0" smtClean="0"/>
              <a:t>Question 6 : Who is impacted by the change ? (who are the stakeholders)</a:t>
            </a:r>
          </a:p>
          <a:p>
            <a:r>
              <a:rPr lang="en-US" dirty="0" smtClean="0"/>
              <a:t>Question 7 : Who will be in charge of realizing the benefit ? (owner of the new idea, service, product)</a:t>
            </a:r>
          </a:p>
          <a:p>
            <a:r>
              <a:rPr lang="en-US" dirty="0" smtClean="0"/>
              <a:t>Question 8 : When will the ongoing responsibility be transferred ? (end of project/start operations)</a:t>
            </a:r>
          </a:p>
          <a:p>
            <a:r>
              <a:rPr lang="en-US" dirty="0" smtClean="0"/>
              <a:t>Question 9 </a:t>
            </a:r>
            <a:r>
              <a:rPr lang="en-US" dirty="0"/>
              <a:t>: : </a:t>
            </a:r>
            <a:r>
              <a:rPr lang="en-US" dirty="0" smtClean="0"/>
              <a:t>How </a:t>
            </a:r>
            <a:r>
              <a:rPr lang="en-US" dirty="0"/>
              <a:t>will the ongoing responsibility be transferred ? </a:t>
            </a:r>
            <a:r>
              <a:rPr lang="en-US" dirty="0" smtClean="0"/>
              <a:t>(task force, transition project, activity)</a:t>
            </a:r>
          </a:p>
          <a:p>
            <a:r>
              <a:rPr lang="en-US" dirty="0" smtClean="0"/>
              <a:t>Question 10 : </a:t>
            </a:r>
            <a:r>
              <a:rPr lang="en-US" dirty="0"/>
              <a:t>How will the benefits be sustained ? (what operational budget ?)</a:t>
            </a:r>
          </a:p>
        </p:txBody>
      </p:sp>
    </p:spTree>
    <p:extLst>
      <p:ext uri="{BB962C8B-B14F-4D97-AF65-F5344CB8AC3E}">
        <p14:creationId xmlns:p14="http://schemas.microsoft.com/office/powerpoint/2010/main" val="366439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0172" y="608792"/>
            <a:ext cx="451933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Example</a:t>
            </a:r>
          </a:p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753" y="1409011"/>
            <a:ext cx="2133600" cy="21431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1727" y="437029"/>
            <a:ext cx="3560954" cy="236965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5372" y="3465689"/>
            <a:ext cx="3313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Calibration of RP instruments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785983" y="6224236"/>
            <a:ext cx="1640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Outsourcing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9818" y="3552136"/>
            <a:ext cx="5816071" cy="259001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728023" y="3100718"/>
            <a:ext cx="3313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Build a on-site facility (Bat 772)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576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3097" y="396246"/>
            <a:ext cx="8858250" cy="17240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02690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4400" y="641131"/>
            <a:ext cx="27852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</a:rPr>
              <a:t>Mandate </a:t>
            </a:r>
            <a:endParaRPr lang="en-GB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1373853"/>
            <a:ext cx="9470606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Deliverable </a:t>
            </a:r>
            <a:r>
              <a:rPr lang="en-US" dirty="0" smtClean="0"/>
              <a:t>: </a:t>
            </a:r>
          </a:p>
          <a:p>
            <a:endParaRPr lang="en-US" dirty="0"/>
          </a:p>
          <a:p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dirty="0"/>
              <a:t>20-min presentation </a:t>
            </a:r>
            <a:r>
              <a:rPr lang="en-US" dirty="0" smtClean="0"/>
              <a:t>to be </a:t>
            </a:r>
            <a:r>
              <a:rPr lang="en-US" dirty="0"/>
              <a:t>given on 11 October a.m. </a:t>
            </a:r>
            <a:endParaRPr lang="en-US" dirty="0" smtClean="0"/>
          </a:p>
          <a:p>
            <a:r>
              <a:rPr lang="en-US" dirty="0"/>
              <a:t>  </a:t>
            </a:r>
            <a:endParaRPr lang="en-GB" dirty="0"/>
          </a:p>
          <a:p>
            <a:r>
              <a:rPr lang="en-US" b="1" dirty="0" smtClean="0"/>
              <a:t>Goal</a:t>
            </a:r>
            <a:r>
              <a:rPr lang="en-US" dirty="0" smtClean="0"/>
              <a:t>s :</a:t>
            </a:r>
          </a:p>
          <a:p>
            <a:endParaRPr lang="en-GB" dirty="0"/>
          </a:p>
          <a:p>
            <a:r>
              <a:rPr lang="en-US" dirty="0"/>
              <a:t>• </a:t>
            </a:r>
            <a:r>
              <a:rPr lang="en-US" dirty="0" smtClean="0"/>
              <a:t>Reviewing the </a:t>
            </a:r>
            <a:r>
              <a:rPr lang="en-US" dirty="0" err="1" smtClean="0"/>
              <a:t>OpenSE</a:t>
            </a:r>
            <a:r>
              <a:rPr lang="en-US" dirty="0" smtClean="0"/>
              <a:t> </a:t>
            </a:r>
            <a:r>
              <a:rPr lang="en-US" dirty="0"/>
              <a:t>knowledge domain as featured in the </a:t>
            </a:r>
            <a:r>
              <a:rPr lang="en-US" dirty="0" err="1" smtClean="0"/>
              <a:t>OpenSE</a:t>
            </a:r>
            <a:r>
              <a:rPr lang="en-US" dirty="0" smtClean="0"/>
              <a:t> booklet,</a:t>
            </a:r>
            <a:endParaRPr lang="en-GB" dirty="0"/>
          </a:p>
          <a:p>
            <a:r>
              <a:rPr lang="en-US" dirty="0"/>
              <a:t>• </a:t>
            </a:r>
            <a:r>
              <a:rPr lang="en-US" dirty="0" smtClean="0"/>
              <a:t>Discussing the appropriateness </a:t>
            </a:r>
            <a:r>
              <a:rPr lang="en-US" dirty="0"/>
              <a:t>w.r.t. projects typologies at CERN,</a:t>
            </a:r>
            <a:endParaRPr lang="en-GB" dirty="0"/>
          </a:p>
          <a:p>
            <a:r>
              <a:rPr lang="en-US" dirty="0"/>
              <a:t>• </a:t>
            </a:r>
            <a:r>
              <a:rPr lang="en-US" dirty="0" smtClean="0"/>
              <a:t>Discussing the alignment </a:t>
            </a:r>
            <a:r>
              <a:rPr lang="en-US" dirty="0"/>
              <a:t>with </a:t>
            </a:r>
            <a:r>
              <a:rPr lang="en-US" dirty="0" smtClean="0"/>
              <a:t>other standards </a:t>
            </a:r>
            <a:r>
              <a:rPr lang="en-US" dirty="0"/>
              <a:t>such as </a:t>
            </a:r>
            <a:r>
              <a:rPr lang="en-US" dirty="0" err="1"/>
              <a:t>PMBoK</a:t>
            </a:r>
            <a:r>
              <a:rPr lang="en-US" dirty="0"/>
              <a:t>, HERMES, PRINCE2</a:t>
            </a:r>
            <a:r>
              <a:rPr lang="en-US" dirty="0" smtClean="0"/>
              <a:t>, ..</a:t>
            </a:r>
            <a:endParaRPr lang="en-GB" dirty="0"/>
          </a:p>
          <a:p>
            <a:r>
              <a:rPr lang="en-US" dirty="0"/>
              <a:t>• </a:t>
            </a:r>
            <a:r>
              <a:rPr lang="en-US" dirty="0" smtClean="0"/>
              <a:t>Discussing the limitations due to CERN support </a:t>
            </a:r>
            <a:r>
              <a:rPr lang="en-US" dirty="0"/>
              <a:t>tools such as </a:t>
            </a:r>
            <a:r>
              <a:rPr lang="en-US" dirty="0" smtClean="0"/>
              <a:t>EDH, MS </a:t>
            </a:r>
            <a:r>
              <a:rPr lang="en-US" dirty="0"/>
              <a:t>Project, </a:t>
            </a:r>
            <a:r>
              <a:rPr lang="en-US" dirty="0" smtClean="0"/>
              <a:t>CERN templates</a:t>
            </a:r>
            <a:endParaRPr lang="en-GB" dirty="0"/>
          </a:p>
          <a:p>
            <a:r>
              <a:rPr lang="en-US" dirty="0"/>
              <a:t>• </a:t>
            </a:r>
            <a:r>
              <a:rPr lang="en-US" dirty="0" smtClean="0"/>
              <a:t>Propose </a:t>
            </a:r>
            <a:r>
              <a:rPr lang="en-US" dirty="0"/>
              <a:t>improvements (with </a:t>
            </a:r>
            <a:r>
              <a:rPr lang="en-US" dirty="0" smtClean="0"/>
              <a:t>a rationale</a:t>
            </a:r>
            <a:r>
              <a:rPr lang="en-US" dirty="0"/>
              <a:t>), for both the booklet and the </a:t>
            </a:r>
            <a:r>
              <a:rPr lang="en-US" dirty="0" err="1" smtClean="0"/>
              <a:t>OpenSE</a:t>
            </a:r>
            <a:r>
              <a:rPr lang="en-US" dirty="0" smtClean="0"/>
              <a:t> </a:t>
            </a:r>
            <a:r>
              <a:rPr lang="en-US" dirty="0"/>
              <a:t>training </a:t>
            </a:r>
            <a:r>
              <a:rPr lang="en-US" dirty="0" smtClean="0"/>
              <a:t>material</a:t>
            </a:r>
            <a:r>
              <a:rPr lang="en-US" dirty="0"/>
              <a:t> </a:t>
            </a:r>
            <a:endParaRPr lang="en-US" dirty="0" smtClean="0"/>
          </a:p>
          <a:p>
            <a:endParaRPr lang="en-US" dirty="0"/>
          </a:p>
          <a:p>
            <a:endParaRPr lang="en-GB" dirty="0"/>
          </a:p>
          <a:p>
            <a:r>
              <a:rPr lang="en-US" dirty="0"/>
              <a:t>Note: the aim is not to start rewriting the booklet nor to make a new set of training handout slides!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419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4945" y="428458"/>
            <a:ext cx="62326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OpenSE</a:t>
            </a:r>
            <a:r>
              <a:rPr lang="en-US" sz="2400" dirty="0" smtClean="0"/>
              <a:t> 2.0 - lifecycles </a:t>
            </a:r>
            <a:r>
              <a:rPr lang="en-US" dirty="0" smtClean="0"/>
              <a:t>	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323861"/>
              </p:ext>
            </p:extLst>
          </p:nvPr>
        </p:nvGraphicFramePr>
        <p:xfrm>
          <a:off x="1545222" y="1055077"/>
          <a:ext cx="8227843" cy="482005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23955">
                  <a:extLst>
                    <a:ext uri="{9D8B030D-6E8A-4147-A177-3AD203B41FA5}">
                      <a16:colId xmlns:a16="http://schemas.microsoft.com/office/drawing/2014/main" val="2111336944"/>
                    </a:ext>
                  </a:extLst>
                </a:gridCol>
                <a:gridCol w="1725187">
                  <a:extLst>
                    <a:ext uri="{9D8B030D-6E8A-4147-A177-3AD203B41FA5}">
                      <a16:colId xmlns:a16="http://schemas.microsoft.com/office/drawing/2014/main" val="3137895314"/>
                    </a:ext>
                  </a:extLst>
                </a:gridCol>
                <a:gridCol w="2363749">
                  <a:extLst>
                    <a:ext uri="{9D8B030D-6E8A-4147-A177-3AD203B41FA5}">
                      <a16:colId xmlns:a16="http://schemas.microsoft.com/office/drawing/2014/main" val="1100826231"/>
                    </a:ext>
                  </a:extLst>
                </a:gridCol>
                <a:gridCol w="2414952">
                  <a:extLst>
                    <a:ext uri="{9D8B030D-6E8A-4147-A177-3AD203B41FA5}">
                      <a16:colId xmlns:a16="http://schemas.microsoft.com/office/drawing/2014/main" val="1784547727"/>
                    </a:ext>
                  </a:extLst>
                </a:gridCol>
              </a:tblGrid>
              <a:tr h="576775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Predictive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Iterative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Agile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1791769"/>
                  </a:ext>
                </a:extLst>
              </a:tr>
              <a:tr h="47244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Requirements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Defined  up front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Elaborated periodically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Elaborated  frequently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3542767"/>
                  </a:ext>
                </a:extLst>
              </a:tr>
              <a:tr h="47900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Delivery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Final delivery</a:t>
                      </a:r>
                      <a:r>
                        <a:rPr lang="en-US" sz="1600" baseline="0" dirty="0" smtClean="0"/>
                        <a:t> at the end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Deliver</a:t>
                      </a:r>
                      <a:r>
                        <a:rPr lang="en-US" sz="1600" baseline="0" dirty="0" smtClean="0"/>
                        <a:t> subsets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Deliver small</a:t>
                      </a:r>
                      <a:r>
                        <a:rPr lang="en-US" sz="1600" baseline="0" dirty="0" smtClean="0"/>
                        <a:t> and ‘</a:t>
                      </a:r>
                      <a:r>
                        <a:rPr lang="en-US" sz="1600" dirty="0" smtClean="0"/>
                        <a:t>customer valued’</a:t>
                      </a:r>
                      <a:r>
                        <a:rPr lang="en-US" sz="1600" baseline="0" dirty="0" smtClean="0"/>
                        <a:t> subsets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1240563"/>
                  </a:ext>
                </a:extLst>
              </a:tr>
              <a:tr h="47900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Change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Constrained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Incorporate occasionally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Continuous</a:t>
                      </a:r>
                      <a:r>
                        <a:rPr lang="en-US" sz="1600" baseline="0" dirty="0" smtClean="0"/>
                        <a:t> change during delivery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4994382"/>
                  </a:ext>
                </a:extLst>
              </a:tr>
              <a:tr h="47900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Stakeholders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Key Stakeholders Involved only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at key mile stones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Key stakeholders regularly involved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Key stakeholders continuously involved</a:t>
                      </a:r>
                      <a:endParaRPr lang="en-GB" sz="1600" dirty="0" smtClean="0"/>
                    </a:p>
                    <a:p>
                      <a:pPr algn="ctr"/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0757069"/>
                  </a:ext>
                </a:extLst>
              </a:tr>
              <a:tr h="47900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Risk &amp; Cost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Controlled via detailed planning </a:t>
                      </a:r>
                    </a:p>
                    <a:p>
                      <a:pPr algn="ctr"/>
                      <a:r>
                        <a:rPr lang="en-US" sz="1600" dirty="0" smtClean="0"/>
                        <a:t>Cost</a:t>
                      </a:r>
                      <a:r>
                        <a:rPr lang="en-US" sz="1600" baseline="0" dirty="0" smtClean="0"/>
                        <a:t> control via EVM for entire project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Risk</a:t>
                      </a:r>
                      <a:r>
                        <a:rPr lang="en-US" sz="1600" baseline="0" dirty="0" smtClean="0"/>
                        <a:t> and cost are </a:t>
                      </a:r>
                      <a:r>
                        <a:rPr lang="en-US" sz="1600" dirty="0" smtClean="0"/>
                        <a:t>controlled by progressively elaborating the plans</a:t>
                      </a:r>
                      <a:r>
                        <a:rPr lang="en-US" sz="1600" baseline="0" dirty="0" smtClean="0"/>
                        <a:t> with new information</a:t>
                      </a:r>
                      <a:endParaRPr lang="en-GB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Risk</a:t>
                      </a:r>
                      <a:r>
                        <a:rPr lang="en-US" sz="1600" baseline="0" dirty="0" smtClean="0"/>
                        <a:t> and cost are </a:t>
                      </a:r>
                      <a:r>
                        <a:rPr lang="en-US" sz="1600" dirty="0" smtClean="0"/>
                        <a:t>controlled as the user requirements and the constraints emerge during the project</a:t>
                      </a:r>
                      <a:endParaRPr lang="en-GB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1094308"/>
                  </a:ext>
                </a:extLst>
              </a:tr>
              <a:tr h="47900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Scheduling Tool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MS Project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?</a:t>
                      </a:r>
                      <a:endParaRPr lang="en-GB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JIRA</a:t>
                      </a:r>
                      <a:endParaRPr lang="en-GB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87008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754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7178" y="693683"/>
            <a:ext cx="42120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Lifecycle design - Project Phases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817177" y="2708048"/>
            <a:ext cx="731863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Minimum number of phases is 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Each phase in the lifecycle must have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Resource management (financial people, buildings, equipment)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Criteria to entry a phase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Criteria to exit a phase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‘</a:t>
            </a:r>
            <a:r>
              <a:rPr lang="en-US" dirty="0" smtClean="0"/>
              <a:t>Documentation’ at a </a:t>
            </a:r>
            <a:r>
              <a:rPr lang="en-US" dirty="0" smtClean="0"/>
              <a:t>transition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Each project needs at least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Approved Proposal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Management plan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Close out report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Benefits </a:t>
            </a:r>
            <a:r>
              <a:rPr lang="en-US" dirty="0" smtClean="0"/>
              <a:t>plan (may be included in proposal if small)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817178" y="1500039"/>
            <a:ext cx="10576036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‘A collection of logically related project activities that culminates in the completion of one or more deliverables’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945932" y="2214062"/>
            <a:ext cx="238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Rules 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603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77764" y="966952"/>
            <a:ext cx="4635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Documentation @ phase gates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93681" y="2782981"/>
            <a:ext cx="38314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Project Business case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Project Charter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Project Management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Benefits management plan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0109" y="2413649"/>
            <a:ext cx="9806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 the end of a phase, compare the project information against the information that can be found in : 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693681" y="1705616"/>
            <a:ext cx="9343696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‘every phase needs to be initialized, planned, executed, monitored and controlled and closed’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20109" y="4352809"/>
            <a:ext cx="980615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Results of this comparison can be :</a:t>
            </a:r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Continue to the next phase - RAS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Remain in the current phase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Rework deliverables from the current phase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Stop the project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Continue to next phase with modifications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58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77765" y="693683"/>
            <a:ext cx="3132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Project Phases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777765" y="2070538"/>
            <a:ext cx="28272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Concept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Feasibility Study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Customer Requirement</a:t>
            </a:r>
            <a:r>
              <a:rPr lang="en-GB" dirty="0" smtClean="0"/>
              <a:t>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Solution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Prototype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Build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Transition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Commissioning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Milestone review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Lessons learned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77765" y="1554061"/>
            <a:ext cx="2764221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Examples of phase names :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668812" y="2070538"/>
            <a:ext cx="436704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Management Needs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Nature of the project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Unique characteristics of the company or the technology 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Project elements including technology, engineering, business, process or legal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Decision points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55827" y="1531570"/>
            <a:ext cx="3053256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Criteria to establish a phase 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715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304800" y="210207"/>
            <a:ext cx="11635187" cy="648415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856552" y="416627"/>
            <a:ext cx="53359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Project Life Cycle</a:t>
            </a:r>
            <a:endParaRPr lang="en-GB" sz="2800" b="1" dirty="0"/>
          </a:p>
        </p:txBody>
      </p:sp>
      <p:sp>
        <p:nvSpPr>
          <p:cNvPr id="6" name="Rectangle 5"/>
          <p:cNvSpPr/>
          <p:nvPr/>
        </p:nvSpPr>
        <p:spPr>
          <a:xfrm>
            <a:off x="1041722" y="1121687"/>
            <a:ext cx="9780607" cy="65975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1250730" y="1121687"/>
            <a:ext cx="1271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Starting</a:t>
            </a:r>
          </a:p>
          <a:p>
            <a:pPr algn="ctr"/>
            <a:r>
              <a:rPr lang="en-US" dirty="0" smtClean="0"/>
              <a:t>the project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731490" y="1128399"/>
            <a:ext cx="1777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Organize</a:t>
            </a:r>
          </a:p>
          <a:p>
            <a:pPr algn="ctr"/>
            <a:r>
              <a:rPr lang="en-US" dirty="0" smtClean="0"/>
              <a:t>and prepare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655633" y="1135113"/>
            <a:ext cx="1777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Carry out the work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8833710" y="1135113"/>
            <a:ext cx="1777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Ending the Project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040596" y="2113659"/>
            <a:ext cx="9780607" cy="7882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>
            <a:off x="2731490" y="1135113"/>
            <a:ext cx="0" cy="1786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744221" y="1121687"/>
            <a:ext cx="0" cy="1786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8622538" y="1135113"/>
            <a:ext cx="0" cy="1786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040595" y="3123449"/>
            <a:ext cx="9780607" cy="146093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2487156" y="3274034"/>
            <a:ext cx="1044318" cy="1019503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3750993" y="3274033"/>
            <a:ext cx="1044318" cy="1019503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5002358" y="3274033"/>
            <a:ext cx="1044318" cy="1019503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6253723" y="3274033"/>
            <a:ext cx="1044318" cy="1019503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7505088" y="3274032"/>
            <a:ext cx="1044318" cy="1019503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5462" y="4782207"/>
            <a:ext cx="3867808" cy="163961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Flowchart: Decision 20"/>
          <p:cNvSpPr/>
          <p:nvPr/>
        </p:nvSpPr>
        <p:spPr>
          <a:xfrm>
            <a:off x="2521882" y="1707931"/>
            <a:ext cx="419214" cy="662152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Flowchart: Decision 21"/>
          <p:cNvSpPr/>
          <p:nvPr/>
        </p:nvSpPr>
        <p:spPr>
          <a:xfrm>
            <a:off x="4548053" y="1706413"/>
            <a:ext cx="419214" cy="662152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Flowchart: Decision 22"/>
          <p:cNvSpPr/>
          <p:nvPr/>
        </p:nvSpPr>
        <p:spPr>
          <a:xfrm>
            <a:off x="8412931" y="1694385"/>
            <a:ext cx="419214" cy="662152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Flowchart: Decision 23"/>
          <p:cNvSpPr/>
          <p:nvPr/>
        </p:nvSpPr>
        <p:spPr>
          <a:xfrm>
            <a:off x="10632280" y="1714005"/>
            <a:ext cx="419214" cy="662152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1217400" y="2324649"/>
            <a:ext cx="1723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Project Phase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2918054" y="2309750"/>
            <a:ext cx="1711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Project Phase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5724072" y="2313487"/>
            <a:ext cx="1995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Project Phase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8983957" y="2304328"/>
            <a:ext cx="1807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Project Phase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2518524" y="3574324"/>
            <a:ext cx="1007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initiating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3745075" y="3580542"/>
            <a:ext cx="1007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planning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4999133" y="3574324"/>
            <a:ext cx="1170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executing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6192890" y="3574324"/>
            <a:ext cx="1243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monitoring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7585578" y="3559438"/>
            <a:ext cx="1170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closing</a:t>
            </a:r>
            <a:endParaRPr lang="en-GB" dirty="0"/>
          </a:p>
        </p:txBody>
      </p:sp>
      <p:cxnSp>
        <p:nvCxnSpPr>
          <p:cNvPr id="36" name="Straight Arrow Connector 35"/>
          <p:cNvCxnSpPr/>
          <p:nvPr/>
        </p:nvCxnSpPr>
        <p:spPr>
          <a:xfrm flipH="1" flipV="1">
            <a:off x="2487156" y="2682819"/>
            <a:ext cx="3037360" cy="4406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 flipV="1">
            <a:off x="4283484" y="2683007"/>
            <a:ext cx="1199616" cy="4072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5524516" y="2693981"/>
            <a:ext cx="899358" cy="3963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524516" y="2679084"/>
            <a:ext cx="3997380" cy="4443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965394" y="4874181"/>
            <a:ext cx="22883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Integration</a:t>
            </a:r>
          </a:p>
          <a:p>
            <a:pPr algn="ctr"/>
            <a:r>
              <a:rPr lang="en-US" dirty="0" smtClean="0"/>
              <a:t>Scope</a:t>
            </a:r>
          </a:p>
          <a:p>
            <a:pPr algn="ctr"/>
            <a:r>
              <a:rPr lang="en-US" dirty="0" smtClean="0"/>
              <a:t>Schedule</a:t>
            </a:r>
          </a:p>
          <a:p>
            <a:pPr algn="ctr"/>
            <a:r>
              <a:rPr lang="en-US" dirty="0" smtClean="0"/>
              <a:t>Cost</a:t>
            </a:r>
          </a:p>
          <a:p>
            <a:pPr algn="ctr"/>
            <a:r>
              <a:rPr lang="en-US" dirty="0" smtClean="0"/>
              <a:t>Quality</a:t>
            </a:r>
            <a:endParaRPr lang="en-GB" dirty="0"/>
          </a:p>
        </p:txBody>
      </p:sp>
      <p:cxnSp>
        <p:nvCxnSpPr>
          <p:cNvPr id="48" name="Straight Arrow Connector 47"/>
          <p:cNvCxnSpPr/>
          <p:nvPr/>
        </p:nvCxnSpPr>
        <p:spPr>
          <a:xfrm flipH="1" flipV="1">
            <a:off x="3099277" y="4297522"/>
            <a:ext cx="2906984" cy="4846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5879404" y="4834772"/>
            <a:ext cx="22883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Resource</a:t>
            </a:r>
          </a:p>
          <a:p>
            <a:pPr algn="ctr"/>
            <a:r>
              <a:rPr lang="en-US" dirty="0" smtClean="0"/>
              <a:t>Communications</a:t>
            </a:r>
          </a:p>
          <a:p>
            <a:pPr algn="ctr"/>
            <a:r>
              <a:rPr lang="en-US" dirty="0" smtClean="0"/>
              <a:t>Risk</a:t>
            </a:r>
          </a:p>
          <a:p>
            <a:pPr algn="ctr"/>
            <a:r>
              <a:rPr lang="en-US" dirty="0" smtClean="0"/>
              <a:t>Procurement</a:t>
            </a:r>
          </a:p>
          <a:p>
            <a:pPr algn="ctr"/>
            <a:r>
              <a:rPr lang="en-US" dirty="0" smtClean="0"/>
              <a:t>Stakeholder</a:t>
            </a:r>
            <a:endParaRPr lang="en-GB" dirty="0"/>
          </a:p>
        </p:txBody>
      </p:sp>
      <p:cxnSp>
        <p:nvCxnSpPr>
          <p:cNvPr id="52" name="Straight Arrow Connector 51"/>
          <p:cNvCxnSpPr>
            <a:stCxn id="20" idx="0"/>
          </p:cNvCxnSpPr>
          <p:nvPr/>
        </p:nvCxnSpPr>
        <p:spPr>
          <a:xfrm flipH="1" flipV="1">
            <a:off x="4361793" y="4332946"/>
            <a:ext cx="1597573" cy="4492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endCxn id="17" idx="4"/>
          </p:cNvCxnSpPr>
          <p:nvPr/>
        </p:nvCxnSpPr>
        <p:spPr>
          <a:xfrm flipH="1" flipV="1">
            <a:off x="5524517" y="4293536"/>
            <a:ext cx="365766" cy="4709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5930898" y="4291304"/>
            <a:ext cx="687484" cy="4531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20" idx="0"/>
          </p:cNvCxnSpPr>
          <p:nvPr/>
        </p:nvCxnSpPr>
        <p:spPr>
          <a:xfrm flipV="1">
            <a:off x="5959366" y="4280382"/>
            <a:ext cx="1840475" cy="5018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1217399" y="6096000"/>
            <a:ext cx="2229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© </a:t>
            </a:r>
            <a:r>
              <a:rPr lang="en-GB" dirty="0" err="1" smtClean="0"/>
              <a:t>PMBok</a:t>
            </a:r>
            <a:r>
              <a:rPr lang="en-GB" dirty="0" smtClean="0"/>
              <a:t> PMI 6</a:t>
            </a:r>
            <a:r>
              <a:rPr lang="en-GB" baseline="30000" dirty="0" smtClean="0"/>
              <a:t>th</a:t>
            </a:r>
            <a:r>
              <a:rPr lang="en-GB" dirty="0" smtClean="0"/>
              <a:t>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274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9803" y="819807"/>
            <a:ext cx="383414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Business Case</a:t>
            </a:r>
          </a:p>
          <a:p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9485" y="1893796"/>
            <a:ext cx="8803852" cy="3440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05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9803" y="819807"/>
            <a:ext cx="47707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Business Case (without excel !)</a:t>
            </a:r>
          </a:p>
          <a:p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28954" y="1899138"/>
            <a:ext cx="1225951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Question 1 : Are the ‘pain’, the ‘need’ and the ‘desire’ clearly defined (PND statement) ? </a:t>
            </a:r>
            <a:endParaRPr lang="en-US" dirty="0" smtClean="0"/>
          </a:p>
          <a:p>
            <a:r>
              <a:rPr lang="en-US" dirty="0" smtClean="0"/>
              <a:t>Question </a:t>
            </a:r>
            <a:r>
              <a:rPr lang="en-US" dirty="0"/>
              <a:t>2 : Is the proposed solution compelling and in line with the strategy of the group/department/organization or project ? </a:t>
            </a:r>
            <a:endParaRPr lang="en-US" dirty="0" smtClean="0"/>
          </a:p>
          <a:p>
            <a:r>
              <a:rPr lang="en-US" dirty="0" smtClean="0"/>
              <a:t>Question </a:t>
            </a:r>
            <a:r>
              <a:rPr lang="en-US" dirty="0"/>
              <a:t>3 : Would the strategic objectives of the organization be at risk if nothing were done? </a:t>
            </a:r>
            <a:endParaRPr lang="en-US" dirty="0" smtClean="0"/>
          </a:p>
          <a:p>
            <a:r>
              <a:rPr lang="en-US" dirty="0" smtClean="0"/>
              <a:t>Question </a:t>
            </a:r>
            <a:r>
              <a:rPr lang="en-US" dirty="0"/>
              <a:t>4 : What are the alternative solutions and why are these not preferred? Is this solution the best choice ? </a:t>
            </a:r>
            <a:endParaRPr lang="en-US" dirty="0" smtClean="0"/>
          </a:p>
          <a:p>
            <a:r>
              <a:rPr lang="en-US" dirty="0" smtClean="0"/>
              <a:t>Question </a:t>
            </a:r>
            <a:r>
              <a:rPr lang="en-US" dirty="0"/>
              <a:t>5 : Will the desired outcome satisfy the stakeholders? </a:t>
            </a:r>
            <a:endParaRPr lang="en-US" dirty="0" smtClean="0"/>
          </a:p>
          <a:p>
            <a:r>
              <a:rPr lang="en-US" dirty="0" smtClean="0"/>
              <a:t>Question </a:t>
            </a:r>
            <a:r>
              <a:rPr lang="en-US" dirty="0"/>
              <a:t>6 : What are the risks ? Are the risks manageable with the resources we will have ? </a:t>
            </a:r>
            <a:endParaRPr lang="en-US" dirty="0" smtClean="0"/>
          </a:p>
          <a:p>
            <a:r>
              <a:rPr lang="en-US" dirty="0" smtClean="0"/>
              <a:t>Question </a:t>
            </a:r>
            <a:r>
              <a:rPr lang="en-US" dirty="0"/>
              <a:t>7 : Is the level of uncertainty due to unknowns in the project acceptable ? </a:t>
            </a:r>
            <a:endParaRPr lang="en-US" dirty="0" smtClean="0"/>
          </a:p>
          <a:p>
            <a:r>
              <a:rPr lang="en-US" dirty="0" smtClean="0"/>
              <a:t>Question </a:t>
            </a:r>
            <a:r>
              <a:rPr lang="en-US" dirty="0"/>
              <a:t>8 : Is there a clear definition of success and a clear definition of failure? </a:t>
            </a:r>
            <a:endParaRPr lang="en-US" dirty="0" smtClean="0"/>
          </a:p>
          <a:p>
            <a:r>
              <a:rPr lang="en-US" dirty="0" smtClean="0"/>
              <a:t>Question </a:t>
            </a:r>
            <a:r>
              <a:rPr lang="en-US" dirty="0"/>
              <a:t>9 : Can all the required resources realistically be obtained? </a:t>
            </a:r>
            <a:endParaRPr lang="en-US" dirty="0" smtClean="0"/>
          </a:p>
          <a:p>
            <a:r>
              <a:rPr lang="en-US" dirty="0" smtClean="0"/>
              <a:t>Question </a:t>
            </a:r>
            <a:r>
              <a:rPr lang="en-US" dirty="0"/>
              <a:t>10 : Is the team capable and motivated of delivering success?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294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847</Words>
  <Application>Microsoft Office PowerPoint</Application>
  <PresentationFormat>Widescreen</PresentationFormat>
  <Paragraphs>164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Agency FB</vt:lpstr>
      <vt:lpstr>Aharoni</vt:lpstr>
      <vt:lpstr>Arabic Typesetting</vt:lpstr>
      <vt:lpstr>Arial</vt:lpstr>
      <vt:lpstr>Calibri</vt:lpstr>
      <vt:lpstr>Calibri Light</vt:lpstr>
      <vt:lpstr>Wingdings</vt:lpstr>
      <vt:lpstr>Office Theme</vt:lpstr>
      <vt:lpstr> OpenSE 2.0 Task force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OpenSE 2.0 Task force</dc:title>
  <dc:creator>Thijs Wijnands</dc:creator>
  <cp:lastModifiedBy>Thijs Wijnands</cp:lastModifiedBy>
  <cp:revision>58</cp:revision>
  <dcterms:created xsi:type="dcterms:W3CDTF">2018-08-20T13:12:18Z</dcterms:created>
  <dcterms:modified xsi:type="dcterms:W3CDTF">2018-09-11T08:07:41Z</dcterms:modified>
</cp:coreProperties>
</file>