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7" r:id="rId1"/>
    <p:sldMasterId id="2147483688" r:id="rId2"/>
  </p:sldMasterIdLst>
  <p:notesMasterIdLst>
    <p:notesMasterId r:id="rId22"/>
  </p:notesMasterIdLst>
  <p:sldIdLst>
    <p:sldId id="326" r:id="rId3"/>
    <p:sldId id="327" r:id="rId4"/>
    <p:sldId id="285" r:id="rId5"/>
    <p:sldId id="287" r:id="rId6"/>
    <p:sldId id="296" r:id="rId7"/>
    <p:sldId id="297" r:id="rId8"/>
    <p:sldId id="300" r:id="rId9"/>
    <p:sldId id="306" r:id="rId10"/>
    <p:sldId id="328" r:id="rId11"/>
    <p:sldId id="316" r:id="rId12"/>
    <p:sldId id="305" r:id="rId13"/>
    <p:sldId id="313" r:id="rId14"/>
    <p:sldId id="318" r:id="rId15"/>
    <p:sldId id="323" r:id="rId16"/>
    <p:sldId id="329" r:id="rId17"/>
    <p:sldId id="330" r:id="rId18"/>
    <p:sldId id="331" r:id="rId19"/>
    <p:sldId id="340" r:id="rId20"/>
    <p:sldId id="343" r:id="rId21"/>
  </p:sldIdLst>
  <p:sldSz cx="9144000" cy="6858000" type="screen4x3"/>
  <p:notesSz cx="7099300" cy="10234613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000099"/>
    <a:srgbClr val="FFFF00"/>
    <a:srgbClr val="FF3300"/>
    <a:srgbClr val="FF9933"/>
    <a:srgbClr val="0066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94" autoAdjust="0"/>
    <p:restoredTop sz="94691" autoAdjust="0"/>
  </p:normalViewPr>
  <p:slideViewPr>
    <p:cSldViewPr>
      <p:cViewPr>
        <p:scale>
          <a:sx n="90" d="100"/>
          <a:sy n="90" d="100"/>
        </p:scale>
        <p:origin x="-792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82" y="-86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FF12F556-72A1-4147-9E32-FF01113A31F3}" type="datetimeFigureOut">
              <a:rPr lang="pl-PL"/>
              <a:pPr>
                <a:defRPr/>
              </a:pPr>
              <a:t>2009-11-27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pl-PL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pl-PL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5F297A6B-1B07-43A6-910A-B29547DA386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0600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5203" name="Rectangle 3"/>
          <p:cNvSpPr>
            <a:spLocks noGrp="1"/>
          </p:cNvSpPr>
          <p:nvPr>
            <p:ph type="body" idx="1"/>
          </p:nvPr>
        </p:nvSpPr>
        <p:spPr bwMode="auto">
          <a:xfrm>
            <a:off x="946574" y="4861441"/>
            <a:ext cx="5206153" cy="4605576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EF8851-A9A9-405A-AD73-C12FA146A087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38A8746-3B15-43D1-81D8-F7DA03AE3152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3560674-D636-41BC-9B17-CAE516343EF5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AE9A66C-A282-4061-AF21-F675BE6BFEED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ytuł, tekst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58888" y="188913"/>
            <a:ext cx="7705725" cy="576262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250825" y="1125538"/>
            <a:ext cx="4279900" cy="532765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83125" y="1125538"/>
            <a:ext cx="4281488" cy="25876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83125" y="3865563"/>
            <a:ext cx="4281488" cy="25876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0"/>
          </p:nvPr>
        </p:nvSpPr>
        <p:spPr>
          <a:xfrm>
            <a:off x="1763713" y="6600825"/>
            <a:ext cx="6337300" cy="257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>
          <a:xfrm>
            <a:off x="8316913" y="6600825"/>
            <a:ext cx="647700" cy="257175"/>
          </a:xfrm>
        </p:spPr>
        <p:txBody>
          <a:bodyPr/>
          <a:lstStyle>
            <a:lvl1pPr>
              <a:defRPr/>
            </a:lvl1pPr>
          </a:lstStyle>
          <a:p>
            <a:fld id="{EDDFCEFC-9FC0-4648-A4B0-CC3BCFC69045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2"/>
          </p:nvPr>
        </p:nvSpPr>
        <p:spPr>
          <a:xfrm>
            <a:off x="250825" y="6597650"/>
            <a:ext cx="1368425" cy="260350"/>
          </a:xfrm>
        </p:spPr>
        <p:txBody>
          <a:bodyPr/>
          <a:lstStyle>
            <a:lvl1pPr>
              <a:defRPr/>
            </a:lvl1pPr>
          </a:lstStyle>
          <a:p>
            <a:fld id="{6983A82F-C8A9-4B04-8E6A-EE0E282A4824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58888" y="188913"/>
            <a:ext cx="7705725" cy="576262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250825" y="1125538"/>
            <a:ext cx="4279900" cy="532765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83125" y="1125538"/>
            <a:ext cx="4281488" cy="532765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>
          <a:xfrm>
            <a:off x="1763713" y="6600825"/>
            <a:ext cx="6337300" cy="257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>
          <a:xfrm>
            <a:off x="8316913" y="6600825"/>
            <a:ext cx="647700" cy="257175"/>
          </a:xfrm>
        </p:spPr>
        <p:txBody>
          <a:bodyPr/>
          <a:lstStyle>
            <a:lvl1pPr>
              <a:defRPr/>
            </a:lvl1pPr>
          </a:lstStyle>
          <a:p>
            <a:fld id="{4BB069C2-FFCE-4956-A5A0-11BC5C5F9E17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2"/>
          </p:nvPr>
        </p:nvSpPr>
        <p:spPr>
          <a:xfrm>
            <a:off x="250825" y="6597650"/>
            <a:ext cx="1368425" cy="260350"/>
          </a:xfrm>
        </p:spPr>
        <p:txBody>
          <a:bodyPr/>
          <a:lstStyle>
            <a:lvl1pPr>
              <a:defRPr/>
            </a:lvl1pPr>
          </a:lstStyle>
          <a:p>
            <a:fld id="{E474F15E-869B-4DFE-9749-DDF049A2A709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514600"/>
            <a:ext cx="7772400" cy="750888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Title Of Presentation</a:t>
            </a:r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38200" y="4495800"/>
            <a:ext cx="7315200" cy="530225"/>
          </a:xfrm>
          <a:ln w="9525"/>
        </p:spPr>
        <p:txBody>
          <a:bodyPr lIns="91440" tIns="45720" rIns="91440" bIns="4572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77825" y="1416050"/>
            <a:ext cx="4130675" cy="1555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60900" y="1416050"/>
            <a:ext cx="4132263" cy="1555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67F806-F178-4746-A5CB-9EE33AF4E2DD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C68CD51-B92C-4184-8FD1-5074C62B1F02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04013" y="228600"/>
            <a:ext cx="2108200" cy="27432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77825" y="228600"/>
            <a:ext cx="6173788" cy="27432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C474B2-519D-4AAD-8644-DD90C500DEB3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89B9CCB-5602-4BD1-AA37-8DD3E5869C51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CB2B80-3FA6-4C09-8058-5AEE35E3F8BC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78BF407-B52C-46EB-A522-C64D04928E1A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E8FBDC-1C42-43E4-85B9-D9BF819970E7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1DFE96F-D8AD-4600-9DA3-991255D254D6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0985B9-3D1A-4F41-99C8-2F411E532C3D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0157B1A-C258-47AB-AA2A-B58FF63970C2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4E70BB-F973-4763-BB65-E695A85B0BB6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9EE0DEE-35BF-4376-8880-C543C035CBF8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1FD473-8A42-41B4-A3B8-1A988FF199B6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DDEF46B-F298-46E5-A731-31C6AC179083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C26FEE-43BD-4C1D-85D4-FE29EAB166FE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810AF95-83A5-47FA-BD3E-142C81A2A6A5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>
                <a:gamma/>
                <a:shade val="46275"/>
                <a:invGamma/>
              </a:schemeClr>
            </a:gs>
            <a:gs pos="50000">
              <a:schemeClr val="hlink"/>
            </a:gs>
            <a:gs pos="100000">
              <a:schemeClr val="hlink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755650" y="836613"/>
            <a:ext cx="8208963" cy="71437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12549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58888" y="188913"/>
            <a:ext cx="7705725" cy="5762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250825" y="1125538"/>
            <a:ext cx="8713788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63713" y="6600825"/>
            <a:ext cx="6337300" cy="257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CBCBC"/>
                </a:solidFill>
              </a:defRPr>
            </a:lvl1pPr>
          </a:lstStyle>
          <a:p>
            <a:r>
              <a:rPr lang="en-US"/>
              <a:t>Slawomir Wronka, Institute for Nuclear Studies, Świerk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316913" y="6600825"/>
            <a:ext cx="647700" cy="25717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CBCBC"/>
                </a:solidFill>
              </a:defRPr>
            </a:lvl1pPr>
          </a:lstStyle>
          <a:p>
            <a:fld id="{4BA3F371-6205-433D-9124-BA6802F3D38B}" type="slidenum">
              <a:rPr lang="pl-PL"/>
              <a:pPr/>
              <a:t>‹#›</a:t>
            </a:fld>
            <a:endParaRPr lang="pl-PL"/>
          </a:p>
        </p:txBody>
      </p:sp>
      <p:graphicFrame>
        <p:nvGraphicFramePr>
          <p:cNvPr id="1031" name="Object 7"/>
          <p:cNvGraphicFramePr>
            <a:graphicFrameLocks/>
          </p:cNvGraphicFramePr>
          <p:nvPr/>
        </p:nvGraphicFramePr>
        <p:xfrm>
          <a:off x="107950" y="115888"/>
          <a:ext cx="1008063" cy="936625"/>
        </p:xfrm>
        <a:graphic>
          <a:graphicData uri="http://schemas.openxmlformats.org/presentationml/2006/ole">
            <p:oleObj spid="_x0000_s1031" name="CorelDRAW" r:id="rId15" imgW="4338000" imgH="4348080" progId="">
              <p:embed/>
            </p:oleObj>
          </a:graphicData>
        </a:graphic>
      </p:graphicFrame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250825" y="6597650"/>
            <a:ext cx="1368425" cy="260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BCBCBC"/>
                </a:solidFill>
              </a:defRPr>
            </a:lvl1pPr>
          </a:lstStyle>
          <a:p>
            <a:fld id="{39F814EA-F79B-4DA3-85EA-24B824A22D22}" type="datetime1">
              <a:rPr lang="pl-PL" smtClean="0"/>
              <a:pPr/>
              <a:t>2009-11-27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698" r:id="rId2"/>
    <p:sldLayoutId id="2147483697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691" r:id="rId9"/>
    <p:sldLayoutId id="2147483690" r:id="rId10"/>
    <p:sldLayoutId id="2147483710" r:id="rId11"/>
    <p:sldLayoutId id="2147483711" r:id="rId12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ln w="6350">
            <a:noFill/>
          </a:ln>
          <a:solidFill>
            <a:srgbClr val="DDDDFF"/>
          </a:soli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DDD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DDD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DDD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DDDF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b="1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b="1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b="1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b="1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b="1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431213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416050"/>
            <a:ext cx="8415338" cy="1555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/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577850" indent="-5778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30288" indent="-4508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1925" indent="-4000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857375" algn="l" rtl="0" fontAlgn="base">
        <a:lnSpc>
          <a:spcPct val="90000"/>
        </a:lnSpc>
        <a:spcBef>
          <a:spcPct val="5000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marL="1971675" algn="l" rtl="0" fontAlgn="base">
        <a:lnSpc>
          <a:spcPct val="90000"/>
        </a:lnSpc>
        <a:spcBef>
          <a:spcPct val="5000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2428875" algn="l" rtl="0" fontAlgn="base">
        <a:lnSpc>
          <a:spcPct val="90000"/>
        </a:lnSpc>
        <a:spcBef>
          <a:spcPct val="5000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2886075" algn="l" rtl="0" fontAlgn="base">
        <a:lnSpc>
          <a:spcPct val="90000"/>
        </a:lnSpc>
        <a:spcBef>
          <a:spcPct val="5000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3343275" algn="l" rtl="0" fontAlgn="base">
        <a:lnSpc>
          <a:spcPct val="90000"/>
        </a:lnSpc>
        <a:spcBef>
          <a:spcPct val="5000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3800475" algn="l" rtl="0" fontAlgn="base">
        <a:lnSpc>
          <a:spcPct val="90000"/>
        </a:lnSpc>
        <a:spcBef>
          <a:spcPct val="5000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1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5.png"/><Relationship Id="rId11" Type="http://schemas.openxmlformats.org/officeDocument/2006/relationships/image" Target="../media/image39.png"/><Relationship Id="rId5" Type="http://schemas.openxmlformats.org/officeDocument/2006/relationships/image" Target="../media/image34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Arkusz_programu_Microsoft_Office_Excel_97_20031.xls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/>
          </p:cNvSpPr>
          <p:nvPr>
            <p:ph type="ctrTitle"/>
          </p:nvPr>
        </p:nvSpPr>
        <p:spPr bwMode="auto">
          <a:xfrm>
            <a:off x="323850" y="533414"/>
            <a:ext cx="8569325" cy="4824412"/>
          </a:xfrm>
          <a:noFill/>
        </p:spPr>
        <p:txBody>
          <a:bodyPr lIns="91440" tIns="45720" rIns="91440" bIns="45720" anchor="ctr">
            <a:normAutofit/>
          </a:bodyPr>
          <a:lstStyle/>
          <a:p>
            <a:r>
              <a:rPr lang="pl-PL" sz="2800" dirty="0" err="1" smtClean="0"/>
              <a:t>Accelerators</a:t>
            </a:r>
            <a:r>
              <a:rPr lang="pl-PL" sz="2800" dirty="0" smtClean="0"/>
              <a:t> ACTIVITY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en-US" sz="2800" cap="none" dirty="0" smtClean="0">
                <a:ln>
                  <a:noFill/>
                </a:ln>
                <a:solidFill>
                  <a:srgbClr val="DDDDFF"/>
                </a:solidFill>
                <a:effectLst/>
              </a:rPr>
              <a:t>Experience at the </a:t>
            </a:r>
            <a:r>
              <a:rPr lang="en-US" sz="2800" cap="none" dirty="0" err="1" smtClean="0">
                <a:ln>
                  <a:noFill/>
                </a:ln>
                <a:solidFill>
                  <a:srgbClr val="DDDDFF"/>
                </a:solidFill>
                <a:effectLst/>
              </a:rPr>
              <a:t>Soltan</a:t>
            </a:r>
            <a:r>
              <a:rPr lang="en-US" sz="2800" cap="none" dirty="0" smtClean="0">
                <a:ln>
                  <a:noFill/>
                </a:ln>
                <a:solidFill>
                  <a:srgbClr val="DDDDFF"/>
                </a:solidFill>
                <a:effectLst/>
              </a:rPr>
              <a:t> Institute for Nuclear Studies POLAND</a:t>
            </a:r>
            <a:endParaRPr lang="pl-PL" sz="2800" cap="none" dirty="0" smtClean="0">
              <a:ln>
                <a:noFill/>
              </a:ln>
              <a:solidFill>
                <a:srgbClr val="DDDDFF"/>
              </a:solidFill>
              <a:effectLst/>
            </a:endParaRPr>
          </a:p>
        </p:txBody>
      </p:sp>
      <p:sp>
        <p:nvSpPr>
          <p:cNvPr id="433155" name="Text Box 3"/>
          <p:cNvSpPr txBox="1">
            <a:spLocks noChangeArrowheads="1"/>
          </p:cNvSpPr>
          <p:nvPr/>
        </p:nvSpPr>
        <p:spPr bwMode="auto">
          <a:xfrm>
            <a:off x="5364163" y="6308725"/>
            <a:ext cx="3779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>
                <a:solidFill>
                  <a:srgbClr val="FFFFCC"/>
                </a:solidFill>
              </a:rPr>
              <a:t>Sławomir Wronka, </a:t>
            </a:r>
            <a:fld id="{DA255DFD-F1A7-43E8-A063-FEA54869B0A1}" type="datetime5">
              <a:rPr lang="en-US" sz="2000" smtClean="0">
                <a:solidFill>
                  <a:srgbClr val="FFFFCC"/>
                </a:solidFill>
              </a:rPr>
              <a:pPr>
                <a:spcBef>
                  <a:spcPct val="50000"/>
                </a:spcBef>
              </a:pPr>
              <a:t>27-Nov-09</a:t>
            </a:fld>
            <a:r>
              <a:rPr lang="pl-PL" sz="2000" dirty="0" err="1" smtClean="0">
                <a:solidFill>
                  <a:srgbClr val="FFFFCC"/>
                </a:solidFill>
              </a:rPr>
              <a:t>r</a:t>
            </a:r>
            <a:endParaRPr lang="en-US" sz="2000" dirty="0">
              <a:solidFill>
                <a:srgbClr val="FFFFCC"/>
              </a:solidFill>
            </a:endParaRPr>
          </a:p>
        </p:txBody>
      </p:sp>
      <p:pic>
        <p:nvPicPr>
          <p:cNvPr id="433157" name="Picture 5" descr="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5875338"/>
            <a:ext cx="1474788" cy="9826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2BD9D0-1AFA-4094-8720-B24A0648005A}" type="slidenum">
              <a:rPr lang="pl-PL"/>
              <a:pPr/>
              <a:t>10</a:t>
            </a:fld>
            <a:endParaRPr lang="pl-PL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BF837D1-DF2A-48B9-9594-E94B6C9DB8A6}" type="datetime1">
              <a:rPr lang="pl-PL" smtClean="0"/>
              <a:pPr/>
              <a:t>2009-11-27</a:t>
            </a:fld>
            <a:endParaRPr lang="pl-PL"/>
          </a:p>
        </p:txBody>
      </p:sp>
      <p:pic>
        <p:nvPicPr>
          <p:cNvPr id="405510" name="Picture 6" descr="komora jonizacyj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3549650"/>
            <a:ext cx="3168650" cy="2974975"/>
          </a:xfrm>
          <a:prstGeom prst="rect">
            <a:avLst/>
          </a:prstGeom>
          <a:noFill/>
        </p:spPr>
      </p:pic>
      <p:pic>
        <p:nvPicPr>
          <p:cNvPr id="405508" name="Picture 4" descr="struktura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125538"/>
            <a:ext cx="3265488" cy="3313112"/>
          </a:xfrm>
          <a:prstGeom prst="rect">
            <a:avLst/>
          </a:prstGeom>
          <a:noFill/>
        </p:spPr>
      </p:pic>
      <p:pic>
        <p:nvPicPr>
          <p:cNvPr id="405509" name="Picture 5" descr="struktura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1052513"/>
            <a:ext cx="2736850" cy="2386012"/>
          </a:xfrm>
          <a:prstGeom prst="rect">
            <a:avLst/>
          </a:prstGeom>
          <a:noFill/>
        </p:spPr>
      </p:pic>
      <p:sp>
        <p:nvSpPr>
          <p:cNvPr id="405511" name="Rectangle 7"/>
          <p:cNvSpPr>
            <a:spLocks/>
          </p:cNvSpPr>
          <p:nvPr/>
        </p:nvSpPr>
        <p:spPr bwMode="auto">
          <a:xfrm>
            <a:off x="179388" y="115888"/>
            <a:ext cx="822960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l-PL" sz="3200" b="1">
                <a:solidFill>
                  <a:schemeClr val="tx2"/>
                </a:solidFill>
              </a:rPr>
              <a:t>Accelerator technologies</a:t>
            </a:r>
          </a:p>
        </p:txBody>
      </p:sp>
      <p:pic>
        <p:nvPicPr>
          <p:cNvPr id="405514" name="Picture 10" descr="linac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3527425"/>
            <a:ext cx="3924300" cy="29448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5DA08C-FC10-4AD9-B805-712752356A03}" type="slidenum">
              <a:rPr lang="pl-PL"/>
              <a:pPr/>
              <a:t>11</a:t>
            </a:fld>
            <a:endParaRPr lang="pl-PL"/>
          </a:p>
        </p:txBody>
      </p:sp>
      <p:sp>
        <p:nvSpPr>
          <p:cNvPr id="10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5538D31-79F1-478A-A4D5-B1D18DFC2580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391170" name="Rectangle 2"/>
          <p:cNvSpPr>
            <a:spLocks noGrp="1"/>
          </p:cNvSpPr>
          <p:nvPr>
            <p:ph type="title"/>
          </p:nvPr>
        </p:nvSpPr>
        <p:spPr bwMode="auto">
          <a:xfrm>
            <a:off x="5364163" y="836613"/>
            <a:ext cx="3600450" cy="2001837"/>
          </a:xfrm>
          <a:noFill/>
        </p:spPr>
        <p:txBody>
          <a:bodyPr/>
          <a:lstStyle/>
          <a:p>
            <a:pPr algn="r"/>
            <a:r>
              <a:rPr lang="en-US" smtClean="0">
                <a:ln>
                  <a:noFill/>
                </a:ln>
                <a:effectLst/>
              </a:rPr>
              <a:t>Accelerators for industry </a:t>
            </a:r>
            <a:br>
              <a:rPr lang="en-US" smtClean="0">
                <a:ln>
                  <a:noFill/>
                </a:ln>
                <a:effectLst/>
              </a:rPr>
            </a:br>
            <a:r>
              <a:rPr lang="en-US" smtClean="0">
                <a:ln>
                  <a:noFill/>
                </a:ln>
                <a:effectLst/>
              </a:rPr>
              <a:t>and medicine</a:t>
            </a:r>
          </a:p>
        </p:txBody>
      </p:sp>
      <p:pic>
        <p:nvPicPr>
          <p:cNvPr id="391171" name="Picture 4" descr="Obraz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25538"/>
            <a:ext cx="2122488" cy="3889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91172" name="Picture 5" descr="Colin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188913"/>
            <a:ext cx="2735262" cy="4248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91173" name="Picture 3" descr="mobilny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3068638"/>
            <a:ext cx="4932363" cy="36988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91174" name="Rectangle 6"/>
          <p:cNvSpPr>
            <a:spLocks/>
          </p:cNvSpPr>
          <p:nvPr/>
        </p:nvSpPr>
        <p:spPr bwMode="auto">
          <a:xfrm>
            <a:off x="179388" y="4941888"/>
            <a:ext cx="37449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2800" b="1">
                <a:solidFill>
                  <a:srgbClr val="DDDDFF"/>
                </a:solidFill>
              </a:rPr>
              <a:t>Sterilization</a:t>
            </a:r>
            <a:br>
              <a:rPr lang="en-US" sz="2800" b="1">
                <a:solidFill>
                  <a:srgbClr val="DDDDFF"/>
                </a:solidFill>
              </a:rPr>
            </a:br>
            <a:r>
              <a:rPr lang="en-US" sz="2800" b="1">
                <a:solidFill>
                  <a:srgbClr val="DDDDFF"/>
                </a:solidFill>
              </a:rPr>
              <a:t>Radiotherapy</a:t>
            </a:r>
            <a:br>
              <a:rPr lang="en-US" sz="2800" b="1">
                <a:solidFill>
                  <a:srgbClr val="DDDDFF"/>
                </a:solidFill>
              </a:rPr>
            </a:br>
            <a:r>
              <a:rPr lang="en-US" sz="2800" b="1">
                <a:solidFill>
                  <a:srgbClr val="DDDDFF"/>
                </a:solidFill>
              </a:rPr>
              <a:t>Radiography</a:t>
            </a:r>
          </a:p>
        </p:txBody>
      </p:sp>
      <p:sp>
        <p:nvSpPr>
          <p:cNvPr id="391175" name="Text Box 7"/>
          <p:cNvSpPr txBox="1">
            <a:spLocks noChangeArrowheads="1"/>
          </p:cNvSpPr>
          <p:nvPr/>
        </p:nvSpPr>
        <p:spPr bwMode="auto">
          <a:xfrm>
            <a:off x="5867400" y="115888"/>
            <a:ext cx="292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600" b="1" i="1" dirty="0" err="1">
                <a:solidFill>
                  <a:schemeClr val="tx2"/>
                </a:solidFill>
              </a:rPr>
              <a:t>Hitec-Świerk</a:t>
            </a:r>
            <a:endParaRPr lang="en-US" sz="36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2C7876-42DC-4837-94DF-02B60BFEC392}" type="slidenum">
              <a:rPr lang="pl-PL"/>
              <a:pPr/>
              <a:t>12</a:t>
            </a:fld>
            <a:endParaRPr lang="pl-PL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1FF39EA-0ED3-4026-B56C-A99D8EFE84D9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40141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>
            <a:normAutofit fontScale="90000"/>
          </a:bodyPr>
          <a:lstStyle/>
          <a:p>
            <a:endParaRPr lang="en-US" smtClean="0">
              <a:ln>
                <a:noFill/>
              </a:ln>
              <a:effectLst/>
            </a:endParaRPr>
          </a:p>
        </p:txBody>
      </p:sp>
      <p:pic>
        <p:nvPicPr>
          <p:cNvPr id="401412" name="Picture 4" descr="IMG_4785"/>
          <p:cNvPicPr>
            <a:picLocks noChangeAspect="1" noChangeArrowheads="1"/>
          </p:cNvPicPr>
          <p:nvPr/>
        </p:nvPicPr>
        <p:blipFill>
          <a:blip r:embed="rId2" cstate="print"/>
          <a:srcRect l="1537"/>
          <a:stretch>
            <a:fillRect/>
          </a:stretch>
        </p:blipFill>
        <p:spPr bwMode="auto">
          <a:xfrm>
            <a:off x="0" y="-60325"/>
            <a:ext cx="9144000" cy="69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9F8452-7EAA-4CE3-AF50-5A85CAA23275}" type="slidenum">
              <a:rPr lang="pl-PL"/>
              <a:pPr/>
              <a:t>13</a:t>
            </a:fld>
            <a:endParaRPr lang="pl-PL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6D735729-880A-4683-9040-9364D2B03E17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407555" name="TextBox 5"/>
          <p:cNvSpPr txBox="1">
            <a:spLocks noChangeArrowheads="1"/>
          </p:cNvSpPr>
          <p:nvPr/>
        </p:nvSpPr>
        <p:spPr bwMode="auto">
          <a:xfrm>
            <a:off x="755650" y="1844675"/>
            <a:ext cx="795975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800" dirty="0">
              <a:latin typeface="Book Antiqu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smtClean="0"/>
              <a:t>Designing and manufacturing </a:t>
            </a:r>
            <a:r>
              <a:rPr lang="pl-PL" sz="2800" dirty="0" smtClean="0"/>
              <a:t>of </a:t>
            </a:r>
            <a:r>
              <a:rPr lang="en-US" sz="2800" dirty="0" smtClean="0"/>
              <a:t>different collimators for e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, n and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800" dirty="0" smtClean="0"/>
              <a:t>/X beams up to 25MeV</a:t>
            </a:r>
            <a:endParaRPr lang="pl-PL" sz="2800" dirty="0" smtClean="0"/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Calculations, simulations and designing</a:t>
            </a:r>
            <a:r>
              <a:rPr lang="pl-PL" sz="2800" dirty="0" smtClean="0"/>
              <a:t> of  </a:t>
            </a:r>
            <a:r>
              <a:rPr lang="en-US" sz="2800" dirty="0" smtClean="0"/>
              <a:t> shelter</a:t>
            </a:r>
            <a:r>
              <a:rPr lang="pl-PL" sz="2800" dirty="0" smtClean="0"/>
              <a:t>s, </a:t>
            </a:r>
            <a:r>
              <a:rPr lang="en-US" sz="2800" dirty="0" smtClean="0"/>
              <a:t>radiation</a:t>
            </a:r>
            <a:r>
              <a:rPr lang="pl-PL" sz="2800" dirty="0" smtClean="0"/>
              <a:t> </a:t>
            </a:r>
            <a:r>
              <a:rPr lang="en-US" sz="2800" dirty="0" smtClean="0"/>
              <a:t>centers</a:t>
            </a:r>
            <a:r>
              <a:rPr lang="pl-PL" sz="2800" dirty="0" smtClean="0"/>
              <a:t> etc. </a:t>
            </a:r>
            <a:r>
              <a:rPr lang="en-US" sz="2800" dirty="0" smtClean="0"/>
              <a:t>  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Arial" charset="0"/>
              <a:buChar char="•"/>
            </a:pPr>
            <a:endParaRPr lang="en-US" sz="2800" dirty="0"/>
          </a:p>
        </p:txBody>
      </p:sp>
      <p:pic>
        <p:nvPicPr>
          <p:cNvPr id="140290" name="Rectangl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50" y="-171450"/>
            <a:ext cx="82423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2F1F33-114C-40FB-85F8-01AB44D45917}" type="slidenum">
              <a:rPr lang="pl-PL"/>
              <a:pPr/>
              <a:t>14</a:t>
            </a:fld>
            <a:endParaRPr lang="pl-PL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9662344-5690-4CE8-8402-617B19214908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65100"/>
            <a:ext cx="8229600" cy="1143000"/>
          </a:xfrm>
        </p:spPr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4100" dirty="0" err="1"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Calculations</a:t>
            </a:r>
            <a:r>
              <a:rPr lang="pl-PL" sz="4100" dirty="0"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and design</a:t>
            </a:r>
          </a:p>
        </p:txBody>
      </p:sp>
      <p:pic>
        <p:nvPicPr>
          <p:cNvPr id="412676" name="Picture 4" descr="jaw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7" y="1813457"/>
            <a:ext cx="5819787" cy="44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677" name="Picture 5" descr="MC_stoze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071546"/>
            <a:ext cx="2735263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Slawomir Wronka, Institute for Nuclear Studies, Świerk</a:t>
            </a:r>
            <a:endParaRPr lang="en-US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0985B9-3D1A-4F41-99C8-2F411E532C3D}" type="slidenum">
              <a:rPr lang="pl-PL" smtClean="0"/>
              <a:pPr/>
              <a:t>15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0157B1A-C258-47AB-AA2A-B58FF63970C2}" type="datetime1">
              <a:rPr lang="pl-PL" smtClean="0"/>
              <a:pPr/>
              <a:t>2009-11-27</a:t>
            </a:fld>
            <a:endParaRPr lang="pl-PL"/>
          </a:p>
        </p:txBody>
      </p:sp>
      <p:pic>
        <p:nvPicPr>
          <p:cNvPr id="5" name="Picture 5" descr="MC_aplikato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951" y="1223965"/>
            <a:ext cx="8016577" cy="491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-165100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100" b="1" i="0" u="none" strike="noStrike" kern="1200" cap="none" spc="0" normalizeH="0" baseline="0" noProof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Calculations and design</a:t>
            </a:r>
            <a:endParaRPr kumimoji="0" lang="pl-PL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Slawomir Wronka, Institute for Nuclear Studies, Świerk</a:t>
            </a:r>
            <a:endParaRPr lang="en-US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0985B9-3D1A-4F41-99C8-2F411E532C3D}" type="slidenum">
              <a:rPr lang="pl-PL" smtClean="0"/>
              <a:pPr/>
              <a:t>16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0157B1A-C258-47AB-AA2A-B58FF63970C2}" type="datetime1">
              <a:rPr lang="pl-PL" smtClean="0"/>
              <a:pPr/>
              <a:t>2009-11-27</a:t>
            </a:fld>
            <a:endParaRPr lang="pl-PL"/>
          </a:p>
        </p:txBody>
      </p:sp>
      <p:pic>
        <p:nvPicPr>
          <p:cNvPr id="5" name="Picture 3" descr="MLC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C2DCF5"/>
              </a:clrFrom>
              <a:clrTo>
                <a:srgbClr val="C2DC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785794"/>
            <a:ext cx="7750199" cy="587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-165100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100" b="1" i="0" u="none" strike="noStrike" kern="1200" cap="none" spc="0" normalizeH="0" baseline="0" noProof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Calculations and design</a:t>
            </a:r>
            <a:endParaRPr kumimoji="0" lang="pl-PL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Slawomir Wronka, Institute for Nuclear Studies, Świerk</a:t>
            </a:r>
            <a:endParaRPr lang="en-US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0985B9-3D1A-4F41-99C8-2F411E532C3D}" type="slidenum">
              <a:rPr lang="pl-PL" smtClean="0"/>
              <a:pPr/>
              <a:t>17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0157B1A-C258-47AB-AA2A-B58FF63970C2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-165100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100" b="1" i="0" u="none" strike="noStrike" kern="1200" cap="none" spc="0" normalizeH="0" baseline="0" noProof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Calculations and design</a:t>
            </a:r>
            <a:endParaRPr kumimoji="0" lang="pl-PL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Symbol zastępczy zawartości 3" descr="nowy2.bmp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467FBD"/>
              </a:clrFrom>
              <a:clrTo>
                <a:srgbClr val="467FBD">
                  <a:alpha val="0"/>
                </a:srgbClr>
              </a:clrTo>
            </a:clrChange>
          </a:blip>
          <a:srcRect t="6290" b="14861"/>
          <a:stretch>
            <a:fillRect/>
          </a:stretch>
        </p:blipFill>
        <p:spPr>
          <a:xfrm>
            <a:off x="1214438" y="1357330"/>
            <a:ext cx="6757987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0" y="1142984"/>
            <a:ext cx="3714744" cy="300039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Symbol zastępczy stopki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Slawomir Wronka, Institute for Nuclear Studies, Świerk</a:t>
            </a:r>
            <a:endParaRPr lang="en-US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0985B9-3D1A-4F41-99C8-2F411E532C3D}" type="slidenum">
              <a:rPr lang="pl-PL" smtClean="0"/>
              <a:pPr/>
              <a:t>18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0157B1A-C258-47AB-AA2A-B58FF63970C2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4393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439297" name="Group 1"/>
          <p:cNvGrpSpPr>
            <a:grpSpLocks/>
          </p:cNvGrpSpPr>
          <p:nvPr/>
        </p:nvGrpSpPr>
        <p:grpSpPr bwMode="auto">
          <a:xfrm>
            <a:off x="357158" y="1214422"/>
            <a:ext cx="3214710" cy="2786082"/>
            <a:chOff x="4221" y="1444"/>
            <a:chExt cx="6225" cy="7020"/>
          </a:xfrm>
        </p:grpSpPr>
        <p:pic>
          <p:nvPicPr>
            <p:cNvPr id="4392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1" y="1444"/>
              <a:ext cx="5685" cy="7020"/>
            </a:xfrm>
            <a:prstGeom prst="rect">
              <a:avLst/>
            </a:prstGeom>
            <a:noFill/>
          </p:spPr>
        </p:pic>
        <p:pic>
          <p:nvPicPr>
            <p:cNvPr id="43929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921776">
              <a:off x="4903" y="3102"/>
              <a:ext cx="1215" cy="2579"/>
            </a:xfrm>
            <a:prstGeom prst="rect">
              <a:avLst/>
            </a:prstGeom>
            <a:noFill/>
          </p:spPr>
        </p:pic>
      </p:grp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57200" y="-165100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100" b="1" i="0" u="none" strike="noStrike" kern="1200" cap="none" spc="0" normalizeH="0" baseline="0" noProof="0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Fluka</a:t>
            </a:r>
            <a:r>
              <a:rPr kumimoji="0" lang="pl-PL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4100" b="1" i="0" u="none" strike="noStrike" kern="1200" cap="none" spc="0" normalizeH="0" baseline="0" noProof="0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simulations</a:t>
            </a:r>
            <a:r>
              <a:rPr kumimoji="0" lang="pl-PL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for SPL</a:t>
            </a:r>
            <a:endParaRPr kumimoji="0" lang="pl-PL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39303" name="Picture 7"/>
          <p:cNvPicPr>
            <a:picLocks noChangeAspect="1" noChangeArrowheads="1"/>
          </p:cNvPicPr>
          <p:nvPr/>
        </p:nvPicPr>
        <p:blipFill>
          <a:blip r:embed="rId5" cstate="print"/>
          <a:srcRect l="15748" t="15774" r="15748" b="15774"/>
          <a:stretch>
            <a:fillRect/>
          </a:stretch>
        </p:blipFill>
        <p:spPr bwMode="auto">
          <a:xfrm>
            <a:off x="285720" y="4214818"/>
            <a:ext cx="928694" cy="915783"/>
          </a:xfrm>
          <a:prstGeom prst="rect">
            <a:avLst/>
          </a:prstGeom>
          <a:noFill/>
        </p:spPr>
      </p:pic>
      <p:pic>
        <p:nvPicPr>
          <p:cNvPr id="439302" name="Picture 6"/>
          <p:cNvPicPr>
            <a:picLocks noChangeAspect="1" noChangeArrowheads="1"/>
          </p:cNvPicPr>
          <p:nvPr/>
        </p:nvPicPr>
        <p:blipFill>
          <a:blip r:embed="rId6" cstate="print"/>
          <a:srcRect l="15801" t="15748" r="15801" b="15748"/>
          <a:stretch>
            <a:fillRect/>
          </a:stretch>
        </p:blipFill>
        <p:spPr bwMode="auto">
          <a:xfrm>
            <a:off x="2214439" y="4214817"/>
            <a:ext cx="922432" cy="928800"/>
          </a:xfrm>
          <a:prstGeom prst="rect">
            <a:avLst/>
          </a:prstGeom>
          <a:noFill/>
        </p:spPr>
      </p:pic>
      <p:pic>
        <p:nvPicPr>
          <p:cNvPr id="439301" name="Picture 5"/>
          <p:cNvPicPr>
            <a:picLocks noChangeArrowheads="1"/>
          </p:cNvPicPr>
          <p:nvPr/>
        </p:nvPicPr>
        <p:blipFill>
          <a:blip r:embed="rId7" cstate="print"/>
          <a:srcRect l="15801" t="15722" r="15801" b="15722"/>
          <a:stretch>
            <a:fillRect/>
          </a:stretch>
        </p:blipFill>
        <p:spPr bwMode="auto">
          <a:xfrm>
            <a:off x="4429018" y="4214818"/>
            <a:ext cx="928800" cy="928800"/>
          </a:xfrm>
          <a:prstGeom prst="rect">
            <a:avLst/>
          </a:prstGeom>
          <a:noFill/>
        </p:spPr>
      </p:pic>
      <p:sp>
        <p:nvSpPr>
          <p:cNvPr id="4393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439305" name="Rectangle 9"/>
          <p:cNvSpPr>
            <a:spLocks noChangeArrowheads="1"/>
          </p:cNvSpPr>
          <p:nvPr/>
        </p:nvSpPr>
        <p:spPr bwMode="auto">
          <a:xfrm>
            <a:off x="0" y="2257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306" name="Rectangle 10"/>
          <p:cNvSpPr>
            <a:spLocks noChangeArrowheads="1"/>
          </p:cNvSpPr>
          <p:nvPr/>
        </p:nvSpPr>
        <p:spPr bwMode="auto">
          <a:xfrm>
            <a:off x="0" y="4057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307" name="Rectangle 11"/>
          <p:cNvSpPr>
            <a:spLocks noChangeArrowheads="1"/>
          </p:cNvSpPr>
          <p:nvPr/>
        </p:nvSpPr>
        <p:spPr bwMode="auto">
          <a:xfrm>
            <a:off x="-71470" y="6152397"/>
            <a:ext cx="70723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Protons</a:t>
            </a:r>
            <a:r>
              <a:rPr lang="pl-PL" sz="1200" dirty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pl-PL" sz="1200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</a:t>
            </a:r>
            <a:r>
              <a:rPr lang="pl-PL" sz="1200" dirty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pl-PL" sz="1200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pl-PL" sz="12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photons</a:t>
            </a:r>
            <a:r>
              <a:rPr kumimoji="0" lang="pl-PL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kumimoji="0" lang="pl-PL" sz="12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neutrons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2357422" y="1071546"/>
            <a:ext cx="17145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50cm Steel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Łącznik prosty ze strzałką 19"/>
          <p:cNvCxnSpPr/>
          <p:nvPr/>
        </p:nvCxnSpPr>
        <p:spPr>
          <a:xfrm>
            <a:off x="2000232" y="1500174"/>
            <a:ext cx="1000132" cy="142876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15cm stali.jpg"/>
          <p:cNvPicPr>
            <a:picLocks noChangeAspect="1"/>
          </p:cNvPicPr>
          <p:nvPr/>
        </p:nvPicPr>
        <p:blipFill>
          <a:blip r:embed="rId8" cstate="print"/>
          <a:srcRect l="15748" t="15801" r="15748" b="15801"/>
          <a:stretch>
            <a:fillRect/>
          </a:stretch>
        </p:blipFill>
        <p:spPr>
          <a:xfrm>
            <a:off x="7236424" y="1571612"/>
            <a:ext cx="1199063" cy="1193227"/>
          </a:xfrm>
          <a:prstGeom prst="rect">
            <a:avLst/>
          </a:prstGeom>
        </p:spPr>
      </p:pic>
      <p:pic>
        <p:nvPicPr>
          <p:cNvPr id="22" name="Obraz 21" descr="50cm stali.jpg"/>
          <p:cNvPicPr>
            <a:picLocks noChangeAspect="1"/>
          </p:cNvPicPr>
          <p:nvPr/>
        </p:nvPicPr>
        <p:blipFill>
          <a:blip r:embed="rId9" cstate="print"/>
          <a:srcRect l="15696" t="15801" r="15696" b="15801"/>
          <a:stretch>
            <a:fillRect/>
          </a:stretch>
        </p:blipFill>
        <p:spPr>
          <a:xfrm>
            <a:off x="5857493" y="1571612"/>
            <a:ext cx="1214837" cy="1203031"/>
          </a:xfrm>
          <a:prstGeom prst="rect">
            <a:avLst/>
          </a:prstGeom>
        </p:spPr>
      </p:pic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5786446" y="2794811"/>
            <a:ext cx="30718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50cm 		15cm</a:t>
            </a:r>
            <a:r>
              <a:rPr kumimoji="0" lang="pl-PL" sz="12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439308" name="Object 12"/>
          <p:cNvGraphicFramePr>
            <a:graphicFrameLocks noChangeAspect="1"/>
          </p:cNvGraphicFramePr>
          <p:nvPr/>
        </p:nvGraphicFramePr>
        <p:xfrm>
          <a:off x="5929322" y="3148029"/>
          <a:ext cx="3038471" cy="2638425"/>
        </p:xfrm>
        <a:graphic>
          <a:graphicData uri="http://schemas.openxmlformats.org/presentationml/2006/ole">
            <p:oleObj spid="_x0000_s439308" r:id="rId10" imgW="4078834" imgH="3135173" progId="">
              <p:embed/>
            </p:oleObj>
          </a:graphicData>
        </a:graphic>
      </p:graphicFrame>
      <p:pic>
        <p:nvPicPr>
          <p:cNvPr id="439312" name="Picture 16"/>
          <p:cNvPicPr>
            <a:picLocks noChangeAspect="1" noChangeArrowheads="1"/>
          </p:cNvPicPr>
          <p:nvPr/>
        </p:nvPicPr>
        <p:blipFill>
          <a:blip r:embed="rId11" cstate="print"/>
          <a:srcRect l="15801" t="15801" r="15801" b="15801"/>
          <a:stretch>
            <a:fillRect/>
          </a:stretch>
        </p:blipFill>
        <p:spPr bwMode="auto">
          <a:xfrm>
            <a:off x="285720" y="5143512"/>
            <a:ext cx="928694" cy="928694"/>
          </a:xfrm>
          <a:prstGeom prst="rect">
            <a:avLst/>
          </a:prstGeom>
          <a:noFill/>
        </p:spPr>
      </p:pic>
      <p:pic>
        <p:nvPicPr>
          <p:cNvPr id="439311" name="Picture 15"/>
          <p:cNvPicPr>
            <a:picLocks noChangeAspect="1" noChangeArrowheads="1"/>
          </p:cNvPicPr>
          <p:nvPr/>
        </p:nvPicPr>
        <p:blipFill>
          <a:blip r:embed="rId12" cstate="print"/>
          <a:srcRect l="15774" t="15774" r="15774" b="15774"/>
          <a:stretch>
            <a:fillRect/>
          </a:stretch>
        </p:blipFill>
        <p:spPr bwMode="auto">
          <a:xfrm>
            <a:off x="2214440" y="5143512"/>
            <a:ext cx="928800" cy="928800"/>
          </a:xfrm>
          <a:prstGeom prst="rect">
            <a:avLst/>
          </a:prstGeom>
          <a:noFill/>
        </p:spPr>
      </p:pic>
      <p:pic>
        <p:nvPicPr>
          <p:cNvPr id="439310" name="Picture 14"/>
          <p:cNvPicPr>
            <a:picLocks noChangeArrowheads="1"/>
          </p:cNvPicPr>
          <p:nvPr/>
        </p:nvPicPr>
        <p:blipFill>
          <a:blip r:embed="rId13" cstate="print"/>
          <a:srcRect l="15748" t="15774" r="15748" b="15774"/>
          <a:stretch>
            <a:fillRect/>
          </a:stretch>
        </p:blipFill>
        <p:spPr bwMode="auto">
          <a:xfrm>
            <a:off x="4429018" y="5143512"/>
            <a:ext cx="928800" cy="928800"/>
          </a:xfrm>
          <a:prstGeom prst="rect">
            <a:avLst/>
          </a:prstGeom>
          <a:noFill/>
        </p:spPr>
      </p:pic>
      <p:sp>
        <p:nvSpPr>
          <p:cNvPr id="43931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439314" name="Rectangle 18"/>
          <p:cNvSpPr>
            <a:spLocks noChangeArrowheads="1"/>
          </p:cNvSpPr>
          <p:nvPr/>
        </p:nvSpPr>
        <p:spPr bwMode="auto">
          <a:xfrm>
            <a:off x="0" y="2257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315" name="Rectangle 19"/>
          <p:cNvSpPr>
            <a:spLocks noChangeArrowheads="1"/>
          </p:cNvSpPr>
          <p:nvPr/>
        </p:nvSpPr>
        <p:spPr bwMode="auto">
          <a:xfrm>
            <a:off x="0" y="4057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2857488" y="4380564"/>
            <a:ext cx="17145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50 cm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15 cm</a:t>
            </a:r>
            <a:r>
              <a:rPr kumimoji="0" lang="pl-PL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6429388" y="105940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Total  </a:t>
            </a:r>
            <a:r>
              <a:rPr lang="pl-PL" dirty="0" err="1" smtClean="0"/>
              <a:t>dose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3D50AA-F4F0-4C6D-8D66-63F7A51C9811}" type="slidenum">
              <a:rPr lang="pl-PL"/>
              <a:pPr/>
              <a:t>19</a:t>
            </a:fld>
            <a:endParaRPr lang="pl-PL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E6FDDA-EC6A-4EBC-9606-38DCC41E6961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38605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>
            <a:normAutofit fontScale="90000"/>
          </a:bodyPr>
          <a:lstStyle/>
          <a:p>
            <a:r>
              <a:rPr lang="pl-PL" dirty="0" err="1" smtClean="0">
                <a:ln>
                  <a:noFill/>
                </a:ln>
                <a:effectLst/>
              </a:rPr>
              <a:t>Irradiation</a:t>
            </a:r>
            <a:r>
              <a:rPr lang="pl-PL" dirty="0" smtClean="0">
                <a:ln>
                  <a:noFill/>
                </a:ln>
                <a:effectLst/>
              </a:rPr>
              <a:t> </a:t>
            </a:r>
            <a:r>
              <a:rPr lang="pl-PL" dirty="0" err="1" smtClean="0">
                <a:ln>
                  <a:noFill/>
                </a:ln>
                <a:effectLst/>
              </a:rPr>
              <a:t>possibilities</a:t>
            </a:r>
            <a:r>
              <a:rPr lang="pl-PL" dirty="0" smtClean="0">
                <a:ln>
                  <a:noFill/>
                </a:ln>
                <a:effectLst/>
              </a:rPr>
              <a:t> </a:t>
            </a:r>
            <a:r>
              <a:rPr lang="pl-PL" dirty="0" err="1" smtClean="0">
                <a:ln>
                  <a:noFill/>
                </a:ln>
                <a:effectLst/>
              </a:rPr>
              <a:t>in</a:t>
            </a:r>
            <a:r>
              <a:rPr lang="pl-PL" dirty="0" smtClean="0">
                <a:ln>
                  <a:noFill/>
                </a:ln>
                <a:effectLst/>
              </a:rPr>
              <a:t> Świerk</a:t>
            </a:r>
            <a:endParaRPr lang="en-GB" dirty="0" smtClean="0">
              <a:ln>
                <a:noFill/>
              </a:ln>
              <a:effectLst/>
            </a:endParaRPr>
          </a:p>
        </p:txBody>
      </p:sp>
      <p:sp>
        <p:nvSpPr>
          <p:cNvPr id="386051" name="Rectangle 3"/>
          <p:cNvSpPr>
            <a:spLocks noGrp="1"/>
          </p:cNvSpPr>
          <p:nvPr>
            <p:ph type="body" idx="1"/>
          </p:nvPr>
        </p:nvSpPr>
        <p:spPr>
          <a:xfrm>
            <a:off x="142844" y="1125538"/>
            <a:ext cx="8675687" cy="5732462"/>
          </a:xfrm>
        </p:spPr>
        <p:txBody>
          <a:bodyPr/>
          <a:lstStyle/>
          <a:p>
            <a:r>
              <a:rPr lang="pl-PL" sz="2400" dirty="0" err="1" smtClean="0">
                <a:solidFill>
                  <a:srgbClr val="FFFF00"/>
                </a:solidFill>
              </a:rPr>
              <a:t>Nuclear</a:t>
            </a:r>
            <a:r>
              <a:rPr lang="pl-PL" sz="2400" dirty="0" smtClean="0">
                <a:solidFill>
                  <a:srgbClr val="FFFF00"/>
                </a:solidFill>
              </a:rPr>
              <a:t> </a:t>
            </a:r>
            <a:r>
              <a:rPr lang="pl-PL" sz="2400" dirty="0" err="1" smtClean="0">
                <a:solidFill>
                  <a:srgbClr val="FFFF00"/>
                </a:solidFill>
              </a:rPr>
              <a:t>reactor</a:t>
            </a:r>
            <a:r>
              <a:rPr lang="pl-PL" sz="2400" dirty="0" smtClean="0">
                <a:solidFill>
                  <a:srgbClr val="FFFF00"/>
                </a:solidFill>
              </a:rPr>
              <a:t> MARIA:</a:t>
            </a:r>
            <a:endParaRPr lang="pl-PL" sz="2400" dirty="0" smtClean="0"/>
          </a:p>
          <a:p>
            <a:pPr lvl="1"/>
            <a:r>
              <a:rPr lang="pl-PL" sz="2000" dirty="0" err="1" smtClean="0"/>
              <a:t>nominal</a:t>
            </a:r>
            <a:r>
              <a:rPr lang="pl-PL" sz="2000" dirty="0" smtClean="0"/>
              <a:t> </a:t>
            </a:r>
            <a:r>
              <a:rPr lang="pl-PL" sz="2000" dirty="0" err="1" smtClean="0"/>
              <a:t>power</a:t>
            </a:r>
            <a:r>
              <a:rPr lang="pl-PL" sz="2000" dirty="0" smtClean="0"/>
              <a:t> </a:t>
            </a:r>
            <a:r>
              <a:rPr lang="pl-PL" sz="2000" dirty="0" smtClean="0"/>
              <a:t>30MW,</a:t>
            </a:r>
            <a:endParaRPr lang="pl-PL" sz="2000" dirty="0" smtClean="0"/>
          </a:p>
          <a:p>
            <a:pPr lvl="1"/>
            <a:r>
              <a:rPr lang="pl-PL" sz="2000" dirty="0" smtClean="0"/>
              <a:t>thermal </a:t>
            </a:r>
            <a:r>
              <a:rPr lang="pl-PL" sz="2000" dirty="0" smtClean="0"/>
              <a:t>neutron </a:t>
            </a:r>
            <a:r>
              <a:rPr lang="pl-PL" sz="2000" dirty="0" err="1" smtClean="0"/>
              <a:t>flux</a:t>
            </a:r>
            <a:r>
              <a:rPr lang="pl-PL" sz="2000" dirty="0" smtClean="0"/>
              <a:t> </a:t>
            </a:r>
            <a:r>
              <a:rPr lang="pl-PL" sz="2000" dirty="0" err="1" smtClean="0"/>
              <a:t>density</a:t>
            </a:r>
            <a:r>
              <a:rPr lang="pl-PL" sz="2000" dirty="0" smtClean="0"/>
              <a:t> 4×10</a:t>
            </a:r>
            <a:r>
              <a:rPr lang="pl-PL" baseline="30000" dirty="0" smtClean="0"/>
              <a:t>14</a:t>
            </a:r>
            <a:r>
              <a:rPr lang="pl-PL" sz="2000" dirty="0" smtClean="0"/>
              <a:t> n/cm</a:t>
            </a:r>
            <a:r>
              <a:rPr lang="pl-PL" baseline="30000" dirty="0" smtClean="0"/>
              <a:t>2</a:t>
            </a:r>
            <a:r>
              <a:rPr lang="pl-PL" sz="2000" dirty="0" smtClean="0"/>
              <a:t>·s,</a:t>
            </a:r>
          </a:p>
          <a:p>
            <a:pPr lvl="1"/>
            <a:r>
              <a:rPr lang="pl-PL" sz="2000" dirty="0" smtClean="0"/>
              <a:t>moderator </a:t>
            </a:r>
            <a:r>
              <a:rPr lang="pl-PL" sz="2000" dirty="0" smtClean="0"/>
              <a:t>H2O, </a:t>
            </a:r>
            <a:r>
              <a:rPr lang="pl-PL" sz="2000" dirty="0" err="1" smtClean="0"/>
              <a:t>beryllium</a:t>
            </a:r>
            <a:r>
              <a:rPr lang="pl-PL" sz="2000" dirty="0" smtClean="0"/>
              <a:t>,</a:t>
            </a:r>
            <a:endParaRPr lang="pl-PL" sz="2000" dirty="0" smtClean="0"/>
          </a:p>
          <a:p>
            <a:endParaRPr lang="pl-PL" sz="2400" dirty="0" smtClean="0"/>
          </a:p>
          <a:p>
            <a:r>
              <a:rPr lang="pl-PL" sz="2400" dirty="0" err="1" smtClean="0">
                <a:solidFill>
                  <a:srgbClr val="FFFF00"/>
                </a:solidFill>
              </a:rPr>
              <a:t>Electron</a:t>
            </a:r>
            <a:r>
              <a:rPr lang="pl-PL" sz="2400" dirty="0" smtClean="0">
                <a:solidFill>
                  <a:srgbClr val="FFFF00"/>
                </a:solidFill>
              </a:rPr>
              <a:t> </a:t>
            </a:r>
            <a:r>
              <a:rPr lang="pl-PL" sz="2400" dirty="0" err="1" smtClean="0">
                <a:solidFill>
                  <a:srgbClr val="FFFF00"/>
                </a:solidFill>
              </a:rPr>
              <a:t>linacs</a:t>
            </a:r>
            <a:r>
              <a:rPr lang="pl-PL" sz="2400" dirty="0" smtClean="0">
                <a:solidFill>
                  <a:srgbClr val="FFFF00"/>
                </a:solidFill>
              </a:rPr>
              <a:t>:</a:t>
            </a:r>
          </a:p>
          <a:p>
            <a:pPr lvl="1"/>
            <a:r>
              <a:rPr lang="pl-PL" sz="2000" dirty="0" err="1" smtClean="0">
                <a:solidFill>
                  <a:schemeClr val="tx2"/>
                </a:solidFill>
              </a:rPr>
              <a:t>Electron</a:t>
            </a:r>
            <a:r>
              <a:rPr lang="pl-PL" sz="2000" dirty="0" smtClean="0">
                <a:solidFill>
                  <a:schemeClr val="tx2"/>
                </a:solidFill>
              </a:rPr>
              <a:t> </a:t>
            </a:r>
            <a:r>
              <a:rPr lang="pl-PL" sz="2000" dirty="0" err="1" smtClean="0">
                <a:solidFill>
                  <a:schemeClr val="tx2"/>
                </a:solidFill>
              </a:rPr>
              <a:t>beams</a:t>
            </a:r>
            <a:r>
              <a:rPr lang="pl-PL" sz="2000" dirty="0" smtClean="0">
                <a:solidFill>
                  <a:schemeClr val="tx2"/>
                </a:solidFill>
              </a:rPr>
              <a:t>: 4-20 </a:t>
            </a:r>
            <a:r>
              <a:rPr lang="pl-PL" sz="2000" dirty="0" err="1" smtClean="0">
                <a:solidFill>
                  <a:schemeClr val="tx2"/>
                </a:solidFill>
              </a:rPr>
              <a:t>MeV</a:t>
            </a:r>
            <a:endParaRPr lang="pl-PL" sz="2000" dirty="0" smtClean="0">
              <a:solidFill>
                <a:schemeClr val="tx2"/>
              </a:solidFill>
            </a:endParaRPr>
          </a:p>
          <a:p>
            <a:pPr lvl="1"/>
            <a:r>
              <a:rPr lang="pl-PL" sz="2000" dirty="0" err="1" smtClean="0">
                <a:solidFill>
                  <a:schemeClr val="tx2"/>
                </a:solidFill>
              </a:rPr>
              <a:t>Photon</a:t>
            </a:r>
            <a:r>
              <a:rPr lang="pl-PL" sz="2000" dirty="0" smtClean="0">
                <a:solidFill>
                  <a:schemeClr val="tx2"/>
                </a:solidFill>
              </a:rPr>
              <a:t> </a:t>
            </a:r>
            <a:r>
              <a:rPr lang="pl-PL" sz="2000" dirty="0" err="1" smtClean="0">
                <a:solidFill>
                  <a:schemeClr val="tx2"/>
                </a:solidFill>
              </a:rPr>
              <a:t>beams</a:t>
            </a:r>
            <a:r>
              <a:rPr lang="pl-PL" sz="2000" dirty="0" smtClean="0">
                <a:solidFill>
                  <a:schemeClr val="tx2"/>
                </a:solidFill>
              </a:rPr>
              <a:t>: 4-15 </a:t>
            </a:r>
            <a:r>
              <a:rPr lang="pl-PL" sz="2000" dirty="0" err="1" smtClean="0">
                <a:solidFill>
                  <a:schemeClr val="tx2"/>
                </a:solidFill>
              </a:rPr>
              <a:t>MeV</a:t>
            </a:r>
            <a:endParaRPr lang="pl-PL" sz="2000" dirty="0" smtClean="0">
              <a:solidFill>
                <a:schemeClr val="tx2"/>
              </a:solidFill>
            </a:endParaRPr>
          </a:p>
          <a:p>
            <a:endParaRPr lang="pl-PL" sz="2400" dirty="0" smtClean="0">
              <a:solidFill>
                <a:schemeClr val="tx2"/>
              </a:solidFill>
            </a:endParaRPr>
          </a:p>
          <a:p>
            <a:r>
              <a:rPr lang="pl-PL" sz="2400" dirty="0" err="1" smtClean="0">
                <a:solidFill>
                  <a:srgbClr val="FFFF00"/>
                </a:solidFill>
              </a:rPr>
              <a:t>Cyclotron</a:t>
            </a:r>
            <a:r>
              <a:rPr lang="pl-PL" sz="2400" dirty="0" smtClean="0">
                <a:solidFill>
                  <a:srgbClr val="FFFF00"/>
                </a:solidFill>
              </a:rPr>
              <a:t>: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</a:p>
          <a:p>
            <a:pPr lvl="1"/>
            <a:r>
              <a:rPr lang="pl-PL" sz="2000" dirty="0" smtClean="0">
                <a:solidFill>
                  <a:schemeClr val="tx2"/>
                </a:solidFill>
              </a:rPr>
              <a:t>proton </a:t>
            </a:r>
            <a:r>
              <a:rPr lang="pl-PL" sz="2000" dirty="0" err="1" smtClean="0">
                <a:solidFill>
                  <a:schemeClr val="tx2"/>
                </a:solidFill>
              </a:rPr>
              <a:t>beam</a:t>
            </a:r>
            <a:r>
              <a:rPr lang="pl-PL" sz="2000" dirty="0" smtClean="0">
                <a:solidFill>
                  <a:schemeClr val="tx2"/>
                </a:solidFill>
              </a:rPr>
              <a:t> 25 </a:t>
            </a:r>
            <a:r>
              <a:rPr lang="pl-PL" sz="2000" dirty="0" err="1" smtClean="0">
                <a:solidFill>
                  <a:schemeClr val="tx2"/>
                </a:solidFill>
              </a:rPr>
              <a:t>MeV</a:t>
            </a:r>
            <a:endParaRPr lang="en-GB" sz="2000" dirty="0" smtClean="0">
              <a:solidFill>
                <a:schemeClr val="tx2"/>
              </a:solidFill>
            </a:endParaRPr>
          </a:p>
        </p:txBody>
      </p:sp>
      <p:pic>
        <p:nvPicPr>
          <p:cNvPr id="461826" name="Picture 2" descr="http://www.cyf.gov.pl/1024/rysunki/foto_urzad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14" y="1142984"/>
            <a:ext cx="2000264" cy="1500198"/>
          </a:xfrm>
          <a:prstGeom prst="rect">
            <a:avLst/>
          </a:prstGeom>
          <a:noFill/>
        </p:spPr>
      </p:pic>
      <p:pic>
        <p:nvPicPr>
          <p:cNvPr id="461828" name="Picture 4" descr="Foto"/>
          <p:cNvPicPr>
            <a:picLocks noChangeAspect="1" noChangeArrowheads="1"/>
          </p:cNvPicPr>
          <p:nvPr/>
        </p:nvPicPr>
        <p:blipFill>
          <a:blip r:embed="rId3" cstate="print"/>
          <a:srcRect t="33616" r="33071"/>
          <a:stretch>
            <a:fillRect/>
          </a:stretch>
        </p:blipFill>
        <p:spPr bwMode="auto">
          <a:xfrm>
            <a:off x="4609232" y="2786058"/>
            <a:ext cx="2248784" cy="1643074"/>
          </a:xfrm>
          <a:prstGeom prst="rect">
            <a:avLst/>
          </a:prstGeom>
          <a:noFill/>
        </p:spPr>
      </p:pic>
      <p:pic>
        <p:nvPicPr>
          <p:cNvPr id="461830" name="Picture 6" descr="http://www.ipj.gov.pl/common/images/activities/co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2786058"/>
            <a:ext cx="2095498" cy="1647825"/>
          </a:xfrm>
          <a:prstGeom prst="rect">
            <a:avLst/>
          </a:prstGeom>
          <a:noFill/>
        </p:spPr>
      </p:pic>
      <p:pic>
        <p:nvPicPr>
          <p:cNvPr id="461832" name="Picture 8" descr="Cyclotron C-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643446"/>
            <a:ext cx="2709718" cy="18573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/>
          </p:cNvSpPr>
          <p:nvPr>
            <p:ph type="ctrTitle"/>
          </p:nvPr>
        </p:nvSpPr>
        <p:spPr bwMode="auto">
          <a:xfrm>
            <a:off x="323850" y="4611688"/>
            <a:ext cx="4067175" cy="1697037"/>
          </a:xfrm>
          <a:noFill/>
        </p:spPr>
        <p:txBody>
          <a:bodyPr lIns="91440" tIns="45720" rIns="91440" bIns="45720" anchor="ctr"/>
          <a:lstStyle/>
          <a:p>
            <a:pPr algn="l"/>
            <a:r>
              <a:rPr lang="pl-PL" sz="2300" b="0" cap="none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</a:rPr>
              <a:t>SINS </a:t>
            </a:r>
            <a:r>
              <a:rPr lang="en-US" sz="2300" b="0" cap="none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</a:rPr>
              <a:t>is </a:t>
            </a:r>
            <a:r>
              <a:rPr lang="en-GB" sz="2300" b="0" cap="none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</a:rPr>
              <a:t>an unit</a:t>
            </a:r>
            <a:r>
              <a:rPr lang="pl-PL" sz="2300" b="0" cap="none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</a:rPr>
              <a:t> </a:t>
            </a:r>
            <a:r>
              <a:rPr lang="en-GB" sz="2300" b="0" cap="none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</a:rPr>
              <a:t>of the</a:t>
            </a:r>
            <a:r>
              <a:rPr lang="en-GB" sz="2300" b="0" cap="none" smtClean="0">
                <a:ln>
                  <a:noFill/>
                </a:ln>
                <a:solidFill>
                  <a:srgbClr val="000099"/>
                </a:solidFill>
                <a:effectLst/>
                <a:latin typeface="Tahoma" pitchFamily="34" charset="0"/>
              </a:rPr>
              <a:t> </a:t>
            </a:r>
            <a:r>
              <a:rPr lang="en-GB" sz="2300" b="0" cap="none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rPr>
              <a:t>Ś</a:t>
            </a:r>
            <a:r>
              <a:rPr lang="en-US" sz="2300" b="0" cap="none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rPr>
              <a:t>wierk Research Center</a:t>
            </a:r>
            <a:endParaRPr lang="en-US" sz="2300" b="0" cap="none" smtClean="0">
              <a:ln>
                <a:noFill/>
              </a:ln>
              <a:solidFill>
                <a:srgbClr val="000099"/>
              </a:solidFill>
              <a:effectLst/>
              <a:latin typeface="Tahoma" pitchFamily="34" charset="0"/>
            </a:endParaRPr>
          </a:p>
        </p:txBody>
      </p:sp>
      <p:pic>
        <p:nvPicPr>
          <p:cNvPr id="434179" name="Picture 3" descr="solt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050925"/>
            <a:ext cx="2782887" cy="3673475"/>
          </a:xfrm>
          <a:prstGeom prst="rect">
            <a:avLst/>
          </a:prstGeom>
          <a:noFill/>
        </p:spPr>
      </p:pic>
      <p:sp>
        <p:nvSpPr>
          <p:cNvPr id="434180" name="Text Box 4"/>
          <p:cNvSpPr txBox="1">
            <a:spLocks noChangeArrowheads="1"/>
          </p:cNvSpPr>
          <p:nvPr/>
        </p:nvSpPr>
        <p:spPr bwMode="auto">
          <a:xfrm>
            <a:off x="4356100" y="1065213"/>
            <a:ext cx="2736850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l-PL" sz="2800">
                <a:solidFill>
                  <a:srgbClr val="FFFF00"/>
                </a:solidFill>
                <a:latin typeface="Tahoma" pitchFamily="34" charset="0"/>
              </a:rPr>
              <a:t>Prof. </a:t>
            </a:r>
            <a:br>
              <a:rPr lang="pl-PL" sz="2800">
                <a:solidFill>
                  <a:srgbClr val="FFFF00"/>
                </a:solidFill>
                <a:latin typeface="Tahoma" pitchFamily="34" charset="0"/>
              </a:rPr>
            </a:br>
            <a:r>
              <a:rPr lang="pl-PL" sz="2800">
                <a:solidFill>
                  <a:srgbClr val="FFFF00"/>
                </a:solidFill>
                <a:latin typeface="Tahoma" pitchFamily="34" charset="0"/>
              </a:rPr>
              <a:t>Andrzej Sołtan (1897-1959)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 sz="2800">
                <a:solidFill>
                  <a:srgbClr val="FFFF00"/>
                </a:solidFill>
                <a:latin typeface="Tahoma" pitchFamily="34" charset="0"/>
              </a:rPr>
              <a:t>Organizer and </a:t>
            </a:r>
            <a:r>
              <a:rPr lang="pl-PL" sz="2800">
                <a:solidFill>
                  <a:srgbClr val="FFFF00"/>
                </a:solidFill>
                <a:latin typeface="Tahoma" pitchFamily="34" charset="0"/>
              </a:rPr>
              <a:t>the </a:t>
            </a:r>
            <a:r>
              <a:rPr lang="en-GB" sz="2800">
                <a:solidFill>
                  <a:srgbClr val="FFFF00"/>
                </a:solidFill>
                <a:latin typeface="Tahoma" pitchFamily="34" charset="0"/>
              </a:rPr>
              <a:t>first Head of the Institute</a:t>
            </a:r>
          </a:p>
        </p:txBody>
      </p:sp>
      <p:grpSp>
        <p:nvGrpSpPr>
          <p:cNvPr id="434182" name="Group 6"/>
          <p:cNvGrpSpPr>
            <a:grpSpLocks/>
          </p:cNvGrpSpPr>
          <p:nvPr/>
        </p:nvGrpSpPr>
        <p:grpSpPr bwMode="auto">
          <a:xfrm>
            <a:off x="6156325" y="4005263"/>
            <a:ext cx="2808288" cy="2670175"/>
            <a:chOff x="3152" y="1888"/>
            <a:chExt cx="1336" cy="1546"/>
          </a:xfrm>
        </p:grpSpPr>
        <p:pic>
          <p:nvPicPr>
            <p:cNvPr id="434183" name="Picture 7" descr="ma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52" y="1888"/>
              <a:ext cx="1336" cy="1546"/>
            </a:xfrm>
            <a:prstGeom prst="rect">
              <a:avLst/>
            </a:prstGeom>
            <a:solidFill>
              <a:srgbClr val="FFFFCC">
                <a:alpha val="9200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434184" name="Oval 8"/>
            <p:cNvSpPr>
              <a:spLocks noChangeArrowheads="1"/>
            </p:cNvSpPr>
            <p:nvPr/>
          </p:nvSpPr>
          <p:spPr bwMode="auto">
            <a:xfrm>
              <a:off x="4111" y="2865"/>
              <a:ext cx="61" cy="73"/>
            </a:xfrm>
            <a:prstGeom prst="ellipse">
              <a:avLst/>
            </a:prstGeom>
            <a:solidFill>
              <a:srgbClr val="ED1515"/>
            </a:solidFill>
            <a:ln w="9525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pic>
          <p:nvPicPr>
            <p:cNvPr id="434185" name="Picture 9" descr="airport_ic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36" y="2743"/>
              <a:ext cx="102" cy="1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B27FA1-80D0-4556-866F-03FC4949EBDF}" type="slidenum">
              <a:rPr lang="pl-PL"/>
              <a:pPr/>
              <a:t>3</a:t>
            </a:fld>
            <a:endParaRPr lang="pl-PL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D09EFBD-D3B7-4989-950A-361196A8E08D}" type="datetime1">
              <a:rPr lang="pl-PL" smtClean="0"/>
              <a:pPr/>
              <a:t>2009-11-27</a:t>
            </a:fld>
            <a:endParaRPr lang="pl-PL" dirty="0"/>
          </a:p>
        </p:txBody>
      </p:sp>
      <p:sp>
        <p:nvSpPr>
          <p:cNvPr id="36966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>
            <a:normAutofit fontScale="90000"/>
          </a:bodyPr>
          <a:lstStyle/>
          <a:p>
            <a:endParaRPr lang="en-US" smtClean="0">
              <a:ln>
                <a:noFill/>
              </a:ln>
              <a:effectLst/>
            </a:endParaRPr>
          </a:p>
        </p:txBody>
      </p:sp>
      <p:sp>
        <p:nvSpPr>
          <p:cNvPr id="369667" name="Rectangle 3"/>
          <p:cNvSpPr>
            <a:spLocks noGrp="1"/>
          </p:cNvSpPr>
          <p:nvPr>
            <p:ph type="body" idx="1"/>
          </p:nvPr>
        </p:nvSpPr>
        <p:spPr>
          <a:xfrm>
            <a:off x="179388" y="1125538"/>
            <a:ext cx="8964612" cy="532765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4400" dirty="0" smtClean="0"/>
              <a:t>Nuclear Centre „</a:t>
            </a:r>
            <a:r>
              <a:rPr lang="en-US" sz="4400" dirty="0" err="1" smtClean="0"/>
              <a:t>Świerk</a:t>
            </a:r>
            <a:r>
              <a:rPr lang="en-US" sz="4400" dirty="0" smtClean="0"/>
              <a:t>”</a:t>
            </a:r>
          </a:p>
          <a:p>
            <a:pPr algn="ctr">
              <a:buFont typeface="Wingdings 2" pitchFamily="18" charset="2"/>
              <a:buNone/>
            </a:pPr>
            <a:endParaRPr lang="en-US" sz="1800" dirty="0" smtClean="0"/>
          </a:p>
          <a:p>
            <a:r>
              <a:rPr lang="en-US" dirty="0" smtClean="0"/>
              <a:t>IPJ – </a:t>
            </a:r>
            <a:r>
              <a:rPr lang="en-US" b="0" dirty="0" smtClean="0"/>
              <a:t>The </a:t>
            </a:r>
            <a:r>
              <a:rPr lang="en-US" b="0" dirty="0" err="1" smtClean="0"/>
              <a:t>Andrzej</a:t>
            </a:r>
            <a:r>
              <a:rPr lang="en-US" b="0" dirty="0" smtClean="0"/>
              <a:t> </a:t>
            </a:r>
            <a:r>
              <a:rPr lang="en-US" b="0" dirty="0" err="1" smtClean="0"/>
              <a:t>Soltan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Institute for Nuclear Studies</a:t>
            </a:r>
          </a:p>
          <a:p>
            <a:r>
              <a:rPr lang="en-US" dirty="0" smtClean="0"/>
              <a:t>IEA - Institute of Atomic Energy</a:t>
            </a:r>
          </a:p>
          <a:p>
            <a:r>
              <a:rPr lang="en-US" dirty="0" smtClean="0"/>
              <a:t>ZUOP - Department of Radioactive Waste Management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44 ha area</a:t>
            </a:r>
          </a:p>
          <a:p>
            <a:pPr lvl="1"/>
            <a:r>
              <a:rPr lang="en-US" dirty="0" smtClean="0"/>
              <a:t>1000 people</a:t>
            </a:r>
          </a:p>
          <a:p>
            <a:pPr lvl="1"/>
            <a:r>
              <a:rPr lang="en-US" dirty="0" smtClean="0"/>
              <a:t>30 km from Warsaw centre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9ECBE0-57CB-4A31-A90C-4B438CDB2D34}" type="slidenum">
              <a:rPr lang="pl-PL"/>
              <a:pPr/>
              <a:t>4</a:t>
            </a:fld>
            <a:endParaRPr lang="pl-PL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628E739-3F27-4285-A380-9FFA75854C1A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37171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>
            <a:normAutofit fontScale="90000"/>
          </a:bodyPr>
          <a:lstStyle/>
          <a:p>
            <a:r>
              <a:rPr lang="pl-PL" sz="3200" smtClean="0">
                <a:ln>
                  <a:noFill/>
                </a:ln>
                <a:effectLst/>
              </a:rPr>
              <a:t>Nuclear Center „Świerk”</a:t>
            </a:r>
            <a:endParaRPr lang="en-US" sz="3200" smtClean="0">
              <a:ln>
                <a:noFill/>
              </a:ln>
              <a:effectLst/>
            </a:endParaRPr>
          </a:p>
        </p:txBody>
      </p:sp>
      <p:pic>
        <p:nvPicPr>
          <p:cNvPr id="371716" name="Picture 4" descr="pl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092" y="939822"/>
            <a:ext cx="8342312" cy="556101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sp>
        <p:nvSpPr>
          <p:cNvPr id="7" name="Elipsa 6"/>
          <p:cNvSpPr/>
          <p:nvPr/>
        </p:nvSpPr>
        <p:spPr>
          <a:xfrm>
            <a:off x="4143372" y="1214422"/>
            <a:ext cx="1143008" cy="7143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stopki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F0F132-BF08-4B5E-937E-53908965D406}" type="slidenum">
              <a:rPr lang="pl-PL"/>
              <a:pPr/>
              <a:t>5</a:t>
            </a:fld>
            <a:endParaRPr lang="pl-PL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5305378-139B-4E8B-B519-04A74C2AE162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3819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>
            <a:normAutofit fontScale="90000"/>
          </a:bodyPr>
          <a:lstStyle/>
          <a:p>
            <a:r>
              <a:rPr lang="pl-PL" smtClean="0">
                <a:ln>
                  <a:noFill/>
                </a:ln>
                <a:effectLst/>
              </a:rPr>
              <a:t>IPJ staff: 460 people</a:t>
            </a:r>
            <a:endParaRPr lang="en-GB" smtClean="0">
              <a:ln>
                <a:noFill/>
              </a:ln>
              <a:effectLst/>
            </a:endParaRPr>
          </a:p>
        </p:txBody>
      </p:sp>
      <p:sp>
        <p:nvSpPr>
          <p:cNvPr id="381955" name="Rectangle 3"/>
          <p:cNvSpPr>
            <a:spLocks noGrp="1"/>
          </p:cNvSpPr>
          <p:nvPr>
            <p:ph type="body" sz="half" idx="1"/>
          </p:nvPr>
        </p:nvSpPr>
        <p:spPr>
          <a:xfrm>
            <a:off x="107950" y="1268413"/>
            <a:ext cx="8856663" cy="547370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pl-PL" sz="2400" smtClean="0">
                <a:solidFill>
                  <a:srgbClr val="FFFF00"/>
                </a:solidFill>
              </a:rPr>
              <a:t>139 researchers, including</a:t>
            </a:r>
            <a:endParaRPr lang="en-GB" sz="240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pl-PL" sz="2400" smtClean="0"/>
              <a:t> </a:t>
            </a:r>
            <a:r>
              <a:rPr lang="en-GB" sz="2400" smtClean="0"/>
              <a:t>23 profes</a:t>
            </a:r>
            <a:r>
              <a:rPr lang="pl-PL" sz="2400" smtClean="0"/>
              <a:t>sors</a:t>
            </a:r>
            <a:endParaRPr lang="en-GB" sz="2400" smtClean="0"/>
          </a:p>
          <a:p>
            <a:pPr>
              <a:lnSpc>
                <a:spcPct val="90000"/>
              </a:lnSpc>
            </a:pPr>
            <a:r>
              <a:rPr lang="pl-PL" sz="2400" smtClean="0"/>
              <a:t> </a:t>
            </a:r>
            <a:r>
              <a:rPr lang="en-GB" sz="2400" smtClean="0"/>
              <a:t>2</a:t>
            </a:r>
            <a:r>
              <a:rPr lang="pl-PL" sz="2400" smtClean="0"/>
              <a:t>3</a:t>
            </a:r>
            <a:r>
              <a:rPr lang="en-GB" sz="2400" smtClean="0"/>
              <a:t> </a:t>
            </a:r>
            <a:r>
              <a:rPr lang="pl-PL" sz="2400" smtClean="0"/>
              <a:t>PhD</a:t>
            </a:r>
            <a:r>
              <a:rPr lang="en-GB" sz="2400" smtClean="0"/>
              <a:t> hab.</a:t>
            </a:r>
          </a:p>
          <a:p>
            <a:pPr>
              <a:lnSpc>
                <a:spcPct val="90000"/>
              </a:lnSpc>
            </a:pPr>
            <a:r>
              <a:rPr lang="pl-PL" sz="2400" smtClean="0"/>
              <a:t> </a:t>
            </a:r>
            <a:r>
              <a:rPr lang="en-GB" sz="2400" smtClean="0"/>
              <a:t>54</a:t>
            </a:r>
            <a:r>
              <a:rPr lang="pl-PL" sz="2400" smtClean="0"/>
              <a:t> PhD</a:t>
            </a:r>
          </a:p>
          <a:p>
            <a:pPr>
              <a:lnSpc>
                <a:spcPct val="90000"/>
              </a:lnSpc>
            </a:pPr>
            <a:endParaRPr lang="pl-PL" sz="2400" smtClean="0">
              <a:solidFill>
                <a:srgbClr val="00FF00"/>
              </a:solidFill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pl-PL" sz="2400" smtClean="0">
                <a:solidFill>
                  <a:srgbClr val="00FF00"/>
                </a:solidFill>
                <a:sym typeface="Symbol" pitchFamily="18" charset="2"/>
              </a:rPr>
              <a:t>~300 papers in 2007</a:t>
            </a:r>
          </a:p>
          <a:p>
            <a:pPr lvl="1">
              <a:lnSpc>
                <a:spcPct val="90000"/>
              </a:lnSpc>
              <a:buFont typeface="Wingdings 2" pitchFamily="18" charset="2"/>
              <a:buNone/>
            </a:pPr>
            <a:endParaRPr lang="pl-PL" sz="700" smtClean="0">
              <a:solidFill>
                <a:srgbClr val="00FF00"/>
              </a:solidFill>
              <a:sym typeface="Symbol" pitchFamily="18" charset="2"/>
            </a:endParaRPr>
          </a:p>
          <a:p>
            <a:pPr lvl="1">
              <a:lnSpc>
                <a:spcPct val="90000"/>
              </a:lnSpc>
            </a:pPr>
            <a:endParaRPr lang="pl-PL" sz="700" smtClean="0">
              <a:solidFill>
                <a:srgbClr val="00FF00"/>
              </a:solidFill>
              <a:sym typeface="Symbol" pitchFamily="18" charset="2"/>
            </a:endParaRPr>
          </a:p>
          <a:p>
            <a:pPr lvl="1">
              <a:lnSpc>
                <a:spcPct val="90000"/>
              </a:lnSpc>
              <a:buFont typeface="Wingdings 2" pitchFamily="18" charset="2"/>
              <a:buNone/>
            </a:pPr>
            <a:endParaRPr lang="en-GB" sz="800" smtClean="0">
              <a:solidFill>
                <a:srgbClr val="00FF00"/>
              </a:solidFill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pl-PL" sz="2400" smtClean="0">
                <a:solidFill>
                  <a:srgbClr val="8D98FF"/>
                </a:solidFill>
              </a:rPr>
              <a:t>Non-reserach units:</a:t>
            </a:r>
          </a:p>
          <a:p>
            <a:pPr>
              <a:lnSpc>
                <a:spcPct val="90000"/>
              </a:lnSpc>
            </a:pPr>
            <a:r>
              <a:rPr lang="pl-PL" sz="2400" smtClean="0"/>
              <a:t>Department of Training and Consulting: </a:t>
            </a:r>
            <a:r>
              <a:rPr lang="pl-PL" sz="2400" smtClean="0">
                <a:solidFill>
                  <a:schemeClr val="tx2"/>
                </a:solidFill>
              </a:rPr>
              <a:t>6 people</a:t>
            </a:r>
          </a:p>
          <a:p>
            <a:pPr lvl="1">
              <a:lnSpc>
                <a:spcPct val="90000"/>
              </a:lnSpc>
            </a:pPr>
            <a:r>
              <a:rPr lang="pl-PL" sz="2000" smtClean="0">
                <a:solidFill>
                  <a:schemeClr val="tx2"/>
                </a:solidFill>
              </a:rPr>
              <a:t>6500 high school students visiting per year</a:t>
            </a:r>
          </a:p>
          <a:p>
            <a:pPr>
              <a:lnSpc>
                <a:spcPct val="90000"/>
              </a:lnSpc>
            </a:pPr>
            <a:endParaRPr lang="pl-PL" sz="80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400" smtClean="0"/>
              <a:t>Department of Nuclear Equipement: </a:t>
            </a:r>
            <a:r>
              <a:rPr lang="en-GB" sz="2400" smtClean="0">
                <a:solidFill>
                  <a:schemeClr val="tx2"/>
                </a:solidFill>
              </a:rPr>
              <a:t>106 people</a:t>
            </a:r>
          </a:p>
          <a:p>
            <a:pPr lvl="1">
              <a:lnSpc>
                <a:spcPct val="90000"/>
              </a:lnSpc>
            </a:pPr>
            <a:r>
              <a:rPr lang="en-GB" sz="2000" smtClean="0">
                <a:solidFill>
                  <a:schemeClr val="tx2"/>
                </a:solidFill>
              </a:rPr>
              <a:t>Commercial production unit</a:t>
            </a:r>
            <a:endParaRPr lang="pl-PL" sz="2000" b="0" i="1" smtClean="0">
              <a:solidFill>
                <a:schemeClr val="tx2"/>
              </a:solidFill>
              <a:sym typeface="Symbol" pitchFamily="18" charset="2"/>
            </a:endParaRPr>
          </a:p>
          <a:p>
            <a:pPr>
              <a:lnSpc>
                <a:spcPct val="90000"/>
              </a:lnSpc>
            </a:pPr>
            <a:endParaRPr lang="en-GB" sz="800" b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400" smtClean="0"/>
              <a:t>Transport Division: </a:t>
            </a:r>
            <a:r>
              <a:rPr lang="en-GB" sz="2400" smtClean="0">
                <a:solidFill>
                  <a:schemeClr val="tx2"/>
                </a:solidFill>
              </a:rPr>
              <a:t>45 people</a:t>
            </a:r>
          </a:p>
        </p:txBody>
      </p:sp>
      <p:sp>
        <p:nvSpPr>
          <p:cNvPr id="381958" name="Text Box 6"/>
          <p:cNvSpPr txBox="1">
            <a:spLocks noChangeArrowheads="1"/>
          </p:cNvSpPr>
          <p:nvPr/>
        </p:nvSpPr>
        <p:spPr bwMode="auto">
          <a:xfrm rot="16200000">
            <a:off x="4214813" y="2417763"/>
            <a:ext cx="1223962" cy="36671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1"/>
              <a:t>papers</a:t>
            </a:r>
            <a:endParaRPr lang="en-US" b="1"/>
          </a:p>
        </p:txBody>
      </p:sp>
      <p:graphicFrame>
        <p:nvGraphicFramePr>
          <p:cNvPr id="381960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4572000" y="692150"/>
          <a:ext cx="4572000" cy="3889375"/>
        </p:xfrm>
        <a:graphic>
          <a:graphicData uri="http://schemas.openxmlformats.org/presentationml/2006/ole">
            <p:oleObj spid="_x0000_s381960" name="Wykres" r:id="rId3" imgW="3066883" imgH="2762429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76CE52-119D-4EB9-BCBD-F7A14AB93843}" type="slidenum">
              <a:rPr lang="pl-PL"/>
              <a:pPr/>
              <a:t>6</a:t>
            </a:fld>
            <a:endParaRPr lang="pl-PL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BECCC64-72E2-4550-BD90-D0C276C75CFD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38297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>
            <a:normAutofit fontScale="90000"/>
          </a:bodyPr>
          <a:lstStyle/>
          <a:p>
            <a:r>
              <a:rPr lang="pl-PL" smtClean="0">
                <a:ln>
                  <a:noFill/>
                </a:ln>
                <a:effectLst/>
              </a:rPr>
              <a:t>Research departments</a:t>
            </a:r>
            <a:endParaRPr lang="en-GB" smtClean="0">
              <a:ln>
                <a:noFill/>
              </a:ln>
              <a:effectLst/>
            </a:endParaRPr>
          </a:p>
        </p:txBody>
      </p:sp>
      <p:sp>
        <p:nvSpPr>
          <p:cNvPr id="382979" name="Rectangle 3"/>
          <p:cNvSpPr>
            <a:spLocks noGrp="1"/>
          </p:cNvSpPr>
          <p:nvPr>
            <p:ph type="body" idx="1"/>
          </p:nvPr>
        </p:nvSpPr>
        <p:spPr>
          <a:xfrm>
            <a:off x="468313" y="1125538"/>
            <a:ext cx="8447087" cy="5543550"/>
          </a:xfrm>
        </p:spPr>
        <p:txBody>
          <a:bodyPr/>
          <a:lstStyle/>
          <a:p>
            <a:r>
              <a:rPr lang="pl-PL" smtClean="0"/>
              <a:t>Nuclear Reactions</a:t>
            </a:r>
          </a:p>
          <a:p>
            <a:r>
              <a:rPr lang="pl-PL" smtClean="0"/>
              <a:t>Interdisciplinary Applications of Physics</a:t>
            </a:r>
            <a:endParaRPr lang="pl-PL" b="0" i="1" smtClean="0">
              <a:solidFill>
                <a:srgbClr val="00FF00"/>
              </a:solidFill>
            </a:endParaRPr>
          </a:p>
          <a:p>
            <a:r>
              <a:rPr lang="pl-PL" smtClean="0"/>
              <a:t>Detectors and Nuclear Electronics</a:t>
            </a:r>
          </a:p>
          <a:p>
            <a:r>
              <a:rPr lang="pl-PL" smtClean="0"/>
              <a:t>Laboratory for Astroparticle Apparatus</a:t>
            </a:r>
          </a:p>
          <a:p>
            <a:r>
              <a:rPr lang="pl-PL" smtClean="0"/>
              <a:t>Plasma Physics and Technology</a:t>
            </a:r>
          </a:p>
          <a:p>
            <a:r>
              <a:rPr lang="pl-PL" smtClean="0"/>
              <a:t>High Energy Physics</a:t>
            </a:r>
          </a:p>
          <a:p>
            <a:r>
              <a:rPr lang="pl-PL" smtClean="0"/>
              <a:t>Cosmic Ray Physics</a:t>
            </a:r>
          </a:p>
          <a:p>
            <a:r>
              <a:rPr lang="pl-PL" smtClean="0"/>
              <a:t>Material Studies</a:t>
            </a:r>
          </a:p>
          <a:p>
            <a:r>
              <a:rPr lang="pl-PL" smtClean="0"/>
              <a:t>Accelerator Physics and Technology</a:t>
            </a:r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3D50AA-F4F0-4C6D-8D66-63F7A51C9811}" type="slidenum">
              <a:rPr lang="pl-PL"/>
              <a:pPr/>
              <a:t>7</a:t>
            </a:fld>
            <a:endParaRPr lang="pl-PL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E6FDDA-EC6A-4EBC-9606-38DCC41E6961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38605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>
            <a:normAutofit fontScale="90000"/>
          </a:bodyPr>
          <a:lstStyle/>
          <a:p>
            <a:r>
              <a:rPr lang="pl-PL" smtClean="0">
                <a:ln>
                  <a:noFill/>
                </a:ln>
                <a:effectLst/>
              </a:rPr>
              <a:t>International projects</a:t>
            </a:r>
            <a:endParaRPr lang="en-GB" smtClean="0">
              <a:ln>
                <a:noFill/>
              </a:ln>
              <a:effectLst/>
            </a:endParaRPr>
          </a:p>
        </p:txBody>
      </p:sp>
      <p:sp>
        <p:nvSpPr>
          <p:cNvPr id="386051" name="Rectangle 3"/>
          <p:cNvSpPr>
            <a:spLocks noGrp="1"/>
          </p:cNvSpPr>
          <p:nvPr>
            <p:ph type="body" idx="1"/>
          </p:nvPr>
        </p:nvSpPr>
        <p:spPr>
          <a:xfrm>
            <a:off x="468313" y="1125538"/>
            <a:ext cx="8675687" cy="5732462"/>
          </a:xfrm>
        </p:spPr>
        <p:txBody>
          <a:bodyPr/>
          <a:lstStyle/>
          <a:p>
            <a:r>
              <a:rPr lang="pl-PL" sz="2400" dirty="0" smtClean="0"/>
              <a:t>CERN: </a:t>
            </a:r>
            <a:r>
              <a:rPr lang="pl-PL" sz="2400" dirty="0" err="1" smtClean="0">
                <a:solidFill>
                  <a:schemeClr val="tx2"/>
                </a:solidFill>
              </a:rPr>
              <a:t>Compass</a:t>
            </a:r>
            <a:r>
              <a:rPr lang="pl-PL" sz="2400" dirty="0" smtClean="0">
                <a:solidFill>
                  <a:schemeClr val="tx2"/>
                </a:solidFill>
              </a:rPr>
              <a:t>, NA48, Alice, CMS, </a:t>
            </a:r>
            <a:r>
              <a:rPr lang="pl-PL" sz="2400" dirty="0" err="1" smtClean="0">
                <a:solidFill>
                  <a:schemeClr val="tx2"/>
                </a:solidFill>
              </a:rPr>
              <a:t>LHCb</a:t>
            </a:r>
            <a:r>
              <a:rPr lang="pl-PL" sz="2400" dirty="0" smtClean="0">
                <a:solidFill>
                  <a:schemeClr val="tx2"/>
                </a:solidFill>
              </a:rPr>
              <a:t>, </a:t>
            </a:r>
            <a:r>
              <a:rPr lang="pl-PL" sz="2400" dirty="0" smtClean="0">
                <a:solidFill>
                  <a:schemeClr val="tx2"/>
                </a:solidFill>
              </a:rPr>
              <a:t>NA61, SPL</a:t>
            </a:r>
            <a:endParaRPr lang="pl-PL" sz="2400" dirty="0" smtClean="0">
              <a:solidFill>
                <a:schemeClr val="tx2"/>
              </a:solidFill>
            </a:endParaRPr>
          </a:p>
          <a:p>
            <a:r>
              <a:rPr lang="pl-PL" sz="2400" dirty="0" smtClean="0"/>
              <a:t>DESY: </a:t>
            </a:r>
            <a:r>
              <a:rPr lang="pl-PL" sz="2400" dirty="0" smtClean="0">
                <a:solidFill>
                  <a:schemeClr val="tx2"/>
                </a:solidFill>
              </a:rPr>
              <a:t>ZEUS, HERMES, FLASH, XFEL</a:t>
            </a:r>
          </a:p>
          <a:p>
            <a:r>
              <a:rPr lang="pl-PL" sz="2400" dirty="0" err="1" smtClean="0"/>
              <a:t>Brookhaven</a:t>
            </a:r>
            <a:r>
              <a:rPr lang="pl-PL" sz="2400" dirty="0" smtClean="0"/>
              <a:t>: </a:t>
            </a:r>
            <a:r>
              <a:rPr lang="pl-PL" sz="2400" dirty="0" smtClean="0">
                <a:solidFill>
                  <a:schemeClr val="tx2"/>
                </a:solidFill>
              </a:rPr>
              <a:t>RHIC</a:t>
            </a:r>
          </a:p>
          <a:p>
            <a:r>
              <a:rPr lang="pl-PL" sz="2400" dirty="0" smtClean="0"/>
              <a:t>GSI Darmstadt: </a:t>
            </a:r>
            <a:r>
              <a:rPr lang="pl-PL" sz="2400" dirty="0" smtClean="0">
                <a:solidFill>
                  <a:schemeClr val="tx2"/>
                </a:solidFill>
              </a:rPr>
              <a:t>FAIR</a:t>
            </a:r>
          </a:p>
          <a:p>
            <a:r>
              <a:rPr lang="pl-PL" sz="2400" dirty="0" err="1" smtClean="0"/>
              <a:t>Julich</a:t>
            </a:r>
            <a:r>
              <a:rPr lang="pl-PL" sz="2400" dirty="0" smtClean="0"/>
              <a:t>: </a:t>
            </a:r>
            <a:r>
              <a:rPr lang="pl-PL" sz="2400" dirty="0" smtClean="0">
                <a:solidFill>
                  <a:schemeClr val="tx2"/>
                </a:solidFill>
              </a:rPr>
              <a:t>WASA, ANKE</a:t>
            </a:r>
          </a:p>
          <a:p>
            <a:r>
              <a:rPr lang="pl-PL" sz="2400" dirty="0" smtClean="0"/>
              <a:t>Karlsruhe: </a:t>
            </a:r>
            <a:r>
              <a:rPr lang="pl-PL" sz="2400" dirty="0" err="1" smtClean="0">
                <a:solidFill>
                  <a:schemeClr val="tx2"/>
                </a:solidFill>
              </a:rPr>
              <a:t>Kascade</a:t>
            </a:r>
            <a:r>
              <a:rPr lang="pl-PL" sz="2400" dirty="0" smtClean="0">
                <a:solidFill>
                  <a:schemeClr val="tx2"/>
                </a:solidFill>
              </a:rPr>
              <a:t>, </a:t>
            </a:r>
            <a:r>
              <a:rPr lang="pl-PL" sz="2400" dirty="0" err="1" smtClean="0">
                <a:solidFill>
                  <a:schemeClr val="tx2"/>
                </a:solidFill>
              </a:rPr>
              <a:t>Kascade</a:t>
            </a:r>
            <a:r>
              <a:rPr lang="pl-PL" sz="2400" dirty="0" smtClean="0">
                <a:solidFill>
                  <a:schemeClr val="tx2"/>
                </a:solidFill>
              </a:rPr>
              <a:t> Grande, LOPES</a:t>
            </a:r>
          </a:p>
          <a:p>
            <a:r>
              <a:rPr lang="pl-PL" sz="2400" dirty="0" smtClean="0"/>
              <a:t>GANIL Caen: </a:t>
            </a:r>
            <a:r>
              <a:rPr lang="pl-PL" sz="2400" dirty="0" smtClean="0">
                <a:solidFill>
                  <a:schemeClr val="tx2"/>
                </a:solidFill>
              </a:rPr>
              <a:t>SPIRAL</a:t>
            </a:r>
          </a:p>
          <a:p>
            <a:r>
              <a:rPr lang="pl-PL" sz="2400" dirty="0" err="1" smtClean="0"/>
              <a:t>Kamioka</a:t>
            </a:r>
            <a:r>
              <a:rPr lang="pl-PL" sz="2400" dirty="0" smtClean="0"/>
              <a:t>, Japan: </a:t>
            </a:r>
            <a:r>
              <a:rPr lang="pl-PL" sz="2400" dirty="0" smtClean="0">
                <a:solidFill>
                  <a:schemeClr val="tx2"/>
                </a:solidFill>
              </a:rPr>
              <a:t>T2K</a:t>
            </a:r>
          </a:p>
          <a:p>
            <a:r>
              <a:rPr lang="pl-PL" sz="2400" dirty="0" smtClean="0"/>
              <a:t>Polkowice-Sieroszowice?: </a:t>
            </a:r>
            <a:r>
              <a:rPr lang="pl-PL" sz="2400" dirty="0" smtClean="0">
                <a:solidFill>
                  <a:schemeClr val="tx2"/>
                </a:solidFill>
              </a:rPr>
              <a:t>LAGUNA</a:t>
            </a:r>
          </a:p>
          <a:p>
            <a:r>
              <a:rPr lang="pl-PL" sz="2400" dirty="0" smtClean="0"/>
              <a:t>Greifswald: </a:t>
            </a:r>
            <a:r>
              <a:rPr lang="pl-PL" sz="2400" dirty="0" smtClean="0">
                <a:solidFill>
                  <a:schemeClr val="tx2"/>
                </a:solidFill>
              </a:rPr>
              <a:t>Stellarator </a:t>
            </a:r>
            <a:r>
              <a:rPr lang="pl-PL" sz="2400" dirty="0" err="1" smtClean="0">
                <a:solidFill>
                  <a:schemeClr val="tx2"/>
                </a:solidFill>
              </a:rPr>
              <a:t>Wendelstein</a:t>
            </a:r>
            <a:r>
              <a:rPr lang="pl-PL" sz="2400" dirty="0" smtClean="0">
                <a:solidFill>
                  <a:schemeClr val="tx2"/>
                </a:solidFill>
              </a:rPr>
              <a:t> 7-X</a:t>
            </a:r>
          </a:p>
          <a:p>
            <a:r>
              <a:rPr lang="pl-PL" sz="2400" dirty="0" err="1" smtClean="0"/>
              <a:t>Cadarache</a:t>
            </a:r>
            <a:r>
              <a:rPr lang="pl-PL" sz="2400" dirty="0" smtClean="0"/>
              <a:t>: </a:t>
            </a:r>
            <a:r>
              <a:rPr lang="pl-PL" sz="2400" dirty="0" smtClean="0">
                <a:solidFill>
                  <a:schemeClr val="tx2"/>
                </a:solidFill>
              </a:rPr>
              <a:t>ITER</a:t>
            </a:r>
          </a:p>
          <a:p>
            <a:r>
              <a:rPr lang="pl-PL" sz="2400" dirty="0" err="1" smtClean="0"/>
              <a:t>Satellite</a:t>
            </a:r>
            <a:r>
              <a:rPr lang="pl-PL" sz="2400" dirty="0" smtClean="0"/>
              <a:t> </a:t>
            </a:r>
            <a:r>
              <a:rPr lang="pl-PL" sz="2400" dirty="0" err="1" smtClean="0"/>
              <a:t>missions</a:t>
            </a:r>
            <a:r>
              <a:rPr lang="pl-PL" sz="2400" dirty="0" smtClean="0"/>
              <a:t>: </a:t>
            </a:r>
            <a:r>
              <a:rPr lang="pl-PL" sz="2400" dirty="0" smtClean="0">
                <a:solidFill>
                  <a:schemeClr val="tx2"/>
                </a:solidFill>
              </a:rPr>
              <a:t>POLAR, GRIPS</a:t>
            </a:r>
            <a:endParaRPr lang="en-GB" sz="24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1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62C73B-C132-4F5A-9E7F-DA7E4D233B3D}" type="slidenum">
              <a:rPr lang="pl-PL"/>
              <a:pPr/>
              <a:t>8</a:t>
            </a:fld>
            <a:endParaRPr lang="pl-PL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ED9A49E-A877-4AE2-BF9E-B0F1735F78BF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392194" name="Rectangle 2"/>
          <p:cNvSpPr>
            <a:spLocks noGrp="1"/>
          </p:cNvSpPr>
          <p:nvPr>
            <p:ph type="title"/>
          </p:nvPr>
        </p:nvSpPr>
        <p:spPr bwMode="auto">
          <a:xfrm>
            <a:off x="179388" y="115888"/>
            <a:ext cx="8229600" cy="417512"/>
          </a:xfrm>
          <a:noFill/>
        </p:spPr>
        <p:txBody>
          <a:bodyPr>
            <a:normAutofit fontScale="90000"/>
          </a:bodyPr>
          <a:lstStyle/>
          <a:p>
            <a:r>
              <a:rPr lang="pl-PL" sz="3200" smtClean="0">
                <a:ln>
                  <a:noFill/>
                </a:ln>
                <a:solidFill>
                  <a:schemeClr val="tx2"/>
                </a:solidFill>
                <a:effectLst/>
              </a:rPr>
              <a:t>Accelerator technologies</a:t>
            </a:r>
          </a:p>
        </p:txBody>
      </p:sp>
      <p:pic>
        <p:nvPicPr>
          <p:cNvPr id="392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141663"/>
            <a:ext cx="6048375" cy="35782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392196" name="Picture 4" descr="fel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620713"/>
            <a:ext cx="5364163" cy="243205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92197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635375" y="5586413"/>
            <a:ext cx="2519363" cy="1073150"/>
          </a:xfrm>
          <a:noFill/>
          <a:ln/>
        </p:spPr>
      </p:pic>
      <p:sp>
        <p:nvSpPr>
          <p:cNvPr id="392198" name="Text Box 6"/>
          <p:cNvSpPr txBox="1">
            <a:spLocks noChangeArrowheads="1"/>
          </p:cNvSpPr>
          <p:nvPr/>
        </p:nvSpPr>
        <p:spPr bwMode="auto">
          <a:xfrm>
            <a:off x="-1044575" y="3213100"/>
            <a:ext cx="4176713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3"/>
            <a:r>
              <a:rPr lang="pl-PL" b="1">
                <a:effectLst>
                  <a:outerShdw blurRad="38100" dist="38100" dir="2700000" algn="tl">
                    <a:srgbClr val="000000"/>
                  </a:outerShdw>
                </a:effectLst>
              </a:rPr>
              <a:t>Contract for structures </a:t>
            </a:r>
            <a:br>
              <a:rPr lang="pl-PL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 b="1">
                <a:effectLst>
                  <a:outerShdw blurRad="38100" dist="38100" dir="2700000" algn="tl">
                    <a:srgbClr val="000000"/>
                  </a:outerShdw>
                </a:effectLst>
              </a:rPr>
              <a:t>of 60 MeV</a:t>
            </a:r>
            <a:r>
              <a:rPr lang="pl-PL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l-PL" b="1">
                <a:effectLst>
                  <a:outerShdw blurRad="38100" dist="38100" dir="2700000" algn="tl">
                    <a:srgbClr val="000000"/>
                  </a:outerShdw>
                </a:effectLst>
              </a:rPr>
              <a:t>accelerator </a:t>
            </a:r>
            <a:br>
              <a:rPr lang="pl-PL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 b="1">
                <a:effectLst>
                  <a:outerShdw blurRad="38100" dist="38100" dir="2700000" algn="tl">
                    <a:srgbClr val="000000"/>
                  </a:outerShdw>
                </a:effectLst>
              </a:rPr>
              <a:t>for proton teraphy</a:t>
            </a:r>
            <a:br>
              <a:rPr lang="pl-PL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 b="1">
                <a:effectLst>
                  <a:outerShdw blurRad="38100" dist="38100" dir="2700000" algn="tl">
                    <a:srgbClr val="000000"/>
                  </a:outerShdw>
                </a:effectLst>
              </a:rPr>
              <a:t>TOP, Frascati</a:t>
            </a:r>
            <a:endParaRPr lang="en-GB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pl-PL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2200" name="Text Box 8"/>
          <p:cNvSpPr txBox="1">
            <a:spLocks noChangeArrowheads="1"/>
          </p:cNvSpPr>
          <p:nvPr/>
        </p:nvSpPr>
        <p:spPr bwMode="auto">
          <a:xfrm>
            <a:off x="323850" y="1125538"/>
            <a:ext cx="31686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pl-PL" b="1"/>
              <a:t>Prototype warm cavities</a:t>
            </a:r>
            <a:br>
              <a:rPr lang="pl-PL" b="1"/>
            </a:br>
            <a:r>
              <a:rPr lang="pl-PL" b="1"/>
              <a:t>1.3 GHz for Tesla-FEL, </a:t>
            </a:r>
            <a:br>
              <a:rPr lang="pl-PL" b="1"/>
            </a:br>
            <a:r>
              <a:rPr lang="pl-PL" b="1"/>
              <a:t>DESY, Hamburg</a:t>
            </a:r>
          </a:p>
        </p:txBody>
      </p:sp>
      <p:sp>
        <p:nvSpPr>
          <p:cNvPr id="392201" name="Text Box 9"/>
          <p:cNvSpPr txBox="1">
            <a:spLocks noChangeArrowheads="1"/>
          </p:cNvSpPr>
          <p:nvPr/>
        </p:nvSpPr>
        <p:spPr bwMode="auto">
          <a:xfrm>
            <a:off x="6300788" y="6092825"/>
            <a:ext cx="2735262" cy="6413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1"/>
              <a:t>Accelerator target for</a:t>
            </a:r>
            <a:br>
              <a:rPr lang="pl-PL" b="1"/>
            </a:br>
            <a:r>
              <a:rPr lang="pl-PL" b="1"/>
              <a:t>Isolde, CERN, Genewa</a:t>
            </a:r>
          </a:p>
        </p:txBody>
      </p:sp>
      <p:pic>
        <p:nvPicPr>
          <p:cNvPr id="392202" name="Picture 10" descr="isolde_target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4005263"/>
            <a:ext cx="2735262" cy="2062162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92203" name="Line 11"/>
          <p:cNvSpPr>
            <a:spLocks noChangeShapeType="1"/>
          </p:cNvSpPr>
          <p:nvPr/>
        </p:nvSpPr>
        <p:spPr bwMode="auto">
          <a:xfrm flipH="1">
            <a:off x="3635375" y="4217988"/>
            <a:ext cx="865188" cy="1368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392204" name="Line 12"/>
          <p:cNvSpPr>
            <a:spLocks noChangeShapeType="1"/>
          </p:cNvSpPr>
          <p:nvPr/>
        </p:nvSpPr>
        <p:spPr bwMode="auto">
          <a:xfrm>
            <a:off x="4572000" y="4146550"/>
            <a:ext cx="1584325" cy="14398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Slawomir Wronka, Institute for Nuclear Studies, Świerk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5E776-9817-47A2-A6E0-E78C9219F665}" type="slidenum">
              <a:rPr lang="pl-PL"/>
              <a:pPr/>
              <a:t>9</a:t>
            </a:fld>
            <a:endParaRPr lang="pl-PL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272D467-0792-4151-B5C5-7E2B5E91C2DF}" type="datetime1">
              <a:rPr lang="pl-PL" smtClean="0"/>
              <a:pPr/>
              <a:t>2009-11-27</a:t>
            </a:fld>
            <a:endParaRPr lang="pl-PL"/>
          </a:p>
        </p:txBody>
      </p:sp>
      <p:sp>
        <p:nvSpPr>
          <p:cNvPr id="4362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2400" smtClean="0"/>
              <a:t>3 GHz deflector for CERN CTF3 combiner ring</a:t>
            </a:r>
          </a:p>
        </p:txBody>
      </p:sp>
      <p:pic>
        <p:nvPicPr>
          <p:cNvPr id="436228" name="Picture 4" descr="DL_dfl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59250" y="2133600"/>
            <a:ext cx="4660900" cy="3871913"/>
          </a:xfrm>
          <a:noFill/>
          <a:ln/>
        </p:spPr>
      </p:pic>
      <p:pic>
        <p:nvPicPr>
          <p:cNvPr id="4362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" y="2133600"/>
            <a:ext cx="35147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62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0888" y="4589463"/>
            <a:ext cx="1903412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6234" name="Rectangle 10"/>
          <p:cNvSpPr>
            <a:spLocks noGrp="1"/>
          </p:cNvSpPr>
          <p:nvPr>
            <p:ph type="title"/>
          </p:nvPr>
        </p:nvSpPr>
        <p:spPr bwMode="auto">
          <a:xfrm>
            <a:off x="827088" y="115888"/>
            <a:ext cx="7705725" cy="576262"/>
          </a:xfrm>
          <a:noFill/>
        </p:spPr>
        <p:txBody>
          <a:bodyPr>
            <a:normAutofit fontScale="90000"/>
          </a:bodyPr>
          <a:lstStyle/>
          <a:p>
            <a:r>
              <a:rPr lang="pl-PL" sz="3200" smtClean="0">
                <a:ln>
                  <a:noFill/>
                </a:ln>
                <a:effectLst/>
              </a:rPr>
              <a:t>Accelerator technologies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arkBlueTemp">
  <a:themeElements>
    <a:clrScheme name="DarkBlueTemp 1">
      <a:dk1>
        <a:srgbClr val="000000"/>
      </a:dk1>
      <a:lt1>
        <a:srgbClr val="FFFFFF"/>
      </a:lt1>
      <a:dk2>
        <a:srgbClr val="1C6D96"/>
      </a:dk2>
      <a:lt2>
        <a:srgbClr val="FFBA49"/>
      </a:lt2>
      <a:accent1>
        <a:srgbClr val="F9F2B1"/>
      </a:accent1>
      <a:accent2>
        <a:srgbClr val="0099CC"/>
      </a:accent2>
      <a:accent3>
        <a:srgbClr val="ABBAC9"/>
      </a:accent3>
      <a:accent4>
        <a:srgbClr val="DADADA"/>
      </a:accent4>
      <a:accent5>
        <a:srgbClr val="FBF7D5"/>
      </a:accent5>
      <a:accent6>
        <a:srgbClr val="008AB9"/>
      </a:accent6>
      <a:hlink>
        <a:srgbClr val="D69778"/>
      </a:hlink>
      <a:folHlink>
        <a:srgbClr val="5DB18D"/>
      </a:folHlink>
    </a:clrScheme>
    <a:fontScheme name="DarkBlue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arkBlueTemp 1">
        <a:dk1>
          <a:srgbClr val="000000"/>
        </a:dk1>
        <a:lt1>
          <a:srgbClr val="FFFFFF"/>
        </a:lt1>
        <a:dk2>
          <a:srgbClr val="1C6D96"/>
        </a:dk2>
        <a:lt2>
          <a:srgbClr val="FFBA49"/>
        </a:lt2>
        <a:accent1>
          <a:srgbClr val="F9F2B1"/>
        </a:accent1>
        <a:accent2>
          <a:srgbClr val="0099CC"/>
        </a:accent2>
        <a:accent3>
          <a:srgbClr val="ABBAC9"/>
        </a:accent3>
        <a:accent4>
          <a:srgbClr val="DADADA"/>
        </a:accent4>
        <a:accent5>
          <a:srgbClr val="FBF7D5"/>
        </a:accent5>
        <a:accent6>
          <a:srgbClr val="008AB9"/>
        </a:accent6>
        <a:hlink>
          <a:srgbClr val="D69778"/>
        </a:hlink>
        <a:folHlink>
          <a:srgbClr val="5DB18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3900</TotalTime>
  <Words>519</Words>
  <Application>Microsoft Office PowerPoint</Application>
  <PresentationFormat>Pokaz na ekranie (4:3)</PresentationFormat>
  <Paragraphs>152</Paragraphs>
  <Slides>19</Slides>
  <Notes>1</Notes>
  <HiddenSlides>0</HiddenSlides>
  <MMClips>0</MMClips>
  <ScaleCrop>false</ScaleCrop>
  <HeadingPairs>
    <vt:vector size="6" baseType="variant">
      <vt:variant>
        <vt:lpstr>Motyw</vt:lpstr>
      </vt:variant>
      <vt:variant>
        <vt:i4>2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19</vt:i4>
      </vt:variant>
    </vt:vector>
  </HeadingPairs>
  <TitlesOfParts>
    <vt:vector size="23" baseType="lpstr">
      <vt:lpstr>Apex</vt:lpstr>
      <vt:lpstr>DarkBlueTemp</vt:lpstr>
      <vt:lpstr>CorelDRAW</vt:lpstr>
      <vt:lpstr>Wykres</vt:lpstr>
      <vt:lpstr>Accelerators ACTIVITY  Experience at the Soltan Institute for Nuclear Studies POLAND</vt:lpstr>
      <vt:lpstr>SINS is an unit of the Świerk Research Center</vt:lpstr>
      <vt:lpstr>Slajd 3</vt:lpstr>
      <vt:lpstr>Nuclear Center „Świerk”</vt:lpstr>
      <vt:lpstr>IPJ staff: 460 people</vt:lpstr>
      <vt:lpstr>Research departments</vt:lpstr>
      <vt:lpstr>International projects</vt:lpstr>
      <vt:lpstr>Accelerator technologies</vt:lpstr>
      <vt:lpstr>Accelerator technologies</vt:lpstr>
      <vt:lpstr>Slajd 10</vt:lpstr>
      <vt:lpstr>Accelerators for industry  and medicine</vt:lpstr>
      <vt:lpstr>Slajd 12</vt:lpstr>
      <vt:lpstr>Slajd 13</vt:lpstr>
      <vt:lpstr>Calculations and design</vt:lpstr>
      <vt:lpstr>Slajd 15</vt:lpstr>
      <vt:lpstr>Slajd 16</vt:lpstr>
      <vt:lpstr>Slajd 17</vt:lpstr>
      <vt:lpstr>Slajd 18</vt:lpstr>
      <vt:lpstr>Irradiation possibilities in Świerk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</dc:creator>
  <cp:lastModifiedBy>Właściciel</cp:lastModifiedBy>
  <cp:revision>131</cp:revision>
  <dcterms:created xsi:type="dcterms:W3CDTF">2007-02-23T11:08:59Z</dcterms:created>
  <dcterms:modified xsi:type="dcterms:W3CDTF">2009-11-27T10:39:08Z</dcterms:modified>
</cp:coreProperties>
</file>