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73" r:id="rId5"/>
    <p:sldId id="272" r:id="rId6"/>
    <p:sldId id="274" r:id="rId7"/>
    <p:sldId id="275" r:id="rId8"/>
    <p:sldId id="259" r:id="rId9"/>
    <p:sldId id="262" r:id="rId10"/>
    <p:sldId id="276" r:id="rId11"/>
    <p:sldId id="269" r:id="rId12"/>
    <p:sldId id="277" r:id="rId13"/>
    <p:sldId id="270" r:id="rId14"/>
    <p:sldId id="279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12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3655/" TargetMode="External"/><Relationship Id="rId2" Type="http://schemas.openxmlformats.org/officeDocument/2006/relationships/hyperlink" Target="https://indico.cern.ch/event/752717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hyperlink" Target="https://indico.cern.ch/event/753656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Include a glossary of </a:t>
            </a:r>
            <a:r>
              <a:rPr lang="en-GB" dirty="0" smtClean="0"/>
              <a:t>terms</a:t>
            </a:r>
          </a:p>
          <a:p>
            <a:r>
              <a:rPr lang="en-GB" dirty="0"/>
              <a:t>Suggest tools that could be used to create </a:t>
            </a:r>
            <a:r>
              <a:rPr lang="en-GB" dirty="0" smtClean="0"/>
              <a:t>i.e. master schedules or WBS/PBS</a:t>
            </a:r>
          </a:p>
          <a:p>
            <a:pPr lvl="1"/>
            <a:r>
              <a:rPr lang="en-GB" dirty="0" smtClean="0"/>
              <a:t>See more on “Tools” in another slide</a:t>
            </a:r>
            <a:endParaRPr lang="en-GB" dirty="0"/>
          </a:p>
          <a:p>
            <a:r>
              <a:rPr lang="en-GB" dirty="0"/>
              <a:t>Provide CERN examples </a:t>
            </a:r>
            <a:r>
              <a:rPr lang="en-GB" dirty="0" smtClean="0"/>
              <a:t>when possible</a:t>
            </a:r>
          </a:p>
          <a:p>
            <a:r>
              <a:rPr lang="en-GB" dirty="0" err="1" smtClean="0"/>
              <a:t>OpenSE</a:t>
            </a:r>
            <a:r>
              <a:rPr lang="en-GB" dirty="0" smtClean="0"/>
              <a:t> is in general engineering oriented, provide a more generic vocabulary that could be used also for non-engineering projects </a:t>
            </a:r>
          </a:p>
          <a:p>
            <a:pPr lvl="1"/>
            <a:r>
              <a:rPr lang="en-GB" dirty="0" smtClean="0"/>
              <a:t>i.e. phases of the project</a:t>
            </a:r>
            <a:endParaRPr lang="en-GB" dirty="0"/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– Concepts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Stress the fact that planning part is more important than scheduling part</a:t>
            </a:r>
          </a:p>
          <a:p>
            <a:pPr lvl="1"/>
            <a:r>
              <a:rPr lang="en-GB" dirty="0" smtClean="0"/>
              <a:t>i.e. when a proper WBS/PBS is defined, the scheduling phase will be easier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2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List which tools are expected to be used for each type of audience</a:t>
            </a:r>
          </a:p>
          <a:p>
            <a:pPr lvl="1"/>
            <a:r>
              <a:rPr lang="en-GB" dirty="0" smtClean="0"/>
              <a:t>Beginners</a:t>
            </a:r>
          </a:p>
          <a:p>
            <a:pPr lvl="2"/>
            <a:r>
              <a:rPr lang="en-GB" dirty="0" smtClean="0"/>
              <a:t>Small Projects</a:t>
            </a:r>
          </a:p>
          <a:p>
            <a:pPr lvl="2"/>
            <a:r>
              <a:rPr lang="en-GB" dirty="0" smtClean="0"/>
              <a:t>Tool to create a master schedule sufficient to manage a small project</a:t>
            </a:r>
          </a:p>
          <a:p>
            <a:pPr lvl="1"/>
            <a:r>
              <a:rPr lang="en-GB" dirty="0" smtClean="0"/>
              <a:t>Intermediate</a:t>
            </a:r>
          </a:p>
          <a:p>
            <a:pPr lvl="2"/>
            <a:r>
              <a:rPr lang="en-GB" dirty="0" smtClean="0"/>
              <a:t>Mid-range projects</a:t>
            </a:r>
          </a:p>
          <a:p>
            <a:pPr lvl="2"/>
            <a:r>
              <a:rPr lang="en-GB" dirty="0" smtClean="0"/>
              <a:t>Tools to create WBS/PBS, RACI matrix and coordination schedule</a:t>
            </a:r>
          </a:p>
          <a:p>
            <a:pPr lvl="2"/>
            <a:r>
              <a:rPr lang="en-GB" dirty="0" smtClean="0"/>
              <a:t>Tools to do project follow-up</a:t>
            </a:r>
          </a:p>
          <a:p>
            <a:pPr lvl="3"/>
            <a:r>
              <a:rPr lang="en-GB" dirty="0" smtClean="0"/>
              <a:t>Spreadsheets + scheduling package</a:t>
            </a:r>
          </a:p>
          <a:p>
            <a:pPr lvl="1"/>
            <a:r>
              <a:rPr lang="en-GB" dirty="0" smtClean="0"/>
              <a:t>Advanced</a:t>
            </a:r>
          </a:p>
          <a:p>
            <a:pPr lvl="2"/>
            <a:r>
              <a:rPr lang="en-GB" dirty="0" smtClean="0"/>
              <a:t>Complex large scale projects focussing </a:t>
            </a:r>
            <a:r>
              <a:rPr lang="en-GB" dirty="0"/>
              <a:t>on CERN specific </a:t>
            </a:r>
            <a:r>
              <a:rPr lang="en-GB" dirty="0" smtClean="0"/>
              <a:t>approach (Installation Readiness Milestones)</a:t>
            </a:r>
          </a:p>
          <a:p>
            <a:pPr lvl="2"/>
            <a:r>
              <a:rPr lang="en-GB" dirty="0" smtClean="0"/>
              <a:t>CERN official tools</a:t>
            </a:r>
          </a:p>
          <a:p>
            <a:pPr lvl="3"/>
            <a:r>
              <a:rPr lang="en-GB" dirty="0" smtClean="0"/>
              <a:t>PPT</a:t>
            </a:r>
          </a:p>
          <a:p>
            <a:pPr lvl="3"/>
            <a:r>
              <a:rPr lang="en-GB" dirty="0" smtClean="0"/>
              <a:t>EVM</a:t>
            </a:r>
          </a:p>
          <a:p>
            <a:r>
              <a:rPr lang="en-GB" dirty="0" smtClean="0"/>
              <a:t>The suggested </a:t>
            </a:r>
            <a:r>
              <a:rPr lang="en-GB" dirty="0" smtClean="0"/>
              <a:t>tools should be officially supported at </a:t>
            </a:r>
            <a:r>
              <a:rPr lang="en-GB" dirty="0" smtClean="0"/>
              <a:t>CERN and in line with the strategy defined by the relevant departments/groups (i.e. </a:t>
            </a:r>
            <a:r>
              <a:rPr lang="en-GB" dirty="0" smtClean="0"/>
              <a:t>IT for SW provisioning)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10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Curriculum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Define a clear </a:t>
            </a:r>
            <a:r>
              <a:rPr lang="en-GB" dirty="0" err="1" smtClean="0"/>
              <a:t>OpenSE</a:t>
            </a:r>
            <a:r>
              <a:rPr lang="en-GB" dirty="0" smtClean="0"/>
              <a:t> curriculum in the </a:t>
            </a:r>
            <a:r>
              <a:rPr lang="en-GB" dirty="0" err="1" smtClean="0"/>
              <a:t>OpenSE</a:t>
            </a:r>
            <a:r>
              <a:rPr lang="en-GB" dirty="0" smtClean="0"/>
              <a:t> web pages</a:t>
            </a:r>
          </a:p>
          <a:p>
            <a:pPr lvl="1"/>
            <a:r>
              <a:rPr lang="en-GB" dirty="0" smtClean="0"/>
              <a:t>Beginners</a:t>
            </a:r>
          </a:p>
          <a:p>
            <a:pPr lvl="1"/>
            <a:r>
              <a:rPr lang="en-GB" dirty="0" smtClean="0"/>
              <a:t>Advanced</a:t>
            </a:r>
          </a:p>
          <a:p>
            <a:pPr lvl="1"/>
            <a:r>
              <a:rPr lang="en-GB" dirty="0" smtClean="0"/>
              <a:t>High management</a:t>
            </a:r>
          </a:p>
          <a:p>
            <a:r>
              <a:rPr lang="en-GB" dirty="0" smtClean="0"/>
              <a:t>Training courses should be advertised for the different audiences in the </a:t>
            </a:r>
            <a:r>
              <a:rPr lang="en-GB" dirty="0" err="1" smtClean="0"/>
              <a:t>OpenSE</a:t>
            </a:r>
            <a:r>
              <a:rPr lang="en-GB" dirty="0" smtClean="0"/>
              <a:t> web pages</a:t>
            </a:r>
          </a:p>
          <a:p>
            <a:pPr lvl="1"/>
            <a:r>
              <a:rPr lang="en-GB" dirty="0" smtClean="0"/>
              <a:t>Give a clear overview of which courses to follow to achieve different goals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8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contacts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Continue the work started by these task forces bringing experts in the field together</a:t>
            </a:r>
          </a:p>
          <a:p>
            <a:pPr lvl="1"/>
            <a:r>
              <a:rPr lang="en-GB" dirty="0" smtClean="0"/>
              <a:t>We are all looking forward to future user forums</a:t>
            </a:r>
          </a:p>
          <a:p>
            <a:pPr lvl="1"/>
            <a:r>
              <a:rPr lang="en-GB" dirty="0" smtClean="0"/>
              <a:t>But other formats could be considered as well</a:t>
            </a:r>
          </a:p>
          <a:p>
            <a:pPr lvl="2"/>
            <a:r>
              <a:rPr lang="en-GB" dirty="0" smtClean="0"/>
              <a:t>Grass-roots approach probably the best to start with</a:t>
            </a:r>
          </a:p>
          <a:p>
            <a:pPr lvl="2"/>
            <a:r>
              <a:rPr lang="en-GB" dirty="0" smtClean="0"/>
              <a:t>Expert group meeting a few times over the year may be useful as well</a:t>
            </a:r>
          </a:p>
          <a:p>
            <a:pPr lvl="3"/>
            <a:r>
              <a:rPr lang="en-GB" dirty="0" smtClean="0"/>
              <a:t>To align on inter-department strategies</a:t>
            </a:r>
          </a:p>
          <a:p>
            <a:pPr lvl="3"/>
            <a:r>
              <a:rPr lang="en-GB" dirty="0" smtClean="0"/>
              <a:t>Learn from future plans</a:t>
            </a:r>
          </a:p>
          <a:p>
            <a:pPr lvl="3"/>
            <a:r>
              <a:rPr lang="en-GB" dirty="0" err="1" smtClean="0"/>
              <a:t>etc</a:t>
            </a:r>
            <a:endParaRPr lang="en-GB" dirty="0" smtClean="0"/>
          </a:p>
          <a:p>
            <a:pPr marL="749808" lvl="2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03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External contacts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Learn from other organisations</a:t>
            </a:r>
          </a:p>
          <a:p>
            <a:pPr lvl="1"/>
            <a:r>
              <a:rPr lang="en-GB" dirty="0" smtClean="0"/>
              <a:t>How is planning and scheduling done in places like ESA or ESO or </a:t>
            </a:r>
            <a:r>
              <a:rPr lang="en-GB" dirty="0" err="1" smtClean="0"/>
              <a:t>Fermilab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Are they using standard approaches or solutions developed in-house?</a:t>
            </a:r>
          </a:p>
          <a:p>
            <a:pPr lvl="1"/>
            <a:r>
              <a:rPr lang="en-GB" dirty="0" smtClean="0"/>
              <a:t>Can we share tools or methodologies?</a:t>
            </a:r>
          </a:p>
          <a:p>
            <a:r>
              <a:rPr lang="en-GB" dirty="0" smtClean="0"/>
              <a:t>A workshop or conference with other international organisations or Physics Labs could bring many benefits to all of us!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45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4481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Planning &amp; Scheduling </a:t>
            </a:r>
            <a:r>
              <a:rPr lang="en-GB" dirty="0" err="1"/>
              <a:t>openSE</a:t>
            </a:r>
            <a:r>
              <a:rPr lang="en-GB" dirty="0"/>
              <a:t> 2.0 Task Force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72835" y="3562884"/>
            <a:ext cx="3978442" cy="824221"/>
          </a:xfrm>
        </p:spPr>
        <p:txBody>
          <a:bodyPr>
            <a:noAutofit/>
          </a:bodyPr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err="1" smtClean="0"/>
              <a:t>OpenSE</a:t>
            </a:r>
            <a:r>
              <a:rPr lang="en-GB" sz="2400" dirty="0" smtClean="0"/>
              <a:t> Forum</a:t>
            </a:r>
          </a:p>
          <a:p>
            <a:r>
              <a:rPr lang="en-GB" sz="2400" dirty="0" smtClean="0"/>
              <a:t>11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October 2018</a:t>
            </a:r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Task Force Overview</a:t>
            </a:r>
          </a:p>
          <a:p>
            <a:pPr lvl="1"/>
            <a:r>
              <a:rPr lang="en-GB" dirty="0" smtClean="0"/>
              <a:t>Participants</a:t>
            </a:r>
          </a:p>
          <a:p>
            <a:pPr lvl="1"/>
            <a:r>
              <a:rPr lang="en-GB" dirty="0" smtClean="0"/>
              <a:t>Meetings</a:t>
            </a:r>
          </a:p>
          <a:p>
            <a:r>
              <a:rPr lang="en-GB" dirty="0" smtClean="0"/>
              <a:t>Feedback after the review</a:t>
            </a:r>
          </a:p>
          <a:p>
            <a:pPr lvl="1"/>
            <a:r>
              <a:rPr lang="en-GB" dirty="0" smtClean="0"/>
              <a:t>Documentation</a:t>
            </a:r>
          </a:p>
          <a:p>
            <a:pPr lvl="1"/>
            <a:r>
              <a:rPr lang="en-GB" dirty="0" smtClean="0"/>
              <a:t>Training</a:t>
            </a:r>
          </a:p>
          <a:p>
            <a:pPr lvl="1"/>
            <a:r>
              <a:rPr lang="en-GB" dirty="0" err="1" smtClean="0"/>
              <a:t>OpenSE</a:t>
            </a:r>
            <a:r>
              <a:rPr lang="en-GB" dirty="0" smtClean="0"/>
              <a:t> curriculum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Force Overview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2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Thijs </a:t>
            </a:r>
            <a:r>
              <a:rPr lang="en-GB" dirty="0" err="1" smtClean="0"/>
              <a:t>Wijnands</a:t>
            </a:r>
            <a:r>
              <a:rPr lang="en-GB" dirty="0" smtClean="0"/>
              <a:t> (HSE-DI)</a:t>
            </a:r>
          </a:p>
          <a:p>
            <a:r>
              <a:rPr lang="es-ES" dirty="0" smtClean="0"/>
              <a:t>Pierre Bonnal (EN-ARP)</a:t>
            </a:r>
          </a:p>
          <a:p>
            <a:r>
              <a:rPr lang="es-ES" dirty="0" err="1"/>
              <a:t>Jenni</a:t>
            </a:r>
            <a:r>
              <a:rPr lang="es-ES" dirty="0"/>
              <a:t> </a:t>
            </a:r>
            <a:r>
              <a:rPr lang="es-ES" dirty="0" err="1"/>
              <a:t>Kaipainen</a:t>
            </a:r>
            <a:r>
              <a:rPr lang="es-ES" dirty="0"/>
              <a:t> </a:t>
            </a:r>
            <a:r>
              <a:rPr lang="es-ES" dirty="0" smtClean="0"/>
              <a:t>(EN-ARP)</a:t>
            </a:r>
          </a:p>
          <a:p>
            <a:r>
              <a:rPr lang="es-ES" dirty="0" smtClean="0"/>
              <a:t>Anna Chrul (EP-ADO)</a:t>
            </a:r>
          </a:p>
          <a:p>
            <a:r>
              <a:rPr lang="en-GB" dirty="0"/>
              <a:t>Miguel Mendes (ATS-DO)</a:t>
            </a:r>
          </a:p>
          <a:p>
            <a:r>
              <a:rPr lang="es-ES" dirty="0" smtClean="0"/>
              <a:t>Paula Martínez </a:t>
            </a:r>
            <a:r>
              <a:rPr lang="es-ES" dirty="0" err="1" smtClean="0"/>
              <a:t>Urios</a:t>
            </a:r>
            <a:r>
              <a:rPr lang="es-ES" dirty="0" smtClean="0"/>
              <a:t> (ATS-DO)</a:t>
            </a:r>
          </a:p>
          <a:p>
            <a:r>
              <a:rPr lang="es-ES" dirty="0" smtClean="0"/>
              <a:t>Renata </a:t>
            </a:r>
            <a:r>
              <a:rPr lang="es-ES" dirty="0" err="1" smtClean="0"/>
              <a:t>Martins</a:t>
            </a:r>
            <a:r>
              <a:rPr lang="es-ES" dirty="0" smtClean="0"/>
              <a:t> </a:t>
            </a:r>
            <a:r>
              <a:rPr lang="es-ES" dirty="0"/>
              <a:t>(ATS-DO)</a:t>
            </a:r>
            <a:endParaRPr lang="es-ES" dirty="0" smtClean="0"/>
          </a:p>
          <a:p>
            <a:r>
              <a:rPr lang="en-GB" dirty="0"/>
              <a:t>Sylvie </a:t>
            </a:r>
            <a:r>
              <a:rPr lang="en-GB" dirty="0" err="1"/>
              <a:t>Prodon</a:t>
            </a:r>
            <a:r>
              <a:rPr lang="en-GB" dirty="0"/>
              <a:t> (FAP-RPC)</a:t>
            </a:r>
          </a:p>
          <a:p>
            <a:r>
              <a:rPr lang="en-GB" dirty="0"/>
              <a:t>Maria Alandes (IT-CDA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 meetings in total of 1h30 each</a:t>
            </a:r>
          </a:p>
          <a:p>
            <a:pPr lvl="1"/>
            <a:r>
              <a:rPr lang="en-GB" dirty="0"/>
              <a:t>Kick-off meeting on </a:t>
            </a:r>
            <a:r>
              <a:rPr lang="en-GB" dirty="0" smtClean="0"/>
              <a:t>29.08.2018</a:t>
            </a:r>
          </a:p>
          <a:p>
            <a:pPr lvl="2"/>
            <a:r>
              <a:rPr lang="en-GB" dirty="0">
                <a:hlinkClick r:id="rId2"/>
              </a:rPr>
              <a:t>https://indico.cern.ch/event/752717</a:t>
            </a:r>
            <a:r>
              <a:rPr lang="en-GB" dirty="0" smtClean="0">
                <a:hlinkClick r:id="rId2"/>
              </a:rPr>
              <a:t>/</a:t>
            </a:r>
            <a:endParaRPr lang="en-GB" dirty="0"/>
          </a:p>
          <a:p>
            <a:pPr lvl="1"/>
            <a:r>
              <a:rPr lang="en-GB" dirty="0"/>
              <a:t>Meeting on 12.09.2018     </a:t>
            </a:r>
            <a:endParaRPr lang="en-GB" dirty="0" smtClean="0"/>
          </a:p>
          <a:p>
            <a:pPr lvl="2"/>
            <a:r>
              <a:rPr lang="en-GB" dirty="0">
                <a:hlinkClick r:id="rId3"/>
              </a:rPr>
              <a:t>https://indico.cern.ch/event/753655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pPr lvl="1"/>
            <a:r>
              <a:rPr lang="en-GB" dirty="0" smtClean="0"/>
              <a:t>Meeting </a:t>
            </a:r>
            <a:r>
              <a:rPr lang="en-GB" dirty="0"/>
              <a:t>on 26.09.2018     </a:t>
            </a:r>
            <a:endParaRPr lang="en-GB" dirty="0" smtClean="0"/>
          </a:p>
          <a:p>
            <a:pPr lvl="2"/>
            <a:r>
              <a:rPr lang="en-GB" dirty="0">
                <a:hlinkClick r:id="rId4"/>
              </a:rPr>
              <a:t>https://indico.cern.ch/event/753656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  <a:p>
            <a:r>
              <a:rPr lang="en-GB" dirty="0" smtClean="0"/>
              <a:t>Review focus on training material as there were no other documents to review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30" name="Picture 6" descr="https://twiki.cern.ch/twiki/pub/TWiki/TWikiDocGraphics/external-link.gif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0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twiki.cern.ch/twiki/pub/TWiki/TWikiDocGraphics/external-link.gif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274638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twiki.cern.ch/twiki/pub/TWiki/TWikiDocGraphics/external-link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549275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0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after the review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1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Documentation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</a:t>
            </a:r>
            <a:r>
              <a:rPr lang="en-GB" dirty="0" err="1" smtClean="0"/>
              <a:t>OpenSE</a:t>
            </a:r>
            <a:r>
              <a:rPr lang="en-GB" dirty="0" smtClean="0"/>
              <a:t> documents, remove reference to non-existing </a:t>
            </a:r>
            <a:r>
              <a:rPr lang="en-GB" dirty="0" err="1" smtClean="0"/>
              <a:t>openSE</a:t>
            </a:r>
            <a:r>
              <a:rPr lang="en-GB" dirty="0" smtClean="0"/>
              <a:t> guidelines related to planning and scheduling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3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Organise courses for different types of audiences, especially for MS Project:</a:t>
            </a:r>
          </a:p>
          <a:p>
            <a:pPr lvl="1"/>
            <a:r>
              <a:rPr lang="en-GB" dirty="0" smtClean="0"/>
              <a:t>Advanced vs Beginners</a:t>
            </a:r>
          </a:p>
          <a:p>
            <a:r>
              <a:rPr lang="en-GB" dirty="0" smtClean="0"/>
              <a:t>In parallel to existing courses</a:t>
            </a:r>
          </a:p>
          <a:p>
            <a:pPr lvl="1"/>
            <a:r>
              <a:rPr lang="en-GB" dirty="0" smtClean="0"/>
              <a:t>Organise user forums to share i.e. MS Project tricks, hints and best practices with the community</a:t>
            </a:r>
          </a:p>
          <a:p>
            <a:pPr lvl="2"/>
            <a:r>
              <a:rPr lang="en-GB" dirty="0" smtClean="0"/>
              <a:t>Some areas where deeper understanding was identified are:</a:t>
            </a:r>
          </a:p>
          <a:p>
            <a:pPr lvl="3"/>
            <a:r>
              <a:rPr lang="en-GB" dirty="0"/>
              <a:t>Baseline review</a:t>
            </a:r>
          </a:p>
          <a:p>
            <a:pPr lvl="3"/>
            <a:r>
              <a:rPr lang="en-GB" dirty="0"/>
              <a:t>Critical path</a:t>
            </a:r>
          </a:p>
          <a:p>
            <a:pPr lvl="3"/>
            <a:r>
              <a:rPr lang="en-GB" dirty="0"/>
              <a:t>Contingency </a:t>
            </a:r>
            <a:r>
              <a:rPr lang="en-GB" dirty="0" smtClean="0"/>
              <a:t>planning</a:t>
            </a:r>
          </a:p>
          <a:p>
            <a:pPr lvl="3"/>
            <a:r>
              <a:rPr lang="en-GB" dirty="0" smtClean="0"/>
              <a:t>Use of resource buffers</a:t>
            </a:r>
          </a:p>
          <a:p>
            <a:pPr lvl="3"/>
            <a:r>
              <a:rPr lang="en-GB" dirty="0" smtClean="0"/>
              <a:t>Schedule access to the work site</a:t>
            </a:r>
          </a:p>
          <a:p>
            <a:pPr lvl="1"/>
            <a:r>
              <a:rPr lang="en-GB" dirty="0" smtClean="0"/>
              <a:t>Material presented during the PMMU could be referenced during the courses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11th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 - OpenSE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1666</TotalTime>
  <Words>733</Words>
  <Application>Microsoft Office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Optima</vt:lpstr>
      <vt:lpstr>CERNCorporate4-3</vt:lpstr>
      <vt:lpstr>PowerPoint Presentation</vt:lpstr>
      <vt:lpstr>Planning &amp; Scheduling openSE 2.0 Task Force</vt:lpstr>
      <vt:lpstr>Outlook</vt:lpstr>
      <vt:lpstr>Task Force Overview</vt:lpstr>
      <vt:lpstr>Participants</vt:lpstr>
      <vt:lpstr>Meetings</vt:lpstr>
      <vt:lpstr>Feedback after the review</vt:lpstr>
      <vt:lpstr>Documentation</vt:lpstr>
      <vt:lpstr>Training - Format</vt:lpstr>
      <vt:lpstr>Training - Contents</vt:lpstr>
      <vt:lpstr>Training – Concepts</vt:lpstr>
      <vt:lpstr>Tools</vt:lpstr>
      <vt:lpstr>OpenSE Curriculum</vt:lpstr>
      <vt:lpstr>Internal contacts </vt:lpstr>
      <vt:lpstr>External contacts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146</cp:revision>
  <dcterms:created xsi:type="dcterms:W3CDTF">2012-11-30T11:04:26Z</dcterms:created>
  <dcterms:modified xsi:type="dcterms:W3CDTF">2018-09-27T08:16:48Z</dcterms:modified>
</cp:coreProperties>
</file>