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7" r:id="rId12"/>
    <p:sldId id="272" r:id="rId13"/>
    <p:sldId id="271" r:id="rId14"/>
    <p:sldId id="269" r:id="rId15"/>
    <p:sldId id="270" r:id="rId1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5"/>
  </p:normalViewPr>
  <p:slideViewPr>
    <p:cSldViewPr snapToGrid="0" snapToObjects="1">
      <p:cViewPr varScale="1">
        <p:scale>
          <a:sx n="99" d="100"/>
          <a:sy n="99" d="100"/>
        </p:scale>
        <p:origin x="1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 latinLnBrk="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77724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43000" y="3602037"/>
            <a:ext cx="6858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xfrm>
            <a:off x="6543675" y="0"/>
            <a:ext cx="1971675" cy="654208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365125"/>
            <a:ext cx="5800725" cy="649287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6" y="892968"/>
            <a:ext cx="7804548" cy="5072064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296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08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85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298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74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0732" y="6505277"/>
            <a:ext cx="253607" cy="249238"/>
          </a:xfrm>
          <a:prstGeom prst="rect">
            <a:avLst/>
          </a:prstGeom>
        </p:spPr>
        <p:txBody>
          <a:bodyPr wrap="none" lIns="35718" tIns="35718" rIns="35718" bIns="35718" anchor="t"/>
          <a:lstStyle>
            <a:lvl1pPr algn="ctr" defTabSz="584200">
              <a:defRPr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584200">
              <a:lnSpc>
                <a:spcPct val="100000"/>
              </a:lnSpc>
              <a:defRPr sz="5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6" y="1830585"/>
            <a:ext cx="7804548" cy="4420197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296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08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85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298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74333" indent="-296333" defTabSz="584200">
              <a:lnSpc>
                <a:spcPct val="100000"/>
              </a:lnSpc>
              <a:spcBef>
                <a:spcPts val="4200"/>
              </a:spcBef>
              <a:buSzPct val="75000"/>
              <a:buFontTx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0732" y="6505277"/>
            <a:ext cx="253607" cy="249238"/>
          </a:xfrm>
          <a:prstGeom prst="rect">
            <a:avLst/>
          </a:prstGeom>
        </p:spPr>
        <p:txBody>
          <a:bodyPr wrap="none" lIns="35718" tIns="35718" rIns="35718" bIns="35718" anchor="t"/>
          <a:lstStyle>
            <a:lvl1pPr algn="ctr" defTabSz="584200">
              <a:defRPr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584200">
              <a:lnSpc>
                <a:spcPct val="100000"/>
              </a:lnSpc>
              <a:defRPr sz="5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0732" y="6505277"/>
            <a:ext cx="253607" cy="249238"/>
          </a:xfrm>
          <a:prstGeom prst="rect">
            <a:avLst/>
          </a:prstGeom>
        </p:spPr>
        <p:txBody>
          <a:bodyPr wrap="none" lIns="35718" tIns="35718" rIns="35718" bIns="35718" anchor="t"/>
          <a:lstStyle>
            <a:lvl1pPr algn="ctr" defTabSz="584200">
              <a:defRPr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0"/>
            <a:ext cx="7886701" cy="4562476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3887" y="4589464"/>
            <a:ext cx="7886701" cy="226853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503237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151" cy="587057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9841" y="2057400"/>
            <a:ext cx="2949178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230190"/>
            <a:ext cx="7886700" cy="1595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57950" y="6404294"/>
            <a:ext cx="20574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avity BPM at CLEAR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Cavity BPM at CLEAR</a:t>
            </a:r>
          </a:p>
        </p:txBody>
      </p:sp>
      <p:sp>
        <p:nvSpPr>
          <p:cNvPr id="135" name="A. Lyapin, M. Cargnelutti, M. Wendt…"/>
          <p:cNvSpPr txBox="1">
            <a:spLocks noGrp="1"/>
          </p:cNvSpPr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solidFill>
                  <a:srgbClr val="4F8F00"/>
                </a:solidFill>
              </a:rPr>
              <a:t>A. Lyapin</a:t>
            </a:r>
            <a:r>
              <a:t>, </a:t>
            </a:r>
            <a:r>
              <a:rPr>
                <a:solidFill>
                  <a:srgbClr val="0096FF"/>
                </a:solidFill>
              </a:rPr>
              <a:t>M. Cargnelutti</a:t>
            </a:r>
            <a:r>
              <a:t>, M. Wendt</a:t>
            </a:r>
          </a:p>
          <a:p>
            <a:endParaRPr/>
          </a:p>
          <a:p>
            <a:r>
              <a:rPr>
                <a:solidFill>
                  <a:srgbClr val="4F8F00"/>
                </a:solidFill>
              </a:rPr>
              <a:t>RHUL</a:t>
            </a:r>
            <a:r>
              <a:t>/</a:t>
            </a:r>
            <a:r>
              <a:rPr>
                <a:solidFill>
                  <a:srgbClr val="0096FF"/>
                </a:solidFill>
              </a:rPr>
              <a:t>iTech</a:t>
            </a:r>
            <a:r>
              <a:t>/CERN</a:t>
            </a:r>
          </a:p>
          <a:p>
            <a:endParaRPr/>
          </a:p>
          <a:p>
            <a:r>
              <a:t>CLIC Workshop, CERN, 21 January 2019</a:t>
            </a:r>
          </a:p>
        </p:txBody>
      </p:sp>
      <p:pic>
        <p:nvPicPr>
          <p:cNvPr id="137" name="instrumental-technologies.jpg" descr="instrumental-technologies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6449" y="701993"/>
            <a:ext cx="3390901" cy="1003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logo-large-london.jpg" descr="logo-large-londo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039" y="701993"/>
            <a:ext cx="2008726" cy="1003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Logo_of_CERN.png" descr="Logo_of_CER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14035" y="703993"/>
            <a:ext cx="1004853" cy="99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698344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Project phases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850FBF5-D36A-4324-9202-373A6CBB0C70}"/>
              </a:ext>
            </a:extLst>
          </p:cNvPr>
          <p:cNvGraphicFramePr>
            <a:graphicFrameLocks noGrp="1"/>
          </p:cNvGraphicFramePr>
          <p:nvPr/>
        </p:nvGraphicFramePr>
        <p:xfrm>
          <a:off x="542653" y="2357148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1: Proof of principle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 on 1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Offline post-processing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02593E6C-95B1-4C0F-BD9A-FDCC785E3E3B}"/>
              </a:ext>
            </a:extLst>
          </p:cNvPr>
          <p:cNvSpPr/>
          <p:nvPr/>
        </p:nvSpPr>
        <p:spPr>
          <a:xfrm>
            <a:off x="5280061" y="2722200"/>
            <a:ext cx="47527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2B9271-8356-42AD-AFF5-9032594208F6}"/>
              </a:ext>
            </a:extLst>
          </p:cNvPr>
          <p:cNvSpPr txBox="1"/>
          <p:nvPr/>
        </p:nvSpPr>
        <p:spPr>
          <a:xfrm>
            <a:off x="5863315" y="2480753"/>
            <a:ext cx="3003095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Validation of DWC and Digitizer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First performance assessment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Data processing confirmation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192BA0-3537-4DA8-BD04-C896762B04C5}"/>
              </a:ext>
            </a:extLst>
          </p:cNvPr>
          <p:cNvSpPr txBox="1"/>
          <p:nvPr/>
        </p:nvSpPr>
        <p:spPr>
          <a:xfrm>
            <a:off x="5858927" y="1698343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Deliverables</a:t>
            </a:r>
          </a:p>
        </p:txBody>
      </p:sp>
      <p:sp>
        <p:nvSpPr>
          <p:cNvPr id="19" name="Proposed future system: Signal processing">
            <a:extLst>
              <a:ext uri="{FF2B5EF4-FFF2-40B4-BE49-F238E27FC236}">
                <a16:creationId xmlns:a16="http://schemas.microsoft.com/office/drawing/2014/main" id="{8037D562-BBD4-F840-A504-F55D237F81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902074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698344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Project phases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850FBF5-D36A-4324-9202-373A6CBB0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08509"/>
              </p:ext>
            </p:extLst>
          </p:nvPr>
        </p:nvGraphicFramePr>
        <p:xfrm>
          <a:off x="542653" y="2357148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1: Proof of principle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 on 1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Offline post-processing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E42C2407-0BC3-4D4F-8647-E760199350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012435"/>
              </p:ext>
            </p:extLst>
          </p:nvPr>
        </p:nvGraphicFramePr>
        <p:xfrm>
          <a:off x="549457" y="3704254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2: Online standalone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Digitizers on 3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CavityBPMs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online processing (SW)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02593E6C-95B1-4C0F-BD9A-FDCC785E3E3B}"/>
              </a:ext>
            </a:extLst>
          </p:cNvPr>
          <p:cNvSpPr/>
          <p:nvPr/>
        </p:nvSpPr>
        <p:spPr>
          <a:xfrm>
            <a:off x="5280061" y="2722200"/>
            <a:ext cx="47527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2B9271-8356-42AD-AFF5-9032594208F6}"/>
              </a:ext>
            </a:extLst>
          </p:cNvPr>
          <p:cNvSpPr txBox="1"/>
          <p:nvPr/>
        </p:nvSpPr>
        <p:spPr>
          <a:xfrm>
            <a:off x="5863315" y="2480753"/>
            <a:ext cx="3003095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Validation of DWC and Digitizer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First performance assessment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Data processing confirmation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B1C52-7C9F-4AB9-BBC9-252D40C9C2CD}"/>
              </a:ext>
            </a:extLst>
          </p:cNvPr>
          <p:cNvSpPr txBox="1"/>
          <p:nvPr/>
        </p:nvSpPr>
        <p:spPr>
          <a:xfrm>
            <a:off x="5842903" y="3807449"/>
            <a:ext cx="3071132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3 BPM system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Assessment of XY resolution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Calibration confirmation 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7674CCE-B4DF-431B-A6A6-69E5C306DE03}"/>
              </a:ext>
            </a:extLst>
          </p:cNvPr>
          <p:cNvSpPr/>
          <p:nvPr/>
        </p:nvSpPr>
        <p:spPr>
          <a:xfrm>
            <a:off x="5239238" y="4048896"/>
            <a:ext cx="516093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192BA0-3537-4DA8-BD04-C896762B04C5}"/>
              </a:ext>
            </a:extLst>
          </p:cNvPr>
          <p:cNvSpPr txBox="1"/>
          <p:nvPr/>
        </p:nvSpPr>
        <p:spPr>
          <a:xfrm>
            <a:off x="5858927" y="1698343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Deliverables</a:t>
            </a:r>
          </a:p>
        </p:txBody>
      </p:sp>
      <p:sp>
        <p:nvSpPr>
          <p:cNvPr id="19" name="Proposed future system: Signal processing">
            <a:extLst>
              <a:ext uri="{FF2B5EF4-FFF2-40B4-BE49-F238E27FC236}">
                <a16:creationId xmlns:a16="http://schemas.microsoft.com/office/drawing/2014/main" id="{8037D562-BBD4-F840-A504-F55D237F81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0271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698344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Project phases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850FBF5-D36A-4324-9202-373A6CBB0C70}"/>
              </a:ext>
            </a:extLst>
          </p:cNvPr>
          <p:cNvGraphicFramePr>
            <a:graphicFrameLocks noGrp="1"/>
          </p:cNvGraphicFramePr>
          <p:nvPr/>
        </p:nvGraphicFramePr>
        <p:xfrm>
          <a:off x="542653" y="2357148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1: Proof of principle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 on 1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Offline post-processing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E42C2407-0BC3-4D4F-8647-E760199350C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9457" y="3704254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2: Online standalone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Digitizers on 3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CavityBPMs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online processing (SW)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2FD069C4-8954-4C2E-9949-6E93A98B8EF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35849" y="5064968"/>
          <a:ext cx="4487525" cy="1042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3: Real-time integrated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real time processing within the FPGA</a:t>
                      </a:r>
                      <a:endParaRPr lang="en-US" sz="1500" dirty="0" err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in CERN controls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02593E6C-95B1-4C0F-BD9A-FDCC785E3E3B}"/>
              </a:ext>
            </a:extLst>
          </p:cNvPr>
          <p:cNvSpPr/>
          <p:nvPr/>
        </p:nvSpPr>
        <p:spPr>
          <a:xfrm>
            <a:off x="5280061" y="2722200"/>
            <a:ext cx="47527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2B9271-8356-42AD-AFF5-9032594208F6}"/>
              </a:ext>
            </a:extLst>
          </p:cNvPr>
          <p:cNvSpPr txBox="1"/>
          <p:nvPr/>
        </p:nvSpPr>
        <p:spPr>
          <a:xfrm>
            <a:off x="5863315" y="2480753"/>
            <a:ext cx="3003095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Validation of DWC and Digitizer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First performance assessment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Data processing confirmation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EB1C52-7C9F-4AB9-BBC9-252D40C9C2CD}"/>
              </a:ext>
            </a:extLst>
          </p:cNvPr>
          <p:cNvSpPr txBox="1"/>
          <p:nvPr/>
        </p:nvSpPr>
        <p:spPr>
          <a:xfrm>
            <a:off x="5842903" y="3807449"/>
            <a:ext cx="3071132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3 BPM system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Assessment of XY resolution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Calibration confirmation 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7674CCE-B4DF-431B-A6A6-69E5C306DE03}"/>
              </a:ext>
            </a:extLst>
          </p:cNvPr>
          <p:cNvSpPr/>
          <p:nvPr/>
        </p:nvSpPr>
        <p:spPr>
          <a:xfrm>
            <a:off x="5239238" y="4048896"/>
            <a:ext cx="516093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F65E43F-207B-43BD-8484-ADB8DAD8791A}"/>
              </a:ext>
            </a:extLst>
          </p:cNvPr>
          <p:cNvSpPr/>
          <p:nvPr/>
        </p:nvSpPr>
        <p:spPr>
          <a:xfrm>
            <a:off x="5205221" y="5375592"/>
            <a:ext cx="55011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C9C366-C914-4190-866E-EBB850E32933}"/>
              </a:ext>
            </a:extLst>
          </p:cNvPr>
          <p:cNvSpPr txBox="1"/>
          <p:nvPr/>
        </p:nvSpPr>
        <p:spPr>
          <a:xfrm>
            <a:off x="5842903" y="5134145"/>
            <a:ext cx="3071132" cy="76174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Online system, </a:t>
            </a:r>
            <a:br>
              <a:rPr lang="en-US" sz="1500" dirty="0"/>
            </a:br>
            <a:r>
              <a:rPr lang="en-US" sz="1500" dirty="0"/>
              <a:t>ready for operation</a:t>
            </a:r>
            <a:endParaRPr lang="en-US" sz="1350" dirty="0"/>
          </a:p>
          <a:p>
            <a:pPr marL="257175" indent="-257175">
              <a:buFont typeface="Arial"/>
              <a:buChar char="•"/>
            </a:pPr>
            <a:endParaRPr lang="en-US" sz="15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192BA0-3537-4DA8-BD04-C896762B04C5}"/>
              </a:ext>
            </a:extLst>
          </p:cNvPr>
          <p:cNvSpPr txBox="1"/>
          <p:nvPr/>
        </p:nvSpPr>
        <p:spPr>
          <a:xfrm>
            <a:off x="5858927" y="1698343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Deliverables</a:t>
            </a:r>
          </a:p>
        </p:txBody>
      </p:sp>
      <p:sp>
        <p:nvSpPr>
          <p:cNvPr id="19" name="Proposed future system: Signal processing">
            <a:extLst>
              <a:ext uri="{FF2B5EF4-FFF2-40B4-BE49-F238E27FC236}">
                <a16:creationId xmlns:a16="http://schemas.microsoft.com/office/drawing/2014/main" id="{8037D562-BBD4-F840-A504-F55D237F81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2320832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698344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Project phases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850FBF5-D36A-4324-9202-373A6CBB0C70}"/>
              </a:ext>
            </a:extLst>
          </p:cNvPr>
          <p:cNvGraphicFramePr>
            <a:graphicFrameLocks noGrp="1"/>
          </p:cNvGraphicFramePr>
          <p:nvPr/>
        </p:nvGraphicFramePr>
        <p:xfrm>
          <a:off x="542653" y="2357148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1: Proof of principle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 on 1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Offline post-processing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E42C2407-0BC3-4D4F-8647-E760199350C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9457" y="3704254"/>
          <a:ext cx="4487525" cy="107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2: Online standalone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DWC and Digitizers on 3 </a:t>
                      </a:r>
                      <a:r>
                        <a:rPr lang="en-US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CavityBPMs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Data acquisition and online processing (SW)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Standalone system (not integrated in CERN controls)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2FD069C4-8954-4C2E-9949-6E93A98B8EF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35849" y="5064968"/>
          <a:ext cx="4487525" cy="1042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7525">
                  <a:extLst>
                    <a:ext uri="{9D8B030D-6E8A-4147-A177-3AD203B41FA5}">
                      <a16:colId xmlns:a16="http://schemas.microsoft.com/office/drawing/2014/main" val="2813045078"/>
                    </a:ext>
                  </a:extLst>
                </a:gridCol>
              </a:tblGrid>
              <a:tr h="32291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3: Real-time integrated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8587461"/>
                  </a:ext>
                </a:extLst>
              </a:tr>
              <a:tr h="719237"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ADC real time processing within the FPGA</a:t>
                      </a:r>
                      <a:endParaRPr lang="en-US" sz="1500" dirty="0" err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in CERN controls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41754310"/>
                  </a:ext>
                </a:extLst>
              </a:tr>
            </a:tbl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02593E6C-95B1-4C0F-BD9A-FDCC785E3E3B}"/>
              </a:ext>
            </a:extLst>
          </p:cNvPr>
          <p:cNvSpPr/>
          <p:nvPr/>
        </p:nvSpPr>
        <p:spPr>
          <a:xfrm>
            <a:off x="5280061" y="2722200"/>
            <a:ext cx="47527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7674CCE-B4DF-431B-A6A6-69E5C306DE03}"/>
              </a:ext>
            </a:extLst>
          </p:cNvPr>
          <p:cNvSpPr/>
          <p:nvPr/>
        </p:nvSpPr>
        <p:spPr>
          <a:xfrm>
            <a:off x="5239238" y="4048896"/>
            <a:ext cx="516093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F65E43F-207B-43BD-8484-ADB8DAD8791A}"/>
              </a:ext>
            </a:extLst>
          </p:cNvPr>
          <p:cNvSpPr/>
          <p:nvPr/>
        </p:nvSpPr>
        <p:spPr>
          <a:xfrm>
            <a:off x="5205221" y="5375592"/>
            <a:ext cx="550111" cy="27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192BA0-3537-4DA8-BD04-C896762B04C5}"/>
              </a:ext>
            </a:extLst>
          </p:cNvPr>
          <p:cNvSpPr txBox="1"/>
          <p:nvPr/>
        </p:nvSpPr>
        <p:spPr>
          <a:xfrm>
            <a:off x="5871804" y="1698343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Proposed timeline</a:t>
            </a:r>
          </a:p>
        </p:txBody>
      </p:sp>
      <p:sp>
        <p:nvSpPr>
          <p:cNvPr id="19" name="Proposed future system: Signal processing">
            <a:extLst>
              <a:ext uri="{FF2B5EF4-FFF2-40B4-BE49-F238E27FC236}">
                <a16:creationId xmlns:a16="http://schemas.microsoft.com/office/drawing/2014/main" id="{8037D562-BBD4-F840-A504-F55D237F81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F0DDAA-737C-0A44-9E17-EF34BF72EE00}"/>
              </a:ext>
            </a:extLst>
          </p:cNvPr>
          <p:cNvSpPr/>
          <p:nvPr/>
        </p:nvSpPr>
        <p:spPr>
          <a:xfrm>
            <a:off x="6169346" y="2582905"/>
            <a:ext cx="2100943" cy="529319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cs typeface="Calibri"/>
              </a:rPr>
              <a:t>April – May 2019</a:t>
            </a:r>
            <a:endParaRPr lang="en-US" sz="135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56B33A-B2E1-7B41-8942-4DC21D106200}"/>
              </a:ext>
            </a:extLst>
          </p:cNvPr>
          <p:cNvSpPr/>
          <p:nvPr/>
        </p:nvSpPr>
        <p:spPr>
          <a:xfrm>
            <a:off x="6169345" y="3902797"/>
            <a:ext cx="2100943" cy="529319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cs typeface="Calibri"/>
              </a:rPr>
              <a:t>July – Nov 2019</a:t>
            </a:r>
            <a:endParaRPr lang="en-US" sz="13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F9D5F1-9002-184D-A9EF-A3229138F090}"/>
              </a:ext>
            </a:extLst>
          </p:cNvPr>
          <p:cNvSpPr/>
          <p:nvPr/>
        </p:nvSpPr>
        <p:spPr>
          <a:xfrm>
            <a:off x="6169344" y="5236296"/>
            <a:ext cx="2100943" cy="529319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cs typeface="Calibri"/>
              </a:rPr>
              <a:t>Jan 2020 – May 2020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97096222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196068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09180A-A43F-4C95-AEED-1FAE91A808EF}"/>
              </a:ext>
            </a:extLst>
          </p:cNvPr>
          <p:cNvSpPr txBox="1"/>
          <p:nvPr/>
        </p:nvSpPr>
        <p:spPr>
          <a:xfrm>
            <a:off x="529318" y="1903639"/>
            <a:ext cx="8105774" cy="3277820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dirty="0"/>
              <a:t>The current CBPM system at CLEAR has shortcomings in the </a:t>
            </a:r>
            <a:r>
              <a:rPr lang="en-US" b="1" dirty="0"/>
              <a:t>analog front end</a:t>
            </a:r>
            <a:r>
              <a:rPr lang="en-US" dirty="0"/>
              <a:t> (gain, linearity) and  the </a:t>
            </a:r>
            <a:r>
              <a:rPr lang="en-US" b="1" dirty="0"/>
              <a:t>digitizer</a:t>
            </a:r>
            <a:r>
              <a:rPr lang="en-US" dirty="0"/>
              <a:t> (ADC resolution). The RMS position resolution of the system is limited to 2um.</a:t>
            </a:r>
            <a:br>
              <a:rPr lang="en-US" dirty="0"/>
            </a:br>
            <a:endParaRPr lang="en-US" dirty="0"/>
          </a:p>
          <a:p>
            <a:pPr marL="214313" indent="-214313">
              <a:buFont typeface="Arial"/>
              <a:buChar char="•"/>
            </a:pPr>
            <a:r>
              <a:rPr lang="en-US" dirty="0"/>
              <a:t>A </a:t>
            </a:r>
            <a:r>
              <a:rPr lang="en-US" b="1" dirty="0"/>
              <a:t>new system</a:t>
            </a:r>
            <a:r>
              <a:rPr lang="en-US" dirty="0"/>
              <a:t> is proposed with a new downconverter based on modular RF components and a commercial wideband digitizer. The ADC data acquired can be processed with two separate methods (Digital Down Conversion and Principal Component Analysis). </a:t>
            </a:r>
            <a:endParaRPr lang="en-US">
              <a:ea typeface="+mn-lt"/>
              <a:cs typeface="+mn-lt"/>
            </a:endParaRPr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br>
              <a:rPr lang="en-US" dirty="0"/>
            </a:br>
            <a:endParaRPr lang="en-US" sz="1500" dirty="0"/>
          </a:p>
          <a:p>
            <a:pPr marL="214313" indent="-214313">
              <a:buFont typeface="Arial"/>
              <a:buChar char="•"/>
            </a:pP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70657839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D9271C-CC41-4229-981B-C50C3B1FC5A8}"/>
              </a:ext>
            </a:extLst>
          </p:cNvPr>
          <p:cNvSpPr txBox="1"/>
          <p:nvPr/>
        </p:nvSpPr>
        <p:spPr>
          <a:xfrm>
            <a:off x="529317" y="1196068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09180A-A43F-4C95-AEED-1FAE91A808EF}"/>
              </a:ext>
            </a:extLst>
          </p:cNvPr>
          <p:cNvSpPr txBox="1"/>
          <p:nvPr/>
        </p:nvSpPr>
        <p:spPr>
          <a:xfrm>
            <a:off x="529318" y="1903639"/>
            <a:ext cx="8105774" cy="4108817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dirty="0"/>
              <a:t>The current CBPM system at CLEAR has shortcomings in the </a:t>
            </a:r>
            <a:r>
              <a:rPr lang="en-US" b="1" dirty="0"/>
              <a:t>analog front end</a:t>
            </a:r>
            <a:r>
              <a:rPr lang="en-US" dirty="0"/>
              <a:t> (gain, linearity) and  the </a:t>
            </a:r>
            <a:r>
              <a:rPr lang="en-US" b="1" dirty="0"/>
              <a:t>digitizer</a:t>
            </a:r>
            <a:r>
              <a:rPr lang="en-US" dirty="0"/>
              <a:t> (ADC resolution). The RMS position resolution of the system is limited to 2um.</a:t>
            </a:r>
            <a:br>
              <a:rPr lang="en-US" dirty="0"/>
            </a:br>
            <a:endParaRPr lang="en-US" dirty="0"/>
          </a:p>
          <a:p>
            <a:pPr marL="214313" indent="-214313">
              <a:buFont typeface="Arial"/>
              <a:buChar char="•"/>
            </a:pPr>
            <a:r>
              <a:rPr lang="en-US" dirty="0"/>
              <a:t>A </a:t>
            </a:r>
            <a:r>
              <a:rPr lang="en-US" b="1" dirty="0"/>
              <a:t>new system</a:t>
            </a:r>
            <a:r>
              <a:rPr lang="en-US" dirty="0"/>
              <a:t> is proposed with a new downconverter based on modular RF components and a commercial wideband digitizer. The ADC data acquired can be processed with two separate methods (Digital Down Conversion and Principal Component Analysis). </a:t>
            </a:r>
            <a:endParaRPr lang="en-US" dirty="0">
              <a:ea typeface="+mn-lt"/>
              <a:cs typeface="+mn-lt"/>
            </a:endParaRPr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r>
              <a:rPr lang="en-US" dirty="0"/>
              <a:t>The electronics upgrade is proposed through a </a:t>
            </a:r>
            <a:r>
              <a:rPr lang="en-US" b="1" dirty="0"/>
              <a:t>three-phase project</a:t>
            </a:r>
            <a:r>
              <a:rPr lang="en-US" dirty="0"/>
              <a:t>, starting from the validation of each separate component and progressing with incremental integration with the goal to deliver an online operational system at the end of the project.</a:t>
            </a:r>
            <a:br>
              <a:rPr lang="en-US" dirty="0"/>
            </a:br>
            <a:endParaRPr lang="en-US" sz="1500" dirty="0"/>
          </a:p>
          <a:p>
            <a:pPr marL="214313" indent="-214313">
              <a:buFont typeface="Arial"/>
              <a:buChar char="•"/>
            </a:pP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7435767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Outline</a:t>
            </a:r>
          </a:p>
        </p:txBody>
      </p:sp>
      <p:sp>
        <p:nvSpPr>
          <p:cNvPr id="142" name="Present Cavity BPM system in CLEAR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 defTabSz="457200">
              <a:lnSpc>
                <a:spcPts val="4400"/>
              </a:lnSpc>
              <a:spcBef>
                <a:spcPts val="0"/>
              </a:spcBef>
              <a:buFontTx/>
              <a:defRPr sz="2500">
                <a:solidFill>
                  <a:srgbClr val="4F8F00"/>
                </a:solidFill>
              </a:defRPr>
            </a:pPr>
            <a:r>
              <a:t> Present Cavity BPM system in CLEAR </a:t>
            </a:r>
          </a:p>
          <a:p>
            <a:pPr marL="120315" indent="-120315" defTabSz="457200">
              <a:lnSpc>
                <a:spcPts val="4400"/>
              </a:lnSpc>
              <a:spcBef>
                <a:spcPts val="0"/>
              </a:spcBef>
              <a:buFontTx/>
              <a:defRPr sz="2500">
                <a:solidFill>
                  <a:srgbClr val="4F8F00"/>
                </a:solidFill>
              </a:defRPr>
            </a:pPr>
            <a:r>
              <a:t> Experience with the present system </a:t>
            </a:r>
          </a:p>
          <a:p>
            <a:pPr marL="120315" indent="-120315" defTabSz="457200">
              <a:lnSpc>
                <a:spcPts val="4400"/>
              </a:lnSpc>
              <a:spcBef>
                <a:spcPts val="0"/>
              </a:spcBef>
              <a:buFontTx/>
              <a:defRPr sz="2500">
                <a:solidFill>
                  <a:srgbClr val="4F8F00"/>
                </a:solidFill>
              </a:defRPr>
            </a:pPr>
            <a:r>
              <a:t> Proposed future system:</a:t>
            </a:r>
          </a:p>
          <a:p>
            <a:pPr marL="501315" lvl="1" indent="-120315" defTabSz="457200">
              <a:lnSpc>
                <a:spcPts val="4400"/>
              </a:lnSpc>
              <a:spcBef>
                <a:spcPts val="0"/>
              </a:spcBef>
              <a:buSzPct val="80000"/>
              <a:buFontTx/>
              <a:buChar char="‣"/>
              <a:defRPr sz="2500">
                <a:solidFill>
                  <a:srgbClr val="4F8F00"/>
                </a:solidFill>
              </a:defRPr>
            </a:pPr>
            <a:r>
              <a:t> RF down-converter</a:t>
            </a:r>
          </a:p>
          <a:p>
            <a:pPr marL="501315" lvl="1" indent="-120315" defTabSz="457200">
              <a:lnSpc>
                <a:spcPts val="4400"/>
              </a:lnSpc>
              <a:spcBef>
                <a:spcPts val="0"/>
              </a:spcBef>
              <a:buSzPct val="80000"/>
              <a:buFontTx/>
              <a:buChar char="‣"/>
              <a:defRPr sz="2500">
                <a:solidFill>
                  <a:srgbClr val="4F8F00"/>
                </a:solidFill>
              </a:defRPr>
            </a:pPr>
            <a:r>
              <a:t> Signal processing</a:t>
            </a:r>
          </a:p>
          <a:p>
            <a:pPr marL="501315" lvl="1" indent="-120315" defTabSz="457200">
              <a:lnSpc>
                <a:spcPts val="4400"/>
              </a:lnSpc>
              <a:spcBef>
                <a:spcPts val="0"/>
              </a:spcBef>
              <a:buSzPct val="80000"/>
              <a:buFontTx/>
              <a:buChar char="‣"/>
              <a:defRPr sz="2500">
                <a:solidFill>
                  <a:srgbClr val="0096FF"/>
                </a:solidFill>
              </a:defRPr>
            </a:pPr>
            <a:r>
              <a:t> Digitiser </a:t>
            </a:r>
          </a:p>
          <a:p>
            <a:pPr marL="120315" indent="-120315" defTabSz="457200">
              <a:lnSpc>
                <a:spcPts val="4400"/>
              </a:lnSpc>
              <a:spcBef>
                <a:spcPts val="0"/>
              </a:spcBef>
              <a:buFontTx/>
              <a:defRPr sz="2500">
                <a:solidFill>
                  <a:srgbClr val="0096FF"/>
                </a:solidFill>
              </a:defRPr>
            </a:pPr>
            <a:r>
              <a:t> Phased approach to the upgrade </a:t>
            </a:r>
          </a:p>
          <a:p>
            <a:pPr marL="120315" indent="-120315" defTabSz="457200">
              <a:lnSpc>
                <a:spcPts val="4400"/>
              </a:lnSpc>
              <a:spcBef>
                <a:spcPts val="0"/>
              </a:spcBef>
              <a:buFontTx/>
              <a:defRPr sz="2500">
                <a:solidFill>
                  <a:srgbClr val="0096FF"/>
                </a:solidFill>
              </a:defRPr>
            </a:pPr>
            <a:r>
              <a:t> Conclusions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resent CBPM system @CLEA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sz="3700"/>
            </a:lvl1pPr>
          </a:lstStyle>
          <a:p>
            <a:r>
              <a:t>Present CBPM system @CLEAR</a:t>
            </a:r>
          </a:p>
        </p:txBody>
      </p:sp>
      <p:sp>
        <p:nvSpPr>
          <p:cNvPr id="147" name="A demonstrator system for CLIC main beam cavity BPMs…"/>
          <p:cNvSpPr txBox="1"/>
          <p:nvPr/>
        </p:nvSpPr>
        <p:spPr>
          <a:xfrm>
            <a:off x="455575" y="1245910"/>
            <a:ext cx="5483742" cy="2326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buSzPct val="100000"/>
              <a:buChar char="•"/>
            </a:pPr>
            <a:r>
              <a:t>A demonstrator system for CLIC main beam cavity BPMs</a:t>
            </a:r>
          </a:p>
          <a:p>
            <a:pPr marL="180473" indent="-180473">
              <a:buSzPct val="100000"/>
              <a:buChar char="•"/>
            </a:pPr>
            <a:r>
              <a:t>High spatial (50 nm) and high temporal (50 ns) resolution needed for beam based alignment, wakefield-free steering and </a:t>
            </a:r>
            <a:r>
              <a:rPr i="1"/>
              <a:t>online dispersion correction</a:t>
            </a:r>
            <a:r>
              <a:t> via energy chirped trains</a:t>
            </a:r>
          </a:p>
          <a:p>
            <a:pPr marL="180473" indent="-180473">
              <a:buSzPct val="100000"/>
              <a:buChar char="•"/>
            </a:pPr>
            <a:r>
              <a:t>3x 15 GHz low-Q (fast decay) position cavities</a:t>
            </a:r>
          </a:p>
          <a:p>
            <a:pPr marL="180473" indent="-180473">
              <a:buSzPct val="100000"/>
              <a:buChar char="•"/>
            </a:pPr>
            <a:r>
              <a:t>Downconversion to a lower frequency for digitisation</a:t>
            </a:r>
          </a:p>
          <a:p>
            <a:pPr marL="180473" indent="-180473">
              <a:buSzPct val="100000"/>
              <a:buChar char="•"/>
            </a:pPr>
            <a:r>
              <a:t>Transverse movers for calibration and alignment</a:t>
            </a:r>
          </a:p>
        </p:txBody>
      </p:sp>
      <p:pic>
        <p:nvPicPr>
          <p:cNvPr id="148" name="Evernote Snapshot 20170705 113301.jpg" descr="Evernote Snapshot 20170705 113301.jpg"/>
          <p:cNvPicPr>
            <a:picLocks noChangeAspect="1"/>
          </p:cNvPicPr>
          <p:nvPr/>
        </p:nvPicPr>
        <p:blipFill>
          <a:blip r:embed="rId2">
            <a:extLst/>
          </a:blip>
          <a:srcRect l="22143" t="32609" r="32097" b="31091"/>
          <a:stretch>
            <a:fillRect/>
          </a:stretch>
        </p:blipFill>
        <p:spPr>
          <a:xfrm>
            <a:off x="511455" y="3862308"/>
            <a:ext cx="4184214" cy="24886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21071" t="18241" r="33040" b="14211"/>
          <a:stretch>
            <a:fillRect/>
          </a:stretch>
        </p:blipFill>
        <p:spPr>
          <a:xfrm>
            <a:off x="6306740" y="1731329"/>
            <a:ext cx="2359629" cy="46324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Experience with the present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rPr dirty="0"/>
              <a:t>Experience with the present system</a:t>
            </a:r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48812" t="6292" r="7531" b="50120"/>
          <a:stretch>
            <a:fillRect/>
          </a:stretch>
        </p:blipFill>
        <p:spPr>
          <a:xfrm>
            <a:off x="1952247" y="4899223"/>
            <a:ext cx="1812230" cy="180937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A number of issues found, some critical to performance:"/>
          <p:cNvSpPr txBox="1"/>
          <p:nvPr/>
        </p:nvSpPr>
        <p:spPr>
          <a:xfrm>
            <a:off x="414935" y="1489750"/>
            <a:ext cx="548374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180473" indent="-180473">
              <a:buSzPct val="100000"/>
              <a:buChar char="•"/>
            </a:lvl1pPr>
          </a:lstStyle>
          <a:p>
            <a:r>
              <a:t>A number of issues found, some critical to performance:</a:t>
            </a:r>
          </a:p>
        </p:txBody>
      </p:sp>
      <p:sp>
        <p:nvSpPr>
          <p:cNvPr id="154" name="ADC clocks randomly go out of sync…"/>
          <p:cNvSpPr txBox="1"/>
          <p:nvPr/>
        </p:nvSpPr>
        <p:spPr>
          <a:xfrm>
            <a:off x="3789382" y="5288280"/>
            <a:ext cx="3800436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buSzPct val="100000"/>
              <a:buChar char="•"/>
            </a:pPr>
            <a:r>
              <a:t>ADC clocks randomly go out of sync</a:t>
            </a:r>
          </a:p>
          <a:p>
            <a:pPr marL="561473" lvl="1" indent="-180473">
              <a:buSzPct val="80000"/>
              <a:buChar char="‣"/>
            </a:pPr>
            <a:r>
              <a:t>Use lower bit resolution digitiser</a:t>
            </a:r>
          </a:p>
          <a:p>
            <a:pPr marL="561473" lvl="1" indent="-180473">
              <a:buSzPct val="80000"/>
              <a:buChar char="‣"/>
            </a:pPr>
            <a:r>
              <a:t>Resolution limited to 1-2   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5" name="Equation"/>
              <p:cNvSpPr txBox="1"/>
              <p:nvPr/>
            </p:nvSpPr>
            <p:spPr>
              <a:xfrm>
                <a:off x="6721820" y="5884636"/>
                <a:ext cx="51367" cy="27699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15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820" y="5884636"/>
                <a:ext cx="51367" cy="276999"/>
              </a:xfrm>
              <a:prstGeom prst="rect">
                <a:avLst/>
              </a:prstGeom>
              <a:blipFill>
                <a:blip r:embed="rId3"/>
                <a:stretch>
                  <a:fillRect l="-100000" r="-240000" b="-2173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0079" y="2189512"/>
            <a:ext cx="3341583" cy="1230638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Electronics too complex…"/>
          <p:cNvSpPr txBox="1"/>
          <p:nvPr/>
        </p:nvSpPr>
        <p:spPr>
          <a:xfrm>
            <a:off x="3785589" y="1955610"/>
            <a:ext cx="3116388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180473" indent="-180473">
              <a:buSzPct val="100000"/>
              <a:buChar char="•"/>
            </a:pPr>
            <a:r>
              <a:rPr dirty="0"/>
              <a:t>Electronics too complex</a:t>
            </a:r>
          </a:p>
          <a:p>
            <a:pPr marL="561473" lvl="1" indent="-180473">
              <a:buSzPct val="80000"/>
              <a:buChar char="‣"/>
            </a:pPr>
            <a:r>
              <a:rPr lang="en-GB" dirty="0"/>
              <a:t>Excessively</a:t>
            </a:r>
            <a:r>
              <a:rPr dirty="0"/>
              <a:t> high gain</a:t>
            </a:r>
            <a:endParaRPr lang="en-GB" dirty="0"/>
          </a:p>
          <a:p>
            <a:pPr marL="561473" lvl="1" indent="-180473">
              <a:buSzPct val="80000"/>
              <a:buChar char="‣"/>
            </a:pPr>
            <a:r>
              <a:rPr dirty="0"/>
              <a:t>Attenuation resulted in increased noise</a:t>
            </a:r>
            <a:endParaRPr lang="en-GB" dirty="0"/>
          </a:p>
          <a:p>
            <a:pPr marL="561473" lvl="1" indent="-180473">
              <a:buSzPct val="80000"/>
              <a:buFontTx/>
              <a:buChar char="‣"/>
            </a:pPr>
            <a:r>
              <a:rPr lang="en-GB" dirty="0"/>
              <a:t>Poor linearity</a:t>
            </a:r>
            <a:endParaRPr dirty="0"/>
          </a:p>
          <a:p>
            <a:pPr marL="561473" lvl="1" indent="-180473">
              <a:buSzPct val="80000"/>
              <a:buChar char="‣"/>
            </a:pPr>
            <a:r>
              <a:rPr dirty="0"/>
              <a:t>Radiation hardness issues</a:t>
            </a:r>
          </a:p>
        </p:txBody>
      </p:sp>
      <p:sp>
        <p:nvSpPr>
          <p:cNvPr id="158" name="Electronics control issues…"/>
          <p:cNvSpPr txBox="1"/>
          <p:nvPr/>
        </p:nvSpPr>
        <p:spPr>
          <a:xfrm>
            <a:off x="2920702" y="3914996"/>
            <a:ext cx="4126072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buSzPct val="100000"/>
              <a:buChar char="•"/>
            </a:pPr>
            <a:r>
              <a:rPr dirty="0"/>
              <a:t>Electronics control issues</a:t>
            </a:r>
          </a:p>
          <a:p>
            <a:pPr marL="561473" lvl="1" indent="-180473">
              <a:buSzPct val="80000"/>
              <a:buChar char="‣"/>
            </a:pPr>
            <a:r>
              <a:rPr dirty="0"/>
              <a:t>Impossible to use the optimal setting</a:t>
            </a:r>
          </a:p>
          <a:p>
            <a:pPr marL="561473" lvl="1" indent="-180473">
              <a:buSzPct val="80000"/>
              <a:buChar char="‣"/>
            </a:pPr>
            <a:r>
              <a:rPr dirty="0"/>
              <a:t>Now fixed with a new control</a:t>
            </a:r>
          </a:p>
        </p:txBody>
      </p:sp>
      <p:pic>
        <p:nvPicPr>
          <p:cNvPr id="159" name="unknown.png" descr="unknow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46289" y="3730095"/>
            <a:ext cx="1725758" cy="13509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DDCCal.png" descr="DDCCal.png"/>
          <p:cNvPicPr>
            <a:picLocks noChangeAspect="1"/>
          </p:cNvPicPr>
          <p:nvPr/>
        </p:nvPicPr>
        <p:blipFill>
          <a:blip r:embed="rId6">
            <a:extLst/>
          </a:blip>
          <a:srcRect l="49890" t="7067" r="7829" b="49600"/>
          <a:stretch>
            <a:fillRect/>
          </a:stretch>
        </p:blipFill>
        <p:spPr>
          <a:xfrm>
            <a:off x="6954276" y="2026675"/>
            <a:ext cx="1961145" cy="1507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60165" t="6292" r="16203" b="90231"/>
          <a:stretch>
            <a:fillRect/>
          </a:stretch>
        </p:blipFill>
        <p:spPr>
          <a:xfrm>
            <a:off x="7518630" y="1955704"/>
            <a:ext cx="980976" cy="14428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B1A76D-110F-0043-818C-4FC3274712F7}"/>
              </a:ext>
            </a:extLst>
          </p:cNvPr>
          <p:cNvSpPr txBox="1"/>
          <p:nvPr/>
        </p:nvSpPr>
        <p:spPr>
          <a:xfrm>
            <a:off x="7641810" y="2232697"/>
            <a:ext cx="1044990" cy="484748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50" dirty="0"/>
              <a:t>+/-100 </a:t>
            </a:r>
            <a:r>
              <a:rPr lang="en-US" sz="1350" dirty="0" err="1"/>
              <a:t>μm</a:t>
            </a:r>
            <a:endParaRPr lang="en-US" sz="1350" dirty="0"/>
          </a:p>
          <a:p>
            <a:pPr algn="ctr"/>
            <a:r>
              <a:rPr lang="en-US" sz="1350" dirty="0"/>
              <a:t>@50 </a:t>
            </a:r>
            <a:r>
              <a:rPr lang="en-US" sz="1350" dirty="0" err="1"/>
              <a:t>pC</a:t>
            </a:r>
            <a:endParaRPr lang="en-US" sz="135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Correlations_Nov2017_ATT0RF0IF15.png" descr="Correlations_Nov2017_ATT0RF0IF15.png"/>
          <p:cNvPicPr>
            <a:picLocks noChangeAspect="1"/>
          </p:cNvPicPr>
          <p:nvPr/>
        </p:nvPicPr>
        <p:blipFill>
          <a:blip r:embed="rId2">
            <a:extLst/>
          </a:blip>
          <a:srcRect t="64188"/>
          <a:stretch>
            <a:fillRect/>
          </a:stretch>
        </p:blipFill>
        <p:spPr>
          <a:xfrm>
            <a:off x="2095976" y="4442102"/>
            <a:ext cx="4516969" cy="2021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Resolution_Nov2017_ATT0RF0IF15.png" descr="Resolution_Nov2017_ATT0RF0IF15.png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452120" y="1706879"/>
            <a:ext cx="7804678" cy="2601561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Experience with the present syste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rPr dirty="0"/>
              <a:t>Experience with the present system</a:t>
            </a:r>
          </a:p>
        </p:txBody>
      </p:sp>
      <p:sp>
        <p:nvSpPr>
          <p:cNvPr id="166" name="The best resolution measurement around 2    m, as expected given the limitations"/>
          <p:cNvSpPr txBox="1"/>
          <p:nvPr/>
        </p:nvSpPr>
        <p:spPr>
          <a:xfrm>
            <a:off x="414935" y="1489750"/>
            <a:ext cx="787891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180473" indent="-180473">
              <a:buSzPct val="100000"/>
              <a:buChar char="•"/>
            </a:lvl1pPr>
          </a:lstStyle>
          <a:p>
            <a:r>
              <a:t>The best resolution measurement around 2    m, as expected given the limitations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Equation"/>
              <p:cNvSpPr txBox="1"/>
              <p:nvPr/>
            </p:nvSpPr>
            <p:spPr>
              <a:xfrm>
                <a:off x="4764088" y="1535261"/>
                <a:ext cx="118187" cy="14493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16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088" y="1535261"/>
                <a:ext cx="118187" cy="144933"/>
              </a:xfrm>
              <a:prstGeom prst="rect">
                <a:avLst/>
              </a:prstGeom>
              <a:blipFill>
                <a:blip r:embed="rId4"/>
                <a:stretch>
                  <a:fillRect l="-50000" r="-70000" b="-13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0346F-3EBE-354F-9D64-31A5EA10CD1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roposed future system: RF downconver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100"/>
            </a:lvl1pPr>
          </a:lstStyle>
          <a:p>
            <a:r>
              <a:t>Proposed future system: RF downconverter</a:t>
            </a:r>
          </a:p>
        </p:txBody>
      </p:sp>
      <p:pic>
        <p:nvPicPr>
          <p:cNvPr id="170" name="Evernote Snapshot 20181030 153812.jpg" descr="Evernote Snapshot 20181030 153812.jpg"/>
          <p:cNvPicPr>
            <a:picLocks noChangeAspect="1"/>
          </p:cNvPicPr>
          <p:nvPr/>
        </p:nvPicPr>
        <p:blipFill>
          <a:blip r:embed="rId2">
            <a:extLst/>
          </a:blip>
          <a:srcRect l="14725" t="23216" r="42786" b="35352"/>
          <a:stretch>
            <a:fillRect/>
          </a:stretch>
        </p:blipFill>
        <p:spPr>
          <a:xfrm>
            <a:off x="411797" y="1470262"/>
            <a:ext cx="2247948" cy="1644047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ame single-stage downconverter concept, but no excessive gain, linearity important…"/>
          <p:cNvSpPr txBox="1"/>
          <p:nvPr/>
        </p:nvSpPr>
        <p:spPr>
          <a:xfrm>
            <a:off x="2853335" y="1419701"/>
            <a:ext cx="5711270" cy="2326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buSzPct val="100000"/>
              <a:buChar char="•"/>
            </a:pPr>
            <a:r>
              <a:t>Same single-stage downconverter concept, but no excessive gain, linearity important</a:t>
            </a:r>
          </a:p>
          <a:p>
            <a:pPr marL="180473" indent="-180473">
              <a:buSzPct val="100000"/>
              <a:buChar char="•"/>
            </a:pPr>
            <a:r>
              <a:t>Use modular “RF Lego” approach by XMicrowave</a:t>
            </a:r>
          </a:p>
          <a:p>
            <a:pPr marL="180473" indent="-180473">
              <a:buSzPct val="100000"/>
              <a:buChar char="•"/>
            </a:pPr>
            <a:r>
              <a:t>Minimize control: only front-end step attenuator is controllable, needed for high charge operation with bunch trains</a:t>
            </a:r>
          </a:p>
          <a:p>
            <a:pPr marL="180473" indent="-180473">
              <a:buSzPct val="100000"/>
              <a:buChar char="•"/>
            </a:pPr>
            <a:r>
              <a:t>Use rad hard voltage regulators (found to be most sensitive in the old system)</a:t>
            </a:r>
          </a:p>
        </p:txBody>
      </p:sp>
      <p:pic>
        <p:nvPicPr>
          <p:cNvPr id="172" name="2018_10_15_HMC1048_Test2.png" descr="2018_10_15_HMC1048_Test2.png"/>
          <p:cNvPicPr>
            <a:picLocks noChangeAspect="1"/>
          </p:cNvPicPr>
          <p:nvPr/>
        </p:nvPicPr>
        <p:blipFill>
          <a:blip r:embed="rId3">
            <a:extLst/>
          </a:blip>
          <a:srcRect t="17091" b="3874"/>
          <a:stretch>
            <a:fillRect/>
          </a:stretch>
        </p:blipFill>
        <p:spPr>
          <a:xfrm>
            <a:off x="397629" y="5132969"/>
            <a:ext cx="2176236" cy="1548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2018_1005_CLEAR_FE.png" descr="2018_1005_CLEAR_FE.png"/>
          <p:cNvPicPr>
            <a:picLocks noChangeAspect="1"/>
          </p:cNvPicPr>
          <p:nvPr/>
        </p:nvPicPr>
        <p:blipFill>
          <a:blip r:embed="rId4">
            <a:extLst/>
          </a:blip>
          <a:srcRect l="9461" t="18817" r="9461" b="56043"/>
          <a:stretch>
            <a:fillRect/>
          </a:stretch>
        </p:blipFill>
        <p:spPr>
          <a:xfrm>
            <a:off x="3189904" y="3979227"/>
            <a:ext cx="5017004" cy="1548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2018_1005_CLEAR_IF.png" descr="2018_1005_CLEAR_IF.png"/>
          <p:cNvPicPr>
            <a:picLocks noChangeAspect="1"/>
          </p:cNvPicPr>
          <p:nvPr/>
        </p:nvPicPr>
        <p:blipFill>
          <a:blip r:embed="rId5">
            <a:extLst/>
          </a:blip>
          <a:srcRect l="10926" t="6234" r="16149" b="81475"/>
          <a:stretch>
            <a:fillRect/>
          </a:stretch>
        </p:blipFill>
        <p:spPr>
          <a:xfrm>
            <a:off x="3211137" y="5742066"/>
            <a:ext cx="5017060" cy="8428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2018_10_15_HMC1048_Test2_CP10.png" descr="2018_10_15_HMC1048_Test2_CP10.png"/>
          <p:cNvPicPr>
            <a:picLocks noChangeAspect="1"/>
          </p:cNvPicPr>
          <p:nvPr/>
        </p:nvPicPr>
        <p:blipFill>
          <a:blip r:embed="rId6">
            <a:extLst/>
          </a:blip>
          <a:srcRect t="6405" b="4542"/>
          <a:stretch>
            <a:fillRect/>
          </a:stretch>
        </p:blipFill>
        <p:spPr>
          <a:xfrm>
            <a:off x="386516" y="3242547"/>
            <a:ext cx="2198156" cy="176204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6E356B-3265-3647-A928-9D0937C249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2 types of analysis tried so far: Digital Down-Conversion (DDC) and Principal Component Analysis (PCA)…"/>
          <p:cNvSpPr txBox="1"/>
          <p:nvPr/>
        </p:nvSpPr>
        <p:spPr>
          <a:xfrm>
            <a:off x="302406" y="1462089"/>
            <a:ext cx="8558088" cy="2708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dirty="0"/>
              <a:t>2 types of analysis tried so far: Digital Down-Conversion (DDC) and Principal Component Analysis (PCA)</a:t>
            </a:r>
          </a:p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dirty="0"/>
              <a:t>In both cases we can use a basis of 2 windowed orthogonal sin/cos-like signals to map the amplitude and phase of the position signals corresponding to a known offset introduced during calibration</a:t>
            </a:r>
          </a:p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dirty="0"/>
              <a:t>DDC: Gaussian window, positioned arbitrarily; PCA: Signal-derived window</a:t>
            </a:r>
          </a:p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dirty="0"/>
              <a:t>We’ve been concentrating on DDC as it is robust, better understood and some corrections, such as for timing changes, are possible, although PCA can deliver higher resolution</a:t>
            </a:r>
          </a:p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dirty="0"/>
              <a:t>Both algorithms can be accelerated using FPGA-based processing</a:t>
            </a:r>
            <a:endParaRPr lang="en-GB" dirty="0"/>
          </a:p>
          <a:p>
            <a:pPr marL="285750" indent="-285750">
              <a:buSzPct val="100000"/>
              <a:buFont typeface="Arial"/>
              <a:buChar char="•"/>
              <a:defRPr sz="1700"/>
            </a:pPr>
            <a:r>
              <a:rPr lang="en-GB" dirty="0"/>
              <a:t>In addition, can use </a:t>
            </a:r>
            <a:r>
              <a:rPr lang="en-GB" dirty="0" err="1"/>
              <a:t>iTech</a:t>
            </a:r>
            <a:r>
              <a:rPr lang="en-GB" dirty="0"/>
              <a:t>-developed power measurement based method</a:t>
            </a:r>
            <a:endParaRPr dirty="0"/>
          </a:p>
        </p:txBody>
      </p:sp>
      <p:pic>
        <p:nvPicPr>
          <p:cNvPr id="178" name="DDCComp.png" descr="DDCComp.png"/>
          <p:cNvPicPr>
            <a:picLocks noChangeAspect="1"/>
          </p:cNvPicPr>
          <p:nvPr/>
        </p:nvPicPr>
        <p:blipFill>
          <a:blip r:embed="rId2">
            <a:extLst/>
          </a:blip>
          <a:srcRect t="7097"/>
          <a:stretch>
            <a:fillRect/>
          </a:stretch>
        </p:blipFill>
        <p:spPr>
          <a:xfrm>
            <a:off x="662793" y="4195610"/>
            <a:ext cx="3297214" cy="22974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PCAComp.png" descr="PCAComp.png"/>
          <p:cNvPicPr>
            <a:picLocks noChangeAspect="1"/>
          </p:cNvPicPr>
          <p:nvPr/>
        </p:nvPicPr>
        <p:blipFill>
          <a:blip r:embed="rId3">
            <a:extLst/>
          </a:blip>
          <a:srcRect t="5054"/>
          <a:stretch>
            <a:fillRect/>
          </a:stretch>
        </p:blipFill>
        <p:spPr>
          <a:xfrm>
            <a:off x="5327027" y="4145102"/>
            <a:ext cx="3297213" cy="2347915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Proposed future system: Signal processing"/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>
            <a:normAutofit/>
          </a:bodyPr>
          <a:lstStyle>
            <a:lvl1pPr algn="ctr">
              <a:defRPr sz="3600"/>
            </a:lvl1pPr>
          </a:lstStyle>
          <a:p>
            <a:r>
              <a:rPr sz="3500" dirty="0"/>
              <a:t>Proposed future system: Signal processing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FB5C48E-A837-4542-843D-F085AD30DA06}"/>
              </a:ext>
            </a:extLst>
          </p:cNvPr>
          <p:cNvSpPr txBox="1"/>
          <p:nvPr/>
        </p:nvSpPr>
        <p:spPr>
          <a:xfrm>
            <a:off x="529317" y="1549877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Libera Digit 500 – AC coupled</a:t>
            </a:r>
          </a:p>
        </p:txBody>
      </p:sp>
      <p:pic>
        <p:nvPicPr>
          <p:cNvPr id="9" name="Picture 9" descr="A picture containing electronics&#10;&#10;Description generated with high confidence">
            <a:extLst>
              <a:ext uri="{FF2B5EF4-FFF2-40B4-BE49-F238E27FC236}">
                <a16:creationId xmlns:a16="http://schemas.microsoft.com/office/drawing/2014/main" id="{150171D4-8D15-4297-8DE5-E6E7450C8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40" y="2072536"/>
            <a:ext cx="4078059" cy="1304592"/>
          </a:xfrm>
          <a:prstGeom prst="rect">
            <a:avLst/>
          </a:prstGeom>
        </p:spPr>
      </p:pic>
      <p:pic>
        <p:nvPicPr>
          <p:cNvPr id="11" name="Picture 11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D06AA45C-9309-461E-90BA-1BCFA9DDF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300" y="1826065"/>
            <a:ext cx="3608614" cy="36957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261DD1-DD08-4E30-B460-50643ECF08A8}"/>
              </a:ext>
            </a:extLst>
          </p:cNvPr>
          <p:cNvSpPr txBox="1"/>
          <p:nvPr/>
        </p:nvSpPr>
        <p:spPr>
          <a:xfrm>
            <a:off x="658586" y="3631746"/>
            <a:ext cx="4139293" cy="2215991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dirty="0"/>
              <a:t>4 Channel AC coupled Digitizer</a:t>
            </a:r>
          </a:p>
          <a:p>
            <a:pPr marL="214313" indent="-214313">
              <a:buFont typeface="Arial"/>
              <a:buChar char="•"/>
            </a:pPr>
            <a:r>
              <a:rPr lang="en-US" dirty="0"/>
              <a:t>ADC: 500MSps – 14 bit</a:t>
            </a:r>
          </a:p>
          <a:p>
            <a:pPr marL="214313" indent="-214313">
              <a:buFont typeface="Arial"/>
              <a:buChar char="•"/>
            </a:pPr>
            <a:r>
              <a:rPr lang="en-US" dirty="0"/>
              <a:t>Bandwidth: 1MHz – 2GHz</a:t>
            </a:r>
          </a:p>
          <a:p>
            <a:pPr marL="214313" indent="-214313">
              <a:buFont typeface="Arial"/>
              <a:buChar char="•"/>
            </a:pPr>
            <a:r>
              <a:rPr lang="en-US" dirty="0"/>
              <a:t>32 dB variable gain</a:t>
            </a:r>
          </a:p>
          <a:p>
            <a:pPr marL="214313" indent="-214313">
              <a:buFont typeface="Arial"/>
              <a:buChar char="•"/>
            </a:pPr>
            <a:r>
              <a:rPr lang="en-US" dirty="0"/>
              <a:t>Segmented memory with up to </a:t>
            </a:r>
            <a:br>
              <a:rPr lang="en-US" dirty="0"/>
            </a:br>
            <a:r>
              <a:rPr lang="en-US" dirty="0"/>
              <a:t>500M ADC samples per channel</a:t>
            </a:r>
          </a:p>
          <a:p>
            <a:pPr marL="214313" indent="-214313">
              <a:buFont typeface="Arial"/>
              <a:buChar char="•"/>
            </a:pPr>
            <a:r>
              <a:rPr lang="en-US" dirty="0"/>
              <a:t>Network attached</a:t>
            </a:r>
          </a:p>
          <a:p>
            <a:pPr marL="214313" indent="-214313">
              <a:buFont typeface="Arial"/>
              <a:buChar char="•"/>
            </a:pPr>
            <a:endParaRPr lang="en-US" sz="1350" dirty="0"/>
          </a:p>
        </p:txBody>
      </p:sp>
      <p:sp>
        <p:nvSpPr>
          <p:cNvPr id="6" name="Proposed future system: Signal processing">
            <a:extLst>
              <a:ext uri="{FF2B5EF4-FFF2-40B4-BE49-F238E27FC236}">
                <a16:creationId xmlns:a16="http://schemas.microsoft.com/office/drawing/2014/main" id="{4DDF4D86-1F0F-3C46-8CB3-2B98D5A4B3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 anchor="ctr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984192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 descr="A close up of a black background&#10;&#10;Description generated with high confidence">
            <a:extLst>
              <a:ext uri="{FF2B5EF4-FFF2-40B4-BE49-F238E27FC236}">
                <a16:creationId xmlns:a16="http://schemas.microsoft.com/office/drawing/2014/main" id="{935765A7-E1B0-41B5-BCDF-2ACD79041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386938"/>
            <a:ext cx="3697061" cy="2897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487FD6-B3D2-4217-BF45-8A693781D3D6}"/>
              </a:ext>
            </a:extLst>
          </p:cNvPr>
          <p:cNvSpPr txBox="1"/>
          <p:nvPr/>
        </p:nvSpPr>
        <p:spPr>
          <a:xfrm>
            <a:off x="529317" y="1582438"/>
            <a:ext cx="5227864" cy="438582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Digit 500 Performance</a:t>
            </a:r>
          </a:p>
        </p:txBody>
      </p:sp>
      <p:pic>
        <p:nvPicPr>
          <p:cNvPr id="6" name="Picture 6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AD106CC3-2918-4406-9676-AF5CBB71D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19" y="2379058"/>
            <a:ext cx="3663043" cy="295426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09B5BF-B77F-4ED1-AB6A-12BD10F5C910}"/>
              </a:ext>
            </a:extLst>
          </p:cNvPr>
          <p:cNvCxnSpPr/>
          <p:nvPr/>
        </p:nvCxnSpPr>
        <p:spPr>
          <a:xfrm>
            <a:off x="854529" y="4309309"/>
            <a:ext cx="1243693" cy="544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5743725-051F-43CB-A75B-DE37CF789A1E}"/>
              </a:ext>
            </a:extLst>
          </p:cNvPr>
          <p:cNvCxnSpPr/>
          <p:nvPr/>
        </p:nvCxnSpPr>
        <p:spPr>
          <a:xfrm>
            <a:off x="2092779" y="3261559"/>
            <a:ext cx="5444" cy="1019174"/>
          </a:xfrm>
          <a:prstGeom prst="straightConnector1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5B4A80-66BD-419A-84C8-00FC2EFD56F9}"/>
              </a:ext>
            </a:extLst>
          </p:cNvPr>
          <p:cNvSpPr txBox="1"/>
          <p:nvPr/>
        </p:nvSpPr>
        <p:spPr>
          <a:xfrm>
            <a:off x="1209675" y="3645353"/>
            <a:ext cx="20574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350" dirty="0">
                <a:solidFill>
                  <a:srgbClr val="FF0000"/>
                </a:solidFill>
              </a:rPr>
              <a:t>2GHz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754041-39B3-4E70-8F6E-C69FA3B52C20}"/>
              </a:ext>
            </a:extLst>
          </p:cNvPr>
          <p:cNvSpPr txBox="1"/>
          <p:nvPr/>
        </p:nvSpPr>
        <p:spPr>
          <a:xfrm>
            <a:off x="1393370" y="2208366"/>
            <a:ext cx="2383971" cy="30008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Bandwidth measurement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88E2B2-9409-48A3-9FD9-61BDC695F8B3}"/>
              </a:ext>
            </a:extLst>
          </p:cNvPr>
          <p:cNvSpPr txBox="1"/>
          <p:nvPr/>
        </p:nvSpPr>
        <p:spPr>
          <a:xfrm>
            <a:off x="5611584" y="5453668"/>
            <a:ext cx="3533774" cy="53091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57175" indent="-257175">
              <a:buFont typeface="Arial"/>
              <a:buChar char="•"/>
            </a:pPr>
            <a:r>
              <a:rPr lang="en-US" sz="1500" dirty="0"/>
              <a:t>Terminated inputs (50Ohm)</a:t>
            </a:r>
          </a:p>
          <a:p>
            <a:pPr marL="257175" indent="-257175">
              <a:buFont typeface="Arial"/>
              <a:buChar char="•"/>
            </a:pPr>
            <a:r>
              <a:rPr lang="en-US" sz="1500" dirty="0"/>
              <a:t>Internal attenuation: 32dB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E1E136-2489-4F45-9A7B-36701A0A062E}"/>
              </a:ext>
            </a:extLst>
          </p:cNvPr>
          <p:cNvSpPr txBox="1"/>
          <p:nvPr/>
        </p:nvSpPr>
        <p:spPr>
          <a:xfrm>
            <a:off x="5584370" y="2235580"/>
            <a:ext cx="2383971" cy="30008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Noise floor measurement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FC48A04-9222-4F2C-A80D-99D2BC1686C4}"/>
              </a:ext>
            </a:extLst>
          </p:cNvPr>
          <p:cNvCxnSpPr/>
          <p:nvPr/>
        </p:nvCxnSpPr>
        <p:spPr>
          <a:xfrm>
            <a:off x="5562600" y="2710471"/>
            <a:ext cx="12247" cy="19104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BE9B9B1-AB67-4E4D-A811-7B62F124163F}"/>
              </a:ext>
            </a:extLst>
          </p:cNvPr>
          <p:cNvSpPr txBox="1"/>
          <p:nvPr/>
        </p:nvSpPr>
        <p:spPr>
          <a:xfrm>
            <a:off x="5659210" y="3243942"/>
            <a:ext cx="2057400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350" dirty="0"/>
              <a:t>90dB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7F0774-C38B-444A-9465-23953D083EC0}"/>
              </a:ext>
            </a:extLst>
          </p:cNvPr>
          <p:cNvSpPr txBox="1"/>
          <p:nvPr/>
        </p:nvSpPr>
        <p:spPr>
          <a:xfrm>
            <a:off x="6638925" y="3371776"/>
            <a:ext cx="1329419" cy="692497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50" dirty="0"/>
              <a:t>Equivalent noise</a:t>
            </a:r>
          </a:p>
          <a:p>
            <a:r>
              <a:rPr lang="en-US" sz="1350" dirty="0"/>
              <a:t>Spectral density:</a:t>
            </a:r>
          </a:p>
          <a:p>
            <a:r>
              <a:rPr lang="en-US" sz="1350" dirty="0"/>
              <a:t>-143 dBm/Hz</a:t>
            </a:r>
          </a:p>
        </p:txBody>
      </p:sp>
      <p:sp>
        <p:nvSpPr>
          <p:cNvPr id="18" name="Proposed future system: Signal processing">
            <a:extLst>
              <a:ext uri="{FF2B5EF4-FFF2-40B4-BE49-F238E27FC236}">
                <a16:creationId xmlns:a16="http://schemas.microsoft.com/office/drawing/2014/main" id="{53A14A4E-B814-4C4C-BB62-C6B3489422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9726" y="312539"/>
            <a:ext cx="7804548" cy="1518047"/>
          </a:xfrm>
          <a:prstGeom prst="rect">
            <a:avLst/>
          </a:prstGeom>
        </p:spPr>
        <p:txBody>
          <a:bodyPr lIns="35718" tIns="35718" rIns="35718" bIns="35718" anchor="ctr"/>
          <a:lstStyle>
            <a:lvl1pPr algn="ctr">
              <a:defRPr sz="3600"/>
            </a:lvl1pPr>
          </a:lstStyle>
          <a:p>
            <a:r>
              <a:rPr dirty="0"/>
              <a:t>Proposed future system: </a:t>
            </a:r>
            <a:r>
              <a:rPr lang="en-GB" dirty="0"/>
              <a:t>Digitiser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327190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1992</TotalTime>
  <Words>853</Words>
  <Application>Microsoft Macintosh PowerPoint</Application>
  <PresentationFormat>On-screen Show (4:3)</PresentationFormat>
  <Paragraphs>148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Avenir Roman</vt:lpstr>
      <vt:lpstr>Calibri</vt:lpstr>
      <vt:lpstr>Calibri Light</vt:lpstr>
      <vt:lpstr>Cambria Math</vt:lpstr>
      <vt:lpstr>Helvetica Light</vt:lpstr>
      <vt:lpstr>Default</vt:lpstr>
      <vt:lpstr>Cavity BPM at CLEAR</vt:lpstr>
      <vt:lpstr>Outline</vt:lpstr>
      <vt:lpstr>Present CBPM system @CLEAR</vt:lpstr>
      <vt:lpstr>Experience with the present system</vt:lpstr>
      <vt:lpstr>Experience with the present system</vt:lpstr>
      <vt:lpstr>Proposed future system: RF downconverter</vt:lpstr>
      <vt:lpstr>Proposed future system: Signal processing</vt:lpstr>
      <vt:lpstr>Proposed future system: Digitiser</vt:lpstr>
      <vt:lpstr>Proposed future system: Digitiser</vt:lpstr>
      <vt:lpstr>Proposed future system: Digitiser</vt:lpstr>
      <vt:lpstr>Proposed future system: Digitiser</vt:lpstr>
      <vt:lpstr>Proposed future system: Digitiser</vt:lpstr>
      <vt:lpstr>Proposed future system: Digitiser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Cavity BPM at CLEAR</dc:title>
  <cp:lastModifiedBy>Lyapin, Alexey</cp:lastModifiedBy>
  <cp:revision>9</cp:revision>
  <dcterms:modified xsi:type="dcterms:W3CDTF">2019-01-21T21:21:40Z</dcterms:modified>
</cp:coreProperties>
</file>