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vml" ContentType="application/vnd.openxmlformats-officedocument.vmlDrawing"/>
  <Default Extension="avi" ContentType="video/x-msvide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895" r:id="rId2"/>
    <p:sldMasterId id="2147483921" r:id="rId3"/>
  </p:sldMasterIdLst>
  <p:notesMasterIdLst>
    <p:notesMasterId r:id="rId61"/>
  </p:notesMasterIdLst>
  <p:handoutMasterIdLst>
    <p:handoutMasterId r:id="rId62"/>
  </p:handoutMasterIdLst>
  <p:sldIdLst>
    <p:sldId id="485" r:id="rId4"/>
    <p:sldId id="589" r:id="rId5"/>
    <p:sldId id="331" r:id="rId6"/>
    <p:sldId id="590" r:id="rId7"/>
    <p:sldId id="591" r:id="rId8"/>
    <p:sldId id="592" r:id="rId9"/>
    <p:sldId id="629" r:id="rId10"/>
    <p:sldId id="630" r:id="rId11"/>
    <p:sldId id="639" r:id="rId12"/>
    <p:sldId id="580" r:id="rId13"/>
    <p:sldId id="624" r:id="rId14"/>
    <p:sldId id="626" r:id="rId15"/>
    <p:sldId id="640" r:id="rId16"/>
    <p:sldId id="627" r:id="rId17"/>
    <p:sldId id="588" r:id="rId18"/>
    <p:sldId id="641" r:id="rId19"/>
    <p:sldId id="597" r:id="rId20"/>
    <p:sldId id="616" r:id="rId21"/>
    <p:sldId id="628" r:id="rId22"/>
    <p:sldId id="598" r:id="rId23"/>
    <p:sldId id="596" r:id="rId24"/>
    <p:sldId id="604" r:id="rId25"/>
    <p:sldId id="617" r:id="rId26"/>
    <p:sldId id="618" r:id="rId27"/>
    <p:sldId id="583" r:id="rId28"/>
    <p:sldId id="600" r:id="rId29"/>
    <p:sldId id="603" r:id="rId30"/>
    <p:sldId id="642" r:id="rId31"/>
    <p:sldId id="619" r:id="rId32"/>
    <p:sldId id="643" r:id="rId33"/>
    <p:sldId id="636" r:id="rId34"/>
    <p:sldId id="638" r:id="rId35"/>
    <p:sldId id="608" r:id="rId36"/>
    <p:sldId id="610" r:id="rId37"/>
    <p:sldId id="609" r:id="rId38"/>
    <p:sldId id="611" r:id="rId39"/>
    <p:sldId id="613" r:id="rId40"/>
    <p:sldId id="614" r:id="rId41"/>
    <p:sldId id="620" r:id="rId42"/>
    <p:sldId id="645" r:id="rId43"/>
    <p:sldId id="634" r:id="rId44"/>
    <p:sldId id="633" r:id="rId45"/>
    <p:sldId id="356" r:id="rId46"/>
    <p:sldId id="635" r:id="rId47"/>
    <p:sldId id="637" r:id="rId48"/>
    <p:sldId id="644" r:id="rId49"/>
    <p:sldId id="574" r:id="rId50"/>
    <p:sldId id="413" r:id="rId51"/>
    <p:sldId id="407" r:id="rId52"/>
    <p:sldId id="393" r:id="rId53"/>
    <p:sldId id="419" r:id="rId54"/>
    <p:sldId id="464" r:id="rId55"/>
    <p:sldId id="420" r:id="rId56"/>
    <p:sldId id="434" r:id="rId57"/>
    <p:sldId id="257" r:id="rId58"/>
    <p:sldId id="258" r:id="rId59"/>
    <p:sldId id="256" r:id="rId60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charset="0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charset="0"/>
        <a:ea typeface="ＭＳ Ｐゴシック" charset="0"/>
        <a:cs typeface="ＭＳ Ｐゴシック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charset="0"/>
        <a:ea typeface="ＭＳ Ｐゴシック" charset="0"/>
        <a:cs typeface="ＭＳ Ｐゴシック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charset="0"/>
        <a:ea typeface="ＭＳ Ｐゴシック" charset="0"/>
        <a:cs typeface="ＭＳ Ｐゴシック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entury Gothic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entury Gothic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entury Gothic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entury Gothic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38" autoAdjust="0"/>
    <p:restoredTop sz="94643" autoAdjust="0"/>
  </p:normalViewPr>
  <p:slideViewPr>
    <p:cSldViewPr snapToGrid="0">
      <p:cViewPr varScale="1">
        <p:scale>
          <a:sx n="90" d="100"/>
          <a:sy n="90" d="100"/>
        </p:scale>
        <p:origin x="568" y="2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628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63" Type="http://schemas.openxmlformats.org/officeDocument/2006/relationships/presProps" Target="pres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openxmlformats.org/officeDocument/2006/relationships/tableStyles" Target="tableStyles.xml"/><Relationship Id="rId5" Type="http://schemas.openxmlformats.org/officeDocument/2006/relationships/slide" Target="slides/slide2.xml"/><Relationship Id="rId61" Type="http://schemas.openxmlformats.org/officeDocument/2006/relationships/notesMaster" Target="notesMasters/notesMaster1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viewProps" Target="viewProp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6ECEDA-1F1D-E046-855D-E9D86B1DB7C6}" type="datetimeFigureOut">
              <a:rPr lang="en-US" smtClean="0"/>
              <a:t>1/21/19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17D1A9-83A6-2641-8812-7E85392B2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43531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C64059-89E1-BA44-859F-D6FA5C9F3A15}" type="datetimeFigureOut">
              <a:rPr lang="en-US" smtClean="0"/>
              <a:t>1/21/19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704435-46F8-A24C-8311-CDD952793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8018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704435-46F8-A24C-8311-CDD952793AC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ＭＳ Ｐゴシック" charset="0"/>
              </a:rPr>
              <a:pPr marL="0" marR="0" lvl="0" indent="0" algn="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05610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EFF9B6-10E6-4416-AD20-B6D4827EB51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30678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704435-46F8-A24C-8311-CDD952793AC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ＭＳ Ｐゴシック" charset="0"/>
              </a:rPr>
              <a:pPr marL="0" marR="0" lvl="0" indent="0" algn="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632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704435-46F8-A24C-8311-CDD952793AC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ＭＳ Ｐゴシック" charset="0"/>
              </a:rPr>
              <a:pPr marL="0" marR="0" lvl="0" indent="0" algn="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95108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704435-46F8-A24C-8311-CDD952793AC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ＭＳ Ｐゴシック" charset="0"/>
              </a:rPr>
              <a:pPr marL="0" marR="0" lvl="0" indent="0" algn="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83110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04435-46F8-A24C-8311-CDD952793AC1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483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04435-46F8-A24C-8311-CDD952793AC1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0251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04435-46F8-A24C-8311-CDD952793AC1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6190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04435-46F8-A24C-8311-CDD952793AC1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2934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04435-46F8-A24C-8311-CDD952793AC1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3934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0" y="-1588"/>
            <a:ext cx="9144000" cy="6865938"/>
            <a:chOff x="0" y="-2373"/>
            <a:chExt cx="12192000" cy="6867027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>
                <a:gd name="T0" fmla="*/ 0 w 15356"/>
                <a:gd name="T1" fmla="*/ 0 h 8638"/>
                <a:gd name="T2" fmla="*/ 0 w 15356"/>
                <a:gd name="T3" fmla="*/ 2147483647 h 8638"/>
                <a:gd name="T4" fmla="*/ 2147483647 w 15356"/>
                <a:gd name="T5" fmla="*/ 2147483647 h 8638"/>
                <a:gd name="T6" fmla="*/ 2147483647 w 15356"/>
                <a:gd name="T7" fmla="*/ 0 h 8638"/>
                <a:gd name="T8" fmla="*/ 0 w 15356"/>
                <a:gd name="T9" fmla="*/ 0 h 8638"/>
                <a:gd name="T10" fmla="*/ 2147483647 w 15356"/>
                <a:gd name="T11" fmla="*/ 2147483647 h 8638"/>
                <a:gd name="T12" fmla="*/ 378220357 w 15356"/>
                <a:gd name="T13" fmla="*/ 2147483647 h 8638"/>
                <a:gd name="T14" fmla="*/ 378220357 w 15356"/>
                <a:gd name="T15" fmla="*/ 372983152 h 8638"/>
                <a:gd name="T16" fmla="*/ 2147483647 w 15356"/>
                <a:gd name="T17" fmla="*/ 372983152 h 8638"/>
                <a:gd name="T18" fmla="*/ 2147483647 w 15356"/>
                <a:gd name="T19" fmla="*/ 2147483647 h 86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7828360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6940" dir="5400000" rotWithShape="0">
              <a:srgbClr val="000000">
                <a:alpha val="45000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216" y="2099733"/>
            <a:ext cx="6619244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216" y="4777380"/>
            <a:ext cx="6619244" cy="861420"/>
          </a:xfrm>
        </p:spPr>
        <p:txBody>
          <a:bodyPr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7443788" y="1830388"/>
            <a:ext cx="990600" cy="228600"/>
          </a:xfrm>
        </p:spPr>
        <p:txBody>
          <a:bodyPr/>
          <a:lstStyle>
            <a:lvl1pPr algn="l">
              <a:defRPr b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70DD8B64-AA05-C149-922B-578EFDCC46C4}" type="datetime1">
              <a:rPr lang="en-US" smtClean="0"/>
              <a:t>1/21/19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6238082" y="3264694"/>
            <a:ext cx="3859212" cy="228600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2875" y="292100"/>
            <a:ext cx="628650" cy="7683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F8E0C7E-C224-2A47-A0BE-E2A4D1CDD4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878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3"/>
          <p:cNvGrpSpPr>
            <a:grpSpLocks/>
          </p:cNvGrpSpPr>
          <p:nvPr/>
        </p:nvGrpSpPr>
        <p:grpSpPr bwMode="auto">
          <a:xfrm>
            <a:off x="0" y="-1588"/>
            <a:ext cx="9144000" cy="6865938"/>
            <a:chOff x="0" y="-2373"/>
            <a:chExt cx="12192000" cy="6867027"/>
          </a:xfrm>
        </p:grpSpPr>
        <p:sp>
          <p:nvSpPr>
            <p:cNvPr id="6" name="Rectangle 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>
              <a:spLocks/>
            </p:cNvSpPr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>
                <a:gd name="T0" fmla="*/ 9253187 w 10000"/>
                <a:gd name="T1" fmla="*/ 17583959 h 5291"/>
                <a:gd name="T2" fmla="*/ 1084036337 w 10000"/>
                <a:gd name="T3" fmla="*/ 36744278 h 5291"/>
                <a:gd name="T4" fmla="*/ 1088608655 w 10000"/>
                <a:gd name="T5" fmla="*/ 0 h 5291"/>
                <a:gd name="T6" fmla="*/ 1088608655 w 10000"/>
                <a:gd name="T7" fmla="*/ 0 h 5291"/>
                <a:gd name="T8" fmla="*/ 1052358070 w 10000"/>
                <a:gd name="T9" fmla="*/ 1416690 h 5291"/>
                <a:gd name="T10" fmla="*/ 1016107156 w 10000"/>
                <a:gd name="T11" fmla="*/ 2777880 h 5291"/>
                <a:gd name="T12" fmla="*/ 979856571 w 10000"/>
                <a:gd name="T13" fmla="*/ 4097318 h 5291"/>
                <a:gd name="T14" fmla="*/ 943497106 w 10000"/>
                <a:gd name="T15" fmla="*/ 5229337 h 5291"/>
                <a:gd name="T16" fmla="*/ 907137641 w 10000"/>
                <a:gd name="T17" fmla="*/ 6368273 h 5291"/>
                <a:gd name="T18" fmla="*/ 870778176 w 10000"/>
                <a:gd name="T19" fmla="*/ 7437707 h 5291"/>
                <a:gd name="T20" fmla="*/ 834853902 w 10000"/>
                <a:gd name="T21" fmla="*/ 8347472 h 5291"/>
                <a:gd name="T22" fmla="*/ 798276676 w 10000"/>
                <a:gd name="T23" fmla="*/ 9201736 h 5291"/>
                <a:gd name="T24" fmla="*/ 762026092 w 10000"/>
                <a:gd name="T25" fmla="*/ 10000333 h 5291"/>
                <a:gd name="T26" fmla="*/ 726428460 w 10000"/>
                <a:gd name="T27" fmla="*/ 10680928 h 5291"/>
                <a:gd name="T28" fmla="*/ 690177875 w 10000"/>
                <a:gd name="T29" fmla="*/ 11361522 h 5291"/>
                <a:gd name="T30" fmla="*/ 654580243 w 10000"/>
                <a:gd name="T31" fmla="*/ 11937865 h 5291"/>
                <a:gd name="T32" fmla="*/ 618982941 w 10000"/>
                <a:gd name="T33" fmla="*/ 12389289 h 5291"/>
                <a:gd name="T34" fmla="*/ 583385309 w 10000"/>
                <a:gd name="T35" fmla="*/ 12847630 h 5291"/>
                <a:gd name="T36" fmla="*/ 548223198 w 10000"/>
                <a:gd name="T37" fmla="*/ 13236553 h 5291"/>
                <a:gd name="T38" fmla="*/ 513496610 w 10000"/>
                <a:gd name="T39" fmla="*/ 13528225 h 5291"/>
                <a:gd name="T40" fmla="*/ 478552260 w 10000"/>
                <a:gd name="T41" fmla="*/ 13750479 h 5291"/>
                <a:gd name="T42" fmla="*/ 444043432 w 10000"/>
                <a:gd name="T43" fmla="*/ 13979649 h 5291"/>
                <a:gd name="T44" fmla="*/ 409970126 w 10000"/>
                <a:gd name="T45" fmla="*/ 14090734 h 5291"/>
                <a:gd name="T46" fmla="*/ 376005371 w 10000"/>
                <a:gd name="T47" fmla="*/ 14208820 h 5291"/>
                <a:gd name="T48" fmla="*/ 342367587 w 10000"/>
                <a:gd name="T49" fmla="*/ 14257404 h 5291"/>
                <a:gd name="T50" fmla="*/ 309056114 w 10000"/>
                <a:gd name="T51" fmla="*/ 14208820 h 5291"/>
                <a:gd name="T52" fmla="*/ 276180162 w 10000"/>
                <a:gd name="T53" fmla="*/ 14208820 h 5291"/>
                <a:gd name="T54" fmla="*/ 243630522 w 10000"/>
                <a:gd name="T55" fmla="*/ 14090734 h 5291"/>
                <a:gd name="T56" fmla="*/ 211516734 w 10000"/>
                <a:gd name="T57" fmla="*/ 13917148 h 5291"/>
                <a:gd name="T58" fmla="*/ 179947018 w 10000"/>
                <a:gd name="T59" fmla="*/ 13750479 h 5291"/>
                <a:gd name="T60" fmla="*/ 148921704 w 10000"/>
                <a:gd name="T61" fmla="*/ 13576809 h 5291"/>
                <a:gd name="T62" fmla="*/ 118114151 w 10000"/>
                <a:gd name="T63" fmla="*/ 13299055 h 5291"/>
                <a:gd name="T64" fmla="*/ 87741790 w 10000"/>
                <a:gd name="T65" fmla="*/ 13007383 h 5291"/>
                <a:gd name="T66" fmla="*/ 58022712 w 10000"/>
                <a:gd name="T67" fmla="*/ 12729628 h 5291"/>
                <a:gd name="T68" fmla="*/ 0 w 10000"/>
                <a:gd name="T69" fmla="*/ 11986533 h 5291"/>
                <a:gd name="T70" fmla="*/ 9253187 w 10000"/>
                <a:gd name="T71" fmla="*/ 17583959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5"/>
            <p:cNvSpPr>
              <a:spLocks/>
            </p:cNvSpPr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>
                <a:gd name="T0" fmla="*/ 0 w 7104"/>
                <a:gd name="T1" fmla="*/ 0 h 2856"/>
                <a:gd name="T2" fmla="*/ 0 w 7104"/>
                <a:gd name="T3" fmla="*/ 2147483647 h 2856"/>
                <a:gd name="T4" fmla="*/ 2147483647 w 7104"/>
                <a:gd name="T5" fmla="*/ 2147483647 h 2856"/>
                <a:gd name="T6" fmla="*/ 2147483647 w 7104"/>
                <a:gd name="T7" fmla="*/ 2520950 h 2856"/>
                <a:gd name="T8" fmla="*/ 2147483647 w 7104"/>
                <a:gd name="T9" fmla="*/ 2520950 h 2856"/>
                <a:gd name="T10" fmla="*/ 2147483647 w 7104"/>
                <a:gd name="T11" fmla="*/ 65524063 h 2856"/>
                <a:gd name="T12" fmla="*/ 2147483647 w 7104"/>
                <a:gd name="T13" fmla="*/ 126007813 h 2856"/>
                <a:gd name="T14" fmla="*/ 2147483647 w 7104"/>
                <a:gd name="T15" fmla="*/ 183972200 h 2856"/>
                <a:gd name="T16" fmla="*/ 2147483647 w 7104"/>
                <a:gd name="T17" fmla="*/ 234375325 h 2856"/>
                <a:gd name="T18" fmla="*/ 2147483647 w 7104"/>
                <a:gd name="T19" fmla="*/ 284778450 h 2856"/>
                <a:gd name="T20" fmla="*/ 2147483647 w 7104"/>
                <a:gd name="T21" fmla="*/ 332660625 h 2856"/>
                <a:gd name="T22" fmla="*/ 2147483647 w 7104"/>
                <a:gd name="T23" fmla="*/ 372983125 h 2856"/>
                <a:gd name="T24" fmla="*/ 2147483647 w 7104"/>
                <a:gd name="T25" fmla="*/ 410786263 h 2856"/>
                <a:gd name="T26" fmla="*/ 2147483647 w 7104"/>
                <a:gd name="T27" fmla="*/ 446068450 h 2856"/>
                <a:gd name="T28" fmla="*/ 2147483647 w 7104"/>
                <a:gd name="T29" fmla="*/ 476310325 h 2856"/>
                <a:gd name="T30" fmla="*/ 2147483647 w 7104"/>
                <a:gd name="T31" fmla="*/ 506552200 h 2856"/>
                <a:gd name="T32" fmla="*/ 2147483647 w 7104"/>
                <a:gd name="T33" fmla="*/ 531753763 h 2856"/>
                <a:gd name="T34" fmla="*/ 2147483647 w 7104"/>
                <a:gd name="T35" fmla="*/ 551915013 h 2856"/>
                <a:gd name="T36" fmla="*/ 2147483647 w 7104"/>
                <a:gd name="T37" fmla="*/ 572076263 h 2856"/>
                <a:gd name="T38" fmla="*/ 2147483647 w 7104"/>
                <a:gd name="T39" fmla="*/ 589716563 h 2856"/>
                <a:gd name="T40" fmla="*/ 2147483647 w 7104"/>
                <a:gd name="T41" fmla="*/ 602318138 h 2856"/>
                <a:gd name="T42" fmla="*/ 2147483647 w 7104"/>
                <a:gd name="T43" fmla="*/ 612398763 h 2856"/>
                <a:gd name="T44" fmla="*/ 2147483647 w 7104"/>
                <a:gd name="T45" fmla="*/ 622479388 h 2856"/>
                <a:gd name="T46" fmla="*/ 2147483647 w 7104"/>
                <a:gd name="T47" fmla="*/ 627519700 h 2856"/>
                <a:gd name="T48" fmla="*/ 2147483647 w 7104"/>
                <a:gd name="T49" fmla="*/ 632560013 h 2856"/>
                <a:gd name="T50" fmla="*/ 2147483647 w 7104"/>
                <a:gd name="T51" fmla="*/ 635079375 h 2856"/>
                <a:gd name="T52" fmla="*/ 2147483647 w 7104"/>
                <a:gd name="T53" fmla="*/ 632560013 h 2856"/>
                <a:gd name="T54" fmla="*/ 2147483647 w 7104"/>
                <a:gd name="T55" fmla="*/ 632560013 h 2856"/>
                <a:gd name="T56" fmla="*/ 2147483647 w 7104"/>
                <a:gd name="T57" fmla="*/ 627519700 h 2856"/>
                <a:gd name="T58" fmla="*/ 2147483647 w 7104"/>
                <a:gd name="T59" fmla="*/ 619958438 h 2856"/>
                <a:gd name="T60" fmla="*/ 2147483647 w 7104"/>
                <a:gd name="T61" fmla="*/ 612398763 h 2856"/>
                <a:gd name="T62" fmla="*/ 2147483647 w 7104"/>
                <a:gd name="T63" fmla="*/ 604837500 h 2856"/>
                <a:gd name="T64" fmla="*/ 2147483647 w 7104"/>
                <a:gd name="T65" fmla="*/ 592237513 h 2856"/>
                <a:gd name="T66" fmla="*/ 2147483647 w 7104"/>
                <a:gd name="T67" fmla="*/ 579635938 h 2856"/>
                <a:gd name="T68" fmla="*/ 2147483647 w 7104"/>
                <a:gd name="T69" fmla="*/ 567035950 h 2856"/>
                <a:gd name="T70" fmla="*/ 2147483647 w 7104"/>
                <a:gd name="T71" fmla="*/ 534273125 h 2856"/>
                <a:gd name="T72" fmla="*/ 2147483647 w 7104"/>
                <a:gd name="T73" fmla="*/ 498990938 h 2856"/>
                <a:gd name="T74" fmla="*/ 2147483647 w 7104"/>
                <a:gd name="T75" fmla="*/ 461189388 h 2856"/>
                <a:gd name="T76" fmla="*/ 2147483647 w 7104"/>
                <a:gd name="T77" fmla="*/ 420866888 h 2856"/>
                <a:gd name="T78" fmla="*/ 2147483647 w 7104"/>
                <a:gd name="T79" fmla="*/ 378023438 h 2856"/>
                <a:gd name="T80" fmla="*/ 2147483647 w 7104"/>
                <a:gd name="T81" fmla="*/ 332660625 h 2856"/>
                <a:gd name="T82" fmla="*/ 2147483647 w 7104"/>
                <a:gd name="T83" fmla="*/ 287297813 h 2856"/>
                <a:gd name="T84" fmla="*/ 1978323450 w 7104"/>
                <a:gd name="T85" fmla="*/ 241935000 h 2856"/>
                <a:gd name="T86" fmla="*/ 1580138763 w 7104"/>
                <a:gd name="T87" fmla="*/ 199093138 h 2856"/>
                <a:gd name="T88" fmla="*/ 1227316888 w 7104"/>
                <a:gd name="T89" fmla="*/ 158770638 h 2856"/>
                <a:gd name="T90" fmla="*/ 909777200 w 7104"/>
                <a:gd name="T91" fmla="*/ 120967500 h 2856"/>
                <a:gd name="T92" fmla="*/ 640119688 w 7104"/>
                <a:gd name="T93" fmla="*/ 88206263 h 2856"/>
                <a:gd name="T94" fmla="*/ 415826575 w 7104"/>
                <a:gd name="T95" fmla="*/ 57964388 h 2856"/>
                <a:gd name="T96" fmla="*/ 105846563 w 7104"/>
                <a:gd name="T97" fmla="*/ 15120938 h 2856"/>
                <a:gd name="T98" fmla="*/ 0 w 7104"/>
                <a:gd name="T99" fmla="*/ 0 h 2856"/>
                <a:gd name="T100" fmla="*/ 0 w 7104"/>
                <a:gd name="T101" fmla="*/ 0 h 285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>
                <a:gd name="T0" fmla="*/ 0 w 15356"/>
                <a:gd name="T1" fmla="*/ 0 h 8638"/>
                <a:gd name="T2" fmla="*/ 0 w 15356"/>
                <a:gd name="T3" fmla="*/ 2147483647 h 8638"/>
                <a:gd name="T4" fmla="*/ 2147483647 w 15356"/>
                <a:gd name="T5" fmla="*/ 2147483647 h 8638"/>
                <a:gd name="T6" fmla="*/ 2147483647 w 15356"/>
                <a:gd name="T7" fmla="*/ 0 h 8638"/>
                <a:gd name="T8" fmla="*/ 0 w 15356"/>
                <a:gd name="T9" fmla="*/ 0 h 8638"/>
                <a:gd name="T10" fmla="*/ 2147483647 w 15356"/>
                <a:gd name="T11" fmla="*/ 2147483647 h 8638"/>
                <a:gd name="T12" fmla="*/ 378220357 w 15356"/>
                <a:gd name="T13" fmla="*/ 2147483647 h 8638"/>
                <a:gd name="T14" fmla="*/ 378220357 w 15356"/>
                <a:gd name="T15" fmla="*/ 372983152 h 8638"/>
                <a:gd name="T16" fmla="*/ 2147483647 w 15356"/>
                <a:gd name="T17" fmla="*/ 372983152 h 8638"/>
                <a:gd name="T18" fmla="*/ 2147483647 w 15356"/>
                <a:gd name="T19" fmla="*/ 2147483647 h 86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7828360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6940" dir="5400000" rotWithShape="0">
              <a:srgbClr val="000000">
                <a:alpha val="45000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7" y="4966674"/>
            <a:ext cx="6619243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216" y="685800"/>
            <a:ext cx="661924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217" y="5536665"/>
            <a:ext cx="6619242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CDBA073-3640-504C-918F-00A53DFF4BCA}" type="datetime1">
              <a:rPr lang="en-US" smtClean="0"/>
              <a:t>1/21/19</a:t>
            </a:fld>
            <a:endParaRPr lang="en-US"/>
          </a:p>
        </p:txBody>
      </p:sp>
      <p:sp>
        <p:nvSpPr>
          <p:cNvPr id="1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84678A2-4B13-C644-8EE9-F9A96FDFAF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281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0" y="-1588"/>
            <a:ext cx="9144000" cy="6865938"/>
            <a:chOff x="0" y="-2373"/>
            <a:chExt cx="12192000" cy="6867027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>
              <a:spLocks/>
            </p:cNvSpPr>
            <p:nvPr/>
          </p:nvSpPr>
          <p:spPr bwMode="gray">
            <a:xfrm rot="-589932">
              <a:off x="8490951" y="2714874"/>
              <a:ext cx="3299407" cy="440924"/>
            </a:xfrm>
            <a:custGeom>
              <a:avLst/>
              <a:gdLst>
                <a:gd name="T0" fmla="*/ 9253187 w 10000"/>
                <a:gd name="T1" fmla="*/ 17583959 h 5291"/>
                <a:gd name="T2" fmla="*/ 1084036337 w 10000"/>
                <a:gd name="T3" fmla="*/ 36744278 h 5291"/>
                <a:gd name="T4" fmla="*/ 1088608655 w 10000"/>
                <a:gd name="T5" fmla="*/ 0 h 5291"/>
                <a:gd name="T6" fmla="*/ 1088608655 w 10000"/>
                <a:gd name="T7" fmla="*/ 0 h 5291"/>
                <a:gd name="T8" fmla="*/ 1052358070 w 10000"/>
                <a:gd name="T9" fmla="*/ 1416690 h 5291"/>
                <a:gd name="T10" fmla="*/ 1016107156 w 10000"/>
                <a:gd name="T11" fmla="*/ 2777880 h 5291"/>
                <a:gd name="T12" fmla="*/ 979856571 w 10000"/>
                <a:gd name="T13" fmla="*/ 4097318 h 5291"/>
                <a:gd name="T14" fmla="*/ 943497106 w 10000"/>
                <a:gd name="T15" fmla="*/ 5229337 h 5291"/>
                <a:gd name="T16" fmla="*/ 907137641 w 10000"/>
                <a:gd name="T17" fmla="*/ 6368273 h 5291"/>
                <a:gd name="T18" fmla="*/ 870778176 w 10000"/>
                <a:gd name="T19" fmla="*/ 7437707 h 5291"/>
                <a:gd name="T20" fmla="*/ 834853902 w 10000"/>
                <a:gd name="T21" fmla="*/ 8347472 h 5291"/>
                <a:gd name="T22" fmla="*/ 798276676 w 10000"/>
                <a:gd name="T23" fmla="*/ 9201736 h 5291"/>
                <a:gd name="T24" fmla="*/ 762026092 w 10000"/>
                <a:gd name="T25" fmla="*/ 10000333 h 5291"/>
                <a:gd name="T26" fmla="*/ 726428460 w 10000"/>
                <a:gd name="T27" fmla="*/ 10680928 h 5291"/>
                <a:gd name="T28" fmla="*/ 690177875 w 10000"/>
                <a:gd name="T29" fmla="*/ 11361522 h 5291"/>
                <a:gd name="T30" fmla="*/ 654580243 w 10000"/>
                <a:gd name="T31" fmla="*/ 11937865 h 5291"/>
                <a:gd name="T32" fmla="*/ 618982941 w 10000"/>
                <a:gd name="T33" fmla="*/ 12389289 h 5291"/>
                <a:gd name="T34" fmla="*/ 583385309 w 10000"/>
                <a:gd name="T35" fmla="*/ 12847630 h 5291"/>
                <a:gd name="T36" fmla="*/ 548223198 w 10000"/>
                <a:gd name="T37" fmla="*/ 13236553 h 5291"/>
                <a:gd name="T38" fmla="*/ 513496610 w 10000"/>
                <a:gd name="T39" fmla="*/ 13528225 h 5291"/>
                <a:gd name="T40" fmla="*/ 478552260 w 10000"/>
                <a:gd name="T41" fmla="*/ 13750479 h 5291"/>
                <a:gd name="T42" fmla="*/ 444043432 w 10000"/>
                <a:gd name="T43" fmla="*/ 13979649 h 5291"/>
                <a:gd name="T44" fmla="*/ 409970126 w 10000"/>
                <a:gd name="T45" fmla="*/ 14090734 h 5291"/>
                <a:gd name="T46" fmla="*/ 376005371 w 10000"/>
                <a:gd name="T47" fmla="*/ 14208820 h 5291"/>
                <a:gd name="T48" fmla="*/ 342367587 w 10000"/>
                <a:gd name="T49" fmla="*/ 14257404 h 5291"/>
                <a:gd name="T50" fmla="*/ 309056114 w 10000"/>
                <a:gd name="T51" fmla="*/ 14208820 h 5291"/>
                <a:gd name="T52" fmla="*/ 276180162 w 10000"/>
                <a:gd name="T53" fmla="*/ 14208820 h 5291"/>
                <a:gd name="T54" fmla="*/ 243630522 w 10000"/>
                <a:gd name="T55" fmla="*/ 14090734 h 5291"/>
                <a:gd name="T56" fmla="*/ 211516734 w 10000"/>
                <a:gd name="T57" fmla="*/ 13917148 h 5291"/>
                <a:gd name="T58" fmla="*/ 179947018 w 10000"/>
                <a:gd name="T59" fmla="*/ 13750479 h 5291"/>
                <a:gd name="T60" fmla="*/ 148921704 w 10000"/>
                <a:gd name="T61" fmla="*/ 13576809 h 5291"/>
                <a:gd name="T62" fmla="*/ 118114151 w 10000"/>
                <a:gd name="T63" fmla="*/ 13299055 h 5291"/>
                <a:gd name="T64" fmla="*/ 87741790 w 10000"/>
                <a:gd name="T65" fmla="*/ 13007383 h 5291"/>
                <a:gd name="T66" fmla="*/ 58022712 w 10000"/>
                <a:gd name="T67" fmla="*/ 12729628 h 5291"/>
                <a:gd name="T68" fmla="*/ 0 w 10000"/>
                <a:gd name="T69" fmla="*/ 11986533 h 5291"/>
                <a:gd name="T70" fmla="*/ 9253187 w 10000"/>
                <a:gd name="T71" fmla="*/ 17583959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5"/>
            <p:cNvSpPr>
              <a:spLocks/>
            </p:cNvSpPr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>
                <a:gd name="T0" fmla="*/ 0 w 10000"/>
                <a:gd name="T1" fmla="*/ 0 h 7946"/>
                <a:gd name="T2" fmla="*/ 0 w 10000"/>
                <a:gd name="T3" fmla="*/ 1633194231 h 7946"/>
                <a:gd name="T4" fmla="*/ 2147483647 w 10000"/>
                <a:gd name="T5" fmla="*/ 1633399617 h 7946"/>
                <a:gd name="T6" fmla="*/ 2147483647 w 10000"/>
                <a:gd name="T7" fmla="*/ 822449 h 7946"/>
                <a:gd name="T8" fmla="*/ 2147483647 w 10000"/>
                <a:gd name="T9" fmla="*/ 822449 h 7946"/>
                <a:gd name="T10" fmla="*/ 2147483647 w 10000"/>
                <a:gd name="T11" fmla="*/ 18705965 h 7946"/>
                <a:gd name="T12" fmla="*/ 2147483647 w 10000"/>
                <a:gd name="T13" fmla="*/ 35973323 h 7946"/>
                <a:gd name="T14" fmla="*/ 2147483647 w 10000"/>
                <a:gd name="T15" fmla="*/ 52624071 h 7946"/>
                <a:gd name="T16" fmla="*/ 2147483647 w 10000"/>
                <a:gd name="T17" fmla="*/ 67013310 h 7946"/>
                <a:gd name="T18" fmla="*/ 2147483647 w 10000"/>
                <a:gd name="T19" fmla="*/ 81402549 h 7946"/>
                <a:gd name="T20" fmla="*/ 2147483647 w 10000"/>
                <a:gd name="T21" fmla="*/ 94969791 h 7946"/>
                <a:gd name="T22" fmla="*/ 2147483647 w 10000"/>
                <a:gd name="T23" fmla="*/ 106481364 h 7946"/>
                <a:gd name="T24" fmla="*/ 2147483647 w 10000"/>
                <a:gd name="T25" fmla="*/ 117376325 h 7946"/>
                <a:gd name="T26" fmla="*/ 2147483647 w 10000"/>
                <a:gd name="T27" fmla="*/ 127448838 h 7946"/>
                <a:gd name="T28" fmla="*/ 2147483647 w 10000"/>
                <a:gd name="T29" fmla="*/ 136082290 h 7946"/>
                <a:gd name="T30" fmla="*/ 2147483647 w 10000"/>
                <a:gd name="T31" fmla="*/ 144716196 h 7946"/>
                <a:gd name="T32" fmla="*/ 2147483647 w 10000"/>
                <a:gd name="T33" fmla="*/ 151910589 h 7946"/>
                <a:gd name="T34" fmla="*/ 2147483647 w 10000"/>
                <a:gd name="T35" fmla="*/ 157666375 h 7946"/>
                <a:gd name="T36" fmla="*/ 2147483647 w 10000"/>
                <a:gd name="T37" fmla="*/ 163422161 h 7946"/>
                <a:gd name="T38" fmla="*/ 2147483647 w 10000"/>
                <a:gd name="T39" fmla="*/ 168355498 h 7946"/>
                <a:gd name="T40" fmla="*/ 2147483647 w 10000"/>
                <a:gd name="T41" fmla="*/ 172055614 h 7946"/>
                <a:gd name="T42" fmla="*/ 2147483647 w 10000"/>
                <a:gd name="T43" fmla="*/ 174933734 h 7946"/>
                <a:gd name="T44" fmla="*/ 2147483647 w 10000"/>
                <a:gd name="T45" fmla="*/ 177811400 h 7946"/>
                <a:gd name="T46" fmla="*/ 2147483647 w 10000"/>
                <a:gd name="T47" fmla="*/ 179250460 h 7946"/>
                <a:gd name="T48" fmla="*/ 2147483647 w 10000"/>
                <a:gd name="T49" fmla="*/ 180689520 h 7946"/>
                <a:gd name="T50" fmla="*/ 2147483647 w 10000"/>
                <a:gd name="T51" fmla="*/ 181306130 h 7946"/>
                <a:gd name="T52" fmla="*/ 2147483647 w 10000"/>
                <a:gd name="T53" fmla="*/ 180689520 h 7946"/>
                <a:gd name="T54" fmla="*/ 2147483647 w 10000"/>
                <a:gd name="T55" fmla="*/ 180689520 h 7946"/>
                <a:gd name="T56" fmla="*/ 2147483647 w 10000"/>
                <a:gd name="T57" fmla="*/ 179250460 h 7946"/>
                <a:gd name="T58" fmla="*/ 2147483647 w 10000"/>
                <a:gd name="T59" fmla="*/ 176989404 h 7946"/>
                <a:gd name="T60" fmla="*/ 2147483647 w 10000"/>
                <a:gd name="T61" fmla="*/ 174933734 h 7946"/>
                <a:gd name="T62" fmla="*/ 2147483647 w 10000"/>
                <a:gd name="T63" fmla="*/ 172672678 h 7946"/>
                <a:gd name="T64" fmla="*/ 2147483647 w 10000"/>
                <a:gd name="T65" fmla="*/ 169177947 h 7946"/>
                <a:gd name="T66" fmla="*/ 2147483647 w 10000"/>
                <a:gd name="T67" fmla="*/ 165477832 h 7946"/>
                <a:gd name="T68" fmla="*/ 2147483647 w 10000"/>
                <a:gd name="T69" fmla="*/ 161983101 h 7946"/>
                <a:gd name="T70" fmla="*/ 2147483647 w 10000"/>
                <a:gd name="T71" fmla="*/ 152527199 h 7946"/>
                <a:gd name="T72" fmla="*/ 2147483647 w 10000"/>
                <a:gd name="T73" fmla="*/ 142454687 h 7946"/>
                <a:gd name="T74" fmla="*/ 2147483647 w 10000"/>
                <a:gd name="T75" fmla="*/ 131765564 h 7946"/>
                <a:gd name="T76" fmla="*/ 2147483647 w 10000"/>
                <a:gd name="T77" fmla="*/ 120253992 h 7946"/>
                <a:gd name="T78" fmla="*/ 2147483647 w 10000"/>
                <a:gd name="T79" fmla="*/ 107920423 h 7946"/>
                <a:gd name="T80" fmla="*/ 2047667065 w 10000"/>
                <a:gd name="T81" fmla="*/ 94969791 h 7946"/>
                <a:gd name="T82" fmla="*/ 1713172322 w 10000"/>
                <a:gd name="T83" fmla="*/ 82019613 h 7946"/>
                <a:gd name="T84" fmla="*/ 1405386318 w 10000"/>
                <a:gd name="T85" fmla="*/ 69068980 h 7946"/>
                <a:gd name="T86" fmla="*/ 1123036941 w 10000"/>
                <a:gd name="T87" fmla="*/ 56940798 h 7946"/>
                <a:gd name="T88" fmla="*/ 872483630 w 10000"/>
                <a:gd name="T89" fmla="*/ 45429225 h 7946"/>
                <a:gd name="T90" fmla="*/ 646095960 w 10000"/>
                <a:gd name="T91" fmla="*/ 34534717 h 7946"/>
                <a:gd name="T92" fmla="*/ 455319567 w 10000"/>
                <a:gd name="T93" fmla="*/ 25284201 h 7946"/>
                <a:gd name="T94" fmla="*/ 295067126 w 10000"/>
                <a:gd name="T95" fmla="*/ 16650748 h 7946"/>
                <a:gd name="T96" fmla="*/ 75038895 w 10000"/>
                <a:gd name="T97" fmla="*/ 4316726 h 7946"/>
                <a:gd name="T98" fmla="*/ 0 w 10000"/>
                <a:gd name="T99" fmla="*/ 0 h 7946"/>
                <a:gd name="T100" fmla="*/ 0 w 10000"/>
                <a:gd name="T101" fmla="*/ 0 h 794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>
                <a:gd name="T0" fmla="*/ 0 w 15356"/>
                <a:gd name="T1" fmla="*/ 0 h 8638"/>
                <a:gd name="T2" fmla="*/ 0 w 15356"/>
                <a:gd name="T3" fmla="*/ 2147483647 h 8638"/>
                <a:gd name="T4" fmla="*/ 2147483647 w 15356"/>
                <a:gd name="T5" fmla="*/ 2147483647 h 8638"/>
                <a:gd name="T6" fmla="*/ 2147483647 w 15356"/>
                <a:gd name="T7" fmla="*/ 0 h 8638"/>
                <a:gd name="T8" fmla="*/ 0 w 15356"/>
                <a:gd name="T9" fmla="*/ 0 h 8638"/>
                <a:gd name="T10" fmla="*/ 2147483647 w 15356"/>
                <a:gd name="T11" fmla="*/ 2147483647 h 8638"/>
                <a:gd name="T12" fmla="*/ 378220357 w 15356"/>
                <a:gd name="T13" fmla="*/ 2147483647 h 8638"/>
                <a:gd name="T14" fmla="*/ 378220357 w 15356"/>
                <a:gd name="T15" fmla="*/ 372983152 h 8638"/>
                <a:gd name="T16" fmla="*/ 2147483647 w 15356"/>
                <a:gd name="T17" fmla="*/ 372983152 h 8638"/>
                <a:gd name="T18" fmla="*/ 2147483647 w 15356"/>
                <a:gd name="T19" fmla="*/ 2147483647 h 86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7828360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6940" dir="5400000" rotWithShape="0">
              <a:srgbClr val="000000">
                <a:alpha val="45000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6" y="1063416"/>
            <a:ext cx="6619244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216" y="3543300"/>
            <a:ext cx="6619244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9CB26BD-14C6-6540-BF35-AB5CF559CE65}" type="datetime1">
              <a:rPr lang="en-US" smtClean="0"/>
              <a:t>1/21/19</a:t>
            </a:fld>
            <a:endParaRPr lang="en-US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1255524-2B5A-064E-913B-FA0E1EA4EC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7039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3"/>
          <p:cNvGrpSpPr>
            <a:grpSpLocks/>
          </p:cNvGrpSpPr>
          <p:nvPr/>
        </p:nvGrpSpPr>
        <p:grpSpPr bwMode="auto">
          <a:xfrm>
            <a:off x="0" y="-1588"/>
            <a:ext cx="9144000" cy="6865938"/>
            <a:chOff x="0" y="-2373"/>
            <a:chExt cx="12192000" cy="6867027"/>
          </a:xfrm>
        </p:grpSpPr>
        <p:sp>
          <p:nvSpPr>
            <p:cNvPr id="6" name="Rectangle 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>
              <a:spLocks/>
            </p:cNvSpPr>
            <p:nvPr/>
          </p:nvSpPr>
          <p:spPr bwMode="gray">
            <a:xfrm rot="-589932">
              <a:off x="8490951" y="4185117"/>
              <a:ext cx="3299407" cy="440924"/>
            </a:xfrm>
            <a:custGeom>
              <a:avLst/>
              <a:gdLst>
                <a:gd name="T0" fmla="*/ 9253187 w 10000"/>
                <a:gd name="T1" fmla="*/ 17583959 h 5291"/>
                <a:gd name="T2" fmla="*/ 1084036337 w 10000"/>
                <a:gd name="T3" fmla="*/ 36744278 h 5291"/>
                <a:gd name="T4" fmla="*/ 1088608655 w 10000"/>
                <a:gd name="T5" fmla="*/ 0 h 5291"/>
                <a:gd name="T6" fmla="*/ 1088608655 w 10000"/>
                <a:gd name="T7" fmla="*/ 0 h 5291"/>
                <a:gd name="T8" fmla="*/ 1052358070 w 10000"/>
                <a:gd name="T9" fmla="*/ 1416690 h 5291"/>
                <a:gd name="T10" fmla="*/ 1016107156 w 10000"/>
                <a:gd name="T11" fmla="*/ 2777880 h 5291"/>
                <a:gd name="T12" fmla="*/ 979856571 w 10000"/>
                <a:gd name="T13" fmla="*/ 4097318 h 5291"/>
                <a:gd name="T14" fmla="*/ 943497106 w 10000"/>
                <a:gd name="T15" fmla="*/ 5229337 h 5291"/>
                <a:gd name="T16" fmla="*/ 907137641 w 10000"/>
                <a:gd name="T17" fmla="*/ 6368273 h 5291"/>
                <a:gd name="T18" fmla="*/ 870778176 w 10000"/>
                <a:gd name="T19" fmla="*/ 7437707 h 5291"/>
                <a:gd name="T20" fmla="*/ 834853902 w 10000"/>
                <a:gd name="T21" fmla="*/ 8347472 h 5291"/>
                <a:gd name="T22" fmla="*/ 798276676 w 10000"/>
                <a:gd name="T23" fmla="*/ 9201736 h 5291"/>
                <a:gd name="T24" fmla="*/ 762026092 w 10000"/>
                <a:gd name="T25" fmla="*/ 10000333 h 5291"/>
                <a:gd name="T26" fmla="*/ 726428460 w 10000"/>
                <a:gd name="T27" fmla="*/ 10680928 h 5291"/>
                <a:gd name="T28" fmla="*/ 690177875 w 10000"/>
                <a:gd name="T29" fmla="*/ 11361522 h 5291"/>
                <a:gd name="T30" fmla="*/ 654580243 w 10000"/>
                <a:gd name="T31" fmla="*/ 11937865 h 5291"/>
                <a:gd name="T32" fmla="*/ 618982941 w 10000"/>
                <a:gd name="T33" fmla="*/ 12389289 h 5291"/>
                <a:gd name="T34" fmla="*/ 583385309 w 10000"/>
                <a:gd name="T35" fmla="*/ 12847630 h 5291"/>
                <a:gd name="T36" fmla="*/ 548223198 w 10000"/>
                <a:gd name="T37" fmla="*/ 13236553 h 5291"/>
                <a:gd name="T38" fmla="*/ 513496610 w 10000"/>
                <a:gd name="T39" fmla="*/ 13528225 h 5291"/>
                <a:gd name="T40" fmla="*/ 478552260 w 10000"/>
                <a:gd name="T41" fmla="*/ 13750479 h 5291"/>
                <a:gd name="T42" fmla="*/ 444043432 w 10000"/>
                <a:gd name="T43" fmla="*/ 13979649 h 5291"/>
                <a:gd name="T44" fmla="*/ 409970126 w 10000"/>
                <a:gd name="T45" fmla="*/ 14090734 h 5291"/>
                <a:gd name="T46" fmla="*/ 376005371 w 10000"/>
                <a:gd name="T47" fmla="*/ 14208820 h 5291"/>
                <a:gd name="T48" fmla="*/ 342367587 w 10000"/>
                <a:gd name="T49" fmla="*/ 14257404 h 5291"/>
                <a:gd name="T50" fmla="*/ 309056114 w 10000"/>
                <a:gd name="T51" fmla="*/ 14208820 h 5291"/>
                <a:gd name="T52" fmla="*/ 276180162 w 10000"/>
                <a:gd name="T53" fmla="*/ 14208820 h 5291"/>
                <a:gd name="T54" fmla="*/ 243630522 w 10000"/>
                <a:gd name="T55" fmla="*/ 14090734 h 5291"/>
                <a:gd name="T56" fmla="*/ 211516734 w 10000"/>
                <a:gd name="T57" fmla="*/ 13917148 h 5291"/>
                <a:gd name="T58" fmla="*/ 179947018 w 10000"/>
                <a:gd name="T59" fmla="*/ 13750479 h 5291"/>
                <a:gd name="T60" fmla="*/ 148921704 w 10000"/>
                <a:gd name="T61" fmla="*/ 13576809 h 5291"/>
                <a:gd name="T62" fmla="*/ 118114151 w 10000"/>
                <a:gd name="T63" fmla="*/ 13299055 h 5291"/>
                <a:gd name="T64" fmla="*/ 87741790 w 10000"/>
                <a:gd name="T65" fmla="*/ 13007383 h 5291"/>
                <a:gd name="T66" fmla="*/ 58022712 w 10000"/>
                <a:gd name="T67" fmla="*/ 12729628 h 5291"/>
                <a:gd name="T68" fmla="*/ 0 w 10000"/>
                <a:gd name="T69" fmla="*/ 11986533 h 5291"/>
                <a:gd name="T70" fmla="*/ 9253187 w 10000"/>
                <a:gd name="T71" fmla="*/ 17583959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5"/>
            <p:cNvSpPr>
              <a:spLocks/>
            </p:cNvSpPr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>
                <a:gd name="T0" fmla="*/ 0 w 10000"/>
                <a:gd name="T1" fmla="*/ 0 h 8000"/>
                <a:gd name="T2" fmla="*/ 0 w 10000"/>
                <a:gd name="T3" fmla="*/ 680229833 h 8000"/>
                <a:gd name="T4" fmla="*/ 2147483647 w 10000"/>
                <a:gd name="T5" fmla="*/ 682790192 h 8000"/>
                <a:gd name="T6" fmla="*/ 2147483647 w 10000"/>
                <a:gd name="T7" fmla="*/ 597437 h 8000"/>
                <a:gd name="T8" fmla="*/ 2147483647 w 10000"/>
                <a:gd name="T9" fmla="*/ 597437 h 8000"/>
                <a:gd name="T10" fmla="*/ 2147483647 w 10000"/>
                <a:gd name="T11" fmla="*/ 13314514 h 8000"/>
                <a:gd name="T12" fmla="*/ 2147483647 w 10000"/>
                <a:gd name="T13" fmla="*/ 25433862 h 8000"/>
                <a:gd name="T14" fmla="*/ 2147483647 w 10000"/>
                <a:gd name="T15" fmla="*/ 37297292 h 8000"/>
                <a:gd name="T16" fmla="*/ 2147483647 w 10000"/>
                <a:gd name="T17" fmla="*/ 47454009 h 8000"/>
                <a:gd name="T18" fmla="*/ 2147483647 w 10000"/>
                <a:gd name="T19" fmla="*/ 57695741 h 8000"/>
                <a:gd name="T20" fmla="*/ 2147483647 w 10000"/>
                <a:gd name="T21" fmla="*/ 67254729 h 8000"/>
                <a:gd name="T22" fmla="*/ 2147483647 w 10000"/>
                <a:gd name="T23" fmla="*/ 75448231 h 8000"/>
                <a:gd name="T24" fmla="*/ 2147483647 w 10000"/>
                <a:gd name="T25" fmla="*/ 83214910 h 8000"/>
                <a:gd name="T26" fmla="*/ 2147483647 w 10000"/>
                <a:gd name="T27" fmla="*/ 90299137 h 8000"/>
                <a:gd name="T28" fmla="*/ 2147483647 w 10000"/>
                <a:gd name="T29" fmla="*/ 96444117 h 8000"/>
                <a:gd name="T30" fmla="*/ 2147483647 w 10000"/>
                <a:gd name="T31" fmla="*/ 102589098 h 8000"/>
                <a:gd name="T32" fmla="*/ 2147483647 w 10000"/>
                <a:gd name="T33" fmla="*/ 107710110 h 8000"/>
                <a:gd name="T34" fmla="*/ 2147483647 w 10000"/>
                <a:gd name="T35" fmla="*/ 111721554 h 8000"/>
                <a:gd name="T36" fmla="*/ 2147483647 w 10000"/>
                <a:gd name="T37" fmla="*/ 115903612 h 8000"/>
                <a:gd name="T38" fmla="*/ 2147483647 w 10000"/>
                <a:gd name="T39" fmla="*/ 119402926 h 8000"/>
                <a:gd name="T40" fmla="*/ 2147483647 w 10000"/>
                <a:gd name="T41" fmla="*/ 121877980 h 8000"/>
                <a:gd name="T42" fmla="*/ 2147483647 w 10000"/>
                <a:gd name="T43" fmla="*/ 124011808 h 8000"/>
                <a:gd name="T44" fmla="*/ 2147483647 w 10000"/>
                <a:gd name="T45" fmla="*/ 126060037 h 8000"/>
                <a:gd name="T46" fmla="*/ 2147483647 w 10000"/>
                <a:gd name="T47" fmla="*/ 126998992 h 8000"/>
                <a:gd name="T48" fmla="*/ 2147483647 w 10000"/>
                <a:gd name="T49" fmla="*/ 128023252 h 8000"/>
                <a:gd name="T50" fmla="*/ 2147483647 w 10000"/>
                <a:gd name="T51" fmla="*/ 128535383 h 8000"/>
                <a:gd name="T52" fmla="*/ 2147483647 w 10000"/>
                <a:gd name="T53" fmla="*/ 128023252 h 8000"/>
                <a:gd name="T54" fmla="*/ 2147483647 w 10000"/>
                <a:gd name="T55" fmla="*/ 128023252 h 8000"/>
                <a:gd name="T56" fmla="*/ 2147483647 w 10000"/>
                <a:gd name="T57" fmla="*/ 126998992 h 8000"/>
                <a:gd name="T58" fmla="*/ 2147483647 w 10000"/>
                <a:gd name="T59" fmla="*/ 125462600 h 8000"/>
                <a:gd name="T60" fmla="*/ 2147483647 w 10000"/>
                <a:gd name="T61" fmla="*/ 124011808 h 8000"/>
                <a:gd name="T62" fmla="*/ 2147483647 w 10000"/>
                <a:gd name="T63" fmla="*/ 122390110 h 8000"/>
                <a:gd name="T64" fmla="*/ 2147483647 w 10000"/>
                <a:gd name="T65" fmla="*/ 119915057 h 8000"/>
                <a:gd name="T66" fmla="*/ 2147483647 w 10000"/>
                <a:gd name="T67" fmla="*/ 117269098 h 8000"/>
                <a:gd name="T68" fmla="*/ 2147483647 w 10000"/>
                <a:gd name="T69" fmla="*/ 114879351 h 8000"/>
                <a:gd name="T70" fmla="*/ 2147483647 w 10000"/>
                <a:gd name="T71" fmla="*/ 108136934 h 8000"/>
                <a:gd name="T72" fmla="*/ 2147483647 w 10000"/>
                <a:gd name="T73" fmla="*/ 100967692 h 8000"/>
                <a:gd name="T74" fmla="*/ 2147483647 w 10000"/>
                <a:gd name="T75" fmla="*/ 93456933 h 8000"/>
                <a:gd name="T76" fmla="*/ 2147483647 w 10000"/>
                <a:gd name="T77" fmla="*/ 85178125 h 8000"/>
                <a:gd name="T78" fmla="*/ 2147483647 w 10000"/>
                <a:gd name="T79" fmla="*/ 76557799 h 8000"/>
                <a:gd name="T80" fmla="*/ 2047667065 w 10000"/>
                <a:gd name="T81" fmla="*/ 67254729 h 8000"/>
                <a:gd name="T82" fmla="*/ 1713172322 w 10000"/>
                <a:gd name="T83" fmla="*/ 58122565 h 8000"/>
                <a:gd name="T84" fmla="*/ 1405386318 w 10000"/>
                <a:gd name="T85" fmla="*/ 48990108 h 8000"/>
                <a:gd name="T86" fmla="*/ 1123036941 w 10000"/>
                <a:gd name="T87" fmla="*/ 40370074 h 8000"/>
                <a:gd name="T88" fmla="*/ 872483630 w 10000"/>
                <a:gd name="T89" fmla="*/ 32176572 h 8000"/>
                <a:gd name="T90" fmla="*/ 646095960 w 10000"/>
                <a:gd name="T91" fmla="*/ 24409894 h 8000"/>
                <a:gd name="T92" fmla="*/ 455319567 w 10000"/>
                <a:gd name="T93" fmla="*/ 17923103 h 8000"/>
                <a:gd name="T94" fmla="*/ 295067126 w 10000"/>
                <a:gd name="T95" fmla="*/ 11778123 h 8000"/>
                <a:gd name="T96" fmla="*/ 75038895 w 10000"/>
                <a:gd name="T97" fmla="*/ 2987184 h 8000"/>
                <a:gd name="T98" fmla="*/ 0 w 10000"/>
                <a:gd name="T99" fmla="*/ 0 h 8000"/>
                <a:gd name="T100" fmla="*/ 0 w 10000"/>
                <a:gd name="T101" fmla="*/ 0 h 80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>
                <a:gd name="T0" fmla="*/ 0 w 15356"/>
                <a:gd name="T1" fmla="*/ 0 h 8638"/>
                <a:gd name="T2" fmla="*/ 0 w 15356"/>
                <a:gd name="T3" fmla="*/ 2147483647 h 8638"/>
                <a:gd name="T4" fmla="*/ 2147483647 w 15356"/>
                <a:gd name="T5" fmla="*/ 2147483647 h 8638"/>
                <a:gd name="T6" fmla="*/ 2147483647 w 15356"/>
                <a:gd name="T7" fmla="*/ 0 h 8638"/>
                <a:gd name="T8" fmla="*/ 0 w 15356"/>
                <a:gd name="T9" fmla="*/ 0 h 8638"/>
                <a:gd name="T10" fmla="*/ 2147483647 w 15356"/>
                <a:gd name="T11" fmla="*/ 2147483647 h 8638"/>
                <a:gd name="T12" fmla="*/ 378220357 w 15356"/>
                <a:gd name="T13" fmla="*/ 2147483647 h 8638"/>
                <a:gd name="T14" fmla="*/ 378220357 w 15356"/>
                <a:gd name="T15" fmla="*/ 372983152 h 8638"/>
                <a:gd name="T16" fmla="*/ 2147483647 w 15356"/>
                <a:gd name="T17" fmla="*/ 372983152 h 8638"/>
                <a:gd name="T18" fmla="*/ 2147483647 w 15356"/>
                <a:gd name="T19" fmla="*/ 2147483647 h 86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7289007" y="2632075"/>
            <a:ext cx="602456" cy="1570038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ja-JP" altLang="en-US" sz="9600">
                <a:solidFill>
                  <a:schemeClr val="accent1"/>
                </a:solidFill>
                <a:latin typeface="Arial" charset="0"/>
                <a:cs typeface="Arial" charset="0"/>
              </a:rPr>
              <a:t>”</a:t>
            </a:r>
            <a:endParaRPr lang="en-US" sz="9600">
              <a:solidFill>
                <a:schemeClr val="accent1"/>
              </a:solidFill>
              <a:latin typeface="Arial" charset="0"/>
              <a:cs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73894" y="590550"/>
            <a:ext cx="601266" cy="1570038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ja-JP" altLang="en-US" sz="9600">
                <a:solidFill>
                  <a:schemeClr val="accent1"/>
                </a:solidFill>
                <a:latin typeface="Arial" charset="0"/>
                <a:cs typeface="Arial" charset="0"/>
              </a:rPr>
              <a:t>“</a:t>
            </a:r>
            <a:endParaRPr lang="en-US" sz="9600">
              <a:solidFill>
                <a:schemeClr val="accent1"/>
              </a:solidFill>
              <a:latin typeface="Arial" charset="0"/>
              <a:cs typeface="Arial" charset="0"/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7828360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6940" dir="5400000" rotWithShape="0">
              <a:srgbClr val="000000">
                <a:alpha val="45000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6408" y="980518"/>
            <a:ext cx="6340430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459459" y="3678766"/>
            <a:ext cx="5794329" cy="342174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216" y="4350657"/>
            <a:ext cx="6619244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7209AAE-5DD7-424C-977E-EC7D0B2DEAEE}" type="datetime1">
              <a:rPr lang="en-US" smtClean="0"/>
              <a:t>1/21/19</a:t>
            </a:fld>
            <a:endParaRPr lang="en-US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008204A-3A7C-9343-A211-C1990EE2FC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3965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0" y="-1588"/>
            <a:ext cx="9144000" cy="6865938"/>
            <a:chOff x="0" y="-2373"/>
            <a:chExt cx="12192000" cy="6867027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>
              <a:spLocks/>
            </p:cNvSpPr>
            <p:nvPr/>
          </p:nvSpPr>
          <p:spPr bwMode="gray">
            <a:xfrm rot="-589932">
              <a:off x="8490951" y="4193583"/>
              <a:ext cx="3299407" cy="440924"/>
            </a:xfrm>
            <a:custGeom>
              <a:avLst/>
              <a:gdLst>
                <a:gd name="T0" fmla="*/ 9253187 w 10000"/>
                <a:gd name="T1" fmla="*/ 17583959 h 5291"/>
                <a:gd name="T2" fmla="*/ 1084036337 w 10000"/>
                <a:gd name="T3" fmla="*/ 36744278 h 5291"/>
                <a:gd name="T4" fmla="*/ 1088608655 w 10000"/>
                <a:gd name="T5" fmla="*/ 0 h 5291"/>
                <a:gd name="T6" fmla="*/ 1088608655 w 10000"/>
                <a:gd name="T7" fmla="*/ 0 h 5291"/>
                <a:gd name="T8" fmla="*/ 1052358070 w 10000"/>
                <a:gd name="T9" fmla="*/ 1416690 h 5291"/>
                <a:gd name="T10" fmla="*/ 1016107156 w 10000"/>
                <a:gd name="T11" fmla="*/ 2777880 h 5291"/>
                <a:gd name="T12" fmla="*/ 979856571 w 10000"/>
                <a:gd name="T13" fmla="*/ 4097318 h 5291"/>
                <a:gd name="T14" fmla="*/ 943497106 w 10000"/>
                <a:gd name="T15" fmla="*/ 5229337 h 5291"/>
                <a:gd name="T16" fmla="*/ 907137641 w 10000"/>
                <a:gd name="T17" fmla="*/ 6368273 h 5291"/>
                <a:gd name="T18" fmla="*/ 870778176 w 10000"/>
                <a:gd name="T19" fmla="*/ 7437707 h 5291"/>
                <a:gd name="T20" fmla="*/ 834853902 w 10000"/>
                <a:gd name="T21" fmla="*/ 8347472 h 5291"/>
                <a:gd name="T22" fmla="*/ 798276676 w 10000"/>
                <a:gd name="T23" fmla="*/ 9201736 h 5291"/>
                <a:gd name="T24" fmla="*/ 762026092 w 10000"/>
                <a:gd name="T25" fmla="*/ 10000333 h 5291"/>
                <a:gd name="T26" fmla="*/ 726428460 w 10000"/>
                <a:gd name="T27" fmla="*/ 10680928 h 5291"/>
                <a:gd name="T28" fmla="*/ 690177875 w 10000"/>
                <a:gd name="T29" fmla="*/ 11361522 h 5291"/>
                <a:gd name="T30" fmla="*/ 654580243 w 10000"/>
                <a:gd name="T31" fmla="*/ 11937865 h 5291"/>
                <a:gd name="T32" fmla="*/ 618982941 w 10000"/>
                <a:gd name="T33" fmla="*/ 12389289 h 5291"/>
                <a:gd name="T34" fmla="*/ 583385309 w 10000"/>
                <a:gd name="T35" fmla="*/ 12847630 h 5291"/>
                <a:gd name="T36" fmla="*/ 548223198 w 10000"/>
                <a:gd name="T37" fmla="*/ 13236553 h 5291"/>
                <a:gd name="T38" fmla="*/ 513496610 w 10000"/>
                <a:gd name="T39" fmla="*/ 13528225 h 5291"/>
                <a:gd name="T40" fmla="*/ 478552260 w 10000"/>
                <a:gd name="T41" fmla="*/ 13750479 h 5291"/>
                <a:gd name="T42" fmla="*/ 444043432 w 10000"/>
                <a:gd name="T43" fmla="*/ 13979649 h 5291"/>
                <a:gd name="T44" fmla="*/ 409970126 w 10000"/>
                <a:gd name="T45" fmla="*/ 14090734 h 5291"/>
                <a:gd name="T46" fmla="*/ 376005371 w 10000"/>
                <a:gd name="T47" fmla="*/ 14208820 h 5291"/>
                <a:gd name="T48" fmla="*/ 342367587 w 10000"/>
                <a:gd name="T49" fmla="*/ 14257404 h 5291"/>
                <a:gd name="T50" fmla="*/ 309056114 w 10000"/>
                <a:gd name="T51" fmla="*/ 14208820 h 5291"/>
                <a:gd name="T52" fmla="*/ 276180162 w 10000"/>
                <a:gd name="T53" fmla="*/ 14208820 h 5291"/>
                <a:gd name="T54" fmla="*/ 243630522 w 10000"/>
                <a:gd name="T55" fmla="*/ 14090734 h 5291"/>
                <a:gd name="T56" fmla="*/ 211516734 w 10000"/>
                <a:gd name="T57" fmla="*/ 13917148 h 5291"/>
                <a:gd name="T58" fmla="*/ 179947018 w 10000"/>
                <a:gd name="T59" fmla="*/ 13750479 h 5291"/>
                <a:gd name="T60" fmla="*/ 148921704 w 10000"/>
                <a:gd name="T61" fmla="*/ 13576809 h 5291"/>
                <a:gd name="T62" fmla="*/ 118114151 w 10000"/>
                <a:gd name="T63" fmla="*/ 13299055 h 5291"/>
                <a:gd name="T64" fmla="*/ 87741790 w 10000"/>
                <a:gd name="T65" fmla="*/ 13007383 h 5291"/>
                <a:gd name="T66" fmla="*/ 58022712 w 10000"/>
                <a:gd name="T67" fmla="*/ 12729628 h 5291"/>
                <a:gd name="T68" fmla="*/ 0 w 10000"/>
                <a:gd name="T69" fmla="*/ 11986533 h 5291"/>
                <a:gd name="T70" fmla="*/ 9253187 w 10000"/>
                <a:gd name="T71" fmla="*/ 17583959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5"/>
            <p:cNvSpPr>
              <a:spLocks/>
            </p:cNvSpPr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>
                <a:gd name="T0" fmla="*/ 0 w 10000"/>
                <a:gd name="T1" fmla="*/ 0 h 8000"/>
                <a:gd name="T2" fmla="*/ 0 w 10000"/>
                <a:gd name="T3" fmla="*/ 680229833 h 8000"/>
                <a:gd name="T4" fmla="*/ 2147483647 w 10000"/>
                <a:gd name="T5" fmla="*/ 682790192 h 8000"/>
                <a:gd name="T6" fmla="*/ 2147483647 w 10000"/>
                <a:gd name="T7" fmla="*/ 597437 h 8000"/>
                <a:gd name="T8" fmla="*/ 2147483647 w 10000"/>
                <a:gd name="T9" fmla="*/ 597437 h 8000"/>
                <a:gd name="T10" fmla="*/ 2147483647 w 10000"/>
                <a:gd name="T11" fmla="*/ 13314514 h 8000"/>
                <a:gd name="T12" fmla="*/ 2147483647 w 10000"/>
                <a:gd name="T13" fmla="*/ 25433862 h 8000"/>
                <a:gd name="T14" fmla="*/ 2147483647 w 10000"/>
                <a:gd name="T15" fmla="*/ 37297292 h 8000"/>
                <a:gd name="T16" fmla="*/ 2147483647 w 10000"/>
                <a:gd name="T17" fmla="*/ 47454009 h 8000"/>
                <a:gd name="T18" fmla="*/ 2147483647 w 10000"/>
                <a:gd name="T19" fmla="*/ 57695741 h 8000"/>
                <a:gd name="T20" fmla="*/ 2147483647 w 10000"/>
                <a:gd name="T21" fmla="*/ 67254729 h 8000"/>
                <a:gd name="T22" fmla="*/ 2147483647 w 10000"/>
                <a:gd name="T23" fmla="*/ 75448231 h 8000"/>
                <a:gd name="T24" fmla="*/ 2147483647 w 10000"/>
                <a:gd name="T25" fmla="*/ 83214910 h 8000"/>
                <a:gd name="T26" fmla="*/ 2147483647 w 10000"/>
                <a:gd name="T27" fmla="*/ 90299137 h 8000"/>
                <a:gd name="T28" fmla="*/ 2147483647 w 10000"/>
                <a:gd name="T29" fmla="*/ 96444117 h 8000"/>
                <a:gd name="T30" fmla="*/ 2147483647 w 10000"/>
                <a:gd name="T31" fmla="*/ 102589098 h 8000"/>
                <a:gd name="T32" fmla="*/ 2147483647 w 10000"/>
                <a:gd name="T33" fmla="*/ 107710110 h 8000"/>
                <a:gd name="T34" fmla="*/ 2147483647 w 10000"/>
                <a:gd name="T35" fmla="*/ 111721554 h 8000"/>
                <a:gd name="T36" fmla="*/ 2147483647 w 10000"/>
                <a:gd name="T37" fmla="*/ 115903612 h 8000"/>
                <a:gd name="T38" fmla="*/ 2147483647 w 10000"/>
                <a:gd name="T39" fmla="*/ 119402926 h 8000"/>
                <a:gd name="T40" fmla="*/ 2147483647 w 10000"/>
                <a:gd name="T41" fmla="*/ 121877980 h 8000"/>
                <a:gd name="T42" fmla="*/ 2147483647 w 10000"/>
                <a:gd name="T43" fmla="*/ 124011808 h 8000"/>
                <a:gd name="T44" fmla="*/ 2147483647 w 10000"/>
                <a:gd name="T45" fmla="*/ 126060037 h 8000"/>
                <a:gd name="T46" fmla="*/ 2147483647 w 10000"/>
                <a:gd name="T47" fmla="*/ 126998992 h 8000"/>
                <a:gd name="T48" fmla="*/ 2147483647 w 10000"/>
                <a:gd name="T49" fmla="*/ 128023252 h 8000"/>
                <a:gd name="T50" fmla="*/ 2147483647 w 10000"/>
                <a:gd name="T51" fmla="*/ 128535383 h 8000"/>
                <a:gd name="T52" fmla="*/ 2147483647 w 10000"/>
                <a:gd name="T53" fmla="*/ 128023252 h 8000"/>
                <a:gd name="T54" fmla="*/ 2147483647 w 10000"/>
                <a:gd name="T55" fmla="*/ 128023252 h 8000"/>
                <a:gd name="T56" fmla="*/ 2147483647 w 10000"/>
                <a:gd name="T57" fmla="*/ 126998992 h 8000"/>
                <a:gd name="T58" fmla="*/ 2147483647 w 10000"/>
                <a:gd name="T59" fmla="*/ 125462600 h 8000"/>
                <a:gd name="T60" fmla="*/ 2147483647 w 10000"/>
                <a:gd name="T61" fmla="*/ 124011808 h 8000"/>
                <a:gd name="T62" fmla="*/ 2147483647 w 10000"/>
                <a:gd name="T63" fmla="*/ 122390110 h 8000"/>
                <a:gd name="T64" fmla="*/ 2147483647 w 10000"/>
                <a:gd name="T65" fmla="*/ 119915057 h 8000"/>
                <a:gd name="T66" fmla="*/ 2147483647 w 10000"/>
                <a:gd name="T67" fmla="*/ 117269098 h 8000"/>
                <a:gd name="T68" fmla="*/ 2147483647 w 10000"/>
                <a:gd name="T69" fmla="*/ 114879351 h 8000"/>
                <a:gd name="T70" fmla="*/ 2147483647 w 10000"/>
                <a:gd name="T71" fmla="*/ 108136934 h 8000"/>
                <a:gd name="T72" fmla="*/ 2147483647 w 10000"/>
                <a:gd name="T73" fmla="*/ 100967692 h 8000"/>
                <a:gd name="T74" fmla="*/ 2147483647 w 10000"/>
                <a:gd name="T75" fmla="*/ 93456933 h 8000"/>
                <a:gd name="T76" fmla="*/ 2147483647 w 10000"/>
                <a:gd name="T77" fmla="*/ 85178125 h 8000"/>
                <a:gd name="T78" fmla="*/ 2147483647 w 10000"/>
                <a:gd name="T79" fmla="*/ 76557799 h 8000"/>
                <a:gd name="T80" fmla="*/ 2047667065 w 10000"/>
                <a:gd name="T81" fmla="*/ 67254729 h 8000"/>
                <a:gd name="T82" fmla="*/ 1713172322 w 10000"/>
                <a:gd name="T83" fmla="*/ 58122565 h 8000"/>
                <a:gd name="T84" fmla="*/ 1405386318 w 10000"/>
                <a:gd name="T85" fmla="*/ 48990108 h 8000"/>
                <a:gd name="T86" fmla="*/ 1123036941 w 10000"/>
                <a:gd name="T87" fmla="*/ 40370074 h 8000"/>
                <a:gd name="T88" fmla="*/ 872483630 w 10000"/>
                <a:gd name="T89" fmla="*/ 32176572 h 8000"/>
                <a:gd name="T90" fmla="*/ 646095960 w 10000"/>
                <a:gd name="T91" fmla="*/ 24409894 h 8000"/>
                <a:gd name="T92" fmla="*/ 455319567 w 10000"/>
                <a:gd name="T93" fmla="*/ 17923103 h 8000"/>
                <a:gd name="T94" fmla="*/ 295067126 w 10000"/>
                <a:gd name="T95" fmla="*/ 11778123 h 8000"/>
                <a:gd name="T96" fmla="*/ 75038895 w 10000"/>
                <a:gd name="T97" fmla="*/ 2987184 h 8000"/>
                <a:gd name="T98" fmla="*/ 0 w 10000"/>
                <a:gd name="T99" fmla="*/ 0 h 8000"/>
                <a:gd name="T100" fmla="*/ 0 w 10000"/>
                <a:gd name="T101" fmla="*/ 0 h 80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>
                <a:gd name="T0" fmla="*/ 0 w 15356"/>
                <a:gd name="T1" fmla="*/ 0 h 8638"/>
                <a:gd name="T2" fmla="*/ 0 w 15356"/>
                <a:gd name="T3" fmla="*/ 2147483647 h 8638"/>
                <a:gd name="T4" fmla="*/ 2147483647 w 15356"/>
                <a:gd name="T5" fmla="*/ 2147483647 h 8638"/>
                <a:gd name="T6" fmla="*/ 2147483647 w 15356"/>
                <a:gd name="T7" fmla="*/ 0 h 8638"/>
                <a:gd name="T8" fmla="*/ 0 w 15356"/>
                <a:gd name="T9" fmla="*/ 0 h 8638"/>
                <a:gd name="T10" fmla="*/ 2147483647 w 15356"/>
                <a:gd name="T11" fmla="*/ 2147483647 h 8638"/>
                <a:gd name="T12" fmla="*/ 378220357 w 15356"/>
                <a:gd name="T13" fmla="*/ 2147483647 h 8638"/>
                <a:gd name="T14" fmla="*/ 378220357 w 15356"/>
                <a:gd name="T15" fmla="*/ 372983152 h 8638"/>
                <a:gd name="T16" fmla="*/ 2147483647 w 15356"/>
                <a:gd name="T17" fmla="*/ 372983152 h 8638"/>
                <a:gd name="T18" fmla="*/ 2147483647 w 15356"/>
                <a:gd name="T19" fmla="*/ 2147483647 h 86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7828360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6940" dir="5400000" rotWithShape="0">
              <a:srgbClr val="000000">
                <a:alpha val="45000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6" y="2370667"/>
            <a:ext cx="6619245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216" y="5033068"/>
            <a:ext cx="6619244" cy="860400"/>
          </a:xfrm>
        </p:spPr>
        <p:txBody>
          <a:bodyPr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07E0241-5EB3-F24A-A625-8C0E3D0F7AFB}" type="datetime1">
              <a:rPr lang="en-US" smtClean="0"/>
              <a:t>1/21/19</a:t>
            </a:fld>
            <a:endParaRPr lang="en-US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A43A9E7-8BFB-224C-BECF-DC8B2B8B0D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9290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3302794" y="2570163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829300" y="2570163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216" y="2617299"/>
            <a:ext cx="234687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216" y="3193561"/>
            <a:ext cx="2346876" cy="2833496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84541" y="2603502"/>
            <a:ext cx="235903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84541" y="3193562"/>
            <a:ext cx="2359035" cy="2833495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15025" y="2617300"/>
            <a:ext cx="2370772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15026" y="3193562"/>
            <a:ext cx="2373539" cy="283349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AA061AF-47FB-684A-8ADC-B025FE62DA10}" type="datetime1">
              <a:rPr lang="en-US" smtClean="0"/>
              <a:t>1/21/19</a:t>
            </a:fld>
            <a:endParaRPr lang="en-US"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8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F137331-88D3-EA4D-A570-F30215C0CB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1582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3290888" y="2603500"/>
            <a:ext cx="0" cy="35179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851922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215" y="4532845"/>
            <a:ext cx="228782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00914" y="2603500"/>
            <a:ext cx="201843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215" y="5109108"/>
            <a:ext cx="2287828" cy="9179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29403" y="4532846"/>
            <a:ext cx="2285075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61348" y="2603500"/>
            <a:ext cx="201843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26649" y="5184002"/>
            <a:ext cx="2287829" cy="843056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7575" y="4532847"/>
            <a:ext cx="2287829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22273" y="2603500"/>
            <a:ext cx="201843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87576" y="5184001"/>
            <a:ext cx="2287828" cy="843054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Date Placeholder 6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57C4B4B-2161-C748-93F0-7CA53B2EB1F5}" type="datetime1">
              <a:rPr lang="en-US" smtClean="0"/>
              <a:t>1/21/19</a:t>
            </a:fld>
            <a:endParaRPr lang="en-US"/>
          </a:p>
        </p:txBody>
      </p:sp>
      <p:sp>
        <p:nvSpPr>
          <p:cNvPr id="16" name="Footer Placeholder 7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8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DFB5A21-E720-714C-9CA5-DC6EDBDCB5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3303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5" y="973668"/>
            <a:ext cx="6619245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08C98B-BF8F-8348-8175-9E5E805C20BE}" type="datetime1">
              <a:rPr lang="en-US" smtClean="0"/>
              <a:t>1/21/19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84F99-EB57-BC4C-BBC9-1C7F331846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3207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0" y="-1588"/>
            <a:ext cx="9144000" cy="6865938"/>
            <a:chOff x="0" y="-2373"/>
            <a:chExt cx="12192000" cy="6867027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>
              <a:spLocks/>
            </p:cNvSpPr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>
                <a:gd name="T0" fmla="*/ 9253187 w 10000"/>
                <a:gd name="T1" fmla="*/ 17583959 h 5291"/>
                <a:gd name="T2" fmla="*/ 1084036337 w 10000"/>
                <a:gd name="T3" fmla="*/ 36744278 h 5291"/>
                <a:gd name="T4" fmla="*/ 1088608655 w 10000"/>
                <a:gd name="T5" fmla="*/ 0 h 5291"/>
                <a:gd name="T6" fmla="*/ 1088608655 w 10000"/>
                <a:gd name="T7" fmla="*/ 0 h 5291"/>
                <a:gd name="T8" fmla="*/ 1052358070 w 10000"/>
                <a:gd name="T9" fmla="*/ 1416690 h 5291"/>
                <a:gd name="T10" fmla="*/ 1016107156 w 10000"/>
                <a:gd name="T11" fmla="*/ 2777880 h 5291"/>
                <a:gd name="T12" fmla="*/ 979856571 w 10000"/>
                <a:gd name="T13" fmla="*/ 4097318 h 5291"/>
                <a:gd name="T14" fmla="*/ 943497106 w 10000"/>
                <a:gd name="T15" fmla="*/ 5229337 h 5291"/>
                <a:gd name="T16" fmla="*/ 907137641 w 10000"/>
                <a:gd name="T17" fmla="*/ 6368273 h 5291"/>
                <a:gd name="T18" fmla="*/ 870778176 w 10000"/>
                <a:gd name="T19" fmla="*/ 7437707 h 5291"/>
                <a:gd name="T20" fmla="*/ 834853902 w 10000"/>
                <a:gd name="T21" fmla="*/ 8347472 h 5291"/>
                <a:gd name="T22" fmla="*/ 798276676 w 10000"/>
                <a:gd name="T23" fmla="*/ 9201736 h 5291"/>
                <a:gd name="T24" fmla="*/ 762026092 w 10000"/>
                <a:gd name="T25" fmla="*/ 10000333 h 5291"/>
                <a:gd name="T26" fmla="*/ 726428460 w 10000"/>
                <a:gd name="T27" fmla="*/ 10680928 h 5291"/>
                <a:gd name="T28" fmla="*/ 690177875 w 10000"/>
                <a:gd name="T29" fmla="*/ 11361522 h 5291"/>
                <a:gd name="T30" fmla="*/ 654580243 w 10000"/>
                <a:gd name="T31" fmla="*/ 11937865 h 5291"/>
                <a:gd name="T32" fmla="*/ 618982941 w 10000"/>
                <a:gd name="T33" fmla="*/ 12389289 h 5291"/>
                <a:gd name="T34" fmla="*/ 583385309 w 10000"/>
                <a:gd name="T35" fmla="*/ 12847630 h 5291"/>
                <a:gd name="T36" fmla="*/ 548223198 w 10000"/>
                <a:gd name="T37" fmla="*/ 13236553 h 5291"/>
                <a:gd name="T38" fmla="*/ 513496610 w 10000"/>
                <a:gd name="T39" fmla="*/ 13528225 h 5291"/>
                <a:gd name="T40" fmla="*/ 478552260 w 10000"/>
                <a:gd name="T41" fmla="*/ 13750479 h 5291"/>
                <a:gd name="T42" fmla="*/ 444043432 w 10000"/>
                <a:gd name="T43" fmla="*/ 13979649 h 5291"/>
                <a:gd name="T44" fmla="*/ 409970126 w 10000"/>
                <a:gd name="T45" fmla="*/ 14090734 h 5291"/>
                <a:gd name="T46" fmla="*/ 376005371 w 10000"/>
                <a:gd name="T47" fmla="*/ 14208820 h 5291"/>
                <a:gd name="T48" fmla="*/ 342367587 w 10000"/>
                <a:gd name="T49" fmla="*/ 14257404 h 5291"/>
                <a:gd name="T50" fmla="*/ 309056114 w 10000"/>
                <a:gd name="T51" fmla="*/ 14208820 h 5291"/>
                <a:gd name="T52" fmla="*/ 276180162 w 10000"/>
                <a:gd name="T53" fmla="*/ 14208820 h 5291"/>
                <a:gd name="T54" fmla="*/ 243630522 w 10000"/>
                <a:gd name="T55" fmla="*/ 14090734 h 5291"/>
                <a:gd name="T56" fmla="*/ 211516734 w 10000"/>
                <a:gd name="T57" fmla="*/ 13917148 h 5291"/>
                <a:gd name="T58" fmla="*/ 179947018 w 10000"/>
                <a:gd name="T59" fmla="*/ 13750479 h 5291"/>
                <a:gd name="T60" fmla="*/ 148921704 w 10000"/>
                <a:gd name="T61" fmla="*/ 13576809 h 5291"/>
                <a:gd name="T62" fmla="*/ 118114151 w 10000"/>
                <a:gd name="T63" fmla="*/ 13299055 h 5291"/>
                <a:gd name="T64" fmla="*/ 87741790 w 10000"/>
                <a:gd name="T65" fmla="*/ 13007383 h 5291"/>
                <a:gd name="T66" fmla="*/ 58022712 w 10000"/>
                <a:gd name="T67" fmla="*/ 12729628 h 5291"/>
                <a:gd name="T68" fmla="*/ 0 w 10000"/>
                <a:gd name="T69" fmla="*/ 11986533 h 5291"/>
                <a:gd name="T70" fmla="*/ 9253187 w 10000"/>
                <a:gd name="T71" fmla="*/ 17583959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14338" y="402504"/>
              <a:ext cx="6511925" cy="60540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>
              <a:spLocks/>
            </p:cNvSpPr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>
                <a:gd name="T0" fmla="*/ 0 w 10000"/>
                <a:gd name="T1" fmla="*/ 0 h 8000"/>
                <a:gd name="T2" fmla="*/ 0 w 10000"/>
                <a:gd name="T3" fmla="*/ 196001635 h 8000"/>
                <a:gd name="T4" fmla="*/ 2147483647 w 10000"/>
                <a:gd name="T5" fmla="*/ 196739472 h 8000"/>
                <a:gd name="T6" fmla="*/ 2147483647 w 10000"/>
                <a:gd name="T7" fmla="*/ 172188 h 8000"/>
                <a:gd name="T8" fmla="*/ 2147483647 w 10000"/>
                <a:gd name="T9" fmla="*/ 172188 h 8000"/>
                <a:gd name="T10" fmla="*/ 2147483647 w 10000"/>
                <a:gd name="T11" fmla="*/ 3836438 h 8000"/>
                <a:gd name="T12" fmla="*/ 2147483647 w 10000"/>
                <a:gd name="T13" fmla="*/ 7328501 h 8000"/>
                <a:gd name="T14" fmla="*/ 2147483647 w 10000"/>
                <a:gd name="T15" fmla="*/ 10746857 h 8000"/>
                <a:gd name="T16" fmla="*/ 2147483647 w 10000"/>
                <a:gd name="T17" fmla="*/ 13673428 h 8000"/>
                <a:gd name="T18" fmla="*/ 2147483647 w 10000"/>
                <a:gd name="T19" fmla="*/ 16624462 h 8000"/>
                <a:gd name="T20" fmla="*/ 2147483647 w 10000"/>
                <a:gd name="T21" fmla="*/ 19378844 h 8000"/>
                <a:gd name="T22" fmla="*/ 2147483647 w 10000"/>
                <a:gd name="T23" fmla="*/ 21739765 h 8000"/>
                <a:gd name="T24" fmla="*/ 2147483647 w 10000"/>
                <a:gd name="T25" fmla="*/ 23977583 h 8000"/>
                <a:gd name="T26" fmla="*/ 2147483647 w 10000"/>
                <a:gd name="T27" fmla="*/ 26018749 h 8000"/>
                <a:gd name="T28" fmla="*/ 2147483647 w 10000"/>
                <a:gd name="T29" fmla="*/ 27789401 h 8000"/>
                <a:gd name="T30" fmla="*/ 2147483647 w 10000"/>
                <a:gd name="T31" fmla="*/ 29560052 h 8000"/>
                <a:gd name="T32" fmla="*/ 2147483647 w 10000"/>
                <a:gd name="T33" fmla="*/ 31035726 h 8000"/>
                <a:gd name="T34" fmla="*/ 2147483647 w 10000"/>
                <a:gd name="T35" fmla="*/ 32191488 h 8000"/>
                <a:gd name="T36" fmla="*/ 2147483647 w 10000"/>
                <a:gd name="T37" fmla="*/ 33396491 h 8000"/>
                <a:gd name="T38" fmla="*/ 2147483647 w 10000"/>
                <a:gd name="T39" fmla="*/ 34404842 h 8000"/>
                <a:gd name="T40" fmla="*/ 2147483647 w 10000"/>
                <a:gd name="T41" fmla="*/ 35118058 h 8000"/>
                <a:gd name="T42" fmla="*/ 2147483647 w 10000"/>
                <a:gd name="T43" fmla="*/ 35732791 h 8000"/>
                <a:gd name="T44" fmla="*/ 2147483647 w 10000"/>
                <a:gd name="T45" fmla="*/ 36323061 h 8000"/>
                <a:gd name="T46" fmla="*/ 2109030222 w 10000"/>
                <a:gd name="T47" fmla="*/ 36593575 h 8000"/>
                <a:gd name="T48" fmla="*/ 2030972384 w 10000"/>
                <a:gd name="T49" fmla="*/ 36888710 h 8000"/>
                <a:gd name="T50" fmla="*/ 1954013894 w 10000"/>
                <a:gd name="T51" fmla="*/ 37036277 h 8000"/>
                <a:gd name="T52" fmla="*/ 1877788503 w 10000"/>
                <a:gd name="T53" fmla="*/ 36888710 h 8000"/>
                <a:gd name="T54" fmla="*/ 1802295606 w 10000"/>
                <a:gd name="T55" fmla="*/ 36888710 h 8000"/>
                <a:gd name="T56" fmla="*/ 1727535808 w 10000"/>
                <a:gd name="T57" fmla="*/ 36593575 h 8000"/>
                <a:gd name="T58" fmla="*/ 1654242209 w 10000"/>
                <a:gd name="T59" fmla="*/ 36150873 h 8000"/>
                <a:gd name="T60" fmla="*/ 1581681104 w 10000"/>
                <a:gd name="T61" fmla="*/ 35732791 h 8000"/>
                <a:gd name="T62" fmla="*/ 1510586199 w 10000"/>
                <a:gd name="T63" fmla="*/ 35265625 h 8000"/>
                <a:gd name="T64" fmla="*/ 1439857540 w 10000"/>
                <a:gd name="T65" fmla="*/ 34552409 h 8000"/>
                <a:gd name="T66" fmla="*/ 1370228227 w 10000"/>
                <a:gd name="T67" fmla="*/ 33789952 h 8000"/>
                <a:gd name="T68" fmla="*/ 1302065114 w 10000"/>
                <a:gd name="T69" fmla="*/ 33101356 h 8000"/>
                <a:gd name="T70" fmla="*/ 1169036926 w 10000"/>
                <a:gd name="T71" fmla="*/ 31158673 h 8000"/>
                <a:gd name="T72" fmla="*/ 1041505471 w 10000"/>
                <a:gd name="T73" fmla="*/ 29092886 h 8000"/>
                <a:gd name="T74" fmla="*/ 919104501 w 10000"/>
                <a:gd name="T75" fmla="*/ 26928774 h 8000"/>
                <a:gd name="T76" fmla="*/ 803300216 w 10000"/>
                <a:gd name="T77" fmla="*/ 24543232 h 8000"/>
                <a:gd name="T78" fmla="*/ 692627021 w 10000"/>
                <a:gd name="T79" fmla="*/ 22059364 h 8000"/>
                <a:gd name="T80" fmla="*/ 590015498 w 10000"/>
                <a:gd name="T81" fmla="*/ 19378844 h 8000"/>
                <a:gd name="T82" fmla="*/ 493633807 w 10000"/>
                <a:gd name="T83" fmla="*/ 16747408 h 8000"/>
                <a:gd name="T84" fmla="*/ 404948753 w 10000"/>
                <a:gd name="T85" fmla="*/ 14116130 h 8000"/>
                <a:gd name="T86" fmla="*/ 323592271 w 10000"/>
                <a:gd name="T87" fmla="*/ 11632262 h 8000"/>
                <a:gd name="T88" fmla="*/ 251398018 w 10000"/>
                <a:gd name="T89" fmla="*/ 9271340 h 8000"/>
                <a:gd name="T90" fmla="*/ 186166092 w 10000"/>
                <a:gd name="T91" fmla="*/ 7033366 h 8000"/>
                <a:gd name="T92" fmla="*/ 131195742 w 10000"/>
                <a:gd name="T93" fmla="*/ 5164388 h 8000"/>
                <a:gd name="T94" fmla="*/ 85020768 w 10000"/>
                <a:gd name="T95" fmla="*/ 3393736 h 8000"/>
                <a:gd name="T96" fmla="*/ 21621893 w 10000"/>
                <a:gd name="T97" fmla="*/ 860784 h 8000"/>
                <a:gd name="T98" fmla="*/ 0 w 10000"/>
                <a:gd name="T99" fmla="*/ 0 h 8000"/>
                <a:gd name="T100" fmla="*/ 0 w 10000"/>
                <a:gd name="T101" fmla="*/ 0 h 80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>
                <a:gd name="T0" fmla="*/ 0 w 15356"/>
                <a:gd name="T1" fmla="*/ 0 h 8638"/>
                <a:gd name="T2" fmla="*/ 0 w 15356"/>
                <a:gd name="T3" fmla="*/ 2147483647 h 8638"/>
                <a:gd name="T4" fmla="*/ 2147483647 w 15356"/>
                <a:gd name="T5" fmla="*/ 2147483647 h 8638"/>
                <a:gd name="T6" fmla="*/ 2147483647 w 15356"/>
                <a:gd name="T7" fmla="*/ 0 h 8638"/>
                <a:gd name="T8" fmla="*/ 0 w 15356"/>
                <a:gd name="T9" fmla="*/ 0 h 8638"/>
                <a:gd name="T10" fmla="*/ 2147483647 w 15356"/>
                <a:gd name="T11" fmla="*/ 2147483647 h 8638"/>
                <a:gd name="T12" fmla="*/ 378220357 w 15356"/>
                <a:gd name="T13" fmla="*/ 2147483647 h 8638"/>
                <a:gd name="T14" fmla="*/ 378220357 w 15356"/>
                <a:gd name="T15" fmla="*/ 372983152 h 8638"/>
                <a:gd name="T16" fmla="*/ 2147483647 w 15356"/>
                <a:gd name="T17" fmla="*/ 372983152 h 8638"/>
                <a:gd name="T18" fmla="*/ 2147483647 w 15356"/>
                <a:gd name="T19" fmla="*/ 2147483647 h 86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7828360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6940" dir="5400000" rotWithShape="0">
              <a:srgbClr val="000000">
                <a:alpha val="45000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32567" y="1278468"/>
            <a:ext cx="1060450" cy="4748589"/>
          </a:xfrm>
        </p:spPr>
        <p:txBody>
          <a:bodyPr vert="eaVert" anchor="b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215" y="1278468"/>
            <a:ext cx="4685660" cy="47485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3FCEE9B-1B30-F64E-9778-048CC8E9833A}" type="datetime1">
              <a:rPr lang="en-US" smtClean="0"/>
              <a:t>1/21/19</a:t>
            </a:fld>
            <a:endParaRPr lang="en-US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AC3EEA3-52B9-E04A-843A-B78333D212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439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308100" y="2667000"/>
            <a:ext cx="7162800" cy="1331913"/>
          </a:xfrm>
        </p:spPr>
        <p:txBody>
          <a:bodyPr anchorCtr="1"/>
          <a:lstStyle>
            <a:lvl1pPr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687513" y="4343400"/>
            <a:ext cx="6400800" cy="1752600"/>
          </a:xfrm>
          <a:ln w="9525"/>
        </p:spPr>
        <p:txBody>
          <a:bodyPr/>
          <a:lstStyle>
            <a:lvl1pPr marL="0" indent="0" algn="ctr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4266321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1930" y="164575"/>
            <a:ext cx="7258545" cy="62909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8477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349B1-F051-9E42-838B-16DD5B2F2515}" type="datetime1">
              <a:rPr lang="en-US" smtClean="0"/>
              <a:t>1/21/19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3AAF74-2E20-E041-8021-52145EF685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1066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871345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24000"/>
            <a:ext cx="38862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862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666857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3524" y="274638"/>
            <a:ext cx="7296951" cy="5812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163942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3446529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66611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8481449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760839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212022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457200"/>
            <a:ext cx="1981200" cy="5334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457200"/>
            <a:ext cx="5791200" cy="5334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834987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8E9B5-3C15-4C99-8278-C900DB453F05}" type="datetimeFigureOut">
              <a:rPr lang="en-GB" smtClean="0"/>
              <a:t>21/01/2019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DB5F4-324A-4F80-8334-D5136CC6EB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2159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0" y="-1588"/>
            <a:ext cx="9144000" cy="6865938"/>
            <a:chOff x="0" y="-2373"/>
            <a:chExt cx="12192000" cy="6867027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7289800" y="402504"/>
              <a:ext cx="4478338" cy="60540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>
              <a:spLocks/>
            </p:cNvSpPr>
            <p:nvPr/>
          </p:nvSpPr>
          <p:spPr bwMode="gray">
            <a:xfrm rot="-5677511">
              <a:off x="4698352" y="1826078"/>
              <a:ext cx="3299407" cy="440924"/>
            </a:xfrm>
            <a:custGeom>
              <a:avLst/>
              <a:gdLst>
                <a:gd name="T0" fmla="*/ 9253187 w 10000"/>
                <a:gd name="T1" fmla="*/ 17583959 h 5291"/>
                <a:gd name="T2" fmla="*/ 1084036337 w 10000"/>
                <a:gd name="T3" fmla="*/ 36744278 h 5291"/>
                <a:gd name="T4" fmla="*/ 1088608655 w 10000"/>
                <a:gd name="T5" fmla="*/ 0 h 5291"/>
                <a:gd name="T6" fmla="*/ 1088608655 w 10000"/>
                <a:gd name="T7" fmla="*/ 0 h 5291"/>
                <a:gd name="T8" fmla="*/ 1052358070 w 10000"/>
                <a:gd name="T9" fmla="*/ 1416690 h 5291"/>
                <a:gd name="T10" fmla="*/ 1016107156 w 10000"/>
                <a:gd name="T11" fmla="*/ 2777880 h 5291"/>
                <a:gd name="T12" fmla="*/ 979856571 w 10000"/>
                <a:gd name="T13" fmla="*/ 4097318 h 5291"/>
                <a:gd name="T14" fmla="*/ 943497106 w 10000"/>
                <a:gd name="T15" fmla="*/ 5229337 h 5291"/>
                <a:gd name="T16" fmla="*/ 907137641 w 10000"/>
                <a:gd name="T17" fmla="*/ 6368273 h 5291"/>
                <a:gd name="T18" fmla="*/ 870778176 w 10000"/>
                <a:gd name="T19" fmla="*/ 7437707 h 5291"/>
                <a:gd name="T20" fmla="*/ 834853902 w 10000"/>
                <a:gd name="T21" fmla="*/ 8347472 h 5291"/>
                <a:gd name="T22" fmla="*/ 798276676 w 10000"/>
                <a:gd name="T23" fmla="*/ 9201736 h 5291"/>
                <a:gd name="T24" fmla="*/ 762026092 w 10000"/>
                <a:gd name="T25" fmla="*/ 10000333 h 5291"/>
                <a:gd name="T26" fmla="*/ 726428460 w 10000"/>
                <a:gd name="T27" fmla="*/ 10680928 h 5291"/>
                <a:gd name="T28" fmla="*/ 690177875 w 10000"/>
                <a:gd name="T29" fmla="*/ 11361522 h 5291"/>
                <a:gd name="T30" fmla="*/ 654580243 w 10000"/>
                <a:gd name="T31" fmla="*/ 11937865 h 5291"/>
                <a:gd name="T32" fmla="*/ 618982941 w 10000"/>
                <a:gd name="T33" fmla="*/ 12389289 h 5291"/>
                <a:gd name="T34" fmla="*/ 583385309 w 10000"/>
                <a:gd name="T35" fmla="*/ 12847630 h 5291"/>
                <a:gd name="T36" fmla="*/ 548223198 w 10000"/>
                <a:gd name="T37" fmla="*/ 13236553 h 5291"/>
                <a:gd name="T38" fmla="*/ 513496610 w 10000"/>
                <a:gd name="T39" fmla="*/ 13528225 h 5291"/>
                <a:gd name="T40" fmla="*/ 478552260 w 10000"/>
                <a:gd name="T41" fmla="*/ 13750479 h 5291"/>
                <a:gd name="T42" fmla="*/ 444043432 w 10000"/>
                <a:gd name="T43" fmla="*/ 13979649 h 5291"/>
                <a:gd name="T44" fmla="*/ 409970126 w 10000"/>
                <a:gd name="T45" fmla="*/ 14090734 h 5291"/>
                <a:gd name="T46" fmla="*/ 376005371 w 10000"/>
                <a:gd name="T47" fmla="*/ 14208820 h 5291"/>
                <a:gd name="T48" fmla="*/ 342367587 w 10000"/>
                <a:gd name="T49" fmla="*/ 14257404 h 5291"/>
                <a:gd name="T50" fmla="*/ 309056114 w 10000"/>
                <a:gd name="T51" fmla="*/ 14208820 h 5291"/>
                <a:gd name="T52" fmla="*/ 276180162 w 10000"/>
                <a:gd name="T53" fmla="*/ 14208820 h 5291"/>
                <a:gd name="T54" fmla="*/ 243630522 w 10000"/>
                <a:gd name="T55" fmla="*/ 14090734 h 5291"/>
                <a:gd name="T56" fmla="*/ 211516734 w 10000"/>
                <a:gd name="T57" fmla="*/ 13917148 h 5291"/>
                <a:gd name="T58" fmla="*/ 179947018 w 10000"/>
                <a:gd name="T59" fmla="*/ 13750479 h 5291"/>
                <a:gd name="T60" fmla="*/ 148921704 w 10000"/>
                <a:gd name="T61" fmla="*/ 13576809 h 5291"/>
                <a:gd name="T62" fmla="*/ 118114151 w 10000"/>
                <a:gd name="T63" fmla="*/ 13299055 h 5291"/>
                <a:gd name="T64" fmla="*/ 87741790 w 10000"/>
                <a:gd name="T65" fmla="*/ 13007383 h 5291"/>
                <a:gd name="T66" fmla="*/ 58022712 w 10000"/>
                <a:gd name="T67" fmla="*/ 12729628 h 5291"/>
                <a:gd name="T68" fmla="*/ 0 w 10000"/>
                <a:gd name="T69" fmla="*/ 11986533 h 5291"/>
                <a:gd name="T70" fmla="*/ 9253187 w 10000"/>
                <a:gd name="T71" fmla="*/ 17583959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5"/>
            <p:cNvSpPr>
              <a:spLocks/>
            </p:cNvSpPr>
            <p:nvPr/>
          </p:nvSpPr>
          <p:spPr bwMode="gray">
            <a:xfrm rot="-5400000">
              <a:off x="3787244" y="2801721"/>
              <a:ext cx="6053670" cy="1254558"/>
            </a:xfrm>
            <a:custGeom>
              <a:avLst/>
              <a:gdLst>
                <a:gd name="T0" fmla="*/ 0 w 10000"/>
                <a:gd name="T1" fmla="*/ 0 h 8000"/>
                <a:gd name="T2" fmla="*/ 0 w 10000"/>
                <a:gd name="T3" fmla="*/ 196001635 h 8000"/>
                <a:gd name="T4" fmla="*/ 2147483647 w 10000"/>
                <a:gd name="T5" fmla="*/ 196739472 h 8000"/>
                <a:gd name="T6" fmla="*/ 2147483647 w 10000"/>
                <a:gd name="T7" fmla="*/ 172188 h 8000"/>
                <a:gd name="T8" fmla="*/ 2147483647 w 10000"/>
                <a:gd name="T9" fmla="*/ 172188 h 8000"/>
                <a:gd name="T10" fmla="*/ 2147483647 w 10000"/>
                <a:gd name="T11" fmla="*/ 3836438 h 8000"/>
                <a:gd name="T12" fmla="*/ 2147483647 w 10000"/>
                <a:gd name="T13" fmla="*/ 7328501 h 8000"/>
                <a:gd name="T14" fmla="*/ 2147483647 w 10000"/>
                <a:gd name="T15" fmla="*/ 10746857 h 8000"/>
                <a:gd name="T16" fmla="*/ 2147483647 w 10000"/>
                <a:gd name="T17" fmla="*/ 13673428 h 8000"/>
                <a:gd name="T18" fmla="*/ 2147483647 w 10000"/>
                <a:gd name="T19" fmla="*/ 16624462 h 8000"/>
                <a:gd name="T20" fmla="*/ 2147483647 w 10000"/>
                <a:gd name="T21" fmla="*/ 19378844 h 8000"/>
                <a:gd name="T22" fmla="*/ 2147483647 w 10000"/>
                <a:gd name="T23" fmla="*/ 21739765 h 8000"/>
                <a:gd name="T24" fmla="*/ 2147483647 w 10000"/>
                <a:gd name="T25" fmla="*/ 23977583 h 8000"/>
                <a:gd name="T26" fmla="*/ 2147483647 w 10000"/>
                <a:gd name="T27" fmla="*/ 26018749 h 8000"/>
                <a:gd name="T28" fmla="*/ 2147483647 w 10000"/>
                <a:gd name="T29" fmla="*/ 27789401 h 8000"/>
                <a:gd name="T30" fmla="*/ 2147483647 w 10000"/>
                <a:gd name="T31" fmla="*/ 29560052 h 8000"/>
                <a:gd name="T32" fmla="*/ 2147483647 w 10000"/>
                <a:gd name="T33" fmla="*/ 31035726 h 8000"/>
                <a:gd name="T34" fmla="*/ 2147483647 w 10000"/>
                <a:gd name="T35" fmla="*/ 32191488 h 8000"/>
                <a:gd name="T36" fmla="*/ 2147483647 w 10000"/>
                <a:gd name="T37" fmla="*/ 33396491 h 8000"/>
                <a:gd name="T38" fmla="*/ 2147483647 w 10000"/>
                <a:gd name="T39" fmla="*/ 34404842 h 8000"/>
                <a:gd name="T40" fmla="*/ 2147483647 w 10000"/>
                <a:gd name="T41" fmla="*/ 35118058 h 8000"/>
                <a:gd name="T42" fmla="*/ 2147483647 w 10000"/>
                <a:gd name="T43" fmla="*/ 35732791 h 8000"/>
                <a:gd name="T44" fmla="*/ 2147483647 w 10000"/>
                <a:gd name="T45" fmla="*/ 36323061 h 8000"/>
                <a:gd name="T46" fmla="*/ 2109030222 w 10000"/>
                <a:gd name="T47" fmla="*/ 36593575 h 8000"/>
                <a:gd name="T48" fmla="*/ 2030972384 w 10000"/>
                <a:gd name="T49" fmla="*/ 36888710 h 8000"/>
                <a:gd name="T50" fmla="*/ 1954013894 w 10000"/>
                <a:gd name="T51" fmla="*/ 37036277 h 8000"/>
                <a:gd name="T52" fmla="*/ 1877788503 w 10000"/>
                <a:gd name="T53" fmla="*/ 36888710 h 8000"/>
                <a:gd name="T54" fmla="*/ 1802295606 w 10000"/>
                <a:gd name="T55" fmla="*/ 36888710 h 8000"/>
                <a:gd name="T56" fmla="*/ 1727535808 w 10000"/>
                <a:gd name="T57" fmla="*/ 36593575 h 8000"/>
                <a:gd name="T58" fmla="*/ 1654242209 w 10000"/>
                <a:gd name="T59" fmla="*/ 36150873 h 8000"/>
                <a:gd name="T60" fmla="*/ 1581681104 w 10000"/>
                <a:gd name="T61" fmla="*/ 35732791 h 8000"/>
                <a:gd name="T62" fmla="*/ 1510586199 w 10000"/>
                <a:gd name="T63" fmla="*/ 35265625 h 8000"/>
                <a:gd name="T64" fmla="*/ 1439857540 w 10000"/>
                <a:gd name="T65" fmla="*/ 34552409 h 8000"/>
                <a:gd name="T66" fmla="*/ 1370228227 w 10000"/>
                <a:gd name="T67" fmla="*/ 33789952 h 8000"/>
                <a:gd name="T68" fmla="*/ 1302065114 w 10000"/>
                <a:gd name="T69" fmla="*/ 33101356 h 8000"/>
                <a:gd name="T70" fmla="*/ 1169036926 w 10000"/>
                <a:gd name="T71" fmla="*/ 31158673 h 8000"/>
                <a:gd name="T72" fmla="*/ 1041505471 w 10000"/>
                <a:gd name="T73" fmla="*/ 29092886 h 8000"/>
                <a:gd name="T74" fmla="*/ 919104501 w 10000"/>
                <a:gd name="T75" fmla="*/ 26928774 h 8000"/>
                <a:gd name="T76" fmla="*/ 803300216 w 10000"/>
                <a:gd name="T77" fmla="*/ 24543232 h 8000"/>
                <a:gd name="T78" fmla="*/ 692627021 w 10000"/>
                <a:gd name="T79" fmla="*/ 22059364 h 8000"/>
                <a:gd name="T80" fmla="*/ 590015498 w 10000"/>
                <a:gd name="T81" fmla="*/ 19378844 h 8000"/>
                <a:gd name="T82" fmla="*/ 493633807 w 10000"/>
                <a:gd name="T83" fmla="*/ 16747408 h 8000"/>
                <a:gd name="T84" fmla="*/ 404948753 w 10000"/>
                <a:gd name="T85" fmla="*/ 14116130 h 8000"/>
                <a:gd name="T86" fmla="*/ 323592271 w 10000"/>
                <a:gd name="T87" fmla="*/ 11632262 h 8000"/>
                <a:gd name="T88" fmla="*/ 251398018 w 10000"/>
                <a:gd name="T89" fmla="*/ 9271340 h 8000"/>
                <a:gd name="T90" fmla="*/ 186166092 w 10000"/>
                <a:gd name="T91" fmla="*/ 7033366 h 8000"/>
                <a:gd name="T92" fmla="*/ 131195742 w 10000"/>
                <a:gd name="T93" fmla="*/ 5164388 h 8000"/>
                <a:gd name="T94" fmla="*/ 85020768 w 10000"/>
                <a:gd name="T95" fmla="*/ 3393736 h 8000"/>
                <a:gd name="T96" fmla="*/ 21621893 w 10000"/>
                <a:gd name="T97" fmla="*/ 860784 h 8000"/>
                <a:gd name="T98" fmla="*/ 0 w 10000"/>
                <a:gd name="T99" fmla="*/ 0 h 8000"/>
                <a:gd name="T100" fmla="*/ 0 w 10000"/>
                <a:gd name="T101" fmla="*/ 0 h 80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>
                <a:gd name="T0" fmla="*/ 0 w 15356"/>
                <a:gd name="T1" fmla="*/ 0 h 8638"/>
                <a:gd name="T2" fmla="*/ 0 w 15356"/>
                <a:gd name="T3" fmla="*/ 2147483647 h 8638"/>
                <a:gd name="T4" fmla="*/ 2147483647 w 15356"/>
                <a:gd name="T5" fmla="*/ 2147483647 h 8638"/>
                <a:gd name="T6" fmla="*/ 2147483647 w 15356"/>
                <a:gd name="T7" fmla="*/ 0 h 8638"/>
                <a:gd name="T8" fmla="*/ 0 w 15356"/>
                <a:gd name="T9" fmla="*/ 0 h 8638"/>
                <a:gd name="T10" fmla="*/ 2147483647 w 15356"/>
                <a:gd name="T11" fmla="*/ 2147483647 h 8638"/>
                <a:gd name="T12" fmla="*/ 378220357 w 15356"/>
                <a:gd name="T13" fmla="*/ 2147483647 h 8638"/>
                <a:gd name="T14" fmla="*/ 378220357 w 15356"/>
                <a:gd name="T15" fmla="*/ 372983152 h 8638"/>
                <a:gd name="T16" fmla="*/ 2147483647 w 15356"/>
                <a:gd name="T17" fmla="*/ 372983152 h 8638"/>
                <a:gd name="T18" fmla="*/ 2147483647 w 15356"/>
                <a:gd name="T19" fmla="*/ 2147483647 h 86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7828360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6940" dir="5400000" rotWithShape="0">
              <a:srgbClr val="000000">
                <a:alpha val="45000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8" y="2677645"/>
            <a:ext cx="3263267" cy="2283824"/>
          </a:xfrm>
        </p:spPr>
        <p:txBody>
          <a:bodyPr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71669" y="2677645"/>
            <a:ext cx="2816534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D3C0204-6E7A-0546-9683-C8966E6814E5}" type="datetime1">
              <a:rPr lang="en-US" smtClean="0"/>
              <a:t>1/21/19</a:t>
            </a:fld>
            <a:endParaRPr lang="en-US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9AA7C4E-B63F-9D42-A6E9-E0606FA0D6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26986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8E9B5-3C15-4C99-8278-C900DB453F05}" type="datetimeFigureOut">
              <a:rPr lang="en-GB" smtClean="0"/>
              <a:t>21/01/2019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DB5F4-324A-4F80-8334-D5136CC6EB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199049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8E9B5-3C15-4C99-8278-C900DB453F05}" type="datetimeFigureOut">
              <a:rPr lang="en-GB" smtClean="0"/>
              <a:t>21/01/2019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DB5F4-324A-4F80-8334-D5136CC6EB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287571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8E9B5-3C15-4C99-8278-C900DB453F05}" type="datetimeFigureOut">
              <a:rPr lang="en-GB" smtClean="0"/>
              <a:t>21/01/2019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DB5F4-324A-4F80-8334-D5136CC6EB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8967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8E9B5-3C15-4C99-8278-C900DB453F05}" type="datetimeFigureOut">
              <a:rPr lang="en-GB" smtClean="0"/>
              <a:t>21/01/2019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DB5F4-324A-4F80-8334-D5136CC6EB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764254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8E9B5-3C15-4C99-8278-C900DB453F05}" type="datetimeFigureOut">
              <a:rPr lang="en-GB" smtClean="0"/>
              <a:t>21/01/2019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DB5F4-324A-4F80-8334-D5136CC6EB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464810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8E9B5-3C15-4C99-8278-C900DB453F05}" type="datetimeFigureOut">
              <a:rPr lang="en-GB" smtClean="0"/>
              <a:t>21/01/2019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DB5F4-324A-4F80-8334-D5136CC6EB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702504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8E9B5-3C15-4C99-8278-C900DB453F05}" type="datetimeFigureOut">
              <a:rPr lang="en-GB" smtClean="0"/>
              <a:t>21/01/2019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DB5F4-324A-4F80-8334-D5136CC6EB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370560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8E9B5-3C15-4C99-8278-C900DB453F05}" type="datetimeFigureOut">
              <a:rPr lang="en-GB" smtClean="0"/>
              <a:t>21/01/2019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DB5F4-324A-4F80-8334-D5136CC6EB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103435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8E9B5-3C15-4C99-8278-C900DB453F05}" type="datetimeFigureOut">
              <a:rPr lang="en-GB" smtClean="0"/>
              <a:t>21/01/2019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DB5F4-324A-4F80-8334-D5136CC6EB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706068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8E9B5-3C15-4C99-8278-C900DB453F05}" type="datetimeFigureOut">
              <a:rPr lang="en-GB" smtClean="0"/>
              <a:t>21/01/2019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DB5F4-324A-4F80-8334-D5136CC6EB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012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215" y="2603501"/>
            <a:ext cx="3618869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6535" y="2603500"/>
            <a:ext cx="361886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AB1C9A-5EA5-7D48-8C00-29FE90D0E130}" type="datetime1">
              <a:rPr lang="en-US" smtClean="0"/>
              <a:t>1/21/19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00678A-8B09-3443-AAE4-DF27EBE7F0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646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216" y="2603500"/>
            <a:ext cx="36188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215" y="3179763"/>
            <a:ext cx="3618869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6535" y="2603500"/>
            <a:ext cx="361886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6533" y="3179763"/>
            <a:ext cx="3618869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B6D17-D34F-3842-8854-E5FE2C84947A}" type="datetime1">
              <a:rPr lang="en-US" smtClean="0"/>
              <a:t>1/21/19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7FC03C-AAB2-F547-86A9-DFF062F103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833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5E21B-44FD-EF4A-9053-818D079FB94E}" type="datetime1">
              <a:rPr lang="en-US" smtClean="0"/>
              <a:t>1/21/19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45CA83-F2B1-9A4E-AD30-67FBEC3D7B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548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7828360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6940" dir="5400000" rotWithShape="0">
              <a:srgbClr val="000000">
                <a:alpha val="45000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CD7FB9D-2A57-F749-B3A7-93C3DB47C1B7}" type="datetime1">
              <a:rPr lang="en-US" smtClean="0"/>
              <a:t>1/21/19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BEDB279-A4A4-814E-BF3E-2F6866B080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349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3"/>
          <p:cNvGrpSpPr>
            <a:grpSpLocks/>
          </p:cNvGrpSpPr>
          <p:nvPr/>
        </p:nvGrpSpPr>
        <p:grpSpPr bwMode="auto">
          <a:xfrm>
            <a:off x="0" y="-1588"/>
            <a:ext cx="9144000" cy="6865938"/>
            <a:chOff x="0" y="-2373"/>
            <a:chExt cx="12192000" cy="6867027"/>
          </a:xfrm>
        </p:grpSpPr>
        <p:sp>
          <p:nvSpPr>
            <p:cNvPr id="6" name="Rectangle 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11"/>
            <p:cNvSpPr/>
            <p:nvPr/>
          </p:nvSpPr>
          <p:spPr>
            <a:xfrm>
              <a:off x="5713413" y="402504"/>
              <a:ext cx="6054725" cy="60540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>
              <a:spLocks/>
            </p:cNvSpPr>
            <p:nvPr/>
          </p:nvSpPr>
          <p:spPr bwMode="gray">
            <a:xfrm rot="-5677511">
              <a:off x="3140485" y="1826078"/>
              <a:ext cx="3299407" cy="440924"/>
            </a:xfrm>
            <a:custGeom>
              <a:avLst/>
              <a:gdLst>
                <a:gd name="T0" fmla="*/ 9253187 w 10000"/>
                <a:gd name="T1" fmla="*/ 17583959 h 5291"/>
                <a:gd name="T2" fmla="*/ 1084036337 w 10000"/>
                <a:gd name="T3" fmla="*/ 36744278 h 5291"/>
                <a:gd name="T4" fmla="*/ 1088608655 w 10000"/>
                <a:gd name="T5" fmla="*/ 0 h 5291"/>
                <a:gd name="T6" fmla="*/ 1088608655 w 10000"/>
                <a:gd name="T7" fmla="*/ 0 h 5291"/>
                <a:gd name="T8" fmla="*/ 1052358070 w 10000"/>
                <a:gd name="T9" fmla="*/ 1416690 h 5291"/>
                <a:gd name="T10" fmla="*/ 1016107156 w 10000"/>
                <a:gd name="T11" fmla="*/ 2777880 h 5291"/>
                <a:gd name="T12" fmla="*/ 979856571 w 10000"/>
                <a:gd name="T13" fmla="*/ 4097318 h 5291"/>
                <a:gd name="T14" fmla="*/ 943497106 w 10000"/>
                <a:gd name="T15" fmla="*/ 5229337 h 5291"/>
                <a:gd name="T16" fmla="*/ 907137641 w 10000"/>
                <a:gd name="T17" fmla="*/ 6368273 h 5291"/>
                <a:gd name="T18" fmla="*/ 870778176 w 10000"/>
                <a:gd name="T19" fmla="*/ 7437707 h 5291"/>
                <a:gd name="T20" fmla="*/ 834853902 w 10000"/>
                <a:gd name="T21" fmla="*/ 8347472 h 5291"/>
                <a:gd name="T22" fmla="*/ 798276676 w 10000"/>
                <a:gd name="T23" fmla="*/ 9201736 h 5291"/>
                <a:gd name="T24" fmla="*/ 762026092 w 10000"/>
                <a:gd name="T25" fmla="*/ 10000333 h 5291"/>
                <a:gd name="T26" fmla="*/ 726428460 w 10000"/>
                <a:gd name="T27" fmla="*/ 10680928 h 5291"/>
                <a:gd name="T28" fmla="*/ 690177875 w 10000"/>
                <a:gd name="T29" fmla="*/ 11361522 h 5291"/>
                <a:gd name="T30" fmla="*/ 654580243 w 10000"/>
                <a:gd name="T31" fmla="*/ 11937865 h 5291"/>
                <a:gd name="T32" fmla="*/ 618982941 w 10000"/>
                <a:gd name="T33" fmla="*/ 12389289 h 5291"/>
                <a:gd name="T34" fmla="*/ 583385309 w 10000"/>
                <a:gd name="T35" fmla="*/ 12847630 h 5291"/>
                <a:gd name="T36" fmla="*/ 548223198 w 10000"/>
                <a:gd name="T37" fmla="*/ 13236553 h 5291"/>
                <a:gd name="T38" fmla="*/ 513496610 w 10000"/>
                <a:gd name="T39" fmla="*/ 13528225 h 5291"/>
                <a:gd name="T40" fmla="*/ 478552260 w 10000"/>
                <a:gd name="T41" fmla="*/ 13750479 h 5291"/>
                <a:gd name="T42" fmla="*/ 444043432 w 10000"/>
                <a:gd name="T43" fmla="*/ 13979649 h 5291"/>
                <a:gd name="T44" fmla="*/ 409970126 w 10000"/>
                <a:gd name="T45" fmla="*/ 14090734 h 5291"/>
                <a:gd name="T46" fmla="*/ 376005371 w 10000"/>
                <a:gd name="T47" fmla="*/ 14208820 h 5291"/>
                <a:gd name="T48" fmla="*/ 342367587 w 10000"/>
                <a:gd name="T49" fmla="*/ 14257404 h 5291"/>
                <a:gd name="T50" fmla="*/ 309056114 w 10000"/>
                <a:gd name="T51" fmla="*/ 14208820 h 5291"/>
                <a:gd name="T52" fmla="*/ 276180162 w 10000"/>
                <a:gd name="T53" fmla="*/ 14208820 h 5291"/>
                <a:gd name="T54" fmla="*/ 243630522 w 10000"/>
                <a:gd name="T55" fmla="*/ 14090734 h 5291"/>
                <a:gd name="T56" fmla="*/ 211516734 w 10000"/>
                <a:gd name="T57" fmla="*/ 13917148 h 5291"/>
                <a:gd name="T58" fmla="*/ 179947018 w 10000"/>
                <a:gd name="T59" fmla="*/ 13750479 h 5291"/>
                <a:gd name="T60" fmla="*/ 148921704 w 10000"/>
                <a:gd name="T61" fmla="*/ 13576809 h 5291"/>
                <a:gd name="T62" fmla="*/ 118114151 w 10000"/>
                <a:gd name="T63" fmla="*/ 13299055 h 5291"/>
                <a:gd name="T64" fmla="*/ 87741790 w 10000"/>
                <a:gd name="T65" fmla="*/ 13007383 h 5291"/>
                <a:gd name="T66" fmla="*/ 58022712 w 10000"/>
                <a:gd name="T67" fmla="*/ 12729628 h 5291"/>
                <a:gd name="T68" fmla="*/ 0 w 10000"/>
                <a:gd name="T69" fmla="*/ 11986533 h 5291"/>
                <a:gd name="T70" fmla="*/ 9253187 w 10000"/>
                <a:gd name="T71" fmla="*/ 17583959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5"/>
            <p:cNvSpPr>
              <a:spLocks/>
            </p:cNvSpPr>
            <p:nvPr/>
          </p:nvSpPr>
          <p:spPr bwMode="gray">
            <a:xfrm rot="-5400000">
              <a:off x="2229377" y="2801721"/>
              <a:ext cx="6053670" cy="1254558"/>
            </a:xfrm>
            <a:custGeom>
              <a:avLst/>
              <a:gdLst>
                <a:gd name="T0" fmla="*/ 0 w 10000"/>
                <a:gd name="T1" fmla="*/ 0 h 8000"/>
                <a:gd name="T2" fmla="*/ 0 w 10000"/>
                <a:gd name="T3" fmla="*/ 196001635 h 8000"/>
                <a:gd name="T4" fmla="*/ 2147483647 w 10000"/>
                <a:gd name="T5" fmla="*/ 196739472 h 8000"/>
                <a:gd name="T6" fmla="*/ 2147483647 w 10000"/>
                <a:gd name="T7" fmla="*/ 172188 h 8000"/>
                <a:gd name="T8" fmla="*/ 2147483647 w 10000"/>
                <a:gd name="T9" fmla="*/ 172188 h 8000"/>
                <a:gd name="T10" fmla="*/ 2147483647 w 10000"/>
                <a:gd name="T11" fmla="*/ 3836438 h 8000"/>
                <a:gd name="T12" fmla="*/ 2147483647 w 10000"/>
                <a:gd name="T13" fmla="*/ 7328501 h 8000"/>
                <a:gd name="T14" fmla="*/ 2147483647 w 10000"/>
                <a:gd name="T15" fmla="*/ 10746857 h 8000"/>
                <a:gd name="T16" fmla="*/ 2147483647 w 10000"/>
                <a:gd name="T17" fmla="*/ 13673428 h 8000"/>
                <a:gd name="T18" fmla="*/ 2147483647 w 10000"/>
                <a:gd name="T19" fmla="*/ 16624462 h 8000"/>
                <a:gd name="T20" fmla="*/ 2147483647 w 10000"/>
                <a:gd name="T21" fmla="*/ 19378844 h 8000"/>
                <a:gd name="T22" fmla="*/ 2147483647 w 10000"/>
                <a:gd name="T23" fmla="*/ 21739765 h 8000"/>
                <a:gd name="T24" fmla="*/ 2147483647 w 10000"/>
                <a:gd name="T25" fmla="*/ 23977583 h 8000"/>
                <a:gd name="T26" fmla="*/ 2147483647 w 10000"/>
                <a:gd name="T27" fmla="*/ 26018749 h 8000"/>
                <a:gd name="T28" fmla="*/ 2147483647 w 10000"/>
                <a:gd name="T29" fmla="*/ 27789401 h 8000"/>
                <a:gd name="T30" fmla="*/ 2147483647 w 10000"/>
                <a:gd name="T31" fmla="*/ 29560052 h 8000"/>
                <a:gd name="T32" fmla="*/ 2147483647 w 10000"/>
                <a:gd name="T33" fmla="*/ 31035726 h 8000"/>
                <a:gd name="T34" fmla="*/ 2147483647 w 10000"/>
                <a:gd name="T35" fmla="*/ 32191488 h 8000"/>
                <a:gd name="T36" fmla="*/ 2147483647 w 10000"/>
                <a:gd name="T37" fmla="*/ 33396491 h 8000"/>
                <a:gd name="T38" fmla="*/ 2147483647 w 10000"/>
                <a:gd name="T39" fmla="*/ 34404842 h 8000"/>
                <a:gd name="T40" fmla="*/ 2147483647 w 10000"/>
                <a:gd name="T41" fmla="*/ 35118058 h 8000"/>
                <a:gd name="T42" fmla="*/ 2147483647 w 10000"/>
                <a:gd name="T43" fmla="*/ 35732791 h 8000"/>
                <a:gd name="T44" fmla="*/ 2147483647 w 10000"/>
                <a:gd name="T45" fmla="*/ 36323061 h 8000"/>
                <a:gd name="T46" fmla="*/ 2109030222 w 10000"/>
                <a:gd name="T47" fmla="*/ 36593575 h 8000"/>
                <a:gd name="T48" fmla="*/ 2030972384 w 10000"/>
                <a:gd name="T49" fmla="*/ 36888710 h 8000"/>
                <a:gd name="T50" fmla="*/ 1954013894 w 10000"/>
                <a:gd name="T51" fmla="*/ 37036277 h 8000"/>
                <a:gd name="T52" fmla="*/ 1877788503 w 10000"/>
                <a:gd name="T53" fmla="*/ 36888710 h 8000"/>
                <a:gd name="T54" fmla="*/ 1802295606 w 10000"/>
                <a:gd name="T55" fmla="*/ 36888710 h 8000"/>
                <a:gd name="T56" fmla="*/ 1727535808 w 10000"/>
                <a:gd name="T57" fmla="*/ 36593575 h 8000"/>
                <a:gd name="T58" fmla="*/ 1654242209 w 10000"/>
                <a:gd name="T59" fmla="*/ 36150873 h 8000"/>
                <a:gd name="T60" fmla="*/ 1581681104 w 10000"/>
                <a:gd name="T61" fmla="*/ 35732791 h 8000"/>
                <a:gd name="T62" fmla="*/ 1510586199 w 10000"/>
                <a:gd name="T63" fmla="*/ 35265625 h 8000"/>
                <a:gd name="T64" fmla="*/ 1439857540 w 10000"/>
                <a:gd name="T65" fmla="*/ 34552409 h 8000"/>
                <a:gd name="T66" fmla="*/ 1370228227 w 10000"/>
                <a:gd name="T67" fmla="*/ 33789952 h 8000"/>
                <a:gd name="T68" fmla="*/ 1302065114 w 10000"/>
                <a:gd name="T69" fmla="*/ 33101356 h 8000"/>
                <a:gd name="T70" fmla="*/ 1169036926 w 10000"/>
                <a:gd name="T71" fmla="*/ 31158673 h 8000"/>
                <a:gd name="T72" fmla="*/ 1041505471 w 10000"/>
                <a:gd name="T73" fmla="*/ 29092886 h 8000"/>
                <a:gd name="T74" fmla="*/ 919104501 w 10000"/>
                <a:gd name="T75" fmla="*/ 26928774 h 8000"/>
                <a:gd name="T76" fmla="*/ 803300216 w 10000"/>
                <a:gd name="T77" fmla="*/ 24543232 h 8000"/>
                <a:gd name="T78" fmla="*/ 692627021 w 10000"/>
                <a:gd name="T79" fmla="*/ 22059364 h 8000"/>
                <a:gd name="T80" fmla="*/ 590015498 w 10000"/>
                <a:gd name="T81" fmla="*/ 19378844 h 8000"/>
                <a:gd name="T82" fmla="*/ 493633807 w 10000"/>
                <a:gd name="T83" fmla="*/ 16747408 h 8000"/>
                <a:gd name="T84" fmla="*/ 404948753 w 10000"/>
                <a:gd name="T85" fmla="*/ 14116130 h 8000"/>
                <a:gd name="T86" fmla="*/ 323592271 w 10000"/>
                <a:gd name="T87" fmla="*/ 11632262 h 8000"/>
                <a:gd name="T88" fmla="*/ 251398018 w 10000"/>
                <a:gd name="T89" fmla="*/ 9271340 h 8000"/>
                <a:gd name="T90" fmla="*/ 186166092 w 10000"/>
                <a:gd name="T91" fmla="*/ 7033366 h 8000"/>
                <a:gd name="T92" fmla="*/ 131195742 w 10000"/>
                <a:gd name="T93" fmla="*/ 5164388 h 8000"/>
                <a:gd name="T94" fmla="*/ 85020768 w 10000"/>
                <a:gd name="T95" fmla="*/ 3393736 h 8000"/>
                <a:gd name="T96" fmla="*/ 21621893 w 10000"/>
                <a:gd name="T97" fmla="*/ 860784 h 8000"/>
                <a:gd name="T98" fmla="*/ 0 w 10000"/>
                <a:gd name="T99" fmla="*/ 0 h 8000"/>
                <a:gd name="T100" fmla="*/ 0 w 10000"/>
                <a:gd name="T101" fmla="*/ 0 h 80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>
                <a:gd name="T0" fmla="*/ 0 w 15356"/>
                <a:gd name="T1" fmla="*/ 0 h 8638"/>
                <a:gd name="T2" fmla="*/ 0 w 15356"/>
                <a:gd name="T3" fmla="*/ 2147483647 h 8638"/>
                <a:gd name="T4" fmla="*/ 2147483647 w 15356"/>
                <a:gd name="T5" fmla="*/ 2147483647 h 8638"/>
                <a:gd name="T6" fmla="*/ 2147483647 w 15356"/>
                <a:gd name="T7" fmla="*/ 0 h 8638"/>
                <a:gd name="T8" fmla="*/ 0 w 15356"/>
                <a:gd name="T9" fmla="*/ 0 h 8638"/>
                <a:gd name="T10" fmla="*/ 2147483647 w 15356"/>
                <a:gd name="T11" fmla="*/ 2147483647 h 8638"/>
                <a:gd name="T12" fmla="*/ 378220357 w 15356"/>
                <a:gd name="T13" fmla="*/ 2147483647 h 8638"/>
                <a:gd name="T14" fmla="*/ 378220357 w 15356"/>
                <a:gd name="T15" fmla="*/ 372983152 h 8638"/>
                <a:gd name="T16" fmla="*/ 2147483647 w 15356"/>
                <a:gd name="T17" fmla="*/ 372983152 h 8638"/>
                <a:gd name="T18" fmla="*/ 2147483647 w 15356"/>
                <a:gd name="T19" fmla="*/ 2147483647 h 86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7828360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6940" dir="5400000" rotWithShape="0">
              <a:srgbClr val="000000">
                <a:alpha val="45000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6" y="1295400"/>
            <a:ext cx="209486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35860" y="1447800"/>
            <a:ext cx="3892549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216" y="2895601"/>
            <a:ext cx="2094869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5EC964F-212F-1749-91FE-8EDCB7FA90C9}" type="datetime1">
              <a:rPr lang="en-US" smtClean="0"/>
              <a:t>1/21/19</a:t>
            </a:fld>
            <a:endParaRPr lang="en-US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1A4356D-66E3-D543-89D7-2F22E1B7BC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227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3"/>
          <p:cNvGrpSpPr>
            <a:grpSpLocks/>
          </p:cNvGrpSpPr>
          <p:nvPr/>
        </p:nvGrpSpPr>
        <p:grpSpPr bwMode="auto">
          <a:xfrm>
            <a:off x="0" y="-1588"/>
            <a:ext cx="9144000" cy="6865938"/>
            <a:chOff x="0" y="-2373"/>
            <a:chExt cx="12192000" cy="6867027"/>
          </a:xfrm>
        </p:grpSpPr>
        <p:sp>
          <p:nvSpPr>
            <p:cNvPr id="6" name="Rectangle 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11"/>
            <p:cNvSpPr/>
            <p:nvPr/>
          </p:nvSpPr>
          <p:spPr>
            <a:xfrm>
              <a:off x="6172200" y="402504"/>
              <a:ext cx="5595938" cy="60540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>
              <a:spLocks/>
            </p:cNvSpPr>
            <p:nvPr/>
          </p:nvSpPr>
          <p:spPr bwMode="gray">
            <a:xfrm rot="-5400000">
              <a:off x="3295432" y="2801721"/>
              <a:ext cx="6053670" cy="1254558"/>
            </a:xfrm>
            <a:custGeom>
              <a:avLst/>
              <a:gdLst>
                <a:gd name="T0" fmla="*/ 0 w 10000"/>
                <a:gd name="T1" fmla="*/ 0 h 8000"/>
                <a:gd name="T2" fmla="*/ 0 w 10000"/>
                <a:gd name="T3" fmla="*/ 196001635 h 8000"/>
                <a:gd name="T4" fmla="*/ 2147483647 w 10000"/>
                <a:gd name="T5" fmla="*/ 196739472 h 8000"/>
                <a:gd name="T6" fmla="*/ 2147483647 w 10000"/>
                <a:gd name="T7" fmla="*/ 172188 h 8000"/>
                <a:gd name="T8" fmla="*/ 2147483647 w 10000"/>
                <a:gd name="T9" fmla="*/ 172188 h 8000"/>
                <a:gd name="T10" fmla="*/ 2147483647 w 10000"/>
                <a:gd name="T11" fmla="*/ 3836438 h 8000"/>
                <a:gd name="T12" fmla="*/ 2147483647 w 10000"/>
                <a:gd name="T13" fmla="*/ 7328501 h 8000"/>
                <a:gd name="T14" fmla="*/ 2147483647 w 10000"/>
                <a:gd name="T15" fmla="*/ 10746857 h 8000"/>
                <a:gd name="T16" fmla="*/ 2147483647 w 10000"/>
                <a:gd name="T17" fmla="*/ 13673428 h 8000"/>
                <a:gd name="T18" fmla="*/ 2147483647 w 10000"/>
                <a:gd name="T19" fmla="*/ 16624462 h 8000"/>
                <a:gd name="T20" fmla="*/ 2147483647 w 10000"/>
                <a:gd name="T21" fmla="*/ 19378844 h 8000"/>
                <a:gd name="T22" fmla="*/ 2147483647 w 10000"/>
                <a:gd name="T23" fmla="*/ 21739765 h 8000"/>
                <a:gd name="T24" fmla="*/ 2147483647 w 10000"/>
                <a:gd name="T25" fmla="*/ 23977583 h 8000"/>
                <a:gd name="T26" fmla="*/ 2147483647 w 10000"/>
                <a:gd name="T27" fmla="*/ 26018749 h 8000"/>
                <a:gd name="T28" fmla="*/ 2147483647 w 10000"/>
                <a:gd name="T29" fmla="*/ 27789401 h 8000"/>
                <a:gd name="T30" fmla="*/ 2147483647 w 10000"/>
                <a:gd name="T31" fmla="*/ 29560052 h 8000"/>
                <a:gd name="T32" fmla="*/ 2147483647 w 10000"/>
                <a:gd name="T33" fmla="*/ 31035726 h 8000"/>
                <a:gd name="T34" fmla="*/ 2147483647 w 10000"/>
                <a:gd name="T35" fmla="*/ 32191488 h 8000"/>
                <a:gd name="T36" fmla="*/ 2147483647 w 10000"/>
                <a:gd name="T37" fmla="*/ 33396491 h 8000"/>
                <a:gd name="T38" fmla="*/ 2147483647 w 10000"/>
                <a:gd name="T39" fmla="*/ 34404842 h 8000"/>
                <a:gd name="T40" fmla="*/ 2147483647 w 10000"/>
                <a:gd name="T41" fmla="*/ 35118058 h 8000"/>
                <a:gd name="T42" fmla="*/ 2147483647 w 10000"/>
                <a:gd name="T43" fmla="*/ 35732791 h 8000"/>
                <a:gd name="T44" fmla="*/ 2147483647 w 10000"/>
                <a:gd name="T45" fmla="*/ 36323061 h 8000"/>
                <a:gd name="T46" fmla="*/ 2109030222 w 10000"/>
                <a:gd name="T47" fmla="*/ 36593575 h 8000"/>
                <a:gd name="T48" fmla="*/ 2030972384 w 10000"/>
                <a:gd name="T49" fmla="*/ 36888710 h 8000"/>
                <a:gd name="T50" fmla="*/ 1954013894 w 10000"/>
                <a:gd name="T51" fmla="*/ 37036277 h 8000"/>
                <a:gd name="T52" fmla="*/ 1877788503 w 10000"/>
                <a:gd name="T53" fmla="*/ 36888710 h 8000"/>
                <a:gd name="T54" fmla="*/ 1802295606 w 10000"/>
                <a:gd name="T55" fmla="*/ 36888710 h 8000"/>
                <a:gd name="T56" fmla="*/ 1727535808 w 10000"/>
                <a:gd name="T57" fmla="*/ 36593575 h 8000"/>
                <a:gd name="T58" fmla="*/ 1654242209 w 10000"/>
                <a:gd name="T59" fmla="*/ 36150873 h 8000"/>
                <a:gd name="T60" fmla="*/ 1581681104 w 10000"/>
                <a:gd name="T61" fmla="*/ 35732791 h 8000"/>
                <a:gd name="T62" fmla="*/ 1510586199 w 10000"/>
                <a:gd name="T63" fmla="*/ 35265625 h 8000"/>
                <a:gd name="T64" fmla="*/ 1439857540 w 10000"/>
                <a:gd name="T65" fmla="*/ 34552409 h 8000"/>
                <a:gd name="T66" fmla="*/ 1370228227 w 10000"/>
                <a:gd name="T67" fmla="*/ 33789952 h 8000"/>
                <a:gd name="T68" fmla="*/ 1302065114 w 10000"/>
                <a:gd name="T69" fmla="*/ 33101356 h 8000"/>
                <a:gd name="T70" fmla="*/ 1169036926 w 10000"/>
                <a:gd name="T71" fmla="*/ 31158673 h 8000"/>
                <a:gd name="T72" fmla="*/ 1041505471 w 10000"/>
                <a:gd name="T73" fmla="*/ 29092886 h 8000"/>
                <a:gd name="T74" fmla="*/ 919104501 w 10000"/>
                <a:gd name="T75" fmla="*/ 26928774 h 8000"/>
                <a:gd name="T76" fmla="*/ 803300216 w 10000"/>
                <a:gd name="T77" fmla="*/ 24543232 h 8000"/>
                <a:gd name="T78" fmla="*/ 692627021 w 10000"/>
                <a:gd name="T79" fmla="*/ 22059364 h 8000"/>
                <a:gd name="T80" fmla="*/ 590015498 w 10000"/>
                <a:gd name="T81" fmla="*/ 19378844 h 8000"/>
                <a:gd name="T82" fmla="*/ 493633807 w 10000"/>
                <a:gd name="T83" fmla="*/ 16747408 h 8000"/>
                <a:gd name="T84" fmla="*/ 404948753 w 10000"/>
                <a:gd name="T85" fmla="*/ 14116130 h 8000"/>
                <a:gd name="T86" fmla="*/ 323592271 w 10000"/>
                <a:gd name="T87" fmla="*/ 11632262 h 8000"/>
                <a:gd name="T88" fmla="*/ 251398018 w 10000"/>
                <a:gd name="T89" fmla="*/ 9271340 h 8000"/>
                <a:gd name="T90" fmla="*/ 186166092 w 10000"/>
                <a:gd name="T91" fmla="*/ 7033366 h 8000"/>
                <a:gd name="T92" fmla="*/ 131195742 w 10000"/>
                <a:gd name="T93" fmla="*/ 5164388 h 8000"/>
                <a:gd name="T94" fmla="*/ 85020768 w 10000"/>
                <a:gd name="T95" fmla="*/ 3393736 h 8000"/>
                <a:gd name="T96" fmla="*/ 21621893 w 10000"/>
                <a:gd name="T97" fmla="*/ 860784 h 8000"/>
                <a:gd name="T98" fmla="*/ 0 w 10000"/>
                <a:gd name="T99" fmla="*/ 0 h 8000"/>
                <a:gd name="T100" fmla="*/ 0 w 10000"/>
                <a:gd name="T101" fmla="*/ 0 h 80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5"/>
            <p:cNvSpPr>
              <a:spLocks/>
            </p:cNvSpPr>
            <p:nvPr/>
          </p:nvSpPr>
          <p:spPr bwMode="gray">
            <a:xfrm rot="-5677511">
              <a:off x="4203594" y="1826078"/>
              <a:ext cx="3299407" cy="440924"/>
            </a:xfrm>
            <a:custGeom>
              <a:avLst/>
              <a:gdLst>
                <a:gd name="T0" fmla="*/ 9253187 w 10000"/>
                <a:gd name="T1" fmla="*/ 17583959 h 5291"/>
                <a:gd name="T2" fmla="*/ 1084036337 w 10000"/>
                <a:gd name="T3" fmla="*/ 36744278 h 5291"/>
                <a:gd name="T4" fmla="*/ 1088608655 w 10000"/>
                <a:gd name="T5" fmla="*/ 0 h 5291"/>
                <a:gd name="T6" fmla="*/ 1088608655 w 10000"/>
                <a:gd name="T7" fmla="*/ 0 h 5291"/>
                <a:gd name="T8" fmla="*/ 1052358070 w 10000"/>
                <a:gd name="T9" fmla="*/ 1416690 h 5291"/>
                <a:gd name="T10" fmla="*/ 1016107156 w 10000"/>
                <a:gd name="T11" fmla="*/ 2777880 h 5291"/>
                <a:gd name="T12" fmla="*/ 979856571 w 10000"/>
                <a:gd name="T13" fmla="*/ 4097318 h 5291"/>
                <a:gd name="T14" fmla="*/ 943497106 w 10000"/>
                <a:gd name="T15" fmla="*/ 5229337 h 5291"/>
                <a:gd name="T16" fmla="*/ 907137641 w 10000"/>
                <a:gd name="T17" fmla="*/ 6368273 h 5291"/>
                <a:gd name="T18" fmla="*/ 870778176 w 10000"/>
                <a:gd name="T19" fmla="*/ 7437707 h 5291"/>
                <a:gd name="T20" fmla="*/ 834853902 w 10000"/>
                <a:gd name="T21" fmla="*/ 8347472 h 5291"/>
                <a:gd name="T22" fmla="*/ 798276676 w 10000"/>
                <a:gd name="T23" fmla="*/ 9201736 h 5291"/>
                <a:gd name="T24" fmla="*/ 762026092 w 10000"/>
                <a:gd name="T25" fmla="*/ 10000333 h 5291"/>
                <a:gd name="T26" fmla="*/ 726428460 w 10000"/>
                <a:gd name="T27" fmla="*/ 10680928 h 5291"/>
                <a:gd name="T28" fmla="*/ 690177875 w 10000"/>
                <a:gd name="T29" fmla="*/ 11361522 h 5291"/>
                <a:gd name="T30" fmla="*/ 654580243 w 10000"/>
                <a:gd name="T31" fmla="*/ 11937865 h 5291"/>
                <a:gd name="T32" fmla="*/ 618982941 w 10000"/>
                <a:gd name="T33" fmla="*/ 12389289 h 5291"/>
                <a:gd name="T34" fmla="*/ 583385309 w 10000"/>
                <a:gd name="T35" fmla="*/ 12847630 h 5291"/>
                <a:gd name="T36" fmla="*/ 548223198 w 10000"/>
                <a:gd name="T37" fmla="*/ 13236553 h 5291"/>
                <a:gd name="T38" fmla="*/ 513496610 w 10000"/>
                <a:gd name="T39" fmla="*/ 13528225 h 5291"/>
                <a:gd name="T40" fmla="*/ 478552260 w 10000"/>
                <a:gd name="T41" fmla="*/ 13750479 h 5291"/>
                <a:gd name="T42" fmla="*/ 444043432 w 10000"/>
                <a:gd name="T43" fmla="*/ 13979649 h 5291"/>
                <a:gd name="T44" fmla="*/ 409970126 w 10000"/>
                <a:gd name="T45" fmla="*/ 14090734 h 5291"/>
                <a:gd name="T46" fmla="*/ 376005371 w 10000"/>
                <a:gd name="T47" fmla="*/ 14208820 h 5291"/>
                <a:gd name="T48" fmla="*/ 342367587 w 10000"/>
                <a:gd name="T49" fmla="*/ 14257404 h 5291"/>
                <a:gd name="T50" fmla="*/ 309056114 w 10000"/>
                <a:gd name="T51" fmla="*/ 14208820 h 5291"/>
                <a:gd name="T52" fmla="*/ 276180162 w 10000"/>
                <a:gd name="T53" fmla="*/ 14208820 h 5291"/>
                <a:gd name="T54" fmla="*/ 243630522 w 10000"/>
                <a:gd name="T55" fmla="*/ 14090734 h 5291"/>
                <a:gd name="T56" fmla="*/ 211516734 w 10000"/>
                <a:gd name="T57" fmla="*/ 13917148 h 5291"/>
                <a:gd name="T58" fmla="*/ 179947018 w 10000"/>
                <a:gd name="T59" fmla="*/ 13750479 h 5291"/>
                <a:gd name="T60" fmla="*/ 148921704 w 10000"/>
                <a:gd name="T61" fmla="*/ 13576809 h 5291"/>
                <a:gd name="T62" fmla="*/ 118114151 w 10000"/>
                <a:gd name="T63" fmla="*/ 13299055 h 5291"/>
                <a:gd name="T64" fmla="*/ 87741790 w 10000"/>
                <a:gd name="T65" fmla="*/ 13007383 h 5291"/>
                <a:gd name="T66" fmla="*/ 58022712 w 10000"/>
                <a:gd name="T67" fmla="*/ 12729628 h 5291"/>
                <a:gd name="T68" fmla="*/ 0 w 10000"/>
                <a:gd name="T69" fmla="*/ 11986533 h 5291"/>
                <a:gd name="T70" fmla="*/ 9253187 w 10000"/>
                <a:gd name="T71" fmla="*/ 17583959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>
                <a:gd name="T0" fmla="*/ 0 w 15356"/>
                <a:gd name="T1" fmla="*/ 0 h 8638"/>
                <a:gd name="T2" fmla="*/ 0 w 15356"/>
                <a:gd name="T3" fmla="*/ 2147483647 h 8638"/>
                <a:gd name="T4" fmla="*/ 2147483647 w 15356"/>
                <a:gd name="T5" fmla="*/ 2147483647 h 8638"/>
                <a:gd name="T6" fmla="*/ 2147483647 w 15356"/>
                <a:gd name="T7" fmla="*/ 0 h 8638"/>
                <a:gd name="T8" fmla="*/ 0 w 15356"/>
                <a:gd name="T9" fmla="*/ 0 h 8638"/>
                <a:gd name="T10" fmla="*/ 2147483647 w 15356"/>
                <a:gd name="T11" fmla="*/ 2147483647 h 8638"/>
                <a:gd name="T12" fmla="*/ 378220357 w 15356"/>
                <a:gd name="T13" fmla="*/ 2147483647 h 8638"/>
                <a:gd name="T14" fmla="*/ 378220357 w 15356"/>
                <a:gd name="T15" fmla="*/ 372983152 h 8638"/>
                <a:gd name="T16" fmla="*/ 2147483647 w 15356"/>
                <a:gd name="T17" fmla="*/ 372983152 h 8638"/>
                <a:gd name="T18" fmla="*/ 2147483647 w 15356"/>
                <a:gd name="T19" fmla="*/ 2147483647 h 86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7828360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6940" dir="5400000" rotWithShape="0">
              <a:srgbClr val="000000">
                <a:alpha val="45000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430" y="1693332"/>
            <a:ext cx="2895195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910903" y="1143000"/>
            <a:ext cx="242039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216" y="3657600"/>
            <a:ext cx="2894409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8AA0B2D-F998-6C46-8150-9EF249DACA8C}" type="datetime1">
              <a:rPr lang="en-US" smtClean="0"/>
              <a:t>1/21/19</a:t>
            </a:fld>
            <a:endParaRPr lang="en-US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65E8FD3-5192-F048-B64C-C6141F1901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165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8"/>
          <p:cNvGrpSpPr>
            <a:grpSpLocks/>
          </p:cNvGrpSpPr>
          <p:nvPr/>
        </p:nvGrpSpPr>
        <p:grpSpPr bwMode="auto">
          <a:xfrm>
            <a:off x="0" y="-1588"/>
            <a:ext cx="9144000" cy="6865938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51" name="Freeform 5"/>
            <p:cNvSpPr>
              <a:spLocks/>
            </p:cNvSpPr>
            <p:nvPr/>
          </p:nvSpPr>
          <p:spPr bwMode="gray">
            <a:xfrm rot="-589932">
              <a:off x="8490951" y="1797517"/>
              <a:ext cx="3299407" cy="440924"/>
            </a:xfrm>
            <a:custGeom>
              <a:avLst/>
              <a:gdLst>
                <a:gd name="T0" fmla="*/ 9253187 w 10000"/>
                <a:gd name="T1" fmla="*/ 17583959 h 5291"/>
                <a:gd name="T2" fmla="*/ 1084036337 w 10000"/>
                <a:gd name="T3" fmla="*/ 36744278 h 5291"/>
                <a:gd name="T4" fmla="*/ 1088608655 w 10000"/>
                <a:gd name="T5" fmla="*/ 0 h 5291"/>
                <a:gd name="T6" fmla="*/ 1088608655 w 10000"/>
                <a:gd name="T7" fmla="*/ 0 h 5291"/>
                <a:gd name="T8" fmla="*/ 1052358070 w 10000"/>
                <a:gd name="T9" fmla="*/ 1416690 h 5291"/>
                <a:gd name="T10" fmla="*/ 1016107156 w 10000"/>
                <a:gd name="T11" fmla="*/ 2777880 h 5291"/>
                <a:gd name="T12" fmla="*/ 979856571 w 10000"/>
                <a:gd name="T13" fmla="*/ 4097318 h 5291"/>
                <a:gd name="T14" fmla="*/ 943497106 w 10000"/>
                <a:gd name="T15" fmla="*/ 5229337 h 5291"/>
                <a:gd name="T16" fmla="*/ 907137641 w 10000"/>
                <a:gd name="T17" fmla="*/ 6368273 h 5291"/>
                <a:gd name="T18" fmla="*/ 870778176 w 10000"/>
                <a:gd name="T19" fmla="*/ 7437707 h 5291"/>
                <a:gd name="T20" fmla="*/ 834853902 w 10000"/>
                <a:gd name="T21" fmla="*/ 8347472 h 5291"/>
                <a:gd name="T22" fmla="*/ 798276676 w 10000"/>
                <a:gd name="T23" fmla="*/ 9201736 h 5291"/>
                <a:gd name="T24" fmla="*/ 762026092 w 10000"/>
                <a:gd name="T25" fmla="*/ 10000333 h 5291"/>
                <a:gd name="T26" fmla="*/ 726428460 w 10000"/>
                <a:gd name="T27" fmla="*/ 10680928 h 5291"/>
                <a:gd name="T28" fmla="*/ 690177875 w 10000"/>
                <a:gd name="T29" fmla="*/ 11361522 h 5291"/>
                <a:gd name="T30" fmla="*/ 654580243 w 10000"/>
                <a:gd name="T31" fmla="*/ 11937865 h 5291"/>
                <a:gd name="T32" fmla="*/ 618982941 w 10000"/>
                <a:gd name="T33" fmla="*/ 12389289 h 5291"/>
                <a:gd name="T34" fmla="*/ 583385309 w 10000"/>
                <a:gd name="T35" fmla="*/ 12847630 h 5291"/>
                <a:gd name="T36" fmla="*/ 548223198 w 10000"/>
                <a:gd name="T37" fmla="*/ 13236553 h 5291"/>
                <a:gd name="T38" fmla="*/ 513496610 w 10000"/>
                <a:gd name="T39" fmla="*/ 13528225 h 5291"/>
                <a:gd name="T40" fmla="*/ 478552260 w 10000"/>
                <a:gd name="T41" fmla="*/ 13750479 h 5291"/>
                <a:gd name="T42" fmla="*/ 444043432 w 10000"/>
                <a:gd name="T43" fmla="*/ 13979649 h 5291"/>
                <a:gd name="T44" fmla="*/ 409970126 w 10000"/>
                <a:gd name="T45" fmla="*/ 14090734 h 5291"/>
                <a:gd name="T46" fmla="*/ 376005371 w 10000"/>
                <a:gd name="T47" fmla="*/ 14208820 h 5291"/>
                <a:gd name="T48" fmla="*/ 342367587 w 10000"/>
                <a:gd name="T49" fmla="*/ 14257404 h 5291"/>
                <a:gd name="T50" fmla="*/ 309056114 w 10000"/>
                <a:gd name="T51" fmla="*/ 14208820 h 5291"/>
                <a:gd name="T52" fmla="*/ 276180162 w 10000"/>
                <a:gd name="T53" fmla="*/ 14208820 h 5291"/>
                <a:gd name="T54" fmla="*/ 243630522 w 10000"/>
                <a:gd name="T55" fmla="*/ 14090734 h 5291"/>
                <a:gd name="T56" fmla="*/ 211516734 w 10000"/>
                <a:gd name="T57" fmla="*/ 13917148 h 5291"/>
                <a:gd name="T58" fmla="*/ 179947018 w 10000"/>
                <a:gd name="T59" fmla="*/ 13750479 h 5291"/>
                <a:gd name="T60" fmla="*/ 148921704 w 10000"/>
                <a:gd name="T61" fmla="*/ 13576809 h 5291"/>
                <a:gd name="T62" fmla="*/ 118114151 w 10000"/>
                <a:gd name="T63" fmla="*/ 13299055 h 5291"/>
                <a:gd name="T64" fmla="*/ 87741790 w 10000"/>
                <a:gd name="T65" fmla="*/ 13007383 h 5291"/>
                <a:gd name="T66" fmla="*/ 58022712 w 10000"/>
                <a:gd name="T67" fmla="*/ 12729628 h 5291"/>
                <a:gd name="T68" fmla="*/ 0 w 10000"/>
                <a:gd name="T69" fmla="*/ 11986533 h 5291"/>
                <a:gd name="T70" fmla="*/ 9253187 w 10000"/>
                <a:gd name="T71" fmla="*/ 17583959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" name="Freeform 5"/>
            <p:cNvSpPr>
              <a:spLocks/>
            </p:cNvSpPr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>
                <a:gd name="T0" fmla="*/ 0 w 7104"/>
                <a:gd name="T1" fmla="*/ 0 h 2856"/>
                <a:gd name="T2" fmla="*/ 0 w 7104"/>
                <a:gd name="T3" fmla="*/ 2147483647 h 2856"/>
                <a:gd name="T4" fmla="*/ 2147483647 w 7104"/>
                <a:gd name="T5" fmla="*/ 2147483647 h 2856"/>
                <a:gd name="T6" fmla="*/ 2147483647 w 7104"/>
                <a:gd name="T7" fmla="*/ 2520950 h 2856"/>
                <a:gd name="T8" fmla="*/ 2147483647 w 7104"/>
                <a:gd name="T9" fmla="*/ 2520950 h 2856"/>
                <a:gd name="T10" fmla="*/ 2147483647 w 7104"/>
                <a:gd name="T11" fmla="*/ 65524063 h 2856"/>
                <a:gd name="T12" fmla="*/ 2147483647 w 7104"/>
                <a:gd name="T13" fmla="*/ 126007813 h 2856"/>
                <a:gd name="T14" fmla="*/ 2147483647 w 7104"/>
                <a:gd name="T15" fmla="*/ 183972200 h 2856"/>
                <a:gd name="T16" fmla="*/ 2147483647 w 7104"/>
                <a:gd name="T17" fmla="*/ 234375325 h 2856"/>
                <a:gd name="T18" fmla="*/ 2147483647 w 7104"/>
                <a:gd name="T19" fmla="*/ 284778450 h 2856"/>
                <a:gd name="T20" fmla="*/ 2147483647 w 7104"/>
                <a:gd name="T21" fmla="*/ 332660625 h 2856"/>
                <a:gd name="T22" fmla="*/ 2147483647 w 7104"/>
                <a:gd name="T23" fmla="*/ 372983125 h 2856"/>
                <a:gd name="T24" fmla="*/ 2147483647 w 7104"/>
                <a:gd name="T25" fmla="*/ 410786263 h 2856"/>
                <a:gd name="T26" fmla="*/ 2147483647 w 7104"/>
                <a:gd name="T27" fmla="*/ 446068450 h 2856"/>
                <a:gd name="T28" fmla="*/ 2147483647 w 7104"/>
                <a:gd name="T29" fmla="*/ 476310325 h 2856"/>
                <a:gd name="T30" fmla="*/ 2147483647 w 7104"/>
                <a:gd name="T31" fmla="*/ 506552200 h 2856"/>
                <a:gd name="T32" fmla="*/ 2147483647 w 7104"/>
                <a:gd name="T33" fmla="*/ 531753763 h 2856"/>
                <a:gd name="T34" fmla="*/ 2147483647 w 7104"/>
                <a:gd name="T35" fmla="*/ 551915013 h 2856"/>
                <a:gd name="T36" fmla="*/ 2147483647 w 7104"/>
                <a:gd name="T37" fmla="*/ 572076263 h 2856"/>
                <a:gd name="T38" fmla="*/ 2147483647 w 7104"/>
                <a:gd name="T39" fmla="*/ 589716563 h 2856"/>
                <a:gd name="T40" fmla="*/ 2147483647 w 7104"/>
                <a:gd name="T41" fmla="*/ 602318138 h 2856"/>
                <a:gd name="T42" fmla="*/ 2147483647 w 7104"/>
                <a:gd name="T43" fmla="*/ 612398763 h 2856"/>
                <a:gd name="T44" fmla="*/ 2147483647 w 7104"/>
                <a:gd name="T45" fmla="*/ 622479388 h 2856"/>
                <a:gd name="T46" fmla="*/ 2147483647 w 7104"/>
                <a:gd name="T47" fmla="*/ 627519700 h 2856"/>
                <a:gd name="T48" fmla="*/ 2147483647 w 7104"/>
                <a:gd name="T49" fmla="*/ 632560013 h 2856"/>
                <a:gd name="T50" fmla="*/ 2147483647 w 7104"/>
                <a:gd name="T51" fmla="*/ 635079375 h 2856"/>
                <a:gd name="T52" fmla="*/ 2147483647 w 7104"/>
                <a:gd name="T53" fmla="*/ 632560013 h 2856"/>
                <a:gd name="T54" fmla="*/ 2147483647 w 7104"/>
                <a:gd name="T55" fmla="*/ 632560013 h 2856"/>
                <a:gd name="T56" fmla="*/ 2147483647 w 7104"/>
                <a:gd name="T57" fmla="*/ 627519700 h 2856"/>
                <a:gd name="T58" fmla="*/ 2147483647 w 7104"/>
                <a:gd name="T59" fmla="*/ 619958438 h 2856"/>
                <a:gd name="T60" fmla="*/ 2147483647 w 7104"/>
                <a:gd name="T61" fmla="*/ 612398763 h 2856"/>
                <a:gd name="T62" fmla="*/ 2147483647 w 7104"/>
                <a:gd name="T63" fmla="*/ 604837500 h 2856"/>
                <a:gd name="T64" fmla="*/ 2147483647 w 7104"/>
                <a:gd name="T65" fmla="*/ 592237513 h 2856"/>
                <a:gd name="T66" fmla="*/ 2147483647 w 7104"/>
                <a:gd name="T67" fmla="*/ 579635938 h 2856"/>
                <a:gd name="T68" fmla="*/ 2147483647 w 7104"/>
                <a:gd name="T69" fmla="*/ 567035950 h 2856"/>
                <a:gd name="T70" fmla="*/ 2147483647 w 7104"/>
                <a:gd name="T71" fmla="*/ 534273125 h 2856"/>
                <a:gd name="T72" fmla="*/ 2147483647 w 7104"/>
                <a:gd name="T73" fmla="*/ 498990938 h 2856"/>
                <a:gd name="T74" fmla="*/ 2147483647 w 7104"/>
                <a:gd name="T75" fmla="*/ 461189388 h 2856"/>
                <a:gd name="T76" fmla="*/ 2147483647 w 7104"/>
                <a:gd name="T77" fmla="*/ 420866888 h 2856"/>
                <a:gd name="T78" fmla="*/ 2147483647 w 7104"/>
                <a:gd name="T79" fmla="*/ 378023438 h 2856"/>
                <a:gd name="T80" fmla="*/ 2147483647 w 7104"/>
                <a:gd name="T81" fmla="*/ 332660625 h 2856"/>
                <a:gd name="T82" fmla="*/ 2147483647 w 7104"/>
                <a:gd name="T83" fmla="*/ 287297813 h 2856"/>
                <a:gd name="T84" fmla="*/ 1978323450 w 7104"/>
                <a:gd name="T85" fmla="*/ 241935000 h 2856"/>
                <a:gd name="T86" fmla="*/ 1580138763 w 7104"/>
                <a:gd name="T87" fmla="*/ 199093138 h 2856"/>
                <a:gd name="T88" fmla="*/ 1227316888 w 7104"/>
                <a:gd name="T89" fmla="*/ 158770638 h 2856"/>
                <a:gd name="T90" fmla="*/ 909777200 w 7104"/>
                <a:gd name="T91" fmla="*/ 120967500 h 2856"/>
                <a:gd name="T92" fmla="*/ 640119688 w 7104"/>
                <a:gd name="T93" fmla="*/ 88206263 h 2856"/>
                <a:gd name="T94" fmla="*/ 415826575 w 7104"/>
                <a:gd name="T95" fmla="*/ 57964388 h 2856"/>
                <a:gd name="T96" fmla="*/ 105846563 w 7104"/>
                <a:gd name="T97" fmla="*/ 15120938 h 2856"/>
                <a:gd name="T98" fmla="*/ 0 w 7104"/>
                <a:gd name="T99" fmla="*/ 0 h 2856"/>
                <a:gd name="T100" fmla="*/ 0 w 7104"/>
                <a:gd name="T101" fmla="*/ 0 h 285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>
                <a:gd name="T0" fmla="*/ 0 w 15356"/>
                <a:gd name="T1" fmla="*/ 0 h 8638"/>
                <a:gd name="T2" fmla="*/ 0 w 15356"/>
                <a:gd name="T3" fmla="*/ 2147483647 h 8638"/>
                <a:gd name="T4" fmla="*/ 2147483647 w 15356"/>
                <a:gd name="T5" fmla="*/ 2147483647 h 8638"/>
                <a:gd name="T6" fmla="*/ 2147483647 w 15356"/>
                <a:gd name="T7" fmla="*/ 0 h 8638"/>
                <a:gd name="T8" fmla="*/ 0 w 15356"/>
                <a:gd name="T9" fmla="*/ 0 h 8638"/>
                <a:gd name="T10" fmla="*/ 2147483647 w 15356"/>
                <a:gd name="T11" fmla="*/ 2147483647 h 8638"/>
                <a:gd name="T12" fmla="*/ 378220357 w 15356"/>
                <a:gd name="T13" fmla="*/ 2147483647 h 8638"/>
                <a:gd name="T14" fmla="*/ 378220357 w 15356"/>
                <a:gd name="T15" fmla="*/ 372983152 h 8638"/>
                <a:gd name="T16" fmla="*/ 2147483647 w 15356"/>
                <a:gd name="T17" fmla="*/ 372983152 h 8638"/>
                <a:gd name="T18" fmla="*/ 2147483647 w 15356"/>
                <a:gd name="T19" fmla="*/ 2147483647 h 86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gray">
          <a:xfrm>
            <a:off x="866775" y="973139"/>
            <a:ext cx="6571060" cy="70802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66775" y="2603500"/>
            <a:ext cx="6571060" cy="34163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87904" y="6394450"/>
            <a:ext cx="74295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b="1" smtClean="0">
                <a:solidFill>
                  <a:schemeClr val="accent1"/>
                </a:solidFill>
                <a:cs typeface="+mn-cs"/>
              </a:defRPr>
            </a:lvl1pPr>
          </a:lstStyle>
          <a:p>
            <a:pPr>
              <a:defRPr/>
            </a:pPr>
            <a:fld id="{AE221A2E-730A-E544-A56B-A5A9381321D0}" type="datetime1">
              <a:rPr lang="en-US" smtClean="0"/>
              <a:t>1/21/19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6479" y="6391275"/>
            <a:ext cx="2894409" cy="3048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 b="1" i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7828360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6940" dir="5400000" rotWithShape="0">
              <a:srgbClr val="000000">
                <a:alpha val="45000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4066" y="295275"/>
            <a:ext cx="628650" cy="7683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2800" smtClean="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fld id="{2BF447C5-E4F2-D84D-B474-2096C93ADA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1" r:id="rId2"/>
    <p:sldLayoutId id="2147483747" r:id="rId3"/>
    <p:sldLayoutId id="2147483742" r:id="rId4"/>
    <p:sldLayoutId id="2147483743" r:id="rId5"/>
    <p:sldLayoutId id="2147483744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  <p:sldLayoutId id="2147483754" r:id="rId13"/>
    <p:sldLayoutId id="2147483755" r:id="rId14"/>
    <p:sldLayoutId id="2147483756" r:id="rId15"/>
    <p:sldLayoutId id="2147483745" r:id="rId16"/>
    <p:sldLayoutId id="2147483757" r:id="rId17"/>
  </p:sldLayoutIdLst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bg2"/>
          </a:solidFill>
          <a:latin typeface="+mj-lt"/>
          <a:ea typeface="ＭＳ Ｐゴシック" charset="0"/>
          <a:cs typeface="ＭＳ Ｐゴシック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Century Gothic" panose="020B0502020202020204" pitchFamily="34" charset="0"/>
          <a:ea typeface="ＭＳ Ｐゴシック" charset="0"/>
          <a:cs typeface="ＭＳ Ｐゴシック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Century Gothic" panose="020B0502020202020204" pitchFamily="34" charset="0"/>
          <a:ea typeface="ＭＳ Ｐゴシック" charset="0"/>
          <a:cs typeface="ＭＳ Ｐゴシック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Century Gothic" panose="020B0502020202020204" pitchFamily="34" charset="0"/>
          <a:ea typeface="ＭＳ Ｐゴシック" charset="0"/>
          <a:cs typeface="ＭＳ Ｐゴシック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Century Gothic" panose="020B0502020202020204" pitchFamily="34" charset="0"/>
          <a:ea typeface="ＭＳ Ｐゴシック" charset="0"/>
          <a:cs typeface="ＭＳ Ｐゴシック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0"/>
        <a:buChar char=""/>
        <a:defRPr kern="1200">
          <a:solidFill>
            <a:srgbClr val="404040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0"/>
        <a:buChar char=""/>
        <a:defRPr sz="1600" kern="1200">
          <a:solidFill>
            <a:srgbClr val="404040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0"/>
        <a:buChar char=""/>
        <a:defRPr sz="1400" kern="1200">
          <a:solidFill>
            <a:srgbClr val="404040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0"/>
        <a:buChar char=""/>
        <a:defRPr sz="1200" kern="1200">
          <a:solidFill>
            <a:srgbClr val="404040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0"/>
        <a:buChar char=""/>
        <a:defRPr sz="1200" kern="1200">
          <a:solidFill>
            <a:srgbClr val="404040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461195" y="164575"/>
            <a:ext cx="6720875" cy="629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Outline</a:t>
            </a:r>
          </a:p>
        </p:txBody>
      </p:sp>
      <p:sp>
        <p:nvSpPr>
          <p:cNvPr id="5123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086295"/>
            <a:ext cx="7924800" cy="510786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095" name="Rectangle 47"/>
          <p:cNvSpPr>
            <a:spLocks noChangeArrowheads="1"/>
          </p:cNvSpPr>
          <p:nvPr/>
        </p:nvSpPr>
        <p:spPr bwMode="auto">
          <a:xfrm>
            <a:off x="616285" y="894270"/>
            <a:ext cx="7924800" cy="76200"/>
          </a:xfrm>
          <a:prstGeom prst="rect">
            <a:avLst/>
          </a:prstGeom>
          <a:gradFill rotWithShape="0">
            <a:gsLst>
              <a:gs pos="0">
                <a:srgbClr val="CC0000"/>
              </a:gs>
              <a:gs pos="100000">
                <a:srgbClr val="CC0000">
                  <a:gamma/>
                  <a:tint val="24314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097" name="Text Box 49"/>
          <p:cNvSpPr txBox="1">
            <a:spLocks noChangeArrowheads="1"/>
          </p:cNvSpPr>
          <p:nvPr/>
        </p:nvSpPr>
        <p:spPr bwMode="auto">
          <a:xfrm>
            <a:off x="7467600" y="6248400"/>
            <a:ext cx="91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098" name="Text Box 50"/>
          <p:cNvSpPr txBox="1">
            <a:spLocks noChangeArrowheads="1"/>
          </p:cNvSpPr>
          <p:nvPr/>
        </p:nvSpPr>
        <p:spPr bwMode="auto">
          <a:xfrm>
            <a:off x="6914705" y="6232565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  <a:defRPr/>
            </a:pPr>
            <a:r>
              <a:rPr lang="en-US" sz="1200" i="1" dirty="0">
                <a:solidFill>
                  <a:srgbClr val="000099"/>
                </a:solidFill>
                <a:latin typeface="Times New Roman" pitchFamily="18" charset="0"/>
              </a:rPr>
              <a:t>Page</a:t>
            </a:r>
            <a:r>
              <a:rPr lang="en-US" sz="2400" i="1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fld id="{4AE0B11B-DBB4-43EA-9EBA-192123257F1C}" type="slidenum">
              <a:rPr lang="en-US" sz="1200" i="1">
                <a:solidFill>
                  <a:srgbClr val="000099"/>
                </a:solidFill>
                <a:latin typeface="Times New Roman" pitchFamily="18" charset="0"/>
              </a:rPr>
              <a:pPr algn="r" eaLnBrk="0" hangingPunct="0">
                <a:spcBef>
                  <a:spcPct val="50000"/>
                </a:spcBef>
                <a:defRPr/>
              </a:pPr>
              <a:t>‹#›</a:t>
            </a:fld>
            <a:endParaRPr lang="en-US" sz="1200" i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099" name="Text Box 51"/>
          <p:cNvSpPr txBox="1">
            <a:spLocks noChangeArrowheads="1"/>
          </p:cNvSpPr>
          <p:nvPr/>
        </p:nvSpPr>
        <p:spPr bwMode="auto">
          <a:xfrm>
            <a:off x="693094" y="6386185"/>
            <a:ext cx="702171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1200" i="1" baseline="0" dirty="0">
                <a:solidFill>
                  <a:srgbClr val="000099"/>
                </a:solidFill>
                <a:latin typeface="Times New Roman" pitchFamily="18" charset="0"/>
              </a:rPr>
              <a:t>November 14</a:t>
            </a:r>
            <a:r>
              <a:rPr lang="en-US" sz="1200" i="1" dirty="0">
                <a:solidFill>
                  <a:srgbClr val="000099"/>
                </a:solidFill>
                <a:latin typeface="Times New Roman" pitchFamily="18" charset="0"/>
              </a:rPr>
              <a:t>, 2013 –  </a:t>
            </a:r>
            <a:r>
              <a:rPr lang="en-US" sz="1200" i="1" baseline="0" dirty="0">
                <a:solidFill>
                  <a:srgbClr val="000099"/>
                </a:solidFill>
                <a:latin typeface="Times New Roman" pitchFamily="18" charset="0"/>
              </a:rPr>
              <a:t>LC Beam Diagnostics Key Issues (T. </a:t>
            </a:r>
            <a:r>
              <a:rPr lang="en-US" sz="1200" i="1" baseline="0" dirty="0" err="1">
                <a:solidFill>
                  <a:srgbClr val="000099"/>
                </a:solidFill>
                <a:latin typeface="Times New Roman" pitchFamily="18" charset="0"/>
              </a:rPr>
              <a:t>Lefevre</a:t>
            </a:r>
            <a:r>
              <a:rPr lang="en-US" sz="1200" i="1" baseline="0" dirty="0">
                <a:solidFill>
                  <a:srgbClr val="000099"/>
                </a:solidFill>
                <a:latin typeface="Times New Roman" pitchFamily="18" charset="0"/>
              </a:rPr>
              <a:t>, M. Wendt) – LCWS 2013</a:t>
            </a:r>
            <a:endParaRPr lang="en-US" sz="1200" i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100" name="Line 52"/>
          <p:cNvSpPr>
            <a:spLocks noChangeShapeType="1"/>
          </p:cNvSpPr>
          <p:nvPr/>
        </p:nvSpPr>
        <p:spPr bwMode="auto">
          <a:xfrm>
            <a:off x="616285" y="6309375"/>
            <a:ext cx="7924800" cy="0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latin typeface="Comic Sans MS" pitchFamily="66" charset="0"/>
            </a:endParaRPr>
          </a:p>
        </p:txBody>
      </p:sp>
      <p:pic>
        <p:nvPicPr>
          <p:cNvPr id="4" name="Picture 3" descr="CLIC-Logo-Color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0474" y="87765"/>
            <a:ext cx="806505" cy="806505"/>
          </a:xfrm>
          <a:prstGeom prst="rect">
            <a:avLst/>
          </a:prstGeom>
        </p:spPr>
      </p:pic>
      <p:pic>
        <p:nvPicPr>
          <p:cNvPr id="11" name="Picture 7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7" t="16438" r="77357"/>
          <a:stretch>
            <a:fillRect/>
          </a:stretch>
        </p:blipFill>
        <p:spPr bwMode="auto">
          <a:xfrm>
            <a:off x="117020" y="87765"/>
            <a:ext cx="12954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0351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6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902" r:id="rId7"/>
    <p:sldLayoutId id="2147483903" r:id="rId8"/>
    <p:sldLayoutId id="2147483904" r:id="rId9"/>
    <p:sldLayoutId id="2147483905" r:id="rId10"/>
    <p:sldLayoutId id="2147483906" r:id="rId11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125000"/>
        <a:buChar char="•"/>
        <a:defRPr kumimoji="1" sz="2000" b="1">
          <a:solidFill>
            <a:srgbClr val="0033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kumimoji="1" sz="1600">
          <a:solidFill>
            <a:srgbClr val="0066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98E9B5-3C15-4C99-8278-C900DB453F05}" type="datetimeFigureOut">
              <a:rPr lang="en-GB" smtClean="0"/>
              <a:t>21/01/2019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0DB5F4-324A-4F80-8334-D5136CC6EB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4459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2" r:id="rId1"/>
    <p:sldLayoutId id="2147483923" r:id="rId2"/>
    <p:sldLayoutId id="2147483924" r:id="rId3"/>
    <p:sldLayoutId id="2147483925" r:id="rId4"/>
    <p:sldLayoutId id="2147483926" r:id="rId5"/>
    <p:sldLayoutId id="2147483927" r:id="rId6"/>
    <p:sldLayoutId id="2147483928" r:id="rId7"/>
    <p:sldLayoutId id="2147483929" r:id="rId8"/>
    <p:sldLayoutId id="2147483930" r:id="rId9"/>
    <p:sldLayoutId id="2147483931" r:id="rId10"/>
    <p:sldLayoutId id="214748393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emf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emf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emf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4.png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6.png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8.tiff"/><Relationship Id="rId9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0.jpe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jpeg"/><Relationship Id="rId9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30.png"/><Relationship Id="rId7" Type="http://schemas.openxmlformats.org/officeDocument/2006/relationships/image" Target="../media/image26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wmf"/><Relationship Id="rId5" Type="http://schemas.openxmlformats.org/officeDocument/2006/relationships/image" Target="../media/image32.emf"/><Relationship Id="rId4" Type="http://schemas.openxmlformats.org/officeDocument/2006/relationships/image" Target="../media/image31.png"/><Relationship Id="rId9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30.png"/><Relationship Id="rId7" Type="http://schemas.openxmlformats.org/officeDocument/2006/relationships/image" Target="../media/image26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wmf"/><Relationship Id="rId5" Type="http://schemas.openxmlformats.org/officeDocument/2006/relationships/image" Target="../media/image32.emf"/><Relationship Id="rId4" Type="http://schemas.openxmlformats.org/officeDocument/2006/relationships/image" Target="../media/image31.png"/><Relationship Id="rId9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emf"/><Relationship Id="rId3" Type="http://schemas.openxmlformats.org/officeDocument/2006/relationships/image" Target="../media/image35.png"/><Relationship Id="rId7" Type="http://schemas.openxmlformats.org/officeDocument/2006/relationships/image" Target="../media/image31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36.jpeg"/><Relationship Id="rId9" Type="http://schemas.openxmlformats.org/officeDocument/2006/relationships/image" Target="../media/image3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2.emf"/><Relationship Id="rId4" Type="http://schemas.openxmlformats.org/officeDocument/2006/relationships/image" Target="../media/image3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2.emf"/><Relationship Id="rId4" Type="http://schemas.openxmlformats.org/officeDocument/2006/relationships/image" Target="../media/image31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9.png"/><Relationship Id="rId4" Type="http://schemas.microsoft.com/office/2007/relationships/hdphoto" Target="../media/hdphoto1.wdp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47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4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jpeg"/><Relationship Id="rId4" Type="http://schemas.openxmlformats.org/officeDocument/2006/relationships/image" Target="../media/image5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jpeg"/><Relationship Id="rId4" Type="http://schemas.openxmlformats.org/officeDocument/2006/relationships/image" Target="../media/image51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17.png"/><Relationship Id="rId3" Type="http://schemas.openxmlformats.org/officeDocument/2006/relationships/image" Target="../media/image54.png"/><Relationship Id="rId7" Type="http://schemas.openxmlformats.org/officeDocument/2006/relationships/image" Target="../media/image29.png"/><Relationship Id="rId12" Type="http://schemas.openxmlformats.org/officeDocument/2006/relationships/image" Target="../media/image18.tiff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jpeg"/><Relationship Id="rId11" Type="http://schemas.openxmlformats.org/officeDocument/2006/relationships/image" Target="../media/image22.png"/><Relationship Id="rId5" Type="http://schemas.openxmlformats.org/officeDocument/2006/relationships/image" Target="../media/image4.jpeg"/><Relationship Id="rId15" Type="http://schemas.openxmlformats.org/officeDocument/2006/relationships/image" Target="../media/image57.tiff"/><Relationship Id="rId10" Type="http://schemas.openxmlformats.org/officeDocument/2006/relationships/image" Target="../media/image52.jpeg"/><Relationship Id="rId4" Type="http://schemas.openxmlformats.org/officeDocument/2006/relationships/image" Target="../media/image37.jpeg"/><Relationship Id="rId9" Type="http://schemas.openxmlformats.org/officeDocument/2006/relationships/image" Target="../media/image51.png"/><Relationship Id="rId14" Type="http://schemas.openxmlformats.org/officeDocument/2006/relationships/image" Target="../media/image56.tiff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17.png"/><Relationship Id="rId3" Type="http://schemas.openxmlformats.org/officeDocument/2006/relationships/image" Target="../media/image54.png"/><Relationship Id="rId7" Type="http://schemas.openxmlformats.org/officeDocument/2006/relationships/image" Target="../media/image29.png"/><Relationship Id="rId12" Type="http://schemas.openxmlformats.org/officeDocument/2006/relationships/image" Target="../media/image18.tiff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jpeg"/><Relationship Id="rId11" Type="http://schemas.openxmlformats.org/officeDocument/2006/relationships/image" Target="../media/image22.png"/><Relationship Id="rId5" Type="http://schemas.openxmlformats.org/officeDocument/2006/relationships/image" Target="../media/image4.jpeg"/><Relationship Id="rId15" Type="http://schemas.openxmlformats.org/officeDocument/2006/relationships/image" Target="../media/image57.tiff"/><Relationship Id="rId10" Type="http://schemas.openxmlformats.org/officeDocument/2006/relationships/image" Target="../media/image52.jpeg"/><Relationship Id="rId4" Type="http://schemas.openxmlformats.org/officeDocument/2006/relationships/image" Target="../media/image37.jpeg"/><Relationship Id="rId9" Type="http://schemas.openxmlformats.org/officeDocument/2006/relationships/image" Target="../media/image51.png"/><Relationship Id="rId14" Type="http://schemas.openxmlformats.org/officeDocument/2006/relationships/image" Target="../media/image56.tiff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59.jpeg"/><Relationship Id="rId7" Type="http://schemas.openxmlformats.org/officeDocument/2006/relationships/image" Target="../media/image62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10" Type="http://schemas.openxmlformats.org/officeDocument/2006/relationships/image" Target="../media/image65.jpeg"/><Relationship Id="rId4" Type="http://schemas.openxmlformats.org/officeDocument/2006/relationships/image" Target="../media/image9.png"/><Relationship Id="rId9" Type="http://schemas.openxmlformats.org/officeDocument/2006/relationships/image" Target="../media/image64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0.png"/><Relationship Id="rId2" Type="http://schemas.openxmlformats.org/officeDocument/2006/relationships/image" Target="../media/image3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0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jpeg"/><Relationship Id="rId4" Type="http://schemas.openxmlformats.org/officeDocument/2006/relationships/image" Target="../media/image69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2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5.jpe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0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30.xml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1.png"/><Relationship Id="rId3" Type="http://schemas.openxmlformats.org/officeDocument/2006/relationships/image" Target="../media/image77.png"/><Relationship Id="rId7" Type="http://schemas.openxmlformats.org/officeDocument/2006/relationships/image" Target="NUL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79.png"/><Relationship Id="rId5" Type="http://schemas.openxmlformats.org/officeDocument/2006/relationships/image" Target="../media/image340.png"/><Relationship Id="rId4" Type="http://schemas.openxmlformats.org/officeDocument/2006/relationships/image" Target="../media/image78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7" Type="http://schemas.openxmlformats.org/officeDocument/2006/relationships/image" Target="../media/image83.emf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ctrTitle"/>
          </p:nvPr>
        </p:nvSpPr>
        <p:spPr>
          <a:xfrm>
            <a:off x="550069" y="1431564"/>
            <a:ext cx="7959329" cy="2678113"/>
          </a:xfrm>
        </p:spPr>
        <p:txBody>
          <a:bodyPr/>
          <a:lstStyle/>
          <a:p>
            <a:pPr eaLnBrk="1" hangingPunct="1"/>
            <a:r>
              <a:rPr lang="en-GB" sz="3200" b="1" dirty="0">
                <a:latin typeface="Century Gothic" charset="0"/>
              </a:rPr>
              <a:t>Instrumentation Challenges for CLIC</a:t>
            </a:r>
            <a:endParaRPr lang="en-GB" sz="3200" b="1" dirty="0">
              <a:solidFill>
                <a:srgbClr val="FF0000"/>
              </a:solidFill>
              <a:latin typeface="Century Gothic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8E0C7E-C224-2A47-A0BE-E2A4D1CDD4C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6" name="Text Placeholder 5"/>
          <p:cNvSpPr txBox="1">
            <a:spLocks/>
          </p:cNvSpPr>
          <p:nvPr/>
        </p:nvSpPr>
        <p:spPr>
          <a:xfrm>
            <a:off x="550069" y="4389078"/>
            <a:ext cx="7841456" cy="129698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defPPr>
              <a:defRPr lang="en-US"/>
            </a:defPPr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000" b="0" kern="1200" smtClean="0">
                <a:solidFill>
                  <a:schemeClr val="bg1"/>
                </a:solidFill>
                <a:latin typeface="Century Gothic" charset="0"/>
                <a:ea typeface="ＭＳ Ｐゴシック" charset="0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1800" i="1" dirty="0"/>
              <a:t>T. </a:t>
            </a:r>
            <a:r>
              <a:rPr lang="en-US" sz="1800" i="1" dirty="0" err="1"/>
              <a:t>Lefevre</a:t>
            </a:r>
            <a:r>
              <a:rPr lang="en-US" sz="1800" i="1" dirty="0"/>
              <a:t> on behalf of the CLIC beam instrumentation team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952" y="1709457"/>
            <a:ext cx="1031522" cy="100925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368195C-24D2-3845-883D-C35768266E0F}"/>
              </a:ext>
            </a:extLst>
          </p:cNvPr>
          <p:cNvSpPr txBox="1"/>
          <p:nvPr/>
        </p:nvSpPr>
        <p:spPr>
          <a:xfrm>
            <a:off x="2534856" y="6046489"/>
            <a:ext cx="38154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CLIC workshop, 21-25 January 2019, CERN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5BBAAE9-AF08-9243-82D9-0547C504F3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3548" y="1709457"/>
            <a:ext cx="1085850" cy="108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1975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039CF-4D76-8A4D-8EBF-C81CBAF18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resolution BPM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B6C677-C1B9-7B44-A7B8-FE1DCE972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3AAF74-2E20-E041-8021-52145EF685FD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13" name="Picture 4" descr="RhulLogo">
            <a:extLst>
              <a:ext uri="{FF2B5EF4-FFF2-40B4-BE49-F238E27FC236}">
                <a16:creationId xmlns:a16="http://schemas.microsoft.com/office/drawing/2014/main" id="{2C47F77E-7E7C-3647-8A17-05EE14E2BD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2265" y="6429003"/>
            <a:ext cx="1300097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8" descr="CERN logo">
            <a:extLst>
              <a:ext uri="{FF2B5EF4-FFF2-40B4-BE49-F238E27FC236}">
                <a16:creationId xmlns:a16="http://schemas.microsoft.com/office/drawing/2014/main" id="{C64178D8-21C5-DD4F-B7AF-611F47954C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9380" y="6429003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E26EDA29-1768-A749-ACB3-F6D59E71218E}"/>
              </a:ext>
            </a:extLst>
          </p:cNvPr>
          <p:cNvSpPr txBox="1">
            <a:spLocks/>
          </p:cNvSpPr>
          <p:nvPr/>
        </p:nvSpPr>
        <p:spPr bwMode="auto">
          <a:xfrm>
            <a:off x="427404" y="2279277"/>
            <a:ext cx="8372476" cy="453072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kern="1200">
                <a:solidFill>
                  <a:srgbClr val="40404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6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4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Clr>
                <a:schemeClr val="tx2"/>
              </a:buClr>
            </a:pPr>
            <a:r>
              <a:rPr lang="en-GB" dirty="0">
                <a:solidFill>
                  <a:srgbClr val="FF0000"/>
                </a:solidFill>
              </a:rPr>
              <a:t>CLIC cavity BPM prototype </a:t>
            </a:r>
            <a:r>
              <a:rPr lang="en-GB" dirty="0">
                <a:solidFill>
                  <a:schemeClr val="tx1"/>
                </a:solidFill>
              </a:rPr>
              <a:t>tested on CALIFES / CLEAR</a:t>
            </a:r>
          </a:p>
          <a:p>
            <a:pPr lvl="1" eaLnBrk="1" hangingPunct="1">
              <a:buClr>
                <a:schemeClr val="tx2"/>
              </a:buClr>
            </a:pPr>
            <a:r>
              <a:rPr kumimoji="1" lang="en-US" dirty="0">
                <a:solidFill>
                  <a:srgbClr val="000000"/>
                </a:solidFill>
              </a:rPr>
              <a:t>Aperture: 8mm - Operating frequency: 15 GHz</a:t>
            </a:r>
          </a:p>
          <a:p>
            <a:pPr lvl="1" eaLnBrk="1" hangingPunct="1">
              <a:buClr>
                <a:schemeClr val="tx2"/>
              </a:buClr>
            </a:pPr>
            <a:endParaRPr lang="en-GB" dirty="0">
              <a:solidFill>
                <a:srgbClr val="FF0000"/>
              </a:solidFill>
            </a:endParaRPr>
          </a:p>
          <a:p>
            <a:pPr eaLnBrk="1" hangingPunct="1">
              <a:buClr>
                <a:schemeClr val="tx2"/>
              </a:buClr>
            </a:pPr>
            <a:endParaRPr lang="en-GB" dirty="0"/>
          </a:p>
        </p:txBody>
      </p:sp>
      <p:pic>
        <p:nvPicPr>
          <p:cNvPr id="20" name="Picture 1">
            <a:extLst>
              <a:ext uri="{FF2B5EF4-FFF2-40B4-BE49-F238E27FC236}">
                <a16:creationId xmlns:a16="http://schemas.microsoft.com/office/drawing/2014/main" id="{9CFD59EC-9EBB-4C45-819C-6ED551D08C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993904" y="3063142"/>
            <a:ext cx="1703361" cy="175304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F3DE448-7A40-8A49-BDE9-8334A0D7D4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57149" y="2965275"/>
            <a:ext cx="4217191" cy="1846445"/>
          </a:xfrm>
          <a:prstGeom prst="rect">
            <a:avLst/>
          </a:prstGeom>
        </p:spPr>
      </p:pic>
      <p:pic>
        <p:nvPicPr>
          <p:cNvPr id="23" name="Picture 4">
            <a:extLst>
              <a:ext uri="{FF2B5EF4-FFF2-40B4-BE49-F238E27FC236}">
                <a16:creationId xmlns:a16="http://schemas.microsoft.com/office/drawing/2014/main" id="{67615E46-EC65-9041-967B-70E97AFBBB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14" b="30952"/>
          <a:stretch/>
        </p:blipFill>
        <p:spPr bwMode="auto">
          <a:xfrm>
            <a:off x="5910017" y="6429003"/>
            <a:ext cx="1213311" cy="405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27946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039CF-4D76-8A4D-8EBF-C81CBAF18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resolution BPM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B6C677-C1B9-7B44-A7B8-FE1DCE972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3AAF74-2E20-E041-8021-52145EF685FD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13" name="Picture 4" descr="RhulLogo">
            <a:extLst>
              <a:ext uri="{FF2B5EF4-FFF2-40B4-BE49-F238E27FC236}">
                <a16:creationId xmlns:a16="http://schemas.microsoft.com/office/drawing/2014/main" id="{2C47F77E-7E7C-3647-8A17-05EE14E2BD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2265" y="6429003"/>
            <a:ext cx="1300097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8" descr="CERN logo">
            <a:extLst>
              <a:ext uri="{FF2B5EF4-FFF2-40B4-BE49-F238E27FC236}">
                <a16:creationId xmlns:a16="http://schemas.microsoft.com/office/drawing/2014/main" id="{C64178D8-21C5-DD4F-B7AF-611F47954C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9380" y="6429003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E26EDA29-1768-A749-ACB3-F6D59E71218E}"/>
              </a:ext>
            </a:extLst>
          </p:cNvPr>
          <p:cNvSpPr txBox="1">
            <a:spLocks/>
          </p:cNvSpPr>
          <p:nvPr/>
        </p:nvSpPr>
        <p:spPr bwMode="auto">
          <a:xfrm>
            <a:off x="427404" y="2279277"/>
            <a:ext cx="8372476" cy="453072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kern="1200">
                <a:solidFill>
                  <a:srgbClr val="40404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6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4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Clr>
                <a:schemeClr val="tx2"/>
              </a:buClr>
            </a:pPr>
            <a:r>
              <a:rPr lang="en-GB" dirty="0">
                <a:solidFill>
                  <a:schemeClr val="tx1"/>
                </a:solidFill>
              </a:rPr>
              <a:t>CLIC cavity BPM prototype tested on CALIFES / CLEAR</a:t>
            </a:r>
          </a:p>
          <a:p>
            <a:pPr lvl="1" eaLnBrk="1" hangingPunct="1">
              <a:buClr>
                <a:schemeClr val="tx2"/>
              </a:buClr>
            </a:pPr>
            <a:r>
              <a:rPr kumimoji="1" lang="en-US" dirty="0">
                <a:solidFill>
                  <a:srgbClr val="000000"/>
                </a:solidFill>
              </a:rPr>
              <a:t>Aperture: 8mm - Operating frequency: 15 GHz</a:t>
            </a:r>
          </a:p>
          <a:p>
            <a:pPr lvl="1" eaLnBrk="1" hangingPunct="1">
              <a:buClr>
                <a:schemeClr val="tx2"/>
              </a:buClr>
            </a:pPr>
            <a:endParaRPr kumimoji="1" lang="en-US" dirty="0">
              <a:solidFill>
                <a:srgbClr val="000000"/>
              </a:solidFill>
              <a:latin typeface="Arial"/>
            </a:endParaRPr>
          </a:p>
          <a:p>
            <a:pPr lvl="1" eaLnBrk="1" hangingPunct="1">
              <a:buClr>
                <a:schemeClr val="tx2"/>
              </a:buClr>
            </a:pPr>
            <a:endParaRPr kumimoji="1" lang="en-US" dirty="0">
              <a:solidFill>
                <a:srgbClr val="000000"/>
              </a:solidFill>
              <a:latin typeface="Arial"/>
            </a:endParaRPr>
          </a:p>
          <a:p>
            <a:pPr lvl="1" eaLnBrk="1" hangingPunct="1">
              <a:buClr>
                <a:schemeClr val="tx2"/>
              </a:buClr>
            </a:pPr>
            <a:endParaRPr kumimoji="1" lang="en-US" dirty="0">
              <a:solidFill>
                <a:srgbClr val="000000"/>
              </a:solidFill>
              <a:latin typeface="Arial"/>
            </a:endParaRPr>
          </a:p>
          <a:p>
            <a:pPr lvl="1" eaLnBrk="1" hangingPunct="1">
              <a:buClr>
                <a:schemeClr val="tx2"/>
              </a:buClr>
            </a:pPr>
            <a:endParaRPr kumimoji="1" lang="en-US" dirty="0">
              <a:solidFill>
                <a:srgbClr val="000000"/>
              </a:solidFill>
              <a:latin typeface="Arial"/>
            </a:endParaRPr>
          </a:p>
          <a:p>
            <a:pPr marL="457200" lvl="1" indent="0" eaLnBrk="1" hangingPunct="1">
              <a:buClr>
                <a:schemeClr val="tx2"/>
              </a:buClr>
              <a:buNone/>
            </a:pPr>
            <a:endParaRPr kumimoji="1" lang="en-US" dirty="0">
              <a:solidFill>
                <a:srgbClr val="FF0000"/>
              </a:solidFill>
              <a:latin typeface="Arial"/>
            </a:endParaRPr>
          </a:p>
          <a:p>
            <a:pPr lvl="1" eaLnBrk="1" hangingPunct="1">
              <a:buClr>
                <a:schemeClr val="tx2"/>
              </a:buClr>
            </a:pPr>
            <a:r>
              <a:rPr kumimoji="1" lang="en-US" dirty="0">
                <a:solidFill>
                  <a:srgbClr val="FF0000"/>
                </a:solidFill>
              </a:rPr>
              <a:t>Investigating the time response for long Bunch train observation</a:t>
            </a:r>
          </a:p>
          <a:p>
            <a:pPr marL="457200" lvl="1" indent="0" eaLnBrk="1" hangingPunct="1">
              <a:buClr>
                <a:schemeClr val="tx2"/>
              </a:buClr>
              <a:buNone/>
            </a:pPr>
            <a:r>
              <a:rPr lang="en-US" sz="1400" dirty="0">
                <a:ea typeface="Times New Roman" panose="02020603050405020304" pitchFamily="18" charset="0"/>
                <a:cs typeface="Calibri" panose="020F0502020204030204" pitchFamily="34" charset="0"/>
              </a:rPr>
              <a:t>F. J. Cullinan </a:t>
            </a:r>
            <a:r>
              <a:rPr lang="en-US" sz="1400" i="1" dirty="0">
                <a:ea typeface="Times New Roman" panose="02020603050405020304" pitchFamily="18" charset="0"/>
                <a:cs typeface="Calibri" panose="020F0502020204030204" pitchFamily="34" charset="0"/>
              </a:rPr>
              <a:t>et al.</a:t>
            </a:r>
            <a:r>
              <a:rPr lang="en-US" sz="1400" dirty="0">
                <a:ea typeface="Times New Roman" panose="02020603050405020304" pitchFamily="18" charset="0"/>
                <a:cs typeface="Calibri" panose="020F0502020204030204" pitchFamily="34" charset="0"/>
              </a:rPr>
              <a:t>,</a:t>
            </a:r>
            <a:r>
              <a:rPr lang="en-US" sz="1400" i="1" dirty="0">
                <a:ea typeface="Times New Roman" panose="02020603050405020304" pitchFamily="18" charset="0"/>
                <a:cs typeface="Calibri" panose="020F0502020204030204" pitchFamily="34" charset="0"/>
              </a:rPr>
              <a:t> Long bunch trains measured using a prototype cavity beam position monitor for the Compact Linear Collider</a:t>
            </a:r>
            <a:r>
              <a:rPr lang="en-US" sz="1400" dirty="0">
                <a:ea typeface="Times New Roman" panose="02020603050405020304" pitchFamily="18" charset="0"/>
                <a:cs typeface="Calibri" panose="020F0502020204030204" pitchFamily="34" charset="0"/>
              </a:rPr>
              <a:t>, Phys. Rev. STAB 18 112802 (2015)</a:t>
            </a:r>
            <a:endParaRPr kumimoji="1" lang="en-US" sz="1400" dirty="0">
              <a:solidFill>
                <a:srgbClr val="FF0000"/>
              </a:solidFill>
            </a:endParaRPr>
          </a:p>
          <a:p>
            <a:pPr lvl="1" eaLnBrk="1" hangingPunct="1">
              <a:buClr>
                <a:schemeClr val="tx2"/>
              </a:buClr>
            </a:pPr>
            <a:r>
              <a:rPr kumimoji="1" lang="en-US" dirty="0">
                <a:solidFill>
                  <a:srgbClr val="FF0000"/>
                </a:solidFill>
              </a:rPr>
              <a:t>Some issues of radiation hardness observed requiring an optimization of the read-out electronic</a:t>
            </a:r>
          </a:p>
          <a:p>
            <a:pPr lvl="1" eaLnBrk="1" hangingPunct="1">
              <a:buClr>
                <a:schemeClr val="tx2"/>
              </a:buClr>
            </a:pPr>
            <a:endParaRPr lang="en-GB" dirty="0">
              <a:solidFill>
                <a:srgbClr val="FF0000"/>
              </a:solidFill>
            </a:endParaRPr>
          </a:p>
          <a:p>
            <a:pPr eaLnBrk="1" hangingPunct="1">
              <a:buClr>
                <a:schemeClr val="tx2"/>
              </a:buClr>
            </a:pPr>
            <a:endParaRPr lang="en-GB" dirty="0"/>
          </a:p>
        </p:txBody>
      </p:sp>
      <p:pic>
        <p:nvPicPr>
          <p:cNvPr id="20" name="Picture 1">
            <a:extLst>
              <a:ext uri="{FF2B5EF4-FFF2-40B4-BE49-F238E27FC236}">
                <a16:creationId xmlns:a16="http://schemas.microsoft.com/office/drawing/2014/main" id="{9CFD59EC-9EBB-4C45-819C-6ED551D08C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993904" y="3063142"/>
            <a:ext cx="1703361" cy="175304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F3DE448-7A40-8A49-BDE9-8334A0D7D4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57149" y="2965275"/>
            <a:ext cx="4217191" cy="1846445"/>
          </a:xfrm>
          <a:prstGeom prst="rect">
            <a:avLst/>
          </a:prstGeom>
        </p:spPr>
      </p:pic>
      <p:pic>
        <p:nvPicPr>
          <p:cNvPr id="16" name="Picture 4">
            <a:extLst>
              <a:ext uri="{FF2B5EF4-FFF2-40B4-BE49-F238E27FC236}">
                <a16:creationId xmlns:a16="http://schemas.microsoft.com/office/drawing/2014/main" id="{F28853BB-594F-984E-BA74-652658479C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14" b="30952"/>
          <a:stretch/>
        </p:blipFill>
        <p:spPr bwMode="auto">
          <a:xfrm>
            <a:off x="5910017" y="6429003"/>
            <a:ext cx="1213311" cy="405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44911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FBA8611-329D-DE48-95A9-A0DB10889B0A}"/>
              </a:ext>
            </a:extLst>
          </p:cNvPr>
          <p:cNvSpPr txBox="1">
            <a:spLocks/>
          </p:cNvSpPr>
          <p:nvPr/>
        </p:nvSpPr>
        <p:spPr bwMode="auto">
          <a:xfrm>
            <a:off x="427404" y="2279277"/>
            <a:ext cx="8372476" cy="453072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kern="1200">
                <a:solidFill>
                  <a:srgbClr val="40404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6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4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Clr>
                <a:schemeClr val="tx2"/>
              </a:buClr>
            </a:pPr>
            <a:r>
              <a:rPr lang="en-GB" dirty="0">
                <a:solidFill>
                  <a:schemeClr val="tx1">
                    <a:alpha val="33000"/>
                  </a:schemeClr>
                </a:solidFill>
              </a:rPr>
              <a:t>CLIC cavity BPM prototype tested on CALIFES / CLEAR</a:t>
            </a:r>
          </a:p>
          <a:p>
            <a:pPr lvl="1" eaLnBrk="1" hangingPunct="1">
              <a:buClr>
                <a:schemeClr val="tx2"/>
              </a:buClr>
            </a:pPr>
            <a:r>
              <a:rPr kumimoji="1" lang="en-US" dirty="0">
                <a:solidFill>
                  <a:schemeClr val="tx1">
                    <a:alpha val="33000"/>
                  </a:schemeClr>
                </a:solidFill>
              </a:rPr>
              <a:t>Aperture: 8mm - Operating frequency: 15 GHz</a:t>
            </a:r>
          </a:p>
          <a:p>
            <a:pPr lvl="1" eaLnBrk="1" hangingPunct="1">
              <a:buClr>
                <a:schemeClr val="tx2"/>
              </a:buClr>
            </a:pPr>
            <a:endParaRPr kumimoji="1" lang="en-US" dirty="0">
              <a:solidFill>
                <a:schemeClr val="tx1">
                  <a:alpha val="33000"/>
                </a:schemeClr>
              </a:solidFill>
            </a:endParaRPr>
          </a:p>
          <a:p>
            <a:pPr lvl="1" eaLnBrk="1" hangingPunct="1">
              <a:buClr>
                <a:schemeClr val="tx2"/>
              </a:buClr>
            </a:pPr>
            <a:endParaRPr kumimoji="1" lang="en-US" dirty="0">
              <a:solidFill>
                <a:schemeClr val="tx1">
                  <a:alpha val="33000"/>
                </a:schemeClr>
              </a:solidFill>
              <a:latin typeface="Arial"/>
            </a:endParaRPr>
          </a:p>
          <a:p>
            <a:pPr lvl="1" eaLnBrk="1" hangingPunct="1">
              <a:buClr>
                <a:schemeClr val="tx2"/>
              </a:buClr>
            </a:pPr>
            <a:endParaRPr kumimoji="1" lang="en-US" dirty="0">
              <a:solidFill>
                <a:schemeClr val="tx1">
                  <a:alpha val="33000"/>
                </a:schemeClr>
              </a:solidFill>
              <a:latin typeface="Arial"/>
            </a:endParaRPr>
          </a:p>
          <a:p>
            <a:pPr lvl="1" eaLnBrk="1" hangingPunct="1">
              <a:buClr>
                <a:schemeClr val="tx2"/>
              </a:buClr>
            </a:pPr>
            <a:endParaRPr kumimoji="1" lang="en-US" dirty="0">
              <a:solidFill>
                <a:schemeClr val="tx1">
                  <a:alpha val="33000"/>
                </a:schemeClr>
              </a:solidFill>
              <a:latin typeface="Arial"/>
            </a:endParaRPr>
          </a:p>
          <a:p>
            <a:pPr marL="457200" lvl="1" indent="0" eaLnBrk="1" hangingPunct="1">
              <a:buClr>
                <a:schemeClr val="tx2"/>
              </a:buClr>
              <a:buNone/>
            </a:pPr>
            <a:endParaRPr kumimoji="1" lang="en-US" dirty="0">
              <a:solidFill>
                <a:schemeClr val="tx1">
                  <a:alpha val="33000"/>
                </a:schemeClr>
              </a:solidFill>
              <a:latin typeface="Arial"/>
            </a:endParaRPr>
          </a:p>
          <a:p>
            <a:pPr lvl="1" eaLnBrk="1" hangingPunct="1">
              <a:buClr>
                <a:schemeClr val="tx2"/>
              </a:buClr>
            </a:pPr>
            <a:r>
              <a:rPr kumimoji="1" lang="en-US" dirty="0">
                <a:solidFill>
                  <a:schemeClr val="tx1">
                    <a:alpha val="33000"/>
                  </a:schemeClr>
                </a:solidFill>
              </a:rPr>
              <a:t>Time response for Bunch train observation</a:t>
            </a:r>
          </a:p>
          <a:p>
            <a:pPr marL="457200" lvl="1" indent="0" eaLnBrk="1" hangingPunct="1">
              <a:buClr>
                <a:schemeClr val="tx2"/>
              </a:buClr>
              <a:buNone/>
            </a:pPr>
            <a:r>
              <a:rPr lang="en-US" sz="1400" dirty="0">
                <a:solidFill>
                  <a:schemeClr val="tx1">
                    <a:alpha val="33000"/>
                  </a:schemeClr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F. J. Cullinan </a:t>
            </a:r>
            <a:r>
              <a:rPr lang="en-US" sz="1400" i="1" dirty="0">
                <a:solidFill>
                  <a:schemeClr val="tx1">
                    <a:alpha val="33000"/>
                  </a:schemeClr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et al.</a:t>
            </a:r>
            <a:r>
              <a:rPr lang="en-US" sz="1400" dirty="0">
                <a:solidFill>
                  <a:schemeClr val="tx1">
                    <a:alpha val="33000"/>
                  </a:schemeClr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,</a:t>
            </a:r>
            <a:r>
              <a:rPr lang="en-US" sz="1400" i="1" dirty="0">
                <a:solidFill>
                  <a:schemeClr val="tx1">
                    <a:alpha val="33000"/>
                  </a:schemeClr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 Long bunch trains measured using a prototype cavity beam position monitor for the Compact Linear Collider</a:t>
            </a:r>
            <a:r>
              <a:rPr lang="en-US" sz="1400" dirty="0">
                <a:solidFill>
                  <a:schemeClr val="tx1">
                    <a:alpha val="33000"/>
                  </a:schemeClr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, Phys. Rev. STAB 18 112802 (2015)</a:t>
            </a:r>
            <a:endParaRPr kumimoji="1" lang="en-US" sz="1400" dirty="0">
              <a:solidFill>
                <a:schemeClr val="tx1">
                  <a:alpha val="33000"/>
                </a:schemeClr>
              </a:solidFill>
            </a:endParaRPr>
          </a:p>
          <a:p>
            <a:pPr lvl="1" eaLnBrk="1" hangingPunct="1">
              <a:buClr>
                <a:schemeClr val="tx2"/>
              </a:buClr>
            </a:pPr>
            <a:r>
              <a:rPr kumimoji="1" lang="en-US" dirty="0">
                <a:solidFill>
                  <a:schemeClr val="tx1">
                    <a:alpha val="33000"/>
                  </a:schemeClr>
                </a:solidFill>
              </a:rPr>
              <a:t>Some issues of radiation hardness observed requiring an optimization of the read-out electronic</a:t>
            </a:r>
            <a:endParaRPr lang="en-GB" dirty="0">
              <a:solidFill>
                <a:schemeClr val="tx1">
                  <a:alpha val="33000"/>
                </a:schemeClr>
              </a:solidFill>
            </a:endParaRPr>
          </a:p>
          <a:p>
            <a:pPr eaLnBrk="1" hangingPunct="1">
              <a:buClr>
                <a:schemeClr val="tx2"/>
              </a:buClr>
            </a:pPr>
            <a:endParaRPr lang="en-GB" dirty="0">
              <a:solidFill>
                <a:schemeClr val="tx1">
                  <a:alpha val="33000"/>
                </a:scheme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C039CF-4D76-8A4D-8EBF-C81CBAF18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resolution BPM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B6C677-C1B9-7B44-A7B8-FE1DCE972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3AAF74-2E20-E041-8021-52145EF685FD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13" name="Picture 4" descr="RhulLogo">
            <a:extLst>
              <a:ext uri="{FF2B5EF4-FFF2-40B4-BE49-F238E27FC236}">
                <a16:creationId xmlns:a16="http://schemas.microsoft.com/office/drawing/2014/main" id="{2C47F77E-7E7C-3647-8A17-05EE14E2BD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2265" y="6429003"/>
            <a:ext cx="1300097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8" descr="CERN logo">
            <a:extLst>
              <a:ext uri="{FF2B5EF4-FFF2-40B4-BE49-F238E27FC236}">
                <a16:creationId xmlns:a16="http://schemas.microsoft.com/office/drawing/2014/main" id="{C64178D8-21C5-DD4F-B7AF-611F47954C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9380" y="6429003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">
            <a:extLst>
              <a:ext uri="{FF2B5EF4-FFF2-40B4-BE49-F238E27FC236}">
                <a16:creationId xmlns:a16="http://schemas.microsoft.com/office/drawing/2014/main" id="{9CFD59EC-9EBB-4C45-819C-6ED551D08C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993904" y="3063142"/>
            <a:ext cx="1703361" cy="175304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F3DE448-7A40-8A49-BDE9-8334A0D7D4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57149" y="2965275"/>
            <a:ext cx="4217191" cy="184644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6C2D7BC-2522-3D4D-B7EB-3FAD600462D3}"/>
              </a:ext>
            </a:extLst>
          </p:cNvPr>
          <p:cNvSpPr/>
          <p:nvPr/>
        </p:nvSpPr>
        <p:spPr>
          <a:xfrm rot="20427508">
            <a:off x="314726" y="3231716"/>
            <a:ext cx="8538773" cy="1569660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endParaRPr lang="en-US" sz="2400" dirty="0">
              <a:latin typeface="+mn-lt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r>
              <a:rPr lang="en-US" sz="2400" dirty="0"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Talk on ‘</a:t>
            </a:r>
            <a:r>
              <a:rPr lang="en-US" sz="2400" dirty="0">
                <a:solidFill>
                  <a:srgbClr val="FF0000"/>
                </a:solidFill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An acquisition system for Cavity BPM</a:t>
            </a:r>
            <a:r>
              <a:rPr lang="en-US" sz="2400" dirty="0"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’</a:t>
            </a:r>
          </a:p>
          <a:p>
            <a:pPr algn="ctr"/>
            <a:r>
              <a:rPr lang="en-US" sz="2400" dirty="0"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by </a:t>
            </a:r>
            <a:r>
              <a:rPr lang="en-US" sz="2400" dirty="0">
                <a:solidFill>
                  <a:srgbClr val="FF0000"/>
                </a:solidFill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Manuel </a:t>
            </a:r>
            <a:r>
              <a:rPr lang="en-US" sz="2400" dirty="0" err="1">
                <a:solidFill>
                  <a:srgbClr val="FF0000"/>
                </a:solidFill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Cargnelutti</a:t>
            </a:r>
            <a:r>
              <a:rPr lang="en-US" sz="2400" dirty="0">
                <a:solidFill>
                  <a:srgbClr val="FF0000"/>
                </a:solidFill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400" dirty="0"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– Tuesday at 15h10 </a:t>
            </a:r>
          </a:p>
          <a:p>
            <a:pPr algn="ctr"/>
            <a:endParaRPr lang="en-US" sz="2400" dirty="0">
              <a:latin typeface="+mn-lt"/>
              <a:cs typeface="Calibri" panose="020F0502020204030204" pitchFamily="34" charset="0"/>
            </a:endParaRPr>
          </a:p>
        </p:txBody>
      </p:sp>
      <p:pic>
        <p:nvPicPr>
          <p:cNvPr id="12" name="Picture 4">
            <a:extLst>
              <a:ext uri="{FF2B5EF4-FFF2-40B4-BE49-F238E27FC236}">
                <a16:creationId xmlns:a16="http://schemas.microsoft.com/office/drawing/2014/main" id="{4340C22F-C16A-2544-B320-EF254FD4907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14" b="30952"/>
          <a:stretch/>
        </p:blipFill>
        <p:spPr bwMode="auto">
          <a:xfrm>
            <a:off x="5910017" y="6429003"/>
            <a:ext cx="1213311" cy="405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11077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039CF-4D76-8A4D-8EBF-C81CBAF18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Loss Monitors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B6C677-C1B9-7B44-A7B8-FE1DCE972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B3AAF74-2E20-E041-8021-52145EF685FD}" type="slidenum"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charset="0"/>
                <a:ea typeface="ＭＳ Ｐゴシック" charset="0"/>
                <a:cs typeface="+mn-cs"/>
              </a:rPr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charset="0"/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357510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039CF-4D76-8A4D-8EBF-C81CBAF18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Loss Monitors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B6C677-C1B9-7B44-A7B8-FE1DCE972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B3AAF74-2E20-E041-8021-52145EF685FD}" type="slidenum"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charset="0"/>
                <a:ea typeface="ＭＳ Ｐゴシック" charset="0"/>
                <a:cs typeface="+mn-cs"/>
              </a:rPr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charset="0"/>
              <a:ea typeface="ＭＳ Ｐゴシック" charset="0"/>
              <a:cs typeface="+mn-cs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57162EC-CDB1-0F43-A515-B9A81362CB61}"/>
              </a:ext>
            </a:extLst>
          </p:cNvPr>
          <p:cNvSpPr txBox="1">
            <a:spLocks/>
          </p:cNvSpPr>
          <p:nvPr/>
        </p:nvSpPr>
        <p:spPr bwMode="auto">
          <a:xfrm>
            <a:off x="427404" y="2279277"/>
            <a:ext cx="8372476" cy="453072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kern="1200">
                <a:solidFill>
                  <a:srgbClr val="40404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6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4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Clr>
                <a:schemeClr val="tx2"/>
              </a:buClr>
            </a:pPr>
            <a:r>
              <a:rPr lang="en-GB" dirty="0">
                <a:solidFill>
                  <a:schemeClr val="tx1"/>
                </a:solidFill>
              </a:rPr>
              <a:t>Simulations and Design of </a:t>
            </a:r>
            <a:r>
              <a:rPr lang="en-GB" dirty="0">
                <a:solidFill>
                  <a:srgbClr val="FF0000"/>
                </a:solidFill>
              </a:rPr>
              <a:t>optical BLM system</a:t>
            </a:r>
            <a:r>
              <a:rPr lang="en-GB" dirty="0">
                <a:solidFill>
                  <a:schemeClr val="tx1"/>
                </a:solidFill>
              </a:rPr>
              <a:t> for CDR in 2012</a:t>
            </a:r>
          </a:p>
          <a:p>
            <a:pPr eaLnBrk="1" hangingPunct="1">
              <a:buClr>
                <a:schemeClr val="tx2"/>
              </a:buClr>
            </a:pPr>
            <a:endParaRPr lang="en-GB" dirty="0">
              <a:solidFill>
                <a:schemeClr val="tx1"/>
              </a:solidFill>
            </a:endParaRPr>
          </a:p>
          <a:p>
            <a:pPr eaLnBrk="1" hangingPunct="1">
              <a:buClr>
                <a:schemeClr val="tx2"/>
              </a:buClr>
            </a:pPr>
            <a:endParaRPr lang="en-GB" dirty="0">
              <a:solidFill>
                <a:schemeClr val="tx1"/>
              </a:solidFill>
            </a:endParaRPr>
          </a:p>
          <a:p>
            <a:pPr eaLnBrk="1" hangingPunct="1">
              <a:buClr>
                <a:schemeClr val="tx2"/>
              </a:buClr>
            </a:pPr>
            <a:endParaRPr lang="en-GB" dirty="0">
              <a:solidFill>
                <a:schemeClr val="tx1"/>
              </a:solidFill>
            </a:endParaRPr>
          </a:p>
          <a:p>
            <a:pPr marL="0" indent="0" eaLnBrk="1" hangingPunct="1">
              <a:buClr>
                <a:schemeClr val="tx2"/>
              </a:buClr>
              <a:buNone/>
            </a:pPr>
            <a:endParaRPr lang="en-GB" dirty="0">
              <a:solidFill>
                <a:schemeClr val="tx1"/>
              </a:solidFill>
            </a:endParaRPr>
          </a:p>
          <a:p>
            <a:pPr marL="0" indent="0" eaLnBrk="1" hangingPunct="1">
              <a:buClr>
                <a:schemeClr val="tx2"/>
              </a:buClr>
              <a:buNone/>
            </a:pPr>
            <a:endParaRPr lang="de-DE" dirty="0"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eaLnBrk="1" hangingPunct="1">
              <a:buClr>
                <a:schemeClr val="tx2"/>
              </a:buClr>
            </a:pPr>
            <a:endParaRPr lang="en-GB" dirty="0">
              <a:solidFill>
                <a:schemeClr val="tx1"/>
              </a:solidFill>
            </a:endParaRPr>
          </a:p>
          <a:p>
            <a:pPr eaLnBrk="1" hangingPunct="1">
              <a:buClr>
                <a:schemeClr val="tx2"/>
              </a:buClr>
            </a:pPr>
            <a:endParaRPr lang="en-GB" dirty="0">
              <a:solidFill>
                <a:srgbClr val="FF0000"/>
              </a:solidFill>
            </a:endParaRPr>
          </a:p>
          <a:p>
            <a:pPr eaLnBrk="1" hangingPunct="1">
              <a:buClr>
                <a:schemeClr val="tx2"/>
              </a:buClr>
            </a:pPr>
            <a:endParaRPr lang="en-GB" dirty="0"/>
          </a:p>
        </p:txBody>
      </p:sp>
      <p:pic>
        <p:nvPicPr>
          <p:cNvPr id="6" name="Picture 38" descr="WEPC171_fluka_geo.png">
            <a:extLst>
              <a:ext uri="{FF2B5EF4-FFF2-40B4-BE49-F238E27FC236}">
                <a16:creationId xmlns:a16="http://schemas.microsoft.com/office/drawing/2014/main" id="{69292DEC-F8DB-074C-B33F-9E728020110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7404" y="2765933"/>
            <a:ext cx="2496780" cy="1490585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</p:pic>
      <p:pic>
        <p:nvPicPr>
          <p:cNvPr id="7" name="Picture 4" descr="fiber.png">
            <a:extLst>
              <a:ext uri="{FF2B5EF4-FFF2-40B4-BE49-F238E27FC236}">
                <a16:creationId xmlns:a16="http://schemas.microsoft.com/office/drawing/2014/main" id="{41232535-823B-9241-9D36-54689EA20198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52608" y="2771852"/>
            <a:ext cx="2513927" cy="1484665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</p:pic>
      <p:grpSp>
        <p:nvGrpSpPr>
          <p:cNvPr id="8" name="Grouper 75">
            <a:extLst>
              <a:ext uri="{FF2B5EF4-FFF2-40B4-BE49-F238E27FC236}">
                <a16:creationId xmlns:a16="http://schemas.microsoft.com/office/drawing/2014/main" id="{FE0CE7E8-1032-1947-8FF1-CFA5A8EAA302}"/>
              </a:ext>
            </a:extLst>
          </p:cNvPr>
          <p:cNvGrpSpPr>
            <a:grpSpLocks/>
          </p:cNvGrpSpPr>
          <p:nvPr/>
        </p:nvGrpSpPr>
        <p:grpSpPr bwMode="auto">
          <a:xfrm>
            <a:off x="3311008" y="2766805"/>
            <a:ext cx="2286000" cy="1628775"/>
            <a:chOff x="533400" y="4343400"/>
            <a:chExt cx="2446211" cy="1934337"/>
          </a:xfrm>
        </p:grpSpPr>
        <p:grpSp>
          <p:nvGrpSpPr>
            <p:cNvPr id="9" name="Group 7">
              <a:extLst>
                <a:ext uri="{FF2B5EF4-FFF2-40B4-BE49-F238E27FC236}">
                  <a16:creationId xmlns:a16="http://schemas.microsoft.com/office/drawing/2014/main" id="{B20B9529-2211-A34E-9E75-0E5DC97BE71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3400" y="4343400"/>
              <a:ext cx="2446211" cy="1934337"/>
              <a:chOff x="5652120" y="3761191"/>
              <a:chExt cx="3360611" cy="2620137"/>
            </a:xfrm>
          </p:grpSpPr>
          <p:pic>
            <p:nvPicPr>
              <p:cNvPr id="11" name="Picture 3">
                <a:extLst>
                  <a:ext uri="{FF2B5EF4-FFF2-40B4-BE49-F238E27FC236}">
                    <a16:creationId xmlns:a16="http://schemas.microsoft.com/office/drawing/2014/main" id="{46996F98-BC2B-8749-AF6C-E7C711CE6D3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652120" y="3761191"/>
                <a:ext cx="3360611" cy="26201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" name="TextBox 10">
                <a:extLst>
                  <a:ext uri="{FF2B5EF4-FFF2-40B4-BE49-F238E27FC236}">
                    <a16:creationId xmlns:a16="http://schemas.microsoft.com/office/drawing/2014/main" id="{4B7BDBF4-2B6D-CA42-BE03-898CCA1478D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175539" y="3761191"/>
                <a:ext cx="2407726" cy="4453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0"/>
                    <a:cs typeface="Times New Roman" charset="0"/>
                  </a:rPr>
                  <a:t>Drive Beam 2.4GeV</a:t>
                </a:r>
              </a:p>
            </p:txBody>
          </p:sp>
        </p:grpSp>
        <p:sp>
          <p:nvSpPr>
            <p:cNvPr id="10" name="TextBox 8">
              <a:extLst>
                <a:ext uri="{FF2B5EF4-FFF2-40B4-BE49-F238E27FC236}">
                  <a16:creationId xmlns:a16="http://schemas.microsoft.com/office/drawing/2014/main" id="{A131F2B3-59AE-5146-B869-9EA15BAE1E45}"/>
                </a:ext>
              </a:extLst>
            </p:cNvPr>
            <p:cNvSpPr txBox="1"/>
            <p:nvPr/>
          </p:nvSpPr>
          <p:spPr>
            <a:xfrm>
              <a:off x="913922" y="5563202"/>
              <a:ext cx="1379391" cy="363866"/>
            </a:xfrm>
            <a:prstGeom prst="rect">
              <a:avLst/>
            </a:prstGeom>
            <a:noFill/>
            <a:ln w="12700">
              <a:solidFill>
                <a:schemeClr val="bg1">
                  <a:lumMod val="65000"/>
                </a:schemeClr>
              </a:solidFill>
            </a:ln>
          </p:spPr>
          <p:txBody>
            <a:bodyPr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rPr>
                <a:t>e+/e</a:t>
              </a:r>
              <a:r>
                <a:rPr kumimoji="0" lang="en-GB" sz="1400" b="0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rPr>
                <a:t>- </a:t>
              </a:r>
              <a:r>
                <a:rPr kumimoji="0" lang="en-GB" sz="1400" b="0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rPr>
                <a:t>fluence</a:t>
              </a:r>
              <a:r>
                <a:rPr kumimoji="0" lang="en-GB" sz="1400" b="0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rPr>
                <a:t> </a:t>
              </a:r>
            </a:p>
          </p:txBody>
        </p:sp>
      </p:grpSp>
      <p:graphicFrame>
        <p:nvGraphicFramePr>
          <p:cNvPr id="13" name="Object 2">
            <a:extLst>
              <a:ext uri="{FF2B5EF4-FFF2-40B4-BE49-F238E27FC236}">
                <a16:creationId xmlns:a16="http://schemas.microsoft.com/office/drawing/2014/main" id="{4B58FD61-C96A-874D-8622-A3325C64BA3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1660024"/>
              </p:ext>
            </p:extLst>
          </p:nvPr>
        </p:nvGraphicFramePr>
        <p:xfrm>
          <a:off x="7128275" y="6423078"/>
          <a:ext cx="381000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733" name="Photo Editor Photo" r:id="rId6" imgW="8326012" imgH="8411749" progId="">
                  <p:embed/>
                </p:oleObj>
              </mc:Choice>
              <mc:Fallback>
                <p:oleObj name="Photo Editor Photo" r:id="rId6" imgW="8326012" imgH="8411749" progId="">
                  <p:embed/>
                  <p:pic>
                    <p:nvPicPr>
                      <p:cNvPr id="13" name="Object 2">
                        <a:extLst>
                          <a:ext uri="{FF2B5EF4-FFF2-40B4-BE49-F238E27FC236}">
                            <a16:creationId xmlns:a16="http://schemas.microsoft.com/office/drawing/2014/main" id="{4B58FD61-C96A-874D-8622-A3325C64BA3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28275" y="6423078"/>
                        <a:ext cx="381000" cy="384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gradFill rotWithShape="0">
                              <a:gsLst>
                                <a:gs pos="0">
                                  <a:srgbClr val="E8E8E8"/>
                                </a:gs>
                                <a:gs pos="100000">
                                  <a:schemeClr val="folHlink"/>
                                </a:gs>
                              </a:gsLst>
                              <a:lin ang="5400000" scaled="1"/>
                            </a:gra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107763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Picture 20" descr="Liv_logo_0616.png">
            <a:extLst>
              <a:ext uri="{FF2B5EF4-FFF2-40B4-BE49-F238E27FC236}">
                <a16:creationId xmlns:a16="http://schemas.microsoft.com/office/drawing/2014/main" id="{4DE88B33-B091-DD4F-AA6C-1854918D988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7835" y="6186374"/>
            <a:ext cx="1704975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06584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er 75">
            <a:extLst>
              <a:ext uri="{FF2B5EF4-FFF2-40B4-BE49-F238E27FC236}">
                <a16:creationId xmlns:a16="http://schemas.microsoft.com/office/drawing/2014/main" id="{FE0CE7E8-1032-1947-8FF1-CFA5A8EAA302}"/>
              </a:ext>
            </a:extLst>
          </p:cNvPr>
          <p:cNvGrpSpPr>
            <a:grpSpLocks/>
          </p:cNvGrpSpPr>
          <p:nvPr/>
        </p:nvGrpSpPr>
        <p:grpSpPr bwMode="auto">
          <a:xfrm>
            <a:off x="3311008" y="2766805"/>
            <a:ext cx="2286000" cy="1628775"/>
            <a:chOff x="533400" y="4343400"/>
            <a:chExt cx="2446211" cy="1934337"/>
          </a:xfrm>
        </p:grpSpPr>
        <p:grpSp>
          <p:nvGrpSpPr>
            <p:cNvPr id="9" name="Group 7">
              <a:extLst>
                <a:ext uri="{FF2B5EF4-FFF2-40B4-BE49-F238E27FC236}">
                  <a16:creationId xmlns:a16="http://schemas.microsoft.com/office/drawing/2014/main" id="{B20B9529-2211-A34E-9E75-0E5DC97BE71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3400" y="4343400"/>
              <a:ext cx="2446211" cy="1934337"/>
              <a:chOff x="5652120" y="3761191"/>
              <a:chExt cx="3360611" cy="2620137"/>
            </a:xfrm>
          </p:grpSpPr>
          <p:pic>
            <p:nvPicPr>
              <p:cNvPr id="11" name="Picture 3">
                <a:extLst>
                  <a:ext uri="{FF2B5EF4-FFF2-40B4-BE49-F238E27FC236}">
                    <a16:creationId xmlns:a16="http://schemas.microsoft.com/office/drawing/2014/main" id="{46996F98-BC2B-8749-AF6C-E7C711CE6D3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652120" y="3761191"/>
                <a:ext cx="3360611" cy="26201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" name="TextBox 10">
                <a:extLst>
                  <a:ext uri="{FF2B5EF4-FFF2-40B4-BE49-F238E27FC236}">
                    <a16:creationId xmlns:a16="http://schemas.microsoft.com/office/drawing/2014/main" id="{4B7BDBF4-2B6D-CA42-BE03-898CCA1478D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175539" y="3761191"/>
                <a:ext cx="2407726" cy="4453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0"/>
                    <a:cs typeface="Times New Roman" charset="0"/>
                  </a:rPr>
                  <a:t>Drive Beam 2.4GeV</a:t>
                </a:r>
              </a:p>
            </p:txBody>
          </p:sp>
        </p:grpSp>
        <p:sp>
          <p:nvSpPr>
            <p:cNvPr id="10" name="TextBox 8">
              <a:extLst>
                <a:ext uri="{FF2B5EF4-FFF2-40B4-BE49-F238E27FC236}">
                  <a16:creationId xmlns:a16="http://schemas.microsoft.com/office/drawing/2014/main" id="{A131F2B3-59AE-5146-B869-9EA15BAE1E45}"/>
                </a:ext>
              </a:extLst>
            </p:cNvPr>
            <p:cNvSpPr txBox="1"/>
            <p:nvPr/>
          </p:nvSpPr>
          <p:spPr>
            <a:xfrm>
              <a:off x="913922" y="5563202"/>
              <a:ext cx="1379391" cy="363866"/>
            </a:xfrm>
            <a:prstGeom prst="rect">
              <a:avLst/>
            </a:prstGeom>
            <a:noFill/>
            <a:ln w="12700">
              <a:solidFill>
                <a:schemeClr val="bg1">
                  <a:lumMod val="65000"/>
                </a:schemeClr>
              </a:solidFill>
            </a:ln>
          </p:spPr>
          <p:txBody>
            <a:bodyPr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rPr>
                <a:t>e+/e</a:t>
              </a:r>
              <a:r>
                <a:rPr kumimoji="0" lang="en-GB" sz="1400" b="0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rPr>
                <a:t>- </a:t>
              </a:r>
              <a:r>
                <a:rPr kumimoji="0" lang="en-GB" sz="1400" b="0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rPr>
                <a:t>fluence</a:t>
              </a:r>
              <a:r>
                <a:rPr kumimoji="0" lang="en-GB" sz="1400" b="0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rPr>
                <a:t> </a:t>
              </a:r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62C1DCD8-3E84-CF4B-8B15-EC6AA6478E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4789" y="6305820"/>
            <a:ext cx="1362045" cy="55218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8C039CF-4D76-8A4D-8EBF-C81CBAF18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Loss Monitors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B6C677-C1B9-7B44-A7B8-FE1DCE972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B3AAF74-2E20-E041-8021-52145EF685FD}" type="slidenum"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charset="0"/>
                <a:ea typeface="ＭＳ Ｐゴシック" charset="0"/>
                <a:cs typeface="+mn-cs"/>
              </a:rPr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charset="0"/>
              <a:ea typeface="ＭＳ Ｐゴシック" charset="0"/>
              <a:cs typeface="+mn-cs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57162EC-CDB1-0F43-A515-B9A81362CB61}"/>
              </a:ext>
            </a:extLst>
          </p:cNvPr>
          <p:cNvSpPr txBox="1">
            <a:spLocks/>
          </p:cNvSpPr>
          <p:nvPr/>
        </p:nvSpPr>
        <p:spPr bwMode="auto">
          <a:xfrm>
            <a:off x="427404" y="2279277"/>
            <a:ext cx="8372476" cy="453072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kern="1200">
                <a:solidFill>
                  <a:srgbClr val="40404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6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4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Clr>
                <a:schemeClr val="tx2"/>
              </a:buClr>
            </a:pPr>
            <a:r>
              <a:rPr lang="en-GB" dirty="0">
                <a:solidFill>
                  <a:schemeClr val="tx1"/>
                </a:solidFill>
              </a:rPr>
              <a:t>Simulations and Design of optical BLM system for CDR in 2012</a:t>
            </a:r>
          </a:p>
          <a:p>
            <a:pPr eaLnBrk="1" hangingPunct="1">
              <a:buClr>
                <a:schemeClr val="tx2"/>
              </a:buClr>
            </a:pPr>
            <a:endParaRPr lang="en-GB" dirty="0">
              <a:solidFill>
                <a:schemeClr val="tx1"/>
              </a:solidFill>
            </a:endParaRPr>
          </a:p>
          <a:p>
            <a:pPr eaLnBrk="1" hangingPunct="1">
              <a:buClr>
                <a:schemeClr val="tx2"/>
              </a:buClr>
            </a:pPr>
            <a:endParaRPr lang="en-GB" dirty="0">
              <a:solidFill>
                <a:schemeClr val="tx1"/>
              </a:solidFill>
            </a:endParaRPr>
          </a:p>
          <a:p>
            <a:pPr eaLnBrk="1" hangingPunct="1">
              <a:buClr>
                <a:schemeClr val="tx2"/>
              </a:buClr>
            </a:pPr>
            <a:endParaRPr lang="en-GB" dirty="0">
              <a:solidFill>
                <a:schemeClr val="tx1"/>
              </a:solidFill>
            </a:endParaRPr>
          </a:p>
          <a:p>
            <a:pPr marL="0" indent="0" eaLnBrk="1" hangingPunct="1">
              <a:buClr>
                <a:schemeClr val="tx2"/>
              </a:buClr>
              <a:buNone/>
            </a:pPr>
            <a:endParaRPr lang="en-GB" dirty="0">
              <a:solidFill>
                <a:schemeClr val="tx1"/>
              </a:solidFill>
            </a:endParaRPr>
          </a:p>
          <a:p>
            <a:pPr eaLnBrk="1" hangingPunct="1">
              <a:buClr>
                <a:schemeClr val="tx2"/>
              </a:buClr>
            </a:pPr>
            <a:r>
              <a:rPr lang="en-GB" dirty="0">
                <a:solidFill>
                  <a:schemeClr val="tx1"/>
                </a:solidFill>
              </a:rPr>
              <a:t> Since then, … Many experimental studies</a:t>
            </a:r>
          </a:p>
          <a:p>
            <a:pPr lvl="1" eaLnBrk="1" hangingPunct="1">
              <a:buClr>
                <a:schemeClr val="tx2"/>
              </a:buClr>
            </a:pPr>
            <a:r>
              <a:rPr lang="en-GB" dirty="0">
                <a:solidFill>
                  <a:srgbClr val="FF0000"/>
                </a:solidFill>
              </a:rPr>
              <a:t>Crosstalk between beam losses from MB and DB</a:t>
            </a:r>
            <a:r>
              <a:rPr lang="de-DE" dirty="0">
                <a:ea typeface="Times New Roman" panose="02020603050405020304" pitchFamily="18" charset="0"/>
                <a:cs typeface="Calibri" panose="020F0502020204030204" pitchFamily="34" charset="0"/>
              </a:rPr>
              <a:t> : </a:t>
            </a:r>
            <a:r>
              <a:rPr lang="de-DE" sz="1200" i="1" dirty="0">
                <a:ea typeface="Times New Roman" panose="02020603050405020304" pitchFamily="18" charset="0"/>
                <a:cs typeface="Calibri" panose="020F0502020204030204" pitchFamily="34" charset="0"/>
              </a:rPr>
              <a:t>M. </a:t>
            </a:r>
            <a:r>
              <a:rPr lang="de-DE" sz="1200" i="1" dirty="0" err="1">
                <a:ea typeface="Times New Roman" panose="02020603050405020304" pitchFamily="18" charset="0"/>
                <a:cs typeface="Calibri" panose="020F0502020204030204" pitchFamily="34" charset="0"/>
              </a:rPr>
              <a:t>Kastriotou</a:t>
            </a:r>
            <a:r>
              <a:rPr lang="de-DE" sz="1200" i="1" dirty="0">
                <a:ea typeface="Times New Roman" panose="02020603050405020304" pitchFamily="18" charset="0"/>
                <a:cs typeface="Calibri" panose="020F0502020204030204" pitchFamily="34" charset="0"/>
              </a:rPr>
              <a:t> et al, </a:t>
            </a:r>
            <a:r>
              <a:rPr lang="en-US" sz="1200" i="1" dirty="0">
                <a:ea typeface="Times New Roman" panose="02020603050405020304" pitchFamily="18" charset="0"/>
                <a:cs typeface="Calibri" panose="020F0502020204030204" pitchFamily="34" charset="0"/>
              </a:rPr>
              <a:t>“BLM crosstalk studies on the CLIC two-beam module”, IBIC</a:t>
            </a:r>
            <a:r>
              <a:rPr lang="de-DE" sz="1200" i="1" dirty="0">
                <a:ea typeface="Times New Roman" panose="02020603050405020304" pitchFamily="18" charset="0"/>
                <a:cs typeface="Calibri" panose="020F0502020204030204" pitchFamily="34" charset="0"/>
              </a:rPr>
              <a:t>, Melbourne, </a:t>
            </a:r>
            <a:r>
              <a:rPr lang="de-DE" sz="1200" i="1" dirty="0" err="1">
                <a:ea typeface="Times New Roman" panose="02020603050405020304" pitchFamily="18" charset="0"/>
                <a:cs typeface="Calibri" panose="020F0502020204030204" pitchFamily="34" charset="0"/>
              </a:rPr>
              <a:t>Australia</a:t>
            </a:r>
            <a:r>
              <a:rPr lang="de-DE" sz="1200" i="1" dirty="0">
                <a:ea typeface="Times New Roman" panose="02020603050405020304" pitchFamily="18" charset="0"/>
                <a:cs typeface="Calibri" panose="020F0502020204030204" pitchFamily="34" charset="0"/>
              </a:rPr>
              <a:t> (2015) pp. 148</a:t>
            </a:r>
            <a:endParaRPr lang="en-GB" sz="1200" i="1" dirty="0">
              <a:solidFill>
                <a:schemeClr val="tx1"/>
              </a:solidFill>
            </a:endParaRPr>
          </a:p>
          <a:p>
            <a:pPr lvl="1" eaLnBrk="1" hangingPunct="1">
              <a:buClr>
                <a:schemeClr val="tx2"/>
              </a:buClr>
            </a:pPr>
            <a:r>
              <a:rPr lang="en-GB" dirty="0">
                <a:solidFill>
                  <a:srgbClr val="FF0000"/>
                </a:solidFill>
              </a:rPr>
              <a:t>Position resolution of a distributed </a:t>
            </a:r>
            <a:r>
              <a:rPr lang="en-GB" dirty="0" err="1">
                <a:solidFill>
                  <a:srgbClr val="FF0000"/>
                </a:solidFill>
              </a:rPr>
              <a:t>oBLM</a:t>
            </a:r>
            <a:r>
              <a:rPr lang="en-GB" dirty="0">
                <a:solidFill>
                  <a:srgbClr val="FF0000"/>
                </a:solidFill>
              </a:rPr>
              <a:t> system </a:t>
            </a:r>
            <a:r>
              <a:rPr lang="en-GB" dirty="0">
                <a:solidFill>
                  <a:schemeClr val="tx1"/>
                </a:solidFill>
              </a:rPr>
              <a:t>: </a:t>
            </a:r>
            <a:r>
              <a:rPr lang="en-US" sz="1200" i="1" dirty="0">
                <a:ea typeface="Times New Roman" panose="02020603050405020304" pitchFamily="18" charset="0"/>
                <a:cs typeface="Calibri" panose="020F0502020204030204" pitchFamily="34" charset="0"/>
              </a:rPr>
              <a:t>E. </a:t>
            </a:r>
            <a:r>
              <a:rPr lang="en-US" sz="1200" i="1" dirty="0" err="1">
                <a:ea typeface="Times New Roman" panose="02020603050405020304" pitchFamily="18" charset="0"/>
                <a:cs typeface="Calibri" panose="020F0502020204030204" pitchFamily="34" charset="0"/>
              </a:rPr>
              <a:t>Nebot</a:t>
            </a:r>
            <a:r>
              <a:rPr lang="en-US" sz="1200" i="1" dirty="0">
                <a:ea typeface="Times New Roman" panose="02020603050405020304" pitchFamily="18" charset="0"/>
                <a:cs typeface="Calibri" panose="020F0502020204030204" pitchFamily="34" charset="0"/>
              </a:rPr>
              <a:t> del </a:t>
            </a:r>
            <a:r>
              <a:rPr lang="en-US" sz="1200" i="1" dirty="0" err="1">
                <a:ea typeface="Times New Roman" panose="02020603050405020304" pitchFamily="18" charset="0"/>
                <a:cs typeface="Calibri" panose="020F0502020204030204" pitchFamily="34" charset="0"/>
              </a:rPr>
              <a:t>busto</a:t>
            </a:r>
            <a:r>
              <a:rPr lang="en-US" sz="1200" i="1" dirty="0">
                <a:ea typeface="Times New Roman" panose="02020603050405020304" pitchFamily="18" charset="0"/>
                <a:cs typeface="Calibri" panose="020F0502020204030204" pitchFamily="34" charset="0"/>
              </a:rPr>
              <a:t> et al, “Position resolution of optical </a:t>
            </a:r>
            <a:r>
              <a:rPr lang="en-US" sz="1200" i="1" dirty="0" err="1">
                <a:ea typeface="Times New Roman" panose="02020603050405020304" pitchFamily="18" charset="0"/>
                <a:cs typeface="Calibri" panose="020F0502020204030204" pitchFamily="34" charset="0"/>
              </a:rPr>
              <a:t>fibre</a:t>
            </a:r>
            <a:r>
              <a:rPr lang="en-US" sz="1200" i="1" dirty="0">
                <a:ea typeface="Times New Roman" panose="02020603050405020304" pitchFamily="18" charset="0"/>
                <a:cs typeface="Calibri" panose="020F0502020204030204" pitchFamily="34" charset="0"/>
              </a:rPr>
              <a:t>-based beam loss monitors using long electron pulses”, IBIC, </a:t>
            </a:r>
            <a:r>
              <a:rPr lang="de-DE" sz="1200" i="1" dirty="0">
                <a:ea typeface="Times New Roman" panose="02020603050405020304" pitchFamily="18" charset="0"/>
                <a:cs typeface="Calibri" panose="020F0502020204030204" pitchFamily="34" charset="0"/>
              </a:rPr>
              <a:t>Melbourne, </a:t>
            </a:r>
            <a:r>
              <a:rPr lang="de-DE" sz="1200" i="1" dirty="0" err="1">
                <a:ea typeface="Times New Roman" panose="02020603050405020304" pitchFamily="18" charset="0"/>
                <a:cs typeface="Calibri" panose="020F0502020204030204" pitchFamily="34" charset="0"/>
              </a:rPr>
              <a:t>Australia</a:t>
            </a:r>
            <a:r>
              <a:rPr lang="de-DE" sz="1200" i="1" dirty="0">
                <a:ea typeface="Times New Roman" panose="02020603050405020304" pitchFamily="18" charset="0"/>
                <a:cs typeface="Calibri" panose="020F0502020204030204" pitchFamily="34" charset="0"/>
              </a:rPr>
              <a:t> (2015) pp. 580</a:t>
            </a:r>
          </a:p>
          <a:p>
            <a:pPr lvl="1" eaLnBrk="1" hangingPunct="1">
              <a:buClr>
                <a:schemeClr val="tx2"/>
              </a:buClr>
            </a:pPr>
            <a:r>
              <a:rPr lang="en-GB" dirty="0">
                <a:solidFill>
                  <a:srgbClr val="FF0000"/>
                </a:solidFill>
              </a:rPr>
              <a:t>RF studies (Breakdown and Dark current)</a:t>
            </a:r>
            <a:r>
              <a:rPr lang="en-GB" dirty="0">
                <a:solidFill>
                  <a:schemeClr val="tx1"/>
                </a:solidFill>
              </a:rPr>
              <a:t>: </a:t>
            </a:r>
            <a:r>
              <a:rPr lang="de-DE" sz="1200" i="1" dirty="0">
                <a:solidFill>
                  <a:prstClr val="black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M. </a:t>
            </a:r>
            <a:r>
              <a:rPr lang="de-DE" sz="1200" i="1" dirty="0" err="1">
                <a:solidFill>
                  <a:prstClr val="black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Kastriotou</a:t>
            </a:r>
            <a:r>
              <a:rPr lang="de-DE" sz="1200" i="1" dirty="0">
                <a:solidFill>
                  <a:prstClr val="black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 et al., </a:t>
            </a:r>
            <a:r>
              <a:rPr lang="en-US" sz="1200" i="1" dirty="0">
                <a:solidFill>
                  <a:prstClr val="black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“A versatile beam loss monitoring system for CLIC”, IPAC</a:t>
            </a:r>
            <a:r>
              <a:rPr lang="de-DE" sz="1200" i="1" dirty="0">
                <a:solidFill>
                  <a:prstClr val="black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de-DE" sz="1200" i="1" dirty="0" err="1">
                <a:solidFill>
                  <a:prstClr val="black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Busan</a:t>
            </a:r>
            <a:r>
              <a:rPr lang="de-DE" sz="1200" i="1" dirty="0">
                <a:solidFill>
                  <a:prstClr val="black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, Korea, 2016, pp. 286</a:t>
            </a:r>
            <a:r>
              <a:rPr lang="en-US" sz="1200" i="1" dirty="0">
                <a:cs typeface="Calibri" panose="020F0502020204030204" pitchFamily="34" charset="0"/>
              </a:rPr>
              <a:t> </a:t>
            </a:r>
          </a:p>
        </p:txBody>
      </p:sp>
      <p:pic>
        <p:nvPicPr>
          <p:cNvPr id="6" name="Picture 38" descr="WEPC171_fluka_geo.png">
            <a:extLst>
              <a:ext uri="{FF2B5EF4-FFF2-40B4-BE49-F238E27FC236}">
                <a16:creationId xmlns:a16="http://schemas.microsoft.com/office/drawing/2014/main" id="{69292DEC-F8DB-074C-B33F-9E7280201101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7404" y="2765933"/>
            <a:ext cx="2496780" cy="1490585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</p:pic>
      <p:pic>
        <p:nvPicPr>
          <p:cNvPr id="7" name="Picture 4" descr="fiber.png">
            <a:extLst>
              <a:ext uri="{FF2B5EF4-FFF2-40B4-BE49-F238E27FC236}">
                <a16:creationId xmlns:a16="http://schemas.microsoft.com/office/drawing/2014/main" id="{41232535-823B-9241-9D36-54689EA20198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5952608" y="2771852"/>
            <a:ext cx="2513927" cy="1484665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</p:pic>
      <p:graphicFrame>
        <p:nvGraphicFramePr>
          <p:cNvPr id="13" name="Object 2">
            <a:extLst>
              <a:ext uri="{FF2B5EF4-FFF2-40B4-BE49-F238E27FC236}">
                <a16:creationId xmlns:a16="http://schemas.microsoft.com/office/drawing/2014/main" id="{4B58FD61-C96A-874D-8622-A3325C64BA3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7501711"/>
              </p:ext>
            </p:extLst>
          </p:nvPr>
        </p:nvGraphicFramePr>
        <p:xfrm>
          <a:off x="7128275" y="6423078"/>
          <a:ext cx="381000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687" name="Photo Editor Photo" r:id="rId7" imgW="8326012" imgH="8411749" progId="">
                  <p:embed/>
                </p:oleObj>
              </mc:Choice>
              <mc:Fallback>
                <p:oleObj name="Photo Editor Photo" r:id="rId7" imgW="8326012" imgH="8411749" progId="">
                  <p:embed/>
                  <p:pic>
                    <p:nvPicPr>
                      <p:cNvPr id="48133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28275" y="6423078"/>
                        <a:ext cx="381000" cy="384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gradFill rotWithShape="0">
                              <a:gsLst>
                                <a:gs pos="0">
                                  <a:srgbClr val="E8E8E8"/>
                                </a:gs>
                                <a:gs pos="100000">
                                  <a:schemeClr val="folHlink"/>
                                </a:gs>
                              </a:gsLst>
                              <a:lin ang="5400000" scaled="1"/>
                            </a:gra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107763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Picture 20" descr="Liv_logo_0616.png">
            <a:extLst>
              <a:ext uri="{FF2B5EF4-FFF2-40B4-BE49-F238E27FC236}">
                <a16:creationId xmlns:a16="http://schemas.microsoft.com/office/drawing/2014/main" id="{4DE88B33-B091-DD4F-AA6C-1854918D988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7835" y="6186374"/>
            <a:ext cx="1704975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49294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039CF-4D76-8A4D-8EBF-C81CBAF18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resolution transverse beam size monitors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B6C677-C1B9-7B44-A7B8-FE1DCE972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B3AAF74-2E20-E041-8021-52145EF685FD}" type="slidenum"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charset="0"/>
                <a:ea typeface="ＭＳ Ｐゴシック" charset="0"/>
                <a:cs typeface="+mn-cs"/>
              </a:rPr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charset="0"/>
              <a:ea typeface="ＭＳ Ｐゴシック" charset="0"/>
              <a:cs typeface="+mn-cs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0356ED7-AF3F-2B42-BC32-5D9794CF46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5270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039CF-4D76-8A4D-8EBF-C81CBAF18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resolution transverse beam size monitors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B6C677-C1B9-7B44-A7B8-FE1DCE972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B3AAF74-2E20-E041-8021-52145EF685FD}" type="slidenum"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charset="0"/>
                <a:ea typeface="ＭＳ Ｐゴシック" charset="0"/>
                <a:cs typeface="+mn-cs"/>
              </a:rPr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charset="0"/>
              <a:ea typeface="ＭＳ Ｐゴシック" charset="0"/>
              <a:cs typeface="+mn-c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553AFE6-CBE2-3D49-830E-7D855E443D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2729" y="2238374"/>
            <a:ext cx="8760311" cy="4530726"/>
          </a:xfrm>
        </p:spPr>
        <p:txBody>
          <a:bodyPr/>
          <a:lstStyle/>
          <a:p>
            <a:pPr eaLnBrk="1" hangingPunct="1">
              <a:buClr>
                <a:schemeClr val="tx2"/>
              </a:buClr>
            </a:pPr>
            <a:r>
              <a:rPr lang="en-GB" dirty="0">
                <a:solidFill>
                  <a:schemeClr val="tx1"/>
                </a:solidFill>
              </a:rPr>
              <a:t>Using </a:t>
            </a:r>
            <a:r>
              <a:rPr lang="en-GB" b="1" dirty="0">
                <a:solidFill>
                  <a:srgbClr val="FF0000"/>
                </a:solidFill>
              </a:rPr>
              <a:t>Laser Wire scanners </a:t>
            </a:r>
            <a:r>
              <a:rPr lang="en-GB" dirty="0">
                <a:solidFill>
                  <a:srgbClr val="FF0000"/>
                </a:solidFill>
              </a:rPr>
              <a:t>as a Baseline in CDR-2012</a:t>
            </a:r>
          </a:p>
          <a:p>
            <a:pPr lvl="1" eaLnBrk="1" hangingPunct="1">
              <a:buClr>
                <a:schemeClr val="tx2"/>
              </a:buClr>
            </a:pPr>
            <a:r>
              <a:rPr lang="en-GB" dirty="0">
                <a:solidFill>
                  <a:schemeClr val="tx1"/>
                </a:solidFill>
              </a:rPr>
              <a:t>Based on </a:t>
            </a:r>
            <a:r>
              <a:rPr lang="en-GB" dirty="0">
                <a:solidFill>
                  <a:srgbClr val="FF0000"/>
                </a:solidFill>
              </a:rPr>
              <a:t>Compton scattering </a:t>
            </a:r>
            <a:r>
              <a:rPr lang="en-GB" dirty="0">
                <a:solidFill>
                  <a:schemeClr val="tx1"/>
                </a:solidFill>
              </a:rPr>
              <a:t>using </a:t>
            </a:r>
            <a:r>
              <a:rPr lang="en-GB" dirty="0">
                <a:solidFill>
                  <a:srgbClr val="FF0000"/>
                </a:solidFill>
              </a:rPr>
              <a:t>high power lasers</a:t>
            </a:r>
          </a:p>
          <a:p>
            <a:pPr lvl="1" eaLnBrk="1" hangingPunct="1">
              <a:buClr>
                <a:schemeClr val="tx2"/>
              </a:buClr>
            </a:pPr>
            <a:endParaRPr lang="en-GB" dirty="0">
              <a:solidFill>
                <a:schemeClr val="tx1"/>
              </a:solidFill>
            </a:endParaRPr>
          </a:p>
          <a:p>
            <a:pPr lvl="1" eaLnBrk="1" hangingPunct="1">
              <a:buClr>
                <a:schemeClr val="tx2"/>
              </a:buClr>
            </a:pPr>
            <a:endParaRPr lang="en-GB" dirty="0">
              <a:solidFill>
                <a:schemeClr val="tx1"/>
              </a:solidFill>
            </a:endParaRPr>
          </a:p>
          <a:p>
            <a:pPr lvl="1" eaLnBrk="1" hangingPunct="1">
              <a:buClr>
                <a:schemeClr val="tx2"/>
              </a:buClr>
            </a:pPr>
            <a:endParaRPr lang="en-GB" dirty="0">
              <a:solidFill>
                <a:schemeClr val="tx1"/>
              </a:solidFill>
            </a:endParaRPr>
          </a:p>
          <a:p>
            <a:pPr lvl="1" eaLnBrk="1" hangingPunct="1">
              <a:buClr>
                <a:schemeClr val="tx2"/>
              </a:buClr>
            </a:pPr>
            <a:endParaRPr lang="en-GB" dirty="0">
              <a:solidFill>
                <a:schemeClr val="tx1"/>
              </a:solidFill>
            </a:endParaRPr>
          </a:p>
          <a:p>
            <a:pPr lvl="1" eaLnBrk="1" hangingPunct="1">
              <a:buClr>
                <a:schemeClr val="tx2"/>
              </a:buClr>
            </a:pPr>
            <a:endParaRPr lang="en-GB" dirty="0">
              <a:solidFill>
                <a:schemeClr val="tx1"/>
              </a:solidFill>
            </a:endParaRPr>
          </a:p>
          <a:p>
            <a:pPr lvl="1" eaLnBrk="1" hangingPunct="1">
              <a:buClr>
                <a:schemeClr val="tx2"/>
              </a:buClr>
            </a:pP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0" name="Picture 3" descr="laserwire">
            <a:extLst>
              <a:ext uri="{FF2B5EF4-FFF2-40B4-BE49-F238E27FC236}">
                <a16:creationId xmlns:a16="http://schemas.microsoft.com/office/drawing/2014/main" id="{DB44BB11-05AF-7A47-A37F-AE6347AC51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 r="-1429"/>
          <a:stretch>
            <a:fillRect/>
          </a:stretch>
        </p:blipFill>
        <p:spPr>
          <a:xfrm>
            <a:off x="1296255" y="3442009"/>
            <a:ext cx="4575908" cy="22557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8979385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039CF-4D76-8A4D-8EBF-C81CBAF18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resolution transverse beam size monitors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B6C677-C1B9-7B44-A7B8-FE1DCE972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B3AAF74-2E20-E041-8021-52145EF685FD}" type="slidenum"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charset="0"/>
                <a:ea typeface="ＭＳ Ｐゴシック" charset="0"/>
                <a:cs typeface="+mn-cs"/>
              </a:rPr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charset="0"/>
              <a:ea typeface="ＭＳ Ｐゴシック" charset="0"/>
              <a:cs typeface="+mn-c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553AFE6-CBE2-3D49-830E-7D855E443D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2729" y="2238374"/>
            <a:ext cx="8760311" cy="4530726"/>
          </a:xfrm>
        </p:spPr>
        <p:txBody>
          <a:bodyPr/>
          <a:lstStyle/>
          <a:p>
            <a:pPr eaLnBrk="1" hangingPunct="1">
              <a:buClr>
                <a:schemeClr val="tx2"/>
              </a:buClr>
            </a:pPr>
            <a:r>
              <a:rPr lang="en-GB" dirty="0">
                <a:solidFill>
                  <a:schemeClr val="tx1"/>
                </a:solidFill>
              </a:rPr>
              <a:t>Performed using Laser Wire scanner as a Baseline In CDR-2012</a:t>
            </a:r>
          </a:p>
          <a:p>
            <a:pPr lvl="1" eaLnBrk="1" hangingPunct="1">
              <a:buClr>
                <a:schemeClr val="tx2"/>
              </a:buClr>
            </a:pPr>
            <a:r>
              <a:rPr lang="en-GB" dirty="0">
                <a:solidFill>
                  <a:schemeClr val="tx1"/>
                </a:solidFill>
              </a:rPr>
              <a:t>Based on Compton scattering using high power lasers</a:t>
            </a:r>
          </a:p>
          <a:p>
            <a:pPr lvl="1" eaLnBrk="1" hangingPunct="1">
              <a:buClr>
                <a:schemeClr val="tx2"/>
              </a:buClr>
            </a:pPr>
            <a:endParaRPr lang="en-GB" dirty="0">
              <a:solidFill>
                <a:schemeClr val="tx1"/>
              </a:solidFill>
            </a:endParaRPr>
          </a:p>
          <a:p>
            <a:pPr lvl="1" eaLnBrk="1" hangingPunct="1">
              <a:buClr>
                <a:schemeClr val="tx2"/>
              </a:buClr>
            </a:pPr>
            <a:endParaRPr lang="en-GB" dirty="0">
              <a:solidFill>
                <a:schemeClr val="tx1"/>
              </a:solidFill>
            </a:endParaRPr>
          </a:p>
          <a:p>
            <a:pPr lvl="1" eaLnBrk="1" hangingPunct="1">
              <a:buClr>
                <a:schemeClr val="tx2"/>
              </a:buClr>
            </a:pPr>
            <a:endParaRPr lang="en-GB" dirty="0">
              <a:solidFill>
                <a:schemeClr val="tx1"/>
              </a:solidFill>
            </a:endParaRPr>
          </a:p>
          <a:p>
            <a:pPr marL="457200" lvl="1" indent="0" eaLnBrk="1" hangingPunct="1">
              <a:buClr>
                <a:schemeClr val="tx2"/>
              </a:buClr>
              <a:buNone/>
            </a:pPr>
            <a:endParaRPr lang="en-GB" dirty="0">
              <a:solidFill>
                <a:schemeClr val="tx1"/>
              </a:solidFill>
            </a:endParaRPr>
          </a:p>
          <a:p>
            <a:pPr lvl="1" eaLnBrk="1" hangingPunct="1">
              <a:buClr>
                <a:schemeClr val="tx2"/>
              </a:buClr>
            </a:pPr>
            <a:r>
              <a:rPr lang="en-GB" b="1" dirty="0">
                <a:solidFill>
                  <a:srgbClr val="FF0000"/>
                </a:solidFill>
              </a:rPr>
              <a:t>10 years on R&amp;D</a:t>
            </a:r>
            <a:r>
              <a:rPr lang="en-GB" dirty="0">
                <a:solidFill>
                  <a:srgbClr val="FF0000"/>
                </a:solidFill>
              </a:rPr>
              <a:t> in the 2000s (ATF2)</a:t>
            </a:r>
          </a:p>
          <a:p>
            <a:pPr marL="457200" lvl="1" indent="0" eaLnBrk="1" hangingPunct="1">
              <a:buClr>
                <a:schemeClr val="tx2"/>
              </a:buClr>
              <a:buNone/>
            </a:pPr>
            <a:r>
              <a:rPr lang="en-GB" sz="1200" dirty="0">
                <a:solidFill>
                  <a:prstClr val="black"/>
                </a:solidFill>
                <a:cs typeface="Times New Roman"/>
              </a:rPr>
              <a:t>S. T. </a:t>
            </a:r>
            <a:r>
              <a:rPr lang="en-GB" sz="1200" dirty="0" err="1">
                <a:solidFill>
                  <a:prstClr val="black"/>
                </a:solidFill>
                <a:cs typeface="Times New Roman"/>
              </a:rPr>
              <a:t>Boogert</a:t>
            </a:r>
            <a:r>
              <a:rPr lang="en-GB" sz="1200" dirty="0">
                <a:solidFill>
                  <a:prstClr val="black"/>
                </a:solidFill>
                <a:cs typeface="Times New Roman"/>
              </a:rPr>
              <a:t> </a:t>
            </a:r>
            <a:r>
              <a:rPr lang="en-GB" sz="1200" i="1" dirty="0">
                <a:solidFill>
                  <a:prstClr val="black"/>
                </a:solidFill>
                <a:cs typeface="Times New Roman"/>
              </a:rPr>
              <a:t>et al.</a:t>
            </a:r>
            <a:r>
              <a:rPr lang="en-GB" sz="1200" dirty="0">
                <a:solidFill>
                  <a:prstClr val="black"/>
                </a:solidFill>
                <a:cs typeface="Times New Roman"/>
              </a:rPr>
              <a:t>, PRSTAB 13, 122801 (2010)</a:t>
            </a:r>
          </a:p>
          <a:p>
            <a:pPr marL="457200" lvl="1" indent="0" eaLnBrk="1" hangingPunct="1">
              <a:buClr>
                <a:schemeClr val="tx2"/>
              </a:buClr>
              <a:buNone/>
            </a:pPr>
            <a:r>
              <a:rPr lang="en-US" sz="1200" dirty="0">
                <a:solidFill>
                  <a:prstClr val="black"/>
                </a:solidFill>
                <a:cs typeface="+mn-cs"/>
              </a:rPr>
              <a:t>L. Corner </a:t>
            </a:r>
            <a:r>
              <a:rPr lang="en-US" sz="1200" i="1" dirty="0">
                <a:solidFill>
                  <a:prstClr val="black"/>
                </a:solidFill>
                <a:cs typeface="+mn-cs"/>
              </a:rPr>
              <a:t>et al.</a:t>
            </a:r>
            <a:r>
              <a:rPr lang="en-US" sz="1200" dirty="0">
                <a:solidFill>
                  <a:prstClr val="black"/>
                </a:solidFill>
                <a:cs typeface="+mn-cs"/>
              </a:rPr>
              <a:t>, IPAC, Kyoto, Japan (2010) pp3227</a:t>
            </a:r>
            <a:r>
              <a:rPr lang="fr-FR" sz="1200" dirty="0">
                <a:solidFill>
                  <a:prstClr val="black"/>
                </a:solidFill>
                <a:cs typeface="+mn-cs"/>
              </a:rPr>
              <a:t> </a:t>
            </a:r>
            <a:endParaRPr lang="en-GB" sz="1200" dirty="0">
              <a:solidFill>
                <a:prstClr val="black"/>
              </a:solidFill>
              <a:cs typeface="Times New Roman"/>
            </a:endParaRPr>
          </a:p>
          <a:p>
            <a:pPr lvl="2" eaLnBrk="1" hangingPunct="1">
              <a:buClr>
                <a:schemeClr val="tx2"/>
              </a:buClr>
            </a:pP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1" name="Picture 3" descr="C:\Users\nevay\Desktop\kek_laserwire_setup_new\DSC04380.jpg">
            <a:extLst>
              <a:ext uri="{FF2B5EF4-FFF2-40B4-BE49-F238E27FC236}">
                <a16:creationId xmlns:a16="http://schemas.microsoft.com/office/drawing/2014/main" id="{758D5B0F-32B0-5941-8004-E768057469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2884" y="2941777"/>
            <a:ext cx="2721116" cy="2040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nevay\Desktop\ana\20120522_0512_lws\20120522_0512_lws_xy_fit_plot13.png">
            <a:extLst>
              <a:ext uri="{FF2B5EF4-FFF2-40B4-BE49-F238E27FC236}">
                <a16:creationId xmlns:a16="http://schemas.microsoft.com/office/drawing/2014/main" id="{7A6CEB7E-B85C-ED4C-9D9A-5B5B18F3CC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8957" y="4405770"/>
            <a:ext cx="2984083" cy="2037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BF2198C9-0AA3-054A-BFB2-B8116F508651}"/>
              </a:ext>
            </a:extLst>
          </p:cNvPr>
          <p:cNvGrpSpPr/>
          <p:nvPr/>
        </p:nvGrpSpPr>
        <p:grpSpPr>
          <a:xfrm>
            <a:off x="5473706" y="6457168"/>
            <a:ext cx="3594094" cy="400832"/>
            <a:chOff x="4471783" y="6107975"/>
            <a:chExt cx="4532511" cy="693657"/>
          </a:xfrm>
        </p:grpSpPr>
        <p:pic>
          <p:nvPicPr>
            <p:cNvPr id="15" name="Picture 2" descr="H:\Work\Presentations\General Images\ox_logo_blue_pos.png">
              <a:extLst>
                <a:ext uri="{FF2B5EF4-FFF2-40B4-BE49-F238E27FC236}">
                  <a16:creationId xmlns:a16="http://schemas.microsoft.com/office/drawing/2014/main" id="{CE469862-095C-3445-ADAB-61396563450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24156" y="6107975"/>
              <a:ext cx="580138" cy="6936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">
              <a:extLst>
                <a:ext uri="{FF2B5EF4-FFF2-40B4-BE49-F238E27FC236}">
                  <a16:creationId xmlns:a16="http://schemas.microsoft.com/office/drawing/2014/main" id="{9FCFAB97-AD0D-D848-ADE0-EE54E75B46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56476" y="6278412"/>
              <a:ext cx="1559940" cy="4468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7" name="Picture 3">
              <a:extLst>
                <a:ext uri="{FF2B5EF4-FFF2-40B4-BE49-F238E27FC236}">
                  <a16:creationId xmlns:a16="http://schemas.microsoft.com/office/drawing/2014/main" id="{E31C08FF-06E7-BE49-B12F-70C6ABDEFA6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48" t="16023" b="6835"/>
            <a:stretch/>
          </p:blipFill>
          <p:spPr bwMode="auto">
            <a:xfrm>
              <a:off x="4471783" y="6165304"/>
              <a:ext cx="1036321" cy="5889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8" name="Picture 4">
              <a:extLst>
                <a:ext uri="{FF2B5EF4-FFF2-40B4-BE49-F238E27FC236}">
                  <a16:creationId xmlns:a16="http://schemas.microsoft.com/office/drawing/2014/main" id="{DF091A1E-6097-3B4C-A908-A16F4390513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214" b="30952"/>
            <a:stretch/>
          </p:blipFill>
          <p:spPr bwMode="auto">
            <a:xfrm>
              <a:off x="5518661" y="6237312"/>
              <a:ext cx="1141571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9" name="Picture 3" descr="laserwire">
            <a:extLst>
              <a:ext uri="{FF2B5EF4-FFF2-40B4-BE49-F238E27FC236}">
                <a16:creationId xmlns:a16="http://schemas.microsoft.com/office/drawing/2014/main" id="{EC1DB509-5FBE-484C-AD5D-2F38478296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/>
          <a:srcRect r="-1429"/>
          <a:stretch>
            <a:fillRect/>
          </a:stretch>
        </p:blipFill>
        <p:spPr>
          <a:xfrm>
            <a:off x="1124805" y="3113398"/>
            <a:ext cx="2350234" cy="115856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6309925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039CF-4D76-8A4D-8EBF-C81CBAF18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resolution transverse beam size monitors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B6C677-C1B9-7B44-A7B8-FE1DCE972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B3AAF74-2E20-E041-8021-52145EF685FD}" type="slidenum"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charset="0"/>
                <a:ea typeface="ＭＳ Ｐゴシック" charset="0"/>
                <a:cs typeface="+mn-cs"/>
              </a:rPr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charset="0"/>
              <a:ea typeface="ＭＳ Ｐゴシック" charset="0"/>
              <a:cs typeface="+mn-c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553AFE6-CBE2-3D49-830E-7D855E443D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2729" y="2238374"/>
            <a:ext cx="8760311" cy="4530726"/>
          </a:xfrm>
        </p:spPr>
        <p:txBody>
          <a:bodyPr/>
          <a:lstStyle/>
          <a:p>
            <a:pPr eaLnBrk="1" hangingPunct="1">
              <a:buClr>
                <a:schemeClr val="tx2"/>
              </a:buClr>
            </a:pPr>
            <a:r>
              <a:rPr lang="en-GB" dirty="0">
                <a:solidFill>
                  <a:schemeClr val="tx1"/>
                </a:solidFill>
              </a:rPr>
              <a:t>Using Laser Wire scanners as a Baseline in CDR-2012</a:t>
            </a:r>
          </a:p>
          <a:p>
            <a:pPr lvl="1" eaLnBrk="1" hangingPunct="1">
              <a:buClr>
                <a:schemeClr val="tx2"/>
              </a:buClr>
            </a:pPr>
            <a:r>
              <a:rPr lang="en-GB" dirty="0">
                <a:solidFill>
                  <a:schemeClr val="tx1"/>
                </a:solidFill>
              </a:rPr>
              <a:t>Based on Compton scattering using high power lasers</a:t>
            </a:r>
          </a:p>
          <a:p>
            <a:pPr lvl="1" eaLnBrk="1" hangingPunct="1">
              <a:buClr>
                <a:schemeClr val="tx2"/>
              </a:buClr>
            </a:pPr>
            <a:endParaRPr lang="en-GB" dirty="0">
              <a:solidFill>
                <a:schemeClr val="tx1"/>
              </a:solidFill>
            </a:endParaRPr>
          </a:p>
          <a:p>
            <a:pPr lvl="1" eaLnBrk="1" hangingPunct="1">
              <a:buClr>
                <a:schemeClr val="tx2"/>
              </a:buClr>
            </a:pPr>
            <a:endParaRPr lang="en-GB" dirty="0">
              <a:solidFill>
                <a:schemeClr val="tx1"/>
              </a:solidFill>
            </a:endParaRPr>
          </a:p>
          <a:p>
            <a:pPr lvl="1" eaLnBrk="1" hangingPunct="1">
              <a:buClr>
                <a:schemeClr val="tx2"/>
              </a:buClr>
            </a:pPr>
            <a:endParaRPr lang="en-GB" dirty="0">
              <a:solidFill>
                <a:schemeClr val="tx1"/>
              </a:solidFill>
            </a:endParaRPr>
          </a:p>
          <a:p>
            <a:pPr marL="457200" lvl="1" indent="0" eaLnBrk="1" hangingPunct="1">
              <a:buClr>
                <a:schemeClr val="tx2"/>
              </a:buClr>
              <a:buNone/>
            </a:pPr>
            <a:endParaRPr lang="en-GB" dirty="0">
              <a:solidFill>
                <a:schemeClr val="tx1"/>
              </a:solidFill>
            </a:endParaRPr>
          </a:p>
          <a:p>
            <a:pPr lvl="1" eaLnBrk="1" hangingPunct="1">
              <a:buClr>
                <a:schemeClr val="tx2"/>
              </a:buClr>
            </a:pPr>
            <a:r>
              <a:rPr lang="en-GB" dirty="0">
                <a:solidFill>
                  <a:schemeClr val="tx1"/>
                </a:solidFill>
              </a:rPr>
              <a:t>10 years on R&amp;D in the 2000s (ATF2)</a:t>
            </a:r>
          </a:p>
          <a:p>
            <a:pPr marL="457200" lvl="1" indent="0" eaLnBrk="1" hangingPunct="1">
              <a:buClr>
                <a:schemeClr val="tx2"/>
              </a:buClr>
              <a:buNone/>
            </a:pPr>
            <a:r>
              <a:rPr lang="en-GB" sz="1200" dirty="0">
                <a:solidFill>
                  <a:schemeClr val="tx1"/>
                </a:solidFill>
                <a:cs typeface="Times New Roman"/>
              </a:rPr>
              <a:t>S. T. </a:t>
            </a:r>
            <a:r>
              <a:rPr lang="en-GB" sz="1200" dirty="0" err="1">
                <a:solidFill>
                  <a:schemeClr val="tx1"/>
                </a:solidFill>
                <a:cs typeface="Times New Roman"/>
              </a:rPr>
              <a:t>Boogert</a:t>
            </a:r>
            <a:r>
              <a:rPr lang="en-GB" sz="1200" dirty="0">
                <a:solidFill>
                  <a:schemeClr val="tx1"/>
                </a:solidFill>
                <a:cs typeface="Times New Roman"/>
              </a:rPr>
              <a:t> </a:t>
            </a:r>
            <a:r>
              <a:rPr lang="en-GB" sz="1200" i="1" dirty="0">
                <a:solidFill>
                  <a:schemeClr val="tx1"/>
                </a:solidFill>
                <a:cs typeface="Times New Roman"/>
              </a:rPr>
              <a:t>et al.</a:t>
            </a:r>
            <a:r>
              <a:rPr lang="en-GB" sz="1200" dirty="0">
                <a:solidFill>
                  <a:schemeClr val="tx1"/>
                </a:solidFill>
                <a:cs typeface="Times New Roman"/>
              </a:rPr>
              <a:t>, PRSTAB 13, 122801 (2010)</a:t>
            </a:r>
          </a:p>
          <a:p>
            <a:pPr marL="457200" lvl="1" indent="0" eaLnBrk="1" hangingPunct="1">
              <a:buClr>
                <a:schemeClr val="tx2"/>
              </a:buClr>
              <a:buNone/>
            </a:pPr>
            <a:r>
              <a:rPr lang="en-US" sz="1200" dirty="0">
                <a:solidFill>
                  <a:schemeClr val="tx1"/>
                </a:solidFill>
                <a:cs typeface="+mn-cs"/>
              </a:rPr>
              <a:t>L. Corner </a:t>
            </a:r>
            <a:r>
              <a:rPr lang="en-US" sz="1200" i="1" dirty="0">
                <a:solidFill>
                  <a:schemeClr val="tx1"/>
                </a:solidFill>
                <a:cs typeface="+mn-cs"/>
              </a:rPr>
              <a:t>et al.</a:t>
            </a:r>
            <a:r>
              <a:rPr lang="en-US" sz="1200" dirty="0">
                <a:solidFill>
                  <a:schemeClr val="tx1"/>
                </a:solidFill>
                <a:cs typeface="+mn-cs"/>
              </a:rPr>
              <a:t>, IPAC, Kyoto, Japan (2010) pp3227</a:t>
            </a:r>
            <a:r>
              <a:rPr lang="fr-FR" sz="1200" dirty="0">
                <a:solidFill>
                  <a:schemeClr val="tx1"/>
                </a:solidFill>
              </a:rPr>
              <a:t> </a:t>
            </a:r>
            <a:endParaRPr lang="en-GB" sz="1200" dirty="0">
              <a:solidFill>
                <a:schemeClr val="tx1"/>
              </a:solidFill>
              <a:cs typeface="Times New Roman"/>
            </a:endParaRPr>
          </a:p>
          <a:p>
            <a:pPr lvl="1" eaLnBrk="1" hangingPunct="1">
              <a:buClr>
                <a:schemeClr val="tx2"/>
              </a:buClr>
            </a:pPr>
            <a:r>
              <a:rPr lang="en-GB" b="1" dirty="0">
                <a:solidFill>
                  <a:srgbClr val="FF0000"/>
                </a:solidFill>
              </a:rPr>
              <a:t>Works well </a:t>
            </a:r>
            <a:r>
              <a:rPr lang="en-GB" dirty="0">
                <a:solidFill>
                  <a:schemeClr val="tx1"/>
                </a:solidFill>
              </a:rPr>
              <a:t>but </a:t>
            </a:r>
            <a:r>
              <a:rPr lang="en-GB" b="1" dirty="0">
                <a:solidFill>
                  <a:srgbClr val="FF0000"/>
                </a:solidFill>
              </a:rPr>
              <a:t>expensive and complex</a:t>
            </a:r>
          </a:p>
          <a:p>
            <a:pPr lvl="1" eaLnBrk="1" hangingPunct="1">
              <a:buClr>
                <a:schemeClr val="tx2"/>
              </a:buClr>
            </a:pPr>
            <a:r>
              <a:rPr lang="en-GB" dirty="0">
                <a:solidFill>
                  <a:srgbClr val="FF0000"/>
                </a:solidFill>
              </a:rPr>
              <a:t>Study </a:t>
            </a:r>
            <a:r>
              <a:rPr lang="en-GB" b="1" dirty="0">
                <a:solidFill>
                  <a:srgbClr val="FF0000"/>
                </a:solidFill>
              </a:rPr>
              <a:t>alternative solutions </a:t>
            </a:r>
            <a:r>
              <a:rPr lang="en-GB" dirty="0">
                <a:solidFill>
                  <a:srgbClr val="FF0000"/>
                </a:solidFill>
              </a:rPr>
              <a:t>to reduce the number of LWS in complex</a:t>
            </a:r>
          </a:p>
          <a:p>
            <a:pPr lvl="2" eaLnBrk="1" hangingPunct="1">
              <a:buClr>
                <a:schemeClr val="tx2"/>
              </a:buClr>
            </a:pP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0" name="Picture 3" descr="laserwire">
            <a:extLst>
              <a:ext uri="{FF2B5EF4-FFF2-40B4-BE49-F238E27FC236}">
                <a16:creationId xmlns:a16="http://schemas.microsoft.com/office/drawing/2014/main" id="{DB44BB11-05AF-7A47-A37F-AE6347AC51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 r="-1429"/>
          <a:stretch>
            <a:fillRect/>
          </a:stretch>
        </p:blipFill>
        <p:spPr>
          <a:xfrm>
            <a:off x="1124805" y="3113398"/>
            <a:ext cx="2350234" cy="115856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1" name="Picture 3" descr="C:\Users\nevay\Desktop\kek_laserwire_setup_new\DSC04380.jpg">
            <a:extLst>
              <a:ext uri="{FF2B5EF4-FFF2-40B4-BE49-F238E27FC236}">
                <a16:creationId xmlns:a16="http://schemas.microsoft.com/office/drawing/2014/main" id="{758D5B0F-32B0-5941-8004-E768057469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3351" y="3003251"/>
            <a:ext cx="1781314" cy="1335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nevay\Desktop\ana\20120522_0512_lws\20120522_0512_lws_xy_fit_plot13.png">
            <a:extLst>
              <a:ext uri="{FF2B5EF4-FFF2-40B4-BE49-F238E27FC236}">
                <a16:creationId xmlns:a16="http://schemas.microsoft.com/office/drawing/2014/main" id="{7A6CEB7E-B85C-ED4C-9D9A-5B5B18F3CC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1622" y="2938023"/>
            <a:ext cx="2142266" cy="1462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A086A5EE-FFFE-7640-9B17-9C1543E17BCD}"/>
              </a:ext>
            </a:extLst>
          </p:cNvPr>
          <p:cNvSpPr/>
          <p:nvPr/>
        </p:nvSpPr>
        <p:spPr>
          <a:xfrm>
            <a:off x="1079822" y="6460390"/>
            <a:ext cx="40386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ＭＳ Ｐゴシック" charset="0"/>
              <a:cs typeface="Times New Roman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F2198C9-0AA3-054A-BFB2-B8116F508651}"/>
              </a:ext>
            </a:extLst>
          </p:cNvPr>
          <p:cNvGrpSpPr/>
          <p:nvPr/>
        </p:nvGrpSpPr>
        <p:grpSpPr>
          <a:xfrm>
            <a:off x="5473706" y="6457168"/>
            <a:ext cx="3594094" cy="400832"/>
            <a:chOff x="4471783" y="6107975"/>
            <a:chExt cx="4532511" cy="693657"/>
          </a:xfrm>
        </p:grpSpPr>
        <p:pic>
          <p:nvPicPr>
            <p:cNvPr id="15" name="Picture 2" descr="H:\Work\Presentations\General Images\ox_logo_blue_pos.png">
              <a:extLst>
                <a:ext uri="{FF2B5EF4-FFF2-40B4-BE49-F238E27FC236}">
                  <a16:creationId xmlns:a16="http://schemas.microsoft.com/office/drawing/2014/main" id="{CE469862-095C-3445-ADAB-61396563450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24156" y="6107975"/>
              <a:ext cx="580138" cy="6936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">
              <a:extLst>
                <a:ext uri="{FF2B5EF4-FFF2-40B4-BE49-F238E27FC236}">
                  <a16:creationId xmlns:a16="http://schemas.microsoft.com/office/drawing/2014/main" id="{9FCFAB97-AD0D-D848-ADE0-EE54E75B46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56476" y="6278412"/>
              <a:ext cx="1559940" cy="4468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7" name="Picture 3">
              <a:extLst>
                <a:ext uri="{FF2B5EF4-FFF2-40B4-BE49-F238E27FC236}">
                  <a16:creationId xmlns:a16="http://schemas.microsoft.com/office/drawing/2014/main" id="{E31C08FF-06E7-BE49-B12F-70C6ABDEFA6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48" t="16023" b="6835"/>
            <a:stretch/>
          </p:blipFill>
          <p:spPr bwMode="auto">
            <a:xfrm>
              <a:off x="4471783" y="6165304"/>
              <a:ext cx="1036321" cy="5889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8" name="Picture 4">
              <a:extLst>
                <a:ext uri="{FF2B5EF4-FFF2-40B4-BE49-F238E27FC236}">
                  <a16:creationId xmlns:a16="http://schemas.microsoft.com/office/drawing/2014/main" id="{DF091A1E-6097-3B4C-A908-A16F4390513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214" b="30952"/>
            <a:stretch/>
          </p:blipFill>
          <p:spPr bwMode="auto">
            <a:xfrm>
              <a:off x="5518661" y="6237312"/>
              <a:ext cx="1141571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20229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ctrTitle"/>
          </p:nvPr>
        </p:nvSpPr>
        <p:spPr>
          <a:xfrm>
            <a:off x="550069" y="1431564"/>
            <a:ext cx="7959329" cy="2678113"/>
          </a:xfrm>
        </p:spPr>
        <p:txBody>
          <a:bodyPr/>
          <a:lstStyle/>
          <a:p>
            <a:pPr eaLnBrk="1" hangingPunct="1"/>
            <a:r>
              <a:rPr lang="en-GB" sz="3200" b="1" i="1" dirty="0">
                <a:solidFill>
                  <a:schemeClr val="bg1"/>
                </a:solidFill>
                <a:latin typeface="Century Gothic" charset="0"/>
              </a:rPr>
              <a:t>What have BI teams done since the CDR 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8E0C7E-C224-2A47-A0BE-E2A4D1CDD4CD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6" name="Text Placeholder 5"/>
          <p:cNvSpPr txBox="1">
            <a:spLocks/>
          </p:cNvSpPr>
          <p:nvPr/>
        </p:nvSpPr>
        <p:spPr>
          <a:xfrm>
            <a:off x="550069" y="4389078"/>
            <a:ext cx="7841456" cy="129698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defPPr>
              <a:defRPr lang="en-US"/>
            </a:defPPr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000" b="0" kern="1200" smtClean="0">
                <a:solidFill>
                  <a:schemeClr val="bg1"/>
                </a:solidFill>
                <a:latin typeface="Century Gothic" charset="0"/>
                <a:ea typeface="ＭＳ Ｐゴシック" charset="0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1800" i="1" dirty="0"/>
              <a:t>T. </a:t>
            </a:r>
            <a:r>
              <a:rPr lang="en-US" sz="1800" i="1" dirty="0" err="1"/>
              <a:t>Lefevre</a:t>
            </a:r>
            <a:r>
              <a:rPr lang="en-US" sz="1800" i="1" dirty="0"/>
              <a:t> on behalf of the CLIC beam instrumentation team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952" y="1709457"/>
            <a:ext cx="1031522" cy="100925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368195C-24D2-3845-883D-C35768266E0F}"/>
              </a:ext>
            </a:extLst>
          </p:cNvPr>
          <p:cNvSpPr txBox="1"/>
          <p:nvPr/>
        </p:nvSpPr>
        <p:spPr>
          <a:xfrm>
            <a:off x="2534856" y="6046489"/>
            <a:ext cx="38154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CLIC workshop, 21-25 January 2019, CERN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687B835-7769-0F4E-B59C-97EEFBDDCA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3548" y="1709457"/>
            <a:ext cx="1085850" cy="108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4294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039CF-4D76-8A4D-8EBF-C81CBAF18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resolution transverse beam size monitors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B6C677-C1B9-7B44-A7B8-FE1DCE972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B3AAF74-2E20-E041-8021-52145EF685FD}" type="slidenum"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charset="0"/>
                <a:ea typeface="ＭＳ Ｐゴシック" charset="0"/>
                <a:cs typeface="+mn-cs"/>
              </a:rPr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charset="0"/>
              <a:ea typeface="ＭＳ Ｐゴシック" charset="0"/>
              <a:cs typeface="+mn-c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553AFE6-CBE2-3D49-830E-7D855E443D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2729" y="2238374"/>
            <a:ext cx="8760311" cy="4530726"/>
          </a:xfrm>
        </p:spPr>
        <p:txBody>
          <a:bodyPr/>
          <a:lstStyle/>
          <a:p>
            <a:pPr eaLnBrk="1" hangingPunct="1">
              <a:buClr>
                <a:schemeClr val="tx2"/>
              </a:buClr>
            </a:pPr>
            <a:r>
              <a:rPr lang="en-GB" dirty="0">
                <a:solidFill>
                  <a:schemeClr val="tx1"/>
                </a:solidFill>
              </a:rPr>
              <a:t>Investigating very </a:t>
            </a:r>
            <a:r>
              <a:rPr lang="en-GB" dirty="0">
                <a:solidFill>
                  <a:srgbClr val="FF0000"/>
                </a:solidFill>
              </a:rPr>
              <a:t>high resolution imaging system using </a:t>
            </a:r>
            <a:r>
              <a:rPr lang="en-GB" b="1" dirty="0">
                <a:solidFill>
                  <a:srgbClr val="FF0000"/>
                </a:solidFill>
              </a:rPr>
              <a:t>Optical transition radiation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>
                <a:solidFill>
                  <a:schemeClr val="tx1"/>
                </a:solidFill>
              </a:rPr>
              <a:t>as a simple and cheap solution</a:t>
            </a:r>
          </a:p>
        </p:txBody>
      </p:sp>
    </p:spTree>
    <p:extLst>
      <p:ext uri="{BB962C8B-B14F-4D97-AF65-F5344CB8AC3E}">
        <p14:creationId xmlns:p14="http://schemas.microsoft.com/office/powerpoint/2010/main" val="6228741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039CF-4D76-8A4D-8EBF-C81CBAF18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resolution transverse beam size monitors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B6C677-C1B9-7B44-A7B8-FE1DCE972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B3AAF74-2E20-E041-8021-52145EF685FD}" type="slidenum"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charset="0"/>
                <a:ea typeface="ＭＳ Ｐゴシック" charset="0"/>
                <a:cs typeface="+mn-cs"/>
              </a:rPr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charset="0"/>
              <a:ea typeface="ＭＳ Ｐゴシック" charset="0"/>
              <a:cs typeface="+mn-c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553AFE6-CBE2-3D49-830E-7D855E443D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2729" y="2238374"/>
            <a:ext cx="8760311" cy="4530726"/>
          </a:xfrm>
        </p:spPr>
        <p:txBody>
          <a:bodyPr/>
          <a:lstStyle/>
          <a:p>
            <a:pPr eaLnBrk="1" hangingPunct="1">
              <a:buClr>
                <a:schemeClr val="tx2"/>
              </a:buClr>
            </a:pPr>
            <a:r>
              <a:rPr lang="en-GB" dirty="0">
                <a:solidFill>
                  <a:schemeClr val="tx1"/>
                </a:solidFill>
              </a:rPr>
              <a:t>Investigating very high resolution imaging system using Optical transition radiation as a simple and cheap solution</a:t>
            </a:r>
          </a:p>
          <a:p>
            <a:pPr eaLnBrk="1" hangingPunct="1">
              <a:buClr>
                <a:schemeClr val="tx2"/>
              </a:buClr>
            </a:pPr>
            <a:r>
              <a:rPr lang="en-GB" dirty="0">
                <a:solidFill>
                  <a:schemeClr val="tx1"/>
                </a:solidFill>
              </a:rPr>
              <a:t>Work started in KEK in 2010 : </a:t>
            </a:r>
            <a:r>
              <a:rPr lang="en-GB" dirty="0">
                <a:solidFill>
                  <a:srgbClr val="FF0000"/>
                </a:solidFill>
              </a:rPr>
              <a:t>Measuring beam size as </a:t>
            </a:r>
            <a:r>
              <a:rPr lang="en-GB" b="1" dirty="0">
                <a:solidFill>
                  <a:srgbClr val="FF0000"/>
                </a:solidFill>
              </a:rPr>
              <a:t>visibility of the OTR Point(Particle) Spread Function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sz="1200" dirty="0">
                <a:solidFill>
                  <a:srgbClr val="FF0000"/>
                </a:solidFill>
              </a:rPr>
              <a:t>(</a:t>
            </a:r>
            <a:r>
              <a:rPr lang="en-US" sz="1200" dirty="0">
                <a:solidFill>
                  <a:srgbClr val="FF000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P. </a:t>
            </a:r>
            <a:r>
              <a:rPr lang="en-US" sz="1200" dirty="0" err="1">
                <a:solidFill>
                  <a:srgbClr val="FF000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Karataev</a:t>
            </a:r>
            <a:r>
              <a:rPr lang="en-US" sz="1200" dirty="0">
                <a:solidFill>
                  <a:srgbClr val="FF000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1200" i="1" dirty="0">
                <a:solidFill>
                  <a:srgbClr val="FF000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et al.</a:t>
            </a:r>
            <a:r>
              <a:rPr lang="en-US" sz="1200" dirty="0">
                <a:solidFill>
                  <a:srgbClr val="FF000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, PRL </a:t>
            </a:r>
            <a:r>
              <a:rPr lang="en-US" sz="1200" b="1" dirty="0">
                <a:solidFill>
                  <a:srgbClr val="FF000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107</a:t>
            </a:r>
            <a:r>
              <a:rPr lang="en-US" sz="1200" dirty="0">
                <a:solidFill>
                  <a:srgbClr val="FF000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, 174801 (2011)</a:t>
            </a:r>
            <a:r>
              <a:rPr lang="en-GB" sz="1200" dirty="0">
                <a:solidFill>
                  <a:srgbClr val="FF000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)</a:t>
            </a:r>
            <a:endParaRPr lang="en-GB" sz="1200" dirty="0">
              <a:solidFill>
                <a:srgbClr val="FF0000"/>
              </a:solidFill>
            </a:endParaRPr>
          </a:p>
          <a:p>
            <a:pPr eaLnBrk="1" hangingPunct="1">
              <a:buClr>
                <a:schemeClr val="tx2"/>
              </a:buClr>
            </a:pPr>
            <a:endParaRPr lang="en-GB" dirty="0">
              <a:solidFill>
                <a:schemeClr val="tx1"/>
              </a:solidFill>
            </a:endParaRPr>
          </a:p>
          <a:p>
            <a:pPr eaLnBrk="1" hangingPunct="1">
              <a:buClr>
                <a:schemeClr val="tx2"/>
              </a:buClr>
            </a:pPr>
            <a:endParaRPr lang="en-GB" dirty="0">
              <a:solidFill>
                <a:schemeClr val="tx1"/>
              </a:solidFill>
            </a:endParaRPr>
          </a:p>
          <a:p>
            <a:pPr eaLnBrk="1" hangingPunct="1">
              <a:buClr>
                <a:schemeClr val="tx2"/>
              </a:buClr>
            </a:pPr>
            <a:endParaRPr lang="en-GB" dirty="0">
              <a:solidFill>
                <a:schemeClr val="tx1"/>
              </a:solidFill>
            </a:endParaRPr>
          </a:p>
          <a:p>
            <a:pPr eaLnBrk="1" hangingPunct="1">
              <a:buClr>
                <a:schemeClr val="tx2"/>
              </a:buClr>
            </a:pPr>
            <a:endParaRPr lang="en-GB" dirty="0">
              <a:solidFill>
                <a:schemeClr val="tx1"/>
              </a:solidFill>
            </a:endParaRPr>
          </a:p>
          <a:p>
            <a:pPr eaLnBrk="1" hangingPunct="1">
              <a:buClr>
                <a:schemeClr val="tx2"/>
              </a:buClr>
            </a:pPr>
            <a:endParaRPr lang="en-GB" dirty="0">
              <a:solidFill>
                <a:schemeClr val="tx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70E9D06-BF54-6A4F-B40D-162CF90F0DA8}"/>
              </a:ext>
            </a:extLst>
          </p:cNvPr>
          <p:cNvGrpSpPr/>
          <p:nvPr/>
        </p:nvGrpSpPr>
        <p:grpSpPr>
          <a:xfrm>
            <a:off x="322729" y="3488324"/>
            <a:ext cx="4601688" cy="3369676"/>
            <a:chOff x="2250750" y="3587176"/>
            <a:chExt cx="3501613" cy="2445324"/>
          </a:xfrm>
        </p:grpSpPr>
        <p:pic>
          <p:nvPicPr>
            <p:cNvPr id="15" name="Picture 8">
              <a:extLst>
                <a:ext uri="{FF2B5EF4-FFF2-40B4-BE49-F238E27FC236}">
                  <a16:creationId xmlns:a16="http://schemas.microsoft.com/office/drawing/2014/main" id="{45366B71-C006-FE48-8A3E-6E6D6363DC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0750" y="3587176"/>
              <a:ext cx="3501613" cy="24453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xmlns:mv="urn:schemas-microsoft-com:mac:vml" xmlns:mc="http://schemas.openxmlformats.org/markup-compatibility/2006" w="9525" cap="flat" cmpd="sng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 xmlns:mv="urn:schemas-microsoft-com:mac:vml" xmlns:mc="http://schemas.openxmlformats.org/markup-compatibility/2006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6" name="Picture 3">
              <a:extLst>
                <a:ext uri="{FF2B5EF4-FFF2-40B4-BE49-F238E27FC236}">
                  <a16:creationId xmlns:a16="http://schemas.microsoft.com/office/drawing/2014/main" id="{50A30E27-0D53-5249-89B1-787A10629A1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93" t="31127" r="32143" b="27291"/>
            <a:stretch>
              <a:fillRect/>
            </a:stretch>
          </p:blipFill>
          <p:spPr bwMode="auto">
            <a:xfrm>
              <a:off x="2965718" y="4064767"/>
              <a:ext cx="586764" cy="5348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A7F6326B-70AF-3844-A42F-04B1DD1C58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6788" y="3749687"/>
            <a:ext cx="4094406" cy="281621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AA71A2D-68EF-354B-B0C4-C721FC0E196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213" t="23048" r="22117" b="29060"/>
          <a:stretch/>
        </p:blipFill>
        <p:spPr>
          <a:xfrm>
            <a:off x="5349652" y="4301751"/>
            <a:ext cx="1137013" cy="556878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C8D9314-9B98-914C-AB1C-DC97BDF45561}"/>
              </a:ext>
            </a:extLst>
          </p:cNvPr>
          <p:cNvCxnSpPr>
            <a:stCxn id="19" idx="0"/>
            <a:endCxn id="19" idx="2"/>
          </p:cNvCxnSpPr>
          <p:nvPr/>
        </p:nvCxnSpPr>
        <p:spPr>
          <a:xfrm>
            <a:off x="5918159" y="4301751"/>
            <a:ext cx="0" cy="55687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91663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039CF-4D76-8A4D-8EBF-C81CBAF18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resolution transverse beam size monitors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B6C677-C1B9-7B44-A7B8-FE1DCE972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B3AAF74-2E20-E041-8021-52145EF685FD}" type="slidenum"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charset="0"/>
                <a:ea typeface="ＭＳ Ｐゴシック" charset="0"/>
                <a:cs typeface="+mn-cs"/>
              </a:rPr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charset="0"/>
              <a:ea typeface="ＭＳ Ｐゴシック" charset="0"/>
              <a:cs typeface="+mn-c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553AFE6-CBE2-3D49-830E-7D855E443D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2729" y="2238374"/>
            <a:ext cx="8760311" cy="4530726"/>
          </a:xfrm>
        </p:spPr>
        <p:txBody>
          <a:bodyPr/>
          <a:lstStyle/>
          <a:p>
            <a:pPr eaLnBrk="1" hangingPunct="1">
              <a:buClr>
                <a:schemeClr val="tx2"/>
              </a:buClr>
            </a:pPr>
            <a:r>
              <a:rPr lang="en-GB" dirty="0">
                <a:solidFill>
                  <a:schemeClr val="tx1"/>
                </a:solidFill>
              </a:rPr>
              <a:t>Investigating very high resolution imaging system using Optical transition radiation as a simple and cheap solution</a:t>
            </a:r>
          </a:p>
          <a:p>
            <a:pPr eaLnBrk="1" hangingPunct="1">
              <a:buClr>
                <a:schemeClr val="tx2"/>
              </a:buClr>
            </a:pPr>
            <a:r>
              <a:rPr lang="en-GB" dirty="0">
                <a:solidFill>
                  <a:schemeClr val="tx1"/>
                </a:solidFill>
              </a:rPr>
              <a:t>Work started in KEK in 2010 : Measuring beam size as visibility of the OTR Point(Particle) Spread Function </a:t>
            </a:r>
            <a:r>
              <a:rPr lang="en-GB" sz="1200" dirty="0">
                <a:solidFill>
                  <a:schemeClr val="tx1"/>
                </a:solidFill>
              </a:rPr>
              <a:t>(</a:t>
            </a:r>
            <a:r>
              <a:rPr lang="en-US" sz="1200" dirty="0">
                <a:solidFill>
                  <a:schemeClr val="tx1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P. </a:t>
            </a:r>
            <a:r>
              <a:rPr lang="en-US" sz="1200" dirty="0" err="1">
                <a:solidFill>
                  <a:schemeClr val="tx1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Karataev</a:t>
            </a:r>
            <a:r>
              <a:rPr lang="en-US" sz="1200" dirty="0">
                <a:solidFill>
                  <a:schemeClr val="tx1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1200" i="1" dirty="0">
                <a:solidFill>
                  <a:schemeClr val="tx1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et al.</a:t>
            </a:r>
            <a:r>
              <a:rPr lang="en-US" sz="1200" dirty="0">
                <a:solidFill>
                  <a:schemeClr val="tx1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, PRL </a:t>
            </a:r>
            <a:r>
              <a:rPr lang="en-US" sz="1200" b="1" dirty="0">
                <a:solidFill>
                  <a:schemeClr val="tx1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107</a:t>
            </a:r>
            <a:r>
              <a:rPr lang="en-US" sz="1200" dirty="0">
                <a:solidFill>
                  <a:schemeClr val="tx1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, 174801 (2011)</a:t>
            </a:r>
            <a:r>
              <a:rPr lang="en-GB" sz="1200" dirty="0">
                <a:solidFill>
                  <a:schemeClr val="tx1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)</a:t>
            </a:r>
          </a:p>
          <a:p>
            <a:pPr eaLnBrk="1" hangingPunct="1">
              <a:buClr>
                <a:schemeClr val="tx2"/>
              </a:buClr>
            </a:pPr>
            <a:endParaRPr lang="en-GB" sz="1200" dirty="0">
              <a:solidFill>
                <a:srgbClr val="FF0000"/>
              </a:solidFill>
              <a:cs typeface="Calibri" panose="020F0502020204030204" pitchFamily="34" charset="0"/>
            </a:endParaRPr>
          </a:p>
          <a:p>
            <a:pPr eaLnBrk="1" hangingPunct="1">
              <a:buClr>
                <a:schemeClr val="tx2"/>
              </a:buClr>
            </a:pPr>
            <a:endParaRPr lang="en-GB" sz="1200" dirty="0">
              <a:solidFill>
                <a:srgbClr val="FF0000"/>
              </a:solidFill>
              <a:cs typeface="Calibri" panose="020F0502020204030204" pitchFamily="34" charset="0"/>
            </a:endParaRPr>
          </a:p>
          <a:p>
            <a:pPr eaLnBrk="1" hangingPunct="1">
              <a:buClr>
                <a:schemeClr val="tx2"/>
              </a:buClr>
            </a:pPr>
            <a:endParaRPr lang="en-GB" sz="1200" dirty="0">
              <a:solidFill>
                <a:srgbClr val="FF0000"/>
              </a:solidFill>
              <a:cs typeface="Calibri" panose="020F0502020204030204" pitchFamily="34" charset="0"/>
            </a:endParaRPr>
          </a:p>
          <a:p>
            <a:pPr eaLnBrk="1" hangingPunct="1">
              <a:buClr>
                <a:schemeClr val="tx2"/>
              </a:buClr>
            </a:pPr>
            <a:endParaRPr lang="en-GB" sz="1200" dirty="0">
              <a:solidFill>
                <a:srgbClr val="FF0000"/>
              </a:solidFill>
              <a:cs typeface="Calibri" panose="020F0502020204030204" pitchFamily="34" charset="0"/>
            </a:endParaRPr>
          </a:p>
          <a:p>
            <a:pPr eaLnBrk="1" hangingPunct="1">
              <a:buClr>
                <a:schemeClr val="tx2"/>
              </a:buClr>
            </a:pPr>
            <a:endParaRPr lang="en-GB" sz="1200" dirty="0">
              <a:solidFill>
                <a:srgbClr val="FF0000"/>
              </a:solidFill>
              <a:cs typeface="Calibri" panose="020F0502020204030204" pitchFamily="34" charset="0"/>
            </a:endParaRPr>
          </a:p>
          <a:p>
            <a:pPr marL="0" indent="0" eaLnBrk="1" hangingPunct="1">
              <a:buClr>
                <a:schemeClr val="tx2"/>
              </a:buClr>
              <a:buNone/>
            </a:pPr>
            <a:endParaRPr lang="en-GB" sz="1200" dirty="0">
              <a:solidFill>
                <a:srgbClr val="FF0000"/>
              </a:solidFill>
              <a:cs typeface="Calibri" panose="020F0502020204030204" pitchFamily="34" charset="0"/>
            </a:endParaRPr>
          </a:p>
          <a:p>
            <a:pPr marL="0" indent="0" eaLnBrk="1" hangingPunct="1">
              <a:buClr>
                <a:schemeClr val="tx2"/>
              </a:buClr>
              <a:buNone/>
            </a:pPr>
            <a:endParaRPr lang="en-GB" sz="1200" dirty="0">
              <a:solidFill>
                <a:srgbClr val="FF0000"/>
              </a:solidFill>
              <a:cs typeface="Calibri" panose="020F0502020204030204" pitchFamily="34" charset="0"/>
            </a:endParaRPr>
          </a:p>
          <a:p>
            <a:pPr eaLnBrk="1" hangingPunct="1">
              <a:buClr>
                <a:schemeClr val="tx2"/>
              </a:buClr>
            </a:pPr>
            <a:r>
              <a:rPr lang="en-GB" b="1" dirty="0">
                <a:solidFill>
                  <a:srgbClr val="FF0000"/>
                </a:solidFill>
              </a:rPr>
              <a:t>Sub-micron resolution demonstrated </a:t>
            </a:r>
            <a:r>
              <a:rPr lang="en-GB" dirty="0">
                <a:solidFill>
                  <a:schemeClr val="tx1"/>
                </a:solidFill>
              </a:rPr>
              <a:t>and used since 2015 regularly on our test-stand at ATF2 (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B. </a:t>
            </a:r>
            <a:r>
              <a:rPr lang="en-US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Bolzon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 al.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PRSTAB 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18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082803 (2015)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eaLnBrk="1" hangingPunct="1">
              <a:buClr>
                <a:schemeClr val="tx2"/>
              </a:buClr>
            </a:pPr>
            <a:endParaRPr lang="en-GB" dirty="0">
              <a:solidFill>
                <a:srgbClr val="FF0000"/>
              </a:solidFill>
            </a:endParaRPr>
          </a:p>
          <a:p>
            <a:pPr eaLnBrk="1" hangingPunct="1">
              <a:buClr>
                <a:schemeClr val="tx2"/>
              </a:buClr>
            </a:pPr>
            <a:endParaRPr lang="en-GB" dirty="0">
              <a:solidFill>
                <a:schemeClr val="tx1"/>
              </a:solidFill>
            </a:endParaRPr>
          </a:p>
          <a:p>
            <a:pPr eaLnBrk="1" hangingPunct="1">
              <a:buClr>
                <a:schemeClr val="tx2"/>
              </a:buClr>
            </a:pPr>
            <a:endParaRPr lang="en-GB" dirty="0">
              <a:solidFill>
                <a:schemeClr val="tx1"/>
              </a:solidFill>
            </a:endParaRPr>
          </a:p>
          <a:p>
            <a:pPr eaLnBrk="1" hangingPunct="1">
              <a:buClr>
                <a:schemeClr val="tx2"/>
              </a:buClr>
            </a:pPr>
            <a:endParaRPr lang="en-GB" dirty="0">
              <a:solidFill>
                <a:schemeClr val="tx1"/>
              </a:solidFill>
            </a:endParaRPr>
          </a:p>
          <a:p>
            <a:pPr eaLnBrk="1" hangingPunct="1">
              <a:buClr>
                <a:schemeClr val="tx2"/>
              </a:buClr>
            </a:pPr>
            <a:endParaRPr lang="en-GB" dirty="0">
              <a:solidFill>
                <a:schemeClr val="tx1"/>
              </a:solidFill>
            </a:endParaRPr>
          </a:p>
          <a:p>
            <a:pPr eaLnBrk="1" hangingPunct="1">
              <a:buClr>
                <a:schemeClr val="tx2"/>
              </a:buClr>
            </a:pP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A47154A-C6AF-E443-B154-79947ADF89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2112" y="6360659"/>
            <a:ext cx="902475" cy="45414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105D2DA-7E77-B648-B717-7BE5C9F945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6665" y="6370274"/>
            <a:ext cx="962598" cy="45414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BAC65E2-830F-3044-BB2A-CDD2973D009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9947" y="6310971"/>
            <a:ext cx="793093" cy="458129"/>
          </a:xfrm>
          <a:prstGeom prst="rect">
            <a:avLst/>
          </a:prstGeom>
        </p:spPr>
      </p:pic>
      <p:pic>
        <p:nvPicPr>
          <p:cNvPr id="13" name="Picture 12" descr="LogoOutline.ai">
            <a:extLst>
              <a:ext uri="{FF2B5EF4-FFF2-40B4-BE49-F238E27FC236}">
                <a16:creationId xmlns:a16="http://schemas.microsoft.com/office/drawing/2014/main" id="{A28F862A-9057-EE47-B016-C6A79385698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9119" y="6379557"/>
            <a:ext cx="455170" cy="455170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B70E9D06-BF54-6A4F-B40D-162CF90F0DA8}"/>
              </a:ext>
            </a:extLst>
          </p:cNvPr>
          <p:cNvGrpSpPr/>
          <p:nvPr/>
        </p:nvGrpSpPr>
        <p:grpSpPr>
          <a:xfrm>
            <a:off x="1066800" y="3653424"/>
            <a:ext cx="2840029" cy="2036176"/>
            <a:chOff x="2250750" y="3587176"/>
            <a:chExt cx="3501613" cy="2445324"/>
          </a:xfrm>
        </p:grpSpPr>
        <p:pic>
          <p:nvPicPr>
            <p:cNvPr id="15" name="Picture 8">
              <a:extLst>
                <a:ext uri="{FF2B5EF4-FFF2-40B4-BE49-F238E27FC236}">
                  <a16:creationId xmlns:a16="http://schemas.microsoft.com/office/drawing/2014/main" id="{45366B71-C006-FE48-8A3E-6E6D6363DC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0750" y="3587176"/>
              <a:ext cx="3501613" cy="24453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xmlns:mv="urn:schemas-microsoft-com:mac:vml" xmlns:mc="http://schemas.openxmlformats.org/markup-compatibility/2006" w="9525" cap="flat" cmpd="sng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 xmlns:mv="urn:schemas-microsoft-com:mac:vml" xmlns:mc="http://schemas.openxmlformats.org/markup-compatibility/2006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6" name="Picture 3">
              <a:extLst>
                <a:ext uri="{FF2B5EF4-FFF2-40B4-BE49-F238E27FC236}">
                  <a16:creationId xmlns:a16="http://schemas.microsoft.com/office/drawing/2014/main" id="{50A30E27-0D53-5249-89B1-787A10629A1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93" t="31127" r="32143" b="27291"/>
            <a:stretch>
              <a:fillRect/>
            </a:stretch>
          </p:blipFill>
          <p:spPr bwMode="auto">
            <a:xfrm>
              <a:off x="2965718" y="4064767"/>
              <a:ext cx="586764" cy="5348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A7F6326B-70AF-3844-A42F-04B1DD1C58A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78345" y="3902088"/>
            <a:ext cx="2362256" cy="162480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AA71A2D-68EF-354B-B0C4-C721FC0E196A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213" t="23048" r="22117" b="29060"/>
          <a:stretch/>
        </p:blipFill>
        <p:spPr>
          <a:xfrm>
            <a:off x="5285411" y="4067011"/>
            <a:ext cx="876776" cy="429421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C8D9314-9B98-914C-AB1C-DC97BDF45561}"/>
              </a:ext>
            </a:extLst>
          </p:cNvPr>
          <p:cNvCxnSpPr>
            <a:cxnSpLocks/>
            <a:stCxn id="19" idx="0"/>
            <a:endCxn id="19" idx="2"/>
          </p:cNvCxnSpPr>
          <p:nvPr/>
        </p:nvCxnSpPr>
        <p:spPr>
          <a:xfrm>
            <a:off x="5723799" y="4067011"/>
            <a:ext cx="0" cy="42942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89476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039CF-4D76-8A4D-8EBF-C81CBAF18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resolution transverse beam size monitors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B6C677-C1B9-7B44-A7B8-FE1DCE972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B3AAF74-2E20-E041-8021-52145EF685FD}" type="slidenum"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charset="0"/>
                <a:ea typeface="ＭＳ Ｐゴシック" charset="0"/>
                <a:cs typeface="+mn-cs"/>
              </a:rPr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charset="0"/>
              <a:ea typeface="ＭＳ Ｐゴシック" charset="0"/>
              <a:cs typeface="+mn-c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553AFE6-CBE2-3D49-830E-7D855E443D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2729" y="2238374"/>
            <a:ext cx="8760311" cy="4530726"/>
          </a:xfrm>
        </p:spPr>
        <p:txBody>
          <a:bodyPr/>
          <a:lstStyle/>
          <a:p>
            <a:pPr eaLnBrk="1" hangingPunct="1">
              <a:buClr>
                <a:schemeClr val="tx2"/>
              </a:buClr>
            </a:pPr>
            <a:r>
              <a:rPr lang="en-GB" dirty="0">
                <a:solidFill>
                  <a:schemeClr val="tx1">
                    <a:alpha val="36000"/>
                  </a:schemeClr>
                </a:solidFill>
              </a:rPr>
              <a:t>Investigating very high resolution imaging system using Optical transition radiation as a simple and cheap solution</a:t>
            </a:r>
          </a:p>
          <a:p>
            <a:pPr eaLnBrk="1" hangingPunct="1">
              <a:buClr>
                <a:schemeClr val="tx2"/>
              </a:buClr>
            </a:pPr>
            <a:r>
              <a:rPr lang="en-GB" dirty="0">
                <a:solidFill>
                  <a:schemeClr val="tx1">
                    <a:alpha val="36000"/>
                  </a:schemeClr>
                </a:solidFill>
              </a:rPr>
              <a:t>Work started in KEK in 2010 : Measuring beam size as visibility of the OTR Point(Particle) Spread Function </a:t>
            </a:r>
            <a:r>
              <a:rPr lang="en-GB" sz="1200" dirty="0">
                <a:solidFill>
                  <a:schemeClr val="tx1">
                    <a:alpha val="36000"/>
                  </a:schemeClr>
                </a:solidFill>
              </a:rPr>
              <a:t>(</a:t>
            </a:r>
            <a:r>
              <a:rPr lang="en-US" sz="1200" dirty="0">
                <a:solidFill>
                  <a:schemeClr val="tx1">
                    <a:alpha val="36000"/>
                  </a:schemeClr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P. </a:t>
            </a:r>
            <a:r>
              <a:rPr lang="en-US" sz="1200" dirty="0" err="1">
                <a:solidFill>
                  <a:schemeClr val="tx1">
                    <a:alpha val="36000"/>
                  </a:schemeClr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Karataev</a:t>
            </a:r>
            <a:r>
              <a:rPr lang="en-US" sz="1200" dirty="0">
                <a:solidFill>
                  <a:schemeClr val="tx1">
                    <a:alpha val="36000"/>
                  </a:schemeClr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1200" i="1" dirty="0">
                <a:solidFill>
                  <a:schemeClr val="tx1">
                    <a:alpha val="36000"/>
                  </a:schemeClr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et al.</a:t>
            </a:r>
            <a:r>
              <a:rPr lang="en-US" sz="1200" dirty="0">
                <a:solidFill>
                  <a:schemeClr val="tx1">
                    <a:alpha val="36000"/>
                  </a:schemeClr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, PRL </a:t>
            </a:r>
            <a:r>
              <a:rPr lang="en-US" sz="1200" b="1" dirty="0">
                <a:solidFill>
                  <a:schemeClr val="tx1">
                    <a:alpha val="36000"/>
                  </a:schemeClr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107</a:t>
            </a:r>
            <a:r>
              <a:rPr lang="en-US" sz="1200" dirty="0">
                <a:solidFill>
                  <a:schemeClr val="tx1">
                    <a:alpha val="36000"/>
                  </a:schemeClr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, 174801 (2011)</a:t>
            </a:r>
            <a:r>
              <a:rPr lang="en-GB" sz="1200" dirty="0">
                <a:solidFill>
                  <a:schemeClr val="tx1">
                    <a:alpha val="36000"/>
                  </a:schemeClr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)</a:t>
            </a:r>
          </a:p>
          <a:p>
            <a:pPr eaLnBrk="1" hangingPunct="1">
              <a:buClr>
                <a:schemeClr val="tx2"/>
              </a:buClr>
            </a:pPr>
            <a:endParaRPr lang="en-GB" sz="1200" dirty="0">
              <a:solidFill>
                <a:schemeClr val="tx1">
                  <a:alpha val="36000"/>
                </a:schemeClr>
              </a:solidFill>
              <a:cs typeface="Calibri" panose="020F0502020204030204" pitchFamily="34" charset="0"/>
            </a:endParaRPr>
          </a:p>
          <a:p>
            <a:pPr eaLnBrk="1" hangingPunct="1">
              <a:buClr>
                <a:schemeClr val="tx2"/>
              </a:buClr>
            </a:pPr>
            <a:endParaRPr lang="en-GB" sz="1200" dirty="0">
              <a:solidFill>
                <a:schemeClr val="tx1">
                  <a:alpha val="36000"/>
                </a:schemeClr>
              </a:solidFill>
              <a:cs typeface="Calibri" panose="020F0502020204030204" pitchFamily="34" charset="0"/>
            </a:endParaRPr>
          </a:p>
          <a:p>
            <a:pPr eaLnBrk="1" hangingPunct="1">
              <a:buClr>
                <a:schemeClr val="tx2"/>
              </a:buClr>
            </a:pPr>
            <a:endParaRPr lang="en-GB" sz="1200" dirty="0">
              <a:solidFill>
                <a:schemeClr val="tx1">
                  <a:alpha val="36000"/>
                </a:schemeClr>
              </a:solidFill>
              <a:cs typeface="Calibri" panose="020F0502020204030204" pitchFamily="34" charset="0"/>
            </a:endParaRPr>
          </a:p>
          <a:p>
            <a:pPr eaLnBrk="1" hangingPunct="1">
              <a:buClr>
                <a:schemeClr val="tx2"/>
              </a:buClr>
            </a:pPr>
            <a:endParaRPr lang="en-GB" sz="1200" dirty="0">
              <a:solidFill>
                <a:schemeClr val="tx1">
                  <a:alpha val="36000"/>
                </a:schemeClr>
              </a:solidFill>
              <a:cs typeface="Calibri" panose="020F0502020204030204" pitchFamily="34" charset="0"/>
            </a:endParaRPr>
          </a:p>
          <a:p>
            <a:pPr marL="0" indent="0" eaLnBrk="1" hangingPunct="1">
              <a:buClr>
                <a:schemeClr val="tx2"/>
              </a:buClr>
              <a:buNone/>
            </a:pPr>
            <a:endParaRPr lang="en-GB" sz="1200" dirty="0">
              <a:solidFill>
                <a:schemeClr val="tx1">
                  <a:alpha val="36000"/>
                </a:schemeClr>
              </a:solidFill>
              <a:cs typeface="Calibri" panose="020F0502020204030204" pitchFamily="34" charset="0"/>
            </a:endParaRPr>
          </a:p>
          <a:p>
            <a:pPr marL="0" indent="0" eaLnBrk="1" hangingPunct="1">
              <a:buClr>
                <a:schemeClr val="tx2"/>
              </a:buClr>
              <a:buNone/>
            </a:pPr>
            <a:endParaRPr lang="en-GB" sz="1200" dirty="0">
              <a:solidFill>
                <a:schemeClr val="tx1">
                  <a:alpha val="36000"/>
                </a:schemeClr>
              </a:solidFill>
              <a:cs typeface="Calibri" panose="020F0502020204030204" pitchFamily="34" charset="0"/>
            </a:endParaRPr>
          </a:p>
          <a:p>
            <a:pPr marL="0" indent="0" eaLnBrk="1" hangingPunct="1">
              <a:buClr>
                <a:schemeClr val="tx2"/>
              </a:buClr>
              <a:buNone/>
            </a:pPr>
            <a:endParaRPr lang="en-GB" sz="1200" dirty="0">
              <a:solidFill>
                <a:schemeClr val="tx1">
                  <a:alpha val="36000"/>
                </a:schemeClr>
              </a:solidFill>
              <a:cs typeface="Calibri" panose="020F0502020204030204" pitchFamily="34" charset="0"/>
            </a:endParaRPr>
          </a:p>
          <a:p>
            <a:pPr eaLnBrk="1" hangingPunct="1">
              <a:buClr>
                <a:schemeClr val="tx2"/>
              </a:buClr>
            </a:pPr>
            <a:r>
              <a:rPr lang="en-GB" dirty="0">
                <a:solidFill>
                  <a:schemeClr val="tx1">
                    <a:alpha val="36000"/>
                  </a:schemeClr>
                </a:solidFill>
              </a:rPr>
              <a:t>Sub-micron resolution demonstrated and used since 2015 regularly on our test-stand at ATF2 (</a:t>
            </a:r>
            <a:r>
              <a:rPr lang="en-US" dirty="0">
                <a:solidFill>
                  <a:schemeClr val="tx1">
                    <a:alpha val="36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B. </a:t>
            </a:r>
            <a:r>
              <a:rPr lang="en-US" dirty="0" err="1">
                <a:solidFill>
                  <a:schemeClr val="tx1">
                    <a:alpha val="36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Bolzon</a:t>
            </a:r>
            <a:r>
              <a:rPr lang="en-US" dirty="0">
                <a:solidFill>
                  <a:schemeClr val="tx1">
                    <a:alpha val="36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i="1" dirty="0">
                <a:solidFill>
                  <a:schemeClr val="tx1">
                    <a:alpha val="36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 al.</a:t>
            </a:r>
            <a:r>
              <a:rPr lang="en-US" dirty="0">
                <a:solidFill>
                  <a:schemeClr val="tx1">
                    <a:alpha val="36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PRSTAB </a:t>
            </a:r>
            <a:r>
              <a:rPr lang="en-US" b="1" dirty="0">
                <a:solidFill>
                  <a:schemeClr val="tx1">
                    <a:alpha val="36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18</a:t>
            </a:r>
            <a:r>
              <a:rPr lang="en-US" dirty="0">
                <a:solidFill>
                  <a:schemeClr val="tx1">
                    <a:alpha val="36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082803 (2015))</a:t>
            </a:r>
          </a:p>
          <a:p>
            <a:pPr eaLnBrk="1" hangingPunct="1">
              <a:buClr>
                <a:schemeClr val="tx2"/>
              </a:buClr>
            </a:pPr>
            <a:endParaRPr lang="en-GB" dirty="0">
              <a:solidFill>
                <a:schemeClr val="tx1">
                  <a:alpha val="36000"/>
                </a:schemeClr>
              </a:solidFill>
            </a:endParaRPr>
          </a:p>
          <a:p>
            <a:pPr eaLnBrk="1" hangingPunct="1">
              <a:buClr>
                <a:schemeClr val="tx2"/>
              </a:buClr>
            </a:pPr>
            <a:endParaRPr lang="en-GB" dirty="0">
              <a:solidFill>
                <a:schemeClr val="tx1">
                  <a:alpha val="36000"/>
                </a:schemeClr>
              </a:solidFill>
            </a:endParaRPr>
          </a:p>
          <a:p>
            <a:pPr eaLnBrk="1" hangingPunct="1">
              <a:buClr>
                <a:schemeClr val="tx2"/>
              </a:buClr>
            </a:pPr>
            <a:endParaRPr lang="en-GB" dirty="0">
              <a:solidFill>
                <a:schemeClr val="tx1">
                  <a:alpha val="36000"/>
                </a:schemeClr>
              </a:solidFill>
            </a:endParaRPr>
          </a:p>
          <a:p>
            <a:pPr eaLnBrk="1" hangingPunct="1">
              <a:buClr>
                <a:schemeClr val="tx2"/>
              </a:buClr>
            </a:pPr>
            <a:endParaRPr lang="en-GB" dirty="0">
              <a:solidFill>
                <a:schemeClr val="tx1">
                  <a:alpha val="36000"/>
                </a:schemeClr>
              </a:solidFill>
            </a:endParaRPr>
          </a:p>
          <a:p>
            <a:pPr eaLnBrk="1" hangingPunct="1">
              <a:buClr>
                <a:schemeClr val="tx2"/>
              </a:buClr>
            </a:pPr>
            <a:endParaRPr lang="en-GB" dirty="0">
              <a:solidFill>
                <a:schemeClr val="tx1">
                  <a:alpha val="36000"/>
                </a:schemeClr>
              </a:solidFill>
            </a:endParaRPr>
          </a:p>
          <a:p>
            <a:pPr eaLnBrk="1" hangingPunct="1">
              <a:buClr>
                <a:schemeClr val="tx2"/>
              </a:buClr>
            </a:pPr>
            <a:endParaRPr lang="en-GB" dirty="0">
              <a:solidFill>
                <a:schemeClr val="tx1">
                  <a:alpha val="36000"/>
                </a:schemeClr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A47154A-C6AF-E443-B154-79947ADF89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2112" y="6360659"/>
            <a:ext cx="902475" cy="45414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105D2DA-7E77-B648-B717-7BE5C9F945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6665" y="6370274"/>
            <a:ext cx="962598" cy="45414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BAC65E2-830F-3044-BB2A-CDD2973D009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9947" y="6310971"/>
            <a:ext cx="793093" cy="458129"/>
          </a:xfrm>
          <a:prstGeom prst="rect">
            <a:avLst/>
          </a:prstGeom>
        </p:spPr>
      </p:pic>
      <p:pic>
        <p:nvPicPr>
          <p:cNvPr id="13" name="Picture 12" descr="LogoOutline.ai">
            <a:extLst>
              <a:ext uri="{FF2B5EF4-FFF2-40B4-BE49-F238E27FC236}">
                <a16:creationId xmlns:a16="http://schemas.microsoft.com/office/drawing/2014/main" id="{A28F862A-9057-EE47-B016-C6A79385698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9119" y="6379557"/>
            <a:ext cx="455170" cy="455170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B70E9D06-BF54-6A4F-B40D-162CF90F0DA8}"/>
              </a:ext>
            </a:extLst>
          </p:cNvPr>
          <p:cNvGrpSpPr/>
          <p:nvPr/>
        </p:nvGrpSpPr>
        <p:grpSpPr>
          <a:xfrm>
            <a:off x="1066800" y="3653424"/>
            <a:ext cx="2840029" cy="2036176"/>
            <a:chOff x="2250750" y="3587176"/>
            <a:chExt cx="3501613" cy="2445324"/>
          </a:xfrm>
        </p:grpSpPr>
        <p:pic>
          <p:nvPicPr>
            <p:cNvPr id="15" name="Picture 8">
              <a:extLst>
                <a:ext uri="{FF2B5EF4-FFF2-40B4-BE49-F238E27FC236}">
                  <a16:creationId xmlns:a16="http://schemas.microsoft.com/office/drawing/2014/main" id="{45366B71-C006-FE48-8A3E-6E6D6363DC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0750" y="3587176"/>
              <a:ext cx="3501613" cy="24453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xmlns:mv="urn:schemas-microsoft-com:mac:vml" xmlns:mc="http://schemas.openxmlformats.org/markup-compatibility/2006" w="9525" cap="flat" cmpd="sng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 xmlns:mv="urn:schemas-microsoft-com:mac:vml" xmlns:mc="http://schemas.openxmlformats.org/markup-compatibility/2006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6" name="Picture 3">
              <a:extLst>
                <a:ext uri="{FF2B5EF4-FFF2-40B4-BE49-F238E27FC236}">
                  <a16:creationId xmlns:a16="http://schemas.microsoft.com/office/drawing/2014/main" id="{50A30E27-0D53-5249-89B1-787A10629A1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93" t="31127" r="32143" b="27291"/>
            <a:stretch>
              <a:fillRect/>
            </a:stretch>
          </p:blipFill>
          <p:spPr bwMode="auto">
            <a:xfrm>
              <a:off x="2965718" y="4064767"/>
              <a:ext cx="586764" cy="5348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A7F6326B-70AF-3844-A42F-04B1DD1C58A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78345" y="3902088"/>
            <a:ext cx="2362256" cy="162480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AA71A2D-68EF-354B-B0C4-C721FC0E196A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213" t="23048" r="22117" b="29060"/>
          <a:stretch/>
        </p:blipFill>
        <p:spPr>
          <a:xfrm>
            <a:off x="5285411" y="4067011"/>
            <a:ext cx="876776" cy="429421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C8D9314-9B98-914C-AB1C-DC97BDF45561}"/>
              </a:ext>
            </a:extLst>
          </p:cNvPr>
          <p:cNvCxnSpPr>
            <a:cxnSpLocks/>
            <a:stCxn id="19" idx="0"/>
            <a:endCxn id="19" idx="2"/>
          </p:cNvCxnSpPr>
          <p:nvPr/>
        </p:nvCxnSpPr>
        <p:spPr>
          <a:xfrm>
            <a:off x="5723799" y="4067011"/>
            <a:ext cx="0" cy="42942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353D42F5-5248-FF4A-942D-D7FD8D795D45}"/>
              </a:ext>
            </a:extLst>
          </p:cNvPr>
          <p:cNvSpPr/>
          <p:nvPr/>
        </p:nvSpPr>
        <p:spPr>
          <a:xfrm rot="20664485">
            <a:off x="952316" y="3247370"/>
            <a:ext cx="6343846" cy="1938992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endParaRPr lang="en-US" sz="2400" dirty="0">
              <a:latin typeface="+mn-lt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r>
              <a:rPr lang="en-US" sz="2400" dirty="0"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Talk on ‘</a:t>
            </a:r>
            <a:r>
              <a:rPr lang="en-US" sz="2400" dirty="0">
                <a:solidFill>
                  <a:srgbClr val="FF0000"/>
                </a:solidFill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Beam diagnostic developments at ATF2’ by Michele Bergamaschi</a:t>
            </a:r>
            <a:r>
              <a:rPr lang="en-US" sz="2400" dirty="0"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 – Tuesday at 14h00 </a:t>
            </a:r>
          </a:p>
          <a:p>
            <a:pPr algn="ctr"/>
            <a:endParaRPr lang="en-US" sz="2400" dirty="0">
              <a:latin typeface="+mn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74184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039CF-4D76-8A4D-8EBF-C81CBAF18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Non-invasive beam size using ODR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B6C677-C1B9-7B44-A7B8-FE1DCE972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B3AAF74-2E20-E041-8021-52145EF685FD}" type="slidenum"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charset="0"/>
                <a:ea typeface="ＭＳ Ｐゴシック" charset="0"/>
                <a:cs typeface="+mn-cs"/>
              </a:rPr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charset="0"/>
              <a:ea typeface="ＭＳ Ｐゴシック" charset="0"/>
              <a:cs typeface="+mn-c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FB770C3-05E5-D644-993B-AED481FC8D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2729" y="2238374"/>
            <a:ext cx="8760311" cy="4530726"/>
          </a:xfrm>
        </p:spPr>
        <p:txBody>
          <a:bodyPr/>
          <a:lstStyle/>
          <a:p>
            <a:pPr eaLnBrk="1" hangingPunct="1">
              <a:buClr>
                <a:schemeClr val="tx2"/>
              </a:buClr>
            </a:pPr>
            <a:r>
              <a:rPr lang="en-GB" dirty="0">
                <a:solidFill>
                  <a:schemeClr val="tx1"/>
                </a:solidFill>
              </a:rPr>
              <a:t>Studying non-invasive beam size measurements using </a:t>
            </a:r>
            <a:r>
              <a:rPr lang="en-GB" b="1" dirty="0">
                <a:solidFill>
                  <a:srgbClr val="FF0000"/>
                </a:solidFill>
              </a:rPr>
              <a:t>Optical diffraction radiation from thin dielectric slits</a:t>
            </a:r>
          </a:p>
          <a:p>
            <a:pPr marL="0" indent="0" eaLnBrk="1" hangingPunct="1">
              <a:buClr>
                <a:schemeClr val="tx2"/>
              </a:buClr>
              <a:buNone/>
            </a:pPr>
            <a:endParaRPr lang="en-GB" dirty="0">
              <a:solidFill>
                <a:schemeClr val="tx1"/>
              </a:solidFill>
            </a:endParaRPr>
          </a:p>
          <a:p>
            <a:pPr eaLnBrk="1" hangingPunct="1">
              <a:buClr>
                <a:schemeClr val="tx2"/>
              </a:buClr>
            </a:pPr>
            <a:endParaRPr lang="en-GB" dirty="0">
              <a:solidFill>
                <a:schemeClr val="tx1"/>
              </a:solidFill>
            </a:endParaRPr>
          </a:p>
          <a:p>
            <a:pPr eaLnBrk="1" hangingPunct="1">
              <a:buClr>
                <a:schemeClr val="tx2"/>
              </a:buClr>
            </a:pPr>
            <a:endParaRPr lang="en-GB" dirty="0">
              <a:solidFill>
                <a:schemeClr val="tx1"/>
              </a:solidFill>
            </a:endParaRPr>
          </a:p>
          <a:p>
            <a:pPr eaLnBrk="1" hangingPunct="1">
              <a:buClr>
                <a:schemeClr val="tx2"/>
              </a:buClr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4A34F3F-4C8A-0F44-9219-74EBCB4A0B33}"/>
              </a:ext>
            </a:extLst>
          </p:cNvPr>
          <p:cNvSpPr txBox="1">
            <a:spLocks/>
          </p:cNvSpPr>
          <p:nvPr/>
        </p:nvSpPr>
        <p:spPr>
          <a:xfrm>
            <a:off x="322729" y="3082714"/>
            <a:ext cx="8575040" cy="107866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 panose="020B0604020202020204" pitchFamily="34" charset="0"/>
              <a:buNone/>
            </a:pPr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09FCEC3-3483-C048-A4AE-96C352FFB38C}"/>
              </a:ext>
            </a:extLst>
          </p:cNvPr>
          <p:cNvGrpSpPr/>
          <p:nvPr/>
        </p:nvGrpSpPr>
        <p:grpSpPr>
          <a:xfrm>
            <a:off x="1646260" y="4001221"/>
            <a:ext cx="2024040" cy="2009000"/>
            <a:chOff x="5164973" y="3036777"/>
            <a:chExt cx="1554579" cy="1548534"/>
          </a:xfrm>
        </p:grpSpPr>
        <p:sp>
          <p:nvSpPr>
            <p:cNvPr id="12" name="Parallelogram 11">
              <a:extLst>
                <a:ext uri="{FF2B5EF4-FFF2-40B4-BE49-F238E27FC236}">
                  <a16:creationId xmlns:a16="http://schemas.microsoft.com/office/drawing/2014/main" id="{963DA78F-444B-D44D-8817-D6F92A09F98A}"/>
                </a:ext>
              </a:extLst>
            </p:cNvPr>
            <p:cNvSpPr/>
            <p:nvPr/>
          </p:nvSpPr>
          <p:spPr>
            <a:xfrm rot="16200000">
              <a:off x="5565970" y="2942100"/>
              <a:ext cx="639234" cy="828588"/>
            </a:xfrm>
            <a:prstGeom prst="parallelogram">
              <a:avLst/>
            </a:prstGeom>
            <a:solidFill>
              <a:srgbClr val="4D4D4D">
                <a:lumMod val="60000"/>
                <a:lumOff val="4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" name="Parallelogram 12">
              <a:extLst>
                <a:ext uri="{FF2B5EF4-FFF2-40B4-BE49-F238E27FC236}">
                  <a16:creationId xmlns:a16="http://schemas.microsoft.com/office/drawing/2014/main" id="{3024AA18-19E9-A64B-8B67-F7B53FF9104F}"/>
                </a:ext>
              </a:extLst>
            </p:cNvPr>
            <p:cNvSpPr/>
            <p:nvPr/>
          </p:nvSpPr>
          <p:spPr>
            <a:xfrm rot="16200000">
              <a:off x="5578804" y="3857307"/>
              <a:ext cx="627421" cy="828588"/>
            </a:xfrm>
            <a:prstGeom prst="parallelogram">
              <a:avLst/>
            </a:prstGeom>
            <a:solidFill>
              <a:srgbClr val="4D4D4D">
                <a:lumMod val="60000"/>
                <a:lumOff val="4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6991462E-FB47-9743-8CCE-2E5837C503E7}"/>
                </a:ext>
              </a:extLst>
            </p:cNvPr>
            <p:cNvCxnSpPr/>
            <p:nvPr/>
          </p:nvCxnSpPr>
          <p:spPr>
            <a:xfrm flipV="1">
              <a:off x="6299881" y="3225239"/>
              <a:ext cx="419671" cy="302779"/>
            </a:xfrm>
            <a:prstGeom prst="straightConnector1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tailEnd type="stealth" w="lg" len="lg"/>
            </a:ln>
            <a:effectLst/>
          </p:spPr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25657BB4-1570-794E-A659-5DDD8DACFD3C}"/>
                </a:ext>
              </a:extLst>
            </p:cNvPr>
            <p:cNvCxnSpPr/>
            <p:nvPr/>
          </p:nvCxnSpPr>
          <p:spPr>
            <a:xfrm flipV="1">
              <a:off x="5905516" y="3699964"/>
              <a:ext cx="0" cy="150571"/>
            </a:xfrm>
            <a:prstGeom prst="straightConnector1">
              <a:avLst/>
            </a:prstGeom>
            <a:noFill/>
            <a:ln w="12700" cap="flat" cmpd="sng" algn="ctr">
              <a:solidFill>
                <a:srgbClr val="4D4D4D">
                  <a:lumMod val="50000"/>
                </a:srgbClr>
              </a:solidFill>
              <a:prstDash val="solid"/>
              <a:headEnd type="none" w="med" len="sm"/>
              <a:tailEnd type="triangle" w="sm" len="sm"/>
            </a:ln>
            <a:effectLst/>
          </p:spPr>
        </p:cxn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F603A71-03A0-4549-A810-963670213893}"/>
                </a:ext>
              </a:extLst>
            </p:cNvPr>
            <p:cNvSpPr/>
            <p:nvPr/>
          </p:nvSpPr>
          <p:spPr>
            <a:xfrm>
              <a:off x="5471294" y="3314079"/>
              <a:ext cx="835516" cy="1031836"/>
            </a:xfrm>
            <a:prstGeom prst="rect">
              <a:avLst/>
            </a:prstGeom>
            <a:gradFill flip="none" rotWithShape="1">
              <a:gsLst>
                <a:gs pos="13000">
                  <a:srgbClr val="0000FF"/>
                </a:gs>
                <a:gs pos="74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7" name="Parallelogram 16">
              <a:extLst>
                <a:ext uri="{FF2B5EF4-FFF2-40B4-BE49-F238E27FC236}">
                  <a16:creationId xmlns:a16="http://schemas.microsoft.com/office/drawing/2014/main" id="{0D5D7303-D7B8-2848-B79D-33FADAC9ADAB}"/>
                </a:ext>
              </a:extLst>
            </p:cNvPr>
            <p:cNvSpPr/>
            <p:nvPr/>
          </p:nvSpPr>
          <p:spPr>
            <a:xfrm rot="16200000">
              <a:off x="5571222" y="3387008"/>
              <a:ext cx="632376" cy="864207"/>
            </a:xfrm>
            <a:prstGeom prst="parallelogram">
              <a:avLst/>
            </a:prstGeom>
            <a:solidFill>
              <a:sysClr val="window" lastClr="FFFFFF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72664E94-B4A5-2B4F-BD53-2139CF6B71CB}"/>
                </a:ext>
              </a:extLst>
            </p:cNvPr>
            <p:cNvCxnSpPr/>
            <p:nvPr/>
          </p:nvCxnSpPr>
          <p:spPr>
            <a:xfrm flipV="1">
              <a:off x="5164973" y="3666789"/>
              <a:ext cx="930365" cy="674892"/>
            </a:xfrm>
            <a:prstGeom prst="straightConnector1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tailEnd type="none" w="lg" len="lg"/>
            </a:ln>
            <a:effectLst/>
          </p:spPr>
        </p:cxn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7CD16A25-A560-FD4F-A8B6-D533E9353059}"/>
                </a:ext>
              </a:extLst>
            </p:cNvPr>
            <p:cNvGrpSpPr/>
            <p:nvPr/>
          </p:nvGrpSpPr>
          <p:grpSpPr>
            <a:xfrm>
              <a:off x="5595043" y="3469806"/>
              <a:ext cx="604558" cy="665157"/>
              <a:chOff x="2037197" y="4675309"/>
              <a:chExt cx="1597454" cy="1583267"/>
            </a:xfrm>
          </p:grpSpPr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5DD0FB8E-192A-A143-A9C2-EA9CC4C5C40F}"/>
                  </a:ext>
                </a:extLst>
              </p:cNvPr>
              <p:cNvCxnSpPr/>
              <p:nvPr/>
            </p:nvCxnSpPr>
            <p:spPr>
              <a:xfrm flipH="1" flipV="1">
                <a:off x="2456296" y="4788639"/>
                <a:ext cx="758826" cy="1372570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8E2E06C9-1B21-884A-B749-0E289D8061DF}"/>
                  </a:ext>
                </a:extLst>
              </p:cNvPr>
              <p:cNvCxnSpPr/>
              <p:nvPr/>
            </p:nvCxnSpPr>
            <p:spPr>
              <a:xfrm flipV="1">
                <a:off x="2835924" y="4675309"/>
                <a:ext cx="0" cy="1583267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F85AC698-E483-0A49-9560-082AE9872F2B}"/>
                  </a:ext>
                </a:extLst>
              </p:cNvPr>
              <p:cNvCxnSpPr/>
              <p:nvPr/>
            </p:nvCxnSpPr>
            <p:spPr>
              <a:xfrm flipH="1" flipV="1">
                <a:off x="2271139" y="4907172"/>
                <a:ext cx="1129569" cy="1119539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BC2474DC-7006-744D-9EA5-A13099A8D0DF}"/>
                  </a:ext>
                </a:extLst>
              </p:cNvPr>
              <p:cNvCxnSpPr/>
              <p:nvPr/>
            </p:nvCxnSpPr>
            <p:spPr>
              <a:xfrm>
                <a:off x="2037197" y="5466943"/>
                <a:ext cx="1597454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5AED2FBF-BF7E-E945-8DE4-B329D67896FE}"/>
                  </a:ext>
                </a:extLst>
              </p:cNvPr>
              <p:cNvCxnSpPr/>
              <p:nvPr/>
            </p:nvCxnSpPr>
            <p:spPr>
              <a:xfrm flipH="1" flipV="1">
                <a:off x="2129271" y="5083826"/>
                <a:ext cx="1406525" cy="762000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A296A517-04CA-2D46-A1E6-CB693FDDCB17}"/>
                  </a:ext>
                </a:extLst>
              </p:cNvPr>
              <p:cNvCxnSpPr/>
              <p:nvPr/>
            </p:nvCxnSpPr>
            <p:spPr>
              <a:xfrm flipH="1">
                <a:off x="2156759" y="5058426"/>
                <a:ext cx="1363162" cy="809625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6A2A5714-A8DD-654F-BDC8-B19F86B591A9}"/>
                  </a:ext>
                </a:extLst>
              </p:cNvPr>
              <p:cNvCxnSpPr/>
              <p:nvPr/>
            </p:nvCxnSpPr>
            <p:spPr>
              <a:xfrm flipH="1">
                <a:off x="2062597" y="5242576"/>
                <a:ext cx="1546224" cy="431800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A24D466-E326-0D4E-9A02-95D0F13591B4}"/>
                  </a:ext>
                </a:extLst>
              </p:cNvPr>
              <p:cNvCxnSpPr/>
              <p:nvPr/>
            </p:nvCxnSpPr>
            <p:spPr>
              <a:xfrm flipH="1">
                <a:off x="2271139" y="4907172"/>
                <a:ext cx="1129569" cy="1119539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B3D62EDA-4C73-EE48-8CC0-BDE255670E7D}"/>
                  </a:ext>
                </a:extLst>
              </p:cNvPr>
              <p:cNvCxnSpPr/>
              <p:nvPr/>
            </p:nvCxnSpPr>
            <p:spPr>
              <a:xfrm flipV="1">
                <a:off x="2621396" y="4713985"/>
                <a:ext cx="431800" cy="1509666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B0B562-2A5E-1B4F-863D-40AB973908B9}"/>
                  </a:ext>
                </a:extLst>
              </p:cNvPr>
              <p:cNvCxnSpPr/>
              <p:nvPr/>
            </p:nvCxnSpPr>
            <p:spPr>
              <a:xfrm flipH="1" flipV="1">
                <a:off x="2653146" y="4713985"/>
                <a:ext cx="375806" cy="1509666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903AE937-388A-FE4E-AB72-264CB4E484C5}"/>
                  </a:ext>
                </a:extLst>
              </p:cNvPr>
              <p:cNvCxnSpPr/>
              <p:nvPr/>
            </p:nvCxnSpPr>
            <p:spPr>
              <a:xfrm flipV="1">
                <a:off x="2421371" y="4788639"/>
                <a:ext cx="823481" cy="1372570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E6010925-3925-534D-981B-58C066B7D5DC}"/>
                  </a:ext>
                </a:extLst>
              </p:cNvPr>
              <p:cNvCxnSpPr/>
              <p:nvPr/>
            </p:nvCxnSpPr>
            <p:spPr>
              <a:xfrm>
                <a:off x="2039942" y="5266918"/>
                <a:ext cx="1568879" cy="407458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8B9D3956-2ECA-704B-940C-CC5F2D79478D}"/>
                  </a:ext>
                </a:extLst>
              </p:cNvPr>
              <p:cNvSpPr/>
              <p:nvPr/>
            </p:nvSpPr>
            <p:spPr>
              <a:xfrm>
                <a:off x="2731473" y="5347087"/>
                <a:ext cx="225743" cy="239712"/>
              </a:xfrm>
              <a:prstGeom prst="ellipse">
                <a:avLst/>
              </a:prstGeom>
              <a:solidFill>
                <a:srgbClr val="0000FF"/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55482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039CF-4D76-8A4D-8EBF-C81CBAF18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Non-invasive beam size using ODR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B6C677-C1B9-7B44-A7B8-FE1DCE972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B3AAF74-2E20-E041-8021-52145EF685FD}" type="slidenum"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charset="0"/>
                <a:ea typeface="ＭＳ Ｐゴシック" charset="0"/>
                <a:cs typeface="+mn-cs"/>
              </a:rPr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charset="0"/>
              <a:ea typeface="ＭＳ Ｐゴシック" charset="0"/>
              <a:cs typeface="+mn-c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FB770C3-05E5-D644-993B-AED481FC8D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2729" y="2238374"/>
            <a:ext cx="8760311" cy="4530726"/>
          </a:xfrm>
        </p:spPr>
        <p:txBody>
          <a:bodyPr/>
          <a:lstStyle/>
          <a:p>
            <a:pPr eaLnBrk="1" hangingPunct="1">
              <a:buClr>
                <a:schemeClr val="tx2"/>
              </a:buClr>
            </a:pPr>
            <a:r>
              <a:rPr lang="en-GB" dirty="0">
                <a:solidFill>
                  <a:schemeClr val="tx1"/>
                </a:solidFill>
              </a:rPr>
              <a:t>Studying non-invasive beam size measurements using Optical diffraction radiation from thin dielectric slits</a:t>
            </a:r>
          </a:p>
          <a:p>
            <a:pPr marL="0" indent="0" eaLnBrk="1" hangingPunct="1">
              <a:buClr>
                <a:schemeClr val="tx2"/>
              </a:buClr>
              <a:buNone/>
            </a:pPr>
            <a:r>
              <a:rPr lang="en-US" dirty="0">
                <a:cs typeface="Calibri" panose="020F0502020204030204" pitchFamily="34" charset="0"/>
              </a:rPr>
              <a:t>The </a:t>
            </a:r>
            <a:r>
              <a:rPr lang="en-US" b="1" dirty="0">
                <a:solidFill>
                  <a:srgbClr val="FF0000"/>
                </a:solidFill>
                <a:cs typeface="Calibri" panose="020F0502020204030204" pitchFamily="34" charset="0"/>
              </a:rPr>
              <a:t>beam size </a:t>
            </a:r>
            <a:r>
              <a:rPr lang="en-US" dirty="0">
                <a:cs typeface="Calibri" panose="020F0502020204030204" pitchFamily="34" charset="0"/>
              </a:rPr>
              <a:t>is extracted from the </a:t>
            </a:r>
            <a:r>
              <a:rPr lang="en-US" b="1" dirty="0">
                <a:solidFill>
                  <a:srgbClr val="FF0000"/>
                </a:solidFill>
                <a:cs typeface="Calibri" panose="020F0502020204030204" pitchFamily="34" charset="0"/>
              </a:rPr>
              <a:t>visibility </a:t>
            </a:r>
            <a:r>
              <a:rPr lang="en-US" b="1" dirty="0" err="1">
                <a:solidFill>
                  <a:srgbClr val="FF0000"/>
                </a:solidFill>
                <a:cs typeface="Calibri" panose="020F0502020204030204" pitchFamily="34" charset="0"/>
              </a:rPr>
              <a:t>I</a:t>
            </a:r>
            <a:r>
              <a:rPr lang="en-US" b="1" baseline="-25000" dirty="0" err="1">
                <a:solidFill>
                  <a:srgbClr val="FF0000"/>
                </a:solidFill>
                <a:cs typeface="Calibri" panose="020F0502020204030204" pitchFamily="34" charset="0"/>
              </a:rPr>
              <a:t>min</a:t>
            </a:r>
            <a:r>
              <a:rPr lang="en-US" b="1" dirty="0">
                <a:solidFill>
                  <a:srgbClr val="FF0000"/>
                </a:solidFill>
                <a:cs typeface="Calibri" panose="020F0502020204030204" pitchFamily="34" charset="0"/>
              </a:rPr>
              <a:t>/I</a:t>
            </a:r>
            <a:r>
              <a:rPr lang="en-US" b="1" baseline="-25000" dirty="0">
                <a:solidFill>
                  <a:srgbClr val="FF0000"/>
                </a:solidFill>
                <a:cs typeface="Calibri" panose="020F0502020204030204" pitchFamily="34" charset="0"/>
              </a:rPr>
              <a:t>max </a:t>
            </a:r>
            <a:r>
              <a:rPr lang="en-US" dirty="0">
                <a:cs typeface="Calibri" panose="020F0502020204030204" pitchFamily="34" charset="0"/>
              </a:rPr>
              <a:t>of the projected vertical component of the </a:t>
            </a:r>
            <a:r>
              <a:rPr lang="en-US" b="1" dirty="0">
                <a:solidFill>
                  <a:srgbClr val="FF0000"/>
                </a:solidFill>
                <a:cs typeface="Calibri" panose="020F0502020204030204" pitchFamily="34" charset="0"/>
              </a:rPr>
              <a:t>ODR angular distribution</a:t>
            </a:r>
          </a:p>
          <a:p>
            <a:pPr marL="0" indent="0" eaLnBrk="1" hangingPunct="1">
              <a:buClr>
                <a:schemeClr val="tx2"/>
              </a:buClr>
              <a:buNone/>
            </a:pPr>
            <a:endParaRPr lang="en-GB" dirty="0">
              <a:solidFill>
                <a:schemeClr val="tx1"/>
              </a:solidFill>
            </a:endParaRPr>
          </a:p>
          <a:p>
            <a:pPr eaLnBrk="1" hangingPunct="1">
              <a:buClr>
                <a:schemeClr val="tx2"/>
              </a:buClr>
            </a:pPr>
            <a:endParaRPr lang="en-GB" dirty="0">
              <a:solidFill>
                <a:schemeClr val="tx1"/>
              </a:solidFill>
            </a:endParaRPr>
          </a:p>
          <a:p>
            <a:pPr eaLnBrk="1" hangingPunct="1">
              <a:buClr>
                <a:schemeClr val="tx2"/>
              </a:buClr>
            </a:pPr>
            <a:endParaRPr lang="en-GB" dirty="0">
              <a:solidFill>
                <a:schemeClr val="tx1"/>
              </a:solidFill>
            </a:endParaRPr>
          </a:p>
          <a:p>
            <a:pPr eaLnBrk="1" hangingPunct="1">
              <a:buClr>
                <a:schemeClr val="tx2"/>
              </a:buClr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4A34F3F-4C8A-0F44-9219-74EBCB4A0B33}"/>
              </a:ext>
            </a:extLst>
          </p:cNvPr>
          <p:cNvSpPr txBox="1">
            <a:spLocks/>
          </p:cNvSpPr>
          <p:nvPr/>
        </p:nvSpPr>
        <p:spPr>
          <a:xfrm>
            <a:off x="322729" y="3082714"/>
            <a:ext cx="8575040" cy="107866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 panose="020B0604020202020204" pitchFamily="34" charset="0"/>
              <a:buNone/>
            </a:pPr>
            <a:endParaRPr lang="en-US" dirty="0"/>
          </a:p>
        </p:txBody>
      </p:sp>
      <p:pic>
        <p:nvPicPr>
          <p:cNvPr id="10" name="Picture 9" descr="Screen Shot 2016-09-21 at 9.17.29 PM.png">
            <a:extLst>
              <a:ext uri="{FF2B5EF4-FFF2-40B4-BE49-F238E27FC236}">
                <a16:creationId xmlns:a16="http://schemas.microsoft.com/office/drawing/2014/main" id="{D594493B-4A57-E849-9071-D13C087B2E0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0610" y="3709252"/>
            <a:ext cx="3112728" cy="2695406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C09FCEC3-3483-C048-A4AE-96C352FFB38C}"/>
              </a:ext>
            </a:extLst>
          </p:cNvPr>
          <p:cNvGrpSpPr/>
          <p:nvPr/>
        </p:nvGrpSpPr>
        <p:grpSpPr>
          <a:xfrm>
            <a:off x="1646260" y="4001221"/>
            <a:ext cx="2024040" cy="2009000"/>
            <a:chOff x="5164973" y="3036777"/>
            <a:chExt cx="1554579" cy="1548534"/>
          </a:xfrm>
        </p:grpSpPr>
        <p:sp>
          <p:nvSpPr>
            <p:cNvPr id="12" name="Parallelogram 11">
              <a:extLst>
                <a:ext uri="{FF2B5EF4-FFF2-40B4-BE49-F238E27FC236}">
                  <a16:creationId xmlns:a16="http://schemas.microsoft.com/office/drawing/2014/main" id="{963DA78F-444B-D44D-8817-D6F92A09F98A}"/>
                </a:ext>
              </a:extLst>
            </p:cNvPr>
            <p:cNvSpPr/>
            <p:nvPr/>
          </p:nvSpPr>
          <p:spPr>
            <a:xfrm rot="16200000">
              <a:off x="5565970" y="2942100"/>
              <a:ext cx="639234" cy="828588"/>
            </a:xfrm>
            <a:prstGeom prst="parallelogram">
              <a:avLst/>
            </a:prstGeom>
            <a:solidFill>
              <a:srgbClr val="4D4D4D">
                <a:lumMod val="60000"/>
                <a:lumOff val="4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" name="Parallelogram 12">
              <a:extLst>
                <a:ext uri="{FF2B5EF4-FFF2-40B4-BE49-F238E27FC236}">
                  <a16:creationId xmlns:a16="http://schemas.microsoft.com/office/drawing/2014/main" id="{3024AA18-19E9-A64B-8B67-F7B53FF9104F}"/>
                </a:ext>
              </a:extLst>
            </p:cNvPr>
            <p:cNvSpPr/>
            <p:nvPr/>
          </p:nvSpPr>
          <p:spPr>
            <a:xfrm rot="16200000">
              <a:off x="5578804" y="3857307"/>
              <a:ext cx="627421" cy="828588"/>
            </a:xfrm>
            <a:prstGeom prst="parallelogram">
              <a:avLst/>
            </a:prstGeom>
            <a:solidFill>
              <a:srgbClr val="4D4D4D">
                <a:lumMod val="60000"/>
                <a:lumOff val="4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6991462E-FB47-9743-8CCE-2E5837C503E7}"/>
                </a:ext>
              </a:extLst>
            </p:cNvPr>
            <p:cNvCxnSpPr/>
            <p:nvPr/>
          </p:nvCxnSpPr>
          <p:spPr>
            <a:xfrm flipV="1">
              <a:off x="6299881" y="3225239"/>
              <a:ext cx="419671" cy="302779"/>
            </a:xfrm>
            <a:prstGeom prst="straightConnector1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tailEnd type="stealth" w="lg" len="lg"/>
            </a:ln>
            <a:effectLst/>
          </p:spPr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25657BB4-1570-794E-A659-5DDD8DACFD3C}"/>
                </a:ext>
              </a:extLst>
            </p:cNvPr>
            <p:cNvCxnSpPr/>
            <p:nvPr/>
          </p:nvCxnSpPr>
          <p:spPr>
            <a:xfrm flipV="1">
              <a:off x="5905516" y="3699964"/>
              <a:ext cx="0" cy="150571"/>
            </a:xfrm>
            <a:prstGeom prst="straightConnector1">
              <a:avLst/>
            </a:prstGeom>
            <a:noFill/>
            <a:ln w="12700" cap="flat" cmpd="sng" algn="ctr">
              <a:solidFill>
                <a:srgbClr val="4D4D4D">
                  <a:lumMod val="50000"/>
                </a:srgbClr>
              </a:solidFill>
              <a:prstDash val="solid"/>
              <a:headEnd type="none" w="med" len="sm"/>
              <a:tailEnd type="triangle" w="sm" len="sm"/>
            </a:ln>
            <a:effectLst/>
          </p:spPr>
        </p:cxn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F603A71-03A0-4549-A810-963670213893}"/>
                </a:ext>
              </a:extLst>
            </p:cNvPr>
            <p:cNvSpPr/>
            <p:nvPr/>
          </p:nvSpPr>
          <p:spPr>
            <a:xfrm>
              <a:off x="5471294" y="3314079"/>
              <a:ext cx="835516" cy="1031836"/>
            </a:xfrm>
            <a:prstGeom prst="rect">
              <a:avLst/>
            </a:prstGeom>
            <a:gradFill flip="none" rotWithShape="1">
              <a:gsLst>
                <a:gs pos="13000">
                  <a:srgbClr val="0000FF"/>
                </a:gs>
                <a:gs pos="74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7" name="Parallelogram 16">
              <a:extLst>
                <a:ext uri="{FF2B5EF4-FFF2-40B4-BE49-F238E27FC236}">
                  <a16:creationId xmlns:a16="http://schemas.microsoft.com/office/drawing/2014/main" id="{0D5D7303-D7B8-2848-B79D-33FADAC9ADAB}"/>
                </a:ext>
              </a:extLst>
            </p:cNvPr>
            <p:cNvSpPr/>
            <p:nvPr/>
          </p:nvSpPr>
          <p:spPr>
            <a:xfrm rot="16200000">
              <a:off x="5571222" y="3387008"/>
              <a:ext cx="632376" cy="864207"/>
            </a:xfrm>
            <a:prstGeom prst="parallelogram">
              <a:avLst/>
            </a:prstGeom>
            <a:solidFill>
              <a:sysClr val="window" lastClr="FFFFFF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72664E94-B4A5-2B4F-BD53-2139CF6B71CB}"/>
                </a:ext>
              </a:extLst>
            </p:cNvPr>
            <p:cNvCxnSpPr/>
            <p:nvPr/>
          </p:nvCxnSpPr>
          <p:spPr>
            <a:xfrm flipV="1">
              <a:off x="5164973" y="3666789"/>
              <a:ext cx="930365" cy="674892"/>
            </a:xfrm>
            <a:prstGeom prst="straightConnector1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tailEnd type="none" w="lg" len="lg"/>
            </a:ln>
            <a:effectLst/>
          </p:spPr>
        </p:cxn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7CD16A25-A560-FD4F-A8B6-D533E9353059}"/>
                </a:ext>
              </a:extLst>
            </p:cNvPr>
            <p:cNvGrpSpPr/>
            <p:nvPr/>
          </p:nvGrpSpPr>
          <p:grpSpPr>
            <a:xfrm>
              <a:off x="5595043" y="3469806"/>
              <a:ext cx="604558" cy="665157"/>
              <a:chOff x="2037197" y="4675309"/>
              <a:chExt cx="1597454" cy="1583267"/>
            </a:xfrm>
          </p:grpSpPr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5DD0FB8E-192A-A143-A9C2-EA9CC4C5C40F}"/>
                  </a:ext>
                </a:extLst>
              </p:cNvPr>
              <p:cNvCxnSpPr/>
              <p:nvPr/>
            </p:nvCxnSpPr>
            <p:spPr>
              <a:xfrm flipH="1" flipV="1">
                <a:off x="2456296" y="4788639"/>
                <a:ext cx="758826" cy="1372570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8E2E06C9-1B21-884A-B749-0E289D8061DF}"/>
                  </a:ext>
                </a:extLst>
              </p:cNvPr>
              <p:cNvCxnSpPr/>
              <p:nvPr/>
            </p:nvCxnSpPr>
            <p:spPr>
              <a:xfrm flipV="1">
                <a:off x="2835924" y="4675309"/>
                <a:ext cx="0" cy="1583267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F85AC698-E483-0A49-9560-082AE9872F2B}"/>
                  </a:ext>
                </a:extLst>
              </p:cNvPr>
              <p:cNvCxnSpPr/>
              <p:nvPr/>
            </p:nvCxnSpPr>
            <p:spPr>
              <a:xfrm flipH="1" flipV="1">
                <a:off x="2271139" y="4907172"/>
                <a:ext cx="1129569" cy="1119539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BC2474DC-7006-744D-9EA5-A13099A8D0DF}"/>
                  </a:ext>
                </a:extLst>
              </p:cNvPr>
              <p:cNvCxnSpPr/>
              <p:nvPr/>
            </p:nvCxnSpPr>
            <p:spPr>
              <a:xfrm>
                <a:off x="2037197" y="5466943"/>
                <a:ext cx="1597454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5AED2FBF-BF7E-E945-8DE4-B329D67896FE}"/>
                  </a:ext>
                </a:extLst>
              </p:cNvPr>
              <p:cNvCxnSpPr/>
              <p:nvPr/>
            </p:nvCxnSpPr>
            <p:spPr>
              <a:xfrm flipH="1" flipV="1">
                <a:off x="2129271" y="5083826"/>
                <a:ext cx="1406525" cy="762000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A296A517-04CA-2D46-A1E6-CB693FDDCB17}"/>
                  </a:ext>
                </a:extLst>
              </p:cNvPr>
              <p:cNvCxnSpPr/>
              <p:nvPr/>
            </p:nvCxnSpPr>
            <p:spPr>
              <a:xfrm flipH="1">
                <a:off x="2156759" y="5058426"/>
                <a:ext cx="1363162" cy="809625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6A2A5714-A8DD-654F-BDC8-B19F86B591A9}"/>
                  </a:ext>
                </a:extLst>
              </p:cNvPr>
              <p:cNvCxnSpPr/>
              <p:nvPr/>
            </p:nvCxnSpPr>
            <p:spPr>
              <a:xfrm flipH="1">
                <a:off x="2062597" y="5242576"/>
                <a:ext cx="1546224" cy="431800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A24D466-E326-0D4E-9A02-95D0F13591B4}"/>
                  </a:ext>
                </a:extLst>
              </p:cNvPr>
              <p:cNvCxnSpPr/>
              <p:nvPr/>
            </p:nvCxnSpPr>
            <p:spPr>
              <a:xfrm flipH="1">
                <a:off x="2271139" y="4907172"/>
                <a:ext cx="1129569" cy="1119539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B3D62EDA-4C73-EE48-8CC0-BDE255670E7D}"/>
                  </a:ext>
                </a:extLst>
              </p:cNvPr>
              <p:cNvCxnSpPr/>
              <p:nvPr/>
            </p:nvCxnSpPr>
            <p:spPr>
              <a:xfrm flipV="1">
                <a:off x="2621396" y="4713985"/>
                <a:ext cx="431800" cy="1509666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B0B562-2A5E-1B4F-863D-40AB973908B9}"/>
                  </a:ext>
                </a:extLst>
              </p:cNvPr>
              <p:cNvCxnSpPr/>
              <p:nvPr/>
            </p:nvCxnSpPr>
            <p:spPr>
              <a:xfrm flipH="1" flipV="1">
                <a:off x="2653146" y="4713985"/>
                <a:ext cx="375806" cy="1509666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903AE937-388A-FE4E-AB72-264CB4E484C5}"/>
                  </a:ext>
                </a:extLst>
              </p:cNvPr>
              <p:cNvCxnSpPr/>
              <p:nvPr/>
            </p:nvCxnSpPr>
            <p:spPr>
              <a:xfrm flipV="1">
                <a:off x="2421371" y="4788639"/>
                <a:ext cx="823481" cy="1372570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E6010925-3925-534D-981B-58C066B7D5DC}"/>
                  </a:ext>
                </a:extLst>
              </p:cNvPr>
              <p:cNvCxnSpPr/>
              <p:nvPr/>
            </p:nvCxnSpPr>
            <p:spPr>
              <a:xfrm>
                <a:off x="2039942" y="5266918"/>
                <a:ext cx="1568879" cy="407458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8B9D3956-2ECA-704B-940C-CC5F2D79478D}"/>
                  </a:ext>
                </a:extLst>
              </p:cNvPr>
              <p:cNvSpPr/>
              <p:nvPr/>
            </p:nvSpPr>
            <p:spPr>
              <a:xfrm>
                <a:off x="2731473" y="5347087"/>
                <a:ext cx="225743" cy="239712"/>
              </a:xfrm>
              <a:prstGeom prst="ellipse">
                <a:avLst/>
              </a:prstGeom>
              <a:solidFill>
                <a:srgbClr val="0000FF"/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050582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039CF-4D76-8A4D-8EBF-C81CBAF18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Non-invasive beam size using ODR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B6C677-C1B9-7B44-A7B8-FE1DCE972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B3AAF74-2E20-E041-8021-52145EF685FD}" type="slidenum"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charset="0"/>
                <a:ea typeface="ＭＳ Ｐゴシック" charset="0"/>
                <a:cs typeface="+mn-cs"/>
              </a:rPr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charset="0"/>
              <a:ea typeface="ＭＳ Ｐゴシック" charset="0"/>
              <a:cs typeface="+mn-c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FB770C3-05E5-D644-993B-AED481FC8D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2729" y="2238374"/>
            <a:ext cx="8760311" cy="4530726"/>
          </a:xfrm>
        </p:spPr>
        <p:txBody>
          <a:bodyPr/>
          <a:lstStyle/>
          <a:p>
            <a:pPr eaLnBrk="1" hangingPunct="1">
              <a:buClr>
                <a:schemeClr val="tx2"/>
              </a:buClr>
            </a:pPr>
            <a:r>
              <a:rPr lang="en-GB" dirty="0">
                <a:solidFill>
                  <a:schemeClr val="tx1"/>
                </a:solidFill>
              </a:rPr>
              <a:t>Studying non-invasive beam size measurements using Optical diffraction radiation from thin dielectric slits</a:t>
            </a:r>
          </a:p>
          <a:p>
            <a:pPr eaLnBrk="1" hangingPunct="1">
              <a:buClr>
                <a:schemeClr val="tx2"/>
              </a:buClr>
            </a:pPr>
            <a:endParaRPr lang="en-GB" dirty="0">
              <a:solidFill>
                <a:srgbClr val="FF0000"/>
              </a:solidFill>
            </a:endParaRPr>
          </a:p>
          <a:p>
            <a:pPr eaLnBrk="1" hangingPunct="1">
              <a:buClr>
                <a:schemeClr val="tx2"/>
              </a:buClr>
            </a:pPr>
            <a:r>
              <a:rPr lang="en-GB" dirty="0">
                <a:solidFill>
                  <a:schemeClr val="tx1"/>
                </a:solidFill>
              </a:rPr>
              <a:t>Work started in </a:t>
            </a:r>
            <a:r>
              <a:rPr lang="en-GB" b="1" dirty="0">
                <a:solidFill>
                  <a:srgbClr val="FF0000"/>
                </a:solidFill>
              </a:rPr>
              <a:t>2011 at CESR </a:t>
            </a:r>
            <a:r>
              <a:rPr lang="en-GB" dirty="0">
                <a:solidFill>
                  <a:schemeClr val="tx1"/>
                </a:solidFill>
              </a:rPr>
              <a:t>and then </a:t>
            </a:r>
            <a:r>
              <a:rPr lang="en-GB" b="1" dirty="0">
                <a:solidFill>
                  <a:srgbClr val="FF0000"/>
                </a:solidFill>
              </a:rPr>
              <a:t>ATF2 since 2015</a:t>
            </a:r>
          </a:p>
          <a:p>
            <a:pPr eaLnBrk="1" hangingPunct="1">
              <a:buClr>
                <a:schemeClr val="tx2"/>
              </a:buClr>
            </a:pPr>
            <a:endParaRPr lang="en-GB" dirty="0">
              <a:solidFill>
                <a:schemeClr val="tx1"/>
              </a:solidFill>
            </a:endParaRPr>
          </a:p>
          <a:p>
            <a:pPr eaLnBrk="1" hangingPunct="1">
              <a:buClr>
                <a:schemeClr val="tx2"/>
              </a:buClr>
            </a:pPr>
            <a:endParaRPr lang="en-GB" dirty="0">
              <a:solidFill>
                <a:schemeClr val="tx1"/>
              </a:solidFill>
            </a:endParaRPr>
          </a:p>
          <a:p>
            <a:pPr eaLnBrk="1" hangingPunct="1">
              <a:buClr>
                <a:schemeClr val="tx2"/>
              </a:buClr>
            </a:pPr>
            <a:endParaRPr lang="en-GB" dirty="0">
              <a:solidFill>
                <a:schemeClr val="tx1"/>
              </a:solidFill>
            </a:endParaRPr>
          </a:p>
          <a:p>
            <a:pPr eaLnBrk="1" hangingPunct="1">
              <a:buClr>
                <a:schemeClr val="tx2"/>
              </a:buClr>
            </a:pPr>
            <a:endParaRPr lang="en-GB" dirty="0">
              <a:solidFill>
                <a:schemeClr val="tx1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5AEA04B-9066-BE46-8AB3-F7C38BC2BA9D}"/>
              </a:ext>
            </a:extLst>
          </p:cNvPr>
          <p:cNvGrpSpPr/>
          <p:nvPr/>
        </p:nvGrpSpPr>
        <p:grpSpPr>
          <a:xfrm>
            <a:off x="3394957" y="3717802"/>
            <a:ext cx="2312101" cy="2573250"/>
            <a:chOff x="0" y="1225380"/>
            <a:chExt cx="4391140" cy="4423798"/>
          </a:xfrm>
        </p:grpSpPr>
        <p:pic>
          <p:nvPicPr>
            <p:cNvPr id="9" name="Picture 8" descr="QM14FF_-50_Amp_QM15FF_0_Amp_img_Imaging_Histo2D_Summed.png">
              <a:extLst>
                <a:ext uri="{FF2B5EF4-FFF2-40B4-BE49-F238E27FC236}">
                  <a16:creationId xmlns:a16="http://schemas.microsoft.com/office/drawing/2014/main" id="{99840D8C-B779-914F-8893-2BB84DB2427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15"/>
            <a:stretch/>
          </p:blipFill>
          <p:spPr>
            <a:xfrm>
              <a:off x="0" y="1710465"/>
              <a:ext cx="4391140" cy="3938713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AD10E73-AD9E-D24A-9299-0249CB687DCE}"/>
                </a:ext>
              </a:extLst>
            </p:cNvPr>
            <p:cNvSpPr/>
            <p:nvPr/>
          </p:nvSpPr>
          <p:spPr>
            <a:xfrm>
              <a:off x="1379627" y="1225380"/>
              <a:ext cx="1859948" cy="4850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Direct Image</a:t>
              </a:r>
              <a:endParaRPr lang="en-GB" sz="14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EF6A3FA-7119-7044-90DD-1A473F785102}"/>
              </a:ext>
            </a:extLst>
          </p:cNvPr>
          <p:cNvGrpSpPr/>
          <p:nvPr/>
        </p:nvGrpSpPr>
        <p:grpSpPr>
          <a:xfrm>
            <a:off x="6456602" y="3870519"/>
            <a:ext cx="1987709" cy="2374825"/>
            <a:chOff x="4909721" y="1756567"/>
            <a:chExt cx="3868114" cy="4227165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0A8670D5-9366-804A-8116-87CBA60C73B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09721" y="1782005"/>
              <a:ext cx="3868114" cy="4201727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049CE67E-6FB6-A540-B580-28E848BE7381}"/>
                </a:ext>
              </a:extLst>
            </p:cNvPr>
            <p:cNvSpPr/>
            <p:nvPr/>
          </p:nvSpPr>
          <p:spPr>
            <a:xfrm>
              <a:off x="5753099" y="1756567"/>
              <a:ext cx="1691641" cy="42066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AB8F8DA4-014E-F843-A6A1-FDBD1736A6D9}"/>
              </a:ext>
            </a:extLst>
          </p:cNvPr>
          <p:cNvSpPr/>
          <p:nvPr/>
        </p:nvSpPr>
        <p:spPr>
          <a:xfrm>
            <a:off x="6464043" y="3623200"/>
            <a:ext cx="17086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2D Angular distribution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" name="Picture 6" descr="Screen Shot 2016-03-16 at 11.31.20 AM.png">
            <a:extLst>
              <a:ext uri="{FF2B5EF4-FFF2-40B4-BE49-F238E27FC236}">
                <a16:creationId xmlns:a16="http://schemas.microsoft.com/office/drawing/2014/main" id="{5C6BA5A0-C90A-6E48-BAD4-05979DA2CAF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5488" y="4359950"/>
            <a:ext cx="2330184" cy="1461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E71DDAEE-ABC4-3348-888E-CA5BBE02DA6D}"/>
              </a:ext>
            </a:extLst>
          </p:cNvPr>
          <p:cNvSpPr/>
          <p:nvPr/>
        </p:nvSpPr>
        <p:spPr>
          <a:xfrm>
            <a:off x="732457" y="3836730"/>
            <a:ext cx="20828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R&amp;D on slit configurations</a:t>
            </a:r>
          </a:p>
          <a:p>
            <a:pPr algn="ctr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and technology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DE4E4D1-273B-6649-870B-FFF7CD4BE1A3}"/>
              </a:ext>
            </a:extLst>
          </p:cNvPr>
          <p:cNvSpPr/>
          <p:nvPr/>
        </p:nvSpPr>
        <p:spPr>
          <a:xfrm>
            <a:off x="574595" y="5855161"/>
            <a:ext cx="21427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Maximizing emission of DR</a:t>
            </a:r>
          </a:p>
          <a:p>
            <a:pPr algn="ctr"/>
            <a:r>
              <a:rPr lang="en-US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Minimizing reflection of SR</a:t>
            </a:r>
            <a:endParaRPr lang="en-GB" sz="14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EBC8079F-FDCA-0644-9928-20D694E8C1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02112" y="6360659"/>
            <a:ext cx="902475" cy="454149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BD393EA7-2C61-A54D-9FEB-2DE0153D503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86665" y="6370274"/>
            <a:ext cx="962598" cy="454149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4CC4A2D5-E256-974C-86C1-BBE91965353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9947" y="6310971"/>
            <a:ext cx="793093" cy="458129"/>
          </a:xfrm>
          <a:prstGeom prst="rect">
            <a:avLst/>
          </a:prstGeom>
        </p:spPr>
      </p:pic>
      <p:pic>
        <p:nvPicPr>
          <p:cNvPr id="43" name="Picture 42" descr="LogoOutline.ai">
            <a:extLst>
              <a:ext uri="{FF2B5EF4-FFF2-40B4-BE49-F238E27FC236}">
                <a16:creationId xmlns:a16="http://schemas.microsoft.com/office/drawing/2014/main" id="{59FCE528-F184-0A4C-96AA-F74D134BC08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9119" y="6379557"/>
            <a:ext cx="455170" cy="455170"/>
          </a:xfrm>
          <a:prstGeom prst="rect">
            <a:avLst/>
          </a:prstGeom>
        </p:spPr>
      </p:pic>
      <p:pic>
        <p:nvPicPr>
          <p:cNvPr id="44" name="Picture 7">
            <a:extLst>
              <a:ext uri="{FF2B5EF4-FFF2-40B4-BE49-F238E27FC236}">
                <a16:creationId xmlns:a16="http://schemas.microsoft.com/office/drawing/2014/main" id="{262DA88E-14C3-9643-9E1B-CB1B4E2B8FD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1281" y="6360659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31189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039CF-4D76-8A4D-8EBF-C81CBAF18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Non-invasive beam size using ODR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B6C677-C1B9-7B44-A7B8-FE1DCE972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B3AAF74-2E20-E041-8021-52145EF685FD}" type="slidenum"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charset="0"/>
                <a:ea typeface="ＭＳ Ｐゴシック" charset="0"/>
                <a:cs typeface="+mn-cs"/>
              </a:rPr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charset="0"/>
              <a:ea typeface="ＭＳ Ｐゴシック" charset="0"/>
              <a:cs typeface="+mn-c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FB770C3-05E5-D644-993B-AED481FC8D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7489" y="2238374"/>
            <a:ext cx="8760311" cy="4530726"/>
          </a:xfrm>
        </p:spPr>
        <p:txBody>
          <a:bodyPr/>
          <a:lstStyle/>
          <a:p>
            <a:pPr eaLnBrk="1" hangingPunct="1">
              <a:buClr>
                <a:schemeClr val="tx2"/>
              </a:buClr>
            </a:pPr>
            <a:r>
              <a:rPr lang="en-GB" dirty="0">
                <a:solidFill>
                  <a:schemeClr val="tx1"/>
                </a:solidFill>
              </a:rPr>
              <a:t>Studying non-invasive beam size measurements using Optical diffraction radiation from thin dielectric slits</a:t>
            </a:r>
          </a:p>
          <a:p>
            <a:pPr eaLnBrk="1" hangingPunct="1">
              <a:buClr>
                <a:schemeClr val="tx2"/>
              </a:buClr>
            </a:pPr>
            <a:endParaRPr lang="en-GB" dirty="0">
              <a:solidFill>
                <a:schemeClr val="tx1"/>
              </a:solidFill>
            </a:endParaRPr>
          </a:p>
          <a:p>
            <a:pPr eaLnBrk="1" hangingPunct="1">
              <a:buClr>
                <a:schemeClr val="tx2"/>
              </a:buClr>
            </a:pPr>
            <a:r>
              <a:rPr lang="en-GB" dirty="0">
                <a:solidFill>
                  <a:schemeClr val="tx1"/>
                </a:solidFill>
              </a:rPr>
              <a:t>Work started in 2011 at CESR and then ATF2 since 2015</a:t>
            </a:r>
          </a:p>
          <a:p>
            <a:pPr eaLnBrk="1" hangingPunct="1">
              <a:buClr>
                <a:schemeClr val="tx2"/>
              </a:buClr>
            </a:pPr>
            <a:endParaRPr lang="en-GB" dirty="0">
              <a:solidFill>
                <a:schemeClr val="tx1"/>
              </a:solidFill>
            </a:endParaRPr>
          </a:p>
          <a:p>
            <a:pPr eaLnBrk="1" hangingPunct="1">
              <a:buClr>
                <a:schemeClr val="tx2"/>
              </a:buClr>
            </a:pPr>
            <a:r>
              <a:rPr lang="en-GB" dirty="0">
                <a:solidFill>
                  <a:schemeClr val="tx1"/>
                </a:solidFill>
              </a:rPr>
              <a:t>Develop also </a:t>
            </a:r>
            <a:r>
              <a:rPr lang="en-GB" b="1" dirty="0">
                <a:solidFill>
                  <a:srgbClr val="FF0000"/>
                </a:solidFill>
              </a:rPr>
              <a:t>simulations using </a:t>
            </a:r>
            <a:r>
              <a:rPr lang="en-GB" b="1" dirty="0" err="1">
                <a:solidFill>
                  <a:srgbClr val="FF0000"/>
                </a:solidFill>
              </a:rPr>
              <a:t>Zemax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dirty="0">
                <a:solidFill>
                  <a:schemeClr val="tx1"/>
                </a:solidFill>
              </a:rPr>
              <a:t>suite </a:t>
            </a:r>
            <a:r>
              <a:rPr lang="en-GB" sz="1200" dirty="0">
                <a:solidFill>
                  <a:schemeClr val="tx1"/>
                </a:solidFill>
              </a:rPr>
              <a:t>(</a:t>
            </a:r>
            <a:r>
              <a:rPr lang="en-US" sz="1200" dirty="0">
                <a:solidFill>
                  <a:prstClr val="black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T. </a:t>
            </a:r>
            <a:r>
              <a:rPr lang="en-US" sz="1200" dirty="0" err="1">
                <a:solidFill>
                  <a:prstClr val="black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Aumeyr</a:t>
            </a:r>
            <a:r>
              <a:rPr lang="en-US" sz="1200" dirty="0">
                <a:solidFill>
                  <a:prstClr val="black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1200" i="1" dirty="0">
                <a:solidFill>
                  <a:prstClr val="black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et al.</a:t>
            </a:r>
            <a:r>
              <a:rPr lang="en-US" sz="1200" dirty="0">
                <a:solidFill>
                  <a:prstClr val="black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en-US" sz="1200" kern="800" dirty="0">
                <a:solidFill>
                  <a:prstClr val="black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PRAB </a:t>
            </a:r>
            <a:r>
              <a:rPr lang="en-US" sz="1200" b="1" kern="800" dirty="0">
                <a:solidFill>
                  <a:prstClr val="black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18</a:t>
            </a:r>
            <a:r>
              <a:rPr lang="en-US" sz="1200" kern="800" dirty="0">
                <a:solidFill>
                  <a:prstClr val="black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, 042801 (2015))</a:t>
            </a:r>
          </a:p>
          <a:p>
            <a:pPr eaLnBrk="1" hangingPunct="1">
              <a:buClr>
                <a:schemeClr val="tx2"/>
              </a:buClr>
            </a:pPr>
            <a:endParaRPr lang="en-GB" dirty="0">
              <a:solidFill>
                <a:schemeClr val="tx1"/>
              </a:solidFill>
            </a:endParaRPr>
          </a:p>
          <a:p>
            <a:pPr eaLnBrk="1" hangingPunct="1">
              <a:buClr>
                <a:schemeClr val="tx2"/>
              </a:buClr>
            </a:pPr>
            <a:r>
              <a:rPr lang="en-GB" b="1" dirty="0">
                <a:solidFill>
                  <a:srgbClr val="FF0000"/>
                </a:solidFill>
              </a:rPr>
              <a:t>Few microns resolution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dirty="0">
                <a:solidFill>
                  <a:schemeClr val="tx1"/>
                </a:solidFill>
              </a:rPr>
              <a:t>recently </a:t>
            </a:r>
            <a:r>
              <a:rPr lang="en-GB" b="1" dirty="0">
                <a:solidFill>
                  <a:srgbClr val="FF0000"/>
                </a:solidFill>
              </a:rPr>
              <a:t>demonstrated</a:t>
            </a:r>
            <a:r>
              <a:rPr lang="en-GB" dirty="0">
                <a:solidFill>
                  <a:schemeClr val="tx1"/>
                </a:solidFill>
              </a:rPr>
              <a:t> at ATF2 </a:t>
            </a:r>
            <a:r>
              <a:rPr lang="en-GB" sz="1200" dirty="0">
                <a:solidFill>
                  <a:schemeClr val="tx1"/>
                </a:solidFill>
              </a:rPr>
              <a:t>(</a:t>
            </a:r>
            <a:r>
              <a:rPr lang="en-US" sz="1200" kern="800" dirty="0">
                <a:solidFill>
                  <a:prstClr val="black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L. </a:t>
            </a:r>
            <a:r>
              <a:rPr lang="en-US" sz="1200" kern="800" dirty="0" err="1">
                <a:solidFill>
                  <a:prstClr val="black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Bobb</a:t>
            </a:r>
            <a:r>
              <a:rPr lang="en-US" sz="1200" kern="800" dirty="0">
                <a:solidFill>
                  <a:prstClr val="black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 et al.,</a:t>
            </a:r>
            <a:r>
              <a:rPr lang="en-US" sz="1200" i="1" kern="800" dirty="0">
                <a:solidFill>
                  <a:prstClr val="black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1200" kern="800" dirty="0">
                <a:solidFill>
                  <a:prstClr val="black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PRAB </a:t>
            </a:r>
            <a:r>
              <a:rPr lang="en-US" sz="1200" b="1" kern="800" dirty="0">
                <a:solidFill>
                  <a:prstClr val="black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21</a:t>
            </a:r>
            <a:r>
              <a:rPr lang="en-US" sz="1200" kern="800" dirty="0">
                <a:solidFill>
                  <a:prstClr val="black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, 032801 (2018)</a:t>
            </a:r>
            <a:r>
              <a:rPr lang="en-GB" sz="1200" dirty="0">
                <a:solidFill>
                  <a:schemeClr val="tx1"/>
                </a:solidFill>
                <a:cs typeface="Calibri" panose="020F0502020204030204" pitchFamily="34" charset="0"/>
              </a:rPr>
              <a:t> and </a:t>
            </a:r>
            <a:r>
              <a:rPr lang="en-US" sz="1200" dirty="0">
                <a:solidFill>
                  <a:prstClr val="black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M. Bergamaschi, PhD thesis, 2018)</a:t>
            </a:r>
            <a:endParaRPr lang="en-US" sz="1200" dirty="0">
              <a:solidFill>
                <a:prstClr val="black"/>
              </a:solidFill>
              <a:cs typeface="Calibri" panose="020F0502020204030204" pitchFamily="34" charset="0"/>
            </a:endParaRP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815F58FD-6C3F-FC47-9C9F-2C90393498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2112" y="6360659"/>
            <a:ext cx="902475" cy="454149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72126F22-8B16-F340-BB34-27B1811A1C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6665" y="6370274"/>
            <a:ext cx="962598" cy="454149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1AB95D1D-A78F-A34D-A840-39DE820E6DC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9947" y="6310971"/>
            <a:ext cx="793093" cy="458129"/>
          </a:xfrm>
          <a:prstGeom prst="rect">
            <a:avLst/>
          </a:prstGeom>
        </p:spPr>
      </p:pic>
      <p:pic>
        <p:nvPicPr>
          <p:cNvPr id="47" name="Picture 46" descr="LogoOutline.ai">
            <a:extLst>
              <a:ext uri="{FF2B5EF4-FFF2-40B4-BE49-F238E27FC236}">
                <a16:creationId xmlns:a16="http://schemas.microsoft.com/office/drawing/2014/main" id="{A0C1AA39-60A0-D743-97C4-1913E093743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9119" y="6379557"/>
            <a:ext cx="455170" cy="455170"/>
          </a:xfrm>
          <a:prstGeom prst="rect">
            <a:avLst/>
          </a:prstGeom>
        </p:spPr>
      </p:pic>
      <p:pic>
        <p:nvPicPr>
          <p:cNvPr id="48" name="Picture 7">
            <a:extLst>
              <a:ext uri="{FF2B5EF4-FFF2-40B4-BE49-F238E27FC236}">
                <a16:creationId xmlns:a16="http://schemas.microsoft.com/office/drawing/2014/main" id="{2D2154D4-9890-6543-B4AA-5F11684B2E0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1281" y="6360659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16412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039CF-4D76-8A4D-8EBF-C81CBAF18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Non-invasive beam size using ODR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B6C677-C1B9-7B44-A7B8-FE1DCE972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B3AAF74-2E20-E041-8021-52145EF685FD}" type="slidenum"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charset="0"/>
                <a:ea typeface="ＭＳ Ｐゴシック" charset="0"/>
                <a:cs typeface="+mn-cs"/>
              </a:rPr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charset="0"/>
              <a:ea typeface="ＭＳ Ｐゴシック" charset="0"/>
              <a:cs typeface="+mn-c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FB770C3-05E5-D644-993B-AED481FC8D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7489" y="2238374"/>
            <a:ext cx="8760311" cy="4530726"/>
          </a:xfrm>
        </p:spPr>
        <p:txBody>
          <a:bodyPr/>
          <a:lstStyle/>
          <a:p>
            <a:pPr eaLnBrk="1" hangingPunct="1">
              <a:buClr>
                <a:schemeClr val="tx2"/>
              </a:buClr>
            </a:pPr>
            <a:r>
              <a:rPr lang="en-GB" dirty="0">
                <a:solidFill>
                  <a:schemeClr val="tx1">
                    <a:alpha val="34000"/>
                  </a:schemeClr>
                </a:solidFill>
              </a:rPr>
              <a:t>Studying non-invasive beam size measurements using Optical diffraction radiation from thin dielectric slits</a:t>
            </a:r>
          </a:p>
          <a:p>
            <a:pPr eaLnBrk="1" hangingPunct="1">
              <a:buClr>
                <a:schemeClr val="tx2"/>
              </a:buClr>
            </a:pPr>
            <a:endParaRPr lang="en-GB" dirty="0">
              <a:solidFill>
                <a:schemeClr val="tx1">
                  <a:alpha val="34000"/>
                </a:schemeClr>
              </a:solidFill>
            </a:endParaRPr>
          </a:p>
          <a:p>
            <a:pPr eaLnBrk="1" hangingPunct="1">
              <a:buClr>
                <a:schemeClr val="tx2"/>
              </a:buClr>
            </a:pPr>
            <a:r>
              <a:rPr lang="en-GB" dirty="0">
                <a:solidFill>
                  <a:schemeClr val="tx1">
                    <a:alpha val="34000"/>
                  </a:schemeClr>
                </a:solidFill>
              </a:rPr>
              <a:t>Work started in 2011 at CESR and then ATF2 since 2015</a:t>
            </a:r>
          </a:p>
          <a:p>
            <a:pPr eaLnBrk="1" hangingPunct="1">
              <a:buClr>
                <a:schemeClr val="tx2"/>
              </a:buClr>
            </a:pPr>
            <a:endParaRPr lang="en-GB" dirty="0">
              <a:solidFill>
                <a:schemeClr val="tx1">
                  <a:alpha val="34000"/>
                </a:schemeClr>
              </a:solidFill>
            </a:endParaRPr>
          </a:p>
          <a:p>
            <a:pPr eaLnBrk="1" hangingPunct="1">
              <a:buClr>
                <a:schemeClr val="tx2"/>
              </a:buClr>
            </a:pPr>
            <a:r>
              <a:rPr lang="en-GB" dirty="0">
                <a:solidFill>
                  <a:schemeClr val="tx1">
                    <a:alpha val="34000"/>
                  </a:schemeClr>
                </a:solidFill>
              </a:rPr>
              <a:t>Develop also </a:t>
            </a:r>
            <a:r>
              <a:rPr lang="en-GB" b="1" dirty="0">
                <a:solidFill>
                  <a:schemeClr val="tx1">
                    <a:alpha val="34000"/>
                  </a:schemeClr>
                </a:solidFill>
              </a:rPr>
              <a:t>simulations using </a:t>
            </a:r>
            <a:r>
              <a:rPr lang="en-GB" b="1" dirty="0" err="1">
                <a:solidFill>
                  <a:schemeClr val="tx1">
                    <a:alpha val="34000"/>
                  </a:schemeClr>
                </a:solidFill>
              </a:rPr>
              <a:t>Zemax</a:t>
            </a:r>
            <a:r>
              <a:rPr lang="en-GB" b="1" dirty="0">
                <a:solidFill>
                  <a:schemeClr val="tx1">
                    <a:alpha val="34000"/>
                  </a:schemeClr>
                </a:solidFill>
              </a:rPr>
              <a:t> </a:t>
            </a:r>
            <a:r>
              <a:rPr lang="en-GB" dirty="0">
                <a:solidFill>
                  <a:schemeClr val="tx1">
                    <a:alpha val="34000"/>
                  </a:schemeClr>
                </a:solidFill>
              </a:rPr>
              <a:t>suite </a:t>
            </a:r>
            <a:r>
              <a:rPr lang="en-GB" sz="1200" dirty="0">
                <a:solidFill>
                  <a:schemeClr val="tx1">
                    <a:alpha val="34000"/>
                  </a:schemeClr>
                </a:solidFill>
              </a:rPr>
              <a:t>(</a:t>
            </a:r>
            <a:r>
              <a:rPr lang="en-US" sz="1200" dirty="0">
                <a:solidFill>
                  <a:schemeClr val="tx1">
                    <a:alpha val="34000"/>
                  </a:schemeClr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T. </a:t>
            </a:r>
            <a:r>
              <a:rPr lang="en-US" sz="1200" dirty="0" err="1">
                <a:solidFill>
                  <a:schemeClr val="tx1">
                    <a:alpha val="34000"/>
                  </a:schemeClr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Aumeyr</a:t>
            </a:r>
            <a:r>
              <a:rPr lang="en-US" sz="1200" dirty="0">
                <a:solidFill>
                  <a:schemeClr val="tx1">
                    <a:alpha val="34000"/>
                  </a:schemeClr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1200" i="1" dirty="0">
                <a:solidFill>
                  <a:schemeClr val="tx1">
                    <a:alpha val="34000"/>
                  </a:schemeClr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et al.</a:t>
            </a:r>
            <a:r>
              <a:rPr lang="en-US" sz="1200" dirty="0">
                <a:solidFill>
                  <a:schemeClr val="tx1">
                    <a:alpha val="34000"/>
                  </a:schemeClr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en-US" sz="1200" kern="800" dirty="0">
                <a:solidFill>
                  <a:schemeClr val="tx1">
                    <a:alpha val="34000"/>
                  </a:schemeClr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PRAB </a:t>
            </a:r>
            <a:r>
              <a:rPr lang="en-US" sz="1200" b="1" kern="800" dirty="0">
                <a:solidFill>
                  <a:schemeClr val="tx1">
                    <a:alpha val="34000"/>
                  </a:schemeClr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18</a:t>
            </a:r>
            <a:r>
              <a:rPr lang="en-US" sz="1200" kern="800" dirty="0">
                <a:solidFill>
                  <a:schemeClr val="tx1">
                    <a:alpha val="34000"/>
                  </a:schemeClr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, 042801 (2015))</a:t>
            </a:r>
          </a:p>
          <a:p>
            <a:pPr eaLnBrk="1" hangingPunct="1">
              <a:buClr>
                <a:schemeClr val="tx2"/>
              </a:buClr>
            </a:pPr>
            <a:endParaRPr lang="en-GB" dirty="0">
              <a:solidFill>
                <a:schemeClr val="tx1">
                  <a:alpha val="34000"/>
                </a:schemeClr>
              </a:solidFill>
            </a:endParaRPr>
          </a:p>
          <a:p>
            <a:pPr eaLnBrk="1" hangingPunct="1">
              <a:buClr>
                <a:schemeClr val="tx2"/>
              </a:buClr>
            </a:pPr>
            <a:r>
              <a:rPr lang="en-GB" b="1" dirty="0">
                <a:solidFill>
                  <a:schemeClr val="tx1">
                    <a:alpha val="34000"/>
                  </a:schemeClr>
                </a:solidFill>
              </a:rPr>
              <a:t>Few microns resolution </a:t>
            </a:r>
            <a:r>
              <a:rPr lang="en-GB" dirty="0">
                <a:solidFill>
                  <a:schemeClr val="tx1">
                    <a:alpha val="34000"/>
                  </a:schemeClr>
                </a:solidFill>
              </a:rPr>
              <a:t>recently </a:t>
            </a:r>
            <a:r>
              <a:rPr lang="en-GB" b="1" dirty="0">
                <a:solidFill>
                  <a:schemeClr val="tx1">
                    <a:alpha val="34000"/>
                  </a:schemeClr>
                </a:solidFill>
              </a:rPr>
              <a:t>demonstrated</a:t>
            </a:r>
            <a:r>
              <a:rPr lang="en-GB" dirty="0">
                <a:solidFill>
                  <a:schemeClr val="tx1">
                    <a:alpha val="34000"/>
                  </a:schemeClr>
                </a:solidFill>
              </a:rPr>
              <a:t> at ATF2 </a:t>
            </a:r>
            <a:r>
              <a:rPr lang="en-GB" sz="1200" dirty="0">
                <a:solidFill>
                  <a:schemeClr val="tx1">
                    <a:alpha val="34000"/>
                  </a:schemeClr>
                </a:solidFill>
              </a:rPr>
              <a:t>(</a:t>
            </a:r>
            <a:r>
              <a:rPr lang="en-US" sz="1200" kern="800" dirty="0">
                <a:solidFill>
                  <a:schemeClr val="tx1">
                    <a:alpha val="34000"/>
                  </a:schemeClr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L. </a:t>
            </a:r>
            <a:r>
              <a:rPr lang="en-US" sz="1200" kern="800" dirty="0" err="1">
                <a:solidFill>
                  <a:schemeClr val="tx1">
                    <a:alpha val="34000"/>
                  </a:schemeClr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Bobb</a:t>
            </a:r>
            <a:r>
              <a:rPr lang="en-US" sz="1200" kern="800" dirty="0">
                <a:solidFill>
                  <a:schemeClr val="tx1">
                    <a:alpha val="34000"/>
                  </a:schemeClr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 et al.,</a:t>
            </a:r>
            <a:r>
              <a:rPr lang="en-US" sz="1200" i="1" kern="800" dirty="0">
                <a:solidFill>
                  <a:schemeClr val="tx1">
                    <a:alpha val="34000"/>
                  </a:schemeClr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1200" kern="800" dirty="0">
                <a:solidFill>
                  <a:schemeClr val="tx1">
                    <a:alpha val="34000"/>
                  </a:schemeClr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PRAB </a:t>
            </a:r>
            <a:r>
              <a:rPr lang="en-US" sz="1200" b="1" kern="800" dirty="0">
                <a:solidFill>
                  <a:schemeClr val="tx1">
                    <a:alpha val="34000"/>
                  </a:schemeClr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21</a:t>
            </a:r>
            <a:r>
              <a:rPr lang="en-US" sz="1200" kern="800" dirty="0">
                <a:solidFill>
                  <a:schemeClr val="tx1">
                    <a:alpha val="34000"/>
                  </a:schemeClr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, 032801 (2018)</a:t>
            </a:r>
            <a:r>
              <a:rPr lang="en-GB" sz="1200" dirty="0">
                <a:solidFill>
                  <a:schemeClr val="tx1">
                    <a:alpha val="34000"/>
                  </a:schemeClr>
                </a:solidFill>
                <a:cs typeface="Calibri" panose="020F0502020204030204" pitchFamily="34" charset="0"/>
              </a:rPr>
              <a:t> and </a:t>
            </a:r>
            <a:r>
              <a:rPr lang="en-US" sz="1200" dirty="0">
                <a:solidFill>
                  <a:schemeClr val="tx1">
                    <a:alpha val="34000"/>
                  </a:schemeClr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M. Bergamaschi, PhD thesis, 2018)</a:t>
            </a:r>
            <a:endParaRPr lang="en-US" sz="1200" dirty="0">
              <a:solidFill>
                <a:schemeClr val="tx1">
                  <a:alpha val="34000"/>
                </a:schemeClr>
              </a:solidFill>
              <a:cs typeface="Calibri" panose="020F0502020204030204" pitchFamily="34" charset="0"/>
            </a:endParaRP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815F58FD-6C3F-FC47-9C9F-2C90393498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2112" y="6360659"/>
            <a:ext cx="902475" cy="454149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72126F22-8B16-F340-BB34-27B1811A1C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6665" y="6370274"/>
            <a:ext cx="962598" cy="454149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1AB95D1D-A78F-A34D-A840-39DE820E6DC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9947" y="6310971"/>
            <a:ext cx="793093" cy="458129"/>
          </a:xfrm>
          <a:prstGeom prst="rect">
            <a:avLst/>
          </a:prstGeom>
        </p:spPr>
      </p:pic>
      <p:pic>
        <p:nvPicPr>
          <p:cNvPr id="47" name="Picture 46" descr="LogoOutline.ai">
            <a:extLst>
              <a:ext uri="{FF2B5EF4-FFF2-40B4-BE49-F238E27FC236}">
                <a16:creationId xmlns:a16="http://schemas.microsoft.com/office/drawing/2014/main" id="{A0C1AA39-60A0-D743-97C4-1913E093743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9119" y="6379557"/>
            <a:ext cx="455170" cy="455170"/>
          </a:xfrm>
          <a:prstGeom prst="rect">
            <a:avLst/>
          </a:prstGeom>
        </p:spPr>
      </p:pic>
      <p:pic>
        <p:nvPicPr>
          <p:cNvPr id="48" name="Picture 7">
            <a:extLst>
              <a:ext uri="{FF2B5EF4-FFF2-40B4-BE49-F238E27FC236}">
                <a16:creationId xmlns:a16="http://schemas.microsoft.com/office/drawing/2014/main" id="{2D2154D4-9890-6543-B4AA-5F11684B2E0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1281" y="6360659"/>
            <a:ext cx="457200" cy="4572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8BE5D3D-0557-4B49-BE59-919C2C4B88C9}"/>
              </a:ext>
            </a:extLst>
          </p:cNvPr>
          <p:cNvSpPr/>
          <p:nvPr/>
        </p:nvSpPr>
        <p:spPr>
          <a:xfrm rot="20664485">
            <a:off x="952316" y="3247370"/>
            <a:ext cx="6343846" cy="1938992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endParaRPr lang="en-US" sz="2400" dirty="0">
              <a:latin typeface="+mn-lt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r>
              <a:rPr lang="en-US" sz="2400" dirty="0"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Talk on ‘</a:t>
            </a:r>
            <a:r>
              <a:rPr lang="en-US" sz="2400" dirty="0">
                <a:solidFill>
                  <a:srgbClr val="FF0000"/>
                </a:solidFill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Beam diagnostic developments at ATF2’ by Michele Bergamaschi</a:t>
            </a:r>
            <a:r>
              <a:rPr lang="en-US" sz="2400" dirty="0"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 – Tuesday at 14h00 </a:t>
            </a:r>
          </a:p>
          <a:p>
            <a:pPr algn="ctr"/>
            <a:endParaRPr lang="en-US" sz="2400" dirty="0">
              <a:latin typeface="+mn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942885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039CF-4D76-8A4D-8EBF-C81CBAF18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590" y="850901"/>
            <a:ext cx="7168476" cy="830264"/>
          </a:xfrm>
        </p:spPr>
        <p:txBody>
          <a:bodyPr/>
          <a:lstStyle/>
          <a:p>
            <a:r>
              <a:rPr lang="en-US" dirty="0"/>
              <a:t>Looking for better non-invasive monitor 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B6C677-C1B9-7B44-A7B8-FE1DCE972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B3AAF74-2E20-E041-8021-52145EF685FD}" type="slidenum"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charset="0"/>
                <a:ea typeface="ＭＳ Ｐゴシック" charset="0"/>
                <a:cs typeface="+mn-cs"/>
              </a:rPr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charset="0"/>
              <a:ea typeface="ＭＳ Ｐゴシック" charset="0"/>
              <a:cs typeface="+mn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BD57666-D433-084D-9BB5-778D1E3235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6234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800" dirty="0">
                <a:latin typeface="Century Gothic" charset="0"/>
              </a:rPr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7152" y="2343151"/>
            <a:ext cx="7940029" cy="388682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tx2"/>
              </a:buClr>
              <a:buFont typeface="Wingdings 3" charset="2"/>
              <a:buChar char=""/>
              <a:defRPr/>
            </a:pP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  <a:cs typeface="+mn-cs"/>
              </a:rPr>
              <a:t>CLIC @ 380GeV - PIP</a:t>
            </a:r>
          </a:p>
          <a:p>
            <a:pPr eaLnBrk="1" fontAlgn="auto" hangingPunct="1">
              <a:spcAft>
                <a:spcPts val="0"/>
              </a:spcAft>
              <a:buClr>
                <a:schemeClr val="tx2"/>
              </a:buClr>
              <a:buFont typeface="Wingdings 3" charset="2"/>
              <a:buChar char=""/>
              <a:defRPr/>
            </a:pPr>
            <a:endParaRPr lang="en-GB" sz="2000" dirty="0">
              <a:solidFill>
                <a:schemeClr val="tx1">
                  <a:lumMod val="75000"/>
                  <a:lumOff val="25000"/>
                </a:schemeClr>
              </a:solidFill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Clr>
                <a:schemeClr val="tx2"/>
              </a:buClr>
              <a:buFont typeface="Wingdings 3" charset="2"/>
              <a:buChar char=""/>
              <a:defRPr/>
            </a:pPr>
            <a:r>
              <a:rPr lang="en-GB" sz="2000" b="1" dirty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  <a:cs typeface="+mn-cs"/>
              </a:rPr>
              <a:t>Update on Instrumentation challenges</a:t>
            </a:r>
            <a:endParaRPr lang="en-GB" sz="1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eaLnBrk="1" fontAlgn="auto" hangingPunct="1">
              <a:spcAft>
                <a:spcPts val="0"/>
              </a:spcAft>
              <a:buClr>
                <a:schemeClr val="tx2"/>
              </a:buClr>
              <a:buFont typeface="Wingdings 3" charset="2"/>
              <a:buChar char=""/>
              <a:defRPr/>
            </a:pP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High precision/resolution beam instruments</a:t>
            </a:r>
          </a:p>
          <a:p>
            <a:pPr lvl="1" eaLnBrk="1" fontAlgn="auto" hangingPunct="1">
              <a:spcAft>
                <a:spcPts val="0"/>
              </a:spcAft>
              <a:buClr>
                <a:schemeClr val="tx2"/>
              </a:buClr>
              <a:buFont typeface="Wingdings 3" charset="2"/>
              <a:buChar char=""/>
              <a:defRPr/>
            </a:pP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R&amp;D towards simpler &amp; cheaper alternative solutions</a:t>
            </a:r>
          </a:p>
          <a:p>
            <a:pPr lvl="1" eaLnBrk="1" fontAlgn="auto" hangingPunct="1">
              <a:spcAft>
                <a:spcPts val="0"/>
              </a:spcAft>
              <a:buClr>
                <a:schemeClr val="tx2"/>
              </a:buClr>
              <a:buFont typeface="Wingdings 3" charset="2"/>
              <a:buChar char=""/>
              <a:defRPr/>
            </a:pP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R&amp;D on Non-invasive beam instrumentation</a:t>
            </a:r>
            <a:endParaRPr lang="en-GB" sz="1800" dirty="0">
              <a:solidFill>
                <a:schemeClr val="tx1">
                  <a:lumMod val="75000"/>
                  <a:lumOff val="25000"/>
                </a:schemeClr>
              </a:solidFill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Clr>
                <a:schemeClr val="tx2"/>
              </a:buClr>
              <a:buFont typeface="Wingdings 3" charset="2"/>
              <a:buChar char=""/>
              <a:defRPr/>
            </a:pPr>
            <a:endParaRPr lang="en-GB" sz="2000" dirty="0">
              <a:solidFill>
                <a:schemeClr val="tx1">
                  <a:lumMod val="75000"/>
                  <a:lumOff val="25000"/>
                </a:schemeClr>
              </a:solidFill>
              <a:ea typeface="+mn-ea"/>
            </a:endParaRPr>
          </a:p>
          <a:p>
            <a:pPr eaLnBrk="1" fontAlgn="auto" hangingPunct="1">
              <a:spcAft>
                <a:spcPts val="0"/>
              </a:spcAft>
              <a:buClr>
                <a:schemeClr val="tx2"/>
              </a:buClr>
              <a:buFont typeface="Wingdings 3" charset="2"/>
              <a:buChar char=""/>
              <a:defRPr/>
            </a:pP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</a:rPr>
              <a:t>Conclusions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3AAF74-2E20-E041-8021-52145EF685FD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039CF-4D76-8A4D-8EBF-C81CBAF18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590" y="850901"/>
            <a:ext cx="7168476" cy="830264"/>
          </a:xfrm>
        </p:spPr>
        <p:txBody>
          <a:bodyPr/>
          <a:lstStyle/>
          <a:p>
            <a:r>
              <a:rPr lang="en-US" dirty="0"/>
              <a:t>Looking for better non-invasive monitor 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B6C677-C1B9-7B44-A7B8-FE1DCE972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B3AAF74-2E20-E041-8021-52145EF685FD}" type="slidenum"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charset="0"/>
                <a:ea typeface="ＭＳ Ｐゴシック" charset="0"/>
                <a:cs typeface="+mn-cs"/>
              </a:rPr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charset="0"/>
              <a:ea typeface="ＭＳ Ｐゴシック" charset="0"/>
              <a:cs typeface="+mn-cs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521528C-89C1-7340-BE93-A3FD6793F5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5589" y="2349499"/>
            <a:ext cx="8379555" cy="403013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tx2"/>
              </a:buClr>
              <a:buFont typeface="Wingdings 3" charset="2"/>
              <a:buChar char=""/>
              <a:defRPr/>
            </a:pPr>
            <a:r>
              <a:rPr lang="en-GB" sz="2000" b="1" dirty="0">
                <a:solidFill>
                  <a:srgbClr val="FF0000"/>
                </a:solidFill>
                <a:ea typeface="+mn-ea"/>
                <a:cs typeface="+mn-cs"/>
              </a:rPr>
              <a:t>Looking for higher light yield !</a:t>
            </a:r>
          </a:p>
          <a:p>
            <a:pPr lvl="1" eaLnBrk="1" fontAlgn="auto" hangingPunct="1">
              <a:spcAft>
                <a:spcPts val="0"/>
              </a:spcAft>
              <a:buClr>
                <a:schemeClr val="tx2"/>
              </a:buClr>
              <a:buFont typeface="Wingdings 3" charset="2"/>
              <a:buChar char=""/>
              <a:defRPr/>
            </a:pPr>
            <a:r>
              <a:rPr lang="en-GB" sz="1800" dirty="0">
                <a:solidFill>
                  <a:schemeClr val="tx1"/>
                </a:solidFill>
                <a:ea typeface="+mn-ea"/>
                <a:cs typeface="+mn-cs"/>
              </a:rPr>
              <a:t>Diffraction radiation from slits do not generate much photons</a:t>
            </a:r>
            <a:endParaRPr lang="en-GB" sz="1800" dirty="0">
              <a:solidFill>
                <a:schemeClr val="tx1"/>
              </a:solidFill>
              <a:ea typeface="+mn-ea"/>
              <a:cs typeface="+mn-cs"/>
              <a:sym typeface="Wingdings"/>
            </a:endParaRPr>
          </a:p>
          <a:p>
            <a:pPr eaLnBrk="1" fontAlgn="auto" hangingPunct="1">
              <a:spcAft>
                <a:spcPts val="0"/>
              </a:spcAft>
              <a:buClr>
                <a:schemeClr val="tx2"/>
              </a:buClr>
              <a:buFont typeface="Wingdings 3" charset="2"/>
              <a:buChar char=""/>
              <a:defRPr/>
            </a:pPr>
            <a:endParaRPr lang="en-GB" sz="2000" dirty="0">
              <a:solidFill>
                <a:schemeClr val="tx1"/>
              </a:solidFill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Clr>
                <a:schemeClr val="tx2"/>
              </a:buClr>
              <a:buFont typeface="Wingdings 3" charset="2"/>
              <a:buChar char=""/>
              <a:defRPr/>
            </a:pPr>
            <a:r>
              <a:rPr lang="en-GB" sz="2000" b="1" dirty="0">
                <a:solidFill>
                  <a:srgbClr val="FF0000"/>
                </a:solidFill>
                <a:ea typeface="+mn-ea"/>
                <a:cs typeface="+mn-cs"/>
              </a:rPr>
              <a:t>Minimizing Synchrotron radiation background </a:t>
            </a:r>
            <a:r>
              <a:rPr lang="en-GB" sz="2000" dirty="0">
                <a:solidFill>
                  <a:schemeClr val="tx1"/>
                </a:solidFill>
                <a:ea typeface="+mn-ea"/>
                <a:cs typeface="+mn-cs"/>
                <a:sym typeface="Wingdings"/>
              </a:rPr>
              <a:t></a:t>
            </a:r>
            <a:r>
              <a:rPr lang="en-GB" sz="2000" dirty="0">
                <a:solidFill>
                  <a:schemeClr val="tx1"/>
                </a:solidFill>
                <a:ea typeface="+mn-ea"/>
                <a:cs typeface="+mn-cs"/>
              </a:rPr>
              <a:t> cleaner signal</a:t>
            </a:r>
          </a:p>
          <a:p>
            <a:pPr lvl="1" eaLnBrk="1" fontAlgn="auto" hangingPunct="1">
              <a:spcAft>
                <a:spcPts val="0"/>
              </a:spcAft>
              <a:buClr>
                <a:schemeClr val="tx2"/>
              </a:buClr>
              <a:buFont typeface="Wingdings 3" charset="2"/>
              <a:buChar char=""/>
              <a:defRPr/>
            </a:pPr>
            <a:r>
              <a:rPr lang="en-GB" dirty="0">
                <a:solidFill>
                  <a:schemeClr val="tx1"/>
                </a:solidFill>
                <a:ea typeface="+mn-ea"/>
              </a:rPr>
              <a:t>DR and SR are emitted at similar angles</a:t>
            </a:r>
          </a:p>
        </p:txBody>
      </p:sp>
    </p:spTree>
    <p:extLst>
      <p:ext uri="{BB962C8B-B14F-4D97-AF65-F5344CB8AC3E}">
        <p14:creationId xmlns:p14="http://schemas.microsoft.com/office/powerpoint/2010/main" val="407329384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039CF-4D76-8A4D-8EBF-C81CBAF18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590" y="850901"/>
            <a:ext cx="7168476" cy="830264"/>
          </a:xfrm>
        </p:spPr>
        <p:txBody>
          <a:bodyPr/>
          <a:lstStyle/>
          <a:p>
            <a:r>
              <a:rPr lang="en-US" dirty="0"/>
              <a:t>Looking for better non-invasive monitor 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B6C677-C1B9-7B44-A7B8-FE1DCE972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B3AAF74-2E20-E041-8021-52145EF685FD}" type="slidenum"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charset="0"/>
                <a:ea typeface="ＭＳ Ｐゴシック" charset="0"/>
                <a:cs typeface="+mn-cs"/>
              </a:rPr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charset="0"/>
              <a:ea typeface="ＭＳ Ｐゴシック" charset="0"/>
              <a:cs typeface="+mn-cs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521528C-89C1-7340-BE93-A3FD6793F5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5589" y="2349499"/>
            <a:ext cx="8379555" cy="403013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tx2"/>
              </a:buClr>
              <a:buFont typeface="Wingdings 3" charset="2"/>
              <a:buChar char=""/>
              <a:defRPr/>
            </a:pPr>
            <a:r>
              <a:rPr lang="en-GB" sz="2000" dirty="0">
                <a:solidFill>
                  <a:schemeClr val="tx1"/>
                </a:solidFill>
                <a:ea typeface="+mn-ea"/>
                <a:cs typeface="+mn-cs"/>
              </a:rPr>
              <a:t>Looking for higher light yield !</a:t>
            </a:r>
          </a:p>
          <a:p>
            <a:pPr lvl="1" eaLnBrk="1" fontAlgn="auto" hangingPunct="1">
              <a:spcAft>
                <a:spcPts val="0"/>
              </a:spcAft>
              <a:buClr>
                <a:schemeClr val="tx2"/>
              </a:buClr>
              <a:buFont typeface="Wingdings 3" charset="2"/>
              <a:buChar char=""/>
              <a:defRPr/>
            </a:pPr>
            <a:r>
              <a:rPr lang="en-GB" sz="1800" dirty="0">
                <a:solidFill>
                  <a:schemeClr val="tx1"/>
                </a:solidFill>
                <a:ea typeface="+mn-ea"/>
                <a:cs typeface="+mn-cs"/>
              </a:rPr>
              <a:t>Diffraction radiation from slits do not generate much photons</a:t>
            </a:r>
            <a:endParaRPr lang="en-GB" sz="1800" dirty="0">
              <a:solidFill>
                <a:schemeClr val="tx1"/>
              </a:solidFill>
              <a:ea typeface="+mn-ea"/>
              <a:cs typeface="+mn-cs"/>
              <a:sym typeface="Wingdings"/>
            </a:endParaRPr>
          </a:p>
          <a:p>
            <a:pPr eaLnBrk="1" fontAlgn="auto" hangingPunct="1">
              <a:spcAft>
                <a:spcPts val="0"/>
              </a:spcAft>
              <a:buClr>
                <a:schemeClr val="tx2"/>
              </a:buClr>
              <a:buFont typeface="Wingdings 3" charset="2"/>
              <a:buChar char=""/>
              <a:defRPr/>
            </a:pPr>
            <a:endParaRPr lang="en-GB" sz="2000" dirty="0">
              <a:solidFill>
                <a:schemeClr val="tx1"/>
              </a:solidFill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Clr>
                <a:schemeClr val="tx2"/>
              </a:buClr>
              <a:buFont typeface="Wingdings 3" charset="2"/>
              <a:buChar char=""/>
              <a:defRPr/>
            </a:pPr>
            <a:r>
              <a:rPr lang="en-GB" sz="2000" dirty="0">
                <a:solidFill>
                  <a:schemeClr val="tx1"/>
                </a:solidFill>
                <a:ea typeface="+mn-ea"/>
                <a:cs typeface="+mn-cs"/>
              </a:rPr>
              <a:t>Minimizing Synchrotron radiation background </a:t>
            </a:r>
            <a:r>
              <a:rPr lang="en-GB" sz="2000" dirty="0">
                <a:solidFill>
                  <a:schemeClr val="tx1"/>
                </a:solidFill>
                <a:ea typeface="+mn-ea"/>
                <a:cs typeface="+mn-cs"/>
                <a:sym typeface="Wingdings"/>
              </a:rPr>
              <a:t></a:t>
            </a:r>
            <a:r>
              <a:rPr lang="en-GB" sz="2000" dirty="0">
                <a:solidFill>
                  <a:schemeClr val="tx1"/>
                </a:solidFill>
                <a:ea typeface="+mn-ea"/>
                <a:cs typeface="+mn-cs"/>
              </a:rPr>
              <a:t> cleaner signal</a:t>
            </a:r>
          </a:p>
          <a:p>
            <a:pPr lvl="1" eaLnBrk="1" fontAlgn="auto" hangingPunct="1">
              <a:spcAft>
                <a:spcPts val="0"/>
              </a:spcAft>
              <a:buClr>
                <a:schemeClr val="tx2"/>
              </a:buClr>
              <a:buFont typeface="Wingdings 3" charset="2"/>
              <a:buChar char=""/>
              <a:defRPr/>
            </a:pPr>
            <a:r>
              <a:rPr lang="en-GB" dirty="0">
                <a:solidFill>
                  <a:schemeClr val="tx1"/>
                </a:solidFill>
                <a:ea typeface="+mn-ea"/>
              </a:rPr>
              <a:t>DR and SR are emitted at similar angles</a:t>
            </a:r>
          </a:p>
        </p:txBody>
      </p:sp>
      <p:sp>
        <p:nvSpPr>
          <p:cNvPr id="6" name="Right Arrow 5">
            <a:extLst>
              <a:ext uri="{FF2B5EF4-FFF2-40B4-BE49-F238E27FC236}">
                <a16:creationId xmlns:a16="http://schemas.microsoft.com/office/drawing/2014/main" id="{32D8E1B3-B8C5-E245-8ECA-B676BED6A8BA}"/>
              </a:ext>
            </a:extLst>
          </p:cNvPr>
          <p:cNvSpPr/>
          <p:nvPr/>
        </p:nvSpPr>
        <p:spPr>
          <a:xfrm>
            <a:off x="1313795" y="5672532"/>
            <a:ext cx="622300" cy="330200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DF3603-174D-044E-8D72-9519D255151E}"/>
              </a:ext>
            </a:extLst>
          </p:cNvPr>
          <p:cNvSpPr txBox="1"/>
          <p:nvPr/>
        </p:nvSpPr>
        <p:spPr>
          <a:xfrm>
            <a:off x="2224452" y="5072367"/>
            <a:ext cx="50335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In 2016, we started investigating </a:t>
            </a:r>
            <a:r>
              <a:rPr lang="en-US" sz="2400" b="1" dirty="0">
                <a:solidFill>
                  <a:srgbClr val="FF0000"/>
                </a:solidFill>
              </a:rPr>
              <a:t>Cherenkov diffraction radiation </a:t>
            </a:r>
            <a:r>
              <a:rPr lang="en-US" sz="2400" dirty="0">
                <a:solidFill>
                  <a:srgbClr val="FF0000"/>
                </a:solidFill>
              </a:rPr>
              <a:t>in </a:t>
            </a:r>
            <a:r>
              <a:rPr lang="en-US" sz="2400" b="1" dirty="0">
                <a:solidFill>
                  <a:srgbClr val="FF0000"/>
                </a:solidFill>
              </a:rPr>
              <a:t>longer dielectrics</a:t>
            </a:r>
          </a:p>
        </p:txBody>
      </p:sp>
    </p:spTree>
    <p:extLst>
      <p:ext uri="{BB962C8B-B14F-4D97-AF65-F5344CB8AC3E}">
        <p14:creationId xmlns:p14="http://schemas.microsoft.com/office/powerpoint/2010/main" val="131503491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039CF-4D76-8A4D-8EBF-C81CBAF18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590" y="850901"/>
            <a:ext cx="7168476" cy="830264"/>
          </a:xfrm>
        </p:spPr>
        <p:txBody>
          <a:bodyPr/>
          <a:lstStyle/>
          <a:p>
            <a:r>
              <a:rPr lang="en-US" dirty="0"/>
              <a:t>Cherenkov diffraction radiation as a non-invasive monitor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B6C677-C1B9-7B44-A7B8-FE1DCE972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B3AAF74-2E20-E041-8021-52145EF685FD}" type="slidenum"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charset="0"/>
                <a:ea typeface="ＭＳ Ｐゴシック" charset="0"/>
                <a:cs typeface="+mn-cs"/>
              </a:rPr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charset="0"/>
              <a:ea typeface="ＭＳ Ｐゴシック" charset="0"/>
              <a:cs typeface="+mn-cs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BE3312A-9796-F149-95E6-4E146CC95AF9}"/>
              </a:ext>
            </a:extLst>
          </p:cNvPr>
          <p:cNvGrpSpPr/>
          <p:nvPr/>
        </p:nvGrpSpPr>
        <p:grpSpPr>
          <a:xfrm>
            <a:off x="257858" y="3551571"/>
            <a:ext cx="2624548" cy="1785988"/>
            <a:chOff x="146885" y="2958707"/>
            <a:chExt cx="4561405" cy="2944834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25FD1854-264E-2F46-A9A4-A887C12FCD7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497" t="25034" r="31120" b="25017"/>
            <a:stretch/>
          </p:blipFill>
          <p:spPr>
            <a:xfrm>
              <a:off x="146885" y="2958707"/>
              <a:ext cx="3974811" cy="2591241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50FB1AF-F973-4140-B5AA-538F11EAF7DD}"/>
                </a:ext>
              </a:extLst>
            </p:cNvPr>
            <p:cNvSpPr txBox="1"/>
            <p:nvPr/>
          </p:nvSpPr>
          <p:spPr>
            <a:xfrm>
              <a:off x="826326" y="5396061"/>
              <a:ext cx="2201530" cy="507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Positron Beam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51C47E6-9F80-1C4E-A83C-2C163C7882A3}"/>
                </a:ext>
              </a:extLst>
            </p:cNvPr>
            <p:cNvSpPr txBox="1"/>
            <p:nvPr/>
          </p:nvSpPr>
          <p:spPr>
            <a:xfrm>
              <a:off x="2798835" y="3387281"/>
              <a:ext cx="1909455" cy="12179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2C7DBA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Cherenkov</a:t>
              </a:r>
            </a:p>
            <a:p>
              <a:r>
                <a:rPr lang="en-US" sz="1400" dirty="0">
                  <a:solidFill>
                    <a:srgbClr val="2C7DBA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Diffraction</a:t>
              </a:r>
            </a:p>
            <a:p>
              <a:r>
                <a:rPr lang="en-US" sz="1400" dirty="0">
                  <a:solidFill>
                    <a:srgbClr val="2C7DBA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Radiation</a:t>
              </a:r>
            </a:p>
          </p:txBody>
        </p:sp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39474579-7B48-934B-B53B-DD2061C72CE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85" t="37732"/>
          <a:stretch/>
        </p:blipFill>
        <p:spPr>
          <a:xfrm>
            <a:off x="3173583" y="3437268"/>
            <a:ext cx="3752596" cy="1977655"/>
          </a:xfrm>
          <a:prstGeom prst="rect">
            <a:avLst/>
          </a:prstGeom>
        </p:spPr>
      </p:pic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16CCCD66-EE42-664D-B08B-08F995509A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4339" y="2349498"/>
            <a:ext cx="8343899" cy="4508501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tx2"/>
              </a:buClr>
              <a:buFont typeface="Wingdings 3" charset="2"/>
              <a:buChar char=""/>
              <a:defRPr/>
            </a:pPr>
            <a:r>
              <a:rPr lang="en-GB" sz="2200" dirty="0">
                <a:solidFill>
                  <a:srgbClr val="FF0000"/>
                </a:solidFill>
                <a:ea typeface="+mn-ea"/>
                <a:cs typeface="+mn-cs"/>
                <a:sym typeface="Wingdings"/>
              </a:rPr>
              <a:t>Prototype installed in 2017 on CESR </a:t>
            </a:r>
            <a:r>
              <a:rPr lang="en-GB" sz="2200" dirty="0">
                <a:solidFill>
                  <a:srgbClr val="FF0000"/>
                </a:solidFill>
                <a:sym typeface="Wingdings"/>
              </a:rPr>
              <a:t>at Cornell University</a:t>
            </a:r>
            <a:endParaRPr lang="en-GB" sz="2200" dirty="0">
              <a:solidFill>
                <a:srgbClr val="FF0000"/>
              </a:solidFill>
              <a:ea typeface="+mn-ea"/>
              <a:cs typeface="+mn-cs"/>
              <a:sym typeface="Wingdings"/>
            </a:endParaRPr>
          </a:p>
          <a:p>
            <a:pPr lvl="1" eaLnBrk="1" fontAlgn="auto" hangingPunct="1">
              <a:spcAft>
                <a:spcPts val="0"/>
              </a:spcAft>
              <a:buClr>
                <a:schemeClr val="tx2"/>
              </a:buClr>
              <a:buFont typeface="Wingdings 3" charset="2"/>
              <a:buChar char=""/>
              <a:defRPr/>
            </a:pPr>
            <a:r>
              <a:rPr lang="en-GB" sz="1900" dirty="0">
                <a:solidFill>
                  <a:schemeClr val="tx1"/>
                </a:solidFill>
                <a:ea typeface="+mn-ea"/>
                <a:sym typeface="Wingdings"/>
              </a:rPr>
              <a:t>Measuring Incoherent Cherenkov diffraction radiation emitted from Positrons in a </a:t>
            </a:r>
            <a:r>
              <a:rPr lang="en-GB" sz="1900" dirty="0">
                <a:solidFill>
                  <a:srgbClr val="FF0000"/>
                </a:solidFill>
                <a:ea typeface="+mn-ea"/>
                <a:sym typeface="Wingdings"/>
              </a:rPr>
              <a:t>2cm long fused silica prism</a:t>
            </a:r>
            <a:endParaRPr lang="en-GB" sz="1900" dirty="0">
              <a:solidFill>
                <a:schemeClr val="tx1"/>
              </a:solidFill>
              <a:ea typeface="+mn-ea"/>
              <a:sym typeface="Wingdings"/>
            </a:endParaRPr>
          </a:p>
          <a:p>
            <a:pPr lvl="1" eaLnBrk="1" fontAlgn="auto" hangingPunct="1">
              <a:spcAft>
                <a:spcPts val="0"/>
              </a:spcAft>
              <a:buClr>
                <a:schemeClr val="tx2"/>
              </a:buClr>
              <a:buFont typeface="Wingdings 3" charset="2"/>
              <a:buChar char=""/>
              <a:defRPr/>
            </a:pPr>
            <a:endParaRPr lang="en-GB" dirty="0">
              <a:solidFill>
                <a:schemeClr val="tx1"/>
              </a:solidFill>
              <a:ea typeface="+mn-ea"/>
              <a:sym typeface="Wingdings"/>
            </a:endParaRPr>
          </a:p>
          <a:p>
            <a:pPr lvl="1" eaLnBrk="1" fontAlgn="auto" hangingPunct="1">
              <a:spcAft>
                <a:spcPts val="0"/>
              </a:spcAft>
              <a:buClr>
                <a:schemeClr val="tx2"/>
              </a:buClr>
              <a:buFont typeface="Wingdings 3" charset="2"/>
              <a:buChar char=""/>
              <a:defRPr/>
            </a:pPr>
            <a:endParaRPr lang="en-GB" dirty="0">
              <a:solidFill>
                <a:schemeClr val="tx1"/>
              </a:solidFill>
              <a:ea typeface="+mn-ea"/>
              <a:sym typeface="Wingdings"/>
            </a:endParaRPr>
          </a:p>
          <a:p>
            <a:pPr lvl="1" eaLnBrk="1" fontAlgn="auto" hangingPunct="1">
              <a:spcAft>
                <a:spcPts val="0"/>
              </a:spcAft>
              <a:buClr>
                <a:schemeClr val="tx2"/>
              </a:buClr>
              <a:buFont typeface="Wingdings 3" charset="2"/>
              <a:buChar char=""/>
              <a:defRPr/>
            </a:pPr>
            <a:endParaRPr lang="en-GB" dirty="0">
              <a:solidFill>
                <a:schemeClr val="tx1"/>
              </a:solidFill>
              <a:ea typeface="+mn-ea"/>
              <a:sym typeface="Wingdings"/>
            </a:endParaRPr>
          </a:p>
          <a:p>
            <a:pPr lvl="1" eaLnBrk="1" fontAlgn="auto" hangingPunct="1">
              <a:spcAft>
                <a:spcPts val="0"/>
              </a:spcAft>
              <a:buClr>
                <a:schemeClr val="tx2"/>
              </a:buClr>
              <a:buFont typeface="Wingdings 3" charset="2"/>
              <a:buChar char=""/>
              <a:defRPr/>
            </a:pPr>
            <a:endParaRPr lang="en-GB" dirty="0">
              <a:solidFill>
                <a:schemeClr val="tx1"/>
              </a:solidFill>
              <a:ea typeface="+mn-ea"/>
              <a:sym typeface="Wingdings"/>
            </a:endParaRPr>
          </a:p>
          <a:p>
            <a:pPr lvl="1" eaLnBrk="1" fontAlgn="auto" hangingPunct="1">
              <a:spcAft>
                <a:spcPts val="0"/>
              </a:spcAft>
              <a:buClr>
                <a:schemeClr val="tx2"/>
              </a:buClr>
              <a:buFont typeface="Wingdings 3" charset="2"/>
              <a:buChar char=""/>
              <a:defRPr/>
            </a:pPr>
            <a:endParaRPr lang="en-GB" dirty="0">
              <a:solidFill>
                <a:schemeClr val="tx1"/>
              </a:solidFill>
              <a:ea typeface="+mn-ea"/>
              <a:sym typeface="Wingdings"/>
            </a:endParaRPr>
          </a:p>
          <a:p>
            <a:pPr lvl="1" eaLnBrk="1" fontAlgn="auto" hangingPunct="1">
              <a:spcAft>
                <a:spcPts val="0"/>
              </a:spcAft>
              <a:buClr>
                <a:schemeClr val="tx2"/>
              </a:buClr>
              <a:buFont typeface="Wingdings 3" charset="2"/>
              <a:buChar char=""/>
              <a:defRPr/>
            </a:pPr>
            <a:endParaRPr lang="en-GB" dirty="0">
              <a:solidFill>
                <a:schemeClr val="tx1"/>
              </a:solidFill>
              <a:ea typeface="+mn-ea"/>
              <a:sym typeface="Wingdings"/>
            </a:endParaRPr>
          </a:p>
          <a:p>
            <a:pPr lvl="1" eaLnBrk="1" fontAlgn="auto" hangingPunct="1">
              <a:spcAft>
                <a:spcPts val="0"/>
              </a:spcAft>
              <a:buClr>
                <a:schemeClr val="tx2"/>
              </a:buClr>
              <a:buFont typeface="Wingdings 3" charset="2"/>
              <a:buChar char=""/>
              <a:defRPr/>
            </a:pPr>
            <a:endParaRPr lang="en-GB" dirty="0">
              <a:solidFill>
                <a:schemeClr val="tx1"/>
              </a:solidFill>
              <a:ea typeface="+mn-ea"/>
              <a:sym typeface="Wingdings"/>
            </a:endParaRPr>
          </a:p>
          <a:p>
            <a:pPr lvl="1" eaLnBrk="1" fontAlgn="auto" hangingPunct="1">
              <a:spcAft>
                <a:spcPts val="0"/>
              </a:spcAft>
              <a:buClr>
                <a:schemeClr val="tx2"/>
              </a:buClr>
              <a:buFont typeface="Wingdings 3" charset="2"/>
              <a:buChar char=""/>
              <a:defRPr/>
            </a:pPr>
            <a:endParaRPr lang="en-GB" dirty="0">
              <a:solidFill>
                <a:schemeClr val="tx1"/>
              </a:solidFill>
              <a:ea typeface="+mn-ea"/>
              <a:sym typeface="Wingdings"/>
            </a:endParaRPr>
          </a:p>
          <a:p>
            <a:pPr lvl="1" eaLnBrk="1" fontAlgn="auto" hangingPunct="1">
              <a:spcAft>
                <a:spcPts val="0"/>
              </a:spcAft>
              <a:buClr>
                <a:schemeClr val="tx2"/>
              </a:buClr>
              <a:buFont typeface="Wingdings 3" charset="2"/>
              <a:buChar char=""/>
              <a:defRPr/>
            </a:pPr>
            <a:endParaRPr lang="en-GB" sz="1900" dirty="0">
              <a:solidFill>
                <a:schemeClr val="tx1"/>
              </a:solidFill>
              <a:ea typeface="+mn-ea"/>
              <a:sym typeface="Wingdings"/>
            </a:endParaRPr>
          </a:p>
          <a:p>
            <a:pPr marL="457200" lvl="1" indent="0" eaLnBrk="1" fontAlgn="auto" hangingPunct="1">
              <a:spcAft>
                <a:spcPts val="0"/>
              </a:spcAft>
              <a:buClr>
                <a:schemeClr val="tx2"/>
              </a:buClr>
              <a:buNone/>
              <a:defRPr/>
            </a:pPr>
            <a:r>
              <a:rPr lang="en-US" i="1" kern="800" dirty="0"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</a:p>
          <a:p>
            <a:pPr marL="457200" lvl="1" indent="0" eaLnBrk="1" fontAlgn="auto" hangingPunct="1">
              <a:spcAft>
                <a:spcPts val="0"/>
              </a:spcAft>
              <a:buClr>
                <a:schemeClr val="tx2"/>
              </a:buClr>
              <a:buNone/>
              <a:defRPr/>
            </a:pPr>
            <a:endParaRPr lang="en-GB" i="1" dirty="0">
              <a:solidFill>
                <a:schemeClr val="tx1"/>
              </a:solidFill>
              <a:ea typeface="+mn-ea"/>
              <a:cs typeface="+mn-cs"/>
            </a:endParaRPr>
          </a:p>
          <a:p>
            <a:pPr marL="0" indent="0" eaLnBrk="1" fontAlgn="auto" hangingPunct="1">
              <a:spcAft>
                <a:spcPts val="0"/>
              </a:spcAft>
              <a:buClr>
                <a:schemeClr val="tx2"/>
              </a:buClr>
              <a:buFont typeface="Wingdings 3" charset="2"/>
              <a:buNone/>
              <a:defRPr/>
            </a:pPr>
            <a:endParaRPr lang="en-GB" sz="2000" dirty="0">
              <a:solidFill>
                <a:schemeClr val="tx1"/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980735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039CF-4D76-8A4D-8EBF-C81CBAF18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590" y="850901"/>
            <a:ext cx="7168476" cy="830264"/>
          </a:xfrm>
        </p:spPr>
        <p:txBody>
          <a:bodyPr/>
          <a:lstStyle/>
          <a:p>
            <a:r>
              <a:rPr lang="en-US" dirty="0"/>
              <a:t>Cherenkov diffraction radiation as a non-invasive monitor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B6C677-C1B9-7B44-A7B8-FE1DCE972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B3AAF74-2E20-E041-8021-52145EF685FD}" type="slidenum"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charset="0"/>
                <a:ea typeface="ＭＳ Ｐゴシック" charset="0"/>
                <a:cs typeface="+mn-cs"/>
              </a:rPr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charset="0"/>
              <a:ea typeface="ＭＳ Ｐゴシック" charset="0"/>
              <a:cs typeface="+mn-cs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521528C-89C1-7340-BE93-A3FD6793F5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4339" y="2349498"/>
            <a:ext cx="8343899" cy="4508501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tx2"/>
              </a:buClr>
              <a:buFont typeface="Wingdings 3" charset="2"/>
              <a:buChar char=""/>
              <a:defRPr/>
            </a:pPr>
            <a:r>
              <a:rPr lang="en-GB" sz="2200" dirty="0">
                <a:solidFill>
                  <a:schemeClr val="tx1"/>
                </a:solidFill>
                <a:ea typeface="+mn-ea"/>
                <a:cs typeface="+mn-cs"/>
                <a:sym typeface="Wingdings"/>
              </a:rPr>
              <a:t>Prototype installed in 2017 on CESR </a:t>
            </a:r>
            <a:r>
              <a:rPr lang="en-GB" sz="2200" dirty="0">
                <a:solidFill>
                  <a:schemeClr val="tx1"/>
                </a:solidFill>
                <a:sym typeface="Wingdings"/>
              </a:rPr>
              <a:t>at Cornell University</a:t>
            </a:r>
            <a:endParaRPr lang="en-GB" sz="2200" dirty="0">
              <a:solidFill>
                <a:schemeClr val="tx1"/>
              </a:solidFill>
              <a:ea typeface="+mn-ea"/>
              <a:cs typeface="+mn-cs"/>
              <a:sym typeface="Wingdings"/>
            </a:endParaRPr>
          </a:p>
          <a:p>
            <a:pPr lvl="1" eaLnBrk="1" fontAlgn="auto" hangingPunct="1">
              <a:spcAft>
                <a:spcPts val="0"/>
              </a:spcAft>
              <a:buClr>
                <a:schemeClr val="tx2"/>
              </a:buClr>
              <a:buFont typeface="Wingdings 3" charset="2"/>
              <a:buChar char=""/>
              <a:defRPr/>
            </a:pPr>
            <a:r>
              <a:rPr lang="en-GB" sz="1900" dirty="0">
                <a:solidFill>
                  <a:schemeClr val="tx1"/>
                </a:solidFill>
                <a:ea typeface="+mn-ea"/>
                <a:sym typeface="Wingdings"/>
              </a:rPr>
              <a:t>Measuring Incoherent Cherenkov diffraction radiation emitted from Positrons in a 2cm long fused silica prism</a:t>
            </a:r>
          </a:p>
          <a:p>
            <a:pPr lvl="1" eaLnBrk="1" fontAlgn="auto" hangingPunct="1">
              <a:spcAft>
                <a:spcPts val="0"/>
              </a:spcAft>
              <a:buClr>
                <a:schemeClr val="tx2"/>
              </a:buClr>
              <a:buFont typeface="Wingdings 3" charset="2"/>
              <a:buChar char=""/>
              <a:defRPr/>
            </a:pPr>
            <a:endParaRPr lang="en-GB" dirty="0">
              <a:solidFill>
                <a:schemeClr val="tx1"/>
              </a:solidFill>
              <a:ea typeface="+mn-ea"/>
              <a:sym typeface="Wingdings"/>
            </a:endParaRPr>
          </a:p>
          <a:p>
            <a:pPr lvl="1" eaLnBrk="1" fontAlgn="auto" hangingPunct="1">
              <a:spcAft>
                <a:spcPts val="0"/>
              </a:spcAft>
              <a:buClr>
                <a:schemeClr val="tx2"/>
              </a:buClr>
              <a:buFont typeface="Wingdings 3" charset="2"/>
              <a:buChar char=""/>
              <a:defRPr/>
            </a:pPr>
            <a:endParaRPr lang="en-GB" dirty="0">
              <a:solidFill>
                <a:schemeClr val="tx1"/>
              </a:solidFill>
              <a:ea typeface="+mn-ea"/>
              <a:sym typeface="Wingdings"/>
            </a:endParaRPr>
          </a:p>
          <a:p>
            <a:pPr lvl="1" eaLnBrk="1" fontAlgn="auto" hangingPunct="1">
              <a:spcAft>
                <a:spcPts val="0"/>
              </a:spcAft>
              <a:buClr>
                <a:schemeClr val="tx2"/>
              </a:buClr>
              <a:buFont typeface="Wingdings 3" charset="2"/>
              <a:buChar char=""/>
              <a:defRPr/>
            </a:pPr>
            <a:endParaRPr lang="en-GB" dirty="0">
              <a:solidFill>
                <a:schemeClr val="tx1"/>
              </a:solidFill>
              <a:ea typeface="+mn-ea"/>
              <a:sym typeface="Wingdings"/>
            </a:endParaRPr>
          </a:p>
          <a:p>
            <a:pPr lvl="1" eaLnBrk="1" fontAlgn="auto" hangingPunct="1">
              <a:spcAft>
                <a:spcPts val="0"/>
              </a:spcAft>
              <a:buClr>
                <a:schemeClr val="tx2"/>
              </a:buClr>
              <a:buFont typeface="Wingdings 3" charset="2"/>
              <a:buChar char=""/>
              <a:defRPr/>
            </a:pPr>
            <a:endParaRPr lang="en-GB" dirty="0">
              <a:solidFill>
                <a:schemeClr val="tx1"/>
              </a:solidFill>
              <a:ea typeface="+mn-ea"/>
              <a:sym typeface="Wingdings"/>
            </a:endParaRPr>
          </a:p>
          <a:p>
            <a:pPr lvl="1" eaLnBrk="1" fontAlgn="auto" hangingPunct="1">
              <a:spcAft>
                <a:spcPts val="0"/>
              </a:spcAft>
              <a:buClr>
                <a:schemeClr val="tx2"/>
              </a:buClr>
              <a:buFont typeface="Wingdings 3" charset="2"/>
              <a:buChar char=""/>
              <a:defRPr/>
            </a:pPr>
            <a:endParaRPr lang="en-GB" dirty="0">
              <a:solidFill>
                <a:schemeClr val="tx1"/>
              </a:solidFill>
              <a:ea typeface="+mn-ea"/>
              <a:sym typeface="Wingdings"/>
            </a:endParaRPr>
          </a:p>
          <a:p>
            <a:pPr lvl="1" eaLnBrk="1" fontAlgn="auto" hangingPunct="1">
              <a:spcAft>
                <a:spcPts val="0"/>
              </a:spcAft>
              <a:buClr>
                <a:schemeClr val="tx2"/>
              </a:buClr>
              <a:buFont typeface="Wingdings 3" charset="2"/>
              <a:buChar char=""/>
              <a:defRPr/>
            </a:pPr>
            <a:endParaRPr lang="en-GB" dirty="0">
              <a:solidFill>
                <a:schemeClr val="tx1"/>
              </a:solidFill>
              <a:ea typeface="+mn-ea"/>
              <a:sym typeface="Wingdings"/>
            </a:endParaRPr>
          </a:p>
          <a:p>
            <a:pPr lvl="1" eaLnBrk="1" fontAlgn="auto" hangingPunct="1">
              <a:spcAft>
                <a:spcPts val="0"/>
              </a:spcAft>
              <a:buClr>
                <a:schemeClr val="tx2"/>
              </a:buClr>
              <a:buFont typeface="Wingdings 3" charset="2"/>
              <a:buChar char=""/>
              <a:defRPr/>
            </a:pPr>
            <a:endParaRPr lang="en-GB" dirty="0">
              <a:solidFill>
                <a:schemeClr val="tx1"/>
              </a:solidFill>
              <a:ea typeface="+mn-ea"/>
              <a:sym typeface="Wingdings"/>
            </a:endParaRPr>
          </a:p>
          <a:p>
            <a:pPr lvl="1" eaLnBrk="1" fontAlgn="auto" hangingPunct="1">
              <a:spcAft>
                <a:spcPts val="0"/>
              </a:spcAft>
              <a:buClr>
                <a:schemeClr val="tx2"/>
              </a:buClr>
              <a:buFont typeface="Wingdings 3" charset="2"/>
              <a:buChar char=""/>
              <a:defRPr/>
            </a:pPr>
            <a:endParaRPr lang="en-GB" dirty="0">
              <a:solidFill>
                <a:schemeClr val="tx1"/>
              </a:solidFill>
              <a:ea typeface="+mn-ea"/>
              <a:sym typeface="Wingdings"/>
            </a:endParaRPr>
          </a:p>
          <a:p>
            <a:pPr lvl="1" eaLnBrk="1" fontAlgn="auto" hangingPunct="1">
              <a:spcAft>
                <a:spcPts val="0"/>
              </a:spcAft>
              <a:buClr>
                <a:schemeClr val="tx2"/>
              </a:buClr>
              <a:buFont typeface="Wingdings 3" charset="2"/>
              <a:buChar char=""/>
              <a:defRPr/>
            </a:pPr>
            <a:r>
              <a:rPr lang="en-GB" sz="1900" dirty="0">
                <a:solidFill>
                  <a:srgbClr val="FF0000"/>
                </a:solidFill>
                <a:ea typeface="+mn-ea"/>
                <a:sym typeface="Wingdings"/>
              </a:rPr>
              <a:t>Tests performed using 2.1 and 5.3 GeV particles</a:t>
            </a:r>
          </a:p>
          <a:p>
            <a:pPr marL="457200" lvl="1" indent="0" eaLnBrk="1" fontAlgn="auto" hangingPunct="1">
              <a:spcAft>
                <a:spcPts val="0"/>
              </a:spcAft>
              <a:buClr>
                <a:schemeClr val="tx2"/>
              </a:buClr>
              <a:buNone/>
              <a:defRPr/>
            </a:pPr>
            <a:r>
              <a:rPr lang="en-US" i="1" kern="800" dirty="0">
                <a:ea typeface="Times New Roman" panose="02020603050405020304" pitchFamily="18" charset="0"/>
                <a:cs typeface="Calibri" panose="020F0502020204030204" pitchFamily="34" charset="0"/>
              </a:rPr>
              <a:t>R. Kieffer et al., “Direct Observation of Incoherent Cherenkov Diffraction Radiation in the Visible Range”, PRL </a:t>
            </a:r>
            <a:r>
              <a:rPr lang="en-US" b="1" i="1" kern="800" dirty="0">
                <a:ea typeface="Times New Roman" panose="02020603050405020304" pitchFamily="18" charset="0"/>
                <a:cs typeface="Calibri" panose="020F0502020204030204" pitchFamily="34" charset="0"/>
              </a:rPr>
              <a:t>121</a:t>
            </a:r>
            <a:r>
              <a:rPr lang="en-US" i="1" kern="800" dirty="0">
                <a:ea typeface="Times New Roman" panose="02020603050405020304" pitchFamily="18" charset="0"/>
                <a:cs typeface="Calibri" panose="020F0502020204030204" pitchFamily="34" charset="0"/>
              </a:rPr>
              <a:t> (2018) 054802</a:t>
            </a:r>
            <a:endParaRPr lang="en-GB" i="1" dirty="0">
              <a:solidFill>
                <a:schemeClr val="tx1"/>
              </a:solidFill>
              <a:ea typeface="+mn-ea"/>
              <a:cs typeface="+mn-cs"/>
            </a:endParaRPr>
          </a:p>
          <a:p>
            <a:pPr marL="0" indent="0" eaLnBrk="1" fontAlgn="auto" hangingPunct="1">
              <a:spcAft>
                <a:spcPts val="0"/>
              </a:spcAft>
              <a:buClr>
                <a:schemeClr val="tx2"/>
              </a:buClr>
              <a:buFont typeface="Wingdings 3" charset="2"/>
              <a:buNone/>
              <a:defRPr/>
            </a:pPr>
            <a:endParaRPr lang="en-GB" sz="2000" dirty="0">
              <a:solidFill>
                <a:schemeClr val="tx1"/>
              </a:solidFill>
              <a:ea typeface="+mn-ea"/>
              <a:cs typeface="+mn-cs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258A1D4-E97B-4946-AB52-E10BBB8210D9}"/>
              </a:ext>
            </a:extLst>
          </p:cNvPr>
          <p:cNvGrpSpPr/>
          <p:nvPr/>
        </p:nvGrpSpPr>
        <p:grpSpPr>
          <a:xfrm>
            <a:off x="6875936" y="3481710"/>
            <a:ext cx="2228152" cy="1899818"/>
            <a:chOff x="5519352" y="2782430"/>
            <a:chExt cx="3322491" cy="3156156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8DA77425-768F-A547-B2F7-39B8B1F3EF9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21" t="14299" r="32637" b="18070"/>
            <a:stretch/>
          </p:blipFill>
          <p:spPr>
            <a:xfrm>
              <a:off x="5519352" y="2782430"/>
              <a:ext cx="2818803" cy="3156156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A13A1C7E-B0E6-5841-968D-B5623FC541D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24497" b="75261" l="23368" r="8032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48" t="18152" r="23969" b="18393"/>
            <a:stretch/>
          </p:blipFill>
          <p:spPr>
            <a:xfrm rot="16200000">
              <a:off x="6038940" y="3954736"/>
              <a:ext cx="1279093" cy="1391315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B4AD8A2-5086-B149-A492-062DBCBBBE45}"/>
                </a:ext>
              </a:extLst>
            </p:cNvPr>
            <p:cNvSpPr txBox="1"/>
            <p:nvPr/>
          </p:nvSpPr>
          <p:spPr>
            <a:xfrm>
              <a:off x="6885615" y="5396061"/>
              <a:ext cx="1956228" cy="5113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Positron Beam</a:t>
              </a:r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2DB23097-506F-F047-AA3B-934FCE9E666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85" t="37732"/>
          <a:stretch/>
        </p:blipFill>
        <p:spPr>
          <a:xfrm>
            <a:off x="3173583" y="3437268"/>
            <a:ext cx="3752596" cy="1977655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3E4E982A-FEEC-D444-9852-FD5DE7F1A023}"/>
              </a:ext>
            </a:extLst>
          </p:cNvPr>
          <p:cNvGrpSpPr/>
          <p:nvPr/>
        </p:nvGrpSpPr>
        <p:grpSpPr>
          <a:xfrm>
            <a:off x="257858" y="3551571"/>
            <a:ext cx="2624548" cy="1785988"/>
            <a:chOff x="146885" y="2958707"/>
            <a:chExt cx="4561405" cy="2944834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401EB82F-0F8F-FB44-9BA7-92B3442E8CC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497" t="25034" r="31120" b="25017"/>
            <a:stretch/>
          </p:blipFill>
          <p:spPr>
            <a:xfrm>
              <a:off x="146885" y="2958707"/>
              <a:ext cx="3974811" cy="2591241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049F2E0-B4E4-2349-A484-F6A30F056403}"/>
                </a:ext>
              </a:extLst>
            </p:cNvPr>
            <p:cNvSpPr txBox="1"/>
            <p:nvPr/>
          </p:nvSpPr>
          <p:spPr>
            <a:xfrm>
              <a:off x="826326" y="5396061"/>
              <a:ext cx="2201530" cy="507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Positron Beam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282DBB8-6114-114C-A5AE-8E0A6890069D}"/>
                </a:ext>
              </a:extLst>
            </p:cNvPr>
            <p:cNvSpPr txBox="1"/>
            <p:nvPr/>
          </p:nvSpPr>
          <p:spPr>
            <a:xfrm>
              <a:off x="2798835" y="3387281"/>
              <a:ext cx="1909455" cy="12179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2C7DBA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Cherenkov</a:t>
              </a:r>
            </a:p>
            <a:p>
              <a:r>
                <a:rPr lang="en-US" sz="1400" dirty="0">
                  <a:solidFill>
                    <a:srgbClr val="2C7DBA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Diffraction</a:t>
              </a:r>
            </a:p>
            <a:p>
              <a:r>
                <a:rPr lang="en-US" sz="1400" dirty="0">
                  <a:solidFill>
                    <a:srgbClr val="2C7DBA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Radiation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8029738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039CF-4D76-8A4D-8EBF-C81CBAF18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590" y="850901"/>
            <a:ext cx="7168476" cy="830264"/>
          </a:xfrm>
        </p:spPr>
        <p:txBody>
          <a:bodyPr/>
          <a:lstStyle/>
          <a:p>
            <a:r>
              <a:rPr lang="en-US" dirty="0"/>
              <a:t>Cherenkov diffraction radiation as a non-invasive monitor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B6C677-C1B9-7B44-A7B8-FE1DCE972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B3AAF74-2E20-E041-8021-52145EF685FD}" type="slidenum"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charset="0"/>
                <a:ea typeface="ＭＳ Ｐゴシック" charset="0"/>
                <a:cs typeface="+mn-cs"/>
              </a:rPr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charset="0"/>
              <a:ea typeface="ＭＳ Ｐゴシック" charset="0"/>
              <a:cs typeface="+mn-cs"/>
            </a:endParaRP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F453FBB4-5254-8741-8750-2AC706A5196D}"/>
              </a:ext>
            </a:extLst>
          </p:cNvPr>
          <p:cNvSpPr txBox="1">
            <a:spLocks/>
          </p:cNvSpPr>
          <p:nvPr/>
        </p:nvSpPr>
        <p:spPr bwMode="auto">
          <a:xfrm>
            <a:off x="354551" y="2332972"/>
            <a:ext cx="8415866" cy="79919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kern="1200">
                <a:solidFill>
                  <a:srgbClr val="40404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6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4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Clr>
                <a:schemeClr val="tx2"/>
              </a:buClr>
            </a:pPr>
            <a:r>
              <a:rPr lang="en-US" b="1" dirty="0">
                <a:solidFill>
                  <a:srgbClr val="FF0000"/>
                </a:solidFill>
                <a:latin typeface="Century Gothic" charset="0"/>
              </a:rPr>
              <a:t>Measuring Beam size </a:t>
            </a:r>
            <a:r>
              <a:rPr lang="en-US" dirty="0">
                <a:latin typeface="Century Gothic" charset="0"/>
              </a:rPr>
              <a:t>:</a:t>
            </a:r>
          </a:p>
        </p:txBody>
      </p:sp>
      <p:pic>
        <p:nvPicPr>
          <p:cNvPr id="10" name="Picture 9" descr="Vertical_Polarisation.png">
            <a:extLst>
              <a:ext uri="{FF2B5EF4-FFF2-40B4-BE49-F238E27FC236}">
                <a16:creationId xmlns:a16="http://schemas.microsoft.com/office/drawing/2014/main" id="{3B98CD84-595A-904A-A7A8-DA02B1AC83A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81" r="59872"/>
          <a:stretch/>
        </p:blipFill>
        <p:spPr>
          <a:xfrm>
            <a:off x="709684" y="3260760"/>
            <a:ext cx="1893533" cy="357264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51573BB-D7EC-944E-80FE-05DFD88CF1C9}"/>
              </a:ext>
            </a:extLst>
          </p:cNvPr>
          <p:cNvSpPr txBox="1"/>
          <p:nvPr/>
        </p:nvSpPr>
        <p:spPr>
          <a:xfrm>
            <a:off x="595590" y="2752952"/>
            <a:ext cx="2304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/>
              <a:t>Large Horizontal beam size at Cornell</a:t>
            </a:r>
          </a:p>
        </p:txBody>
      </p:sp>
    </p:spTree>
    <p:extLst>
      <p:ext uri="{BB962C8B-B14F-4D97-AF65-F5344CB8AC3E}">
        <p14:creationId xmlns:p14="http://schemas.microsoft.com/office/powerpoint/2010/main" val="298235400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7895FFD7-319F-244D-AAC5-87EEDDCA0EBF}"/>
              </a:ext>
            </a:extLst>
          </p:cNvPr>
          <p:cNvGrpSpPr/>
          <p:nvPr/>
        </p:nvGrpSpPr>
        <p:grpSpPr>
          <a:xfrm>
            <a:off x="5185011" y="2855237"/>
            <a:ext cx="3093940" cy="3527100"/>
            <a:chOff x="5185011" y="2855237"/>
            <a:chExt cx="3093940" cy="3527100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4556B237-90BE-EF41-9FB8-D45F858AA08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8625" y="2855237"/>
              <a:ext cx="2900326" cy="2175244"/>
            </a:xfrm>
            <a:prstGeom prst="rect">
              <a:avLst/>
            </a:prstGeom>
          </p:spPr>
        </p:pic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18E9183-C678-8D4C-AD5D-B37FE6B7D371}"/>
                </a:ext>
              </a:extLst>
            </p:cNvPr>
            <p:cNvSpPr/>
            <p:nvPr/>
          </p:nvSpPr>
          <p:spPr>
            <a:xfrm>
              <a:off x="5824081" y="3315717"/>
              <a:ext cx="1628774" cy="3672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1B193311-5C45-5249-B1C0-7F99328B945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85011" y="4556095"/>
              <a:ext cx="2434989" cy="1826242"/>
            </a:xfrm>
            <a:prstGeom prst="rect">
              <a:avLst/>
            </a:prstGeom>
          </p:spPr>
        </p:pic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FC4766C-9497-8F45-B2C0-C441A0A2920E}"/>
                </a:ext>
              </a:extLst>
            </p:cNvPr>
            <p:cNvSpPr/>
            <p:nvPr/>
          </p:nvSpPr>
          <p:spPr>
            <a:xfrm>
              <a:off x="5566638" y="4650666"/>
              <a:ext cx="2053362" cy="1740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8C039CF-4D76-8A4D-8EBF-C81CBAF18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590" y="850901"/>
            <a:ext cx="7168476" cy="830264"/>
          </a:xfrm>
        </p:spPr>
        <p:txBody>
          <a:bodyPr/>
          <a:lstStyle/>
          <a:p>
            <a:r>
              <a:rPr lang="en-US" dirty="0"/>
              <a:t>Cherenkov diffraction radiation as a non-invasive monitor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B6C677-C1B9-7B44-A7B8-FE1DCE972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B3AAF74-2E20-E041-8021-52145EF685FD}" type="slidenum"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charset="0"/>
                <a:ea typeface="ＭＳ Ｐゴシック" charset="0"/>
                <a:cs typeface="+mn-cs"/>
              </a:rPr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charset="0"/>
              <a:ea typeface="ＭＳ Ｐゴシック" charset="0"/>
              <a:cs typeface="+mn-cs"/>
            </a:endParaRP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F453FBB4-5254-8741-8750-2AC706A5196D}"/>
              </a:ext>
            </a:extLst>
          </p:cNvPr>
          <p:cNvSpPr txBox="1">
            <a:spLocks/>
          </p:cNvSpPr>
          <p:nvPr/>
        </p:nvSpPr>
        <p:spPr bwMode="auto">
          <a:xfrm>
            <a:off x="354551" y="2332972"/>
            <a:ext cx="8415866" cy="79919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kern="1200">
                <a:solidFill>
                  <a:srgbClr val="40404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6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4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Clr>
                <a:schemeClr val="tx2"/>
              </a:buClr>
            </a:pPr>
            <a:r>
              <a:rPr lang="en-US" b="1" dirty="0">
                <a:solidFill>
                  <a:srgbClr val="FF0000"/>
                </a:solidFill>
                <a:latin typeface="Century Gothic" charset="0"/>
              </a:rPr>
              <a:t>Measuring Beam size </a:t>
            </a:r>
            <a:r>
              <a:rPr lang="en-US" dirty="0">
                <a:latin typeface="Century Gothic" charset="0"/>
              </a:rPr>
              <a:t>:</a:t>
            </a:r>
          </a:p>
        </p:txBody>
      </p:sp>
      <p:pic>
        <p:nvPicPr>
          <p:cNvPr id="18" name="Picture 17" descr="Vertical_Polarisation.png">
            <a:extLst>
              <a:ext uri="{FF2B5EF4-FFF2-40B4-BE49-F238E27FC236}">
                <a16:creationId xmlns:a16="http://schemas.microsoft.com/office/drawing/2014/main" id="{6535B1C9-22AA-E748-BDA3-7BEFFE4198C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81" r="59872"/>
          <a:stretch/>
        </p:blipFill>
        <p:spPr>
          <a:xfrm>
            <a:off x="709684" y="3260760"/>
            <a:ext cx="1893533" cy="357264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E1EB728F-4526-1242-88B4-897556FC2943}"/>
              </a:ext>
            </a:extLst>
          </p:cNvPr>
          <p:cNvSpPr txBox="1"/>
          <p:nvPr/>
        </p:nvSpPr>
        <p:spPr>
          <a:xfrm>
            <a:off x="595590" y="2752952"/>
            <a:ext cx="2304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/>
              <a:t>Large Horizontal beam size at Cornell</a:t>
            </a:r>
          </a:p>
        </p:txBody>
      </p:sp>
      <p:sp>
        <p:nvSpPr>
          <p:cNvPr id="20" name="Right Arrow 19">
            <a:extLst>
              <a:ext uri="{FF2B5EF4-FFF2-40B4-BE49-F238E27FC236}">
                <a16:creationId xmlns:a16="http://schemas.microsoft.com/office/drawing/2014/main" id="{C7BAB52A-CFD6-804A-9703-C70EB1F4F7DE}"/>
              </a:ext>
            </a:extLst>
          </p:cNvPr>
          <p:cNvSpPr/>
          <p:nvPr/>
        </p:nvSpPr>
        <p:spPr>
          <a:xfrm>
            <a:off x="3743096" y="4401516"/>
            <a:ext cx="622300" cy="330200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FDA7D2E-7DA1-2241-8EDE-838A338762E7}"/>
              </a:ext>
            </a:extLst>
          </p:cNvPr>
          <p:cNvSpPr txBox="1"/>
          <p:nvPr/>
        </p:nvSpPr>
        <p:spPr>
          <a:xfrm>
            <a:off x="4981205" y="2824392"/>
            <a:ext cx="27828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>
                <a:solidFill>
                  <a:srgbClr val="FF0000"/>
                </a:solidFill>
              </a:rPr>
              <a:t>Installed a </a:t>
            </a:r>
            <a:r>
              <a:rPr lang="en-US" sz="1600" b="1" i="1" dirty="0" err="1">
                <a:solidFill>
                  <a:srgbClr val="FF0000"/>
                </a:solidFill>
              </a:rPr>
              <a:t>ChDR</a:t>
            </a:r>
            <a:r>
              <a:rPr lang="en-US" sz="1600" b="1" i="1" dirty="0">
                <a:solidFill>
                  <a:srgbClr val="FF0000"/>
                </a:solidFill>
              </a:rPr>
              <a:t> radiator on ATF2 in 2018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4EFA7A2-2036-E840-9630-F7B19997EDEC}"/>
              </a:ext>
            </a:extLst>
          </p:cNvPr>
          <p:cNvSpPr/>
          <p:nvPr/>
        </p:nvSpPr>
        <p:spPr>
          <a:xfrm>
            <a:off x="4153446" y="6248625"/>
            <a:ext cx="487974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i="1" dirty="0"/>
              <a:t>On-going investigation on the </a:t>
            </a:r>
            <a:r>
              <a:rPr lang="en-US" sz="1600" b="1" i="1" dirty="0">
                <a:solidFill>
                  <a:srgbClr val="FF0000"/>
                </a:solidFill>
              </a:rPr>
              <a:t>resolution limit</a:t>
            </a:r>
            <a:r>
              <a:rPr lang="en-US" sz="1600" b="1" i="1" dirty="0"/>
              <a:t> </a:t>
            </a:r>
            <a:r>
              <a:rPr lang="en-US" sz="1600" i="1" dirty="0"/>
              <a:t>of such system using very small vertical  beam size</a:t>
            </a:r>
          </a:p>
        </p:txBody>
      </p:sp>
    </p:spTree>
    <p:extLst>
      <p:ext uri="{BB962C8B-B14F-4D97-AF65-F5344CB8AC3E}">
        <p14:creationId xmlns:p14="http://schemas.microsoft.com/office/powerpoint/2010/main" val="106566575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7895FFD7-319F-244D-AAC5-87EEDDCA0EBF}"/>
              </a:ext>
            </a:extLst>
          </p:cNvPr>
          <p:cNvGrpSpPr/>
          <p:nvPr/>
        </p:nvGrpSpPr>
        <p:grpSpPr>
          <a:xfrm>
            <a:off x="5185011" y="2855237"/>
            <a:ext cx="3093940" cy="3527100"/>
            <a:chOff x="5185011" y="2855237"/>
            <a:chExt cx="3093940" cy="3527100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4556B237-90BE-EF41-9FB8-D45F858AA08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8625" y="2855237"/>
              <a:ext cx="2900326" cy="2175244"/>
            </a:xfrm>
            <a:prstGeom prst="rect">
              <a:avLst/>
            </a:prstGeom>
          </p:spPr>
        </p:pic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18E9183-C678-8D4C-AD5D-B37FE6B7D371}"/>
                </a:ext>
              </a:extLst>
            </p:cNvPr>
            <p:cNvSpPr/>
            <p:nvPr/>
          </p:nvSpPr>
          <p:spPr>
            <a:xfrm>
              <a:off x="5824081" y="3315717"/>
              <a:ext cx="1628774" cy="3672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1B193311-5C45-5249-B1C0-7F99328B945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85011" y="4556095"/>
              <a:ext cx="2434989" cy="1826242"/>
            </a:xfrm>
            <a:prstGeom prst="rect">
              <a:avLst/>
            </a:prstGeom>
          </p:spPr>
        </p:pic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FC4766C-9497-8F45-B2C0-C441A0A2920E}"/>
                </a:ext>
              </a:extLst>
            </p:cNvPr>
            <p:cNvSpPr/>
            <p:nvPr/>
          </p:nvSpPr>
          <p:spPr>
            <a:xfrm>
              <a:off x="5566638" y="4650665"/>
              <a:ext cx="2053362" cy="1848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8C039CF-4D76-8A4D-8EBF-C81CBAF18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590" y="850901"/>
            <a:ext cx="7168476" cy="830264"/>
          </a:xfrm>
        </p:spPr>
        <p:txBody>
          <a:bodyPr/>
          <a:lstStyle/>
          <a:p>
            <a:r>
              <a:rPr lang="en-US" dirty="0"/>
              <a:t>Cherenkov diffraction radiation as a non-invasive monitor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B6C677-C1B9-7B44-A7B8-FE1DCE972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B3AAF74-2E20-E041-8021-52145EF685FD}" type="slidenum"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charset="0"/>
                <a:ea typeface="ＭＳ Ｐゴシック" charset="0"/>
                <a:cs typeface="+mn-cs"/>
              </a:rPr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charset="0"/>
              <a:ea typeface="ＭＳ Ｐゴシック" charset="0"/>
              <a:cs typeface="+mn-cs"/>
            </a:endParaRP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F453FBB4-5254-8741-8750-2AC706A5196D}"/>
              </a:ext>
            </a:extLst>
          </p:cNvPr>
          <p:cNvSpPr txBox="1">
            <a:spLocks/>
          </p:cNvSpPr>
          <p:nvPr/>
        </p:nvSpPr>
        <p:spPr bwMode="auto">
          <a:xfrm>
            <a:off x="354551" y="2332972"/>
            <a:ext cx="8415866" cy="79919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kern="1200">
                <a:solidFill>
                  <a:srgbClr val="40404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6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4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Clr>
                <a:schemeClr val="tx2"/>
              </a:buClr>
            </a:pPr>
            <a:r>
              <a:rPr lang="en-US" dirty="0">
                <a:latin typeface="Century Gothic" charset="0"/>
              </a:rPr>
              <a:t>Measuring Beam size :</a:t>
            </a:r>
          </a:p>
        </p:txBody>
      </p:sp>
      <p:pic>
        <p:nvPicPr>
          <p:cNvPr id="18" name="Picture 17" descr="Vertical_Polarisation.png">
            <a:extLst>
              <a:ext uri="{FF2B5EF4-FFF2-40B4-BE49-F238E27FC236}">
                <a16:creationId xmlns:a16="http://schemas.microsoft.com/office/drawing/2014/main" id="{6535B1C9-22AA-E748-BDA3-7BEFFE4198C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81" r="59872"/>
          <a:stretch/>
        </p:blipFill>
        <p:spPr>
          <a:xfrm>
            <a:off x="709684" y="3260760"/>
            <a:ext cx="1893533" cy="357264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E1EB728F-4526-1242-88B4-897556FC2943}"/>
              </a:ext>
            </a:extLst>
          </p:cNvPr>
          <p:cNvSpPr txBox="1"/>
          <p:nvPr/>
        </p:nvSpPr>
        <p:spPr>
          <a:xfrm>
            <a:off x="595590" y="2752952"/>
            <a:ext cx="2304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/>
              <a:t>Large Horizontal beam size at Cornell</a:t>
            </a:r>
          </a:p>
        </p:txBody>
      </p:sp>
      <p:sp>
        <p:nvSpPr>
          <p:cNvPr id="20" name="Right Arrow 19">
            <a:extLst>
              <a:ext uri="{FF2B5EF4-FFF2-40B4-BE49-F238E27FC236}">
                <a16:creationId xmlns:a16="http://schemas.microsoft.com/office/drawing/2014/main" id="{C7BAB52A-CFD6-804A-9703-C70EB1F4F7DE}"/>
              </a:ext>
            </a:extLst>
          </p:cNvPr>
          <p:cNvSpPr/>
          <p:nvPr/>
        </p:nvSpPr>
        <p:spPr>
          <a:xfrm>
            <a:off x="3743096" y="4401516"/>
            <a:ext cx="622300" cy="330200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FDA7D2E-7DA1-2241-8EDE-838A338762E7}"/>
              </a:ext>
            </a:extLst>
          </p:cNvPr>
          <p:cNvSpPr txBox="1"/>
          <p:nvPr/>
        </p:nvSpPr>
        <p:spPr>
          <a:xfrm>
            <a:off x="4981205" y="2824392"/>
            <a:ext cx="27828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/>
              <a:t>Installed a </a:t>
            </a:r>
            <a:r>
              <a:rPr lang="en-US" sz="1600" i="1" dirty="0" err="1"/>
              <a:t>ChDR</a:t>
            </a:r>
            <a:r>
              <a:rPr lang="en-US" sz="1600" i="1" dirty="0"/>
              <a:t> radiator on ATF2  in 2018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4EFA7A2-2036-E840-9630-F7B19997EDEC}"/>
              </a:ext>
            </a:extLst>
          </p:cNvPr>
          <p:cNvSpPr/>
          <p:nvPr/>
        </p:nvSpPr>
        <p:spPr>
          <a:xfrm>
            <a:off x="4153446" y="6248625"/>
            <a:ext cx="487974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i="1" dirty="0"/>
              <a:t>On-going investigation on the resolution limit of such system using very small vertical  beam size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2097585-B456-2B4E-B5BB-CA2715D804BE}"/>
              </a:ext>
            </a:extLst>
          </p:cNvPr>
          <p:cNvSpPr/>
          <p:nvPr/>
        </p:nvSpPr>
        <p:spPr>
          <a:xfrm rot="20664485">
            <a:off x="952316" y="3247370"/>
            <a:ext cx="6343846" cy="1938992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endParaRPr lang="en-US" sz="2400" dirty="0">
              <a:latin typeface="+mn-lt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r>
              <a:rPr lang="en-US" sz="2400" dirty="0"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Talk on ‘</a:t>
            </a:r>
            <a:r>
              <a:rPr lang="en-US" sz="2400" dirty="0">
                <a:solidFill>
                  <a:srgbClr val="FF0000"/>
                </a:solidFill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Beam diagnostic developments at ATF2’ by Michele Bergamaschi</a:t>
            </a:r>
            <a:r>
              <a:rPr lang="en-US" sz="2400" dirty="0"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 – Tuesday at 14h00 </a:t>
            </a:r>
          </a:p>
          <a:p>
            <a:pPr algn="ctr"/>
            <a:endParaRPr lang="en-US" sz="2400" dirty="0">
              <a:latin typeface="+mn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977075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039CF-4D76-8A4D-8EBF-C81CBAF18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590" y="850901"/>
            <a:ext cx="7168476" cy="830264"/>
          </a:xfrm>
        </p:spPr>
        <p:txBody>
          <a:bodyPr/>
          <a:lstStyle/>
          <a:p>
            <a:r>
              <a:rPr lang="en-US" dirty="0"/>
              <a:t>Cherenkov diffraction radiation as a non-invasive monitor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B6C677-C1B9-7B44-A7B8-FE1DCE972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B3AAF74-2E20-E041-8021-52145EF685FD}" type="slidenum"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charset="0"/>
                <a:ea typeface="ＭＳ Ｐゴシック" charset="0"/>
                <a:cs typeface="+mn-cs"/>
              </a:rPr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charset="0"/>
              <a:ea typeface="ＭＳ Ｐゴシック" charset="0"/>
              <a:cs typeface="+mn-cs"/>
            </a:endParaRP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F453FBB4-5254-8741-8750-2AC706A5196D}"/>
              </a:ext>
            </a:extLst>
          </p:cNvPr>
          <p:cNvSpPr txBox="1">
            <a:spLocks/>
          </p:cNvSpPr>
          <p:nvPr/>
        </p:nvSpPr>
        <p:spPr bwMode="auto">
          <a:xfrm>
            <a:off x="354551" y="2332972"/>
            <a:ext cx="8415866" cy="79919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kern="1200">
                <a:solidFill>
                  <a:srgbClr val="40404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6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4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Clr>
                <a:schemeClr val="tx2"/>
              </a:buClr>
            </a:pPr>
            <a:r>
              <a:rPr lang="en-US" dirty="0">
                <a:latin typeface="Century Gothic" charset="0"/>
              </a:rPr>
              <a:t>Investigating also </a:t>
            </a:r>
            <a:r>
              <a:rPr lang="en-US" b="1" dirty="0">
                <a:solidFill>
                  <a:srgbClr val="FF0000"/>
                </a:solidFill>
                <a:latin typeface="Century Gothic" charset="0"/>
              </a:rPr>
              <a:t>Coherent</a:t>
            </a:r>
            <a:r>
              <a:rPr lang="en-US" dirty="0">
                <a:solidFill>
                  <a:srgbClr val="FF0000"/>
                </a:solidFill>
                <a:latin typeface="Century Gothic" charset="0"/>
              </a:rPr>
              <a:t> Cherenkov diffraction radiation </a:t>
            </a:r>
            <a:r>
              <a:rPr lang="en-US" dirty="0">
                <a:solidFill>
                  <a:schemeClr val="tx1"/>
                </a:solidFill>
                <a:latin typeface="Century Gothic" charset="0"/>
              </a:rPr>
              <a:t>for beam diagnostic of </a:t>
            </a:r>
            <a:r>
              <a:rPr lang="en-US" b="1" dirty="0">
                <a:solidFill>
                  <a:srgbClr val="FF0000"/>
                </a:solidFill>
                <a:latin typeface="Century Gothic" charset="0"/>
              </a:rPr>
              <a:t>short bunches</a:t>
            </a:r>
          </a:p>
        </p:txBody>
      </p:sp>
    </p:spTree>
    <p:extLst>
      <p:ext uri="{BB962C8B-B14F-4D97-AF65-F5344CB8AC3E}">
        <p14:creationId xmlns:p14="http://schemas.microsoft.com/office/powerpoint/2010/main" val="335736773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039CF-4D76-8A4D-8EBF-C81CBAF18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590" y="850901"/>
            <a:ext cx="7168476" cy="830264"/>
          </a:xfrm>
        </p:spPr>
        <p:txBody>
          <a:bodyPr/>
          <a:lstStyle/>
          <a:p>
            <a:r>
              <a:rPr lang="en-US" dirty="0"/>
              <a:t>Cherenkov diffraction radiation as a non-invasive monitor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B6C677-C1B9-7B44-A7B8-FE1DCE972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B3AAF74-2E20-E041-8021-52145EF685FD}" type="slidenum"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charset="0"/>
                <a:ea typeface="ＭＳ Ｐゴシック" charset="0"/>
                <a:cs typeface="+mn-cs"/>
              </a:rPr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charset="0"/>
              <a:ea typeface="ＭＳ Ｐゴシック" charset="0"/>
              <a:cs typeface="+mn-cs"/>
            </a:endParaRP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F453FBB4-5254-8741-8750-2AC706A5196D}"/>
              </a:ext>
            </a:extLst>
          </p:cNvPr>
          <p:cNvSpPr txBox="1">
            <a:spLocks/>
          </p:cNvSpPr>
          <p:nvPr/>
        </p:nvSpPr>
        <p:spPr bwMode="auto">
          <a:xfrm>
            <a:off x="372826" y="2265048"/>
            <a:ext cx="8415866" cy="330355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kern="1200">
                <a:solidFill>
                  <a:srgbClr val="40404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6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4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Clr>
                <a:schemeClr val="tx2"/>
              </a:buClr>
            </a:pPr>
            <a:r>
              <a:rPr lang="en-US" dirty="0">
                <a:solidFill>
                  <a:schemeClr val="tx1"/>
                </a:solidFill>
                <a:latin typeface="Century Gothic" charset="0"/>
              </a:rPr>
              <a:t>Investigating also Coherent Cherenkov diffraction radiation for beam diagnostic of short bunches</a:t>
            </a:r>
          </a:p>
          <a:p>
            <a:pPr eaLnBrk="1" hangingPunct="1">
              <a:buClr>
                <a:schemeClr val="tx2"/>
              </a:buClr>
            </a:pPr>
            <a:r>
              <a:rPr lang="en-US" b="1" dirty="0">
                <a:solidFill>
                  <a:srgbClr val="FF0000"/>
                </a:solidFill>
                <a:latin typeface="Century Gothic" charset="0"/>
              </a:rPr>
              <a:t>First tests performed on CLEAR</a:t>
            </a:r>
            <a:r>
              <a:rPr lang="en-US" dirty="0">
                <a:solidFill>
                  <a:srgbClr val="FF0000"/>
                </a:solidFill>
                <a:latin typeface="Century Gothic" charset="0"/>
              </a:rPr>
              <a:t> performed in 2018 using </a:t>
            </a:r>
            <a:r>
              <a:rPr lang="en-US" b="1" dirty="0">
                <a:solidFill>
                  <a:srgbClr val="FF0000"/>
                </a:solidFill>
                <a:latin typeface="Century Gothic" charset="0"/>
              </a:rPr>
              <a:t>Teflon radiator</a:t>
            </a:r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63326046-9C64-AA4F-818C-8C66BC46E3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455137" y="3669194"/>
            <a:ext cx="2110978" cy="1583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0">
            <a:extLst>
              <a:ext uri="{FF2B5EF4-FFF2-40B4-BE49-F238E27FC236}">
                <a16:creationId xmlns:a16="http://schemas.microsoft.com/office/drawing/2014/main" id="{30070AA8-13A0-BD4F-9FFD-2B351190BF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8681" y="3516519"/>
            <a:ext cx="2728894" cy="160366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4CD8996-102E-8748-969C-9520609FBDE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49" t="34649" r="42809" b="26536"/>
          <a:stretch/>
        </p:blipFill>
        <p:spPr bwMode="auto">
          <a:xfrm rot="16200000">
            <a:off x="1874580" y="5434543"/>
            <a:ext cx="1291439" cy="156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4CBD5C9-85A4-0B4A-9583-F884CDB9F1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2901" y="3639825"/>
            <a:ext cx="159530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12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Bunch length monitor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113D297-8843-514E-8D33-AC2EEA3C7874}"/>
              </a:ext>
            </a:extLst>
          </p:cNvPr>
          <p:cNvSpPr/>
          <p:nvPr/>
        </p:nvSpPr>
        <p:spPr>
          <a:xfrm>
            <a:off x="3259522" y="3483605"/>
            <a:ext cx="22365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en-US" dirty="0">
                <a:latin typeface="Calibri" panose="020F0502020204030204" pitchFamily="34" charset="0"/>
                <a:cs typeface="Calibri" panose="020F0502020204030204" pitchFamily="34" charset="0"/>
              </a:rPr>
              <a:t>Measuring in 3 bands </a:t>
            </a:r>
          </a:p>
          <a:p>
            <a:pPr algn="ctr"/>
            <a:r>
              <a:rPr lang="en-US" altLang="en-US" dirty="0">
                <a:latin typeface="Calibri" panose="020F0502020204030204" pitchFamily="34" charset="0"/>
                <a:cs typeface="Calibri" panose="020F0502020204030204" pitchFamily="34" charset="0"/>
              </a:rPr>
              <a:t>(60-90-110GHz)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8174D67-6F12-F14F-AE10-C486B235A8E7}"/>
              </a:ext>
            </a:extLst>
          </p:cNvPr>
          <p:cNvSpPr/>
          <p:nvPr/>
        </p:nvSpPr>
        <p:spPr>
          <a:xfrm>
            <a:off x="1718860" y="5243621"/>
            <a:ext cx="1685077" cy="646331"/>
          </a:xfrm>
          <a:prstGeom prst="rect">
            <a:avLst/>
          </a:prstGeom>
          <a:solidFill>
            <a:schemeClr val="bg2">
              <a:alpha val="70000"/>
            </a:schemeClr>
          </a:solidFill>
        </p:spPr>
        <p:txBody>
          <a:bodyPr wrap="none">
            <a:spAutoFit/>
          </a:bodyPr>
          <a:lstStyle/>
          <a:p>
            <a:r>
              <a:rPr lang="en-US" altLang="en-US" dirty="0">
                <a:latin typeface="Calibri" panose="020F0502020204030204" pitchFamily="34" charset="0"/>
                <a:cs typeface="Calibri" panose="020F0502020204030204" pitchFamily="34" charset="0"/>
              </a:rPr>
              <a:t>Pyramidal cone </a:t>
            </a:r>
          </a:p>
          <a:p>
            <a:r>
              <a:rPr lang="en-US" altLang="en-US" dirty="0">
                <a:latin typeface="Calibri" panose="020F0502020204030204" pitchFamily="34" charset="0"/>
                <a:cs typeface="Calibri" panose="020F0502020204030204" pitchFamily="34" charset="0"/>
              </a:rPr>
              <a:t>with 1cm hole</a:t>
            </a:r>
          </a:p>
        </p:txBody>
      </p:sp>
      <p:pic>
        <p:nvPicPr>
          <p:cNvPr id="18" name="Immagine 1">
            <a:extLst>
              <a:ext uri="{FF2B5EF4-FFF2-40B4-BE49-F238E27FC236}">
                <a16:creationId xmlns:a16="http://schemas.microsoft.com/office/drawing/2014/main" id="{815CF8B6-207E-2F43-89B4-BE88789B0B8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8681" y="5206182"/>
            <a:ext cx="2765065" cy="161295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TextBox 25">
            <a:extLst>
              <a:ext uri="{FF2B5EF4-FFF2-40B4-BE49-F238E27FC236}">
                <a16:creationId xmlns:a16="http://schemas.microsoft.com/office/drawing/2014/main" id="{05888F71-B6D4-7D42-9E3C-8843BA920B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0309" y="5153101"/>
            <a:ext cx="169790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12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Bunch position monitor</a:t>
            </a:r>
          </a:p>
        </p:txBody>
      </p:sp>
    </p:spTree>
    <p:extLst>
      <p:ext uri="{BB962C8B-B14F-4D97-AF65-F5344CB8AC3E}">
        <p14:creationId xmlns:p14="http://schemas.microsoft.com/office/powerpoint/2010/main" val="176569164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039CF-4D76-8A4D-8EBF-C81CBAF18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590" y="850901"/>
            <a:ext cx="7168476" cy="830264"/>
          </a:xfrm>
        </p:spPr>
        <p:txBody>
          <a:bodyPr/>
          <a:lstStyle/>
          <a:p>
            <a:r>
              <a:rPr lang="en-US" dirty="0"/>
              <a:t>Cherenkov diffraction radiation as a non-invasive monitor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B6C677-C1B9-7B44-A7B8-FE1DCE972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B3AAF74-2E20-E041-8021-52145EF685FD}" type="slidenum"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charset="0"/>
                <a:ea typeface="ＭＳ Ｐゴシック" charset="0"/>
                <a:cs typeface="+mn-cs"/>
              </a:rPr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charset="0"/>
              <a:ea typeface="ＭＳ Ｐゴシック" charset="0"/>
              <a:cs typeface="+mn-cs"/>
            </a:endParaRP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F453FBB4-5254-8741-8750-2AC706A5196D}"/>
              </a:ext>
            </a:extLst>
          </p:cNvPr>
          <p:cNvSpPr txBox="1">
            <a:spLocks/>
          </p:cNvSpPr>
          <p:nvPr/>
        </p:nvSpPr>
        <p:spPr bwMode="auto">
          <a:xfrm>
            <a:off x="372826" y="2265048"/>
            <a:ext cx="8415866" cy="330355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kern="1200">
                <a:solidFill>
                  <a:srgbClr val="40404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6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4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Clr>
                <a:schemeClr val="tx2"/>
              </a:buClr>
            </a:pPr>
            <a:r>
              <a:rPr lang="en-US" dirty="0">
                <a:solidFill>
                  <a:schemeClr val="tx1">
                    <a:alpha val="36000"/>
                  </a:schemeClr>
                </a:solidFill>
                <a:latin typeface="Century Gothic" charset="0"/>
              </a:rPr>
              <a:t>Investigating also Coherent Cherenkov diffraction radiation for beam diagnostic of short bunches</a:t>
            </a:r>
          </a:p>
          <a:p>
            <a:pPr eaLnBrk="1" hangingPunct="1">
              <a:buClr>
                <a:schemeClr val="tx2"/>
              </a:buClr>
            </a:pPr>
            <a:r>
              <a:rPr lang="en-US" dirty="0">
                <a:solidFill>
                  <a:schemeClr val="tx1">
                    <a:alpha val="36000"/>
                  </a:schemeClr>
                </a:solidFill>
                <a:latin typeface="Century Gothic" charset="0"/>
              </a:rPr>
              <a:t>First tests performed on CLEAR performed in 2018 using Teflon radiator</a:t>
            </a:r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63326046-9C64-AA4F-818C-8C66BC46E3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455137" y="3669194"/>
            <a:ext cx="2110978" cy="1583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0">
            <a:extLst>
              <a:ext uri="{FF2B5EF4-FFF2-40B4-BE49-F238E27FC236}">
                <a16:creationId xmlns:a16="http://schemas.microsoft.com/office/drawing/2014/main" id="{30070AA8-13A0-BD4F-9FFD-2B351190BF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8681" y="3516519"/>
            <a:ext cx="2728894" cy="160366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4CD8996-102E-8748-969C-9520609FBDE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49" t="34649" r="42809" b="26536"/>
          <a:stretch/>
        </p:blipFill>
        <p:spPr bwMode="auto">
          <a:xfrm rot="16200000">
            <a:off x="1874580" y="5434543"/>
            <a:ext cx="1291439" cy="156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4CBD5C9-85A4-0B4A-9583-F884CDB9F1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2901" y="3639825"/>
            <a:ext cx="159530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12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Bunch length monitor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113D297-8843-514E-8D33-AC2EEA3C7874}"/>
              </a:ext>
            </a:extLst>
          </p:cNvPr>
          <p:cNvSpPr/>
          <p:nvPr/>
        </p:nvSpPr>
        <p:spPr>
          <a:xfrm>
            <a:off x="3259522" y="3483605"/>
            <a:ext cx="22365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en-US" dirty="0">
                <a:latin typeface="Calibri" panose="020F0502020204030204" pitchFamily="34" charset="0"/>
                <a:cs typeface="Calibri" panose="020F0502020204030204" pitchFamily="34" charset="0"/>
              </a:rPr>
              <a:t>Measuring in 3 bands </a:t>
            </a:r>
          </a:p>
          <a:p>
            <a:pPr algn="ctr"/>
            <a:r>
              <a:rPr lang="en-US" altLang="en-US" dirty="0">
                <a:latin typeface="Calibri" panose="020F0502020204030204" pitchFamily="34" charset="0"/>
                <a:cs typeface="Calibri" panose="020F0502020204030204" pitchFamily="34" charset="0"/>
              </a:rPr>
              <a:t>(60-90-110GHz)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8174D67-6F12-F14F-AE10-C486B235A8E7}"/>
              </a:ext>
            </a:extLst>
          </p:cNvPr>
          <p:cNvSpPr/>
          <p:nvPr/>
        </p:nvSpPr>
        <p:spPr>
          <a:xfrm>
            <a:off x="1718860" y="5243621"/>
            <a:ext cx="1685077" cy="646331"/>
          </a:xfrm>
          <a:prstGeom prst="rect">
            <a:avLst/>
          </a:prstGeom>
          <a:solidFill>
            <a:schemeClr val="bg2">
              <a:alpha val="70000"/>
            </a:schemeClr>
          </a:solidFill>
        </p:spPr>
        <p:txBody>
          <a:bodyPr wrap="none">
            <a:spAutoFit/>
          </a:bodyPr>
          <a:lstStyle/>
          <a:p>
            <a:r>
              <a:rPr lang="en-US" altLang="en-US" dirty="0">
                <a:latin typeface="Calibri" panose="020F0502020204030204" pitchFamily="34" charset="0"/>
                <a:cs typeface="Calibri" panose="020F0502020204030204" pitchFamily="34" charset="0"/>
              </a:rPr>
              <a:t>Pyramidal cone </a:t>
            </a:r>
          </a:p>
          <a:p>
            <a:r>
              <a:rPr lang="en-US" altLang="en-US" dirty="0">
                <a:latin typeface="Calibri" panose="020F0502020204030204" pitchFamily="34" charset="0"/>
                <a:cs typeface="Calibri" panose="020F0502020204030204" pitchFamily="34" charset="0"/>
              </a:rPr>
              <a:t>with 1cm hole</a:t>
            </a:r>
          </a:p>
        </p:txBody>
      </p:sp>
      <p:pic>
        <p:nvPicPr>
          <p:cNvPr id="18" name="Immagine 1">
            <a:extLst>
              <a:ext uri="{FF2B5EF4-FFF2-40B4-BE49-F238E27FC236}">
                <a16:creationId xmlns:a16="http://schemas.microsoft.com/office/drawing/2014/main" id="{815CF8B6-207E-2F43-89B4-BE88789B0B8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8681" y="5206182"/>
            <a:ext cx="2765065" cy="161295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TextBox 25">
            <a:extLst>
              <a:ext uri="{FF2B5EF4-FFF2-40B4-BE49-F238E27FC236}">
                <a16:creationId xmlns:a16="http://schemas.microsoft.com/office/drawing/2014/main" id="{05888F71-B6D4-7D42-9E3C-8843BA920B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0309" y="5153101"/>
            <a:ext cx="169790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12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Bunch position monitor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30C20CD-7874-E545-8AB9-56E17CF4F65B}"/>
              </a:ext>
            </a:extLst>
          </p:cNvPr>
          <p:cNvSpPr/>
          <p:nvPr/>
        </p:nvSpPr>
        <p:spPr>
          <a:xfrm rot="20477781">
            <a:off x="908125" y="3460944"/>
            <a:ext cx="7255530" cy="1569660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endParaRPr lang="en-US" sz="2400" dirty="0">
              <a:latin typeface="+mn-lt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r>
              <a:rPr lang="en-US" sz="2400" dirty="0"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Talk on ‘</a:t>
            </a:r>
            <a:r>
              <a:rPr lang="en-US" sz="2400" dirty="0">
                <a:solidFill>
                  <a:srgbClr val="FF0000"/>
                </a:solidFill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THz radiation emission studies in CLEAR</a:t>
            </a:r>
            <a:r>
              <a:rPr lang="en-US" sz="2400" dirty="0"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’ </a:t>
            </a:r>
          </a:p>
          <a:p>
            <a:pPr algn="ctr"/>
            <a:r>
              <a:rPr lang="en-US" sz="2400" dirty="0"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by </a:t>
            </a:r>
            <a:r>
              <a:rPr lang="en-US" sz="2400" dirty="0">
                <a:solidFill>
                  <a:srgbClr val="FF0000"/>
                </a:solidFill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Alessandro Curcio</a:t>
            </a:r>
            <a:r>
              <a:rPr lang="en-US" sz="2400" dirty="0"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 – Thursday at 15h00</a:t>
            </a:r>
          </a:p>
          <a:p>
            <a:pPr algn="ctr"/>
            <a:r>
              <a:rPr lang="en-US" sz="2400" dirty="0"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endParaRPr lang="en-US" sz="2400" dirty="0">
              <a:latin typeface="+mn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31497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039CF-4D76-8A4D-8EBF-C81CBAF18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 PIP - 2018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B6C677-C1B9-7B44-A7B8-FE1DCE972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3AAF74-2E20-E041-8021-52145EF685F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B999C6E-68BF-834F-9AE4-EBA6A709E9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115" y="2323173"/>
            <a:ext cx="7849841" cy="4446116"/>
          </a:xfrm>
          <a:prstGeom prst="rect">
            <a:avLst/>
          </a:prstGeom>
          <a:ln>
            <a:solidFill>
              <a:schemeClr val="tx1"/>
            </a:solidFill>
          </a:ln>
          <a:effectLst/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596EB0B-257A-6947-84C7-14122DFA4C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4910" y="2509557"/>
            <a:ext cx="1085850" cy="108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18150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039CF-4D76-8A4D-8EBF-C81CBAF18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590" y="850901"/>
            <a:ext cx="7168476" cy="830264"/>
          </a:xfrm>
        </p:spPr>
        <p:txBody>
          <a:bodyPr/>
          <a:lstStyle/>
          <a:p>
            <a:r>
              <a:rPr lang="en-US" dirty="0"/>
              <a:t>EO detection system for very short bunches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B6C677-C1B9-7B44-A7B8-FE1DCE972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B3AAF74-2E20-E041-8021-52145EF685FD}" type="slidenum"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charset="0"/>
                <a:ea typeface="ＭＳ Ｐゴシック" charset="0"/>
                <a:cs typeface="+mn-cs"/>
              </a:rPr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charset="0"/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641940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>
            <a:extLst>
              <a:ext uri="{FF2B5EF4-FFF2-40B4-BE49-F238E27FC236}">
                <a16:creationId xmlns:a16="http://schemas.microsoft.com/office/drawing/2014/main" id="{8E1226D8-6F1C-D04C-90AB-CF9FEE14FA0B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3721" y="2400301"/>
            <a:ext cx="4030959" cy="2519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8C039CF-4D76-8A4D-8EBF-C81CBAF18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590" y="850901"/>
            <a:ext cx="7168476" cy="830264"/>
          </a:xfrm>
        </p:spPr>
        <p:txBody>
          <a:bodyPr/>
          <a:lstStyle/>
          <a:p>
            <a:r>
              <a:rPr lang="en-US" dirty="0"/>
              <a:t>EO detection system for very short bunches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B6C677-C1B9-7B44-A7B8-FE1DCE972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B3AAF74-2E20-E041-8021-52145EF685FD}" type="slidenum"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charset="0"/>
                <a:ea typeface="ＭＳ Ｐゴシック" charset="0"/>
                <a:cs typeface="+mn-cs"/>
              </a:rPr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charset="0"/>
              <a:ea typeface="ＭＳ Ｐゴシック" charset="0"/>
              <a:cs typeface="+mn-cs"/>
            </a:endParaRP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F453FBB4-5254-8741-8750-2AC706A5196D}"/>
              </a:ext>
            </a:extLst>
          </p:cNvPr>
          <p:cNvSpPr txBox="1">
            <a:spLocks/>
          </p:cNvSpPr>
          <p:nvPr/>
        </p:nvSpPr>
        <p:spPr bwMode="auto">
          <a:xfrm>
            <a:off x="372826" y="2265048"/>
            <a:ext cx="8415866" cy="420017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kern="1200">
                <a:solidFill>
                  <a:srgbClr val="40404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6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4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Clr>
                <a:schemeClr val="tx2"/>
              </a:buClr>
            </a:pPr>
            <a:r>
              <a:rPr lang="en-US" b="1" dirty="0">
                <a:solidFill>
                  <a:srgbClr val="FF0000"/>
                </a:solidFill>
                <a:latin typeface="Century Gothic" charset="0"/>
              </a:rPr>
              <a:t>EO Transposition developed </a:t>
            </a:r>
            <a:r>
              <a:rPr lang="en-US" dirty="0">
                <a:solidFill>
                  <a:schemeClr val="tx1"/>
                </a:solidFill>
                <a:latin typeface="Century Gothic" charset="0"/>
              </a:rPr>
              <a:t>at Daresbury lab and Dundee University</a:t>
            </a:r>
          </a:p>
          <a:p>
            <a:pPr eaLnBrk="1" hangingPunct="1">
              <a:buClr>
                <a:schemeClr val="tx2"/>
              </a:buClr>
            </a:pPr>
            <a:endParaRPr lang="en-US" dirty="0">
              <a:solidFill>
                <a:schemeClr val="tx1"/>
              </a:solidFill>
              <a:latin typeface="Century Gothic" charset="0"/>
            </a:endParaRPr>
          </a:p>
          <a:p>
            <a:pPr eaLnBrk="1" hangingPunct="1">
              <a:buClr>
                <a:schemeClr val="tx2"/>
              </a:buClr>
            </a:pPr>
            <a:endParaRPr lang="en-US" dirty="0">
              <a:solidFill>
                <a:schemeClr val="tx1"/>
              </a:solidFill>
              <a:latin typeface="Century Gothic" charset="0"/>
            </a:endParaRPr>
          </a:p>
          <a:p>
            <a:pPr eaLnBrk="1" hangingPunct="1">
              <a:buClr>
                <a:schemeClr val="tx2"/>
              </a:buClr>
            </a:pPr>
            <a:endParaRPr lang="en-US" dirty="0">
              <a:solidFill>
                <a:schemeClr val="tx1"/>
              </a:solidFill>
              <a:latin typeface="Century Gothic" charset="0"/>
            </a:endParaRPr>
          </a:p>
          <a:p>
            <a:pPr eaLnBrk="1" hangingPunct="1">
              <a:buClr>
                <a:schemeClr val="tx2"/>
              </a:buClr>
            </a:pPr>
            <a:endParaRPr lang="en-US" dirty="0">
              <a:solidFill>
                <a:schemeClr val="tx1"/>
              </a:solidFill>
              <a:latin typeface="Century Gothic" charset="0"/>
            </a:endParaRPr>
          </a:p>
          <a:p>
            <a:pPr eaLnBrk="1" hangingPunct="1">
              <a:buClr>
                <a:schemeClr val="tx2"/>
              </a:buClr>
            </a:pPr>
            <a:endParaRPr lang="en-US" dirty="0">
              <a:solidFill>
                <a:schemeClr val="tx1"/>
              </a:solidFill>
              <a:latin typeface="Century Gothic" charset="0"/>
            </a:endParaRPr>
          </a:p>
          <a:p>
            <a:pPr marL="0" indent="0" eaLnBrk="1" hangingPunct="1">
              <a:buClr>
                <a:schemeClr val="tx2"/>
              </a:buClr>
              <a:buNone/>
            </a:pPr>
            <a:endParaRPr lang="en-US" sz="1200" dirty="0"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indent="0" eaLnBrk="1" hangingPunct="1">
              <a:buClr>
                <a:schemeClr val="tx2"/>
              </a:buClr>
              <a:buNone/>
            </a:pPr>
            <a:r>
              <a:rPr lang="en-US" sz="1000" dirty="0">
                <a:ea typeface="Times New Roman" panose="02020603050405020304" pitchFamily="18" charset="0"/>
                <a:cs typeface="Calibri" panose="020F0502020204030204" pitchFamily="34" charset="0"/>
              </a:rPr>
              <a:t>S .P. Jamison </a:t>
            </a:r>
            <a:r>
              <a:rPr lang="en-US" sz="1000" i="1" dirty="0">
                <a:ea typeface="Times New Roman" panose="02020603050405020304" pitchFamily="18" charset="0"/>
                <a:cs typeface="Calibri" panose="020F0502020204030204" pitchFamily="34" charset="0"/>
              </a:rPr>
              <a:t>et al.</a:t>
            </a:r>
            <a:r>
              <a:rPr lang="en-US" sz="1000" dirty="0"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en-US" sz="1000" i="1" dirty="0">
                <a:ea typeface="Times New Roman" panose="02020603050405020304" pitchFamily="18" charset="0"/>
                <a:cs typeface="Calibri" panose="020F0502020204030204" pitchFamily="34" charset="0"/>
              </a:rPr>
              <a:t>“</a:t>
            </a:r>
            <a:r>
              <a:rPr lang="en-US" sz="1000" i="1" dirty="0" err="1">
                <a:ea typeface="Times New Roman" panose="02020603050405020304" pitchFamily="18" charset="0"/>
                <a:cs typeface="Calibri" panose="020F0502020204030204" pitchFamily="34" charset="0"/>
              </a:rPr>
              <a:t>Upconversion</a:t>
            </a:r>
            <a:r>
              <a:rPr lang="en-US" sz="1000" i="1" dirty="0">
                <a:ea typeface="Times New Roman" panose="02020603050405020304" pitchFamily="18" charset="0"/>
                <a:cs typeface="Calibri" panose="020F0502020204030204" pitchFamily="34" charset="0"/>
              </a:rPr>
              <a:t> of a relativistic Coulomb field THz pulse to the near-IR”</a:t>
            </a:r>
            <a:r>
              <a:rPr lang="en-US" sz="1000" dirty="0">
                <a:ea typeface="Times New Roman" panose="02020603050405020304" pitchFamily="18" charset="0"/>
                <a:cs typeface="Calibri" panose="020F0502020204030204" pitchFamily="34" charset="0"/>
              </a:rPr>
              <a:t>, Applied Physics Letters </a:t>
            </a:r>
            <a:r>
              <a:rPr lang="en-US" sz="1000" b="1" dirty="0">
                <a:ea typeface="Times New Roman" panose="02020603050405020304" pitchFamily="18" charset="0"/>
                <a:cs typeface="Calibri" panose="020F0502020204030204" pitchFamily="34" charset="0"/>
              </a:rPr>
              <a:t>96</a:t>
            </a:r>
            <a:r>
              <a:rPr lang="en-US" sz="1000" dirty="0">
                <a:ea typeface="Times New Roman" panose="02020603050405020304" pitchFamily="18" charset="0"/>
                <a:cs typeface="Calibri" panose="020F0502020204030204" pitchFamily="34" charset="0"/>
              </a:rPr>
              <a:t> (2010) 231114</a:t>
            </a:r>
            <a:r>
              <a:rPr lang="en-US" sz="1000" dirty="0">
                <a:cs typeface="Calibri" panose="020F0502020204030204" pitchFamily="34" charset="0"/>
              </a:rPr>
              <a:t> : </a:t>
            </a:r>
          </a:p>
          <a:p>
            <a:pPr marL="0" indent="0" eaLnBrk="1" hangingPunct="1">
              <a:buClr>
                <a:schemeClr val="tx2"/>
              </a:buClr>
              <a:buNone/>
            </a:pPr>
            <a:r>
              <a:rPr lang="en-US" sz="1000" dirty="0">
                <a:ea typeface="Times New Roman" panose="02020603050405020304" pitchFamily="18" charset="0"/>
                <a:cs typeface="Calibri" panose="020F0502020204030204" pitchFamily="34" charset="0"/>
              </a:rPr>
              <a:t>D.A. Walsh </a:t>
            </a:r>
            <a:r>
              <a:rPr lang="en-US" sz="1000" i="1" dirty="0">
                <a:ea typeface="Times New Roman" panose="02020603050405020304" pitchFamily="18" charset="0"/>
                <a:cs typeface="Calibri" panose="020F0502020204030204" pitchFamily="34" charset="0"/>
              </a:rPr>
              <a:t>et al.</a:t>
            </a:r>
            <a:r>
              <a:rPr lang="en-US" sz="1000" dirty="0">
                <a:ea typeface="Times New Roman" panose="02020603050405020304" pitchFamily="18" charset="0"/>
                <a:cs typeface="Calibri" panose="020F0502020204030204" pitchFamily="34" charset="0"/>
              </a:rPr>
              <a:t>, “</a:t>
            </a:r>
            <a:r>
              <a:rPr lang="en-US" sz="1000" i="1" dirty="0">
                <a:ea typeface="Times New Roman" panose="02020603050405020304" pitchFamily="18" charset="0"/>
                <a:cs typeface="Calibri" panose="020F0502020204030204" pitchFamily="34" charset="0"/>
              </a:rPr>
              <a:t>The time resolved measurement of ultrashort terahertz-band electrical field without an ultrashort probe”</a:t>
            </a:r>
            <a:r>
              <a:rPr lang="en-US" sz="1000" dirty="0">
                <a:ea typeface="Times New Roman" panose="02020603050405020304" pitchFamily="18" charset="0"/>
                <a:cs typeface="Calibri" panose="020F0502020204030204" pitchFamily="34" charset="0"/>
              </a:rPr>
              <a:t>, Applied Physics Letters 106, 181109 (2015)</a:t>
            </a:r>
            <a:r>
              <a:rPr lang="en-US" sz="1000" dirty="0">
                <a:cs typeface="Calibri" panose="020F0502020204030204" pitchFamily="34" charset="0"/>
              </a:rPr>
              <a:t> </a:t>
            </a:r>
          </a:p>
          <a:p>
            <a:pPr marL="0" indent="0" eaLnBrk="1" hangingPunct="1">
              <a:buClr>
                <a:schemeClr val="tx2"/>
              </a:buClr>
              <a:buNone/>
            </a:pPr>
            <a:endParaRPr lang="en-US" sz="1200" dirty="0">
              <a:cs typeface="Calibri" panose="020F0502020204030204" pitchFamily="34" charset="0"/>
            </a:endParaRPr>
          </a:p>
          <a:p>
            <a:pPr eaLnBrk="1" hangingPunct="1">
              <a:buClr>
                <a:schemeClr val="tx2"/>
              </a:buClr>
            </a:pPr>
            <a:endParaRPr lang="en-US" sz="1200" dirty="0">
              <a:cs typeface="Calibri" panose="020F0502020204030204" pitchFamily="34" charset="0"/>
            </a:endParaRPr>
          </a:p>
          <a:p>
            <a:pPr eaLnBrk="1" hangingPunct="1">
              <a:buClr>
                <a:schemeClr val="tx2"/>
              </a:buClr>
            </a:pPr>
            <a:endParaRPr lang="en-US" dirty="0">
              <a:cs typeface="Calibri" panose="020F0502020204030204" pitchFamily="34" charset="0"/>
            </a:endParaRPr>
          </a:p>
          <a:p>
            <a:pPr eaLnBrk="1" hangingPunct="1">
              <a:buClr>
                <a:schemeClr val="tx2"/>
              </a:buClr>
            </a:pPr>
            <a:endParaRPr lang="en-US" dirty="0">
              <a:solidFill>
                <a:schemeClr val="tx1"/>
              </a:solidFill>
              <a:latin typeface="Century Gothic" charset="0"/>
            </a:endParaRPr>
          </a:p>
          <a:p>
            <a:pPr eaLnBrk="1" hangingPunct="1">
              <a:buClr>
                <a:schemeClr val="tx2"/>
              </a:buClr>
            </a:pPr>
            <a:endParaRPr lang="en-US" dirty="0">
              <a:solidFill>
                <a:schemeClr val="tx1"/>
              </a:solidFill>
              <a:latin typeface="Century Gothic" charset="0"/>
            </a:endParaRPr>
          </a:p>
          <a:p>
            <a:pPr eaLnBrk="1" hangingPunct="1">
              <a:buClr>
                <a:schemeClr val="tx2"/>
              </a:buClr>
            </a:pPr>
            <a:endParaRPr lang="en-US" dirty="0">
              <a:solidFill>
                <a:schemeClr val="tx1"/>
              </a:solidFill>
              <a:latin typeface="Century Gothic" charset="0"/>
            </a:endParaRPr>
          </a:p>
          <a:p>
            <a:pPr eaLnBrk="1" hangingPunct="1">
              <a:buClr>
                <a:schemeClr val="tx2"/>
              </a:buClr>
            </a:pPr>
            <a:endParaRPr lang="en-US" dirty="0">
              <a:solidFill>
                <a:schemeClr val="tx1"/>
              </a:solidFill>
              <a:latin typeface="Century Gothic" charset="0"/>
            </a:endParaRPr>
          </a:p>
          <a:p>
            <a:pPr eaLnBrk="1" hangingPunct="1">
              <a:buClr>
                <a:schemeClr val="tx2"/>
              </a:buClr>
            </a:pPr>
            <a:endParaRPr lang="en-US" dirty="0">
              <a:solidFill>
                <a:schemeClr val="tx1"/>
              </a:solidFill>
              <a:latin typeface="Century Gothic" charset="0"/>
            </a:endParaRPr>
          </a:p>
          <a:p>
            <a:pPr eaLnBrk="1" hangingPunct="1">
              <a:buClr>
                <a:schemeClr val="tx2"/>
              </a:buClr>
            </a:pPr>
            <a:endParaRPr lang="en-US" dirty="0">
              <a:solidFill>
                <a:schemeClr val="tx1"/>
              </a:solidFill>
              <a:latin typeface="Century Gothic" charset="0"/>
            </a:endParaRPr>
          </a:p>
          <a:p>
            <a:pPr eaLnBrk="1" hangingPunct="1">
              <a:buClr>
                <a:schemeClr val="tx2"/>
              </a:buClr>
            </a:pPr>
            <a:endParaRPr lang="en-US" dirty="0">
              <a:solidFill>
                <a:schemeClr val="tx1"/>
              </a:solidFill>
              <a:latin typeface="Century Gothic" charset="0"/>
            </a:endParaRPr>
          </a:p>
          <a:p>
            <a:pPr eaLnBrk="1" hangingPunct="1">
              <a:buClr>
                <a:schemeClr val="tx2"/>
              </a:buClr>
            </a:pPr>
            <a:endParaRPr lang="en-US" dirty="0">
              <a:solidFill>
                <a:schemeClr val="tx1"/>
              </a:solidFill>
              <a:latin typeface="Century Gothic" charset="0"/>
            </a:endParaRPr>
          </a:p>
          <a:p>
            <a:pPr eaLnBrk="1" hangingPunct="1">
              <a:buClr>
                <a:schemeClr val="tx2"/>
              </a:buClr>
            </a:pPr>
            <a:r>
              <a:rPr lang="en-US" dirty="0">
                <a:solidFill>
                  <a:schemeClr val="tx1"/>
                </a:solidFill>
                <a:latin typeface="Century Gothic" charset="0"/>
              </a:rPr>
              <a:t>Investigating also Coherent Cherenkov diffraction radiation for beam diagnostic of short bunches</a:t>
            </a:r>
          </a:p>
          <a:p>
            <a:pPr eaLnBrk="1" hangingPunct="1">
              <a:buClr>
                <a:schemeClr val="tx2"/>
              </a:buClr>
            </a:pPr>
            <a:endParaRPr lang="en-US" dirty="0">
              <a:solidFill>
                <a:schemeClr val="tx1"/>
              </a:solidFill>
              <a:latin typeface="Century Gothic" charset="0"/>
            </a:endParaRPr>
          </a:p>
          <a:p>
            <a:pPr eaLnBrk="1" hangingPunct="1">
              <a:buClr>
                <a:schemeClr val="tx2"/>
              </a:buClr>
            </a:pPr>
            <a:endParaRPr lang="en-US" dirty="0">
              <a:solidFill>
                <a:schemeClr val="tx1"/>
              </a:solidFill>
              <a:latin typeface="Century Gothic" charset="0"/>
            </a:endParaRPr>
          </a:p>
          <a:p>
            <a:pPr eaLnBrk="1" hangingPunct="1">
              <a:buClr>
                <a:schemeClr val="tx2"/>
              </a:buClr>
            </a:pPr>
            <a:endParaRPr lang="en-US" dirty="0">
              <a:solidFill>
                <a:schemeClr val="tx1"/>
              </a:solidFill>
              <a:latin typeface="Century Gothic" charset="0"/>
            </a:endParaRPr>
          </a:p>
          <a:p>
            <a:pPr eaLnBrk="1" hangingPunct="1">
              <a:buClr>
                <a:schemeClr val="tx2"/>
              </a:buClr>
            </a:pPr>
            <a:endParaRPr lang="en-US" dirty="0">
              <a:solidFill>
                <a:schemeClr val="tx1"/>
              </a:solidFill>
              <a:latin typeface="Century Gothic" charset="0"/>
            </a:endParaRPr>
          </a:p>
          <a:p>
            <a:pPr eaLnBrk="1" hangingPunct="1">
              <a:buClr>
                <a:schemeClr val="tx2"/>
              </a:buClr>
            </a:pPr>
            <a:endParaRPr lang="en-US" dirty="0">
              <a:solidFill>
                <a:schemeClr val="tx1"/>
              </a:solidFill>
              <a:latin typeface="Century Gothic" charset="0"/>
            </a:endParaRPr>
          </a:p>
          <a:p>
            <a:pPr eaLnBrk="1" hangingPunct="1">
              <a:buClr>
                <a:schemeClr val="tx2"/>
              </a:buClr>
            </a:pPr>
            <a:r>
              <a:rPr lang="en-US" dirty="0">
                <a:solidFill>
                  <a:schemeClr val="tx1"/>
                </a:solidFill>
                <a:latin typeface="Century Gothic" charset="0"/>
              </a:rPr>
              <a:t>First tests performed on CLEAR performed in 2018 using Teflon radiator</a:t>
            </a:r>
          </a:p>
        </p:txBody>
      </p:sp>
      <p:pic>
        <p:nvPicPr>
          <p:cNvPr id="20" name="Picture 2">
            <a:extLst>
              <a:ext uri="{FF2B5EF4-FFF2-40B4-BE49-F238E27FC236}">
                <a16:creationId xmlns:a16="http://schemas.microsoft.com/office/drawing/2014/main" id="{6A5EA024-5AEE-5949-A436-492EF2B4154F}"/>
              </a:ext>
            </a:extLst>
          </p:cNvPr>
          <p:cNvPicPr/>
          <p:nvPr/>
        </p:nvPicPr>
        <p:blipFill>
          <a:blip r:embed="rId3" cstate="print"/>
          <a:srcRect l="5000"/>
          <a:stretch>
            <a:fillRect/>
          </a:stretch>
        </p:blipFill>
        <p:spPr bwMode="auto">
          <a:xfrm>
            <a:off x="508814" y="2552618"/>
            <a:ext cx="4363223" cy="2366740"/>
          </a:xfrm>
          <a:prstGeom prst="rect">
            <a:avLst/>
          </a:prstGeom>
          <a:noFill/>
        </p:spPr>
      </p:pic>
      <p:pic>
        <p:nvPicPr>
          <p:cNvPr id="10" name="Image 8" descr="logo_Dundee.png">
            <a:extLst>
              <a:ext uri="{FF2B5EF4-FFF2-40B4-BE49-F238E27FC236}">
                <a16:creationId xmlns:a16="http://schemas.microsoft.com/office/drawing/2014/main" id="{1EDDDE5F-69DF-1948-8B77-22B096F602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78255" y="6465224"/>
            <a:ext cx="1865745" cy="304800"/>
          </a:xfrm>
          <a:prstGeom prst="rect">
            <a:avLst/>
          </a:prstGeom>
        </p:spPr>
      </p:pic>
      <p:pic>
        <p:nvPicPr>
          <p:cNvPr id="12" name="Image 9" descr="logoSTFC.jpg">
            <a:extLst>
              <a:ext uri="{FF2B5EF4-FFF2-40B4-BE49-F238E27FC236}">
                <a16:creationId xmlns:a16="http://schemas.microsoft.com/office/drawing/2014/main" id="{BFB751C5-A514-2E41-8B3E-70C1A557D4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29338" y="6471368"/>
            <a:ext cx="966354" cy="327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140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>
            <a:extLst>
              <a:ext uri="{FF2B5EF4-FFF2-40B4-BE49-F238E27FC236}">
                <a16:creationId xmlns:a16="http://schemas.microsoft.com/office/drawing/2014/main" id="{8E1226D8-6F1C-D04C-90AB-CF9FEE14FA0B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3721" y="2400301"/>
            <a:ext cx="4030959" cy="2519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8C039CF-4D76-8A4D-8EBF-C81CBAF18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590" y="850901"/>
            <a:ext cx="7168476" cy="830264"/>
          </a:xfrm>
        </p:spPr>
        <p:txBody>
          <a:bodyPr/>
          <a:lstStyle/>
          <a:p>
            <a:r>
              <a:rPr lang="en-US" dirty="0"/>
              <a:t>EO detection system for very short bunches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B6C677-C1B9-7B44-A7B8-FE1DCE972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B3AAF74-2E20-E041-8021-52145EF685FD}" type="slidenum"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charset="0"/>
                <a:ea typeface="ＭＳ Ｐゴシック" charset="0"/>
                <a:cs typeface="+mn-cs"/>
              </a:rPr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charset="0"/>
              <a:ea typeface="ＭＳ Ｐゴシック" charset="0"/>
              <a:cs typeface="+mn-cs"/>
            </a:endParaRP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F453FBB4-5254-8741-8750-2AC706A5196D}"/>
              </a:ext>
            </a:extLst>
          </p:cNvPr>
          <p:cNvSpPr txBox="1">
            <a:spLocks/>
          </p:cNvSpPr>
          <p:nvPr/>
        </p:nvSpPr>
        <p:spPr bwMode="auto">
          <a:xfrm>
            <a:off x="372826" y="2265048"/>
            <a:ext cx="8415866" cy="420017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kern="1200">
                <a:solidFill>
                  <a:srgbClr val="40404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6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4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Clr>
                <a:schemeClr val="tx2"/>
              </a:buClr>
            </a:pPr>
            <a:r>
              <a:rPr lang="en-US" dirty="0">
                <a:solidFill>
                  <a:schemeClr val="tx1"/>
                </a:solidFill>
                <a:latin typeface="Century Gothic" charset="0"/>
              </a:rPr>
              <a:t>EO Transposition developed at Daresbury lab and Dundee University</a:t>
            </a:r>
          </a:p>
          <a:p>
            <a:pPr eaLnBrk="1" hangingPunct="1">
              <a:buClr>
                <a:schemeClr val="tx2"/>
              </a:buClr>
            </a:pPr>
            <a:endParaRPr lang="en-US" dirty="0">
              <a:solidFill>
                <a:schemeClr val="tx1"/>
              </a:solidFill>
              <a:latin typeface="Century Gothic" charset="0"/>
            </a:endParaRPr>
          </a:p>
          <a:p>
            <a:pPr eaLnBrk="1" hangingPunct="1">
              <a:buClr>
                <a:schemeClr val="tx2"/>
              </a:buClr>
            </a:pPr>
            <a:endParaRPr lang="en-US" dirty="0">
              <a:solidFill>
                <a:schemeClr val="tx1"/>
              </a:solidFill>
              <a:latin typeface="Century Gothic" charset="0"/>
            </a:endParaRPr>
          </a:p>
          <a:p>
            <a:pPr eaLnBrk="1" hangingPunct="1">
              <a:buClr>
                <a:schemeClr val="tx2"/>
              </a:buClr>
            </a:pPr>
            <a:endParaRPr lang="en-US" dirty="0">
              <a:solidFill>
                <a:schemeClr val="tx1"/>
              </a:solidFill>
              <a:latin typeface="Century Gothic" charset="0"/>
            </a:endParaRPr>
          </a:p>
          <a:p>
            <a:pPr eaLnBrk="1" hangingPunct="1">
              <a:buClr>
                <a:schemeClr val="tx2"/>
              </a:buClr>
            </a:pPr>
            <a:endParaRPr lang="en-US" dirty="0">
              <a:solidFill>
                <a:schemeClr val="tx1"/>
              </a:solidFill>
              <a:latin typeface="Century Gothic" charset="0"/>
            </a:endParaRPr>
          </a:p>
          <a:p>
            <a:pPr eaLnBrk="1" hangingPunct="1">
              <a:buClr>
                <a:schemeClr val="tx2"/>
              </a:buClr>
            </a:pPr>
            <a:endParaRPr lang="en-US" dirty="0">
              <a:solidFill>
                <a:schemeClr val="tx1"/>
              </a:solidFill>
              <a:latin typeface="Century Gothic" charset="0"/>
            </a:endParaRPr>
          </a:p>
          <a:p>
            <a:pPr marL="0" indent="0" eaLnBrk="1" hangingPunct="1">
              <a:buClr>
                <a:schemeClr val="tx2"/>
              </a:buClr>
              <a:buNone/>
            </a:pPr>
            <a:endParaRPr lang="en-US" sz="1200" dirty="0"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indent="0" eaLnBrk="1" hangingPunct="1">
              <a:buClr>
                <a:schemeClr val="tx2"/>
              </a:buClr>
              <a:buNone/>
            </a:pPr>
            <a:r>
              <a:rPr lang="en-US" sz="1000" dirty="0">
                <a:ea typeface="Times New Roman" panose="02020603050405020304" pitchFamily="18" charset="0"/>
                <a:cs typeface="Calibri" panose="020F0502020204030204" pitchFamily="34" charset="0"/>
              </a:rPr>
              <a:t>S .P. Jamison </a:t>
            </a:r>
            <a:r>
              <a:rPr lang="en-US" sz="1000" i="1" dirty="0">
                <a:ea typeface="Times New Roman" panose="02020603050405020304" pitchFamily="18" charset="0"/>
                <a:cs typeface="Calibri" panose="020F0502020204030204" pitchFamily="34" charset="0"/>
              </a:rPr>
              <a:t>et al.</a:t>
            </a:r>
            <a:r>
              <a:rPr lang="en-US" sz="1000" dirty="0"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en-US" sz="1000" i="1" dirty="0">
                <a:ea typeface="Times New Roman" panose="02020603050405020304" pitchFamily="18" charset="0"/>
                <a:cs typeface="Calibri" panose="020F0502020204030204" pitchFamily="34" charset="0"/>
              </a:rPr>
              <a:t>“</a:t>
            </a:r>
            <a:r>
              <a:rPr lang="en-US" sz="1000" i="1" dirty="0" err="1">
                <a:ea typeface="Times New Roman" panose="02020603050405020304" pitchFamily="18" charset="0"/>
                <a:cs typeface="Calibri" panose="020F0502020204030204" pitchFamily="34" charset="0"/>
              </a:rPr>
              <a:t>Upconversion</a:t>
            </a:r>
            <a:r>
              <a:rPr lang="en-US" sz="1000" i="1" dirty="0">
                <a:ea typeface="Times New Roman" panose="02020603050405020304" pitchFamily="18" charset="0"/>
                <a:cs typeface="Calibri" panose="020F0502020204030204" pitchFamily="34" charset="0"/>
              </a:rPr>
              <a:t> of a relativistic Coulomb field THz pulse to the near-IR”</a:t>
            </a:r>
            <a:r>
              <a:rPr lang="en-US" sz="1000" dirty="0">
                <a:ea typeface="Times New Roman" panose="02020603050405020304" pitchFamily="18" charset="0"/>
                <a:cs typeface="Calibri" panose="020F0502020204030204" pitchFamily="34" charset="0"/>
              </a:rPr>
              <a:t>, Applied Physics Letters </a:t>
            </a:r>
            <a:r>
              <a:rPr lang="en-US" sz="1000" b="1" dirty="0">
                <a:ea typeface="Times New Roman" panose="02020603050405020304" pitchFamily="18" charset="0"/>
                <a:cs typeface="Calibri" panose="020F0502020204030204" pitchFamily="34" charset="0"/>
              </a:rPr>
              <a:t>96</a:t>
            </a:r>
            <a:r>
              <a:rPr lang="en-US" sz="1000" dirty="0">
                <a:ea typeface="Times New Roman" panose="02020603050405020304" pitchFamily="18" charset="0"/>
                <a:cs typeface="Calibri" panose="020F0502020204030204" pitchFamily="34" charset="0"/>
              </a:rPr>
              <a:t> (2010) 231114</a:t>
            </a:r>
            <a:r>
              <a:rPr lang="en-US" sz="1000" dirty="0">
                <a:cs typeface="Calibri" panose="020F0502020204030204" pitchFamily="34" charset="0"/>
              </a:rPr>
              <a:t> : </a:t>
            </a:r>
          </a:p>
          <a:p>
            <a:pPr marL="0" indent="0" eaLnBrk="1" hangingPunct="1">
              <a:buClr>
                <a:schemeClr val="tx2"/>
              </a:buClr>
              <a:buNone/>
            </a:pPr>
            <a:r>
              <a:rPr lang="en-US" sz="1000" dirty="0">
                <a:ea typeface="Times New Roman" panose="02020603050405020304" pitchFamily="18" charset="0"/>
                <a:cs typeface="Calibri" panose="020F0502020204030204" pitchFamily="34" charset="0"/>
              </a:rPr>
              <a:t>D.A. Walsh </a:t>
            </a:r>
            <a:r>
              <a:rPr lang="en-US" sz="1000" i="1" dirty="0">
                <a:ea typeface="Times New Roman" panose="02020603050405020304" pitchFamily="18" charset="0"/>
                <a:cs typeface="Calibri" panose="020F0502020204030204" pitchFamily="34" charset="0"/>
              </a:rPr>
              <a:t>et al.</a:t>
            </a:r>
            <a:r>
              <a:rPr lang="en-US" sz="1000" dirty="0">
                <a:ea typeface="Times New Roman" panose="02020603050405020304" pitchFamily="18" charset="0"/>
                <a:cs typeface="Calibri" panose="020F0502020204030204" pitchFamily="34" charset="0"/>
              </a:rPr>
              <a:t>, “</a:t>
            </a:r>
            <a:r>
              <a:rPr lang="en-US" sz="1000" i="1" dirty="0">
                <a:ea typeface="Times New Roman" panose="02020603050405020304" pitchFamily="18" charset="0"/>
                <a:cs typeface="Calibri" panose="020F0502020204030204" pitchFamily="34" charset="0"/>
              </a:rPr>
              <a:t>The time resolved measurement of ultrashort terahertz-band electrical field without an ultrashort probe”</a:t>
            </a:r>
            <a:r>
              <a:rPr lang="en-US" sz="1000" dirty="0">
                <a:ea typeface="Times New Roman" panose="02020603050405020304" pitchFamily="18" charset="0"/>
                <a:cs typeface="Calibri" panose="020F0502020204030204" pitchFamily="34" charset="0"/>
              </a:rPr>
              <a:t>, Applied Physics Letters 106, 181109 (2015)</a:t>
            </a:r>
            <a:r>
              <a:rPr lang="en-US" sz="1000" dirty="0">
                <a:cs typeface="Calibri" panose="020F0502020204030204" pitchFamily="34" charset="0"/>
              </a:rPr>
              <a:t> </a:t>
            </a:r>
          </a:p>
          <a:p>
            <a:pPr marL="0" indent="0" eaLnBrk="1" hangingPunct="1">
              <a:buClr>
                <a:schemeClr val="tx2"/>
              </a:buClr>
              <a:buNone/>
            </a:pPr>
            <a:endParaRPr lang="en-US" sz="1000" dirty="0">
              <a:solidFill>
                <a:prstClr val="black"/>
              </a:solidFill>
              <a:latin typeface="Century Gothic" charset="0"/>
            </a:endParaRPr>
          </a:p>
          <a:p>
            <a:pPr eaLnBrk="1" hangingPunct="1">
              <a:spcBef>
                <a:spcPct val="0"/>
              </a:spcBef>
              <a:buClr>
                <a:srgbClr val="0E5580"/>
              </a:buClr>
              <a:buSzTx/>
            </a:pPr>
            <a:r>
              <a:rPr lang="en-US" b="1" dirty="0">
                <a:solidFill>
                  <a:srgbClr val="FF0000"/>
                </a:solidFill>
                <a:latin typeface="Century Gothic" charset="0"/>
              </a:rPr>
              <a:t>Moving EOT outside of vacuum system by creating a THz replica of the bunch field using Coherent Cherenkov radiation</a:t>
            </a:r>
          </a:p>
          <a:p>
            <a:pPr marL="0" indent="0" eaLnBrk="1" hangingPunct="1">
              <a:buClr>
                <a:schemeClr val="tx2"/>
              </a:buClr>
              <a:buNone/>
            </a:pPr>
            <a:endParaRPr lang="en-US" sz="1200" dirty="0">
              <a:cs typeface="Calibri" panose="020F0502020204030204" pitchFamily="34" charset="0"/>
            </a:endParaRPr>
          </a:p>
          <a:p>
            <a:pPr eaLnBrk="1" hangingPunct="1">
              <a:buClr>
                <a:schemeClr val="tx2"/>
              </a:buClr>
            </a:pPr>
            <a:endParaRPr lang="en-US" sz="1200" dirty="0">
              <a:cs typeface="Calibri" panose="020F0502020204030204" pitchFamily="34" charset="0"/>
            </a:endParaRPr>
          </a:p>
          <a:p>
            <a:pPr eaLnBrk="1" hangingPunct="1">
              <a:buClr>
                <a:schemeClr val="tx2"/>
              </a:buClr>
            </a:pPr>
            <a:endParaRPr lang="en-US" dirty="0">
              <a:cs typeface="Calibri" panose="020F0502020204030204" pitchFamily="34" charset="0"/>
            </a:endParaRPr>
          </a:p>
          <a:p>
            <a:pPr eaLnBrk="1" hangingPunct="1">
              <a:buClr>
                <a:schemeClr val="tx2"/>
              </a:buClr>
            </a:pPr>
            <a:endParaRPr lang="en-US" dirty="0">
              <a:solidFill>
                <a:schemeClr val="tx1"/>
              </a:solidFill>
              <a:latin typeface="Century Gothic" charset="0"/>
            </a:endParaRPr>
          </a:p>
          <a:p>
            <a:pPr eaLnBrk="1" hangingPunct="1">
              <a:buClr>
                <a:schemeClr val="tx2"/>
              </a:buClr>
            </a:pPr>
            <a:endParaRPr lang="en-US" dirty="0">
              <a:solidFill>
                <a:schemeClr val="tx1"/>
              </a:solidFill>
              <a:latin typeface="Century Gothic" charset="0"/>
            </a:endParaRPr>
          </a:p>
          <a:p>
            <a:pPr eaLnBrk="1" hangingPunct="1">
              <a:buClr>
                <a:schemeClr val="tx2"/>
              </a:buClr>
            </a:pPr>
            <a:endParaRPr lang="en-US" dirty="0">
              <a:solidFill>
                <a:schemeClr val="tx1"/>
              </a:solidFill>
              <a:latin typeface="Century Gothic" charset="0"/>
            </a:endParaRPr>
          </a:p>
          <a:p>
            <a:pPr eaLnBrk="1" hangingPunct="1">
              <a:buClr>
                <a:schemeClr val="tx2"/>
              </a:buClr>
            </a:pPr>
            <a:endParaRPr lang="en-US" dirty="0">
              <a:solidFill>
                <a:schemeClr val="tx1"/>
              </a:solidFill>
              <a:latin typeface="Century Gothic" charset="0"/>
            </a:endParaRPr>
          </a:p>
          <a:p>
            <a:pPr eaLnBrk="1" hangingPunct="1">
              <a:buClr>
                <a:schemeClr val="tx2"/>
              </a:buClr>
            </a:pPr>
            <a:endParaRPr lang="en-US" dirty="0">
              <a:solidFill>
                <a:schemeClr val="tx1"/>
              </a:solidFill>
              <a:latin typeface="Century Gothic" charset="0"/>
            </a:endParaRPr>
          </a:p>
          <a:p>
            <a:pPr eaLnBrk="1" hangingPunct="1">
              <a:buClr>
                <a:schemeClr val="tx2"/>
              </a:buClr>
            </a:pPr>
            <a:endParaRPr lang="en-US" dirty="0">
              <a:solidFill>
                <a:schemeClr val="tx1"/>
              </a:solidFill>
              <a:latin typeface="Century Gothic" charset="0"/>
            </a:endParaRPr>
          </a:p>
          <a:p>
            <a:pPr eaLnBrk="1" hangingPunct="1">
              <a:buClr>
                <a:schemeClr val="tx2"/>
              </a:buClr>
            </a:pPr>
            <a:endParaRPr lang="en-US" dirty="0">
              <a:solidFill>
                <a:schemeClr val="tx1"/>
              </a:solidFill>
              <a:latin typeface="Century Gothic" charset="0"/>
            </a:endParaRPr>
          </a:p>
          <a:p>
            <a:pPr eaLnBrk="1" hangingPunct="1">
              <a:buClr>
                <a:schemeClr val="tx2"/>
              </a:buClr>
            </a:pPr>
            <a:endParaRPr lang="en-US" dirty="0">
              <a:solidFill>
                <a:schemeClr val="tx1"/>
              </a:solidFill>
              <a:latin typeface="Century Gothic" charset="0"/>
            </a:endParaRPr>
          </a:p>
          <a:p>
            <a:pPr eaLnBrk="1" hangingPunct="1">
              <a:buClr>
                <a:schemeClr val="tx2"/>
              </a:buClr>
            </a:pPr>
            <a:r>
              <a:rPr lang="en-US" dirty="0">
                <a:solidFill>
                  <a:schemeClr val="tx1"/>
                </a:solidFill>
                <a:latin typeface="Century Gothic" charset="0"/>
              </a:rPr>
              <a:t>Investigating also Coherent Cherenkov diffraction radiation for beam diagnostic of short bunches</a:t>
            </a:r>
          </a:p>
          <a:p>
            <a:pPr eaLnBrk="1" hangingPunct="1">
              <a:buClr>
                <a:schemeClr val="tx2"/>
              </a:buClr>
            </a:pPr>
            <a:endParaRPr lang="en-US" dirty="0">
              <a:solidFill>
                <a:schemeClr val="tx1"/>
              </a:solidFill>
              <a:latin typeface="Century Gothic" charset="0"/>
            </a:endParaRPr>
          </a:p>
          <a:p>
            <a:pPr eaLnBrk="1" hangingPunct="1">
              <a:buClr>
                <a:schemeClr val="tx2"/>
              </a:buClr>
            </a:pPr>
            <a:endParaRPr lang="en-US" dirty="0">
              <a:solidFill>
                <a:schemeClr val="tx1"/>
              </a:solidFill>
              <a:latin typeface="Century Gothic" charset="0"/>
            </a:endParaRPr>
          </a:p>
          <a:p>
            <a:pPr eaLnBrk="1" hangingPunct="1">
              <a:buClr>
                <a:schemeClr val="tx2"/>
              </a:buClr>
            </a:pPr>
            <a:endParaRPr lang="en-US" dirty="0">
              <a:solidFill>
                <a:schemeClr val="tx1"/>
              </a:solidFill>
              <a:latin typeface="Century Gothic" charset="0"/>
            </a:endParaRPr>
          </a:p>
          <a:p>
            <a:pPr eaLnBrk="1" hangingPunct="1">
              <a:buClr>
                <a:schemeClr val="tx2"/>
              </a:buClr>
            </a:pPr>
            <a:endParaRPr lang="en-US" dirty="0">
              <a:solidFill>
                <a:schemeClr val="tx1"/>
              </a:solidFill>
              <a:latin typeface="Century Gothic" charset="0"/>
            </a:endParaRPr>
          </a:p>
          <a:p>
            <a:pPr eaLnBrk="1" hangingPunct="1">
              <a:buClr>
                <a:schemeClr val="tx2"/>
              </a:buClr>
            </a:pPr>
            <a:endParaRPr lang="en-US" dirty="0">
              <a:solidFill>
                <a:schemeClr val="tx1"/>
              </a:solidFill>
              <a:latin typeface="Century Gothic" charset="0"/>
            </a:endParaRPr>
          </a:p>
          <a:p>
            <a:pPr eaLnBrk="1" hangingPunct="1">
              <a:buClr>
                <a:schemeClr val="tx2"/>
              </a:buClr>
            </a:pPr>
            <a:r>
              <a:rPr lang="en-US" dirty="0">
                <a:solidFill>
                  <a:schemeClr val="tx1"/>
                </a:solidFill>
                <a:latin typeface="Century Gothic" charset="0"/>
              </a:rPr>
              <a:t>First tests performed on CLEAR performed in 2018 using Teflon radiator</a:t>
            </a:r>
          </a:p>
        </p:txBody>
      </p:sp>
      <p:pic>
        <p:nvPicPr>
          <p:cNvPr id="20" name="Picture 2">
            <a:extLst>
              <a:ext uri="{FF2B5EF4-FFF2-40B4-BE49-F238E27FC236}">
                <a16:creationId xmlns:a16="http://schemas.microsoft.com/office/drawing/2014/main" id="{6A5EA024-5AEE-5949-A436-492EF2B4154F}"/>
              </a:ext>
            </a:extLst>
          </p:cNvPr>
          <p:cNvPicPr/>
          <p:nvPr/>
        </p:nvPicPr>
        <p:blipFill>
          <a:blip r:embed="rId3" cstate="print"/>
          <a:srcRect l="5000"/>
          <a:stretch>
            <a:fillRect/>
          </a:stretch>
        </p:blipFill>
        <p:spPr bwMode="auto">
          <a:xfrm>
            <a:off x="508814" y="2552618"/>
            <a:ext cx="4363223" cy="2366740"/>
          </a:xfrm>
          <a:prstGeom prst="rect">
            <a:avLst/>
          </a:prstGeom>
          <a:noFill/>
        </p:spPr>
      </p:pic>
      <p:pic>
        <p:nvPicPr>
          <p:cNvPr id="10" name="Image 8" descr="logo_Dundee.png">
            <a:extLst>
              <a:ext uri="{FF2B5EF4-FFF2-40B4-BE49-F238E27FC236}">
                <a16:creationId xmlns:a16="http://schemas.microsoft.com/office/drawing/2014/main" id="{1EDDDE5F-69DF-1948-8B77-22B096F602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78255" y="6465224"/>
            <a:ext cx="1865745" cy="304800"/>
          </a:xfrm>
          <a:prstGeom prst="rect">
            <a:avLst/>
          </a:prstGeom>
        </p:spPr>
      </p:pic>
      <p:pic>
        <p:nvPicPr>
          <p:cNvPr id="11" name="Image 9" descr="logoSTFC.jpg">
            <a:extLst>
              <a:ext uri="{FF2B5EF4-FFF2-40B4-BE49-F238E27FC236}">
                <a16:creationId xmlns:a16="http://schemas.microsoft.com/office/drawing/2014/main" id="{CCE94160-23B3-4C40-B7BD-923F9BC869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29338" y="6471368"/>
            <a:ext cx="966354" cy="327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81340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663838" y="973139"/>
            <a:ext cx="7129037" cy="708025"/>
          </a:xfrm>
        </p:spPr>
        <p:txBody>
          <a:bodyPr/>
          <a:lstStyle/>
          <a:p>
            <a:pPr eaLnBrk="1" hangingPunct="1"/>
            <a:r>
              <a:rPr lang="en-GB" dirty="0">
                <a:latin typeface="Century Gothic" charset="0"/>
              </a:rPr>
              <a:t>Conclusions</a:t>
            </a:r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>
          <a:xfrm>
            <a:off x="322729" y="2238374"/>
            <a:ext cx="8760311" cy="4530726"/>
          </a:xfrm>
        </p:spPr>
        <p:txBody>
          <a:bodyPr/>
          <a:lstStyle/>
          <a:p>
            <a:pPr eaLnBrk="1" hangingPunct="1">
              <a:buClr>
                <a:schemeClr val="tx2"/>
              </a:buClr>
            </a:pPr>
            <a:r>
              <a:rPr lang="en-GB" dirty="0">
                <a:solidFill>
                  <a:srgbClr val="FF0000"/>
                </a:solidFill>
              </a:rPr>
              <a:t>CLIC has funded a </a:t>
            </a:r>
            <a:r>
              <a:rPr lang="en-GB" b="1" dirty="0">
                <a:solidFill>
                  <a:srgbClr val="FF0000"/>
                </a:solidFill>
              </a:rPr>
              <a:t>very wide and rich R&amp;D program </a:t>
            </a:r>
            <a:r>
              <a:rPr lang="en-GB" dirty="0">
                <a:solidFill>
                  <a:srgbClr val="FF0000"/>
                </a:solidFill>
              </a:rPr>
              <a:t>since the CDR in 2012 </a:t>
            </a:r>
            <a:endParaRPr lang="en-GB" dirty="0"/>
          </a:p>
          <a:p>
            <a:pPr eaLnBrk="1" hangingPunct="1">
              <a:buClr>
                <a:schemeClr val="tx2"/>
              </a:buClr>
            </a:pPr>
            <a:r>
              <a:rPr lang="en-GB" dirty="0"/>
              <a:t>Many studies has led to </a:t>
            </a:r>
            <a:r>
              <a:rPr lang="en-GB" b="1" dirty="0">
                <a:solidFill>
                  <a:srgbClr val="FF0000"/>
                </a:solidFill>
              </a:rPr>
              <a:t>substantial improvements </a:t>
            </a:r>
            <a:r>
              <a:rPr lang="en-GB" dirty="0"/>
              <a:t>in cost and  performance, simplicity and reliability.</a:t>
            </a:r>
          </a:p>
          <a:p>
            <a:pPr eaLnBrk="1" hangingPunct="1">
              <a:buClr>
                <a:schemeClr val="tx2"/>
              </a:buClr>
            </a:pPr>
            <a:r>
              <a:rPr lang="en-GB" dirty="0"/>
              <a:t>Some R&amp;D Studies are being </a:t>
            </a:r>
            <a:r>
              <a:rPr lang="en-GB" dirty="0">
                <a:solidFill>
                  <a:srgbClr val="FF0000"/>
                </a:solidFill>
              </a:rPr>
              <a:t>co-financed by LHC and FCC </a:t>
            </a:r>
            <a:r>
              <a:rPr lang="en-GB" dirty="0"/>
              <a:t>:</a:t>
            </a:r>
          </a:p>
          <a:p>
            <a:pPr lvl="1" eaLnBrk="1" hangingPunct="1">
              <a:buClr>
                <a:schemeClr val="tx2"/>
              </a:buClr>
            </a:pPr>
            <a:r>
              <a:rPr lang="en-GB" dirty="0">
                <a:solidFill>
                  <a:srgbClr val="FF0000"/>
                </a:solidFill>
              </a:rPr>
              <a:t>Supersonic Gas Jet : </a:t>
            </a:r>
            <a:r>
              <a:rPr lang="en-US" sz="1200" dirty="0">
                <a:solidFill>
                  <a:srgbClr val="00000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A. Jeff </a:t>
            </a:r>
            <a:r>
              <a:rPr lang="en-US" sz="1200" i="1" dirty="0">
                <a:solidFill>
                  <a:srgbClr val="00000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et al.</a:t>
            </a:r>
            <a:r>
              <a:rPr lang="en-US" sz="1200" dirty="0">
                <a:solidFill>
                  <a:srgbClr val="00000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, “</a:t>
            </a:r>
            <a:r>
              <a:rPr lang="en-US" sz="1200" i="1" dirty="0">
                <a:solidFill>
                  <a:srgbClr val="00000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A quantum gas jet for non-invasive beam profile measurement”</a:t>
            </a:r>
            <a:r>
              <a:rPr lang="en-US" sz="1200" dirty="0">
                <a:solidFill>
                  <a:srgbClr val="00000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, IBIC, Monterey, USA (2014) : A. Jeff </a:t>
            </a:r>
            <a:r>
              <a:rPr lang="en-US" sz="1200" i="1" dirty="0">
                <a:solidFill>
                  <a:srgbClr val="00000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et al.</a:t>
            </a:r>
            <a:r>
              <a:rPr lang="en-US" sz="1200" dirty="0">
                <a:solidFill>
                  <a:srgbClr val="00000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, “</a:t>
            </a:r>
            <a:r>
              <a:rPr lang="en-US" sz="1200" i="1" dirty="0">
                <a:solidFill>
                  <a:srgbClr val="00000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A gas-jet profile monitor for the CLIC Drive Beam”</a:t>
            </a:r>
            <a:r>
              <a:rPr lang="en-US" sz="1200" dirty="0">
                <a:solidFill>
                  <a:srgbClr val="00000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, IBIC, Oxford, UK (2013) : V. </a:t>
            </a:r>
            <a:r>
              <a:rPr lang="en-US" sz="1200" dirty="0" err="1">
                <a:solidFill>
                  <a:srgbClr val="00000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Tzoganis</a:t>
            </a:r>
            <a:r>
              <a:rPr lang="en-US" sz="1200" dirty="0">
                <a:solidFill>
                  <a:srgbClr val="00000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1200" i="1" dirty="0">
                <a:solidFill>
                  <a:srgbClr val="00000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et al.</a:t>
            </a:r>
            <a:r>
              <a:rPr lang="en-US" sz="1200" dirty="0">
                <a:solidFill>
                  <a:srgbClr val="00000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, “</a:t>
            </a:r>
            <a:r>
              <a:rPr lang="en-US" sz="1200" i="1" dirty="0">
                <a:solidFill>
                  <a:srgbClr val="00000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Design and first operation of a supersonic gas jet based beam profile monitor”</a:t>
            </a:r>
            <a:r>
              <a:rPr lang="en-US" sz="1200" dirty="0">
                <a:solidFill>
                  <a:srgbClr val="00000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en-US" sz="1200" kern="800" dirty="0">
                <a:solidFill>
                  <a:prstClr val="black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PRAB 20, 062801 (2017)</a:t>
            </a:r>
            <a:r>
              <a:rPr lang="en-US" sz="1200" dirty="0">
                <a:solidFill>
                  <a:prstClr val="black"/>
                </a:solidFill>
                <a:cs typeface="Calibri" panose="020F0502020204030204" pitchFamily="34" charset="0"/>
              </a:rPr>
              <a:t> </a:t>
            </a:r>
            <a:endParaRPr lang="en-GB" sz="1200" dirty="0">
              <a:solidFill>
                <a:srgbClr val="FF0000"/>
              </a:solidFill>
            </a:endParaRPr>
          </a:p>
          <a:p>
            <a:pPr lvl="1" eaLnBrk="1" hangingPunct="1">
              <a:buClr>
                <a:schemeClr val="tx2"/>
              </a:buClr>
            </a:pPr>
            <a:r>
              <a:rPr lang="en-GB" dirty="0">
                <a:solidFill>
                  <a:srgbClr val="FF0000"/>
                </a:solidFill>
              </a:rPr>
              <a:t>Synchrotron radiation interferometry using random structures : </a:t>
            </a:r>
            <a:r>
              <a:rPr lang="en-US" sz="1200" dirty="0">
                <a:ea typeface="Times New Roman" panose="02020603050405020304" pitchFamily="18" charset="0"/>
                <a:cs typeface="Calibri" panose="020F0502020204030204" pitchFamily="34" charset="0"/>
              </a:rPr>
              <a:t>M. </a:t>
            </a:r>
            <a:r>
              <a:rPr lang="en-US" sz="1200" dirty="0" err="1">
                <a:ea typeface="Times New Roman" panose="02020603050405020304" pitchFamily="18" charset="0"/>
                <a:cs typeface="Calibri" panose="020F0502020204030204" pitchFamily="34" charset="0"/>
              </a:rPr>
              <a:t>Siano</a:t>
            </a:r>
            <a:r>
              <a:rPr lang="en-US" sz="1200" dirty="0"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1200" i="1" dirty="0">
                <a:ea typeface="Times New Roman" panose="02020603050405020304" pitchFamily="18" charset="0"/>
                <a:cs typeface="Calibri" panose="020F0502020204030204" pitchFamily="34" charset="0"/>
              </a:rPr>
              <a:t>et al.</a:t>
            </a:r>
            <a:r>
              <a:rPr lang="en-US" sz="1200" dirty="0">
                <a:ea typeface="Times New Roman" panose="02020603050405020304" pitchFamily="18" charset="0"/>
                <a:cs typeface="Calibri" panose="020F0502020204030204" pitchFamily="34" charset="0"/>
              </a:rPr>
              <a:t>, “</a:t>
            </a:r>
            <a:r>
              <a:rPr lang="en-US" sz="1200" i="1" dirty="0">
                <a:ea typeface="Times New Roman" panose="02020603050405020304" pitchFamily="18" charset="0"/>
                <a:cs typeface="Calibri" panose="020F0502020204030204" pitchFamily="34" charset="0"/>
              </a:rPr>
              <a:t>Characterizing temporal coherence of visible synchrotron radiation with heterodyne near field speckles”</a:t>
            </a:r>
            <a:r>
              <a:rPr lang="en-US" sz="1200" dirty="0">
                <a:ea typeface="Times New Roman" panose="02020603050405020304" pitchFamily="18" charset="0"/>
                <a:cs typeface="Calibri" panose="020F0502020204030204" pitchFamily="34" charset="0"/>
              </a:rPr>
              <a:t>, PRAB 20 110702 (2017)</a:t>
            </a:r>
            <a:r>
              <a:rPr lang="en-US" sz="1200" dirty="0">
                <a:cs typeface="Calibri" panose="020F0502020204030204" pitchFamily="34" charset="0"/>
              </a:rPr>
              <a:t> </a:t>
            </a:r>
            <a:endParaRPr lang="en-GB" dirty="0"/>
          </a:p>
          <a:p>
            <a:pPr eaLnBrk="1" hangingPunct="1">
              <a:buClr>
                <a:schemeClr val="tx2"/>
              </a:buClr>
            </a:pPr>
            <a:r>
              <a:rPr lang="en-GB" dirty="0"/>
              <a:t>Several </a:t>
            </a:r>
            <a:r>
              <a:rPr lang="en-GB" b="1" dirty="0">
                <a:solidFill>
                  <a:srgbClr val="FF0000"/>
                </a:solidFill>
              </a:rPr>
              <a:t>Beam instrumentation test facilities </a:t>
            </a:r>
            <a:r>
              <a:rPr lang="en-GB" dirty="0">
                <a:solidFill>
                  <a:schemeClr val="tx1"/>
                </a:solidFill>
              </a:rPr>
              <a:t>have been put in place </a:t>
            </a:r>
            <a:r>
              <a:rPr lang="en-GB" dirty="0"/>
              <a:t>at </a:t>
            </a:r>
            <a:r>
              <a:rPr lang="en-GB" b="1" dirty="0">
                <a:solidFill>
                  <a:srgbClr val="FF0000"/>
                </a:solidFill>
              </a:rPr>
              <a:t>CLEAR</a:t>
            </a:r>
            <a:r>
              <a:rPr lang="en-GB" dirty="0">
                <a:solidFill>
                  <a:schemeClr val="tx1"/>
                </a:solidFill>
              </a:rPr>
              <a:t>@CERN, </a:t>
            </a:r>
            <a:r>
              <a:rPr lang="en-GB" b="1" dirty="0">
                <a:solidFill>
                  <a:srgbClr val="FF0000"/>
                </a:solidFill>
              </a:rPr>
              <a:t>ATF2</a:t>
            </a:r>
            <a:r>
              <a:rPr lang="en-GB" dirty="0">
                <a:solidFill>
                  <a:schemeClr val="tx1"/>
                </a:solidFill>
              </a:rPr>
              <a:t>@KEK </a:t>
            </a:r>
            <a:r>
              <a:rPr lang="en-GB" dirty="0"/>
              <a:t>and at </a:t>
            </a:r>
            <a:r>
              <a:rPr lang="en-GB" b="1" dirty="0">
                <a:solidFill>
                  <a:srgbClr val="FF0000"/>
                </a:solidFill>
              </a:rPr>
              <a:t>Diamond</a:t>
            </a:r>
            <a:r>
              <a:rPr lang="en-GB" dirty="0">
                <a:solidFill>
                  <a:srgbClr val="FF0000"/>
                </a:solidFill>
              </a:rPr>
              <a:t>. </a:t>
            </a:r>
            <a:r>
              <a:rPr lang="en-US" sz="1200" i="1" dirty="0">
                <a:ea typeface="Times New Roman" panose="02020603050405020304" pitchFamily="18" charset="0"/>
                <a:cs typeface="Calibri" panose="020F0502020204030204" pitchFamily="34" charset="0"/>
              </a:rPr>
              <a:t>Talk on ‘Diagnostic R&amp;D in the CLEAR facility’ by T. </a:t>
            </a:r>
            <a:r>
              <a:rPr lang="en-US" sz="1200" i="1" dirty="0" err="1">
                <a:ea typeface="Times New Roman" panose="02020603050405020304" pitchFamily="18" charset="0"/>
                <a:cs typeface="Calibri" panose="020F0502020204030204" pitchFamily="34" charset="0"/>
              </a:rPr>
              <a:t>Lefevre</a:t>
            </a:r>
            <a:r>
              <a:rPr lang="en-US" sz="1200" i="1" dirty="0">
                <a:ea typeface="Times New Roman" panose="02020603050405020304" pitchFamily="18" charset="0"/>
                <a:cs typeface="Calibri" panose="020F0502020204030204" pitchFamily="34" charset="0"/>
              </a:rPr>
              <a:t> – Thursday at 15h20 </a:t>
            </a:r>
          </a:p>
          <a:p>
            <a:pPr eaLnBrk="1" hangingPunct="1">
              <a:buClr>
                <a:schemeClr val="tx2"/>
              </a:buClr>
            </a:pPr>
            <a:r>
              <a:rPr lang="en-US" dirty="0">
                <a:solidFill>
                  <a:schemeClr val="tx1"/>
                </a:solidFill>
                <a:cs typeface="Calibri" panose="020F0502020204030204" pitchFamily="34" charset="0"/>
              </a:rPr>
              <a:t>Next steps towards a </a:t>
            </a:r>
            <a:r>
              <a:rPr lang="en-US" b="1" dirty="0">
                <a:solidFill>
                  <a:srgbClr val="FF0000"/>
                </a:solidFill>
                <a:cs typeface="Calibri" panose="020F0502020204030204" pitchFamily="34" charset="0"/>
              </a:rPr>
              <a:t>realistic implementation of BI in CLIC </a:t>
            </a:r>
            <a:r>
              <a:rPr lang="en-US" dirty="0">
                <a:solidFill>
                  <a:schemeClr val="tx1"/>
                </a:solidFill>
                <a:cs typeface="Calibri" panose="020F0502020204030204" pitchFamily="34" charset="0"/>
              </a:rPr>
              <a:t>!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9700" name="Slide Number Placeholder 1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fld id="{5A65AE35-4EE5-B040-8242-1C4028E7655C}" type="slidenum">
              <a:rPr lang="en-US" sz="2800">
                <a:solidFill>
                  <a:schemeClr val="bg1"/>
                </a:solidFill>
              </a:rPr>
              <a:pPr/>
              <a:t>43</a:t>
            </a:fld>
            <a:endParaRPr lang="en-US" sz="28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97109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Century Gothic" charset="0"/>
              </a:rPr>
              <a:t>Thanks for your attention</a:t>
            </a:r>
            <a:endParaRPr lang="en-GB" dirty="0">
              <a:latin typeface="Century Gothic" charset="0"/>
            </a:endParaRPr>
          </a:p>
        </p:txBody>
      </p:sp>
      <p:sp>
        <p:nvSpPr>
          <p:cNvPr id="4403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fld id="{8EE51BF6-6CF2-4A41-816F-D7E2EF64CEB8}" type="slidenum">
              <a:rPr lang="en-US" sz="2800">
                <a:solidFill>
                  <a:schemeClr val="bg1"/>
                </a:solidFill>
              </a:rPr>
              <a:pPr/>
              <a:t>44</a:t>
            </a:fld>
            <a:endParaRPr lang="en-US" sz="280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34" b="18368"/>
          <a:stretch/>
        </p:blipFill>
        <p:spPr>
          <a:xfrm>
            <a:off x="7238015" y="2735268"/>
            <a:ext cx="1304293" cy="911676"/>
          </a:xfrm>
          <a:prstGeom prst="rect">
            <a:avLst/>
          </a:prstGeom>
        </p:spPr>
      </p:pic>
      <p:pic>
        <p:nvPicPr>
          <p:cNvPr id="8" name="Picture 7" descr="Diamon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7420" y="5813753"/>
            <a:ext cx="1496636" cy="5925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11" y="5604813"/>
            <a:ext cx="956809" cy="95680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775" y="2682382"/>
            <a:ext cx="1031522" cy="1009252"/>
          </a:xfrm>
          <a:prstGeom prst="rect">
            <a:avLst/>
          </a:prstGeom>
        </p:spPr>
      </p:pic>
      <p:pic>
        <p:nvPicPr>
          <p:cNvPr id="11" name="Picture 2" descr="ésultat de recherche d'images pour &quot;tomsk polytechnic university logo&quot;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6591" y="2638064"/>
            <a:ext cx="1302713" cy="1302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1EE2911-C1A2-524A-865E-64701B44FB9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89450" y="4212487"/>
            <a:ext cx="1769693" cy="89055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54A0735-A70C-C848-A89C-D70148B41A0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847" y="2801755"/>
            <a:ext cx="1142712" cy="660086"/>
          </a:xfrm>
          <a:prstGeom prst="rect">
            <a:avLst/>
          </a:prstGeom>
        </p:spPr>
      </p:pic>
      <p:pic>
        <p:nvPicPr>
          <p:cNvPr id="15" name="Image 8" descr="logo_Dundee.png">
            <a:extLst>
              <a:ext uri="{FF2B5EF4-FFF2-40B4-BE49-F238E27FC236}">
                <a16:creationId xmlns:a16="http://schemas.microsoft.com/office/drawing/2014/main" id="{A36099B1-C6B9-4845-B48D-A2F71C2D861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69411" y="4191935"/>
            <a:ext cx="2777034" cy="453674"/>
          </a:xfrm>
          <a:prstGeom prst="rect">
            <a:avLst/>
          </a:prstGeom>
        </p:spPr>
      </p:pic>
      <p:pic>
        <p:nvPicPr>
          <p:cNvPr id="16" name="Image 9" descr="logoSTFC.jpg">
            <a:extLst>
              <a:ext uri="{FF2B5EF4-FFF2-40B4-BE49-F238E27FC236}">
                <a16:creationId xmlns:a16="http://schemas.microsoft.com/office/drawing/2014/main" id="{D9500AA0-E7E7-424B-B4E8-EE238889BD2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9513" y="4160305"/>
            <a:ext cx="2456561" cy="831851"/>
          </a:xfrm>
          <a:prstGeom prst="rect">
            <a:avLst/>
          </a:prstGeom>
        </p:spPr>
      </p:pic>
      <p:pic>
        <p:nvPicPr>
          <p:cNvPr id="17" name="Picture 2" descr="H:\Work\Presentations\General Images\ox_logo_blue_pos.png">
            <a:extLst>
              <a:ext uri="{FF2B5EF4-FFF2-40B4-BE49-F238E27FC236}">
                <a16:creationId xmlns:a16="http://schemas.microsoft.com/office/drawing/2014/main" id="{7AC29248-C984-A143-8BCF-E1C7C088FC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316" y="2729422"/>
            <a:ext cx="1052512" cy="962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81DE0EE-94DE-934B-83C2-84F92B3D859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551993" y="5785437"/>
            <a:ext cx="1752645" cy="710531"/>
          </a:xfrm>
          <a:prstGeom prst="rect">
            <a:avLst/>
          </a:prstGeom>
        </p:spPr>
      </p:pic>
      <p:pic>
        <p:nvPicPr>
          <p:cNvPr id="20" name="Picture 20" descr="Liv_logo_0616.png">
            <a:extLst>
              <a:ext uri="{FF2B5EF4-FFF2-40B4-BE49-F238E27FC236}">
                <a16:creationId xmlns:a16="http://schemas.microsoft.com/office/drawing/2014/main" id="{945B3596-3B7F-8448-8D58-8D897260B04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9079" y="4767960"/>
            <a:ext cx="2003588" cy="923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B5C5ED5-45FF-C74A-A08C-9616F7BB1FF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596256" y="5772962"/>
            <a:ext cx="1092200" cy="6985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54538A1-3AE4-1D43-AE57-205D749519CB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824606" y="5741212"/>
            <a:ext cx="11811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64791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Century Gothic" charset="0"/>
              </a:rPr>
              <a:t>Thanks for your attention</a:t>
            </a:r>
            <a:endParaRPr lang="en-GB" dirty="0">
              <a:latin typeface="Century Gothic" charset="0"/>
            </a:endParaRPr>
          </a:p>
        </p:txBody>
      </p:sp>
      <p:sp>
        <p:nvSpPr>
          <p:cNvPr id="4403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fld id="{8EE51BF6-6CF2-4A41-816F-D7E2EF64CEB8}" type="slidenum">
              <a:rPr lang="en-US" sz="2800">
                <a:solidFill>
                  <a:schemeClr val="bg1"/>
                </a:solidFill>
              </a:rPr>
              <a:pPr/>
              <a:t>45</a:t>
            </a:fld>
            <a:endParaRPr lang="en-US" sz="280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34" b="18368"/>
          <a:stretch/>
        </p:blipFill>
        <p:spPr>
          <a:xfrm>
            <a:off x="7238015" y="2735268"/>
            <a:ext cx="1304293" cy="911676"/>
          </a:xfrm>
          <a:prstGeom prst="rect">
            <a:avLst/>
          </a:prstGeom>
        </p:spPr>
      </p:pic>
      <p:pic>
        <p:nvPicPr>
          <p:cNvPr id="8" name="Picture 7" descr="Diamon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7420" y="5813753"/>
            <a:ext cx="1496636" cy="5925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11" y="5604813"/>
            <a:ext cx="956809" cy="95680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775" y="2682382"/>
            <a:ext cx="1031522" cy="1009252"/>
          </a:xfrm>
          <a:prstGeom prst="rect">
            <a:avLst/>
          </a:prstGeom>
        </p:spPr>
      </p:pic>
      <p:pic>
        <p:nvPicPr>
          <p:cNvPr id="11" name="Picture 2" descr="ésultat de recherche d'images pour &quot;tomsk polytechnic university logo&quot;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6591" y="2638064"/>
            <a:ext cx="1302713" cy="1302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1EE2911-C1A2-524A-865E-64701B44FB9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89450" y="4212487"/>
            <a:ext cx="1769693" cy="89055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54A0735-A70C-C848-A89C-D70148B41A0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847" y="2801755"/>
            <a:ext cx="1142712" cy="660086"/>
          </a:xfrm>
          <a:prstGeom prst="rect">
            <a:avLst/>
          </a:prstGeom>
        </p:spPr>
      </p:pic>
      <p:pic>
        <p:nvPicPr>
          <p:cNvPr id="15" name="Image 8" descr="logo_Dundee.png">
            <a:extLst>
              <a:ext uri="{FF2B5EF4-FFF2-40B4-BE49-F238E27FC236}">
                <a16:creationId xmlns:a16="http://schemas.microsoft.com/office/drawing/2014/main" id="{A36099B1-C6B9-4845-B48D-A2F71C2D861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69411" y="4191935"/>
            <a:ext cx="2777034" cy="453674"/>
          </a:xfrm>
          <a:prstGeom prst="rect">
            <a:avLst/>
          </a:prstGeom>
        </p:spPr>
      </p:pic>
      <p:pic>
        <p:nvPicPr>
          <p:cNvPr id="16" name="Image 9" descr="logoSTFC.jpg">
            <a:extLst>
              <a:ext uri="{FF2B5EF4-FFF2-40B4-BE49-F238E27FC236}">
                <a16:creationId xmlns:a16="http://schemas.microsoft.com/office/drawing/2014/main" id="{D9500AA0-E7E7-424B-B4E8-EE238889BD2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9513" y="4160305"/>
            <a:ext cx="2456561" cy="831851"/>
          </a:xfrm>
          <a:prstGeom prst="rect">
            <a:avLst/>
          </a:prstGeom>
        </p:spPr>
      </p:pic>
      <p:pic>
        <p:nvPicPr>
          <p:cNvPr id="17" name="Picture 2" descr="H:\Work\Presentations\General Images\ox_logo_blue_pos.png">
            <a:extLst>
              <a:ext uri="{FF2B5EF4-FFF2-40B4-BE49-F238E27FC236}">
                <a16:creationId xmlns:a16="http://schemas.microsoft.com/office/drawing/2014/main" id="{7AC29248-C984-A143-8BCF-E1C7C088FC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316" y="2729422"/>
            <a:ext cx="1052512" cy="962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81DE0EE-94DE-934B-83C2-84F92B3D859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551993" y="5785437"/>
            <a:ext cx="1752645" cy="710531"/>
          </a:xfrm>
          <a:prstGeom prst="rect">
            <a:avLst/>
          </a:prstGeom>
        </p:spPr>
      </p:pic>
      <p:pic>
        <p:nvPicPr>
          <p:cNvPr id="20" name="Picture 20" descr="Liv_logo_0616.png">
            <a:extLst>
              <a:ext uri="{FF2B5EF4-FFF2-40B4-BE49-F238E27FC236}">
                <a16:creationId xmlns:a16="http://schemas.microsoft.com/office/drawing/2014/main" id="{945B3596-3B7F-8448-8D58-8D897260B04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9079" y="4767960"/>
            <a:ext cx="2003588" cy="923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B5C5ED5-45FF-C74A-A08C-9616F7BB1FF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596256" y="5772962"/>
            <a:ext cx="1092200" cy="6985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54538A1-3AE4-1D43-AE57-205D749519CB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824606" y="5741212"/>
            <a:ext cx="1181100" cy="76200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91B27DE3-8E39-D343-9463-D9E8A6E3F8BB}"/>
              </a:ext>
            </a:extLst>
          </p:cNvPr>
          <p:cNvSpPr/>
          <p:nvPr/>
        </p:nvSpPr>
        <p:spPr>
          <a:xfrm rot="20477781">
            <a:off x="908125" y="3460944"/>
            <a:ext cx="7255530" cy="1569660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endParaRPr lang="en-US" sz="2400" dirty="0">
              <a:solidFill>
                <a:srgbClr val="FF0000"/>
              </a:solidFill>
              <a:latin typeface="+mn-lt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r>
              <a:rPr lang="en-US" sz="2400" dirty="0">
                <a:solidFill>
                  <a:srgbClr val="FF0000"/>
                </a:solidFill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Many thanks to all the great Students, </a:t>
            </a:r>
          </a:p>
          <a:p>
            <a:pPr algn="ctr"/>
            <a:r>
              <a:rPr lang="en-US" sz="2400" dirty="0">
                <a:solidFill>
                  <a:srgbClr val="FF0000"/>
                </a:solidFill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Postdocs and Collaborators</a:t>
            </a:r>
          </a:p>
          <a:p>
            <a:pPr algn="ctr"/>
            <a:r>
              <a:rPr lang="en-US" sz="2400" dirty="0">
                <a:solidFill>
                  <a:srgbClr val="FF0000"/>
                </a:solidFill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endParaRPr lang="en-US" sz="2400" dirty="0">
              <a:solidFill>
                <a:srgbClr val="FF0000"/>
              </a:solidFill>
              <a:latin typeface="+mn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732418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fld id="{8EE51BF6-6CF2-4A41-816F-D7E2EF64CEB8}" type="slidenum">
              <a:rPr lang="en-US" sz="2800">
                <a:solidFill>
                  <a:schemeClr val="bg1"/>
                </a:solidFill>
              </a:rPr>
              <a:pPr/>
              <a:t>46</a:t>
            </a:fld>
            <a:endParaRPr lang="en-US" sz="2800">
              <a:solidFill>
                <a:schemeClr val="bg1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28A9EDB-22EC-9B43-9023-E12F0C0CA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Spares</a:t>
            </a:r>
          </a:p>
        </p:txBody>
      </p:sp>
    </p:spTree>
    <p:extLst>
      <p:ext uri="{BB962C8B-B14F-4D97-AF65-F5344CB8AC3E}">
        <p14:creationId xmlns:p14="http://schemas.microsoft.com/office/powerpoint/2010/main" val="169807843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 Drive Beam BPM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13345" y="1009485"/>
            <a:ext cx="6221610" cy="1920250"/>
          </a:xfrm>
        </p:spPr>
        <p:txBody>
          <a:bodyPr/>
          <a:lstStyle/>
          <a:p>
            <a:pPr marL="0" indent="0">
              <a:buNone/>
            </a:pPr>
            <a:r>
              <a:rPr lang="en-US" sz="1800" u="sng" dirty="0">
                <a:latin typeface="Times New Roman" charset="0"/>
              </a:rPr>
              <a:t>Requirements:</a:t>
            </a:r>
          </a:p>
          <a:p>
            <a:pPr marL="365125" lvl="1" indent="-190500">
              <a:buFont typeface="Arial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Times New Roman" charset="0"/>
              </a:rPr>
              <a:t>High current 100A – high bunch frequency 12GHz</a:t>
            </a:r>
          </a:p>
          <a:p>
            <a:pPr marL="365125" lvl="1" indent="-190500">
              <a:buFont typeface="Arial" charset="0"/>
              <a:buChar char="•"/>
            </a:pPr>
            <a:r>
              <a:rPr lang="fr-FR" sz="1600" dirty="0">
                <a:latin typeface="Times New Roman" charset="0"/>
                <a:cs typeface="Times New Roman" charset="0"/>
              </a:rPr>
              <a:t>In the </a:t>
            </a:r>
            <a:r>
              <a:rPr lang="fr-FR" sz="1600" dirty="0" err="1">
                <a:latin typeface="Times New Roman" charset="0"/>
                <a:cs typeface="Times New Roman" charset="0"/>
              </a:rPr>
              <a:t>vicinity</a:t>
            </a:r>
            <a:r>
              <a:rPr lang="fr-FR" sz="1600" dirty="0">
                <a:latin typeface="Times New Roman" charset="0"/>
                <a:cs typeface="Times New Roman" charset="0"/>
              </a:rPr>
              <a:t> of an RF structure </a:t>
            </a:r>
            <a:r>
              <a:rPr lang="fr-FR" sz="1600" dirty="0" err="1">
                <a:latin typeface="Times New Roman" charset="0"/>
                <a:cs typeface="Times New Roman" charset="0"/>
              </a:rPr>
              <a:t>producing</a:t>
            </a:r>
            <a:r>
              <a:rPr lang="fr-FR" sz="1600" dirty="0">
                <a:latin typeface="Times New Roman" charset="0"/>
                <a:cs typeface="Times New Roman" charset="0"/>
              </a:rPr>
              <a:t> 100MW @12GHz</a:t>
            </a:r>
          </a:p>
          <a:p>
            <a:pPr marL="365125" lvl="1" indent="-190500">
              <a:buFont typeface="Arial" charset="0"/>
              <a:buChar char="•"/>
            </a:pPr>
            <a:r>
              <a:rPr lang="fr-FR" sz="1600" dirty="0">
                <a:latin typeface="Times New Roman" charset="0"/>
                <a:cs typeface="Times New Roman" charset="0"/>
              </a:rPr>
              <a:t>Temporal </a:t>
            </a:r>
            <a:r>
              <a:rPr lang="fr-FR" sz="1600" dirty="0" err="1">
                <a:latin typeface="Times New Roman" charset="0"/>
                <a:cs typeface="Times New Roman" charset="0"/>
              </a:rPr>
              <a:t>resolution</a:t>
            </a:r>
            <a:r>
              <a:rPr lang="fr-FR" sz="1600" dirty="0">
                <a:latin typeface="Times New Roman" charset="0"/>
                <a:cs typeface="Times New Roman" charset="0"/>
              </a:rPr>
              <a:t> of 10ns</a:t>
            </a:r>
          </a:p>
          <a:p>
            <a:pPr marL="365125" lvl="1" indent="-190500">
              <a:buFont typeface="Arial" charset="0"/>
              <a:buChar char="•"/>
            </a:pPr>
            <a:r>
              <a:rPr lang="fr-FR" sz="1600" dirty="0">
                <a:latin typeface="Times New Roman" charset="0"/>
                <a:cs typeface="Times New Roman" charset="0"/>
              </a:rPr>
              <a:t>2μm </a:t>
            </a:r>
            <a:r>
              <a:rPr lang="fr-FR" sz="1600" dirty="0" err="1">
                <a:latin typeface="Times New Roman" charset="0"/>
                <a:cs typeface="Times New Roman" charset="0"/>
              </a:rPr>
              <a:t>resolution</a:t>
            </a:r>
            <a:r>
              <a:rPr lang="fr-FR" sz="1600" dirty="0">
                <a:latin typeface="Times New Roman" charset="0"/>
                <a:cs typeface="Times New Roman" charset="0"/>
              </a:rPr>
              <a:t> over an aperture of 23mm (</a:t>
            </a:r>
            <a:r>
              <a:rPr lang="fr-FR" sz="1600" dirty="0" err="1">
                <a:latin typeface="Times New Roman" charset="0"/>
                <a:cs typeface="Times New Roman" charset="0"/>
              </a:rPr>
              <a:t>accurate</a:t>
            </a:r>
            <a:r>
              <a:rPr lang="fr-FR" sz="1600" dirty="0">
                <a:latin typeface="Times New Roman" charset="0"/>
                <a:cs typeface="Times New Roman" charset="0"/>
              </a:rPr>
              <a:t> calibration)</a:t>
            </a:r>
          </a:p>
          <a:p>
            <a:pPr marL="365125" lvl="1" indent="-190500">
              <a:buFont typeface="Arial" charset="0"/>
              <a:buChar char="•"/>
            </a:pPr>
            <a:r>
              <a:rPr lang="fr-FR" sz="1600" dirty="0">
                <a:latin typeface="Times New Roman" charset="0"/>
                <a:cs typeface="Times New Roman" charset="0"/>
              </a:rPr>
              <a:t>Simple and Cheap ~ 40k </a:t>
            </a:r>
            <a:r>
              <a:rPr lang="fr-FR" sz="1600" dirty="0" err="1">
                <a:latin typeface="Times New Roman" charset="0"/>
                <a:cs typeface="Times New Roman" charset="0"/>
              </a:rPr>
              <a:t>units</a:t>
            </a:r>
            <a:endParaRPr lang="fr-FR" sz="1600" dirty="0">
              <a:latin typeface="Times New Roman" charset="0"/>
              <a:cs typeface="Times New Roman" charset="0"/>
            </a:endParaRPr>
          </a:p>
        </p:txBody>
      </p:sp>
      <p:pic>
        <p:nvPicPr>
          <p:cNvPr id="4" name="Picture 6" descr="ific_2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131" y="1392316"/>
            <a:ext cx="6223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47" descr="Lap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131" y="2001916"/>
            <a:ext cx="83820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necteur droit 24"/>
          <p:cNvCxnSpPr/>
          <p:nvPr/>
        </p:nvCxnSpPr>
        <p:spPr>
          <a:xfrm rot="5400000">
            <a:off x="1891032" y="1962228"/>
            <a:ext cx="1447800" cy="317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8" descr="CERN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5331" y="1392316"/>
            <a:ext cx="533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ip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8258" y="2814520"/>
            <a:ext cx="1730375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 descr="ipu_piece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4658" y="2814520"/>
            <a:ext cx="1905000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ZoneTexte 19"/>
          <p:cNvSpPr txBox="1">
            <a:spLocks noChangeArrowheads="1"/>
          </p:cNvSpPr>
          <p:nvPr/>
        </p:nvSpPr>
        <p:spPr bwMode="auto">
          <a:xfrm>
            <a:off x="-555" y="3147895"/>
            <a:ext cx="48768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0"/>
                <a:cs typeface="Times New Roman" charset="0"/>
              </a:rPr>
              <a:t>CLIC TEST FACILITY 3 uses Inductive Pick-ups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0"/>
                <a:cs typeface="Times New Roman" charset="0"/>
              </a:rPr>
              <a:t>~60 Units ~ 5um resolution measured</a:t>
            </a:r>
          </a:p>
        </p:txBody>
      </p:sp>
      <p:sp>
        <p:nvSpPr>
          <p:cNvPr id="11" name="ZoneTexte 20"/>
          <p:cNvSpPr txBox="1">
            <a:spLocks noChangeArrowheads="1"/>
          </p:cNvSpPr>
          <p:nvPr/>
        </p:nvSpPr>
        <p:spPr bwMode="auto">
          <a:xfrm>
            <a:off x="7846458" y="4030545"/>
            <a:ext cx="9159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0"/>
                <a:cs typeface="Times New Roman" charset="0"/>
              </a:rPr>
              <a:t>M. Gasior</a:t>
            </a:r>
          </a:p>
        </p:txBody>
      </p:sp>
      <p:sp>
        <p:nvSpPr>
          <p:cNvPr id="12" name="ZoneTexte 25"/>
          <p:cNvSpPr txBox="1">
            <a:spLocks noChangeArrowheads="1"/>
          </p:cNvSpPr>
          <p:nvPr/>
        </p:nvSpPr>
        <p:spPr bwMode="auto">
          <a:xfrm>
            <a:off x="17540" y="4158695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0"/>
                <a:cs typeface="Times New Roman" charset="0"/>
              </a:rPr>
              <a:t>Cheaper alternative based on Stripline Pick-ups </a:t>
            </a: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0"/>
                <a:cs typeface="Times New Roman" charset="0"/>
              </a:rPr>
              <a:t>(</a:t>
            </a:r>
            <a:r>
              <a:rPr kumimoji="0" lang="fr-FR" sz="12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0"/>
                <a:cs typeface="Times New Roman" charset="0"/>
              </a:rPr>
              <a:t>A. Benot-Morell, S. Smith, M. Wendt, L. Soby</a:t>
            </a: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0"/>
                <a:cs typeface="Times New Roman" charset="0"/>
              </a:rPr>
              <a:t>)</a:t>
            </a:r>
          </a:p>
        </p:txBody>
      </p:sp>
      <p:pic>
        <p:nvPicPr>
          <p:cNvPr id="13" name="Picture 2" descr="C:\Users\mwendt\Documents\CERN\CLIC\DriveBeamBPM\MyAnalysis\Geometry10elecSmall.bmp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40" y="4658758"/>
            <a:ext cx="2362200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" descr="C:\Users\mwendt\Documents\CERN\CLIC\DriveBeamBPM\MyAnalysis\10degSmallElecSignalFDWakefield.bmp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2140" y="4606370"/>
            <a:ext cx="2514600" cy="148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9" descr="DBBPM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5340" y="4658758"/>
            <a:ext cx="1785938" cy="1295400"/>
          </a:xfrm>
          <a:prstGeom prst="rect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Image 16" descr="CLICDBStriplineBPM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18" t="10310" r="50877" b="2042"/>
          <a:stretch>
            <a:fillRect/>
          </a:stretch>
        </p:blipFill>
        <p:spPr bwMode="auto">
          <a:xfrm>
            <a:off x="7180340" y="4658758"/>
            <a:ext cx="1828800" cy="1295400"/>
          </a:xfrm>
          <a:prstGeom prst="rect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ZoneTexte 31"/>
          <p:cNvSpPr txBox="1">
            <a:spLocks noChangeArrowheads="1"/>
          </p:cNvSpPr>
          <p:nvPr/>
        </p:nvSpPr>
        <p:spPr bwMode="auto">
          <a:xfrm>
            <a:off x="5689678" y="5954158"/>
            <a:ext cx="29384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0"/>
                <a:cs typeface="Times New Roman" charset="0"/>
              </a:rPr>
              <a:t>To be tested on CTF3 in 2013</a:t>
            </a:r>
          </a:p>
        </p:txBody>
      </p:sp>
    </p:spTree>
    <p:extLst>
      <p:ext uri="{BB962C8B-B14F-4D97-AF65-F5344CB8AC3E}">
        <p14:creationId xmlns:p14="http://schemas.microsoft.com/office/powerpoint/2010/main" val="93361164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800" dirty="0">
                <a:latin typeface="Century Gothic" charset="0"/>
              </a:rPr>
              <a:t>Incoherent Cherenkov Diffraction Radiation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3AAF74-2E20-E041-8021-52145EF685FD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2"/>
              <p:cNvSpPr txBox="1">
                <a:spLocks/>
              </p:cNvSpPr>
              <p:nvPr/>
            </p:nvSpPr>
            <p:spPr bwMode="auto">
              <a:xfrm>
                <a:off x="212397" y="2418663"/>
                <a:ext cx="5913748" cy="2365730"/>
              </a:xfrm>
              <a:prstGeom prst="rect">
                <a:avLst/>
              </a:prstGeom>
              <a:noFill/>
              <a:ln>
                <a:noFill/>
              </a:ln>
              <a:extLst>
                <a:ext uri="{FAA26D3D-D897-4be2-8F04-BA451C77F1D7}">
                  <ma14:placeholderFlag xmlns="" xmlns:ma14="http://schemas.microsoft.com/office/mac/drawingml/2011/main" val="1"/>
                </a:ex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lvl1pPr marL="342900" indent="-34290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SzPct val="80000"/>
                  <a:buFont typeface="Wingdings 3" charset="0"/>
                  <a:buChar char=""/>
                  <a:defRPr kern="1200">
                    <a:solidFill>
                      <a:srgbClr val="404040"/>
                    </a:solidFill>
                    <a:latin typeface="+mn-lt"/>
                    <a:ea typeface="ＭＳ Ｐゴシック" charset="0"/>
                    <a:cs typeface="ＭＳ Ｐゴシック" charset="0"/>
                  </a:defRPr>
                </a:lvl1pPr>
                <a:lvl2pPr marL="742950" indent="-28575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SzPct val="80000"/>
                  <a:buFont typeface="Wingdings 3" charset="0"/>
                  <a:buChar char=""/>
                  <a:defRPr sz="1600" kern="1200">
                    <a:solidFill>
                      <a:srgbClr val="404040"/>
                    </a:solidFill>
                    <a:latin typeface="+mn-lt"/>
                    <a:ea typeface="ＭＳ Ｐゴシック" charset="0"/>
                    <a:cs typeface="+mn-cs"/>
                  </a:defRPr>
                </a:lvl2pPr>
                <a:lvl3pPr marL="1143000" indent="-22860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SzPct val="80000"/>
                  <a:buFont typeface="Wingdings 3" charset="0"/>
                  <a:buChar char=""/>
                  <a:defRPr sz="1400" kern="1200">
                    <a:solidFill>
                      <a:srgbClr val="404040"/>
                    </a:solidFill>
                    <a:latin typeface="+mn-lt"/>
                    <a:ea typeface="ＭＳ Ｐゴシック" charset="0"/>
                    <a:cs typeface="+mn-cs"/>
                  </a:defRPr>
                </a:lvl3pPr>
                <a:lvl4pPr marL="1600200" indent="-22860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SzPct val="80000"/>
                  <a:buFont typeface="Wingdings 3" charset="0"/>
                  <a:buChar char=""/>
                  <a:defRPr sz="1200" kern="1200">
                    <a:solidFill>
                      <a:srgbClr val="404040"/>
                    </a:solidFill>
                    <a:latin typeface="+mn-lt"/>
                    <a:ea typeface="ＭＳ Ｐゴシック" charset="0"/>
                    <a:cs typeface="+mn-cs"/>
                  </a:defRPr>
                </a:lvl4pPr>
                <a:lvl5pPr marL="2057400" indent="-22860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SzPct val="80000"/>
                  <a:buFont typeface="Wingdings 3" charset="0"/>
                  <a:buChar char=""/>
                  <a:defRPr sz="1200" kern="1200">
                    <a:solidFill>
                      <a:srgbClr val="404040"/>
                    </a:solidFill>
                    <a:latin typeface="+mn-lt"/>
                    <a:ea typeface="ＭＳ Ｐゴシック" charset="0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6576" indent="0">
                  <a:buFont typeface="Wingdings 3" charset="0"/>
                  <a:buNone/>
                </a:pPr>
                <a:r>
                  <a:rPr lang="en-US" b="1" dirty="0"/>
                  <a:t>Incoherent</a:t>
                </a:r>
                <a:r>
                  <a:rPr lang="en-US" dirty="0"/>
                  <a:t> </a:t>
                </a:r>
                <a:r>
                  <a:rPr lang="en-US" b="1" dirty="0"/>
                  <a:t>Cherenkov Diffraction Radiation (</a:t>
                </a:r>
                <a:r>
                  <a:rPr lang="en-US" b="1" dirty="0" err="1"/>
                  <a:t>ChDR</a:t>
                </a:r>
                <a:r>
                  <a:rPr lang="en-US" b="1" dirty="0"/>
                  <a:t>)</a:t>
                </a:r>
              </a:p>
              <a:p>
                <a:pPr marL="36576" indent="0">
                  <a:buFont typeface="Wingdings 3" charset="0"/>
                  <a:buNone/>
                </a:pPr>
                <a:r>
                  <a:rPr lang="en-US" sz="1600" dirty="0"/>
                  <a:t>The electric field of ultra-relativistic charged particles passing in the vicinity of a dielectric radiator produce photons by Cherenkov mechanism (polarization effect).</a:t>
                </a:r>
              </a:p>
              <a:p>
                <a:pPr marL="322326" indent="-285750">
                  <a:buClr>
                    <a:schemeClr val="tx2"/>
                  </a:buClr>
                </a:pPr>
                <a:r>
                  <a:rPr lang="en-US" dirty="0">
                    <a:solidFill>
                      <a:schemeClr val="tx2"/>
                    </a:solidFill>
                  </a:rPr>
                  <a:t>Large emission angle: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mtClean="0">
                            <a:solidFill>
                              <a:schemeClr val="tx2"/>
                            </a:solidFill>
                            <a:latin typeface="Cambria Math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mr-IN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 smtClean="0">
                                    <a:solidFill>
                                      <a:schemeClr val="tx2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de-CH" i="1" smtClean="0">
                                    <a:solidFill>
                                      <a:schemeClr val="tx2"/>
                                    </a:solidFill>
                                    <a:latin typeface="Cambria Math" charset="0"/>
                                  </a:rPr>
                                  <m:t>𝐶h</m:t>
                                </m:r>
                              </m:sub>
                            </m:sSub>
                          </m:e>
                        </m:d>
                        <m:r>
                          <a:rPr lang="de-CH" i="1" smtClean="0">
                            <a:solidFill>
                              <a:schemeClr val="tx2"/>
                            </a:solidFill>
                            <a:latin typeface="Cambria Math" charset="0"/>
                          </a:rPr>
                          <m:t>=</m:t>
                        </m:r>
                        <m:f>
                          <m:fPr>
                            <m:ctrlPr>
                              <a:rPr lang="mr-IN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CH" i="1" smtClean="0">
                                <a:solidFill>
                                  <a:schemeClr val="tx2"/>
                                </a:solidFill>
                                <a:latin typeface="Cambria Math" charset="0"/>
                              </a:rPr>
                              <m:t>1</m:t>
                            </m:r>
                          </m:num>
                          <m:den>
                            <m:r>
                              <a:rPr lang="mr-IN" i="1" smtClean="0">
                                <a:solidFill>
                                  <a:schemeClr val="tx2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𝛽</m:t>
                            </m:r>
                            <m:r>
                              <a:rPr lang="de-CH" i="1" smtClean="0">
                                <a:solidFill>
                                  <a:schemeClr val="tx2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𝑛</m:t>
                            </m:r>
                          </m:den>
                        </m:f>
                      </m:e>
                    </m:func>
                  </m:oMath>
                </a14:m>
                <a:endParaRPr lang="en-US" dirty="0">
                  <a:solidFill>
                    <a:schemeClr val="tx2"/>
                  </a:solidFill>
                </a:endParaRPr>
              </a:p>
              <a:p>
                <a:pPr marL="322326" indent="-285750">
                  <a:buClr>
                    <a:schemeClr val="tx2"/>
                  </a:buClr>
                </a:pPr>
                <a:r>
                  <a:rPr lang="en-US" dirty="0">
                    <a:solidFill>
                      <a:schemeClr val="tx2"/>
                    </a:solidFill>
                  </a:rPr>
                  <a:t>Photons emitted along the target</a:t>
                </a:r>
              </a:p>
              <a:p>
                <a:pPr marL="36576" indent="0">
                  <a:buFont typeface="Wingdings 3" charset="0"/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6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12397" y="2418663"/>
                <a:ext cx="5913748" cy="2365730"/>
              </a:xfrm>
              <a:prstGeom prst="rect">
                <a:avLst/>
              </a:prstGeom>
              <a:blipFill rotWithShape="0">
                <a:blip r:embed="rId2"/>
                <a:stretch>
                  <a:fillRect l="-309" t="-1546"/>
                </a:stretch>
              </a:blipFill>
              <a:ln>
                <a:noFill/>
              </a:ln>
              <a:extLst>
                <a:ext uri="{FAA26D3D-D897-4be2-8F04-BA451C77F1D7}">
                  <ma14:placeholderFlag xmlns:ma14="http://schemas.microsoft.com/office/mac/drawingml/2011/main" val="1"/>
                </a:ex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-445489" y="5673158"/>
                <a:ext cx="7491551" cy="115134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mr-IN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"/>
                              <a:cs typeface="Mangal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mr-IN" i="1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"/>
                                  <a:cs typeface="Mangal" charset="0"/>
                                </a:rPr>
                              </m:ctrlPr>
                            </m:sSupPr>
                            <m:e>
                              <m:r>
                                <a:rPr lang="de-CH" i="1">
                                  <a:solidFill>
                                    <a:srgbClr val="0055A0"/>
                                  </a:solidFill>
                                  <a:latin typeface="Cambria Math" charset="0"/>
                                  <a:ea typeface=""/>
                                  <a:cs typeface="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mr-IN" i="1">
                                  <a:solidFill>
                                    <a:srgbClr val="0055A0"/>
                                  </a:solidFill>
                                  <a:latin typeface="Cambria Math" charset="0"/>
                                  <a:ea typeface=""/>
                                  <a:cs typeface="Mangal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i="1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"/>
                                  <a:cs typeface=""/>
                                </a:rPr>
                              </m:ctrlPr>
                            </m:sSubPr>
                            <m:e>
                              <m:r>
                                <a:rPr lang="de-CH" i="1">
                                  <a:solidFill>
                                    <a:srgbClr val="0055A0"/>
                                  </a:solidFill>
                                  <a:latin typeface="Cambria Math" charset="0"/>
                                  <a:ea typeface=""/>
                                  <a:cs typeface="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de-CH" i="1">
                                  <a:solidFill>
                                    <a:srgbClr val="0055A0"/>
                                  </a:solidFill>
                                  <a:latin typeface="Cambria Math" charset="0"/>
                                  <a:ea typeface=""/>
                                  <a:cs typeface=""/>
                                </a:rPr>
                                <m:t>𝐷𝑐𝑝h</m:t>
                              </m:r>
                            </m:sub>
                          </m:sSub>
                        </m:num>
                        <m:den>
                          <m:r>
                            <a:rPr lang="de-CH" i="1" smtClean="0">
                              <a:solidFill>
                                <a:srgbClr val="0055A0"/>
                              </a:solidFill>
                              <a:latin typeface="Cambria Math" charset="0"/>
                              <a:ea typeface=""/>
                              <a:cs typeface=""/>
                            </a:rPr>
                            <m:t>𝑑</m:t>
                          </m:r>
                          <m:r>
                            <m:rPr>
                              <m:sty m:val="p"/>
                            </m:rPr>
                            <a:rPr lang="el-GR" i="1" smtClean="0">
                              <a:solidFill>
                                <a:srgbClr val="0055A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Ω</m:t>
                          </m:r>
                          <m:r>
                            <a:rPr lang="de-CH" i="1" smtClean="0">
                              <a:solidFill>
                                <a:srgbClr val="0055A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𝑑</m:t>
                          </m:r>
                          <m:r>
                            <a:rPr lang="de-CH" i="1" smtClean="0">
                              <a:solidFill>
                                <a:srgbClr val="0055A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𝜆</m:t>
                          </m:r>
                        </m:den>
                      </m:f>
                      <m:r>
                        <a:rPr lang="de-CH" i="1" smtClean="0">
                          <a:solidFill>
                            <a:srgbClr val="0055A0"/>
                          </a:solidFill>
                          <a:latin typeface="Cambria Math" charset="0"/>
                          <a:ea typeface=""/>
                          <a:cs typeface=""/>
                        </a:rPr>
                        <m:t>=</m:t>
                      </m:r>
                      <m:f>
                        <m:fPr>
                          <m:ctrlPr>
                            <a:rPr lang="mr-IN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"/>
                              <a:cs typeface="Mangal" charset="0"/>
                            </a:rPr>
                          </m:ctrlPr>
                        </m:fPr>
                        <m:num>
                          <m:r>
                            <a:rPr lang="mr-IN" i="1" smtClean="0">
                              <a:solidFill>
                                <a:srgbClr val="0055A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𝛼</m:t>
                          </m:r>
                          <m:r>
                            <a:rPr lang="de-CH" i="1" smtClean="0">
                              <a:solidFill>
                                <a:srgbClr val="0055A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𝑛</m:t>
                          </m:r>
                        </m:num>
                        <m:den>
                          <m:r>
                            <a:rPr lang="mr-IN" i="1" smtClean="0">
                              <a:solidFill>
                                <a:srgbClr val="0055A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𝜆</m:t>
                          </m:r>
                        </m:den>
                      </m:f>
                      <m:sSup>
                        <m:sSupPr>
                          <m:ctrlPr>
                            <a:rPr lang="mr-IN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"/>
                              <a:cs typeface="Mangal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mr-IN" i="1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"/>
                                  <a:cs typeface="Mangal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mr-IN" i="1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  <a:ea typeface=""/>
                                      <a:cs typeface="Mangal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CH" i="1">
                                      <a:solidFill>
                                        <a:srgbClr val="0055A0"/>
                                      </a:solidFill>
                                      <a:latin typeface="Cambria Math" charset="0"/>
                                      <a:ea typeface=""/>
                                      <a:cs typeface=""/>
                                    </a:rPr>
                                    <m:t>𝐿</m:t>
                                  </m:r>
                                </m:num>
                                <m:den>
                                  <m:r>
                                    <a:rPr lang="mr-IN" i="1">
                                      <a:solidFill>
                                        <a:srgbClr val="0055A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𝜆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de-CH" i="1" smtClean="0">
                              <a:solidFill>
                                <a:srgbClr val="0055A0"/>
                              </a:solidFill>
                              <a:latin typeface="Cambria Math" charset="0"/>
                              <a:ea typeface=""/>
                              <a:cs typeface="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mr-IN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"/>
                              <a:cs typeface="Mangal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mr-IN" i="1" smtClea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"/>
                                  <a:cs typeface="Mangal" charset="0"/>
                                </a:rPr>
                              </m:ctrlPr>
                            </m:fPr>
                            <m:num>
                              <m:func>
                                <m:funcPr>
                                  <m:ctrlPr>
                                    <a:rPr lang="en-US" i="1" smtClean="0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  <a:ea typeface=""/>
                                      <a:cs typeface="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mtClean="0">
                                      <a:solidFill>
                                        <a:srgbClr val="0055A0"/>
                                      </a:solidFill>
                                      <a:latin typeface="Cambria Math" charset="0"/>
                                      <a:ea typeface=""/>
                                      <a:cs typeface=""/>
                                    </a:rPr>
                                    <m:t>sin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mr-IN" i="1" smtClean="0">
                                          <a:solidFill>
                                            <a:srgbClr val="0055A0"/>
                                          </a:solidFill>
                                          <a:latin typeface="Cambria Math" panose="02040503050406030204" pitchFamily="18" charset="0"/>
                                          <a:ea typeface=""/>
                                          <a:cs typeface="Mangal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mr-IN" i="1">
                                              <a:solidFill>
                                                <a:srgbClr val="0055A0"/>
                                              </a:solidFill>
                                              <a:latin typeface="Cambria Math" panose="02040503050406030204" pitchFamily="18" charset="0"/>
                                              <a:ea typeface=""/>
                                              <a:cs typeface="Mangal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mr-IN" i="1">
                                              <a:solidFill>
                                                <a:srgbClr val="0055A0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𝜋</m:t>
                                          </m:r>
                                          <m:r>
                                            <a:rPr lang="de-CH" i="1">
                                              <a:solidFill>
                                                <a:srgbClr val="0055A0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𝐿</m:t>
                                          </m:r>
                                        </m:num>
                                        <m:den>
                                          <m:r>
                                            <a:rPr lang="mr-IN" i="1">
                                              <a:solidFill>
                                                <a:srgbClr val="0055A0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𝛽𝜆</m:t>
                                          </m:r>
                                        </m:den>
                                      </m:f>
                                      <m:d>
                                        <m:dPr>
                                          <m:ctrlPr>
                                            <a:rPr lang="mr-IN" i="1">
                                              <a:solidFill>
                                                <a:srgbClr val="0055A0"/>
                                              </a:solidFill>
                                              <a:latin typeface="Cambria Math" panose="02040503050406030204" pitchFamily="18" charset="0"/>
                                              <a:ea typeface=""/>
                                              <a:cs typeface="Mangal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de-CH" i="1">
                                              <a:solidFill>
                                                <a:srgbClr val="0055A0"/>
                                              </a:solidFill>
                                              <a:latin typeface="Cambria Math" charset="0"/>
                                              <a:ea typeface=""/>
                                              <a:cs typeface=""/>
                                            </a:rPr>
                                            <m:t>1−</m:t>
                                          </m:r>
                                          <m:r>
                                            <a:rPr lang="de-CH" i="1">
                                              <a:solidFill>
                                                <a:srgbClr val="0055A0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𝛽</m:t>
                                          </m:r>
                                          <m:r>
                                            <a:rPr lang="de-CH" i="1">
                                              <a:solidFill>
                                                <a:srgbClr val="0055A0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𝑛</m:t>
                                          </m:r>
                                          <m:func>
                                            <m:funcPr>
                                              <m:ctrlPr>
                                                <a:rPr lang="de-CH" i="1">
                                                  <a:solidFill>
                                                    <a:srgbClr val="0055A0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funcPr>
                                            <m:fNam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de-CH">
                                                  <a:solidFill>
                                                    <a:srgbClr val="0055A0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cos</m:t>
                                              </m:r>
                                            </m:fName>
                                            <m:e>
                                              <m:r>
                                                <a:rPr lang="de-CH" i="1">
                                                  <a:solidFill>
                                                    <a:srgbClr val="0055A0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𝜃</m:t>
                                              </m:r>
                                            </m:e>
                                          </m:func>
                                        </m:e>
                                      </m:d>
                                    </m:e>
                                  </m:d>
                                </m:e>
                              </m:func>
                            </m:num>
                            <m:den>
                              <m:f>
                                <m:fPr>
                                  <m:ctrlPr>
                                    <a:rPr lang="mr-IN" i="1" smtClean="0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  <a:ea typeface=""/>
                                      <a:cs typeface="Mangal" charset="0"/>
                                    </a:rPr>
                                  </m:ctrlPr>
                                </m:fPr>
                                <m:num>
                                  <m:r>
                                    <a:rPr lang="mr-IN" i="1" smtClean="0">
                                      <a:solidFill>
                                        <a:srgbClr val="0055A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𝜋</m:t>
                                  </m:r>
                                  <m:r>
                                    <a:rPr lang="de-CH" i="1" smtClean="0">
                                      <a:solidFill>
                                        <a:srgbClr val="0055A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𝐿</m:t>
                                  </m:r>
                                </m:num>
                                <m:den>
                                  <m:r>
                                    <a:rPr lang="mr-IN" i="1" smtClean="0">
                                      <a:solidFill>
                                        <a:srgbClr val="0055A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𝛽𝜆</m:t>
                                  </m:r>
                                </m:den>
                              </m:f>
                              <m:d>
                                <m:dPr>
                                  <m:ctrlPr>
                                    <a:rPr lang="mr-IN" i="1" smtClean="0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  <a:ea typeface=""/>
                                      <a:cs typeface="Mangal" charset="0"/>
                                    </a:rPr>
                                  </m:ctrlPr>
                                </m:dPr>
                                <m:e>
                                  <m:r>
                                    <a:rPr lang="de-CH" i="1" smtClean="0">
                                      <a:solidFill>
                                        <a:srgbClr val="0055A0"/>
                                      </a:solidFill>
                                      <a:latin typeface="Cambria Math" charset="0"/>
                                      <a:ea typeface=""/>
                                      <a:cs typeface=""/>
                                    </a:rPr>
                                    <m:t>1−</m:t>
                                  </m:r>
                                  <m:r>
                                    <a:rPr lang="de-CH" i="1" smtClean="0">
                                      <a:solidFill>
                                        <a:srgbClr val="0055A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𝛽</m:t>
                                  </m:r>
                                  <m:r>
                                    <a:rPr lang="de-CH" i="1" smtClean="0">
                                      <a:solidFill>
                                        <a:srgbClr val="0055A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𝑛</m:t>
                                  </m:r>
                                  <m:func>
                                    <m:funcPr>
                                      <m:ctrlPr>
                                        <a:rPr lang="de-CH" i="1" smtClean="0">
                                          <a:solidFill>
                                            <a:srgbClr val="0055A0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de-CH" smtClean="0">
                                          <a:solidFill>
                                            <a:srgbClr val="0055A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r>
                                        <a:rPr lang="de-CH" i="1" smtClean="0">
                                          <a:solidFill>
                                            <a:srgbClr val="0055A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𝜃</m:t>
                                      </m:r>
                                    </m:e>
                                  </m:func>
                                </m:e>
                              </m:d>
                            </m:den>
                          </m:f>
                        </m:e>
                      </m:d>
                      <m:sSup>
                        <m:sSupPr>
                          <m:ctrlPr>
                            <a:rPr lang="mr-IN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"/>
                              <a:cs typeface="Mangal" charset="0"/>
                            </a:rPr>
                          </m:ctrlPr>
                        </m:sSupPr>
                        <m:e>
                          <m:r>
                            <a:rPr lang="de-CH" i="1" smtClean="0">
                              <a:solidFill>
                                <a:srgbClr val="0055A0"/>
                              </a:solidFill>
                              <a:latin typeface="Cambria Math" charset="0"/>
                              <a:ea typeface=""/>
                              <a:cs typeface=""/>
                            </a:rPr>
                            <m:t>𝑠𝑖𝑛</m:t>
                          </m:r>
                        </m:e>
                        <m:sup>
                          <m:r>
                            <a:rPr lang="de-CH" i="1" smtClean="0">
                              <a:solidFill>
                                <a:srgbClr val="0055A0"/>
                              </a:solidFill>
                              <a:latin typeface="Cambria Math" charset="0"/>
                              <a:ea typeface=""/>
                              <a:cs typeface=""/>
                            </a:rPr>
                            <m:t>2</m:t>
                          </m:r>
                        </m:sup>
                      </m:sSup>
                      <m:r>
                        <a:rPr lang="mr-IN" i="1" smtClean="0">
                          <a:solidFill>
                            <a:srgbClr val="0055A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𝜃</m:t>
                      </m:r>
                      <m:r>
                        <a:rPr lang="de-CH" i="1" smtClean="0">
                          <a:solidFill>
                            <a:srgbClr val="0055A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 .</m:t>
                      </m:r>
                      <m:sSup>
                        <m:sSupPr>
                          <m:ctrlPr>
                            <a:rPr lang="de-CH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lang="de-CH" i="1" smtClean="0">
                              <a:solidFill>
                                <a:srgbClr val="0055A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𝑒</m:t>
                          </m:r>
                        </m:e>
                        <m:sup>
                          <m:d>
                            <m:dPr>
                              <m:ctrlPr>
                                <a:rPr lang="mr-IN" i="1" smtClea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r>
                                <a:rPr lang="de-CH" i="1" smtClean="0">
                                  <a:solidFill>
                                    <a:srgbClr val="0055A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solidFill>
                                    <a:srgbClr val="0055A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4</m:t>
                              </m:r>
                              <m:r>
                                <a:rPr lang="de-CH" i="1" smtClean="0">
                                  <a:solidFill>
                                    <a:srgbClr val="0055A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𝜋</m:t>
                              </m:r>
                              <m:f>
                                <m:fPr>
                                  <m:ctrlPr>
                                    <a:rPr lang="mr-IN" i="1" smtClean="0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CH" i="1" smtClean="0">
                                      <a:solidFill>
                                        <a:srgbClr val="0055A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h</m:t>
                                  </m:r>
                                </m:num>
                                <m:den>
                                  <m:r>
                                    <a:rPr lang="mr-IN" i="1" smtClean="0">
                                      <a:solidFill>
                                        <a:srgbClr val="0055A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𝛾𝛽𝜆</m:t>
                                  </m:r>
                                </m:den>
                              </m:f>
                            </m:e>
                          </m:d>
                        </m:sup>
                      </m:sSup>
                    </m:oMath>
                  </m:oMathPara>
                </a14:m>
                <a:endParaRPr lang="en-US" dirty="0">
                  <a:solidFill>
                    <a:srgbClr val="0055A0"/>
                  </a:solidFill>
                  <a:latin typeface="Arial"/>
                  <a:ea typeface=""/>
                  <a:cs typeface="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45489" y="5673158"/>
                <a:ext cx="7491551" cy="115134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251526" y="5112272"/>
            <a:ext cx="489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solidFill>
                  <a:srgbClr val="0070C0"/>
                </a:solidFill>
                <a:latin typeface="+mn-lt"/>
                <a:ea typeface=""/>
                <a:cs typeface=""/>
              </a:rPr>
              <a:t>For a cylindrical geometry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456433" y="4987570"/>
            <a:ext cx="465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4D4D4D">
                    <a:lumMod val="50000"/>
                  </a:srgbClr>
                </a:solidFill>
                <a:latin typeface="Arial"/>
                <a:ea typeface=""/>
                <a:cs typeface=""/>
              </a:rPr>
              <a:t>L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1240267" y="5673599"/>
            <a:ext cx="4120445" cy="1164150"/>
          </a:xfrm>
          <a:prstGeom prst="roundRect">
            <a:avLst/>
          </a:prstGeom>
          <a:noFill/>
          <a:ln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5448155" y="5842152"/>
            <a:ext cx="982135" cy="818279"/>
          </a:xfrm>
          <a:prstGeom prst="round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329293" y="5443768"/>
            <a:ext cx="1349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FF0000"/>
                </a:solidFill>
                <a:latin typeface="+mn-lt"/>
                <a:ea typeface=""/>
                <a:cs typeface=""/>
              </a:rPr>
              <a:t>Exponential decay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FF0000"/>
                </a:solidFill>
                <a:latin typeface="+mn-lt"/>
                <a:ea typeface=""/>
                <a:cs typeface=""/>
              </a:rPr>
              <a:t>of the particle field</a:t>
            </a:r>
          </a:p>
        </p:txBody>
      </p:sp>
      <p:sp>
        <p:nvSpPr>
          <p:cNvPr id="25" name="Rectangle 24"/>
          <p:cNvSpPr/>
          <p:nvPr/>
        </p:nvSpPr>
        <p:spPr>
          <a:xfrm>
            <a:off x="6915365" y="5694119"/>
            <a:ext cx="201257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200" i="1" dirty="0">
                <a:solidFill>
                  <a:srgbClr val="0055A0"/>
                </a:solidFill>
                <a:latin typeface="Symbol" charset="2"/>
                <a:ea typeface=""/>
                <a:cs typeface="Symbol" charset="2"/>
              </a:rPr>
              <a:t>a, </a:t>
            </a:r>
            <a:r>
              <a:rPr lang="en-GB" sz="1200" i="1" dirty="0">
                <a:solidFill>
                  <a:srgbClr val="0055A0"/>
                </a:solidFill>
                <a:latin typeface="Times New Roman"/>
                <a:ea typeface=""/>
                <a:cs typeface="Times New Roman"/>
              </a:rPr>
              <a:t>fine structure constant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200" i="1" dirty="0">
                <a:solidFill>
                  <a:srgbClr val="0055A0"/>
                </a:solidFill>
                <a:latin typeface="Symbol" charset="2"/>
                <a:ea typeface=""/>
                <a:cs typeface="Symbol" charset="2"/>
              </a:rPr>
              <a:t>b, </a:t>
            </a:r>
            <a:r>
              <a:rPr lang="en-GB" sz="1200" i="1" dirty="0">
                <a:solidFill>
                  <a:srgbClr val="0055A0"/>
                </a:solidFill>
                <a:latin typeface="Times New Roman"/>
                <a:ea typeface=""/>
                <a:cs typeface="Times New Roman"/>
              </a:rPr>
              <a:t>normalised beam velocity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200" i="1" dirty="0">
                <a:solidFill>
                  <a:srgbClr val="0055A0"/>
                </a:solidFill>
                <a:latin typeface="Symbol" charset="2"/>
                <a:ea typeface=""/>
                <a:cs typeface="Symbol" charset="2"/>
              </a:rPr>
              <a:t>g,</a:t>
            </a:r>
            <a:r>
              <a:rPr lang="en-GB" sz="1200" i="1" dirty="0">
                <a:solidFill>
                  <a:srgbClr val="0055A0"/>
                </a:solidFill>
                <a:latin typeface="Times New Roman"/>
                <a:ea typeface=""/>
                <a:cs typeface="Times New Roman"/>
              </a:rPr>
              <a:t> beam relativistic factor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200" i="1" dirty="0">
                <a:solidFill>
                  <a:srgbClr val="0055A0"/>
                </a:solidFill>
                <a:latin typeface="Symbol" charset="2"/>
                <a:ea typeface=""/>
                <a:cs typeface="Symbol" charset="2"/>
              </a:rPr>
              <a:t>q, </a:t>
            </a:r>
            <a:r>
              <a:rPr lang="en-GB" sz="1200" i="1" dirty="0">
                <a:solidFill>
                  <a:srgbClr val="0055A0"/>
                </a:solidFill>
                <a:latin typeface="Times New Roman"/>
                <a:ea typeface=""/>
                <a:cs typeface="Times New Roman"/>
              </a:rPr>
              <a:t>angle of observation</a:t>
            </a:r>
            <a:endParaRPr lang="en-GB" sz="1200" i="1" dirty="0">
              <a:solidFill>
                <a:srgbClr val="0055A0"/>
              </a:solidFill>
              <a:latin typeface="Symbol" charset="2"/>
              <a:ea typeface=""/>
              <a:cs typeface="Symbol" charset="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712400" y="5443119"/>
            <a:ext cx="25015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0055A0">
                    <a:lumMod val="60000"/>
                    <a:lumOff val="40000"/>
                  </a:srgbClr>
                </a:solidFill>
                <a:latin typeface="+mn-lt"/>
                <a:ea typeface=""/>
                <a:cs typeface=""/>
              </a:rPr>
              <a:t>Cherenkov emission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52400" y="779559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rgbClr val="0055A0"/>
                </a:solidFill>
                <a:latin typeface="Arial"/>
                <a:ea typeface=""/>
                <a:cs typeface=""/>
              </a:rPr>
              <a:t>Ref: </a:t>
            </a:r>
            <a:r>
              <a:rPr lang="en-US" sz="1200" dirty="0">
                <a:solidFill>
                  <a:srgbClr val="0055A0"/>
                </a:solidFill>
                <a:latin typeface="Arial"/>
                <a:ea typeface=""/>
                <a:cs typeface=""/>
              </a:rPr>
              <a:t>A.P. </a:t>
            </a:r>
            <a:r>
              <a:rPr lang="en-US" sz="1200" dirty="0" err="1">
                <a:solidFill>
                  <a:srgbClr val="0055A0"/>
                </a:solidFill>
                <a:latin typeface="Arial"/>
                <a:ea typeface=""/>
                <a:cs typeface=""/>
              </a:rPr>
              <a:t>Potylitsyn</a:t>
            </a:r>
            <a:r>
              <a:rPr lang="en-US" sz="1200" dirty="0">
                <a:solidFill>
                  <a:srgbClr val="0055A0"/>
                </a:solidFill>
                <a:latin typeface="Arial"/>
                <a:ea typeface=""/>
                <a:cs typeface=""/>
              </a:rPr>
              <a:t> et al, Diffraction radiation from charged particles, STMP 29 (Springer Berlin </a:t>
            </a:r>
            <a:r>
              <a:rPr lang="en-US" sz="1200" dirty="0" err="1">
                <a:solidFill>
                  <a:srgbClr val="0055A0"/>
                </a:solidFill>
                <a:latin typeface="Arial"/>
                <a:ea typeface=""/>
                <a:cs typeface=""/>
              </a:rPr>
              <a:t>Hedeilberg</a:t>
            </a:r>
            <a:r>
              <a:rPr lang="en-US" sz="1200" dirty="0">
                <a:solidFill>
                  <a:srgbClr val="0055A0"/>
                </a:solidFill>
                <a:latin typeface="Arial"/>
                <a:ea typeface=""/>
                <a:cs typeface=""/>
              </a:rPr>
              <a:t> 2010)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200" dirty="0">
              <a:solidFill>
                <a:srgbClr val="0055A0"/>
              </a:solidFill>
              <a:latin typeface="Arial"/>
              <a:ea typeface=""/>
              <a:cs typeface="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003403" y="2199387"/>
            <a:ext cx="3142365" cy="3091911"/>
            <a:chOff x="5825603" y="2516887"/>
            <a:chExt cx="3142365" cy="3091911"/>
          </a:xfrm>
        </p:grpSpPr>
        <p:sp>
          <p:nvSpPr>
            <p:cNvPr id="5" name="Rectangle 4"/>
            <p:cNvSpPr/>
            <p:nvPr/>
          </p:nvSpPr>
          <p:spPr>
            <a:xfrm>
              <a:off x="5937537" y="2572254"/>
              <a:ext cx="2901662" cy="90045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5937538" y="4555568"/>
              <a:ext cx="2901662" cy="90045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6492665" y="3841245"/>
              <a:ext cx="735496" cy="406557"/>
            </a:xfrm>
            <a:prstGeom prst="ellipse">
              <a:avLst/>
            </a:prstGeom>
            <a:gradFill flip="none" rotWithShape="1">
              <a:gsLst>
                <a:gs pos="19000">
                  <a:schemeClr val="tx2">
                    <a:lumMod val="60000"/>
                    <a:lumOff val="40000"/>
                  </a:schemeClr>
                </a:gs>
                <a:gs pos="72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9" name="Straight Arrow Connector 8"/>
            <p:cNvCxnSpPr/>
            <p:nvPr/>
          </p:nvCxnSpPr>
          <p:spPr>
            <a:xfrm flipV="1">
              <a:off x="5825603" y="4034062"/>
              <a:ext cx="3025141" cy="7264"/>
            </a:xfrm>
            <a:prstGeom prst="straightConnector1">
              <a:avLst/>
            </a:prstGeom>
            <a:ln w="19050">
              <a:solidFill>
                <a:schemeClr val="tx2">
                  <a:lumMod val="60000"/>
                  <a:lumOff val="4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/>
            <p:cNvSpPr/>
            <p:nvPr/>
          </p:nvSpPr>
          <p:spPr>
            <a:xfrm>
              <a:off x="6741667" y="3123517"/>
              <a:ext cx="192505" cy="1873072"/>
            </a:xfrm>
            <a:prstGeom prst="ellipse">
              <a:avLst/>
            </a:prstGeom>
            <a:noFill/>
            <a:ln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6860413" y="4576957"/>
              <a:ext cx="864605" cy="900459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8495144" y="4057223"/>
              <a:ext cx="0" cy="538450"/>
            </a:xfrm>
            <a:prstGeom prst="straightConnector1">
              <a:avLst/>
            </a:prstGeom>
            <a:ln w="19050">
              <a:solidFill>
                <a:schemeClr val="accent1">
                  <a:lumMod val="10000"/>
                </a:schemeClr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8502747" y="4119471"/>
              <a:ext cx="4652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dirty="0">
                  <a:solidFill>
                    <a:srgbClr val="4D4D4D">
                      <a:lumMod val="50000"/>
                    </a:srgbClr>
                  </a:solidFill>
                  <a:latin typeface="Arial"/>
                  <a:ea typeface=""/>
                  <a:cs typeface=""/>
                </a:rPr>
                <a:t>h</a:t>
              </a: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flipV="1">
              <a:off x="6837919" y="2559495"/>
              <a:ext cx="769231" cy="874463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>
              <a:off x="5937537" y="5599872"/>
              <a:ext cx="2901662" cy="8926"/>
            </a:xfrm>
            <a:prstGeom prst="straightConnector1">
              <a:avLst/>
            </a:prstGeom>
            <a:ln w="19050">
              <a:solidFill>
                <a:schemeClr val="accent1">
                  <a:lumMod val="10000"/>
                </a:schemeClr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7317914" y="2754927"/>
              <a:ext cx="149610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00" b="1" dirty="0">
                  <a:solidFill>
                    <a:srgbClr val="7030A0"/>
                  </a:solidFill>
                  <a:latin typeface="Arial"/>
                  <a:ea typeface=""/>
                  <a:cs typeface=""/>
                </a:rPr>
                <a:t>Cherenkov DR</a:t>
              </a:r>
            </a:p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00" b="1" dirty="0">
                  <a:solidFill>
                    <a:srgbClr val="7030A0"/>
                  </a:solidFill>
                  <a:latin typeface="Arial"/>
                  <a:ea typeface=""/>
                  <a:cs typeface=""/>
                </a:rPr>
                <a:t>photons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Rectangle 22"/>
                <p:cNvSpPr/>
                <p:nvPr/>
              </p:nvSpPr>
              <p:spPr>
                <a:xfrm>
                  <a:off x="7346143" y="4584960"/>
                  <a:ext cx="591124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defTabSz="914400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"/>
                                <a:cs typeface="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7030A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de-CH" i="1">
                                <a:solidFill>
                                  <a:srgbClr val="7030A0"/>
                                </a:solidFill>
                                <a:latin typeface="Cambria Math" charset="0"/>
                                <a:ea typeface=""/>
                                <a:cs typeface=""/>
                              </a:rPr>
                              <m:t>𝐶h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solidFill>
                      <a:srgbClr val="7030A0"/>
                    </a:solidFill>
                    <a:latin typeface="Arial"/>
                    <a:ea typeface=""/>
                    <a:cs typeface=""/>
                  </a:endParaRPr>
                </a:p>
              </p:txBody>
            </p:sp>
          </mc:Choice>
          <mc:Fallback xmlns="">
            <p:sp>
              <p:nvSpPr>
                <p:cNvPr id="23" name="Rectangle 2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46143" y="4584960"/>
                  <a:ext cx="591124" cy="369332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b="-163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4" name="Arc 23"/>
            <p:cNvSpPr/>
            <p:nvPr/>
          </p:nvSpPr>
          <p:spPr>
            <a:xfrm rot="3880591">
              <a:off x="6592850" y="4148546"/>
              <a:ext cx="891641" cy="767330"/>
            </a:xfrm>
            <a:prstGeom prst="arc">
              <a:avLst>
                <a:gd name="adj1" fmla="val 18144146"/>
                <a:gd name="adj2" fmla="val 0"/>
              </a:avLst>
            </a:prstGeom>
            <a:ln>
              <a:solidFill>
                <a:schemeClr val="bg2">
                  <a:lumMod val="10000"/>
                </a:schemeClr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0055A0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937538" y="2516887"/>
              <a:ext cx="25015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00">
                  <a:solidFill>
                    <a:srgbClr val="0055A0">
                      <a:lumMod val="60000"/>
                      <a:lumOff val="40000"/>
                    </a:srgbClr>
                  </a:solidFill>
                  <a:latin typeface="Arial"/>
                  <a:ea typeface=""/>
                  <a:cs typeface=""/>
                </a:rPr>
                <a:t>Dielectric</a:t>
              </a:r>
              <a:endParaRPr lang="en-US" sz="1400" dirty="0">
                <a:solidFill>
                  <a:srgbClr val="0055A0">
                    <a:lumMod val="60000"/>
                    <a:lumOff val="40000"/>
                  </a:srgbClr>
                </a:solidFill>
                <a:latin typeface="Arial"/>
                <a:ea typeface=""/>
                <a:cs typeface="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899654" y="3436694"/>
              <a:ext cx="10702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solidFill>
                    <a:srgbClr val="0070C0"/>
                  </a:solidFill>
                  <a:latin typeface="Arial"/>
                  <a:ea typeface=""/>
                  <a:cs typeface=""/>
                </a:rPr>
                <a:t>E Field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904868" y="4284833"/>
              <a:ext cx="115939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solidFill>
                    <a:srgbClr val="F8F8F8">
                      <a:lumMod val="10000"/>
                    </a:srgbClr>
                  </a:solidFill>
                  <a:latin typeface="Arial"/>
                  <a:ea typeface=""/>
                  <a:cs typeface=""/>
                </a:rPr>
                <a:t>Vacuum</a:t>
              </a:r>
            </a:p>
          </p:txBody>
        </p:sp>
      </p:grpSp>
      <p:sp>
        <p:nvSpPr>
          <p:cNvPr id="3" name="Left Brace 2"/>
          <p:cNvSpPr/>
          <p:nvPr/>
        </p:nvSpPr>
        <p:spPr>
          <a:xfrm>
            <a:off x="6829925" y="5683261"/>
            <a:ext cx="153042" cy="875614"/>
          </a:xfrm>
          <a:prstGeom prst="leftBrac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C0865A9-E154-0B44-81ED-4FBEEEDFA536}"/>
              </a:ext>
            </a:extLst>
          </p:cNvPr>
          <p:cNvSpPr txBox="1"/>
          <p:nvPr/>
        </p:nvSpPr>
        <p:spPr>
          <a:xfrm>
            <a:off x="6659379" y="6623354"/>
            <a:ext cx="24961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/>
              <a:t>T. Lefevre, CLIC workshop 2018, CERN</a:t>
            </a:r>
          </a:p>
        </p:txBody>
      </p:sp>
    </p:spTree>
    <p:extLst>
      <p:ext uri="{BB962C8B-B14F-4D97-AF65-F5344CB8AC3E}">
        <p14:creationId xmlns:p14="http://schemas.microsoft.com/office/powerpoint/2010/main" val="108156057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663838" y="973139"/>
            <a:ext cx="7129037" cy="708025"/>
          </a:xfrm>
        </p:spPr>
        <p:txBody>
          <a:bodyPr/>
          <a:lstStyle/>
          <a:p>
            <a:pPr eaLnBrk="1" hangingPunct="1"/>
            <a:r>
              <a:rPr lang="en-GB" sz="2800" dirty="0">
                <a:latin typeface="Century Gothic" charset="0"/>
              </a:rPr>
              <a:t>Experimental set-up </a:t>
            </a:r>
            <a:r>
              <a:rPr lang="en-GB" sz="2800">
                <a:latin typeface="Century Gothic" charset="0"/>
              </a:rPr>
              <a:t>on CESR (1/3)</a:t>
            </a:r>
            <a:endParaRPr lang="en-GB" sz="2800" dirty="0">
              <a:latin typeface="Century Gothic" charset="0"/>
            </a:endParaRPr>
          </a:p>
        </p:txBody>
      </p:sp>
      <p:sp>
        <p:nvSpPr>
          <p:cNvPr id="29700" name="Slide Number Placeholder 1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fld id="{5A65AE35-4EE5-B040-8242-1C4028E7655C}" type="slidenum">
              <a:rPr lang="en-US" sz="2800">
                <a:solidFill>
                  <a:schemeClr val="bg1"/>
                </a:solidFill>
              </a:rPr>
              <a:pPr/>
              <a:t>49</a:t>
            </a:fld>
            <a:endParaRPr lang="en-US" sz="2800">
              <a:solidFill>
                <a:schemeClr val="bg1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261"/>
          <a:stretch/>
        </p:blipFill>
        <p:spPr>
          <a:xfrm>
            <a:off x="3021395" y="2479599"/>
            <a:ext cx="6122605" cy="4214433"/>
          </a:xfrm>
          <a:prstGeom prst="rect">
            <a:avLst/>
          </a:prstGeom>
        </p:spPr>
      </p:pic>
      <p:pic>
        <p:nvPicPr>
          <p:cNvPr id="14" name="Picture 3" descr="CesR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746" y="2942099"/>
            <a:ext cx="3372869" cy="3608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 rot="21292881">
            <a:off x="8143613" y="4269460"/>
            <a:ext cx="10254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srgbClr val="0070C0"/>
                </a:solidFill>
                <a:latin typeface="+mn-lt"/>
                <a:ea typeface=""/>
                <a:cs typeface=""/>
              </a:rPr>
              <a:t>One bunch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400" b="1" dirty="0">
              <a:solidFill>
                <a:srgbClr val="0070C0"/>
              </a:solidFill>
              <a:latin typeface="+mn-lt"/>
              <a:ea typeface=""/>
              <a:cs typeface=""/>
            </a:endParaRP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srgbClr val="0070C0"/>
                </a:solidFill>
                <a:latin typeface="+mn-lt"/>
                <a:ea typeface=""/>
                <a:cs typeface=""/>
              </a:rPr>
              <a:t>2.5nC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034317" y="3137891"/>
            <a:ext cx="10687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b="1" dirty="0" err="1">
                <a:solidFill>
                  <a:srgbClr val="C00000"/>
                </a:solidFill>
                <a:latin typeface="+mn-lt"/>
                <a:ea typeface=""/>
                <a:cs typeface=""/>
              </a:rPr>
              <a:t>ChDR</a:t>
            </a:r>
            <a:endParaRPr lang="en-US" sz="1400" b="1" dirty="0">
              <a:solidFill>
                <a:srgbClr val="C00000"/>
              </a:solidFill>
              <a:latin typeface="+mn-lt"/>
              <a:ea typeface=""/>
              <a:cs typeface="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911396" y="6063734"/>
            <a:ext cx="10687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srgbClr val="4D4D4D">
                    <a:lumMod val="50000"/>
                  </a:srgbClr>
                </a:solidFill>
                <a:latin typeface="+mn-lt"/>
                <a:ea typeface=""/>
                <a:cs typeface=""/>
              </a:rPr>
              <a:t>Target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6923298" y="5152813"/>
            <a:ext cx="327743" cy="910921"/>
          </a:xfrm>
          <a:prstGeom prst="straightConnector1">
            <a:avLst/>
          </a:prstGeom>
          <a:ln w="15875">
            <a:solidFill>
              <a:schemeClr val="bg2">
                <a:lumMod val="1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596740" y="3044977"/>
            <a:ext cx="10687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b="1">
                <a:solidFill>
                  <a:srgbClr val="4D4D4D">
                    <a:lumMod val="50000"/>
                  </a:srgbClr>
                </a:solidFill>
                <a:latin typeface="+mn-lt"/>
                <a:ea typeface=""/>
                <a:cs typeface=""/>
              </a:rPr>
              <a:t>Camera</a:t>
            </a:r>
            <a:endParaRPr lang="en-US" sz="1400" b="1" dirty="0">
              <a:solidFill>
                <a:srgbClr val="4D4D4D">
                  <a:lumMod val="50000"/>
                </a:srgbClr>
              </a:solidFill>
              <a:latin typeface="+mn-lt"/>
              <a:ea typeface=""/>
              <a:cs typeface="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665520" y="3229643"/>
            <a:ext cx="404477" cy="0"/>
          </a:xfrm>
          <a:prstGeom prst="straightConnector1">
            <a:avLst/>
          </a:prstGeom>
          <a:ln w="15875">
            <a:solidFill>
              <a:schemeClr val="bg2">
                <a:lumMod val="1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575184" y="2966550"/>
            <a:ext cx="760957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4D4D4D">
                    <a:lumMod val="50000"/>
                  </a:srgbClr>
                </a:solidFill>
                <a:latin typeface="Arial"/>
                <a:ea typeface=""/>
                <a:cs typeface=""/>
              </a:rPr>
              <a:t>ChDR</a:t>
            </a:r>
            <a:endParaRPr lang="en-US" sz="1600" dirty="0">
              <a:solidFill>
                <a:srgbClr val="4D4D4D">
                  <a:lumMod val="50000"/>
                </a:srgbClr>
              </a:solidFill>
              <a:latin typeface="Arial"/>
              <a:ea typeface=""/>
              <a:cs typeface=""/>
            </a:endParaRPr>
          </a:p>
        </p:txBody>
      </p:sp>
      <p:sp>
        <p:nvSpPr>
          <p:cNvPr id="22" name="Content Placeholder 2"/>
          <p:cNvSpPr>
            <a:spLocks noGrp="1"/>
          </p:cNvSpPr>
          <p:nvPr>
            <p:ph idx="1"/>
          </p:nvPr>
        </p:nvSpPr>
        <p:spPr>
          <a:xfrm>
            <a:off x="688181" y="2253854"/>
            <a:ext cx="8173300" cy="1346597"/>
          </a:xfrm>
        </p:spPr>
        <p:txBody>
          <a:bodyPr/>
          <a:lstStyle/>
          <a:p>
            <a:pPr eaLnBrk="1" hangingPunct="1">
              <a:buClr>
                <a:schemeClr val="tx2"/>
              </a:buClr>
            </a:pPr>
            <a:r>
              <a:rPr lang="en-US" altLang="en-US" dirty="0"/>
              <a:t>Re-using the DR vacuum chamber and optical system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7E09986-5411-EC49-B6A3-8DB7588D2F95}"/>
              </a:ext>
            </a:extLst>
          </p:cNvPr>
          <p:cNvSpPr txBox="1"/>
          <p:nvPr/>
        </p:nvSpPr>
        <p:spPr>
          <a:xfrm>
            <a:off x="6659379" y="6623354"/>
            <a:ext cx="24961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/>
              <a:t>T. Lefevre, CLIC workshop 2018, CERN</a:t>
            </a:r>
          </a:p>
        </p:txBody>
      </p:sp>
    </p:spTree>
    <p:extLst>
      <p:ext uri="{BB962C8B-B14F-4D97-AF65-F5344CB8AC3E}">
        <p14:creationId xmlns:p14="http://schemas.microsoft.com/office/powerpoint/2010/main" val="6509987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039CF-4D76-8A4D-8EBF-C81CBAF18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 PIP - 2018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B6C677-C1B9-7B44-A7B8-FE1DCE972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3AAF74-2E20-E041-8021-52145EF685F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F5AEB5F-02CF-5841-A5CC-B7624DA130C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170" t="4641" r="18208"/>
          <a:stretch/>
        </p:blipFill>
        <p:spPr>
          <a:xfrm>
            <a:off x="3848237" y="3158214"/>
            <a:ext cx="4858441" cy="362609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B999C6E-68BF-834F-9AE4-EBA6A709E9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393" y="3527277"/>
            <a:ext cx="3602458" cy="204041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BC9F856-FFE3-744E-82FF-B79EA134F19D}"/>
              </a:ext>
            </a:extLst>
          </p:cNvPr>
          <p:cNvSpPr txBox="1"/>
          <p:nvPr/>
        </p:nvSpPr>
        <p:spPr>
          <a:xfrm>
            <a:off x="5122158" y="2617866"/>
            <a:ext cx="27991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u="sng" dirty="0">
                <a:solidFill>
                  <a:srgbClr val="FF0000"/>
                </a:solidFill>
              </a:rPr>
              <a:t>Beam instruments</a:t>
            </a:r>
          </a:p>
        </p:txBody>
      </p:sp>
    </p:spTree>
    <p:extLst>
      <p:ext uri="{BB962C8B-B14F-4D97-AF65-F5344CB8AC3E}">
        <p14:creationId xmlns:p14="http://schemas.microsoft.com/office/powerpoint/2010/main" val="138825032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Slide Number Placeholder 1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fld id="{5A65AE35-4EE5-B040-8242-1C4028E7655C}" type="slidenum">
              <a:rPr lang="en-US" sz="2800">
                <a:solidFill>
                  <a:schemeClr val="bg1"/>
                </a:solidFill>
              </a:rPr>
              <a:pPr/>
              <a:t>50</a:t>
            </a:fld>
            <a:endParaRPr lang="en-US" sz="2800">
              <a:solidFill>
                <a:schemeClr val="bg1"/>
              </a:solidFill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 bwMode="auto">
          <a:xfrm>
            <a:off x="340902" y="2302981"/>
            <a:ext cx="8707045" cy="34163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kern="1200">
                <a:solidFill>
                  <a:srgbClr val="40404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6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4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Clr>
                <a:schemeClr val="tx2"/>
              </a:buClr>
            </a:pPr>
            <a:r>
              <a:rPr lang="en-US" dirty="0">
                <a:latin typeface="Century Gothic" charset="0"/>
              </a:rPr>
              <a:t>Design a </a:t>
            </a:r>
            <a:r>
              <a:rPr lang="en-US" dirty="0">
                <a:solidFill>
                  <a:srgbClr val="FF0000"/>
                </a:solidFill>
                <a:latin typeface="Century Gothic" charset="0"/>
              </a:rPr>
              <a:t>2cm long SiO2 (n=1.46) </a:t>
            </a:r>
            <a:r>
              <a:rPr lang="en-US" dirty="0">
                <a:latin typeface="Century Gothic" charset="0"/>
              </a:rPr>
              <a:t>Cherenkov Diffraction Radiation target</a:t>
            </a:r>
          </a:p>
          <a:p>
            <a:pPr lvl="1" eaLnBrk="1" hangingPunct="1">
              <a:buClr>
                <a:schemeClr val="tx2"/>
              </a:buClr>
            </a:pPr>
            <a:r>
              <a:rPr lang="en-US" dirty="0">
                <a:latin typeface="Century Gothic" charset="0"/>
              </a:rPr>
              <a:t>Testing with 2.1GeV e</a:t>
            </a:r>
            <a:r>
              <a:rPr lang="en-US" baseline="30000" dirty="0">
                <a:latin typeface="Century Gothic" charset="0"/>
              </a:rPr>
              <a:t>-</a:t>
            </a:r>
            <a:r>
              <a:rPr lang="en-US" dirty="0">
                <a:latin typeface="Century Gothic" charset="0"/>
              </a:rPr>
              <a:t> and measuring in </a:t>
            </a:r>
            <a:r>
              <a:rPr lang="en-US" dirty="0">
                <a:solidFill>
                  <a:srgbClr val="FF0000"/>
                </a:solidFill>
                <a:latin typeface="Century Gothic" charset="0"/>
              </a:rPr>
              <a:t>IR (0.9-1.7um) </a:t>
            </a:r>
            <a:r>
              <a:rPr lang="mr-IN" dirty="0">
                <a:solidFill>
                  <a:srgbClr val="FF0000"/>
                </a:solidFill>
                <a:latin typeface="Century Gothic" charset="0"/>
              </a:rPr>
              <a:t>–</a:t>
            </a:r>
            <a:r>
              <a:rPr lang="en-US" dirty="0">
                <a:solidFill>
                  <a:srgbClr val="FF0000"/>
                </a:solidFill>
                <a:latin typeface="Century Gothic" charset="0"/>
              </a:rPr>
              <a:t> April 2017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771" y="3164898"/>
            <a:ext cx="4579532" cy="29647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09167" y="4328580"/>
            <a:ext cx="1734453" cy="1762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7014277" y="3151250"/>
            <a:ext cx="206435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12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Xenics</a:t>
            </a:r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Bobcat 640 GigE</a:t>
            </a:r>
          </a:p>
          <a:p>
            <a:pPr marL="171450" indent="-171450"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Cooled 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InGaAs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640x512 pixels  : 20um pixel pitch</a:t>
            </a:r>
          </a:p>
          <a:p>
            <a:pPr marL="171450" indent="-171450"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QE up to 80% at 1.6um</a:t>
            </a:r>
          </a:p>
          <a:p>
            <a:pPr marL="171450" indent="-171450"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14bit ADC</a:t>
            </a:r>
          </a:p>
          <a:p>
            <a:pPr marL="171450" indent="-171450"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1us-40ms integration window</a:t>
            </a:r>
          </a:p>
        </p:txBody>
      </p:sp>
      <p:pic>
        <p:nvPicPr>
          <p:cNvPr id="8" name="Picture 6" descr="ésultat de recherche d'images pour &quot;Bobcat camera&quot;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7885" y="3705891"/>
            <a:ext cx="1291376" cy="1291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" y="6641950"/>
            <a:ext cx="36703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800" i="1" dirty="0">
                <a:latin typeface="+mn-lt"/>
              </a:rPr>
              <a:t>M.V. </a:t>
            </a:r>
            <a:r>
              <a:rPr lang="en-US" sz="800" i="1" dirty="0" err="1">
                <a:latin typeface="+mn-lt"/>
              </a:rPr>
              <a:t>Shevelev</a:t>
            </a:r>
            <a:r>
              <a:rPr lang="en-US" sz="800" i="1" dirty="0">
                <a:latin typeface="+mn-lt"/>
              </a:rPr>
              <a:t> and A.S. </a:t>
            </a:r>
            <a:r>
              <a:rPr lang="en-US" sz="800" i="1" dirty="0" err="1">
                <a:latin typeface="+mn-lt"/>
              </a:rPr>
              <a:t>Konkov</a:t>
            </a:r>
            <a:r>
              <a:rPr lang="en-US" sz="800" i="1" dirty="0">
                <a:latin typeface="+mn-lt"/>
              </a:rPr>
              <a:t>, JETP </a:t>
            </a:r>
            <a:r>
              <a:rPr lang="en-US" sz="800" b="1" i="1" dirty="0">
                <a:latin typeface="+mn-lt"/>
              </a:rPr>
              <a:t>118,</a:t>
            </a:r>
            <a:r>
              <a:rPr lang="en-US" sz="800" i="1" dirty="0">
                <a:latin typeface="+mn-lt"/>
              </a:rPr>
              <a:t> 501 (2014)</a:t>
            </a:r>
            <a:r>
              <a:rPr lang="en-GB" sz="800" i="1" dirty="0">
                <a:latin typeface="+mn-lt"/>
              </a:rPr>
              <a:t> </a:t>
            </a:r>
            <a:endParaRPr lang="en-US" sz="800" i="1" dirty="0">
              <a:latin typeface="+mn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1771" y="6136130"/>
            <a:ext cx="588366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rgbClr val="FF0000"/>
                </a:solidFill>
                <a:latin typeface="+mn-lt"/>
                <a:ea typeface=""/>
                <a:cs typeface=""/>
              </a:rPr>
              <a:t>‘The red curve as been scaled down by 1/3 for better presentation</a:t>
            </a:r>
            <a:endParaRPr lang="en-US" sz="1200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3838" y="973139"/>
            <a:ext cx="7129037" cy="708025"/>
          </a:xfrm>
        </p:spPr>
        <p:txBody>
          <a:bodyPr/>
          <a:lstStyle/>
          <a:p>
            <a:pPr eaLnBrk="1" hangingPunct="1"/>
            <a:r>
              <a:rPr lang="en-GB" sz="2800" dirty="0">
                <a:latin typeface="Century Gothic" charset="0"/>
              </a:rPr>
              <a:t>Experimental set-up </a:t>
            </a:r>
            <a:r>
              <a:rPr lang="en-GB" sz="2800">
                <a:latin typeface="Century Gothic" charset="0"/>
              </a:rPr>
              <a:t>on CESR (2/3)</a:t>
            </a:r>
            <a:endParaRPr lang="en-GB" sz="2800" dirty="0">
              <a:latin typeface="Century Gothic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EE47FA4-89CE-E54B-8EDA-093263A73A4E}"/>
              </a:ext>
            </a:extLst>
          </p:cNvPr>
          <p:cNvSpPr txBox="1"/>
          <p:nvPr/>
        </p:nvSpPr>
        <p:spPr>
          <a:xfrm>
            <a:off x="6659379" y="6623354"/>
            <a:ext cx="24961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/>
              <a:t>T. Lefevre, CLIC workshop 2018, CERN</a:t>
            </a:r>
          </a:p>
        </p:txBody>
      </p:sp>
    </p:spTree>
    <p:extLst>
      <p:ext uri="{BB962C8B-B14F-4D97-AF65-F5344CB8AC3E}">
        <p14:creationId xmlns:p14="http://schemas.microsoft.com/office/powerpoint/2010/main" val="70684450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Slide Number Placeholder 1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fld id="{5A65AE35-4EE5-B040-8242-1C4028E7655C}" type="slidenum">
              <a:rPr lang="en-US" sz="2800">
                <a:solidFill>
                  <a:schemeClr val="bg1"/>
                </a:solidFill>
              </a:rPr>
              <a:pPr/>
              <a:t>51</a:t>
            </a:fld>
            <a:endParaRPr lang="en-US" sz="2800">
              <a:solidFill>
                <a:schemeClr val="bg1"/>
              </a:solidFill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 bwMode="auto">
          <a:xfrm>
            <a:off x="340902" y="2302981"/>
            <a:ext cx="8663397" cy="34163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kern="1200">
                <a:solidFill>
                  <a:srgbClr val="40404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6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4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Clr>
                <a:schemeClr val="tx2"/>
              </a:buClr>
            </a:pPr>
            <a:r>
              <a:rPr lang="en-US" dirty="0">
                <a:latin typeface="Century Gothic" charset="0"/>
              </a:rPr>
              <a:t>Design a </a:t>
            </a:r>
            <a:r>
              <a:rPr lang="en-US" dirty="0">
                <a:solidFill>
                  <a:srgbClr val="FF0000"/>
                </a:solidFill>
                <a:latin typeface="Century Gothic" charset="0"/>
              </a:rPr>
              <a:t>2cm long SiO2 (n=1.46) </a:t>
            </a:r>
            <a:r>
              <a:rPr lang="en-US" dirty="0">
                <a:latin typeface="Century Gothic" charset="0"/>
              </a:rPr>
              <a:t>Cherenkov Diffraction Radiation target</a:t>
            </a:r>
          </a:p>
          <a:p>
            <a:pPr lvl="1" eaLnBrk="1" hangingPunct="1">
              <a:buClr>
                <a:schemeClr val="tx2"/>
              </a:buClr>
            </a:pPr>
            <a:r>
              <a:rPr lang="en-US" dirty="0">
                <a:latin typeface="Century Gothic" charset="0"/>
              </a:rPr>
              <a:t>Testing with 5.3GeV e</a:t>
            </a:r>
            <a:r>
              <a:rPr lang="en-US" baseline="30000" dirty="0">
                <a:latin typeface="Century Gothic" charset="0"/>
              </a:rPr>
              <a:t>-</a:t>
            </a:r>
            <a:r>
              <a:rPr lang="en-US" dirty="0">
                <a:latin typeface="Century Gothic" charset="0"/>
              </a:rPr>
              <a:t> / e</a:t>
            </a:r>
            <a:r>
              <a:rPr lang="en-US" baseline="30000" dirty="0">
                <a:latin typeface="Century Gothic" charset="0"/>
              </a:rPr>
              <a:t>+</a:t>
            </a:r>
            <a:r>
              <a:rPr lang="en-US" dirty="0">
                <a:latin typeface="Century Gothic" charset="0"/>
              </a:rPr>
              <a:t> and measuring in </a:t>
            </a:r>
            <a:r>
              <a:rPr lang="en-US" dirty="0">
                <a:solidFill>
                  <a:srgbClr val="FF0000"/>
                </a:solidFill>
                <a:latin typeface="Century Gothic" charset="0"/>
              </a:rPr>
              <a:t>visible (0.3-0.7um) </a:t>
            </a:r>
            <a:r>
              <a:rPr lang="mr-IN" dirty="0">
                <a:solidFill>
                  <a:srgbClr val="FF0000"/>
                </a:solidFill>
                <a:latin typeface="Century Gothic" charset="0"/>
              </a:rPr>
              <a:t>–</a:t>
            </a:r>
            <a:r>
              <a:rPr lang="en-US" dirty="0">
                <a:solidFill>
                  <a:srgbClr val="FF0000"/>
                </a:solidFill>
                <a:latin typeface="Century Gothic" charset="0"/>
              </a:rPr>
              <a:t> October 2017</a:t>
            </a:r>
          </a:p>
        </p:txBody>
      </p:sp>
      <p:pic>
        <p:nvPicPr>
          <p:cNvPr id="5" name="Picture 4" descr="Screen Shot 2017-11-14 at 5.51.0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4198632"/>
            <a:ext cx="3416058" cy="2142465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5957765" y="4060132"/>
            <a:ext cx="265331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1200" i="1">
                <a:solidFill>
                  <a:schemeClr val="tx1">
                    <a:lumMod val="75000"/>
                    <a:lumOff val="25000"/>
                  </a:schemeClr>
                </a:solidFill>
              </a:rPr>
              <a:t>Gated </a:t>
            </a:r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and intensified camera</a:t>
            </a:r>
          </a:p>
        </p:txBody>
      </p:sp>
      <p:pic>
        <p:nvPicPr>
          <p:cNvPr id="16" name="Рисунок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901" y="3237345"/>
            <a:ext cx="5043658" cy="3405211"/>
          </a:xfrm>
          <a:prstGeom prst="rect">
            <a:avLst/>
          </a:prstGeom>
          <a:noFill/>
        </p:spPr>
      </p:pic>
      <p:cxnSp>
        <p:nvCxnSpPr>
          <p:cNvPr id="3" name="Straight Connector 2"/>
          <p:cNvCxnSpPr/>
          <p:nvPr/>
        </p:nvCxnSpPr>
        <p:spPr>
          <a:xfrm flipH="1" flipV="1">
            <a:off x="1215676" y="3446178"/>
            <a:ext cx="21142" cy="2843625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 flipV="1">
            <a:off x="1708183" y="4198631"/>
            <a:ext cx="21142" cy="2091173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649090" y="4011131"/>
            <a:ext cx="87395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Symbol" charset="2"/>
                <a:ea typeface="Symbol" charset="2"/>
                <a:cs typeface="Symbol" charset="2"/>
              </a:rPr>
              <a:t>l</a:t>
            </a:r>
            <a:r>
              <a:rPr lang="en-US" sz="800" dirty="0"/>
              <a:t>= 600±10nm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77795" y="3299241"/>
            <a:ext cx="87395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Symbol" charset="2"/>
                <a:ea typeface="Symbol" charset="2"/>
                <a:cs typeface="Symbol" charset="2"/>
              </a:rPr>
              <a:t>l</a:t>
            </a:r>
            <a:r>
              <a:rPr lang="en-US" sz="800" dirty="0"/>
              <a:t>= 400±10nm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" y="6641950"/>
            <a:ext cx="36703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800" i="1" dirty="0">
                <a:latin typeface="+mn-lt"/>
              </a:rPr>
              <a:t>M.V. </a:t>
            </a:r>
            <a:r>
              <a:rPr lang="en-US" sz="800" i="1" dirty="0" err="1">
                <a:latin typeface="+mn-lt"/>
              </a:rPr>
              <a:t>Shevelev</a:t>
            </a:r>
            <a:r>
              <a:rPr lang="en-US" sz="800" i="1" dirty="0">
                <a:latin typeface="+mn-lt"/>
              </a:rPr>
              <a:t> and A.S. </a:t>
            </a:r>
            <a:r>
              <a:rPr lang="en-US" sz="800" i="1" dirty="0" err="1">
                <a:latin typeface="+mn-lt"/>
              </a:rPr>
              <a:t>Konkov</a:t>
            </a:r>
            <a:r>
              <a:rPr lang="en-US" sz="800" i="1" dirty="0">
                <a:latin typeface="+mn-lt"/>
              </a:rPr>
              <a:t>, JETP </a:t>
            </a:r>
            <a:r>
              <a:rPr lang="en-US" sz="800" b="1" i="1" dirty="0">
                <a:latin typeface="+mn-lt"/>
              </a:rPr>
              <a:t>118,</a:t>
            </a:r>
            <a:r>
              <a:rPr lang="en-US" sz="800" i="1" dirty="0">
                <a:latin typeface="+mn-lt"/>
              </a:rPr>
              <a:t> 501 (2014)</a:t>
            </a:r>
            <a:r>
              <a:rPr lang="en-GB" sz="800" i="1" dirty="0">
                <a:latin typeface="+mn-lt"/>
              </a:rPr>
              <a:t> </a:t>
            </a:r>
            <a:endParaRPr lang="en-US" sz="800" i="1" dirty="0">
              <a:latin typeface="+mn-lt"/>
            </a:endParaRP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663838" y="973139"/>
            <a:ext cx="7129037" cy="708025"/>
          </a:xfrm>
        </p:spPr>
        <p:txBody>
          <a:bodyPr/>
          <a:lstStyle/>
          <a:p>
            <a:pPr eaLnBrk="1" hangingPunct="1"/>
            <a:r>
              <a:rPr lang="en-GB" sz="2800" dirty="0">
                <a:latin typeface="Century Gothic" charset="0"/>
              </a:rPr>
              <a:t>Experimental set-up on CESR (3/3)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11EBBB6-9252-0449-BC82-5B137D1D87DB}"/>
              </a:ext>
            </a:extLst>
          </p:cNvPr>
          <p:cNvSpPr txBox="1"/>
          <p:nvPr/>
        </p:nvSpPr>
        <p:spPr>
          <a:xfrm>
            <a:off x="6659379" y="6623354"/>
            <a:ext cx="24961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/>
              <a:t>T. Lefevre, CLIC workshop 2018, CERN</a:t>
            </a:r>
          </a:p>
        </p:txBody>
      </p:sp>
    </p:spTree>
    <p:extLst>
      <p:ext uri="{BB962C8B-B14F-4D97-AF65-F5344CB8AC3E}">
        <p14:creationId xmlns:p14="http://schemas.microsoft.com/office/powerpoint/2010/main" val="166449402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663838" y="973139"/>
            <a:ext cx="7129037" cy="708025"/>
          </a:xfrm>
        </p:spPr>
        <p:txBody>
          <a:bodyPr/>
          <a:lstStyle/>
          <a:p>
            <a:pPr eaLnBrk="1" hangingPunct="1"/>
            <a:r>
              <a:rPr lang="en-GB" sz="2800" dirty="0">
                <a:latin typeface="Century Gothic" charset="0"/>
              </a:rPr>
              <a:t>Experimental data : Electron at 2.1GeV</a:t>
            </a:r>
          </a:p>
        </p:txBody>
      </p:sp>
      <p:sp>
        <p:nvSpPr>
          <p:cNvPr id="29700" name="Slide Number Placeholder 1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fld id="{5A65AE35-4EE5-B040-8242-1C4028E7655C}" type="slidenum">
              <a:rPr lang="en-US" sz="2800">
                <a:solidFill>
                  <a:schemeClr val="bg1"/>
                </a:solidFill>
              </a:rPr>
              <a:pPr/>
              <a:t>52</a:t>
            </a:fld>
            <a:endParaRPr lang="en-US" sz="2800">
              <a:solidFill>
                <a:schemeClr val="bg1"/>
              </a:solidFill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 bwMode="auto">
          <a:xfrm>
            <a:off x="340903" y="2302981"/>
            <a:ext cx="8415866" cy="34163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kern="1200">
                <a:solidFill>
                  <a:srgbClr val="40404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6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4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tx2"/>
              </a:buClr>
            </a:pPr>
            <a:r>
              <a:rPr lang="en-US" dirty="0">
                <a:solidFill>
                  <a:schemeClr val="tx1"/>
                </a:solidFill>
              </a:rPr>
              <a:t>Steering the beam vertically : comparison with simulations</a:t>
            </a:r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7551" y="3067291"/>
            <a:ext cx="5071512" cy="358815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297732" y="2759514"/>
            <a:ext cx="359585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>
              <a:buClr>
                <a:schemeClr val="tx2"/>
              </a:buClr>
            </a:pPr>
            <a:r>
              <a:rPr lang="en-US" sz="1400" i="1" dirty="0"/>
              <a:t>No wavelength filter </a:t>
            </a:r>
            <a:r>
              <a:rPr lang="mr-IN" sz="1400" i="1" dirty="0"/>
              <a:t>–</a:t>
            </a:r>
            <a:r>
              <a:rPr lang="en-US" sz="1400" i="1" dirty="0"/>
              <a:t> No polarizer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CE57D76-D2D0-514D-99C3-D8530092192A}"/>
              </a:ext>
            </a:extLst>
          </p:cNvPr>
          <p:cNvSpPr txBox="1"/>
          <p:nvPr/>
        </p:nvSpPr>
        <p:spPr>
          <a:xfrm>
            <a:off x="6659379" y="6623354"/>
            <a:ext cx="24961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/>
              <a:t>T. Lefevre, CLIC workshop 2018, CERN</a:t>
            </a:r>
          </a:p>
        </p:txBody>
      </p:sp>
    </p:spTree>
    <p:extLst>
      <p:ext uri="{BB962C8B-B14F-4D97-AF65-F5344CB8AC3E}">
        <p14:creationId xmlns:p14="http://schemas.microsoft.com/office/powerpoint/2010/main" val="174842264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663838" y="973139"/>
            <a:ext cx="7129037" cy="708025"/>
          </a:xfrm>
        </p:spPr>
        <p:txBody>
          <a:bodyPr/>
          <a:lstStyle/>
          <a:p>
            <a:pPr eaLnBrk="1" hangingPunct="1"/>
            <a:r>
              <a:rPr lang="en-GB" sz="2800" dirty="0">
                <a:latin typeface="Century Gothic" charset="0"/>
              </a:rPr>
              <a:t>Experimental data : Positron at 5.3GeV</a:t>
            </a:r>
          </a:p>
        </p:txBody>
      </p:sp>
      <p:sp>
        <p:nvSpPr>
          <p:cNvPr id="29700" name="Slide Number Placeholder 1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fld id="{5A65AE35-4EE5-B040-8242-1C4028E7655C}" type="slidenum">
              <a:rPr lang="en-US" sz="2800">
                <a:solidFill>
                  <a:schemeClr val="bg1"/>
                </a:solidFill>
              </a:rPr>
              <a:pPr/>
              <a:t>53</a:t>
            </a:fld>
            <a:endParaRPr lang="en-US" sz="2800">
              <a:solidFill>
                <a:schemeClr val="bg1"/>
              </a:solidFill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 bwMode="auto">
          <a:xfrm>
            <a:off x="340903" y="2302981"/>
            <a:ext cx="8415866" cy="34163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kern="1200">
                <a:solidFill>
                  <a:srgbClr val="40404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6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4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tx2"/>
              </a:buClr>
            </a:pPr>
            <a:r>
              <a:rPr lang="en-US" dirty="0">
                <a:solidFill>
                  <a:schemeClr val="tx1"/>
                </a:solidFill>
              </a:rPr>
              <a:t>Steering the beam vertically</a:t>
            </a:r>
          </a:p>
          <a:p>
            <a:pPr lvl="1">
              <a:buClr>
                <a:schemeClr val="tx2"/>
              </a:buClr>
            </a:pPr>
            <a:r>
              <a:rPr lang="en-US" dirty="0">
                <a:solidFill>
                  <a:schemeClr val="tx1"/>
                </a:solidFill>
              </a:rPr>
              <a:t>Wavelength 600±10nm</a:t>
            </a:r>
          </a:p>
          <a:p>
            <a:pPr lvl="1">
              <a:buClr>
                <a:schemeClr val="tx2"/>
              </a:buClr>
            </a:pPr>
            <a:r>
              <a:rPr lang="en-US" dirty="0">
                <a:solidFill>
                  <a:schemeClr val="tx1"/>
                </a:solidFill>
              </a:rPr>
              <a:t>Vertical Polarization component</a:t>
            </a:r>
          </a:p>
        </p:txBody>
      </p:sp>
      <p:pic>
        <p:nvPicPr>
          <p:cNvPr id="15" name="Picture 14" descr="Vertical_Polarisation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48404"/>
          <a:stretch/>
        </p:blipFill>
        <p:spPr>
          <a:xfrm>
            <a:off x="163208" y="4235405"/>
            <a:ext cx="8593561" cy="165196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97530" y="3896851"/>
            <a:ext cx="82877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h=  0.96mm		1.17mm	</a:t>
            </a:r>
            <a:r>
              <a:rPr lang="en-US" sz="1600"/>
              <a:t>		1.52mm</a:t>
            </a:r>
            <a:r>
              <a:rPr lang="en-US" sz="1600" dirty="0"/>
              <a:t>	</a:t>
            </a:r>
            <a:r>
              <a:rPr lang="en-US" sz="1600"/>
              <a:t>		2.09mm</a:t>
            </a:r>
            <a:r>
              <a:rPr lang="en-US" sz="1600" dirty="0"/>
              <a:t>	</a:t>
            </a:r>
            <a:r>
              <a:rPr lang="en-US" sz="1600"/>
              <a:t>		2.43mm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340903" y="6341098"/>
            <a:ext cx="8444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Cherenkov photons yield increasing strongly for smaller </a:t>
            </a:r>
            <a:r>
              <a:rPr lang="en-US">
                <a:solidFill>
                  <a:srgbClr val="FF0000"/>
                </a:solidFill>
              </a:rPr>
              <a:t>impact parameter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02711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663838" y="973139"/>
            <a:ext cx="7129037" cy="708025"/>
          </a:xfrm>
        </p:spPr>
        <p:txBody>
          <a:bodyPr/>
          <a:lstStyle/>
          <a:p>
            <a:pPr eaLnBrk="1" hangingPunct="1"/>
            <a:r>
              <a:rPr lang="en-GB" sz="2800" dirty="0">
                <a:latin typeface="Century Gothic" charset="0"/>
              </a:rPr>
              <a:t>Perspectives for beam instrumentation</a:t>
            </a:r>
          </a:p>
        </p:txBody>
      </p:sp>
      <p:sp>
        <p:nvSpPr>
          <p:cNvPr id="29700" name="Slide Number Placeholder 1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fld id="{5A65AE35-4EE5-B040-8242-1C4028E7655C}" type="slidenum">
              <a:rPr lang="en-US" sz="2800">
                <a:solidFill>
                  <a:schemeClr val="bg1"/>
                </a:solidFill>
              </a:rPr>
              <a:pPr/>
              <a:t>54</a:t>
            </a:fld>
            <a:endParaRPr lang="en-US" sz="2800">
              <a:solidFill>
                <a:schemeClr val="bg1"/>
              </a:solidFill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 bwMode="auto">
          <a:xfrm>
            <a:off x="340903" y="2242155"/>
            <a:ext cx="8415866" cy="430676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kern="1200">
                <a:solidFill>
                  <a:srgbClr val="40404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6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4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Clr>
                <a:schemeClr val="tx2"/>
              </a:buClr>
            </a:pPr>
            <a:r>
              <a:rPr lang="en-US" dirty="0">
                <a:solidFill>
                  <a:srgbClr val="FF0000"/>
                </a:solidFill>
                <a:latin typeface="Century Gothic" charset="0"/>
              </a:rPr>
              <a:t>Imaging system for relativistic beam</a:t>
            </a:r>
          </a:p>
          <a:p>
            <a:pPr lvl="1" eaLnBrk="1" hangingPunct="1">
              <a:buClr>
                <a:schemeClr val="tx2"/>
              </a:buClr>
            </a:pPr>
            <a:r>
              <a:rPr lang="en-US" dirty="0">
                <a:latin typeface="Century Gothic" charset="0"/>
              </a:rPr>
              <a:t>What is the the </a:t>
            </a:r>
            <a:r>
              <a:rPr lang="en-US" dirty="0">
                <a:solidFill>
                  <a:srgbClr val="FF0000"/>
                </a:solidFill>
                <a:latin typeface="Century Gothic" charset="0"/>
              </a:rPr>
              <a:t>smallest beam size measurable </a:t>
            </a:r>
            <a:r>
              <a:rPr lang="en-US" dirty="0">
                <a:latin typeface="Century Gothic" charset="0"/>
              </a:rPr>
              <a:t>?</a:t>
            </a:r>
          </a:p>
          <a:p>
            <a:pPr lvl="2" eaLnBrk="1" hangingPunct="1">
              <a:buClr>
                <a:schemeClr val="tx2"/>
              </a:buClr>
            </a:pPr>
            <a:r>
              <a:rPr lang="en-US" dirty="0">
                <a:latin typeface="Century Gothic" charset="0"/>
              </a:rPr>
              <a:t>The Cherenkov diffraction PSF should be smaller </a:t>
            </a:r>
          </a:p>
          <a:p>
            <a:pPr marL="914400" lvl="2" indent="0" eaLnBrk="1" hangingPunct="1">
              <a:buClr>
                <a:schemeClr val="tx2"/>
              </a:buClr>
              <a:buNone/>
            </a:pPr>
            <a:r>
              <a:rPr lang="en-US" dirty="0">
                <a:latin typeface="Century Gothic" charset="0"/>
              </a:rPr>
              <a:t>than transition radiation PSF</a:t>
            </a:r>
          </a:p>
          <a:p>
            <a:pPr marL="514350" lvl="1" indent="0" eaLnBrk="1" hangingPunct="1">
              <a:buClr>
                <a:schemeClr val="tx2"/>
              </a:buClr>
              <a:buNone/>
            </a:pPr>
            <a:r>
              <a:rPr lang="en-US" sz="1400" dirty="0">
                <a:solidFill>
                  <a:srgbClr val="FF0000"/>
                </a:solidFill>
                <a:latin typeface="Century Gothic" charset="0"/>
              </a:rPr>
              <a:t>	</a:t>
            </a:r>
            <a:r>
              <a:rPr lang="en-US" sz="1400" dirty="0">
                <a:solidFill>
                  <a:srgbClr val="FF0000"/>
                </a:solidFill>
                <a:latin typeface="Century Gothic" charset="0"/>
                <a:sym typeface="Wingdings"/>
              </a:rPr>
              <a:t> </a:t>
            </a:r>
            <a:r>
              <a:rPr lang="en-US" sz="1400" dirty="0">
                <a:solidFill>
                  <a:srgbClr val="FF0000"/>
                </a:solidFill>
                <a:latin typeface="Century Gothic" charset="0"/>
              </a:rPr>
              <a:t>possible tests in 2018 with micron </a:t>
            </a:r>
          </a:p>
          <a:p>
            <a:pPr marL="514350" lvl="1" indent="0" eaLnBrk="1" hangingPunct="1">
              <a:buClr>
                <a:schemeClr val="tx2"/>
              </a:buClr>
              <a:buNone/>
            </a:pPr>
            <a:r>
              <a:rPr lang="en-US" sz="1400" dirty="0">
                <a:solidFill>
                  <a:srgbClr val="FF0000"/>
                </a:solidFill>
                <a:latin typeface="Century Gothic" charset="0"/>
              </a:rPr>
              <a:t>	beam sizes on ATF2 </a:t>
            </a:r>
            <a:endParaRPr lang="en-US" sz="800" dirty="0">
              <a:latin typeface="Century Gothic" charset="0"/>
            </a:endParaRPr>
          </a:p>
          <a:p>
            <a:pPr eaLnBrk="1" hangingPunct="1">
              <a:buClr>
                <a:schemeClr val="tx2"/>
              </a:buClr>
            </a:pPr>
            <a:r>
              <a:rPr lang="en-US" dirty="0">
                <a:latin typeface="Century Gothic" charset="0"/>
              </a:rPr>
              <a:t>What is the smallest the </a:t>
            </a:r>
            <a:r>
              <a:rPr lang="en-US" dirty="0">
                <a:solidFill>
                  <a:srgbClr val="FF0000"/>
                </a:solidFill>
                <a:latin typeface="Century Gothic" charset="0"/>
              </a:rPr>
              <a:t>beam tilt angle </a:t>
            </a:r>
            <a:r>
              <a:rPr lang="en-US" dirty="0">
                <a:latin typeface="Century Gothic" charset="0"/>
              </a:rPr>
              <a:t>measurable ?</a:t>
            </a:r>
          </a:p>
          <a:p>
            <a:pPr lvl="1" eaLnBrk="1" hangingPunct="1">
              <a:buClr>
                <a:schemeClr val="tx2"/>
              </a:buClr>
            </a:pPr>
            <a:r>
              <a:rPr lang="en-US" dirty="0">
                <a:latin typeface="Century Gothic" charset="0"/>
              </a:rPr>
              <a:t>A non linear response depending on wavelength, beam energy and impact parameter</a:t>
            </a:r>
          </a:p>
          <a:p>
            <a:pPr eaLnBrk="1" hangingPunct="1">
              <a:buClr>
                <a:schemeClr val="tx2"/>
              </a:buClr>
            </a:pPr>
            <a:r>
              <a:rPr lang="en-US" dirty="0">
                <a:latin typeface="Century Gothic" charset="0"/>
              </a:rPr>
              <a:t>Measuring </a:t>
            </a:r>
            <a:r>
              <a:rPr lang="en-US" dirty="0">
                <a:solidFill>
                  <a:srgbClr val="FF0000"/>
                </a:solidFill>
                <a:latin typeface="Century Gothic" charset="0"/>
              </a:rPr>
              <a:t>counter-propagating beams with very high directivity </a:t>
            </a:r>
            <a:r>
              <a:rPr lang="en-US" dirty="0">
                <a:latin typeface="Century Gothic" charset="0"/>
              </a:rPr>
              <a:t>: BPM for FCC, HE-LHC, </a:t>
            </a:r>
            <a:r>
              <a:rPr lang="mr-IN" dirty="0">
                <a:latin typeface="Century Gothic" charset="0"/>
              </a:rPr>
              <a:t>…</a:t>
            </a:r>
            <a:endParaRPr lang="en-US" sz="1000" dirty="0">
              <a:latin typeface="Century Gothic" charset="0"/>
            </a:endParaRPr>
          </a:p>
          <a:p>
            <a:pPr eaLnBrk="1" hangingPunct="1">
              <a:buClr>
                <a:schemeClr val="tx2"/>
              </a:buClr>
            </a:pPr>
            <a:r>
              <a:rPr lang="en-US" dirty="0">
                <a:latin typeface="Century Gothic" charset="0"/>
              </a:rPr>
              <a:t>A </a:t>
            </a:r>
            <a:r>
              <a:rPr lang="en-US" dirty="0">
                <a:solidFill>
                  <a:srgbClr val="FF0000"/>
                </a:solidFill>
                <a:latin typeface="Century Gothic" charset="0"/>
              </a:rPr>
              <a:t>Beam Position Monitor</a:t>
            </a:r>
            <a:r>
              <a:rPr lang="en-US" dirty="0">
                <a:latin typeface="Century Gothic" charset="0"/>
              </a:rPr>
              <a:t> for </a:t>
            </a:r>
            <a:r>
              <a:rPr lang="en-US" dirty="0">
                <a:solidFill>
                  <a:srgbClr val="FF0000"/>
                </a:solidFill>
                <a:latin typeface="Century Gothic" charset="0"/>
              </a:rPr>
              <a:t>Crystal collimator on LHC</a:t>
            </a:r>
          </a:p>
          <a:p>
            <a:pPr eaLnBrk="1" hangingPunct="1">
              <a:buClr>
                <a:schemeClr val="tx2"/>
              </a:buClr>
            </a:pPr>
            <a:endParaRPr lang="en-US" dirty="0">
              <a:latin typeface="Century Gothic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7302" y="2359028"/>
            <a:ext cx="3146698" cy="199571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66070" y="5729563"/>
            <a:ext cx="1196552" cy="936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364346" y="6611779"/>
            <a:ext cx="17796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/>
              <a:t>T. Lefevre, LER 2018, CERN</a:t>
            </a:r>
          </a:p>
        </p:txBody>
      </p:sp>
    </p:spTree>
    <p:extLst>
      <p:ext uri="{BB962C8B-B14F-4D97-AF65-F5344CB8AC3E}">
        <p14:creationId xmlns:p14="http://schemas.microsoft.com/office/powerpoint/2010/main" val="81465244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HNFS technique</a:t>
            </a:r>
            <a:br>
              <a:rPr lang="en-US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95425" y="1617657"/>
            <a:ext cx="6170141" cy="3500566"/>
          </a:xfrm>
        </p:spPr>
        <p:txBody>
          <a:bodyPr/>
          <a:lstStyle/>
          <a:p>
            <a:r>
              <a:rPr lang="en-US" sz="1350" dirty="0"/>
              <a:t>Heterodyne Near Field Speckles is a novel stochastic interference technique that gives 2D coherence / beam size information</a:t>
            </a:r>
          </a:p>
          <a:p>
            <a:r>
              <a:rPr lang="en-US" sz="1350" dirty="0"/>
              <a:t>Measures visibility of interference fringes between transmitted beam (synchrotron radiation) and spherical waves produced by nanoparticles</a:t>
            </a:r>
          </a:p>
          <a:p>
            <a:r>
              <a:rPr lang="en-US" sz="1350" dirty="0"/>
              <a:t>3 years collaboration between ALBA, U. Milan and CERN funded by CLIC &amp; FCC</a:t>
            </a:r>
          </a:p>
          <a:p>
            <a:r>
              <a:rPr lang="en-US" sz="1350" dirty="0"/>
              <a:t>In HNFS: intensity is measured at distance z from the </a:t>
            </a:r>
            <a:r>
              <a:rPr lang="en-US" sz="1350" dirty="0" err="1"/>
              <a:t>scatterers</a:t>
            </a:r>
            <a:r>
              <a:rPr lang="en-US" sz="1350" dirty="0"/>
              <a:t>.  In case of a single particle:</a:t>
            </a:r>
          </a:p>
          <a:p>
            <a:pPr marL="27432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fld id="{17918391-D411-FE40-AAD7-861AE5233E0E}" type="slidenum">
              <a:rPr lang="en-US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55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461709" y="3261950"/>
            <a:ext cx="276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+mn-cs"/>
              </a:rPr>
              <a:t>z</a:t>
            </a:r>
            <a:endParaRPr lang="en-GB" dirty="0">
              <a:solidFill>
                <a:prstClr val="black"/>
              </a:solidFill>
              <a:latin typeface="Calibri" panose="020F0502020204030204" pitchFamily="34" charset="0"/>
              <a:ea typeface="+mn-ea"/>
              <a:cs typeface="+mn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289772" y="3249255"/>
            <a:ext cx="6022739" cy="2130137"/>
            <a:chOff x="583046" y="2895600"/>
            <a:chExt cx="8030318" cy="2840183"/>
          </a:xfrm>
        </p:grpSpPr>
        <p:pic>
          <p:nvPicPr>
            <p:cNvPr id="6" name="Content Placeholder 5"/>
            <p:cNvPicPr>
              <a:picLocks noChangeAspect="1"/>
            </p:cNvPicPr>
            <p:nvPr/>
          </p:nvPicPr>
          <p:blipFill rotWithShape="1">
            <a:blip r:embed="rId2"/>
            <a:srcRect l="27453" t="27200" r="44452" b="36555"/>
            <a:stretch/>
          </p:blipFill>
          <p:spPr>
            <a:xfrm>
              <a:off x="583046" y="3314823"/>
              <a:ext cx="3337790" cy="2420960"/>
            </a:xfrm>
            <a:prstGeom prst="rect">
              <a:avLst/>
            </a:prstGeom>
          </p:spPr>
        </p:pic>
        <p:pic>
          <p:nvPicPr>
            <p:cNvPr id="7" name="Content Placeholder 5"/>
            <p:cNvPicPr>
              <a:picLocks noChangeAspect="1"/>
            </p:cNvPicPr>
            <p:nvPr/>
          </p:nvPicPr>
          <p:blipFill rotWithShape="1">
            <a:blip r:embed="rId2"/>
            <a:srcRect l="56830" t="33162" r="28830" b="38837"/>
            <a:stretch/>
          </p:blipFill>
          <p:spPr>
            <a:xfrm>
              <a:off x="4669470" y="3713017"/>
              <a:ext cx="1703621" cy="1870365"/>
            </a:xfrm>
            <a:prstGeom prst="rect">
              <a:avLst/>
            </a:prstGeom>
          </p:spPr>
        </p:pic>
        <p:cxnSp>
          <p:nvCxnSpPr>
            <p:cNvPr id="9" name="Straight Arrow Connector 8"/>
            <p:cNvCxnSpPr/>
            <p:nvPr/>
          </p:nvCxnSpPr>
          <p:spPr>
            <a:xfrm>
              <a:off x="1676402" y="3061855"/>
              <a:ext cx="1163782" cy="0"/>
            </a:xfrm>
            <a:prstGeom prst="straightConnector1">
              <a:avLst/>
            </a:prstGeom>
            <a:ln w="38100">
              <a:headEnd type="triangle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1676402" y="2895600"/>
              <a:ext cx="0" cy="817418"/>
            </a:xfrm>
            <a:prstGeom prst="line">
              <a:avLst/>
            </a:prstGeom>
            <a:ln w="381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2978730" y="2895600"/>
              <a:ext cx="0" cy="540327"/>
            </a:xfrm>
            <a:prstGeom prst="line">
              <a:avLst/>
            </a:prstGeom>
            <a:ln w="381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pic>
          <p:nvPicPr>
            <p:cNvPr id="17" name="Content Placeholder 5"/>
            <p:cNvPicPr>
              <a:picLocks noChangeAspect="1"/>
            </p:cNvPicPr>
            <p:nvPr/>
          </p:nvPicPr>
          <p:blipFill rotWithShape="1">
            <a:blip r:embed="rId2"/>
            <a:srcRect l="71558" t="27200" r="10740" b="50200"/>
            <a:stretch/>
          </p:blipFill>
          <p:spPr>
            <a:xfrm>
              <a:off x="6510308" y="3832641"/>
              <a:ext cx="2103056" cy="1509536"/>
            </a:xfrm>
            <a:prstGeom prst="rect">
              <a:avLst/>
            </a:prstGeom>
          </p:spPr>
        </p:pic>
        <p:sp>
          <p:nvSpPr>
            <p:cNvPr id="18" name="Right Arrow 17"/>
            <p:cNvSpPr/>
            <p:nvPr/>
          </p:nvSpPr>
          <p:spPr>
            <a:xfrm>
              <a:off x="3510510" y="3922391"/>
              <a:ext cx="997096" cy="1330036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2646074" y="5311325"/>
            <a:ext cx="4331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Where F(q) is the particle form factor, </a:t>
            </a:r>
            <a:r>
              <a:rPr lang="en-US" sz="1200" b="1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q</a:t>
            </a:r>
            <a:r>
              <a:rPr lang="en-US" sz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the scattering wave vector</a:t>
            </a:r>
            <a:endParaRPr lang="en-GB" sz="1200" dirty="0">
              <a:solidFill>
                <a:prstClr val="black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3985349" y="3273689"/>
                <a:ext cx="2287036" cy="62158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500" b="1" i="1">
                          <a:solidFill>
                            <a:prstClr val="black">
                              <a:lumMod val="95000"/>
                              <a:lumOff val="5000"/>
                            </a:prstClr>
                          </a:solidFill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𝑰</m:t>
                      </m:r>
                      <m:d>
                        <m:dPr>
                          <m:ctrlPr>
                            <a:rPr lang="en-US" sz="1500" b="1" i="1">
                              <a:solidFill>
                                <a:prstClr val="black">
                                  <a:lumMod val="95000"/>
                                  <a:lumOff val="5000"/>
                                </a:prstClr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dPr>
                        <m:e>
                          <m:r>
                            <a:rPr lang="en-US" sz="1500" b="1" i="1">
                              <a:solidFill>
                                <a:prstClr val="black">
                                  <a:lumMod val="95000"/>
                                  <a:lumOff val="5000"/>
                                </a:prstClr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𝒛</m:t>
                          </m:r>
                          <m:r>
                            <a:rPr lang="en-US" sz="1500" b="1" i="1">
                              <a:solidFill>
                                <a:prstClr val="black">
                                  <a:lumMod val="95000"/>
                                  <a:lumOff val="5000"/>
                                </a:prstClr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,</m:t>
                          </m:r>
                          <m:r>
                            <a:rPr lang="en-US" sz="1500" b="1" i="1">
                              <a:solidFill>
                                <a:prstClr val="black">
                                  <a:lumMod val="95000"/>
                                  <a:lumOff val="5000"/>
                                </a:prstClr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𝒓</m:t>
                          </m:r>
                        </m:e>
                      </m:d>
                      <m:r>
                        <a:rPr lang="en-US" sz="1500" b="1" i="1">
                          <a:solidFill>
                            <a:prstClr val="black">
                              <a:lumMod val="95000"/>
                              <a:lumOff val="5000"/>
                            </a:prst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∝</m:t>
                      </m:r>
                      <m:r>
                        <a:rPr lang="en-US" sz="1500" b="1" i="1">
                          <a:solidFill>
                            <a:prstClr val="black">
                              <a:lumMod val="95000"/>
                              <a:lumOff val="5000"/>
                            </a:prst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𝑭</m:t>
                      </m:r>
                      <m:d>
                        <m:dPr>
                          <m:ctrlPr>
                            <a:rPr lang="en-US" sz="1500" b="1" i="1">
                              <a:solidFill>
                                <a:prstClr val="black">
                                  <a:lumMod val="95000"/>
                                  <a:lumOff val="5000"/>
                                </a:prst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a:rPr lang="en-US" sz="1500" b="1" i="1">
                              <a:solidFill>
                                <a:prstClr val="black">
                                  <a:lumMod val="95000"/>
                                  <a:lumOff val="5000"/>
                                </a:prst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𝒒</m:t>
                          </m:r>
                        </m:e>
                      </m:d>
                      <m:func>
                        <m:funcPr>
                          <m:ctrlPr>
                            <a:rPr lang="en-US" sz="1500" b="1" i="1">
                              <a:solidFill>
                                <a:prstClr val="black">
                                  <a:lumMod val="95000"/>
                                  <a:lumOff val="5000"/>
                                </a:prst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funcPr>
                        <m:fName>
                          <m:r>
                            <a:rPr lang="en-US" sz="1500" b="1" i="1">
                              <a:solidFill>
                                <a:prstClr val="black">
                                  <a:lumMod val="95000"/>
                                  <a:lumOff val="5000"/>
                                </a:prst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𝒄𝒐𝒔</m:t>
                          </m:r>
                        </m:fName>
                        <m:e>
                          <m:d>
                            <m:dPr>
                              <m:ctrlPr>
                                <a:rPr lang="en-US" sz="1500" b="1" i="1">
                                  <a:solidFill>
                                    <a:prstClr val="black">
                                      <a:lumMod val="95000"/>
                                      <a:lumOff val="5000"/>
                                    </a:prst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500" b="1" i="1">
                                      <a:solidFill>
                                        <a:prstClr val="black">
                                          <a:lumMod val="95000"/>
                                          <a:lumOff val="5000"/>
                                        </a:prst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lang="en-US" sz="1500" b="1" i="1">
                                      <a:solidFill>
                                        <a:prstClr val="black">
                                          <a:lumMod val="95000"/>
                                          <a:lumOff val="5000"/>
                                        </a:prst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𝒌</m:t>
                                  </m:r>
                                  <m:sSup>
                                    <m:sSupPr>
                                      <m:ctrlPr>
                                        <a:rPr lang="en-US" sz="1500" b="1" i="1">
                                          <a:solidFill>
                                            <a:prstClr val="black">
                                              <a:lumMod val="95000"/>
                                              <a:lumOff val="5000"/>
                                            </a:prst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500" b="1" i="1">
                                          <a:solidFill>
                                            <a:prstClr val="black">
                                              <a:lumMod val="95000"/>
                                              <a:lumOff val="5000"/>
                                            </a:prst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  <m:t>𝒓</m:t>
                                      </m:r>
                                    </m:e>
                                    <m:sup>
                                      <m:r>
                                        <a:rPr lang="en-US" sz="1500" b="1" i="1">
                                          <a:solidFill>
                                            <a:prstClr val="black">
                                              <a:lumMod val="95000"/>
                                              <a:lumOff val="5000"/>
                                            </a:prst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  <m:t>𝟐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1500" b="1" i="1">
                                      <a:solidFill>
                                        <a:prstClr val="black">
                                          <a:lumMod val="95000"/>
                                          <a:lumOff val="5000"/>
                                        </a:prst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𝟐</m:t>
                                  </m:r>
                                  <m:r>
                                    <a:rPr lang="en-US" sz="1500" b="1" i="1">
                                      <a:solidFill>
                                        <a:prstClr val="black">
                                          <a:lumMod val="95000"/>
                                          <a:lumOff val="5000"/>
                                        </a:prst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𝒛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US" sz="1500" b="1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Calibri" panose="020F0502020204030204"/>
                  <a:ea typeface="Cambria Math" panose="02040503050406030204" pitchFamily="18" charset="0"/>
                  <a:cs typeface="+mn-cs"/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5349" y="3273689"/>
                <a:ext cx="2287036" cy="62158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3881238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550" y="788194"/>
            <a:ext cx="7886700" cy="994172"/>
          </a:xfrm>
        </p:spPr>
        <p:txBody>
          <a:bodyPr/>
          <a:lstStyle/>
          <a:p>
            <a:r>
              <a:rPr lang="en-US" dirty="0"/>
              <a:t>The HNFS technique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353934" y="1570899"/>
            <a:ext cx="6426610" cy="3500566"/>
          </a:xfrm>
        </p:spPr>
        <p:txBody>
          <a:bodyPr>
            <a:normAutofit/>
          </a:bodyPr>
          <a:lstStyle/>
          <a:p>
            <a:r>
              <a:rPr lang="en-US" sz="1350" dirty="0"/>
              <a:t>When number N of </a:t>
            </a:r>
            <a:r>
              <a:rPr lang="en-US" sz="1350" dirty="0" err="1"/>
              <a:t>scatterers</a:t>
            </a:r>
            <a:r>
              <a:rPr lang="en-US" sz="1350" dirty="0"/>
              <a:t> is LARGE, scattered intensity can be retrieved through the square modulus of Fourier Transform:</a:t>
            </a:r>
            <a:endParaRPr lang="en-GB" sz="1350" dirty="0"/>
          </a:p>
        </p:txBody>
      </p:sp>
      <p:grpSp>
        <p:nvGrpSpPr>
          <p:cNvPr id="5" name="Group 4"/>
          <p:cNvGrpSpPr/>
          <p:nvPr/>
        </p:nvGrpSpPr>
        <p:grpSpPr>
          <a:xfrm>
            <a:off x="1236833" y="1984293"/>
            <a:ext cx="6180135" cy="3140171"/>
            <a:chOff x="125110" y="2061522"/>
            <a:chExt cx="8240180" cy="4186895"/>
          </a:xfrm>
        </p:grpSpPr>
        <p:pic>
          <p:nvPicPr>
            <p:cNvPr id="29" name="Immagine 52"/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084"/>
            <a:stretch/>
          </p:blipFill>
          <p:spPr>
            <a:xfrm>
              <a:off x="3319474" y="4395734"/>
              <a:ext cx="2485763" cy="1719931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/>
            <a:srcRect l="21642" t="31195" r="6230" b="30867"/>
            <a:stretch/>
          </p:blipFill>
          <p:spPr>
            <a:xfrm>
              <a:off x="1169250" y="2061522"/>
              <a:ext cx="7196040" cy="212806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/>
                <p:cNvSpPr txBox="1"/>
                <p:nvPr/>
              </p:nvSpPr>
              <p:spPr>
                <a:xfrm>
                  <a:off x="1115741" y="3856431"/>
                  <a:ext cx="2244119" cy="627951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none" lIns="0" tIns="0" rIns="0" bIns="0" rtlCol="0">
                  <a:spAutoFit/>
                </a:bodyPr>
                <a:lstStyle/>
                <a:p>
                  <a:pPr defTabSz="685800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35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𝐼</m:t>
                        </m:r>
                        <m:d>
                          <m:dPr>
                            <m:ctrlPr>
                              <a:rPr lang="en-US" sz="135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dPr>
                          <m:e>
                            <m:r>
                              <a:rPr lang="en-US" sz="135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𝑧</m:t>
                            </m:r>
                          </m:e>
                        </m:d>
                        <m:r>
                          <a:rPr lang="en-US" sz="135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∝</m:t>
                        </m:r>
                        <m:r>
                          <a:rPr lang="en-US" sz="135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𝐹</m:t>
                        </m:r>
                        <m:d>
                          <m:dPr>
                            <m:ctrlPr>
                              <a:rPr lang="en-US" sz="135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dPr>
                          <m:e>
                            <m:r>
                              <a:rPr lang="en-US" sz="135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𝑞</m:t>
                            </m:r>
                          </m:e>
                        </m:d>
                        <m:func>
                          <m:funcPr>
                            <m:ctrlPr>
                              <a:rPr lang="en-US" sz="135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35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cos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135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135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35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  <m:t>𝑘</m:t>
                                    </m:r>
                                    <m:sSup>
                                      <m:sSupPr>
                                        <m:ctrlPr>
                                          <a:rPr lang="en-US" sz="1350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350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+mn-cs"/>
                                          </a:rPr>
                                          <m:t>𝑟</m:t>
                                        </m:r>
                                      </m:e>
                                      <m:sup>
                                        <m:r>
                                          <a:rPr lang="en-US" sz="1350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+mn-cs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lang="en-US" sz="135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  <m:t>2</m:t>
                                    </m:r>
                                    <m:r>
                                      <a:rPr lang="en-US" sz="135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  <m:t>𝑧</m:t>
                                    </m:r>
                                  </m:den>
                                </m:f>
                              </m:e>
                            </m:d>
                          </m:e>
                        </m:func>
                      </m:oMath>
                    </m:oMathPara>
                  </a14:m>
                  <a:endParaRPr lang="en-US" sz="1350" dirty="0">
                    <a:solidFill>
                      <a:prstClr val="black"/>
                    </a:solidFill>
                    <a:latin typeface="Calibri" panose="020F0502020204030204"/>
                    <a:ea typeface="Cambria Math" panose="02040503050406030204" pitchFamily="18" charset="0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0" name="Text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15741" y="3856431"/>
                  <a:ext cx="2244119" cy="627951"/>
                </a:xfrm>
                <a:prstGeom prst="rect">
                  <a:avLst/>
                </a:prstGeom>
                <a:blipFill>
                  <a:blip r:embed="rId5"/>
                  <a:stretch>
                    <a:fillRect l="-2256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1" name="Immagine 29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65844" y="4271160"/>
              <a:ext cx="1962665" cy="1977257"/>
            </a:xfrm>
            <a:prstGeom prst="rect">
              <a:avLst/>
            </a:prstGeom>
          </p:spPr>
        </p:pic>
        <p:sp>
          <p:nvSpPr>
            <p:cNvPr id="12" name="Pentagon 11"/>
            <p:cNvSpPr/>
            <p:nvPr/>
          </p:nvSpPr>
          <p:spPr>
            <a:xfrm>
              <a:off x="2912301" y="2753700"/>
              <a:ext cx="994611" cy="743704"/>
            </a:xfrm>
            <a:prstGeom prst="homePlat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350" dirty="0">
                  <a:solidFill>
                    <a:prstClr val="white"/>
                  </a:solidFill>
                  <a:latin typeface="Calibri" panose="020F0502020204030204"/>
                </a:rPr>
                <a:t>N&gt;1</a:t>
              </a:r>
              <a:endParaRPr lang="en-GB" sz="135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5649963" y="2753700"/>
              <a:ext cx="994611" cy="743704"/>
            </a:xfrm>
            <a:prstGeom prst="homePlat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350" dirty="0">
                  <a:solidFill>
                    <a:prstClr val="white"/>
                  </a:solidFill>
                  <a:latin typeface="Calibri" panose="020F0502020204030204"/>
                </a:rPr>
                <a:t>N&gt;&gt;1</a:t>
              </a:r>
              <a:endParaRPr lang="en-GB" sz="135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Pentagon 13"/>
                <p:cNvSpPr/>
                <p:nvPr/>
              </p:nvSpPr>
              <p:spPr>
                <a:xfrm rot="5400000">
                  <a:off x="6849870" y="3717480"/>
                  <a:ext cx="994611" cy="743704"/>
                </a:xfrm>
                <a:prstGeom prst="homePlat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vert="vert270" rtlCol="0" anchor="ctr"/>
                <a:lstStyle/>
                <a:p>
                  <a:pPr algn="ctr" defTabSz="685800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100" i="1">
                            <a:solidFill>
                              <a:srgbClr val="E7E6E6">
                                <a:lumMod val="10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  </m:t>
                        </m:r>
                        <m:sSup>
                          <m:sSupPr>
                            <m:ctrlPr>
                              <a:rPr lang="en-GB" sz="2100" i="1">
                                <a:solidFill>
                                  <a:srgbClr val="E7E6E6">
                                    <a:lumMod val="10000"/>
                                  </a:srgb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GB" sz="2100" i="1">
                                    <a:solidFill>
                                      <a:srgbClr val="E7E6E6">
                                        <a:lumMod val="10000"/>
                                      </a:srgb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sz="2100" i="1">
                                    <a:solidFill>
                                      <a:srgbClr val="E7E6E6">
                                        <a:lumMod val="10000"/>
                                      </a:srgb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ℱ</m:t>
                                </m:r>
                              </m:e>
                            </m:d>
                          </m:e>
                          <m:sup>
                            <m:r>
                              <a:rPr lang="en-US" sz="2100" i="1">
                                <a:solidFill>
                                  <a:srgbClr val="E7E6E6">
                                    <a:lumMod val="10000"/>
                                  </a:srgb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oMath>
                    </m:oMathPara>
                  </a14:m>
                  <a:endParaRPr lang="en-GB" sz="2100" dirty="0">
                    <a:solidFill>
                      <a:srgbClr val="E7E6E6">
                        <a:lumMod val="10000"/>
                      </a:srgbClr>
                    </a:solidFill>
                    <a:latin typeface="Calibri" panose="020F0502020204030204"/>
                  </a:endParaRPr>
                </a:p>
              </p:txBody>
            </p:sp>
          </mc:Choice>
          <mc:Fallback xmlns="">
            <p:sp>
              <p:nvSpPr>
                <p:cNvPr id="14" name="Pentagon 1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5400000">
                  <a:off x="6849870" y="3717480"/>
                  <a:ext cx="994611" cy="743704"/>
                </a:xfrm>
                <a:prstGeom prst="homePlate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5" name="Pentagon 14"/>
            <p:cNvSpPr/>
            <p:nvPr/>
          </p:nvSpPr>
          <p:spPr>
            <a:xfrm flipH="1">
              <a:off x="5495013" y="4881760"/>
              <a:ext cx="994611" cy="743704"/>
            </a:xfrm>
            <a:prstGeom prst="homePlat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263661" y="4623233"/>
                  <a:ext cx="3077936" cy="837323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none" lIns="0" tIns="0" rIns="0" bIns="0" rtlCol="0">
                  <a:spAutoFit/>
                </a:bodyPr>
                <a:lstStyle/>
                <a:p>
                  <a:pPr defTabSz="685800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𝐼</m:t>
                        </m:r>
                        <m:d>
                          <m:dPr>
                            <m:ctrlP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𝑞</m:t>
                            </m:r>
                          </m:e>
                        </m:d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∝</m:t>
                        </m:r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𝑆</m:t>
                        </m:r>
                        <m:d>
                          <m:dPr>
                            <m:ctrlP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𝑞</m:t>
                            </m:r>
                          </m:e>
                        </m:d>
                        <m:func>
                          <m:funcPr>
                            <m:ctrlP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funcPr>
                          <m:fName>
                            <m:sSup>
                              <m:sSupPr>
                                <m:ctrlPr>
                                  <a:rPr lang="en-US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sin</m:t>
                                </m:r>
                              </m:e>
                              <m:sup>
                                <m:r>
                                  <a:rPr lang="en-US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2</m:t>
                                </m:r>
                              </m:sup>
                            </m:sSup>
                          </m:fName>
                          <m:e>
                            <m:d>
                              <m:dPr>
                                <m:ctrlPr>
                                  <a:rPr lang="en-US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  <m:t>𝑧</m:t>
                                    </m:r>
                                    <m:sSup>
                                      <m:sSupPr>
                                        <m:ctrlPr>
                                          <a:rPr lang="en-US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+mn-cs"/>
                                          </a:rPr>
                                          <m:t>𝑞</m:t>
                                        </m:r>
                                      </m:e>
                                      <m:sup>
                                        <m:r>
                                          <a:rPr lang="en-US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+mn-cs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lang="en-US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  <m:t>2</m:t>
                                    </m:r>
                                    <m:r>
                                      <a:rPr lang="en-US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  <m:t>𝑘</m:t>
                                    </m:r>
                                  </m:den>
                                </m:f>
                              </m:e>
                            </m:d>
                          </m:e>
                        </m:func>
                      </m:oMath>
                    </m:oMathPara>
                  </a14:m>
                  <a:endParaRPr lang="en-US" dirty="0">
                    <a:solidFill>
                      <a:prstClr val="black"/>
                    </a:solidFill>
                    <a:latin typeface="Calibri" panose="020F0502020204030204"/>
                    <a:ea typeface="Cambria Math" panose="02040503050406030204" pitchFamily="18" charset="0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6" name="TextBox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3661" y="4623233"/>
                  <a:ext cx="3077936" cy="837323"/>
                </a:xfrm>
                <a:prstGeom prst="rect">
                  <a:avLst/>
                </a:prstGeom>
                <a:blipFill>
                  <a:blip r:embed="rId8"/>
                  <a:stretch>
                    <a:fillRect l="-1639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7" name="TextBox 16"/>
            <p:cNvSpPr txBox="1"/>
            <p:nvPr/>
          </p:nvSpPr>
          <p:spPr>
            <a:xfrm>
              <a:off x="125110" y="5510944"/>
              <a:ext cx="3392467" cy="67710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350" dirty="0">
                  <a:solidFill>
                    <a:prstClr val="black"/>
                  </a:solidFill>
                  <a:latin typeface="Calibri Light" panose="020F0302020204030204" pitchFamily="34" charset="0"/>
                  <a:ea typeface="+mn-ea"/>
                  <a:cs typeface="+mn-cs"/>
                </a:rPr>
                <a:t>Single particle </a:t>
              </a:r>
              <a:r>
                <a:rPr lang="en-US" sz="1350" dirty="0" err="1">
                  <a:solidFill>
                    <a:prstClr val="black"/>
                  </a:solidFill>
                  <a:latin typeface="Calibri Light" panose="020F0302020204030204" pitchFamily="34" charset="0"/>
                  <a:ea typeface="+mn-ea"/>
                  <a:cs typeface="+mn-cs"/>
                </a:rPr>
                <a:t>interferogram</a:t>
              </a:r>
              <a:r>
                <a:rPr lang="en-US" sz="1350" dirty="0">
                  <a:solidFill>
                    <a:prstClr val="black"/>
                  </a:solidFill>
                  <a:latin typeface="Calibri Light" panose="020F0302020204030204" pitchFamily="34" charset="0"/>
                  <a:ea typeface="+mn-ea"/>
                  <a:cs typeface="+mn-cs"/>
                </a:rPr>
                <a:t> modulated by particle form factor</a:t>
              </a:r>
              <a:endParaRPr lang="en-GB" sz="1350" dirty="0">
                <a:solidFill>
                  <a:prstClr val="black"/>
                </a:solidFill>
                <a:latin typeface="Calibri Light" panose="020F030202020403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2081246" y="5206550"/>
            <a:ext cx="4972002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35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From analysis of I(q) the transverse coherence is measured </a:t>
            </a:r>
          </a:p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 dirty="0">
              <a:solidFill>
                <a:prstClr val="black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35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intensity profile of the source through Van </a:t>
            </a:r>
            <a:r>
              <a:rPr lang="en-US" sz="1350" dirty="0" err="1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Cittert</a:t>
            </a:r>
            <a:r>
              <a:rPr lang="en-US" sz="135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Zernike Theorem! </a:t>
            </a:r>
            <a:endParaRPr lang="en-GB" sz="1350" dirty="0">
              <a:solidFill>
                <a:prstClr val="black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3" name="Down Arrow 2"/>
          <p:cNvSpPr/>
          <p:nvPr/>
        </p:nvSpPr>
        <p:spPr>
          <a:xfrm>
            <a:off x="4400550" y="5467350"/>
            <a:ext cx="323850" cy="2095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93651086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224658" y="1333248"/>
            <a:ext cx="4303987" cy="1486810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75" indent="-257175" algn="l" defTabSz="685800" fontAlgn="auto">
              <a:spcBef>
                <a:spcPts val="75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Beam size tests based on HNFS at NCD-SWEET beamline at ALBA in July and Sept. 2018</a:t>
            </a:r>
          </a:p>
          <a:p>
            <a:pPr marL="257175" indent="-257175" algn="l" defTabSz="685800" fontAlgn="auto">
              <a:spcBef>
                <a:spcPts val="75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12.4 </a:t>
            </a:r>
            <a:r>
              <a:rPr lang="en-US" sz="1200" dirty="0" err="1">
                <a:solidFill>
                  <a:prstClr val="black"/>
                </a:solidFill>
                <a:latin typeface="Calibri" panose="020F0502020204030204"/>
              </a:rPr>
              <a:t>KeV</a:t>
            </a: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 X-ray radiation from </a:t>
            </a:r>
            <a:r>
              <a:rPr lang="en-US" sz="1200" dirty="0" err="1">
                <a:solidFill>
                  <a:prstClr val="black"/>
                </a:solidFill>
                <a:latin typeface="Calibri" panose="020F0502020204030204"/>
              </a:rPr>
              <a:t>undulator</a:t>
            </a: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  <a:p>
            <a:pPr marL="257175" indent="-257175" algn="l" defTabSz="685800" fontAlgn="auto">
              <a:spcBef>
                <a:spcPts val="75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Target (a): 500 nm SiO</a:t>
            </a:r>
            <a:r>
              <a:rPr lang="en-US" sz="1200" baseline="-25000" dirty="0">
                <a:solidFill>
                  <a:prstClr val="black"/>
                </a:solidFill>
                <a:latin typeface="Calibri" panose="020F0502020204030204"/>
              </a:rPr>
              <a:t>2</a:t>
            </a: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 spheres suspended in water at z</a:t>
            </a:r>
            <a:r>
              <a:rPr lang="en-US" sz="1200" baseline="-25000" dirty="0">
                <a:solidFill>
                  <a:prstClr val="black"/>
                </a:solidFill>
                <a:latin typeface="Calibri" panose="020F0502020204030204"/>
              </a:rPr>
              <a:t>1</a:t>
            </a: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 = 32.5 m from the source.  (b) 0.1 mm thick </a:t>
            </a:r>
            <a:r>
              <a:rPr lang="en-US" sz="1200" dirty="0" err="1">
                <a:solidFill>
                  <a:prstClr val="black"/>
                </a:solidFill>
                <a:latin typeface="Calibri" panose="020F0502020204030204"/>
              </a:rPr>
              <a:t>YAG:Ce</a:t>
            </a: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 crystal at z</a:t>
            </a:r>
            <a:r>
              <a:rPr lang="en-US" sz="1200" baseline="-25000" dirty="0">
                <a:solidFill>
                  <a:prstClr val="black"/>
                </a:solidFill>
                <a:latin typeface="Calibri" panose="020F0502020204030204"/>
              </a:rPr>
              <a:t>2</a:t>
            </a: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 = 252 mm, imaged with a 20X microscope objective (c) onto a CCD camera (d)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46194" t="31905" r="9999" b="40793"/>
          <a:stretch/>
        </p:blipFill>
        <p:spPr>
          <a:xfrm>
            <a:off x="4944522" y="1382978"/>
            <a:ext cx="4009831" cy="1405695"/>
          </a:xfrm>
          <a:prstGeom prst="rect">
            <a:avLst/>
          </a:prstGeom>
        </p:spPr>
      </p:pic>
      <p:pic>
        <p:nvPicPr>
          <p:cNvPr id="6" name="NCD-speckles-v03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76438" y="3343879"/>
            <a:ext cx="1949246" cy="1949246"/>
          </a:xfrm>
          <a:prstGeom prst="rect">
            <a:avLst/>
          </a:prstGeom>
        </p:spPr>
      </p:pic>
      <p:pic>
        <p:nvPicPr>
          <p:cNvPr id="7" name="Content Placeholder 5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7748" y="3344192"/>
            <a:ext cx="1949246" cy="194924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7"/>
          <a:srcRect r="49781"/>
          <a:stretch/>
        </p:blipFill>
        <p:spPr>
          <a:xfrm>
            <a:off x="5707417" y="2958568"/>
            <a:ext cx="1521374" cy="108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7"/>
          <a:srcRect l="50675"/>
          <a:stretch/>
        </p:blipFill>
        <p:spPr>
          <a:xfrm>
            <a:off x="7367798" y="2963626"/>
            <a:ext cx="1494299" cy="1080000"/>
          </a:xfrm>
          <a:prstGeom prst="rect">
            <a:avLst/>
          </a:prstGeom>
        </p:spPr>
      </p:pic>
      <p:sp>
        <p:nvSpPr>
          <p:cNvPr id="13" name="Right Arrow 12"/>
          <p:cNvSpPr/>
          <p:nvPr/>
        </p:nvSpPr>
        <p:spPr>
          <a:xfrm>
            <a:off x="2360852" y="3788590"/>
            <a:ext cx="922492" cy="1171322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/>
              </a:rPr>
              <a:t>2D |FFT|</a:t>
            </a:r>
            <a:r>
              <a:rPr lang="en-US" sz="1050" baseline="300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/>
              </a:rPr>
              <a:t>2</a:t>
            </a:r>
            <a:endParaRPr lang="en-GB" sz="1350" baseline="30000" dirty="0">
              <a:solidFill>
                <a:prstClr val="black">
                  <a:lumMod val="85000"/>
                  <a:lumOff val="15000"/>
                </a:prstClr>
              </a:solidFill>
              <a:latin typeface="Calibri" panose="020F0502020204030204"/>
            </a:endParaRPr>
          </a:p>
        </p:txBody>
      </p:sp>
      <p:sp>
        <p:nvSpPr>
          <p:cNvPr id="14" name="Right Arrow 13"/>
          <p:cNvSpPr/>
          <p:nvPr/>
        </p:nvSpPr>
        <p:spPr>
          <a:xfrm>
            <a:off x="4799589" y="3763303"/>
            <a:ext cx="922492" cy="1171322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/>
              </a:rPr>
              <a:t>fringe visibility</a:t>
            </a:r>
            <a:endParaRPr lang="en-GB" sz="1350" baseline="30000" dirty="0">
              <a:solidFill>
                <a:prstClr val="black">
                  <a:lumMod val="85000"/>
                  <a:lumOff val="15000"/>
                </a:prstClr>
              </a:solidFill>
              <a:latin typeface="Calibri" panose="020F0502020204030204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908275" y="4019213"/>
            <a:ext cx="132600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H coherence: 4.7 </a:t>
            </a:r>
            <a:r>
              <a:rPr lang="en-US" sz="1050" dirty="0">
                <a:solidFill>
                  <a:prstClr val="black"/>
                </a:solidFill>
                <a:latin typeface="Symbol" panose="05050102010706020507" pitchFamily="18" charset="2"/>
                <a:ea typeface="+mn-ea"/>
                <a:cs typeface="+mn-cs"/>
              </a:rPr>
              <a:t>m</a:t>
            </a:r>
            <a:r>
              <a:rPr lang="en-US" sz="105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m</a:t>
            </a:r>
            <a:endParaRPr lang="en-GB" sz="105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520124" y="4030340"/>
            <a:ext cx="128592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V coherence: 34 </a:t>
            </a:r>
            <a:r>
              <a:rPr lang="en-US" sz="1050" dirty="0">
                <a:solidFill>
                  <a:prstClr val="black"/>
                </a:solidFill>
                <a:latin typeface="Symbol" panose="05050102010706020507" pitchFamily="18" charset="2"/>
                <a:ea typeface="+mn-ea"/>
                <a:cs typeface="+mn-cs"/>
              </a:rPr>
              <a:t>m</a:t>
            </a:r>
            <a:r>
              <a:rPr lang="en-US" sz="105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m</a:t>
            </a:r>
            <a:endParaRPr lang="en-GB" sz="105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ight Arrow 17"/>
          <p:cNvSpPr/>
          <p:nvPr/>
        </p:nvSpPr>
        <p:spPr>
          <a:xfrm rot="5400000">
            <a:off x="7052714" y="4043995"/>
            <a:ext cx="589707" cy="1171322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350" baseline="30000" dirty="0">
              <a:solidFill>
                <a:prstClr val="black">
                  <a:lumMod val="85000"/>
                  <a:lumOff val="15000"/>
                </a:prstClr>
              </a:solidFill>
              <a:latin typeface="Calibri" panose="020F0502020204030204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704886" y="4959912"/>
            <a:ext cx="3358227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35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H beam size: 115 ± 6 </a:t>
            </a:r>
            <a:r>
              <a:rPr lang="en-US" sz="1350" dirty="0">
                <a:solidFill>
                  <a:prstClr val="black"/>
                </a:solidFill>
                <a:latin typeface="Symbol" panose="05050102010706020507" pitchFamily="18" charset="2"/>
                <a:ea typeface="+mn-ea"/>
                <a:cs typeface="+mn-cs"/>
              </a:rPr>
              <a:t>m</a:t>
            </a:r>
            <a:r>
              <a:rPr lang="en-US" sz="135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m (expected 131 </a:t>
            </a:r>
            <a:r>
              <a:rPr lang="en-US" sz="1350" dirty="0">
                <a:solidFill>
                  <a:prstClr val="black"/>
                </a:solidFill>
                <a:latin typeface="Symbol" panose="05050102010706020507" pitchFamily="18" charset="2"/>
                <a:ea typeface="+mn-ea"/>
                <a:cs typeface="+mn-cs"/>
              </a:rPr>
              <a:t>m</a:t>
            </a:r>
            <a:r>
              <a:rPr lang="en-US" sz="135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m)</a:t>
            </a:r>
          </a:p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35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V beam size: 14.7 ± 1.8 </a:t>
            </a:r>
            <a:r>
              <a:rPr lang="en-US" sz="1350" dirty="0">
                <a:solidFill>
                  <a:prstClr val="black"/>
                </a:solidFill>
                <a:latin typeface="Symbol" panose="05050102010706020507" pitchFamily="18" charset="2"/>
                <a:ea typeface="+mn-ea"/>
                <a:cs typeface="+mn-cs"/>
              </a:rPr>
              <a:t>m</a:t>
            </a:r>
            <a:r>
              <a:rPr lang="en-US" sz="135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m (expected 8 </a:t>
            </a:r>
            <a:r>
              <a:rPr lang="en-US" sz="1350" dirty="0">
                <a:solidFill>
                  <a:prstClr val="black"/>
                </a:solidFill>
                <a:latin typeface="Symbol" panose="05050102010706020507" pitchFamily="18" charset="2"/>
                <a:ea typeface="+mn-ea"/>
                <a:cs typeface="+mn-cs"/>
              </a:rPr>
              <a:t>m</a:t>
            </a:r>
            <a:r>
              <a:rPr lang="en-US" sz="135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m)</a:t>
            </a:r>
          </a:p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350" dirty="0">
                <a:solidFill>
                  <a:srgbClr val="FF0000"/>
                </a:solidFill>
                <a:latin typeface="Calibri" panose="020F0502020204030204"/>
                <a:ea typeface="+mn-ea"/>
                <a:cs typeface="+mn-cs"/>
              </a:rPr>
              <a:t>PRELIMINARY!</a:t>
            </a:r>
            <a:endParaRPr lang="en-GB" sz="1350" dirty="0">
              <a:solidFill>
                <a:srgbClr val="FF0000"/>
              </a:solidFill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682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039CF-4D76-8A4D-8EBF-C81CBAF18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Instrumentation challenges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B6C677-C1B9-7B44-A7B8-FE1DCE972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3AAF74-2E20-E041-8021-52145EF685FD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6A7BC64-02E3-654F-9A0D-E97656849BD9}"/>
              </a:ext>
            </a:extLst>
          </p:cNvPr>
          <p:cNvSpPr/>
          <p:nvPr/>
        </p:nvSpPr>
        <p:spPr bwMode="auto">
          <a:xfrm>
            <a:off x="385763" y="2458193"/>
            <a:ext cx="8572500" cy="20288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Producing and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asuring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beams with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small emittance (i.e. micron spot size)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>
                  <a:alpha val="6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Producing and measuring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short Bunches (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i.e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20fs time resolution)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C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nserving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small emittance over long distances put very strict </a:t>
            </a:r>
            <a:r>
              <a:rPr lang="en-US" sz="2000" dirty="0">
                <a:solidFill>
                  <a:srgbClr val="FF0000"/>
                </a:solidFill>
                <a:latin typeface="Calibri"/>
              </a:rPr>
              <a:t>requirements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on the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beam position monitor precision (i.e. 5microns) and resolution (i.e. 10s nm)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45113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039CF-4D76-8A4D-8EBF-C81CBAF18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Instrumentation challenges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B6C677-C1B9-7B44-A7B8-FE1DCE972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3AAF74-2E20-E041-8021-52145EF685FD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D720593-4E70-9F48-9416-77BB2F436420}"/>
              </a:ext>
            </a:extLst>
          </p:cNvPr>
          <p:cNvSpPr/>
          <p:nvPr/>
        </p:nvSpPr>
        <p:spPr>
          <a:xfrm>
            <a:off x="385763" y="4778062"/>
            <a:ext cx="8572500" cy="1811306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Manipulating </a:t>
            </a:r>
            <a:r>
              <a:rPr kumimoji="0" lang="en-US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high charge beams</a:t>
            </a:r>
            <a:endParaRPr lang="en-US" altLang="en-US" sz="2000" b="1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marL="1200150" lvl="2" indent="-285750" defTabSz="914400" eaLnBrk="1" hangingPunct="1">
              <a:buFont typeface="Arial" panose="020B0604020202020204" pitchFamily="34" charset="0"/>
              <a:buChar char="•"/>
              <a:defRPr/>
            </a:pP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Impact on </a:t>
            </a:r>
            <a:r>
              <a:rPr kumimoji="0" lang="en-US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Machine Protection </a:t>
            </a: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issues</a:t>
            </a:r>
          </a:p>
          <a:p>
            <a:pPr marL="1200150" lvl="2" indent="-285750" defTabSz="914400" eaLnBrk="1" hangingPunct="1">
              <a:buFont typeface="Arial" panose="020B0604020202020204" pitchFamily="34" charset="0"/>
              <a:buChar char="•"/>
              <a:defRPr/>
            </a:pP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Impact on </a:t>
            </a:r>
            <a:r>
              <a:rPr kumimoji="0" lang="en-US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Radiation hardness </a:t>
            </a: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issues</a:t>
            </a:r>
          </a:p>
          <a:p>
            <a:pPr marL="285750" indent="-285750" defTabSz="914400" eaLnBrk="1" hangingPunct="1">
              <a:buFont typeface="Arial" panose="020B0604020202020204" pitchFamily="34" charset="0"/>
              <a:buChar char="•"/>
              <a:defRPr/>
            </a:pPr>
            <a:endParaRPr kumimoji="0" lang="en-US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+mn-cs"/>
            </a:endParaRPr>
          </a:p>
          <a:p>
            <a:pPr marL="1200150" lvl="2" indent="-285750" defTabSz="914400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2000" dirty="0">
                <a:solidFill>
                  <a:srgbClr val="0070C0"/>
                </a:solidFill>
                <a:latin typeface="Calibri" panose="020F0502020204030204" pitchFamily="34" charset="0"/>
              </a:rPr>
              <a:t>Require </a:t>
            </a:r>
            <a:r>
              <a:rPr lang="en-US" altLang="en-US" sz="2000" b="1" dirty="0">
                <a:solidFill>
                  <a:srgbClr val="0070C0"/>
                </a:solidFill>
                <a:latin typeface="Calibri" panose="020F0502020204030204" pitchFamily="34" charset="0"/>
              </a:rPr>
              <a:t>non-intercepting beam diagnostics</a:t>
            </a:r>
            <a:endParaRPr kumimoji="0" lang="en-US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D331C0C-D1C2-1740-B134-B3576D8452FB}"/>
              </a:ext>
            </a:extLst>
          </p:cNvPr>
          <p:cNvSpPr/>
          <p:nvPr/>
        </p:nvSpPr>
        <p:spPr bwMode="auto">
          <a:xfrm>
            <a:off x="385763" y="2458193"/>
            <a:ext cx="8572500" cy="20288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Producing and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asuring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beams with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small emittance (i.e. micron spot size)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>
                  <a:alpha val="6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Producing and measuring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short Bunches (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i.e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20fs time resolution)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C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nserving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small emittance over long distances put very strict </a:t>
            </a:r>
            <a:r>
              <a:rPr lang="en-US" sz="2000" dirty="0">
                <a:solidFill>
                  <a:srgbClr val="FF0000"/>
                </a:solidFill>
                <a:latin typeface="Calibri"/>
              </a:rPr>
              <a:t>requirements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on the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beam position monitor precision (i.e. 5microns) and resolution (i.e. 10s nm)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5691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C407F1E-3539-3D4F-8DA5-7D617526DE43}"/>
              </a:ext>
            </a:extLst>
          </p:cNvPr>
          <p:cNvSpPr/>
          <p:nvPr/>
        </p:nvSpPr>
        <p:spPr bwMode="auto">
          <a:xfrm>
            <a:off x="385763" y="2458193"/>
            <a:ext cx="8572500" cy="20288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alpha val="26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Producing and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alpha val="26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alpha val="26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alpha val="26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asuring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alpha val="26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beams with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alpha val="26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small emittance (i.e. micron spot size)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alpha val="26000"/>
                </a:scheme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alpha val="26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Producing and measuring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alpha val="26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short Bunches (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alpha val="26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i.e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alpha val="26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20fs time resolution)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alpha val="26000"/>
                </a:scheme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alpha val="26000"/>
                </a:scheme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alpha val="26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C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alpha val="26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alpha val="26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nserving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alpha val="26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small emittance over long distances put very strict </a:t>
            </a:r>
            <a:r>
              <a:rPr lang="en-US" sz="2000" dirty="0">
                <a:solidFill>
                  <a:schemeClr val="tx1">
                    <a:alpha val="26000"/>
                  </a:schemeClr>
                </a:solidFill>
                <a:latin typeface="Calibri"/>
              </a:rPr>
              <a:t>requirements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alpha val="26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on the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alpha val="26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beam position monitor precision (i.e. 5microns) and resolution (i.e. 10s nm)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alpha val="26000"/>
                </a:scheme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C039CF-4D76-8A4D-8EBF-C81CBAF18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Instrumentation challenges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B6C677-C1B9-7B44-A7B8-FE1DCE972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3AAF74-2E20-E041-8021-52145EF685FD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D720593-4E70-9F48-9416-77BB2F436420}"/>
              </a:ext>
            </a:extLst>
          </p:cNvPr>
          <p:cNvSpPr/>
          <p:nvPr/>
        </p:nvSpPr>
        <p:spPr>
          <a:xfrm>
            <a:off x="385763" y="4778062"/>
            <a:ext cx="8572500" cy="181130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alpha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</a:rPr>
              <a:t>Manipulating high charge beams</a:t>
            </a:r>
            <a:endParaRPr lang="en-US" altLang="en-US" sz="2000" dirty="0">
              <a:solidFill>
                <a:schemeClr val="tx1">
                  <a:alpha val="35000"/>
                </a:schemeClr>
              </a:solidFill>
              <a:latin typeface="Calibri" panose="020F0502020204030204" pitchFamily="34" charset="0"/>
            </a:endParaRPr>
          </a:p>
          <a:p>
            <a:pPr marL="1200150" lvl="2" indent="-285750" defTabSz="914400" eaLnBrk="1" hangingPunct="1">
              <a:buFont typeface="Arial" panose="020B0604020202020204" pitchFamily="34" charset="0"/>
              <a:buChar char="•"/>
              <a:defRPr/>
            </a:pP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alpha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Impact on </a:t>
            </a:r>
            <a:r>
              <a:rPr kumimoji="0" lang="en-US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alpha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Machine Protection </a:t>
            </a: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alpha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issues</a:t>
            </a:r>
          </a:p>
          <a:p>
            <a:pPr marL="1200150" lvl="2" indent="-285750" defTabSz="914400" eaLnBrk="1" hangingPunct="1">
              <a:buFont typeface="Arial" panose="020B0604020202020204" pitchFamily="34" charset="0"/>
              <a:buChar char="•"/>
              <a:defRPr/>
            </a:pP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alpha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Impact on </a:t>
            </a:r>
            <a:r>
              <a:rPr kumimoji="0" lang="en-US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alpha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Radiation hardness </a:t>
            </a: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alpha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issues</a:t>
            </a:r>
          </a:p>
          <a:p>
            <a:pPr marL="285750" indent="-285750" defTabSz="914400" eaLnBrk="1" hangingPunct="1">
              <a:buFont typeface="Arial" panose="020B0604020202020204" pitchFamily="34" charset="0"/>
              <a:buChar char="•"/>
              <a:defRPr/>
            </a:pPr>
            <a:endParaRPr kumimoji="0" lang="en-US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alpha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+mn-cs"/>
            </a:endParaRPr>
          </a:p>
          <a:p>
            <a:pPr marL="1200150" lvl="2" indent="-285750" defTabSz="914400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2000" dirty="0">
                <a:solidFill>
                  <a:schemeClr val="tx1">
                    <a:alpha val="35000"/>
                  </a:schemeClr>
                </a:solidFill>
                <a:latin typeface="Calibri" panose="020F0502020204030204" pitchFamily="34" charset="0"/>
              </a:rPr>
              <a:t>Require </a:t>
            </a:r>
            <a:r>
              <a:rPr lang="en-US" altLang="en-US" sz="2000" b="1" dirty="0">
                <a:solidFill>
                  <a:schemeClr val="tx1">
                    <a:alpha val="35000"/>
                  </a:schemeClr>
                </a:solidFill>
                <a:latin typeface="Calibri" panose="020F0502020204030204" pitchFamily="34" charset="0"/>
              </a:rPr>
              <a:t>non-intercepting beam diagnostics</a:t>
            </a:r>
            <a:endParaRPr kumimoji="0" lang="en-US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alpha val="35000"/>
                </a:schemeClr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7" name="ZoneTexte 116">
            <a:extLst>
              <a:ext uri="{FF2B5EF4-FFF2-40B4-BE49-F238E27FC236}">
                <a16:creationId xmlns:a16="http://schemas.microsoft.com/office/drawing/2014/main" id="{A3978704-3EE5-FC49-940D-88BBC68C06EE}"/>
              </a:ext>
            </a:extLst>
          </p:cNvPr>
          <p:cNvSpPr txBox="1"/>
          <p:nvPr/>
        </p:nvSpPr>
        <p:spPr>
          <a:xfrm rot="20547438">
            <a:off x="1361516" y="3204080"/>
            <a:ext cx="6028868" cy="1569660"/>
          </a:xfrm>
          <a:prstGeom prst="rect">
            <a:avLst/>
          </a:prstGeom>
          <a:solidFill>
            <a:schemeClr val="bg2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pPr algn="ctr" defTabSz="457200"/>
            <a:endParaRPr lang="fr-FR" sz="2400" dirty="0">
              <a:solidFill>
                <a:prstClr val="black"/>
              </a:solidFill>
              <a:latin typeface="+mn-lt"/>
              <a:cs typeface="Calibri" panose="020F0502020204030204" pitchFamily="34" charset="0"/>
            </a:endParaRPr>
          </a:p>
          <a:p>
            <a:pPr algn="ctr" defTabSz="457200"/>
            <a:r>
              <a:rPr lang="fr-FR" sz="2400" dirty="0">
                <a:solidFill>
                  <a:prstClr val="black"/>
                </a:solidFill>
                <a:latin typeface="+mn-lt"/>
                <a:cs typeface="Calibri" panose="020F0502020204030204" pitchFamily="34" charset="0"/>
              </a:rPr>
              <a:t>As </a:t>
            </a:r>
            <a:r>
              <a:rPr lang="fr-FR" sz="2400" b="1" dirty="0">
                <a:solidFill>
                  <a:prstClr val="black"/>
                </a:solidFill>
                <a:latin typeface="+mn-lt"/>
                <a:cs typeface="Calibri" panose="020F0502020204030204" pitchFamily="34" charset="0"/>
              </a:rPr>
              <a:t>cheap</a:t>
            </a:r>
            <a:r>
              <a:rPr lang="fr-FR" sz="2400" dirty="0">
                <a:solidFill>
                  <a:prstClr val="black"/>
                </a:solidFill>
                <a:latin typeface="+mn-lt"/>
                <a:cs typeface="Calibri" panose="020F0502020204030204" pitchFamily="34" charset="0"/>
              </a:rPr>
              <a:t> as possible !</a:t>
            </a:r>
          </a:p>
          <a:p>
            <a:pPr algn="ctr" defTabSz="457200"/>
            <a:r>
              <a:rPr lang="fr-FR" sz="2400" dirty="0">
                <a:solidFill>
                  <a:prstClr val="black"/>
                </a:solidFill>
                <a:latin typeface="+mn-lt"/>
                <a:cs typeface="Calibri" panose="020F0502020204030204" pitchFamily="34" charset="0"/>
              </a:rPr>
              <a:t> As </a:t>
            </a:r>
            <a:r>
              <a:rPr lang="fr-FR" sz="2400" b="1" dirty="0">
                <a:solidFill>
                  <a:prstClr val="black"/>
                </a:solidFill>
                <a:latin typeface="+mn-lt"/>
                <a:cs typeface="Calibri" panose="020F0502020204030204" pitchFamily="34" charset="0"/>
              </a:rPr>
              <a:t>simple</a:t>
            </a:r>
            <a:r>
              <a:rPr lang="fr-FR" sz="2400" dirty="0">
                <a:solidFill>
                  <a:prstClr val="black"/>
                </a:solidFill>
                <a:latin typeface="+mn-lt"/>
                <a:cs typeface="Calibri" panose="020F0502020204030204" pitchFamily="34" charset="0"/>
              </a:rPr>
              <a:t> as possible !</a:t>
            </a:r>
          </a:p>
          <a:p>
            <a:pPr algn="ctr" defTabSz="457200"/>
            <a:endParaRPr lang="fr-FR" sz="2400" dirty="0">
              <a:solidFill>
                <a:prstClr val="black"/>
              </a:solidFill>
              <a:latin typeface="+mn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4023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039CF-4D76-8A4D-8EBF-C81CBAF18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resolution BPM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B6C677-C1B9-7B44-A7B8-FE1DCE972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3AAF74-2E20-E041-8021-52145EF685FD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5585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 Boardroom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2_new-NLC">
  <a:themeElements>
    <a:clrScheme name="new-NLC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new-NL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new-NLC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-NLC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18274</TotalTime>
  <Words>3149</Words>
  <Application>Microsoft Macintosh PowerPoint</Application>
  <PresentationFormat>On-screen Show (4:3)</PresentationFormat>
  <Paragraphs>552</Paragraphs>
  <Slides>57</Slides>
  <Notes>10</Notes>
  <HiddenSlides>0</HiddenSlides>
  <MMClips>1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73" baseType="lpstr">
      <vt:lpstr>ＭＳ Ｐゴシック</vt:lpstr>
      <vt:lpstr>Arial</vt:lpstr>
      <vt:lpstr>Calibri</vt:lpstr>
      <vt:lpstr>Calibri Light</vt:lpstr>
      <vt:lpstr>Cambria Math</vt:lpstr>
      <vt:lpstr>Century Gothic</vt:lpstr>
      <vt:lpstr>Comic Sans MS</vt:lpstr>
      <vt:lpstr>Mangal</vt:lpstr>
      <vt:lpstr>Symbol</vt:lpstr>
      <vt:lpstr>Times New Roman</vt:lpstr>
      <vt:lpstr>Wingdings</vt:lpstr>
      <vt:lpstr>Wingdings 3</vt:lpstr>
      <vt:lpstr>Ion Boardroom</vt:lpstr>
      <vt:lpstr>2_new-NLC</vt:lpstr>
      <vt:lpstr>1_Office Theme</vt:lpstr>
      <vt:lpstr>Photo Editor Photo</vt:lpstr>
      <vt:lpstr>Instrumentation Challenges for CLIC</vt:lpstr>
      <vt:lpstr>What have BI teams done since the CDR ?</vt:lpstr>
      <vt:lpstr>Outline</vt:lpstr>
      <vt:lpstr>CLIC PIP - 2018</vt:lpstr>
      <vt:lpstr>CLIC PIP - 2018</vt:lpstr>
      <vt:lpstr>Instrumentation challenges</vt:lpstr>
      <vt:lpstr>Instrumentation challenges</vt:lpstr>
      <vt:lpstr>Instrumentation challenges</vt:lpstr>
      <vt:lpstr>High resolution BPM</vt:lpstr>
      <vt:lpstr>High resolution BPM</vt:lpstr>
      <vt:lpstr>High resolution BPM</vt:lpstr>
      <vt:lpstr>High resolution BPM</vt:lpstr>
      <vt:lpstr>Beam Loss Monitors</vt:lpstr>
      <vt:lpstr>Beam Loss Monitors</vt:lpstr>
      <vt:lpstr>Beam Loss Monitors</vt:lpstr>
      <vt:lpstr>High resolution transverse beam size monitors</vt:lpstr>
      <vt:lpstr>High resolution transverse beam size monitors</vt:lpstr>
      <vt:lpstr>High resolution transverse beam size monitors</vt:lpstr>
      <vt:lpstr>High resolution transverse beam size monitors</vt:lpstr>
      <vt:lpstr>High resolution transverse beam size monitors</vt:lpstr>
      <vt:lpstr>High resolution transverse beam size monitors</vt:lpstr>
      <vt:lpstr>High resolution transverse beam size monitors</vt:lpstr>
      <vt:lpstr>High resolution transverse beam size monitors</vt:lpstr>
      <vt:lpstr>Non-invasive beam size using ODR</vt:lpstr>
      <vt:lpstr>Non-invasive beam size using ODR</vt:lpstr>
      <vt:lpstr>Non-invasive beam size using ODR</vt:lpstr>
      <vt:lpstr>Non-invasive beam size using ODR</vt:lpstr>
      <vt:lpstr>Non-invasive beam size using ODR</vt:lpstr>
      <vt:lpstr>Looking for better non-invasive monitor !</vt:lpstr>
      <vt:lpstr>Looking for better non-invasive monitor !</vt:lpstr>
      <vt:lpstr>Looking for better non-invasive monitor !</vt:lpstr>
      <vt:lpstr>Cherenkov diffraction radiation as a non-invasive monitor</vt:lpstr>
      <vt:lpstr>Cherenkov diffraction radiation as a non-invasive monitor</vt:lpstr>
      <vt:lpstr>Cherenkov diffraction radiation as a non-invasive monitor</vt:lpstr>
      <vt:lpstr>Cherenkov diffraction radiation as a non-invasive monitor</vt:lpstr>
      <vt:lpstr>Cherenkov diffraction radiation as a non-invasive monitor</vt:lpstr>
      <vt:lpstr>Cherenkov diffraction radiation as a non-invasive monitor</vt:lpstr>
      <vt:lpstr>Cherenkov diffraction radiation as a non-invasive monitor</vt:lpstr>
      <vt:lpstr>Cherenkov diffraction radiation as a non-invasive monitor</vt:lpstr>
      <vt:lpstr>EO detection system for very short bunches</vt:lpstr>
      <vt:lpstr>EO detection system for very short bunches</vt:lpstr>
      <vt:lpstr>EO detection system for very short bunches</vt:lpstr>
      <vt:lpstr>Conclusions</vt:lpstr>
      <vt:lpstr>Thanks for your attention</vt:lpstr>
      <vt:lpstr>Thanks for your attention</vt:lpstr>
      <vt:lpstr>Spares</vt:lpstr>
      <vt:lpstr>CLIC Drive Beam BPM</vt:lpstr>
      <vt:lpstr>Incoherent Cherenkov Diffraction Radiation</vt:lpstr>
      <vt:lpstr>Experimental set-up on CESR (1/3)</vt:lpstr>
      <vt:lpstr>Experimental set-up on CESR (2/3)</vt:lpstr>
      <vt:lpstr>Experimental set-up on CESR (3/3)</vt:lpstr>
      <vt:lpstr>Experimental data : Electron at 2.1GeV</vt:lpstr>
      <vt:lpstr>Experimental data : Positron at 5.3GeV</vt:lpstr>
      <vt:lpstr>Perspectives for beam instrumentation</vt:lpstr>
      <vt:lpstr>The HNFS technique </vt:lpstr>
      <vt:lpstr>The HNFS technique</vt:lpstr>
      <vt:lpstr>PowerPoint Presentation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energy proton cooling by Diffraction Cherenkov radiation</dc:title>
  <dc:creator>Thibaut Lefevre</dc:creator>
  <cp:lastModifiedBy>Thibaut Lefevre</cp:lastModifiedBy>
  <cp:revision>566</cp:revision>
  <dcterms:created xsi:type="dcterms:W3CDTF">2016-01-14T16:53:15Z</dcterms:created>
  <dcterms:modified xsi:type="dcterms:W3CDTF">2019-01-21T10:59:38Z</dcterms:modified>
</cp:coreProperties>
</file>