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tiff" ContentType="image/tiff"/>
  <Default Extension="emf" ContentType="image/x-emf"/>
  <Default Extension="xlsx" ContentType="application/vnd.openxmlformats-officedocument.spreadsheetml.sheet"/>
  <Default Extension="jpeg" ContentType="image/jpeg"/>
  <Default Extension="rels" ContentType="application/vnd.openxmlformats-package.relationships+xml"/>
  <Default Extension="gif" ContentType="image/gif"/>
  <Default Extension="tif" ContentType="image/t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84" r:id="rId2"/>
  </p:sldMasterIdLst>
  <p:notesMasterIdLst>
    <p:notesMasterId r:id="rId49"/>
  </p:notesMasterIdLst>
  <p:handoutMasterIdLst>
    <p:handoutMasterId r:id="rId50"/>
  </p:handoutMasterIdLst>
  <p:sldIdLst>
    <p:sldId id="258" r:id="rId3"/>
    <p:sldId id="507" r:id="rId4"/>
    <p:sldId id="272" r:id="rId5"/>
    <p:sldId id="381" r:id="rId6"/>
    <p:sldId id="491" r:id="rId7"/>
    <p:sldId id="459" r:id="rId8"/>
    <p:sldId id="499" r:id="rId9"/>
    <p:sldId id="302" r:id="rId10"/>
    <p:sldId id="460" r:id="rId11"/>
    <p:sldId id="509" r:id="rId12"/>
    <p:sldId id="282" r:id="rId13"/>
    <p:sldId id="448" r:id="rId14"/>
    <p:sldId id="495" r:id="rId15"/>
    <p:sldId id="497" r:id="rId16"/>
    <p:sldId id="457" r:id="rId17"/>
    <p:sldId id="473" r:id="rId18"/>
    <p:sldId id="474" r:id="rId19"/>
    <p:sldId id="481" r:id="rId20"/>
    <p:sldId id="505" r:id="rId21"/>
    <p:sldId id="490" r:id="rId22"/>
    <p:sldId id="502" r:id="rId23"/>
    <p:sldId id="503" r:id="rId24"/>
    <p:sldId id="504" r:id="rId25"/>
    <p:sldId id="511" r:id="rId26"/>
    <p:sldId id="512" r:id="rId27"/>
    <p:sldId id="472" r:id="rId28"/>
    <p:sldId id="498" r:id="rId29"/>
    <p:sldId id="440" r:id="rId30"/>
    <p:sldId id="452" r:id="rId31"/>
    <p:sldId id="453" r:id="rId32"/>
    <p:sldId id="465" r:id="rId33"/>
    <p:sldId id="466" r:id="rId34"/>
    <p:sldId id="467" r:id="rId35"/>
    <p:sldId id="470" r:id="rId36"/>
    <p:sldId id="471" r:id="rId37"/>
    <p:sldId id="478" r:id="rId38"/>
    <p:sldId id="482" r:id="rId39"/>
    <p:sldId id="483" r:id="rId40"/>
    <p:sldId id="484" r:id="rId41"/>
    <p:sldId id="492" r:id="rId42"/>
    <p:sldId id="493" r:id="rId43"/>
    <p:sldId id="494" r:id="rId44"/>
    <p:sldId id="496" r:id="rId45"/>
    <p:sldId id="500" r:id="rId46"/>
    <p:sldId id="506" r:id="rId47"/>
    <p:sldId id="508" r:id="rId4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clrMru>
    <a:srgbClr val="00FFFF"/>
    <a:srgbClr val="66FF66"/>
    <a:srgbClr val="CC66FF"/>
    <a:srgbClr val="2252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395" autoAdjust="0"/>
    <p:restoredTop sz="95911" autoAdjust="0"/>
  </p:normalViewPr>
  <p:slideViewPr>
    <p:cSldViewPr snapToGrid="0" snapToObjects="1">
      <p:cViewPr>
        <p:scale>
          <a:sx n="100" d="100"/>
          <a:sy n="100" d="100"/>
        </p:scale>
        <p:origin x="-184" y="-256"/>
      </p:cViewPr>
      <p:guideLst>
        <p:guide orient="horz" pos="2160"/>
        <p:guide pos="3840"/>
      </p:guideLst>
    </p:cSldViewPr>
  </p:slideViewPr>
  <p:notesTextViewPr>
    <p:cViewPr>
      <p:scale>
        <a:sx n="40" d="100"/>
        <a:sy n="4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50" Type="http://schemas.openxmlformats.org/officeDocument/2006/relationships/handoutMaster" Target="handoutMasters/handoutMaster1.xml"/><Relationship Id="rId51" Type="http://schemas.openxmlformats.org/officeDocument/2006/relationships/printerSettings" Target="printerSettings/printerSettings1.bin"/><Relationship Id="rId52" Type="http://schemas.openxmlformats.org/officeDocument/2006/relationships/presProps" Target="presProps.xml"/><Relationship Id="rId53" Type="http://schemas.openxmlformats.org/officeDocument/2006/relationships/viewProps" Target="viewProps.xml"/><Relationship Id="rId54" Type="http://schemas.openxmlformats.org/officeDocument/2006/relationships/theme" Target="theme/theme1.xml"/><Relationship Id="rId55" Type="http://schemas.openxmlformats.org/officeDocument/2006/relationships/tableStyles" Target="tableStyles.xml"/><Relationship Id="rId40" Type="http://schemas.openxmlformats.org/officeDocument/2006/relationships/slide" Target="slides/slide38.xml"/><Relationship Id="rId41" Type="http://schemas.openxmlformats.org/officeDocument/2006/relationships/slide" Target="slides/slide39.xml"/><Relationship Id="rId42" Type="http://schemas.openxmlformats.org/officeDocument/2006/relationships/slide" Target="slides/slide40.xml"/><Relationship Id="rId43" Type="http://schemas.openxmlformats.org/officeDocument/2006/relationships/slide" Target="slides/slide41.xml"/><Relationship Id="rId44" Type="http://schemas.openxmlformats.org/officeDocument/2006/relationships/slide" Target="slides/slide42.xml"/><Relationship Id="rId45" Type="http://schemas.openxmlformats.org/officeDocument/2006/relationships/slide" Target="slides/slide43.xml"/><Relationship Id="rId46" Type="http://schemas.openxmlformats.org/officeDocument/2006/relationships/slide" Target="slides/slide44.xml"/><Relationship Id="rId47" Type="http://schemas.openxmlformats.org/officeDocument/2006/relationships/slide" Target="slides/slide45.xml"/><Relationship Id="rId48" Type="http://schemas.openxmlformats.org/officeDocument/2006/relationships/slide" Target="slides/slide46.xml"/><Relationship Id="rId4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package" Target="../embeddings/Microsoft_Excel_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0617101783845647"/>
          <c:y val="0.131178396072013"/>
          <c:w val="0.921171863321007"/>
          <c:h val="0.572115116134215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numFmt formatCode="0.0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5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Sheet4!$C$21:$C$34</c:f>
              <c:strCache>
                <c:ptCount val="14"/>
                <c:pt idx="0">
                  <c:v>Two Beam Modules</c:v>
                </c:pt>
                <c:pt idx="1">
                  <c:v>Damping Ring Complex</c:v>
                </c:pt>
                <c:pt idx="2">
                  <c:v>Recombination Complex</c:v>
                </c:pt>
                <c:pt idx="3">
                  <c:v>Main Beam Injectors</c:v>
                </c:pt>
                <c:pt idx="4">
                  <c:v>Beam Transport - RTML</c:v>
                </c:pt>
                <c:pt idx="5">
                  <c:v>Post-collision line</c:v>
                </c:pt>
                <c:pt idx="6">
                  <c:v>Drive Beam Injectors</c:v>
                </c:pt>
                <c:pt idx="7">
                  <c:v>Post decelerators</c:v>
                </c:pt>
                <c:pt idx="8">
                  <c:v>Beam delivery system</c:v>
                </c:pt>
                <c:pt idx="9">
                  <c:v>Long Trasnfer Lines and TA Loops</c:v>
                </c:pt>
                <c:pt idx="10">
                  <c:v>Technical Network</c:v>
                </c:pt>
                <c:pt idx="11">
                  <c:v>Machine Interlocks</c:v>
                </c:pt>
                <c:pt idx="12">
                  <c:v>Access Safety and Controls system</c:v>
                </c:pt>
                <c:pt idx="13">
                  <c:v>Technical Alarm system</c:v>
                </c:pt>
              </c:strCache>
            </c:strRef>
          </c:cat>
          <c:val>
            <c:numRef>
              <c:f>Sheet4!$G$21:$G$34</c:f>
              <c:numCache>
                <c:formatCode>General</c:formatCode>
                <c:ptCount val="14"/>
                <c:pt idx="0">
                  <c:v>0.877918068315749</c:v>
                </c:pt>
                <c:pt idx="1">
                  <c:v>0.963448091830773</c:v>
                </c:pt>
                <c:pt idx="2">
                  <c:v>0.96546140015114</c:v>
                </c:pt>
                <c:pt idx="3">
                  <c:v>0.981500644783555</c:v>
                </c:pt>
                <c:pt idx="4">
                  <c:v>0.983995316671135</c:v>
                </c:pt>
                <c:pt idx="5">
                  <c:v>0.987549223247954</c:v>
                </c:pt>
                <c:pt idx="6">
                  <c:v>0.988350738771948</c:v>
                </c:pt>
                <c:pt idx="7">
                  <c:v>0.991728351779479</c:v>
                </c:pt>
                <c:pt idx="8">
                  <c:v>0.994392154573645</c:v>
                </c:pt>
                <c:pt idx="9">
                  <c:v>0.995441224809555</c:v>
                </c:pt>
                <c:pt idx="10">
                  <c:v>0.997574761316021</c:v>
                </c:pt>
                <c:pt idx="11">
                  <c:v>0.997719568536784</c:v>
                </c:pt>
                <c:pt idx="12">
                  <c:v>0.998373133936037</c:v>
                </c:pt>
                <c:pt idx="13">
                  <c:v>0.998798098384614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4F1-4256-A972-5E1A9E41D57C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883773496"/>
        <c:axId val="1887580152"/>
      </c:barChart>
      <c:catAx>
        <c:axId val="18837734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87580152"/>
        <c:crosses val="autoZero"/>
        <c:auto val="1"/>
        <c:lblAlgn val="ctr"/>
        <c:lblOffset val="100"/>
        <c:noMultiLvlLbl val="0"/>
      </c:catAx>
      <c:valAx>
        <c:axId val="1887580152"/>
        <c:scaling>
          <c:orientation val="minMax"/>
          <c:max val="1.0"/>
          <c:min val="0.8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837734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50"/>
      </a:pPr>
      <a:endParaRPr lang="en-US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EDAE7C-926A-B142-A5E6-90B7DB109C91}" type="datetimeFigureOut">
              <a:rPr lang="en-US" smtClean="0"/>
              <a:t>21/01/19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E7DDA5-C7F9-0645-A051-811F5DFD2C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8660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3196EE-CD24-E24C-8BAB-56DCE43175D7}" type="datetimeFigureOut">
              <a:rPr lang="en-US" smtClean="0"/>
              <a:t>21/01/19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E482A1-C57B-4646-B465-83AF9B114B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95593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CLIC Luminosity, Daniel Schulte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fr-CH" smtClean="0"/>
              <a:t>23 January 2019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3588181" y="4009334"/>
            <a:ext cx="4711700" cy="505051"/>
          </a:xfrm>
          <a:prstGeom prst="rect">
            <a:avLst/>
          </a:prstGeom>
        </p:spPr>
        <p:txBody>
          <a:bodyPr/>
          <a:lstStyle>
            <a:lvl1pPr>
              <a:defRPr sz="2000" b="0" i="0" baseline="0"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pPr lvl="0"/>
            <a:r>
              <a:rPr lang="en-US" dirty="0" smtClean="0"/>
              <a:t>The Conference X, 13 October 2017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 hasCustomPrompt="1"/>
          </p:nvPr>
        </p:nvSpPr>
        <p:spPr>
          <a:xfrm>
            <a:off x="4154125" y="5383296"/>
            <a:ext cx="3579812" cy="547688"/>
          </a:xfrm>
          <a:prstGeom prst="rect">
            <a:avLst/>
          </a:prstGeom>
        </p:spPr>
        <p:txBody>
          <a:bodyPr/>
          <a:lstStyle>
            <a:lvl1pPr>
              <a:defRPr sz="1600" b="0" i="0"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pPr lvl="0"/>
            <a:r>
              <a:rPr lang="en-US" dirty="0" smtClean="0"/>
              <a:t>Name, name@cern.ch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2472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CLIC Luminosity, Daniel Schulte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fr-CH" smtClean="0"/>
              <a:t>23 January 2019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838200" y="1668463"/>
            <a:ext cx="10515600" cy="4311650"/>
          </a:xfrm>
          <a:prstGeom prst="rect">
            <a:avLst/>
          </a:prstGeom>
        </p:spPr>
        <p:txBody>
          <a:bodyPr/>
          <a:lstStyle>
            <a:lvl1pPr marL="342900" indent="-342900" algn="l">
              <a:buFont typeface="Arial" charset="0"/>
              <a:buChar char="•"/>
              <a:defRPr sz="2400" b="0" i="0">
                <a:latin typeface="Avenir Book" charset="0"/>
                <a:ea typeface="Avenir Book" charset="0"/>
                <a:cs typeface="Avenir Book" charset="0"/>
              </a:defRPr>
            </a:lvl1pPr>
            <a:lvl2pPr marL="628650" indent="-285750" algn="l">
              <a:buFont typeface="Arial" charset="0"/>
              <a:buChar char="•"/>
              <a:defRPr sz="2000" b="0" i="0">
                <a:latin typeface="Avenir Book" charset="0"/>
                <a:ea typeface="Avenir Book" charset="0"/>
                <a:cs typeface="Avenir Book" charset="0"/>
              </a:defRPr>
            </a:lvl2pPr>
            <a:lvl3pPr marL="971550" indent="-285750" algn="l">
              <a:buFont typeface="Arial" charset="0"/>
              <a:buChar char="•"/>
              <a:defRPr sz="1800" b="0" i="0">
                <a:latin typeface="Avenir Book" charset="0"/>
                <a:ea typeface="Avenir Book" charset="0"/>
                <a:cs typeface="Avenir Book" charset="0"/>
              </a:defRPr>
            </a:lvl3pPr>
            <a:lvl4pPr marL="1314450" indent="-285750" algn="l">
              <a:buFont typeface="Arial" charset="0"/>
              <a:buChar char="•"/>
              <a:defRPr sz="1600" b="0" i="0">
                <a:latin typeface="Avenir Book" charset="0"/>
                <a:ea typeface="Avenir Book" charset="0"/>
                <a:cs typeface="Avenir Book" charset="0"/>
              </a:defRPr>
            </a:lvl4pPr>
            <a:lvl5pPr marL="1657350" indent="-285750" algn="l">
              <a:buFont typeface="Arial" charset="0"/>
              <a:buChar char="•"/>
              <a:defRPr sz="1400" b="0" i="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6132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011494"/>
            <a:ext cx="10972800" cy="511467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23 January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Luminosity, Daniel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6803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23 January 2019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Luminosity, Daniel Schulte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804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4" Type="http://schemas.openxmlformats.org/officeDocument/2006/relationships/theme" Target="../theme/theme2.xml"/><Relationship Id="rId5" Type="http://schemas.openxmlformats.org/officeDocument/2006/relationships/image" Target="../media/image1.jpg"/><Relationship Id="rId6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>
          <a:xfrm>
            <a:off x="0" y="6583191"/>
            <a:ext cx="12192000" cy="279417"/>
          </a:xfrm>
          <a:prstGeom prst="rect">
            <a:avLst/>
          </a:prstGeom>
          <a:solidFill>
            <a:srgbClr val="22529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0" i="0" dirty="0">
              <a:solidFill>
                <a:schemeClr val="bg1"/>
              </a:solidFill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2870043"/>
            <a:ext cx="10515600" cy="7504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26072" y="6551048"/>
            <a:ext cx="4339856" cy="365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ctr">
              <a:defRPr sz="1200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en-US" smtClean="0"/>
              <a:t>CLIC Luminosity, Daniel Schulte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60992" y="653885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DEF62AA5-A9F9-344C-9738-C68EB5A8EDF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2"/>
          </p:nvPr>
        </p:nvSpPr>
        <p:spPr>
          <a:xfrm>
            <a:off x="21336" y="653923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CH" smtClean="0"/>
              <a:t>23 January 2019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9020" y="234946"/>
            <a:ext cx="721946" cy="72194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4528" y="45423"/>
            <a:ext cx="1100022" cy="1100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226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defTabSz="685800" rtl="0" eaLnBrk="1" latinLnBrk="0" hangingPunct="1">
        <a:lnSpc>
          <a:spcPct val="90000"/>
        </a:lnSpc>
        <a:spcBef>
          <a:spcPct val="0"/>
        </a:spcBef>
        <a:buNone/>
        <a:defRPr sz="4500" b="0" i="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1pPr>
    </p:titleStyle>
    <p:bodyStyle>
      <a:lvl1pPr marL="0" indent="0" algn="ctr" defTabSz="685800" rtl="0" eaLnBrk="1" latinLnBrk="0" hangingPunct="1">
        <a:lnSpc>
          <a:spcPct val="90000"/>
        </a:lnSpc>
        <a:spcBef>
          <a:spcPts val="750"/>
        </a:spcBef>
        <a:buFont typeface="Arial"/>
        <a:buNone/>
        <a:defRPr sz="1875" i="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indent="0" algn="ctr" defTabSz="685800" rtl="0" eaLnBrk="1" latinLnBrk="0" hangingPunct="1">
        <a:lnSpc>
          <a:spcPct val="90000"/>
        </a:lnSpc>
        <a:spcBef>
          <a:spcPts val="375"/>
        </a:spcBef>
        <a:buFont typeface="Arial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0" algn="ctr" defTabSz="685800" rtl="0" eaLnBrk="1" latinLnBrk="0" hangingPunct="1">
        <a:lnSpc>
          <a:spcPct val="90000"/>
        </a:lnSpc>
        <a:spcBef>
          <a:spcPts val="375"/>
        </a:spcBef>
        <a:buFont typeface="Arial"/>
        <a:buNone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0" algn="ctr" defTabSz="685800" rtl="0" eaLnBrk="1" latinLnBrk="0" hangingPunct="1">
        <a:lnSpc>
          <a:spcPct val="90000"/>
        </a:lnSpc>
        <a:spcBef>
          <a:spcPts val="375"/>
        </a:spcBef>
        <a:buFont typeface="Arial"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0" algn="ctr" defTabSz="685800" rtl="0" eaLnBrk="1" latinLnBrk="0" hangingPunct="1">
        <a:lnSpc>
          <a:spcPct val="90000"/>
        </a:lnSpc>
        <a:spcBef>
          <a:spcPts val="375"/>
        </a:spcBef>
        <a:buFont typeface="Arial"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>
          <a:xfrm>
            <a:off x="0" y="6583191"/>
            <a:ext cx="12192000" cy="279417"/>
          </a:xfrm>
          <a:prstGeom prst="rect">
            <a:avLst/>
          </a:prstGeom>
          <a:solidFill>
            <a:srgbClr val="22529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 dirty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287488"/>
            <a:ext cx="10515600" cy="7504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26072" y="6551048"/>
            <a:ext cx="4339856" cy="365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ctr">
              <a:defRPr sz="1200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en-US" smtClean="0"/>
              <a:t>CLIC Luminosity, Daniel Schulte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60992" y="653885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DEF62AA5-A9F9-344C-9738-C68EB5A8EDF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2"/>
          </p:nvPr>
        </p:nvSpPr>
        <p:spPr>
          <a:xfrm>
            <a:off x="21336" y="653923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CH" smtClean="0"/>
              <a:t>23 January 2019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9020" y="234946"/>
            <a:ext cx="721946" cy="72194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93" y="11094"/>
            <a:ext cx="1100022" cy="1100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7518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7" r:id="rId2"/>
    <p:sldLayoutId id="2147483688" r:id="rId3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defTabSz="685800" rtl="0" eaLnBrk="1" latinLnBrk="0" hangingPunct="1">
        <a:lnSpc>
          <a:spcPct val="90000"/>
        </a:lnSpc>
        <a:spcBef>
          <a:spcPct val="0"/>
        </a:spcBef>
        <a:buNone/>
        <a:defRPr sz="4000" b="0" i="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1pPr>
    </p:titleStyle>
    <p:bodyStyle>
      <a:lvl1pPr marL="0" indent="0" algn="ctr" defTabSz="685800" rtl="0" eaLnBrk="1" latinLnBrk="0" hangingPunct="1">
        <a:lnSpc>
          <a:spcPct val="90000"/>
        </a:lnSpc>
        <a:spcBef>
          <a:spcPts val="750"/>
        </a:spcBef>
        <a:buFont typeface="Arial"/>
        <a:buNone/>
        <a:defRPr sz="1875" i="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indent="0" algn="ctr" defTabSz="685800" rtl="0" eaLnBrk="1" latinLnBrk="0" hangingPunct="1">
        <a:lnSpc>
          <a:spcPct val="90000"/>
        </a:lnSpc>
        <a:spcBef>
          <a:spcPts val="375"/>
        </a:spcBef>
        <a:buFont typeface="Arial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0" algn="ctr" defTabSz="685800" rtl="0" eaLnBrk="1" latinLnBrk="0" hangingPunct="1">
        <a:lnSpc>
          <a:spcPct val="90000"/>
        </a:lnSpc>
        <a:spcBef>
          <a:spcPts val="375"/>
        </a:spcBef>
        <a:buFont typeface="Arial"/>
        <a:buNone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0" algn="ctr" defTabSz="685800" rtl="0" eaLnBrk="1" latinLnBrk="0" hangingPunct="1">
        <a:lnSpc>
          <a:spcPct val="90000"/>
        </a:lnSpc>
        <a:spcBef>
          <a:spcPts val="375"/>
        </a:spcBef>
        <a:buFont typeface="Arial"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0" algn="ctr" defTabSz="685800" rtl="0" eaLnBrk="1" latinLnBrk="0" hangingPunct="1">
        <a:lnSpc>
          <a:spcPct val="90000"/>
        </a:lnSpc>
        <a:spcBef>
          <a:spcPts val="375"/>
        </a:spcBef>
        <a:buFont typeface="Arial"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8.tiff"/><Relationship Id="rId3" Type="http://schemas.openxmlformats.org/officeDocument/2006/relationships/image" Target="../media/image8.tif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iff"/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9.gi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2.emf"/><Relationship Id="rId3" Type="http://schemas.openxmlformats.org/officeDocument/2006/relationships/image" Target="../media/image23.tif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tiff"/><Relationship Id="rId4" Type="http://schemas.openxmlformats.org/officeDocument/2006/relationships/image" Target="../media/image26.tiff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4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7.png"/><Relationship Id="rId3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4" Type="http://schemas.openxmlformats.org/officeDocument/2006/relationships/image" Target="../media/image31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3.tif"/><Relationship Id="rId3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5.emf"/><Relationship Id="rId3" Type="http://schemas.openxmlformats.org/officeDocument/2006/relationships/image" Target="../media/image3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7.png"/><Relationship Id="rId3" Type="http://schemas.openxmlformats.org/officeDocument/2006/relationships/chart" Target="../charts/char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4" Type="http://schemas.openxmlformats.org/officeDocument/2006/relationships/image" Target="../media/image5.jp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tiff"/><Relationship Id="rId3" Type="http://schemas.openxmlformats.org/officeDocument/2006/relationships/image" Target="../media/image8.tif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4" Type="http://schemas.openxmlformats.org/officeDocument/2006/relationships/image" Target="../media/image40.emf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8.tif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4" Type="http://schemas.openxmlformats.org/officeDocument/2006/relationships/image" Target="../media/image43.jpeg"/><Relationship Id="rId5" Type="http://schemas.openxmlformats.org/officeDocument/2006/relationships/image" Target="../media/image6.tiff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1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tiff"/><Relationship Id="rId3" Type="http://schemas.openxmlformats.org/officeDocument/2006/relationships/image" Target="../media/image7.tif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4" Type="http://schemas.openxmlformats.org/officeDocument/2006/relationships/image" Target="../media/image46.emf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4.tif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7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7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8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9.emf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0.emf"/><Relationship Id="rId3" Type="http://schemas.openxmlformats.org/officeDocument/2006/relationships/image" Target="../media/image7.tiff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1.emf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2.emf"/><Relationship Id="rId3" Type="http://schemas.openxmlformats.org/officeDocument/2006/relationships/image" Target="../media/image53.tiff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5.emf"/><Relationship Id="rId3" Type="http://schemas.openxmlformats.org/officeDocument/2006/relationships/image" Target="../media/image54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tiff"/><Relationship Id="rId3" Type="http://schemas.openxmlformats.org/officeDocument/2006/relationships/image" Target="../media/image8.tiff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4" Type="http://schemas.openxmlformats.org/officeDocument/2006/relationships/image" Target="../media/image57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5.jpe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8.emf"/><Relationship Id="rId3" Type="http://schemas.openxmlformats.org/officeDocument/2006/relationships/image" Target="../media/image59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4" Type="http://schemas.openxmlformats.org/officeDocument/2006/relationships/image" Target="../media/image62.png"/><Relationship Id="rId5" Type="http://schemas.openxmlformats.org/officeDocument/2006/relationships/image" Target="../media/image63.png"/><Relationship Id="rId6" Type="http://schemas.openxmlformats.org/officeDocument/2006/relationships/image" Target="../media/image64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0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5.tiff"/><Relationship Id="rId3" Type="http://schemas.openxmlformats.org/officeDocument/2006/relationships/image" Target="../media/image66.emf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1.png"/><Relationship Id="rId3" Type="http://schemas.openxmlformats.org/officeDocument/2006/relationships/image" Target="../media/image67.emf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9.emf"/><Relationship Id="rId3" Type="http://schemas.openxmlformats.org/officeDocument/2006/relationships/image" Target="../media/image10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1.emf"/><Relationship Id="rId3" Type="http://schemas.openxmlformats.org/officeDocument/2006/relationships/image" Target="../media/image12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4" Type="http://schemas.openxmlformats.org/officeDocument/2006/relationships/image" Target="../media/image15.emf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3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6.png"/><Relationship Id="rId3" Type="http://schemas.openxmlformats.org/officeDocument/2006/relationships/image" Target="../media/image1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349343"/>
            <a:ext cx="10515600" cy="750434"/>
          </a:xfrm>
        </p:spPr>
        <p:txBody>
          <a:bodyPr/>
          <a:lstStyle/>
          <a:p>
            <a:r>
              <a:rPr lang="en-US" b="1" dirty="0" smtClean="0"/>
              <a:t>Luminosity Challenges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CLIC Luminosity, Daniel Schulte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fr-CH" smtClean="0"/>
              <a:t>23 January 2019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3588181" y="3488634"/>
            <a:ext cx="4711700" cy="505051"/>
          </a:xfrm>
        </p:spPr>
        <p:txBody>
          <a:bodyPr/>
          <a:lstStyle/>
          <a:p>
            <a:r>
              <a:rPr lang="en-US" dirty="0" smtClean="0"/>
              <a:t>CERN Week 2019</a:t>
            </a:r>
          </a:p>
          <a:p>
            <a:r>
              <a:rPr lang="en-US" dirty="0" smtClean="0"/>
              <a:t>Wednesday, January 23, 2019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4154125" y="4862596"/>
            <a:ext cx="3579812" cy="732242"/>
          </a:xfrm>
        </p:spPr>
        <p:txBody>
          <a:bodyPr/>
          <a:lstStyle/>
          <a:p>
            <a:r>
              <a:rPr lang="en-US" dirty="0" smtClean="0"/>
              <a:t>Daniel Schulte</a:t>
            </a:r>
          </a:p>
          <a:p>
            <a:r>
              <a:rPr lang="en-US" dirty="0" smtClean="0"/>
              <a:t>For the CLIC collaboration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103325" y="5661992"/>
            <a:ext cx="3984806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Avenir Book"/>
                <a:cs typeface="Avenir Book"/>
              </a:rPr>
              <a:t>Thanks to the CLIC team</a:t>
            </a:r>
          </a:p>
          <a:p>
            <a:pPr algn="ctr"/>
            <a:r>
              <a:rPr lang="en-US" dirty="0">
                <a:latin typeface="Avenir Book"/>
                <a:cs typeface="Avenir Book"/>
              </a:rPr>
              <a:t>N</a:t>
            </a:r>
            <a:r>
              <a:rPr lang="en-US" dirty="0" smtClean="0">
                <a:latin typeface="Avenir Book"/>
                <a:cs typeface="Avenir Book"/>
              </a:rPr>
              <a:t>ot a summary of the working group</a:t>
            </a:r>
            <a:endParaRPr lang="en-US" dirty="0"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19509559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750434"/>
          </a:xfrm>
        </p:spPr>
        <p:txBody>
          <a:bodyPr/>
          <a:lstStyle/>
          <a:p>
            <a:r>
              <a:rPr lang="en-US" dirty="0" smtClean="0"/>
              <a:t>Beam Delivery System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23 January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Luminosity, Daniel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7" name="Picture 6" descr="p0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77" y="955149"/>
            <a:ext cx="8150952" cy="3232898"/>
          </a:xfrm>
          <a:prstGeom prst="rect">
            <a:avLst/>
          </a:prstGeom>
        </p:spPr>
      </p:pic>
      <p:pic>
        <p:nvPicPr>
          <p:cNvPr id="13" name="Picture 12" descr="p4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7549" y="1271174"/>
            <a:ext cx="2379853" cy="923446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8382000" y="2326796"/>
            <a:ext cx="2703255" cy="14773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Goal 143 nm x 2.9 nm</a:t>
            </a:r>
          </a:p>
          <a:p>
            <a:endParaRPr lang="en-US" dirty="0">
              <a:latin typeface="Avenir Book"/>
              <a:cs typeface="Avenir Book"/>
            </a:endParaRPr>
          </a:p>
          <a:p>
            <a:r>
              <a:rPr lang="en-US" dirty="0" smtClean="0">
                <a:latin typeface="Lucida Grande"/>
                <a:ea typeface="Lucida Grande"/>
                <a:cs typeface="Lucida Grande"/>
              </a:rPr>
              <a:t>β</a:t>
            </a:r>
            <a:r>
              <a:rPr lang="en-US" baseline="-25000" dirty="0" smtClean="0">
                <a:latin typeface="Avenir Book"/>
                <a:cs typeface="Avenir Book"/>
              </a:rPr>
              <a:t>x </a:t>
            </a:r>
            <a:r>
              <a:rPr lang="en-US" dirty="0" smtClean="0">
                <a:latin typeface="Avenir Book"/>
                <a:cs typeface="Avenir Book"/>
              </a:rPr>
              <a:t>= 8 mm, </a:t>
            </a:r>
            <a:r>
              <a:rPr lang="en-US" dirty="0" smtClean="0">
                <a:latin typeface="Lucida Grande"/>
                <a:ea typeface="Lucida Grande"/>
                <a:cs typeface="Lucida Grande"/>
              </a:rPr>
              <a:t>β</a:t>
            </a:r>
            <a:r>
              <a:rPr lang="en-US" baseline="-25000" dirty="0" smtClean="0">
                <a:latin typeface="Avenir Book"/>
                <a:cs typeface="Avenir Book"/>
              </a:rPr>
              <a:t>y </a:t>
            </a:r>
            <a:r>
              <a:rPr lang="en-US" dirty="0" smtClean="0">
                <a:latin typeface="Avenir Book"/>
                <a:cs typeface="Avenir Book"/>
              </a:rPr>
              <a:t>= 0.1 </a:t>
            </a:r>
            <a:r>
              <a:rPr lang="en-US" dirty="0" smtClean="0">
                <a:latin typeface="Avenir Book"/>
                <a:cs typeface="Avenir Book"/>
              </a:rPr>
              <a:t>mm</a:t>
            </a:r>
          </a:p>
          <a:p>
            <a:endParaRPr lang="en-US" dirty="0" smtClean="0">
              <a:latin typeface="Avenir Book"/>
              <a:cs typeface="Avenir Book"/>
            </a:endParaRPr>
          </a:p>
          <a:p>
            <a:r>
              <a:rPr lang="en-US" dirty="0" smtClean="0">
                <a:latin typeface="Avenir Book"/>
                <a:cs typeface="Avenir Book"/>
              </a:rPr>
              <a:t>Physics      / beam-beam </a:t>
            </a:r>
            <a:endParaRPr lang="en-US" dirty="0" smtClean="0">
              <a:latin typeface="Avenir Book"/>
              <a:cs typeface="Avenir Book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84" y="4171434"/>
            <a:ext cx="5301451" cy="12003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Have a great design</a:t>
            </a:r>
          </a:p>
          <a:p>
            <a:pPr marL="285750" indent="-285750">
              <a:buFont typeface="Arial"/>
              <a:buChar char="•"/>
            </a:pPr>
            <a:r>
              <a:rPr lang="en-US" dirty="0" err="1" smtClean="0">
                <a:latin typeface="Avenir Book"/>
                <a:cs typeface="Avenir Book"/>
              </a:rPr>
              <a:t>Quadrupoles</a:t>
            </a:r>
            <a:r>
              <a:rPr lang="en-US" dirty="0" smtClean="0">
                <a:latin typeface="Avenir Book"/>
                <a:cs typeface="Avenir Book"/>
              </a:rPr>
              <a:t> outside of detector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Achieves goal at 380 </a:t>
            </a:r>
            <a:r>
              <a:rPr lang="en-US" dirty="0" err="1" smtClean="0">
                <a:latin typeface="Avenir Book"/>
                <a:cs typeface="Avenir Book"/>
              </a:rPr>
              <a:t>GeV</a:t>
            </a:r>
            <a:endParaRPr lang="en-US" dirty="0" smtClean="0">
              <a:latin typeface="Avenir Book"/>
              <a:cs typeface="Avenir Book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Achieves goal at 3 </a:t>
            </a:r>
            <a:r>
              <a:rPr lang="en-US" dirty="0" err="1" smtClean="0">
                <a:latin typeface="Avenir Book"/>
                <a:cs typeface="Avenir Book"/>
              </a:rPr>
              <a:t>TeV</a:t>
            </a:r>
            <a:r>
              <a:rPr lang="en-US" dirty="0" smtClean="0">
                <a:latin typeface="Avenir Book"/>
                <a:cs typeface="Avenir Book"/>
              </a:rPr>
              <a:t> but could wish for more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398649" y="4193881"/>
            <a:ext cx="2638376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Plenty of work going on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400963" y="4546600"/>
            <a:ext cx="2622788" cy="175432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AutoNum type="alphaUcPeriod"/>
            </a:pPr>
            <a:r>
              <a:rPr lang="en-US" dirty="0" err="1" smtClean="0">
                <a:latin typeface="Avenir Book"/>
                <a:cs typeface="Avenir Book"/>
              </a:rPr>
              <a:t>Pastushenko</a:t>
            </a:r>
            <a:endParaRPr lang="en-US" dirty="0" smtClean="0">
              <a:latin typeface="Avenir Book"/>
              <a:cs typeface="Avenir Book"/>
            </a:endParaRPr>
          </a:p>
          <a:p>
            <a:r>
              <a:rPr lang="en-US" dirty="0" smtClean="0">
                <a:latin typeface="Avenir Book"/>
                <a:cs typeface="Avenir Book"/>
              </a:rPr>
              <a:t>V. </a:t>
            </a:r>
            <a:r>
              <a:rPr lang="en-US" dirty="0" err="1" smtClean="0">
                <a:latin typeface="Avenir Book"/>
                <a:cs typeface="Avenir Book"/>
              </a:rPr>
              <a:t>Cilento</a:t>
            </a:r>
            <a:endParaRPr lang="en-US" dirty="0" smtClean="0">
              <a:latin typeface="Avenir Book"/>
              <a:cs typeface="Avenir Book"/>
            </a:endParaRPr>
          </a:p>
          <a:p>
            <a:r>
              <a:rPr lang="en-US" dirty="0" smtClean="0">
                <a:latin typeface="Avenir Book"/>
                <a:cs typeface="Avenir Book"/>
              </a:rPr>
              <a:t>R. Yang</a:t>
            </a:r>
          </a:p>
          <a:p>
            <a:r>
              <a:rPr lang="en-US" dirty="0" smtClean="0">
                <a:latin typeface="Avenir Book"/>
                <a:cs typeface="Avenir Book"/>
              </a:rPr>
              <a:t>R. </a:t>
            </a:r>
            <a:r>
              <a:rPr lang="en-US" dirty="0" err="1" smtClean="0">
                <a:latin typeface="Avenir Book"/>
                <a:cs typeface="Avenir Book"/>
              </a:rPr>
              <a:t>Bodenstein</a:t>
            </a:r>
            <a:endParaRPr lang="en-US" dirty="0" smtClean="0">
              <a:latin typeface="Avenir Book"/>
              <a:cs typeface="Avenir Book"/>
            </a:endParaRPr>
          </a:p>
          <a:p>
            <a:r>
              <a:rPr lang="en-US" dirty="0" smtClean="0">
                <a:latin typeface="Avenir Book"/>
                <a:cs typeface="Avenir Book"/>
              </a:rPr>
              <a:t>D. </a:t>
            </a:r>
            <a:r>
              <a:rPr lang="en-US" dirty="0" err="1" smtClean="0">
                <a:latin typeface="Avenir Book"/>
                <a:cs typeface="Avenir Book"/>
              </a:rPr>
              <a:t>Arominski</a:t>
            </a:r>
            <a:endParaRPr lang="en-US" dirty="0" smtClean="0">
              <a:latin typeface="Avenir Book"/>
              <a:cs typeface="Avenir Book"/>
            </a:endParaRPr>
          </a:p>
          <a:p>
            <a:r>
              <a:rPr lang="en-US" dirty="0" smtClean="0">
                <a:latin typeface="Avenir Book"/>
                <a:cs typeface="Avenir Book"/>
              </a:rPr>
              <a:t>E. </a:t>
            </a:r>
            <a:r>
              <a:rPr lang="en-US" dirty="0">
                <a:latin typeface="Avenir Book"/>
                <a:cs typeface="Avenir Book"/>
              </a:rPr>
              <a:t>Marin </a:t>
            </a:r>
            <a:r>
              <a:rPr lang="en-US" dirty="0" err="1">
                <a:latin typeface="Avenir Book"/>
                <a:cs typeface="Avenir Book"/>
              </a:rPr>
              <a:t>Lacoma</a:t>
            </a:r>
            <a:endParaRPr lang="en-US" dirty="0" smtClean="0">
              <a:latin typeface="Avenir Book"/>
              <a:cs typeface="Avenir Book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57184" y="5564495"/>
            <a:ext cx="5301451" cy="64633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Still room for improvements at 3 </a:t>
            </a:r>
            <a:r>
              <a:rPr lang="en-US" dirty="0" err="1" smtClean="0">
                <a:latin typeface="Avenir Book"/>
                <a:cs typeface="Avenir Book"/>
              </a:rPr>
              <a:t>TeV</a:t>
            </a:r>
            <a:endParaRPr lang="en-US" dirty="0" smtClean="0">
              <a:latin typeface="Avenir Book"/>
              <a:cs typeface="Avenir Book"/>
            </a:endParaRPr>
          </a:p>
          <a:p>
            <a:r>
              <a:rPr lang="en-US" dirty="0" smtClean="0">
                <a:latin typeface="Avenir Book"/>
                <a:cs typeface="Avenir Book"/>
              </a:rPr>
              <a:t>And still some improvement at 380 </a:t>
            </a:r>
            <a:r>
              <a:rPr lang="en-US" dirty="0" err="1" smtClean="0">
                <a:latin typeface="Avenir Book"/>
                <a:cs typeface="Avenir Book"/>
              </a:rPr>
              <a:t>GeV</a:t>
            </a:r>
            <a:endParaRPr lang="en-US" dirty="0" smtClean="0"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9994525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750434"/>
          </a:xfrm>
        </p:spPr>
        <p:txBody>
          <a:bodyPr/>
          <a:lstStyle/>
          <a:p>
            <a:r>
              <a:rPr lang="en-US" dirty="0" smtClean="0"/>
              <a:t>BDS Experiments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23 January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Luminosity, Daniel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14" name="Picture 13" descr="ATF2layout33.gi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44"/>
          <a:stretch/>
        </p:blipFill>
        <p:spPr>
          <a:xfrm>
            <a:off x="431354" y="2169081"/>
            <a:ext cx="5985764" cy="2723037"/>
          </a:xfrm>
          <a:prstGeom prst="rect">
            <a:avLst/>
          </a:prstGeom>
        </p:spPr>
      </p:pic>
      <p:pic>
        <p:nvPicPr>
          <p:cNvPr id="18" name="Picture 17" descr="p0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5576" y="1485901"/>
            <a:ext cx="5476180" cy="2502578"/>
          </a:xfrm>
          <a:prstGeom prst="rect">
            <a:avLst/>
          </a:prstGeom>
        </p:spPr>
      </p:pic>
      <p:cxnSp>
        <p:nvCxnSpPr>
          <p:cNvPr id="19" name="Straight Arrow Connector 18"/>
          <p:cNvCxnSpPr/>
          <p:nvPr/>
        </p:nvCxnSpPr>
        <p:spPr>
          <a:xfrm>
            <a:off x="10750121" y="1783525"/>
            <a:ext cx="559825" cy="16962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4036" y="5184581"/>
            <a:ext cx="4578858" cy="120032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Some issues in ATF2 demonstration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Correct </a:t>
            </a:r>
            <a:r>
              <a:rPr lang="en-US" dirty="0" smtClean="0">
                <a:latin typeface="Avenir Book"/>
                <a:cs typeface="Avenir Book"/>
              </a:rPr>
              <a:t>horizontal </a:t>
            </a:r>
            <a:r>
              <a:rPr lang="en-US" dirty="0" err="1" smtClean="0">
                <a:latin typeface="Avenir Book"/>
                <a:cs typeface="Avenir Book"/>
              </a:rPr>
              <a:t>betafunction</a:t>
            </a:r>
            <a:r>
              <a:rPr lang="en-US" dirty="0" smtClean="0">
                <a:latin typeface="Avenir Book"/>
                <a:cs typeface="Avenir Book"/>
              </a:rPr>
              <a:t> in test</a:t>
            </a:r>
            <a:endParaRPr lang="en-US" dirty="0">
              <a:latin typeface="Avenir Book"/>
              <a:cs typeface="Avenir Book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Impact </a:t>
            </a:r>
            <a:r>
              <a:rPr lang="en-US" dirty="0" smtClean="0">
                <a:latin typeface="Avenir Book"/>
                <a:cs typeface="Avenir Book"/>
              </a:rPr>
              <a:t>of bunch </a:t>
            </a:r>
            <a:r>
              <a:rPr lang="en-US" dirty="0" smtClean="0">
                <a:latin typeface="Avenir Book"/>
                <a:cs typeface="Avenir Book"/>
              </a:rPr>
              <a:t>charge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Maybe instrumentation problem?</a:t>
            </a:r>
            <a:endParaRPr lang="en-US" dirty="0" smtClean="0">
              <a:latin typeface="Avenir Book"/>
              <a:cs typeface="Avenir Book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279642" y="1137194"/>
            <a:ext cx="3086100" cy="646331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Beam jitter: 0.2 / 0.1 </a:t>
            </a:r>
            <a:r>
              <a:rPr lang="en-US" dirty="0" err="1" smtClean="0"/>
              <a:t>σ</a:t>
            </a:r>
            <a:r>
              <a:rPr lang="en-US" dirty="0" smtClean="0"/>
              <a:t> </a:t>
            </a:r>
          </a:p>
          <a:p>
            <a:r>
              <a:rPr lang="en-US" dirty="0" smtClean="0"/>
              <a:t>No feedback / with feedback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9460992" y="1137194"/>
            <a:ext cx="2578258" cy="646331"/>
          </a:xfrm>
          <a:prstGeom prst="rect">
            <a:avLst/>
          </a:prstGeom>
          <a:solidFill>
            <a:srgbClr val="FFFFFF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Beam size (41 nm) is close to target (37nm)</a:t>
            </a:r>
            <a:endParaRPr lang="en-US" dirty="0"/>
          </a:p>
        </p:txBody>
      </p:sp>
      <p:pic>
        <p:nvPicPr>
          <p:cNvPr id="12" name="Picture 11" descr="4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9750" y="3998831"/>
            <a:ext cx="4889500" cy="2370898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9414770" y="4599982"/>
            <a:ext cx="2756250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Wakefield free steering seems to help</a:t>
            </a:r>
            <a:endParaRPr lang="en-US" dirty="0">
              <a:latin typeface="Avenir Book"/>
              <a:cs typeface="Avenir Book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0965144" y="4212634"/>
            <a:ext cx="1226856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P. </a:t>
            </a:r>
            <a:r>
              <a:rPr lang="en-US" dirty="0" err="1" smtClean="0">
                <a:latin typeface="Avenir Book"/>
                <a:cs typeface="Avenir Book"/>
              </a:rPr>
              <a:t>Korysko</a:t>
            </a:r>
            <a:endParaRPr lang="en-US" dirty="0">
              <a:latin typeface="Avenir Book"/>
              <a:cs typeface="Avenir Book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32842" y="986653"/>
            <a:ext cx="5023358" cy="12003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ATF2 tests are most important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New opportunities at KEK-B</a:t>
            </a:r>
            <a:endParaRPr lang="en-US" dirty="0" smtClean="0">
              <a:latin typeface="Avenir Book"/>
              <a:cs typeface="Avenir Book"/>
            </a:endParaRPr>
          </a:p>
          <a:p>
            <a:r>
              <a:rPr lang="en-US" dirty="0" smtClean="0">
                <a:latin typeface="Avenir Book"/>
                <a:cs typeface="Avenir Book"/>
              </a:rPr>
              <a:t>Much </a:t>
            </a:r>
            <a:r>
              <a:rPr lang="en-US" dirty="0" smtClean="0">
                <a:latin typeface="Avenir Book"/>
                <a:cs typeface="Avenir Book"/>
              </a:rPr>
              <a:t>learned on instrumentation, tuning, design, </a:t>
            </a:r>
            <a:r>
              <a:rPr lang="en-US" dirty="0" smtClean="0">
                <a:latin typeface="Avenir Book"/>
                <a:cs typeface="Avenir Book"/>
              </a:rPr>
              <a:t>…</a:t>
            </a:r>
            <a:endParaRPr lang="en-US" dirty="0" smtClean="0">
              <a:latin typeface="Avenir Book"/>
              <a:cs typeface="Avenir Book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203700" y="1301235"/>
            <a:ext cx="1737040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P. </a:t>
            </a:r>
            <a:r>
              <a:rPr lang="en-US" dirty="0" err="1" smtClean="0">
                <a:latin typeface="Avenir Book"/>
                <a:cs typeface="Avenir Book"/>
              </a:rPr>
              <a:t>Thrane</a:t>
            </a:r>
            <a:r>
              <a:rPr lang="en-US" dirty="0" smtClean="0">
                <a:latin typeface="Avenir Book"/>
                <a:cs typeface="Avenir Book"/>
              </a:rPr>
              <a:t> et al.</a:t>
            </a:r>
            <a:endParaRPr lang="en-US" dirty="0">
              <a:latin typeface="Avenir Book"/>
              <a:cs typeface="Avenir Book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717046" y="5350719"/>
            <a:ext cx="2638376" cy="120032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T. </a:t>
            </a:r>
            <a:r>
              <a:rPr lang="en-US" dirty="0" err="1" smtClean="0">
                <a:latin typeface="Avenir Book"/>
                <a:cs typeface="Avenir Book"/>
              </a:rPr>
              <a:t>Okugi</a:t>
            </a:r>
            <a:r>
              <a:rPr lang="en-US" dirty="0" smtClean="0">
                <a:latin typeface="Avenir Book"/>
                <a:cs typeface="Avenir Book"/>
              </a:rPr>
              <a:t> et al.</a:t>
            </a:r>
          </a:p>
          <a:p>
            <a:r>
              <a:rPr lang="en-US" dirty="0" smtClean="0">
                <a:latin typeface="Avenir Book"/>
                <a:cs typeface="Avenir Book"/>
              </a:rPr>
              <a:t>M. </a:t>
            </a:r>
            <a:r>
              <a:rPr lang="en-US" dirty="0" err="1" smtClean="0">
                <a:latin typeface="Avenir Book"/>
                <a:cs typeface="Avenir Book"/>
              </a:rPr>
              <a:t>Bergamaschi</a:t>
            </a:r>
            <a:r>
              <a:rPr lang="en-US" dirty="0" smtClean="0">
                <a:latin typeface="Avenir Book"/>
                <a:cs typeface="Avenir Book"/>
              </a:rPr>
              <a:t> et al.</a:t>
            </a:r>
            <a:endParaRPr lang="en-US" dirty="0">
              <a:latin typeface="Avenir Book"/>
              <a:cs typeface="Avenir Book"/>
            </a:endParaRPr>
          </a:p>
          <a:p>
            <a:r>
              <a:rPr lang="en-US" dirty="0" smtClean="0">
                <a:latin typeface="Avenir Book"/>
                <a:cs typeface="Avenir Book"/>
              </a:rPr>
              <a:t>D. </a:t>
            </a:r>
            <a:r>
              <a:rPr lang="en-US" dirty="0" err="1">
                <a:latin typeface="Avenir Book"/>
                <a:cs typeface="Avenir Book"/>
              </a:rPr>
              <a:t>Bett</a:t>
            </a:r>
            <a:r>
              <a:rPr lang="en-US" dirty="0">
                <a:latin typeface="Avenir Book"/>
                <a:cs typeface="Avenir Book"/>
              </a:rPr>
              <a:t> et </a:t>
            </a:r>
            <a:r>
              <a:rPr lang="en-US" dirty="0" smtClean="0">
                <a:latin typeface="Avenir Book"/>
                <a:cs typeface="Avenir Book"/>
              </a:rPr>
              <a:t>al.</a:t>
            </a:r>
          </a:p>
          <a:p>
            <a:r>
              <a:rPr lang="en-US" dirty="0">
                <a:latin typeface="Avenir Book"/>
                <a:cs typeface="Avenir Book"/>
              </a:rPr>
              <a:t>Gael </a:t>
            </a:r>
            <a:r>
              <a:rPr lang="en-US" dirty="0" err="1">
                <a:latin typeface="Avenir Book"/>
                <a:cs typeface="Avenir Book"/>
              </a:rPr>
              <a:t>Balik</a:t>
            </a:r>
            <a:r>
              <a:rPr lang="en-US" dirty="0">
                <a:latin typeface="Avenir Book"/>
                <a:cs typeface="Avenir Book"/>
              </a:rPr>
              <a:t> et al.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717046" y="4981387"/>
            <a:ext cx="2638376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Plenty of work going on</a:t>
            </a:r>
          </a:p>
        </p:txBody>
      </p:sp>
    </p:spTree>
    <p:extLst>
      <p:ext uri="{BB962C8B-B14F-4D97-AF65-F5344CB8AC3E}">
        <p14:creationId xmlns:p14="http://schemas.microsoft.com/office/powerpoint/2010/main" val="11498619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600" y="8088"/>
            <a:ext cx="10515600" cy="750434"/>
          </a:xfrm>
        </p:spPr>
        <p:txBody>
          <a:bodyPr/>
          <a:lstStyle/>
          <a:p>
            <a:r>
              <a:rPr lang="en-US" dirty="0" smtClean="0"/>
              <a:t>BDS </a:t>
            </a:r>
            <a:r>
              <a:rPr lang="en-US" dirty="0" smtClean="0"/>
              <a:t>Tuning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23 January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Luminosity, Daniel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6489700" y="889000"/>
            <a:ext cx="5436030" cy="37591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127001" y="1001657"/>
            <a:ext cx="5727699" cy="203132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Realistic imperfections in BDS</a:t>
            </a:r>
          </a:p>
          <a:p>
            <a:endParaRPr lang="en-US" dirty="0">
              <a:latin typeface="Avenir Book"/>
              <a:cs typeface="Avenir Book"/>
            </a:endParaRPr>
          </a:p>
          <a:p>
            <a:r>
              <a:rPr lang="en-US" dirty="0" smtClean="0">
                <a:latin typeface="Avenir Book"/>
                <a:cs typeface="Avenir Book"/>
              </a:rPr>
              <a:t>Beam-based alignment and beam size tuning is used</a:t>
            </a:r>
          </a:p>
          <a:p>
            <a:endParaRPr lang="en-US" dirty="0" smtClean="0">
              <a:latin typeface="Avenir Book"/>
              <a:cs typeface="Avenir Book"/>
            </a:endParaRPr>
          </a:p>
          <a:p>
            <a:r>
              <a:rPr lang="en-US" dirty="0" smtClean="0">
                <a:latin typeface="Avenir Book"/>
                <a:cs typeface="Avenir Book"/>
              </a:rPr>
              <a:t>Start with fully used </a:t>
            </a:r>
            <a:r>
              <a:rPr lang="en-US" dirty="0" err="1" smtClean="0">
                <a:latin typeface="Avenir Book"/>
                <a:cs typeface="Avenir Book"/>
              </a:rPr>
              <a:t>emittance</a:t>
            </a:r>
            <a:r>
              <a:rPr lang="en-US" dirty="0" smtClean="0">
                <a:latin typeface="Avenir Book"/>
                <a:cs typeface="Avenir Book"/>
              </a:rPr>
              <a:t> budgets</a:t>
            </a:r>
          </a:p>
          <a:p>
            <a:r>
              <a:rPr lang="en-US" dirty="0" smtClean="0">
                <a:latin typeface="Avenir Book"/>
                <a:cs typeface="Avenir Book"/>
              </a:rPr>
              <a:t>Aim to reach 110% of promised luminosity</a:t>
            </a:r>
            <a:r>
              <a:rPr lang="en-US" dirty="0">
                <a:latin typeface="Avenir Book"/>
                <a:cs typeface="Avenir Book"/>
              </a:rPr>
              <a:t> </a:t>
            </a:r>
            <a:r>
              <a:rPr lang="en-US" dirty="0" smtClean="0">
                <a:latin typeface="Avenir Book"/>
                <a:cs typeface="Avenir Book"/>
              </a:rPr>
              <a:t>with 90% likelihood (10% is budget for dynamic imperfections)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7409" y="3207641"/>
            <a:ext cx="5815335" cy="3139321"/>
          </a:xfrm>
          <a:prstGeom prst="rect">
            <a:avLst/>
          </a:prstGeom>
          <a:solidFill>
            <a:srgbClr val="FFF2CC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Two-beam study ongoing at 3 </a:t>
            </a:r>
            <a:r>
              <a:rPr lang="en-US" dirty="0" err="1" smtClean="0">
                <a:latin typeface="Avenir Book"/>
                <a:cs typeface="Avenir Book"/>
              </a:rPr>
              <a:t>TeV</a:t>
            </a:r>
            <a:endParaRPr lang="en-US" dirty="0" smtClean="0">
              <a:latin typeface="Avenir Book"/>
              <a:cs typeface="Avenir Book"/>
            </a:endParaRPr>
          </a:p>
          <a:p>
            <a:r>
              <a:rPr lang="en-US" dirty="0">
                <a:latin typeface="Avenir Book"/>
                <a:cs typeface="Avenir Book"/>
              </a:rPr>
              <a:t>S</a:t>
            </a:r>
            <a:r>
              <a:rPr lang="en-US" dirty="0" smtClean="0">
                <a:latin typeface="Avenir Book"/>
                <a:cs typeface="Avenir Book"/>
              </a:rPr>
              <a:t>mall difference in performance</a:t>
            </a:r>
          </a:p>
          <a:p>
            <a:endParaRPr lang="en-US" dirty="0">
              <a:latin typeface="Avenir Book"/>
              <a:cs typeface="Avenir Book"/>
            </a:endParaRPr>
          </a:p>
          <a:p>
            <a:endParaRPr lang="en-US" dirty="0" smtClean="0">
              <a:latin typeface="Avenir Book"/>
              <a:cs typeface="Avenir Book"/>
            </a:endParaRPr>
          </a:p>
          <a:p>
            <a:endParaRPr lang="en-US" dirty="0">
              <a:latin typeface="Avenir Book"/>
              <a:cs typeface="Avenir Book"/>
            </a:endParaRPr>
          </a:p>
          <a:p>
            <a:endParaRPr lang="en-US" dirty="0" smtClean="0">
              <a:latin typeface="Avenir Book"/>
              <a:cs typeface="Avenir Book"/>
            </a:endParaRPr>
          </a:p>
          <a:p>
            <a:endParaRPr lang="en-US" dirty="0">
              <a:latin typeface="Avenir Book"/>
              <a:cs typeface="Avenir Book"/>
            </a:endParaRPr>
          </a:p>
          <a:p>
            <a:endParaRPr lang="en-US" dirty="0" smtClean="0">
              <a:latin typeface="Avenir Book"/>
              <a:cs typeface="Avenir Book"/>
            </a:endParaRPr>
          </a:p>
          <a:p>
            <a:endParaRPr lang="en-US" dirty="0">
              <a:latin typeface="Avenir Book"/>
              <a:cs typeface="Avenir Book"/>
            </a:endParaRPr>
          </a:p>
          <a:p>
            <a:endParaRPr lang="en-US" dirty="0" smtClean="0">
              <a:latin typeface="Avenir Book"/>
              <a:cs typeface="Avenir Book"/>
            </a:endParaRPr>
          </a:p>
          <a:p>
            <a:endParaRPr lang="en-US" dirty="0">
              <a:latin typeface="Avenir Book"/>
              <a:cs typeface="Avenir Book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09" y="3860685"/>
            <a:ext cx="5975091" cy="2506218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7058153" y="4874173"/>
            <a:ext cx="4428489" cy="147732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Two-beam tuning </a:t>
            </a:r>
          </a:p>
          <a:p>
            <a:endParaRPr lang="en-US" dirty="0" smtClean="0">
              <a:latin typeface="Avenir Book"/>
              <a:cs typeface="Avenir Book"/>
            </a:endParaRPr>
          </a:p>
          <a:p>
            <a:r>
              <a:rPr lang="en-US" dirty="0" smtClean="0">
                <a:latin typeface="Avenir Book"/>
                <a:cs typeface="Avenir Book"/>
              </a:rPr>
              <a:t>Speed of tuning</a:t>
            </a:r>
          </a:p>
          <a:p>
            <a:endParaRPr lang="en-US" dirty="0" smtClean="0">
              <a:latin typeface="Avenir Book"/>
              <a:cs typeface="Avenir Book"/>
            </a:endParaRPr>
          </a:p>
          <a:p>
            <a:r>
              <a:rPr lang="en-US" dirty="0" smtClean="0">
                <a:latin typeface="Avenir Book"/>
                <a:cs typeface="Avenir Book"/>
              </a:rPr>
              <a:t>Measure and use </a:t>
            </a:r>
            <a:r>
              <a:rPr lang="en-US" dirty="0" smtClean="0">
                <a:latin typeface="Avenir Book"/>
                <a:cs typeface="Avenir Book"/>
              </a:rPr>
              <a:t>available </a:t>
            </a:r>
            <a:r>
              <a:rPr lang="en-US" dirty="0" smtClean="0">
                <a:latin typeface="Avenir Book"/>
                <a:cs typeface="Avenir Book"/>
              </a:rPr>
              <a:t>fast signals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0" y="6169525"/>
            <a:ext cx="1899502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E. Marin </a:t>
            </a:r>
            <a:r>
              <a:rPr lang="en-US" dirty="0" err="1" smtClean="0">
                <a:latin typeface="Avenir Book"/>
                <a:cs typeface="Avenir Book"/>
              </a:rPr>
              <a:t>Lacoma</a:t>
            </a:r>
            <a:endParaRPr lang="en-US" dirty="0">
              <a:latin typeface="Avenir Book"/>
              <a:cs typeface="Avenir Book"/>
            </a:endParaRPr>
          </a:p>
        </p:txBody>
      </p:sp>
      <p:pic>
        <p:nvPicPr>
          <p:cNvPr id="3" name="Picture 2" descr="p0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6700" y="1074455"/>
            <a:ext cx="5096393" cy="3473927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1070610" y="924740"/>
            <a:ext cx="1086983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J. </a:t>
            </a:r>
            <a:r>
              <a:rPr lang="en-US" dirty="0" err="1" smtClean="0">
                <a:latin typeface="Avenir Book"/>
                <a:cs typeface="Avenir Book"/>
              </a:rPr>
              <a:t>Ogren</a:t>
            </a:r>
            <a:endParaRPr lang="en-US" dirty="0">
              <a:latin typeface="Avenir Book"/>
              <a:cs typeface="Avenir Book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460992" y="2578100"/>
            <a:ext cx="6377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goal</a:t>
            </a:r>
            <a:endParaRPr lang="en-US" dirty="0">
              <a:latin typeface="Avenir Book"/>
              <a:cs typeface="Avenir Book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10060674" y="2057400"/>
            <a:ext cx="937526" cy="6799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86137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23 January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Luminosity, Daniel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127001" y="1001657"/>
            <a:ext cx="5448299" cy="107721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venir Book"/>
                <a:cs typeface="Avenir Book"/>
              </a:rPr>
              <a:t>Luminosity measurement takes time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Avenir Book"/>
                <a:cs typeface="Avenir Book"/>
              </a:rPr>
              <a:t>Still many measurements required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Avenir Book"/>
                <a:cs typeface="Avenir Book"/>
              </a:rPr>
              <a:t>Not clear if we can use </a:t>
            </a:r>
            <a:r>
              <a:rPr lang="en-US" sz="1600" dirty="0" err="1" smtClean="0">
                <a:latin typeface="Avenir Book"/>
                <a:cs typeface="Avenir Book"/>
              </a:rPr>
              <a:t>radiative</a:t>
            </a:r>
            <a:r>
              <a:rPr lang="en-US" sz="1600" dirty="0" smtClean="0">
                <a:latin typeface="Avenir Book"/>
                <a:cs typeface="Avenir Book"/>
              </a:rPr>
              <a:t> </a:t>
            </a:r>
            <a:r>
              <a:rPr lang="en-US" sz="1600" dirty="0" err="1" smtClean="0">
                <a:latin typeface="Avenir Book"/>
                <a:cs typeface="Avenir Book"/>
              </a:rPr>
              <a:t>Bhabhas</a:t>
            </a:r>
            <a:endParaRPr lang="en-US" sz="1600" dirty="0" smtClean="0">
              <a:latin typeface="Avenir Book"/>
              <a:cs typeface="Avenir Book"/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Avenir Book"/>
                <a:cs typeface="Avenir Book"/>
              </a:rPr>
              <a:t>Low rate of low-angle </a:t>
            </a:r>
            <a:r>
              <a:rPr lang="en-US" sz="1600" dirty="0" err="1" smtClean="0">
                <a:latin typeface="Avenir Book"/>
                <a:cs typeface="Avenir Book"/>
              </a:rPr>
              <a:t>Bhabhas</a:t>
            </a:r>
            <a:r>
              <a:rPr lang="en-US" sz="1600" dirty="0" smtClean="0">
                <a:latin typeface="Avenir Book"/>
                <a:cs typeface="Avenir Book"/>
              </a:rPr>
              <a:t> (20-60 s for 1% res.)</a:t>
            </a:r>
            <a:endParaRPr lang="en-US" sz="1600" dirty="0">
              <a:latin typeface="Avenir Book"/>
              <a:cs typeface="Avenir Book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20788"/>
            <a:ext cx="10515600" cy="750434"/>
          </a:xfrm>
        </p:spPr>
        <p:txBody>
          <a:bodyPr/>
          <a:lstStyle/>
          <a:p>
            <a:r>
              <a:rPr lang="en-US" dirty="0" smtClean="0"/>
              <a:t>Luminosity Tuning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27001" y="2125786"/>
            <a:ext cx="2387599" cy="107721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venir Book"/>
                <a:cs typeface="Avenir Book"/>
              </a:rPr>
              <a:t>Fast signals exist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Avenir Book"/>
                <a:cs typeface="Avenir Book"/>
              </a:rPr>
              <a:t>Beam-beam scans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err="1" smtClean="0">
                <a:latin typeface="Avenir Book"/>
                <a:cs typeface="Avenir Book"/>
              </a:rPr>
              <a:t>Beamstrahlung</a:t>
            </a:r>
            <a:endParaRPr lang="en-US" sz="1600" dirty="0" smtClean="0">
              <a:latin typeface="Avenir Book"/>
              <a:cs typeface="Avenir Book"/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latin typeface="Avenir Book"/>
                <a:cs typeface="Avenir Book"/>
              </a:rPr>
              <a:t>P</a:t>
            </a:r>
            <a:r>
              <a:rPr lang="en-US" sz="1600" dirty="0" smtClean="0">
                <a:latin typeface="Avenir Book"/>
                <a:cs typeface="Avenir Book"/>
              </a:rPr>
              <a:t>airs</a:t>
            </a:r>
            <a:endParaRPr lang="en-US" sz="1600" dirty="0">
              <a:latin typeface="Avenir Book"/>
              <a:cs typeface="Avenir Book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460992" y="5520898"/>
            <a:ext cx="2642108" cy="83099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venir Book"/>
                <a:cs typeface="Avenir Book"/>
              </a:rPr>
              <a:t>But not strictly proportional to luminosity</a:t>
            </a:r>
          </a:p>
          <a:p>
            <a:pPr marL="285750" indent="-285750">
              <a:buFont typeface="Symbol" charset="0"/>
              <a:buChar char=""/>
            </a:pPr>
            <a:r>
              <a:rPr lang="en-US" sz="1600" dirty="0" smtClean="0">
                <a:latin typeface="Avenir Book"/>
                <a:cs typeface="Avenir Book"/>
              </a:rPr>
              <a:t>Detailed study required</a:t>
            </a:r>
          </a:p>
        </p:txBody>
      </p:sp>
      <p:sp>
        <p:nvSpPr>
          <p:cNvPr id="17" name="Rectangle 16"/>
          <p:cNvSpPr/>
          <p:nvPr/>
        </p:nvSpPr>
        <p:spPr>
          <a:xfrm>
            <a:off x="6832600" y="722257"/>
            <a:ext cx="4305730" cy="292264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 descr="Luminosity_evolution_new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1401" y="869750"/>
            <a:ext cx="4099929" cy="2733286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9771387" y="586556"/>
            <a:ext cx="1086983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J. </a:t>
            </a:r>
            <a:r>
              <a:rPr lang="en-US" dirty="0" err="1" smtClean="0">
                <a:latin typeface="Avenir Book"/>
                <a:cs typeface="Avenir Book"/>
              </a:rPr>
              <a:t>Ogren</a:t>
            </a:r>
            <a:endParaRPr lang="en-US" dirty="0">
              <a:latin typeface="Avenir Book"/>
              <a:cs typeface="Avenir Book"/>
            </a:endParaRPr>
          </a:p>
        </p:txBody>
      </p:sp>
      <p:pic>
        <p:nvPicPr>
          <p:cNvPr id="7" name="Picture 6" descr="p0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1" y="3326057"/>
            <a:ext cx="4671060" cy="3289479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127001" y="3386476"/>
            <a:ext cx="1784324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O. </a:t>
            </a:r>
            <a:r>
              <a:rPr lang="en-US" dirty="0" err="1" smtClean="0">
                <a:latin typeface="Avenir Book"/>
                <a:cs typeface="Avenir Book"/>
              </a:rPr>
              <a:t>Napoly</a:t>
            </a:r>
            <a:r>
              <a:rPr lang="en-US" dirty="0" smtClean="0">
                <a:latin typeface="Avenir Book"/>
                <a:cs typeface="Avenir Book"/>
              </a:rPr>
              <a:t>, D.S.</a:t>
            </a:r>
            <a:endParaRPr lang="en-US" dirty="0">
              <a:latin typeface="Avenir Book"/>
              <a:cs typeface="Avenir Book"/>
            </a:endParaRPr>
          </a:p>
        </p:txBody>
      </p:sp>
      <p:pic>
        <p:nvPicPr>
          <p:cNvPr id="8" name="Picture 7" descr="p0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661" y="3557231"/>
            <a:ext cx="4590524" cy="3032426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5575300" y="6220325"/>
            <a:ext cx="612397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D.S.</a:t>
            </a:r>
            <a:endParaRPr lang="en-US" dirty="0">
              <a:latin typeface="Avenir Book"/>
              <a:cs typeface="Avenir Book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91200" y="715085"/>
            <a:ext cx="2336800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venir Book"/>
                <a:cs typeface="Avenir Book"/>
              </a:rPr>
              <a:t>Significant reduction of measurements</a:t>
            </a:r>
          </a:p>
          <a:p>
            <a:r>
              <a:rPr lang="en-US" sz="1600" dirty="0" smtClean="0">
                <a:latin typeface="Avenir Book"/>
                <a:cs typeface="Avenir Book"/>
              </a:rPr>
              <a:t>From O(10</a:t>
            </a:r>
            <a:r>
              <a:rPr lang="en-US" sz="1600" baseline="30000" dirty="0" smtClean="0">
                <a:latin typeface="Avenir Book"/>
                <a:cs typeface="Avenir Book"/>
              </a:rPr>
              <a:t>4</a:t>
            </a:r>
            <a:r>
              <a:rPr lang="en-US" sz="1600" dirty="0" smtClean="0">
                <a:latin typeface="Avenir Book"/>
                <a:cs typeface="Avenir Book"/>
              </a:rPr>
              <a:t>) to O(10</a:t>
            </a:r>
            <a:r>
              <a:rPr lang="en-US" sz="1600" baseline="30000" dirty="0" smtClean="0">
                <a:latin typeface="Avenir Book"/>
                <a:cs typeface="Avenir Book"/>
              </a:rPr>
              <a:t>3</a:t>
            </a:r>
            <a:r>
              <a:rPr lang="en-US" sz="1600" dirty="0" smtClean="0">
                <a:latin typeface="Avenir Book"/>
                <a:cs typeface="Avenir Book"/>
              </a:rPr>
              <a:t>)</a:t>
            </a:r>
            <a:endParaRPr lang="en-US" sz="1600" dirty="0">
              <a:latin typeface="Avenir Book"/>
              <a:cs typeface="Avenir Book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777801" y="3077380"/>
            <a:ext cx="2133600" cy="58477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latin typeface="Avenir Book"/>
                <a:cs typeface="Avenir Book"/>
              </a:rPr>
              <a:t>Beamstrahlung</a:t>
            </a:r>
            <a:r>
              <a:rPr lang="en-US" sz="1600" dirty="0" smtClean="0">
                <a:latin typeface="Avenir Book"/>
                <a:cs typeface="Avenir Book"/>
              </a:rPr>
              <a:t> </a:t>
            </a:r>
            <a:r>
              <a:rPr lang="en-US" sz="1600" dirty="0" err="1" smtClean="0">
                <a:latin typeface="Avenir Book"/>
                <a:cs typeface="Avenir Book"/>
              </a:rPr>
              <a:t>optimising</a:t>
            </a:r>
            <a:r>
              <a:rPr lang="en-US" sz="1600" dirty="0" smtClean="0">
                <a:latin typeface="Avenir Book"/>
                <a:cs typeface="Avenir Book"/>
              </a:rPr>
              <a:t> one beam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789936" y="2934355"/>
            <a:ext cx="1704339" cy="58477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venir Book"/>
                <a:cs typeface="Avenir Book"/>
              </a:rPr>
              <a:t>Pairs to </a:t>
            </a:r>
            <a:r>
              <a:rPr lang="en-US" sz="1600" dirty="0" err="1" smtClean="0">
                <a:latin typeface="Avenir Book"/>
                <a:cs typeface="Avenir Book"/>
              </a:rPr>
              <a:t>optimise</a:t>
            </a:r>
            <a:r>
              <a:rPr lang="en-US" sz="1600" dirty="0" smtClean="0">
                <a:latin typeface="Avenir Book"/>
                <a:cs typeface="Avenir Book"/>
              </a:rPr>
              <a:t> the waist</a:t>
            </a:r>
          </a:p>
        </p:txBody>
      </p:sp>
    </p:spTree>
    <p:extLst>
      <p:ext uri="{BB962C8B-B14F-4D97-AF65-F5344CB8AC3E}">
        <p14:creationId xmlns:p14="http://schemas.microsoft.com/office/powerpoint/2010/main" val="2969198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750434"/>
          </a:xfrm>
        </p:spPr>
        <p:txBody>
          <a:bodyPr/>
          <a:lstStyle/>
          <a:p>
            <a:r>
              <a:rPr lang="en-US" dirty="0" smtClean="0"/>
              <a:t>Dynamic Effects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23 January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Luminosity, Daniel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152400" y="1143000"/>
            <a:ext cx="4635499" cy="5078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With static imperfections only would obtain</a:t>
            </a:r>
          </a:p>
          <a:p>
            <a:r>
              <a:rPr lang="en-US" dirty="0" smtClean="0">
                <a:latin typeface="Avenir Book"/>
                <a:cs typeface="Avenir Book"/>
              </a:rPr>
              <a:t>L = 2 x 10</a:t>
            </a:r>
            <a:r>
              <a:rPr lang="en-US" baseline="30000" dirty="0" smtClean="0">
                <a:latin typeface="Avenir Book"/>
                <a:cs typeface="Avenir Book"/>
              </a:rPr>
              <a:t>34</a:t>
            </a:r>
            <a:r>
              <a:rPr lang="en-US" dirty="0" smtClean="0">
                <a:latin typeface="Avenir Book"/>
                <a:cs typeface="Avenir Book"/>
              </a:rPr>
              <a:t> cm</a:t>
            </a:r>
            <a:r>
              <a:rPr lang="en-US" baseline="30000" dirty="0" smtClean="0">
                <a:latin typeface="Avenir Book"/>
                <a:cs typeface="Avenir Book"/>
              </a:rPr>
              <a:t>-2</a:t>
            </a:r>
            <a:r>
              <a:rPr lang="en-US" dirty="0" smtClean="0">
                <a:latin typeface="Avenir Book"/>
                <a:cs typeface="Avenir Book"/>
              </a:rPr>
              <a:t>s</a:t>
            </a:r>
            <a:r>
              <a:rPr lang="en-US" baseline="30000" dirty="0" smtClean="0">
                <a:latin typeface="Avenir Book"/>
                <a:cs typeface="Avenir Book"/>
              </a:rPr>
              <a:t>-1</a:t>
            </a:r>
          </a:p>
          <a:p>
            <a:r>
              <a:rPr lang="en-US" dirty="0" smtClean="0">
                <a:latin typeface="Avenir Book"/>
                <a:cs typeface="Avenir Book"/>
              </a:rPr>
              <a:t>30% reserve for dynamic imperfections</a:t>
            </a:r>
          </a:p>
          <a:p>
            <a:endParaRPr lang="en-US" dirty="0" smtClean="0">
              <a:latin typeface="Avenir Book"/>
              <a:cs typeface="Avenir Book"/>
            </a:endParaRPr>
          </a:p>
          <a:p>
            <a:r>
              <a:rPr lang="en-US" dirty="0" smtClean="0">
                <a:latin typeface="Avenir Book"/>
                <a:cs typeface="Avenir Book"/>
              </a:rPr>
              <a:t>Several sources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Ground motion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Beam energy jitter (from drive beam)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Timing jitter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RF jitter in bunch compressors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Magnetic fields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Kicker jitter</a:t>
            </a:r>
            <a:endParaRPr lang="en-US" dirty="0" smtClean="0">
              <a:latin typeface="Avenir Book"/>
              <a:cs typeface="Avenir Book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…</a:t>
            </a:r>
            <a:endParaRPr lang="en-US" dirty="0" smtClean="0">
              <a:latin typeface="Avenir Book"/>
              <a:cs typeface="Avenir Book"/>
            </a:endParaRPr>
          </a:p>
          <a:p>
            <a:endParaRPr lang="en-US" dirty="0">
              <a:latin typeface="Avenir Book"/>
              <a:cs typeface="Avenir Book"/>
            </a:endParaRPr>
          </a:p>
          <a:p>
            <a:r>
              <a:rPr lang="en-US" dirty="0" smtClean="0">
                <a:latin typeface="Avenir Book"/>
                <a:cs typeface="Avenir Book"/>
              </a:rPr>
              <a:t>Typically aim for O(1%) luminosity loss per effect</a:t>
            </a:r>
          </a:p>
          <a:p>
            <a:endParaRPr lang="en-US" dirty="0">
              <a:latin typeface="Avenir Book"/>
              <a:cs typeface="Avenir Book"/>
            </a:endParaRPr>
          </a:p>
          <a:p>
            <a:r>
              <a:rPr lang="en-US" dirty="0" smtClean="0">
                <a:latin typeface="Avenir Book"/>
                <a:cs typeface="Avenir Book"/>
              </a:rPr>
              <a:t>For higher luminosity dynamic effects are more relevant</a:t>
            </a:r>
            <a:endParaRPr lang="en-US" dirty="0">
              <a:latin typeface="Avenir Book"/>
              <a:cs typeface="Avenir Book"/>
            </a:endParaRPr>
          </a:p>
        </p:txBody>
      </p:sp>
      <p:pic>
        <p:nvPicPr>
          <p:cNvPr id="8" name="beam_beam_offset_scan_nominal.png" descr="beam_beam_offset_scan_nominal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673604" y="757802"/>
            <a:ext cx="4559989" cy="3419989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beam_beam_offset_scan.png" descr="beam_beam_offset_scan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531101" y="3131052"/>
            <a:ext cx="4559995" cy="3419996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1" name="Straight Arrow Connector 10"/>
          <p:cNvCxnSpPr/>
          <p:nvPr/>
        </p:nvCxnSpPr>
        <p:spPr>
          <a:xfrm flipH="1">
            <a:off x="6756400" y="1512332"/>
            <a:ext cx="2704592" cy="4434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9591897" y="1232932"/>
            <a:ext cx="20786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5% loss for 0.5 nm</a:t>
            </a:r>
            <a:endParaRPr lang="en-US" dirty="0">
              <a:latin typeface="Avenir Book"/>
              <a:cs typeface="Avenir Book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940195" y="1955800"/>
            <a:ext cx="22069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venir Book"/>
                <a:cs typeface="Avenir Book"/>
              </a:rPr>
              <a:t>5</a:t>
            </a:r>
            <a:r>
              <a:rPr lang="en-US" dirty="0" smtClean="0">
                <a:latin typeface="Avenir Book"/>
                <a:cs typeface="Avenir Book"/>
              </a:rPr>
              <a:t>% loss for 0.05 nm</a:t>
            </a:r>
            <a:endParaRPr lang="en-US" dirty="0">
              <a:latin typeface="Avenir Book"/>
              <a:cs typeface="Avenir Book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H="1">
            <a:off x="10071100" y="2325132"/>
            <a:ext cx="381000" cy="14340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31468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8088"/>
            <a:ext cx="10515600" cy="750434"/>
          </a:xfrm>
        </p:spPr>
        <p:txBody>
          <a:bodyPr/>
          <a:lstStyle/>
          <a:p>
            <a:r>
              <a:rPr lang="en-US" dirty="0" smtClean="0"/>
              <a:t>Ground </a:t>
            </a:r>
            <a:r>
              <a:rPr lang="en-US" dirty="0" smtClean="0"/>
              <a:t>Motion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23 January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Luminosity, Daniel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7838" y="1077820"/>
            <a:ext cx="2329081" cy="3059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5031894"/>
              </p:ext>
            </p:extLst>
          </p:nvPr>
        </p:nvGraphicFramePr>
        <p:xfrm>
          <a:off x="7055917" y="4519242"/>
          <a:ext cx="2792421" cy="15271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1784"/>
                <a:gridCol w="1280637"/>
              </a:tblGrid>
              <a:tr h="414655">
                <a:tc>
                  <a:txBody>
                    <a:bodyPr/>
                    <a:lstStyle/>
                    <a:p>
                      <a:endParaRPr lang="en-US" sz="1800" dirty="0">
                        <a:solidFill>
                          <a:srgbClr val="0000FF"/>
                        </a:solidFill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Avenir Book"/>
                          <a:cs typeface="Avenir Book"/>
                        </a:rPr>
                        <a:t>B10</a:t>
                      </a:r>
                      <a:endParaRPr lang="en-US" sz="18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Avenir Book"/>
                          <a:cs typeface="Avenir Book"/>
                        </a:rPr>
                        <a:t>No</a:t>
                      </a:r>
                      <a:r>
                        <a:rPr lang="en-US" sz="1800" baseline="0" dirty="0" smtClean="0">
                          <a:latin typeface="Avenir Book"/>
                          <a:cs typeface="Avenir Book"/>
                        </a:rPr>
                        <a:t> stab.</a:t>
                      </a:r>
                      <a:endParaRPr lang="en-US" sz="18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008000"/>
                          </a:solidFill>
                          <a:latin typeface="Avenir Book"/>
                          <a:cs typeface="Avenir Book"/>
                        </a:rPr>
                        <a:t>53%</a:t>
                      </a:r>
                      <a:r>
                        <a:rPr lang="en-US" sz="1800" dirty="0" smtClean="0">
                          <a:latin typeface="Avenir Book"/>
                          <a:cs typeface="Avenir Book"/>
                        </a:rPr>
                        <a:t>/</a:t>
                      </a:r>
                      <a:r>
                        <a:rPr lang="en-US" sz="1800" dirty="0" smtClean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68%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Avenir Book"/>
                          <a:cs typeface="Avenir Book"/>
                        </a:rPr>
                        <a:t>Current</a:t>
                      </a:r>
                      <a:r>
                        <a:rPr lang="en-US" sz="1800" baseline="0" dirty="0" smtClean="0">
                          <a:latin typeface="Avenir Book"/>
                          <a:cs typeface="Avenir Book"/>
                        </a:rPr>
                        <a:t> s</a:t>
                      </a:r>
                      <a:r>
                        <a:rPr lang="en-US" sz="1800" dirty="0" smtClean="0">
                          <a:latin typeface="Avenir Book"/>
                          <a:cs typeface="Avenir Book"/>
                        </a:rPr>
                        <a:t>tab.</a:t>
                      </a:r>
                      <a:endParaRPr lang="en-US" sz="18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008000"/>
                          </a:solidFill>
                          <a:latin typeface="Avenir Book"/>
                          <a:cs typeface="Avenir Book"/>
                        </a:rPr>
                        <a:t>108%</a:t>
                      </a:r>
                      <a:r>
                        <a:rPr lang="en-US" sz="1800" dirty="0" smtClean="0">
                          <a:latin typeface="Avenir Book"/>
                          <a:cs typeface="Avenir Book"/>
                        </a:rPr>
                        <a:t>/</a:t>
                      </a:r>
                      <a:r>
                        <a:rPr lang="en-US" sz="1800" dirty="0" smtClean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13%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Avenir Book"/>
                          <a:cs typeface="Avenir Book"/>
                        </a:rPr>
                        <a:t>Future stab.</a:t>
                      </a:r>
                      <a:endParaRPr lang="en-US" sz="18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008000"/>
                          </a:solidFill>
                          <a:latin typeface="Avenir Book"/>
                          <a:cs typeface="Avenir Book"/>
                        </a:rPr>
                        <a:t>118%</a:t>
                      </a:r>
                      <a:r>
                        <a:rPr lang="en-US" sz="1800" dirty="0" smtClean="0">
                          <a:latin typeface="Avenir Book"/>
                          <a:cs typeface="Avenir Book"/>
                        </a:rPr>
                        <a:t>/</a:t>
                      </a:r>
                      <a:r>
                        <a:rPr lang="en-US" sz="1800" dirty="0" smtClean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3%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Picture 8" descr="tf_QP_stab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3152" y="811120"/>
            <a:ext cx="4969086" cy="297599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055917" y="3872911"/>
            <a:ext cx="2792421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venir Book"/>
                <a:cs typeface="Avenir Book"/>
              </a:rPr>
              <a:t>Luminosity </a:t>
            </a:r>
            <a:r>
              <a:rPr lang="en-US" dirty="0" smtClean="0">
                <a:solidFill>
                  <a:srgbClr val="008000"/>
                </a:solidFill>
                <a:latin typeface="Avenir Book"/>
                <a:cs typeface="Avenir Book"/>
              </a:rPr>
              <a:t>achieved</a:t>
            </a:r>
            <a:r>
              <a:rPr lang="en-US" dirty="0" smtClean="0">
                <a:latin typeface="Avenir Book"/>
                <a:cs typeface="Avenir Book"/>
              </a:rPr>
              <a:t>/</a:t>
            </a:r>
            <a:r>
              <a:rPr lang="en-US" dirty="0" smtClean="0">
                <a:solidFill>
                  <a:srgbClr val="FF0000"/>
                </a:solidFill>
                <a:latin typeface="Avenir Book"/>
                <a:cs typeface="Avenir Book"/>
              </a:rPr>
              <a:t>lost</a:t>
            </a:r>
            <a:r>
              <a:rPr lang="en-US" dirty="0" smtClean="0">
                <a:latin typeface="Avenir Book"/>
                <a:cs typeface="Avenir Book"/>
              </a:rPr>
              <a:t> [%]</a:t>
            </a:r>
            <a:endParaRPr lang="en-US" dirty="0">
              <a:latin typeface="Avenir Book"/>
              <a:cs typeface="Avenir Book"/>
            </a:endParaRPr>
          </a:p>
        </p:txBody>
      </p:sp>
      <p:sp>
        <p:nvSpPr>
          <p:cNvPr id="11" name="Right Arrow 10"/>
          <p:cNvSpPr/>
          <p:nvPr/>
        </p:nvSpPr>
        <p:spPr>
          <a:xfrm>
            <a:off x="3316644" y="2258642"/>
            <a:ext cx="978408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Elbow Connector 13"/>
          <p:cNvCxnSpPr/>
          <p:nvPr/>
        </p:nvCxnSpPr>
        <p:spPr>
          <a:xfrm rot="5400000">
            <a:off x="5532074" y="3435954"/>
            <a:ext cx="978276" cy="1815410"/>
          </a:xfrm>
          <a:prstGeom prst="bentConnector3">
            <a:avLst>
              <a:gd name="adj1" fmla="val 51973"/>
            </a:avLst>
          </a:prstGeom>
          <a:ln w="635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Elbow Connector 14"/>
          <p:cNvCxnSpPr/>
          <p:nvPr/>
        </p:nvCxnSpPr>
        <p:spPr>
          <a:xfrm flipV="1">
            <a:off x="3592581" y="5247050"/>
            <a:ext cx="802114" cy="2"/>
          </a:xfrm>
          <a:prstGeom prst="bentConnector3">
            <a:avLst>
              <a:gd name="adj1" fmla="val 50000"/>
            </a:avLst>
          </a:prstGeom>
          <a:ln w="635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Elbow Connector 15"/>
          <p:cNvCxnSpPr/>
          <p:nvPr/>
        </p:nvCxnSpPr>
        <p:spPr>
          <a:xfrm rot="5400000" flipH="1" flipV="1">
            <a:off x="5250197" y="5779817"/>
            <a:ext cx="555355" cy="1588"/>
          </a:xfrm>
          <a:prstGeom prst="bentConnector3">
            <a:avLst>
              <a:gd name="adj1" fmla="val 50000"/>
            </a:avLst>
          </a:prstGeom>
          <a:ln w="635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716562" y="5006423"/>
            <a:ext cx="753431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US" dirty="0" smtClean="0">
                <a:latin typeface="Avenir Book"/>
                <a:cs typeface="Avenir Book"/>
              </a:rPr>
              <a:t>Code</a:t>
            </a:r>
            <a:endParaRPr lang="en-US" dirty="0">
              <a:latin typeface="Avenir Book"/>
              <a:cs typeface="Avenir Book"/>
            </a:endParaRPr>
          </a:p>
        </p:txBody>
      </p:sp>
      <p:cxnSp>
        <p:nvCxnSpPr>
          <p:cNvPr id="18" name="Elbow Connector 17"/>
          <p:cNvCxnSpPr/>
          <p:nvPr/>
        </p:nvCxnSpPr>
        <p:spPr>
          <a:xfrm flipV="1">
            <a:off x="5827212" y="5247054"/>
            <a:ext cx="802114" cy="2"/>
          </a:xfrm>
          <a:prstGeom prst="bentConnector3">
            <a:avLst>
              <a:gd name="adj1" fmla="val 50000"/>
            </a:avLst>
          </a:prstGeom>
          <a:ln w="635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9944100" y="5970553"/>
            <a:ext cx="2115059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latin typeface="Avenir Book"/>
                <a:cs typeface="Avenir Book"/>
              </a:rPr>
              <a:t>B</a:t>
            </a:r>
            <a:r>
              <a:rPr lang="en-US" dirty="0" smtClean="0">
                <a:latin typeface="Avenir Book"/>
                <a:cs typeface="Avenir Book"/>
              </a:rPr>
              <a:t>etter </a:t>
            </a:r>
            <a:r>
              <a:rPr lang="en-US" dirty="0" smtClean="0">
                <a:latin typeface="Avenir Book"/>
                <a:cs typeface="Avenir Book"/>
              </a:rPr>
              <a:t>than target</a:t>
            </a:r>
            <a:endParaRPr lang="en-US" dirty="0">
              <a:latin typeface="Avenir Book"/>
              <a:cs typeface="Avenir Book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H="1" flipV="1">
            <a:off x="9848338" y="5848490"/>
            <a:ext cx="1209430" cy="9666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855711" y="5912737"/>
            <a:ext cx="2493891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Avenir Book"/>
                <a:cs typeface="Avenir Book"/>
              </a:rPr>
              <a:t>Machine model</a:t>
            </a:r>
          </a:p>
          <a:p>
            <a:pPr algn="ctr"/>
            <a:r>
              <a:rPr lang="en-US" dirty="0" smtClean="0">
                <a:latin typeface="Avenir Book"/>
                <a:cs typeface="Avenir Book"/>
              </a:rPr>
              <a:t>Beam-based feedback</a:t>
            </a:r>
          </a:p>
        </p:txBody>
      </p:sp>
      <p:pic>
        <p:nvPicPr>
          <p:cNvPr id="27" name="Picture 22" descr="p1.tif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7338" y="4303342"/>
            <a:ext cx="3107196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Box 21"/>
          <p:cNvSpPr txBox="1"/>
          <p:nvPr/>
        </p:nvSpPr>
        <p:spPr>
          <a:xfrm>
            <a:off x="8098111" y="3606355"/>
            <a:ext cx="3373812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J. </a:t>
            </a:r>
            <a:r>
              <a:rPr lang="en-US" dirty="0" err="1" smtClean="0">
                <a:latin typeface="Avenir Book"/>
                <a:cs typeface="Avenir Book"/>
              </a:rPr>
              <a:t>Pfingstner</a:t>
            </a:r>
            <a:r>
              <a:rPr lang="en-US" dirty="0" smtClean="0">
                <a:latin typeface="Avenir Book"/>
                <a:cs typeface="Avenir Book"/>
              </a:rPr>
              <a:t>, J. </a:t>
            </a:r>
            <a:r>
              <a:rPr lang="en-US" dirty="0" err="1" smtClean="0">
                <a:latin typeface="Avenir Book"/>
                <a:cs typeface="Avenir Book"/>
              </a:rPr>
              <a:t>Snuverink</a:t>
            </a:r>
            <a:r>
              <a:rPr lang="en-US" dirty="0" smtClean="0">
                <a:latin typeface="Avenir Book"/>
                <a:cs typeface="Avenir Book"/>
              </a:rPr>
              <a:t> et al.</a:t>
            </a:r>
            <a:endParaRPr lang="en-US" dirty="0">
              <a:latin typeface="Avenir Book"/>
              <a:cs typeface="Avenir Book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22196" y="1086128"/>
            <a:ext cx="1714828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K. </a:t>
            </a:r>
            <a:r>
              <a:rPr lang="en-US" dirty="0" err="1" smtClean="0">
                <a:latin typeface="Avenir Book"/>
                <a:cs typeface="Avenir Book"/>
              </a:rPr>
              <a:t>Artoos</a:t>
            </a:r>
            <a:r>
              <a:rPr lang="en-US" dirty="0" smtClean="0">
                <a:latin typeface="Avenir Book"/>
                <a:cs typeface="Avenir Book"/>
              </a:rPr>
              <a:t> et al.</a:t>
            </a:r>
            <a:endParaRPr lang="en-US" dirty="0">
              <a:latin typeface="Avenir Book"/>
              <a:cs typeface="Avenir Book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0" y="5943969"/>
            <a:ext cx="1921764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A. </a:t>
            </a:r>
            <a:r>
              <a:rPr lang="en-US" dirty="0" err="1" smtClean="0">
                <a:latin typeface="Avenir Book"/>
                <a:cs typeface="Avenir Book"/>
              </a:rPr>
              <a:t>Jeremie</a:t>
            </a:r>
            <a:r>
              <a:rPr lang="en-US" dirty="0" smtClean="0">
                <a:latin typeface="Avenir Book"/>
                <a:cs typeface="Avenir Book"/>
              </a:rPr>
              <a:t>, Kurt </a:t>
            </a:r>
            <a:r>
              <a:rPr lang="en-US" dirty="0" err="1" smtClean="0">
                <a:latin typeface="Avenir Book"/>
                <a:cs typeface="Avenir Book"/>
              </a:rPr>
              <a:t>Artoos</a:t>
            </a:r>
            <a:r>
              <a:rPr lang="en-US" dirty="0" smtClean="0">
                <a:latin typeface="Avenir Book"/>
                <a:cs typeface="Avenir Book"/>
              </a:rPr>
              <a:t> et al.</a:t>
            </a:r>
            <a:endParaRPr lang="en-US" dirty="0">
              <a:latin typeface="Avenir Book"/>
              <a:cs typeface="Avenir Book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340341" y="1649895"/>
            <a:ext cx="2851659" cy="923330"/>
          </a:xfrm>
          <a:prstGeom prst="rect">
            <a:avLst/>
          </a:prstGeom>
          <a:solidFill>
            <a:srgbClr val="FFE699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At 380 </a:t>
            </a:r>
            <a:r>
              <a:rPr lang="en-US" dirty="0" err="1" smtClean="0">
                <a:latin typeface="Avenir Book"/>
                <a:cs typeface="Avenir Book"/>
              </a:rPr>
              <a:t>GeV</a:t>
            </a:r>
            <a:r>
              <a:rPr lang="en-US" dirty="0" smtClean="0">
                <a:latin typeface="Avenir Book"/>
                <a:cs typeface="Avenir Book"/>
              </a:rPr>
              <a:t>, with B10</a:t>
            </a:r>
          </a:p>
          <a:p>
            <a:r>
              <a:rPr lang="en-US" dirty="0" smtClean="0">
                <a:solidFill>
                  <a:srgbClr val="FF0000"/>
                </a:solidFill>
                <a:latin typeface="Avenir Book"/>
                <a:cs typeface="Avenir Book"/>
              </a:rPr>
              <a:t>0.8 % </a:t>
            </a:r>
            <a:r>
              <a:rPr lang="en-US" dirty="0" smtClean="0">
                <a:solidFill>
                  <a:srgbClr val="000000"/>
                </a:solidFill>
                <a:latin typeface="Avenir Book"/>
                <a:cs typeface="Avenir Book"/>
              </a:rPr>
              <a:t>with </a:t>
            </a:r>
            <a:r>
              <a:rPr lang="en-US" dirty="0" err="1" smtClean="0">
                <a:solidFill>
                  <a:srgbClr val="000000"/>
                </a:solidFill>
                <a:latin typeface="Avenir Book"/>
                <a:cs typeface="Avenir Book"/>
              </a:rPr>
              <a:t>preisolator</a:t>
            </a:r>
            <a:endParaRPr lang="en-US" dirty="0">
              <a:solidFill>
                <a:srgbClr val="000000"/>
              </a:solidFill>
              <a:latin typeface="Avenir Book"/>
              <a:cs typeface="Avenir Book"/>
            </a:endParaRPr>
          </a:p>
          <a:p>
            <a:r>
              <a:rPr lang="en-US" dirty="0" smtClean="0">
                <a:solidFill>
                  <a:srgbClr val="FF0000"/>
                </a:solidFill>
                <a:latin typeface="Avenir Book"/>
                <a:cs typeface="Avenir Book"/>
              </a:rPr>
              <a:t>3 </a:t>
            </a:r>
            <a:r>
              <a:rPr lang="en-US" dirty="0" smtClean="0">
                <a:solidFill>
                  <a:srgbClr val="FF0000"/>
                </a:solidFill>
                <a:latin typeface="Avenir Book"/>
                <a:cs typeface="Avenir Book"/>
              </a:rPr>
              <a:t>% </a:t>
            </a:r>
            <a:r>
              <a:rPr lang="en-US" dirty="0" smtClean="0">
                <a:latin typeface="Avenir Book"/>
                <a:cs typeface="Avenir Book"/>
              </a:rPr>
              <a:t>with no pre-isolator</a:t>
            </a:r>
            <a:endParaRPr lang="en-US" dirty="0">
              <a:latin typeface="Avenir Book"/>
              <a:cs typeface="Avenir Book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0414000" y="2573225"/>
            <a:ext cx="1638300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C. </a:t>
            </a:r>
            <a:r>
              <a:rPr lang="en-US" dirty="0" err="1" smtClean="0">
                <a:latin typeface="Avenir Book"/>
                <a:cs typeface="Avenir Book"/>
              </a:rPr>
              <a:t>Gohil</a:t>
            </a:r>
            <a:r>
              <a:rPr lang="en-US" dirty="0" smtClean="0">
                <a:latin typeface="Avenir Book"/>
                <a:cs typeface="Avenir Book"/>
              </a:rPr>
              <a:t> et al.</a:t>
            </a:r>
            <a:endParaRPr lang="en-US" dirty="0"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41210404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8088"/>
            <a:ext cx="10515600" cy="750434"/>
          </a:xfrm>
        </p:spPr>
        <p:txBody>
          <a:bodyPr/>
          <a:lstStyle/>
          <a:p>
            <a:r>
              <a:rPr lang="en-US" dirty="0" smtClean="0"/>
              <a:t>Magnetic Stray Fields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23 January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Luminosity, Daniel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30529" y="1079266"/>
            <a:ext cx="4868013" cy="92333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Tolerance tightest in BDS (shown) and RTML</a:t>
            </a:r>
          </a:p>
          <a:p>
            <a:r>
              <a:rPr lang="en-US" dirty="0" smtClean="0">
                <a:latin typeface="Avenir Book"/>
                <a:cs typeface="Avenir Book"/>
              </a:rPr>
              <a:t>Tolerance approx. 1.3 </a:t>
            </a:r>
            <a:r>
              <a:rPr lang="en-US" dirty="0" err="1" smtClean="0">
                <a:latin typeface="Avenir Book"/>
                <a:cs typeface="Avenir Book"/>
              </a:rPr>
              <a:t>nT</a:t>
            </a:r>
            <a:r>
              <a:rPr lang="en-US" dirty="0" smtClean="0">
                <a:latin typeface="Avenir Book"/>
                <a:cs typeface="Avenir Book"/>
              </a:rPr>
              <a:t> for constant </a:t>
            </a:r>
            <a:r>
              <a:rPr lang="en-US" dirty="0" smtClean="0">
                <a:latin typeface="Avenir Book"/>
                <a:cs typeface="Avenir Book"/>
              </a:rPr>
              <a:t>field BDS w</a:t>
            </a:r>
            <a:r>
              <a:rPr lang="en-US" dirty="0" smtClean="0">
                <a:latin typeface="Avenir Book"/>
                <a:cs typeface="Avenir Book"/>
              </a:rPr>
              <a:t>orse at 380 </a:t>
            </a:r>
            <a:r>
              <a:rPr lang="en-US" dirty="0" err="1" smtClean="0">
                <a:latin typeface="Avenir Book"/>
                <a:cs typeface="Avenir Book"/>
              </a:rPr>
              <a:t>GeV</a:t>
            </a:r>
            <a:endParaRPr lang="en-US" dirty="0">
              <a:latin typeface="Avenir Book"/>
              <a:cs typeface="Avenir Book"/>
            </a:endParaRPr>
          </a:p>
        </p:txBody>
      </p:sp>
      <p:graphicFrame>
        <p:nvGraphicFramePr>
          <p:cNvPr id="9" name="Table 8">
            <a:extLst>
              <a:ext uri="{FF2B5EF4-FFF2-40B4-BE49-F238E27FC236}">
                <a16:creationId xmlns="" xmlns:a16="http://schemas.microsoft.com/office/drawing/2014/main" id="{C38C58F8-5AFE-4F42-A59C-FE164A9199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6188752"/>
              </p:ext>
            </p:extLst>
          </p:nvPr>
        </p:nvGraphicFramePr>
        <p:xfrm>
          <a:off x="6536648" y="2465896"/>
          <a:ext cx="4241798" cy="260604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2618153">
                  <a:extLst>
                    <a:ext uri="{9D8B030D-6E8A-4147-A177-3AD203B41FA5}">
                      <a16:colId xmlns="" xmlns:a16="http://schemas.microsoft.com/office/drawing/2014/main" val="543809857"/>
                    </a:ext>
                  </a:extLst>
                </a:gridCol>
                <a:gridCol w="1623645">
                  <a:extLst>
                    <a:ext uri="{9D8B030D-6E8A-4147-A177-3AD203B41FA5}">
                      <a16:colId xmlns="" xmlns:a16="http://schemas.microsoft.com/office/drawing/2014/main" val="3745045178"/>
                    </a:ext>
                  </a:extLst>
                </a:gridCol>
              </a:tblGrid>
              <a:tr h="260449">
                <a:tc>
                  <a:txBody>
                    <a:bodyPr/>
                    <a:lstStyle/>
                    <a:p>
                      <a:r>
                        <a:rPr lang="en-GB" sz="1500" dirty="0">
                          <a:solidFill>
                            <a:sysClr val="windowText" lastClr="000000"/>
                          </a:solidFill>
                        </a:rPr>
                        <a:t>Phenomenon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dirty="0">
                          <a:solidFill>
                            <a:sysClr val="windowText" lastClr="000000"/>
                          </a:solidFill>
                        </a:rPr>
                        <a:t>Typical Amplitude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103664787"/>
                  </a:ext>
                </a:extLst>
              </a:tr>
              <a:tr h="316398">
                <a:tc>
                  <a:txBody>
                    <a:bodyPr/>
                    <a:lstStyle/>
                    <a:p>
                      <a:r>
                        <a:rPr lang="en-GB" sz="1500" dirty="0">
                          <a:solidFill>
                            <a:sysClr val="windowText" lastClr="000000"/>
                          </a:solidFill>
                        </a:rPr>
                        <a:t>Schumann Resonances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dirty="0">
                          <a:solidFill>
                            <a:sysClr val="windowText" lastClr="000000"/>
                          </a:solidFill>
                        </a:rPr>
                        <a:t>3 </a:t>
                      </a:r>
                      <a:r>
                        <a:rPr lang="en-GB" sz="1500" dirty="0" err="1">
                          <a:solidFill>
                            <a:sysClr val="windowText" lastClr="000000"/>
                          </a:solidFill>
                        </a:rPr>
                        <a:t>pT</a:t>
                      </a:r>
                      <a:endParaRPr lang="en-GB" sz="15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917475798"/>
                  </a:ext>
                </a:extLst>
              </a:tr>
              <a:tr h="316398">
                <a:tc>
                  <a:txBody>
                    <a:bodyPr/>
                    <a:lstStyle/>
                    <a:p>
                      <a:r>
                        <a:rPr lang="en-GB" sz="1500" dirty="0" err="1">
                          <a:solidFill>
                            <a:sysClr val="windowText" lastClr="000000"/>
                          </a:solidFill>
                        </a:rPr>
                        <a:t>Ionoshpereic</a:t>
                      </a:r>
                      <a:r>
                        <a:rPr lang="en-GB" sz="1500" dirty="0">
                          <a:solidFill>
                            <a:sysClr val="windowText" lastClr="000000"/>
                          </a:solidFill>
                        </a:rPr>
                        <a:t> Alfven Resonator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dirty="0">
                          <a:solidFill>
                            <a:sysClr val="windowText" lastClr="000000"/>
                          </a:solidFill>
                        </a:rPr>
                        <a:t>1 </a:t>
                      </a:r>
                      <a:r>
                        <a:rPr lang="en-GB" sz="1500" dirty="0" err="1">
                          <a:solidFill>
                            <a:sysClr val="windowText" lastClr="000000"/>
                          </a:solidFill>
                        </a:rPr>
                        <a:t>pT</a:t>
                      </a:r>
                      <a:endParaRPr lang="en-GB" sz="15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266194941"/>
                  </a:ext>
                </a:extLst>
              </a:tr>
              <a:tr h="316398">
                <a:tc>
                  <a:txBody>
                    <a:bodyPr/>
                    <a:lstStyle/>
                    <a:p>
                      <a:r>
                        <a:rPr lang="en-GB" sz="1500" dirty="0">
                          <a:solidFill>
                            <a:sysClr val="windowText" lastClr="000000"/>
                          </a:solidFill>
                        </a:rPr>
                        <a:t>Pc1 Pulsations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dirty="0">
                          <a:solidFill>
                            <a:sysClr val="windowText" lastClr="000000"/>
                          </a:solidFill>
                        </a:rPr>
                        <a:t>0.1 </a:t>
                      </a:r>
                      <a:r>
                        <a:rPr lang="en-GB" sz="1500" dirty="0" err="1">
                          <a:solidFill>
                            <a:sysClr val="windowText" lastClr="000000"/>
                          </a:solidFill>
                        </a:rPr>
                        <a:t>nT</a:t>
                      </a:r>
                      <a:endParaRPr lang="en-GB" sz="15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238567123"/>
                  </a:ext>
                </a:extLst>
              </a:tr>
              <a:tr h="316398">
                <a:tc>
                  <a:txBody>
                    <a:bodyPr/>
                    <a:lstStyle/>
                    <a:p>
                      <a:r>
                        <a:rPr lang="en-GB" sz="1500" dirty="0">
                          <a:solidFill>
                            <a:sysClr val="windowText" lastClr="000000"/>
                          </a:solidFill>
                        </a:rPr>
                        <a:t>‘Regional’ Lightning (&lt;1000 km)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dirty="0">
                          <a:solidFill>
                            <a:sysClr val="windowText" lastClr="000000"/>
                          </a:solidFill>
                        </a:rPr>
                        <a:t>0.25 </a:t>
                      </a:r>
                      <a:r>
                        <a:rPr lang="en-GB" sz="1500" dirty="0" err="1">
                          <a:solidFill>
                            <a:sysClr val="windowText" lastClr="000000"/>
                          </a:solidFill>
                        </a:rPr>
                        <a:t>nT</a:t>
                      </a:r>
                      <a:endParaRPr lang="en-GB" sz="15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945709791"/>
                  </a:ext>
                </a:extLst>
              </a:tr>
              <a:tr h="316398">
                <a:tc>
                  <a:txBody>
                    <a:bodyPr/>
                    <a:lstStyle/>
                    <a:p>
                      <a:r>
                        <a:rPr lang="en-GB" sz="1500" dirty="0">
                          <a:solidFill>
                            <a:sysClr val="windowText" lastClr="000000"/>
                          </a:solidFill>
                        </a:rPr>
                        <a:t>’Local‘ Lightning (&lt;10 km)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dirty="0">
                          <a:solidFill>
                            <a:sysClr val="windowText" lastClr="000000"/>
                          </a:solidFill>
                        </a:rPr>
                        <a:t>1 </a:t>
                      </a:r>
                      <a:r>
                        <a:rPr lang="en-GB" sz="1500" dirty="0" err="1">
                          <a:solidFill>
                            <a:sysClr val="windowText" lastClr="000000"/>
                          </a:solidFill>
                        </a:rPr>
                        <a:t>nT</a:t>
                      </a:r>
                      <a:endParaRPr lang="en-GB" sz="15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632882036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35BFD803-D717-5445-B8D5-C8B34306357B}"/>
              </a:ext>
            </a:extLst>
          </p:cNvPr>
          <p:cNvSpPr txBox="1"/>
          <p:nvPr/>
        </p:nvSpPr>
        <p:spPr>
          <a:xfrm>
            <a:off x="7411449" y="2148581"/>
            <a:ext cx="24440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Natural sources above 1 Hz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396948" y="5499621"/>
            <a:ext cx="5278533" cy="64633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Have to study technical and </a:t>
            </a:r>
            <a:r>
              <a:rPr lang="en-US" dirty="0" err="1" smtClean="0">
                <a:latin typeface="Avenir Book"/>
                <a:cs typeface="Avenir Book"/>
              </a:rPr>
              <a:t>evironmental</a:t>
            </a:r>
            <a:r>
              <a:rPr lang="en-US" dirty="0" smtClean="0">
                <a:latin typeface="Avenir Book"/>
                <a:cs typeface="Avenir Book"/>
              </a:rPr>
              <a:t> sources</a:t>
            </a:r>
          </a:p>
          <a:p>
            <a:r>
              <a:rPr lang="en-US" dirty="0" smtClean="0">
                <a:latin typeface="Avenir Book"/>
                <a:cs typeface="Avenir Book"/>
              </a:rPr>
              <a:t>Ongoing but actually would need all equipment</a:t>
            </a:r>
            <a:endParaRPr lang="en-US" dirty="0">
              <a:latin typeface="Avenir Book"/>
              <a:cs typeface="Avenir Book"/>
            </a:endParaRPr>
          </a:p>
        </p:txBody>
      </p:sp>
      <p:pic>
        <p:nvPicPr>
          <p:cNvPr id="13" name="ml_bds6.pdf" descr="ml_bds6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0387" y="2146066"/>
            <a:ext cx="5852161" cy="4389121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4" name="Straight Arrow Connector 13"/>
          <p:cNvCxnSpPr>
            <a:stCxn id="8" idx="2"/>
          </p:cNvCxnSpPr>
          <p:nvPr/>
        </p:nvCxnSpPr>
        <p:spPr>
          <a:xfrm>
            <a:off x="2764536" y="2002596"/>
            <a:ext cx="2434006" cy="3069340"/>
          </a:xfrm>
          <a:prstGeom prst="straightConnector1">
            <a:avLst/>
          </a:prstGeom>
          <a:ln w="381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165507" y="1173634"/>
            <a:ext cx="3083709" cy="92333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Natural sources (mainly OK)</a:t>
            </a:r>
          </a:p>
          <a:p>
            <a:r>
              <a:rPr lang="en-US" dirty="0" smtClean="0">
                <a:latin typeface="Avenir Book"/>
                <a:cs typeface="Avenir Book"/>
              </a:rPr>
              <a:t>Environmental sources</a:t>
            </a:r>
          </a:p>
          <a:p>
            <a:r>
              <a:rPr lang="en-US" dirty="0" smtClean="0">
                <a:latin typeface="Avenir Book"/>
                <a:cs typeface="Avenir Book"/>
              </a:rPr>
              <a:t>Technical sources </a:t>
            </a:r>
            <a:endParaRPr lang="en-US" dirty="0">
              <a:latin typeface="Avenir Book"/>
              <a:cs typeface="Avenir Book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118456" y="4849170"/>
            <a:ext cx="2060844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Avenir Book"/>
                <a:cs typeface="Avenir Book"/>
              </a:rPr>
              <a:t>Balazs</a:t>
            </a:r>
            <a:r>
              <a:rPr lang="en-US" dirty="0" smtClean="0">
                <a:latin typeface="Avenir Book"/>
                <a:cs typeface="Avenir Book"/>
              </a:rPr>
              <a:t> </a:t>
            </a:r>
            <a:r>
              <a:rPr lang="en-US" dirty="0" err="1" smtClean="0">
                <a:latin typeface="Avenir Book"/>
                <a:cs typeface="Avenir Book"/>
              </a:rPr>
              <a:t>Heilig</a:t>
            </a:r>
            <a:r>
              <a:rPr lang="en-US" dirty="0" smtClean="0">
                <a:latin typeface="Avenir Book"/>
                <a:cs typeface="Avenir Book"/>
              </a:rPr>
              <a:t> et al.</a:t>
            </a:r>
            <a:endParaRPr lang="en-US" dirty="0">
              <a:latin typeface="Avenir Book"/>
              <a:cs typeface="Avenir Book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1336" y="5999386"/>
            <a:ext cx="1603808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C. </a:t>
            </a:r>
            <a:r>
              <a:rPr lang="en-US" dirty="0" err="1" smtClean="0">
                <a:latin typeface="Avenir Book"/>
                <a:cs typeface="Avenir Book"/>
              </a:rPr>
              <a:t>Gohil</a:t>
            </a:r>
            <a:r>
              <a:rPr lang="en-US" dirty="0" smtClean="0">
                <a:latin typeface="Avenir Book"/>
                <a:cs typeface="Avenir Book"/>
              </a:rPr>
              <a:t> et al.</a:t>
            </a:r>
            <a:endParaRPr lang="en-US" dirty="0"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3443282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8088"/>
            <a:ext cx="10515600" cy="750434"/>
          </a:xfrm>
        </p:spPr>
        <p:txBody>
          <a:bodyPr/>
          <a:lstStyle/>
          <a:p>
            <a:r>
              <a:rPr lang="en-US" dirty="0" smtClean="0"/>
              <a:t>Magnetic Stray Fields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23 January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Luminosity, Daniel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7032004" y="1079232"/>
            <a:ext cx="4857975" cy="647967"/>
          </a:xfrm>
          <a:prstGeom prst="rect">
            <a:avLst/>
          </a:prstGeom>
          <a:solidFill>
            <a:srgbClr val="FFE699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But mitigated with beam-based feedback and passive shielding (1mm mu-metal)</a:t>
            </a:r>
            <a:endParaRPr lang="en-US" dirty="0">
              <a:latin typeface="Avenir Book"/>
              <a:cs typeface="Avenir Book"/>
            </a:endParaRPr>
          </a:p>
        </p:txBody>
      </p:sp>
      <p:pic>
        <p:nvPicPr>
          <p:cNvPr id="12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22774" y="2109920"/>
            <a:ext cx="4906182" cy="3679637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4" name="Straight Arrow Connector 13"/>
          <p:cNvCxnSpPr/>
          <p:nvPr/>
        </p:nvCxnSpPr>
        <p:spPr>
          <a:xfrm flipH="1">
            <a:off x="7975600" y="1727199"/>
            <a:ext cx="557028" cy="1168401"/>
          </a:xfrm>
          <a:prstGeom prst="straightConnector1">
            <a:avLst/>
          </a:prstGeom>
          <a:ln w="381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sd_min_max.png" descr="psd_min_max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1639065"/>
            <a:ext cx="6146337" cy="4609753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9" name="Straight Arrow Connector 18"/>
          <p:cNvCxnSpPr/>
          <p:nvPr/>
        </p:nvCxnSpPr>
        <p:spPr>
          <a:xfrm flipH="1">
            <a:off x="3060700" y="1639065"/>
            <a:ext cx="228600" cy="1220155"/>
          </a:xfrm>
          <a:prstGeom prst="straightConnector1">
            <a:avLst/>
          </a:prstGeom>
          <a:ln w="381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838200" y="1030636"/>
            <a:ext cx="5878532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Measurements in CLEAR show large fields O(100 </a:t>
            </a:r>
            <a:r>
              <a:rPr lang="en-US" dirty="0" err="1" smtClean="0">
                <a:latin typeface="Avenir Book"/>
                <a:cs typeface="Avenir Book"/>
              </a:rPr>
              <a:t>nT</a:t>
            </a:r>
            <a:r>
              <a:rPr lang="en-US" dirty="0" smtClean="0">
                <a:latin typeface="Avenir Book"/>
                <a:cs typeface="Avenir Book"/>
              </a:rPr>
              <a:t>)</a:t>
            </a:r>
          </a:p>
          <a:p>
            <a:r>
              <a:rPr lang="en-US" dirty="0" smtClean="0">
                <a:latin typeface="Avenir Book"/>
                <a:cs typeface="Avenir Book"/>
              </a:rPr>
              <a:t>Some frequencies are hard to cure with beam feedback</a:t>
            </a:r>
            <a:endParaRPr lang="en-US" dirty="0">
              <a:latin typeface="Avenir Book"/>
              <a:cs typeface="Avenir Book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487432" y="5866930"/>
            <a:ext cx="3360185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More detailed studies required</a:t>
            </a:r>
            <a:endParaRPr lang="en-US" dirty="0">
              <a:latin typeface="Avenir Book"/>
              <a:cs typeface="Avenir Book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928" y="6145952"/>
            <a:ext cx="1603808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C. </a:t>
            </a:r>
            <a:r>
              <a:rPr lang="en-US" dirty="0" err="1" smtClean="0">
                <a:latin typeface="Avenir Book"/>
                <a:cs typeface="Avenir Book"/>
              </a:rPr>
              <a:t>Gohil</a:t>
            </a:r>
            <a:r>
              <a:rPr lang="en-US" dirty="0" smtClean="0">
                <a:latin typeface="Avenir Book"/>
                <a:cs typeface="Avenir Book"/>
              </a:rPr>
              <a:t> et al.</a:t>
            </a:r>
            <a:endParaRPr lang="en-US" dirty="0"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27693953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750434"/>
          </a:xfrm>
        </p:spPr>
        <p:txBody>
          <a:bodyPr/>
          <a:lstStyle/>
          <a:p>
            <a:r>
              <a:rPr lang="en-US" dirty="0" smtClean="0"/>
              <a:t>Drive Beam Quality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23 January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Luminosity, Daniel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8" name="Picture 7" descr="2010MeasureFBon_modified_factor8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1703" y="1142945"/>
            <a:ext cx="6297360" cy="264949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680200" y="1015945"/>
            <a:ext cx="5054600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CTF3 Pulse </a:t>
            </a:r>
            <a:r>
              <a:rPr lang="en-US" dirty="0" smtClean="0">
                <a:latin typeface="Avenir Book"/>
                <a:cs typeface="Avenir Book"/>
              </a:rPr>
              <a:t>current measurement (end of </a:t>
            </a:r>
            <a:r>
              <a:rPr lang="en-US" dirty="0" err="1" smtClean="0">
                <a:latin typeface="Avenir Book"/>
                <a:cs typeface="Avenir Book"/>
              </a:rPr>
              <a:t>linac</a:t>
            </a:r>
            <a:r>
              <a:rPr lang="en-US" dirty="0" smtClean="0">
                <a:latin typeface="Avenir Book"/>
                <a:cs typeface="Avenir Book"/>
              </a:rPr>
              <a:t>)</a:t>
            </a:r>
            <a:endParaRPr lang="en-US" dirty="0">
              <a:latin typeface="Avenir Book"/>
              <a:cs typeface="Avenir Book"/>
            </a:endParaRP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3776251"/>
              </p:ext>
            </p:extLst>
          </p:nvPr>
        </p:nvGraphicFramePr>
        <p:xfrm>
          <a:off x="5618702" y="4446311"/>
          <a:ext cx="6243098" cy="198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0435"/>
                <a:gridCol w="1689100"/>
                <a:gridCol w="219356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venir Book"/>
                          <a:cs typeface="Avenir Book"/>
                        </a:rPr>
                        <a:t>Parameter</a:t>
                      </a:r>
                      <a:endParaRPr lang="en-US" sz="2000" dirty="0">
                        <a:latin typeface="Avenir Book"/>
                        <a:cs typeface="Avenir Book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venir Book"/>
                          <a:cs typeface="Avenir Book"/>
                        </a:rPr>
                        <a:t>CLIC goal</a:t>
                      </a:r>
                      <a:endParaRPr lang="en-US" sz="2000" dirty="0">
                        <a:latin typeface="Avenir Book"/>
                        <a:cs typeface="Avenir Book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venir Book"/>
                          <a:cs typeface="Avenir Book"/>
                        </a:rPr>
                        <a:t>CTF3 measured</a:t>
                      </a:r>
                      <a:endParaRPr lang="en-US" sz="2000" baseline="0" dirty="0" smtClean="0">
                        <a:latin typeface="Avenir Book"/>
                        <a:cs typeface="Avenir Book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venir Book"/>
                          <a:cs typeface="Avenir Book"/>
                        </a:rPr>
                        <a:t>Arrival</a:t>
                      </a:r>
                      <a:r>
                        <a:rPr lang="en-US" sz="2000" baseline="0" dirty="0" smtClean="0">
                          <a:latin typeface="Avenir Book"/>
                          <a:cs typeface="Avenir Book"/>
                        </a:rPr>
                        <a:t> time</a:t>
                      </a:r>
                      <a:endParaRPr lang="en-US" sz="2000" dirty="0">
                        <a:latin typeface="Avenir Book"/>
                        <a:cs typeface="Avenir Book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venir Book"/>
                          <a:cs typeface="Avenir Book"/>
                        </a:rPr>
                        <a:t>50</a:t>
                      </a:r>
                      <a:r>
                        <a:rPr lang="en-US" sz="2000" baseline="0" dirty="0" smtClean="0">
                          <a:latin typeface="Avenir Book"/>
                          <a:cs typeface="Avenir Book"/>
                        </a:rPr>
                        <a:t> </a:t>
                      </a:r>
                      <a:r>
                        <a:rPr lang="en-US" sz="2000" baseline="0" dirty="0" err="1" smtClean="0">
                          <a:latin typeface="Avenir Book"/>
                          <a:cs typeface="Avenir Book"/>
                        </a:rPr>
                        <a:t>fs</a:t>
                      </a:r>
                      <a:endParaRPr lang="en-US" sz="2000" dirty="0">
                        <a:latin typeface="Avenir Book"/>
                        <a:cs typeface="Avenir Book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venir Book"/>
                          <a:cs typeface="Avenir Book"/>
                        </a:rPr>
                        <a:t>50</a:t>
                      </a:r>
                      <a:r>
                        <a:rPr lang="en-US" sz="2000" baseline="0" dirty="0" smtClean="0">
                          <a:latin typeface="Avenir Book"/>
                          <a:cs typeface="Avenir Book"/>
                        </a:rPr>
                        <a:t> </a:t>
                      </a:r>
                      <a:r>
                        <a:rPr lang="en-US" sz="2000" baseline="0" dirty="0" err="1" smtClean="0">
                          <a:latin typeface="Avenir Book"/>
                          <a:cs typeface="Avenir Book"/>
                        </a:rPr>
                        <a:t>fs</a:t>
                      </a:r>
                      <a:endParaRPr lang="en-US" sz="2000" dirty="0">
                        <a:latin typeface="Avenir Book"/>
                        <a:cs typeface="Avenir Book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venir Book"/>
                          <a:cs typeface="Avenir Book"/>
                        </a:rPr>
                        <a:t>Current after </a:t>
                      </a:r>
                      <a:r>
                        <a:rPr lang="en-US" sz="2000" dirty="0" err="1" smtClean="0">
                          <a:latin typeface="Avenir Book"/>
                          <a:cs typeface="Avenir Book"/>
                        </a:rPr>
                        <a:t>linac</a:t>
                      </a:r>
                      <a:endParaRPr lang="en-US" sz="2000" dirty="0">
                        <a:latin typeface="Avenir Book"/>
                        <a:cs typeface="Avenir Book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venir Book"/>
                          <a:cs typeface="Avenir Book"/>
                        </a:rPr>
                        <a:t>0.75</a:t>
                      </a:r>
                      <a:r>
                        <a:rPr lang="en-US" sz="2000" baseline="0" dirty="0" smtClean="0">
                          <a:latin typeface="Avenir Book"/>
                          <a:cs typeface="Avenir Book"/>
                        </a:rPr>
                        <a:t> x 10</a:t>
                      </a:r>
                      <a:r>
                        <a:rPr lang="en-US" sz="2000" baseline="30000" dirty="0" smtClean="0">
                          <a:latin typeface="Avenir Book"/>
                          <a:cs typeface="Avenir Book"/>
                        </a:rPr>
                        <a:t>-3</a:t>
                      </a:r>
                      <a:endParaRPr lang="en-US" sz="2000" baseline="30000" dirty="0">
                        <a:latin typeface="Avenir Book"/>
                        <a:cs typeface="Avenir Book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venir Book"/>
                          <a:cs typeface="Avenir Book"/>
                        </a:rPr>
                        <a:t>0.54 x 10</a:t>
                      </a:r>
                      <a:r>
                        <a:rPr lang="en-US" sz="2000" baseline="30000" dirty="0" smtClean="0">
                          <a:latin typeface="Avenir Book"/>
                          <a:cs typeface="Avenir Book"/>
                        </a:rPr>
                        <a:t>-3</a:t>
                      </a:r>
                      <a:endParaRPr lang="en-US" sz="2000" dirty="0" smtClean="0">
                        <a:latin typeface="Avenir Book"/>
                        <a:cs typeface="Avenir Book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venir Book"/>
                          <a:cs typeface="Avenir Book"/>
                        </a:rPr>
                        <a:t>Current</a:t>
                      </a:r>
                      <a:r>
                        <a:rPr lang="en-US" sz="2000" baseline="0" dirty="0" smtClean="0">
                          <a:latin typeface="Avenir Book"/>
                          <a:cs typeface="Avenir Book"/>
                        </a:rPr>
                        <a:t> at end</a:t>
                      </a:r>
                      <a:endParaRPr lang="en-US" sz="2000" dirty="0">
                        <a:latin typeface="Avenir Book"/>
                        <a:cs typeface="Avenir Book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Avenir Book"/>
                          <a:cs typeface="Avenir Book"/>
                        </a:rPr>
                        <a:t>0.75</a:t>
                      </a:r>
                      <a:r>
                        <a:rPr lang="en-US" sz="2000" baseline="0" dirty="0" smtClean="0">
                          <a:latin typeface="Avenir Book"/>
                          <a:cs typeface="Avenir Book"/>
                        </a:rPr>
                        <a:t> x 10</a:t>
                      </a:r>
                      <a:r>
                        <a:rPr lang="en-US" sz="2000" baseline="30000" dirty="0" smtClean="0">
                          <a:latin typeface="Avenir Book"/>
                          <a:cs typeface="Avenir Book"/>
                        </a:rPr>
                        <a:t>-3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venir Book"/>
                          <a:cs typeface="Avenir Book"/>
                        </a:rPr>
                        <a:t>2-18 x 10</a:t>
                      </a:r>
                      <a:r>
                        <a:rPr lang="en-US" sz="2000" baseline="30000" dirty="0" smtClean="0">
                          <a:latin typeface="Avenir Book"/>
                          <a:cs typeface="Avenir Book"/>
                        </a:rPr>
                        <a:t>-3</a:t>
                      </a:r>
                      <a:endParaRPr lang="en-US" sz="2000" dirty="0" smtClean="0">
                        <a:latin typeface="Avenir Book"/>
                        <a:cs typeface="Avenir Book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venir Book"/>
                          <a:cs typeface="Avenir Book"/>
                        </a:rPr>
                        <a:t>Energy </a:t>
                      </a:r>
                      <a:endParaRPr lang="en-US" sz="2000" dirty="0">
                        <a:latin typeface="Avenir Book"/>
                        <a:cs typeface="Avenir Book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aseline="0" dirty="0" smtClean="0">
                          <a:latin typeface="Avenir Book"/>
                          <a:cs typeface="Avenir Book"/>
                        </a:rPr>
                        <a:t>1.0 x 10</a:t>
                      </a:r>
                      <a:r>
                        <a:rPr lang="en-US" sz="2000" baseline="30000" dirty="0" smtClean="0">
                          <a:latin typeface="Avenir Book"/>
                          <a:cs typeface="Avenir Book"/>
                        </a:rPr>
                        <a:t>-3</a:t>
                      </a:r>
                      <a:endParaRPr lang="en-US" sz="2000" baseline="0" dirty="0">
                        <a:latin typeface="Avenir Book"/>
                        <a:cs typeface="Avenir Book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venir Book"/>
                          <a:cs typeface="Avenir Book"/>
                        </a:rPr>
                        <a:t>0.7 x 10</a:t>
                      </a:r>
                      <a:r>
                        <a:rPr lang="en-US" sz="2000" baseline="30000" dirty="0" smtClean="0">
                          <a:latin typeface="Avenir Book"/>
                          <a:cs typeface="Avenir Book"/>
                        </a:rPr>
                        <a:t>-3</a:t>
                      </a:r>
                      <a:endParaRPr lang="en-US" sz="2000" dirty="0" smtClean="0">
                        <a:latin typeface="Avenir Book"/>
                        <a:cs typeface="Avenir Book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4" name="Frame 13"/>
          <p:cNvSpPr/>
          <p:nvPr/>
        </p:nvSpPr>
        <p:spPr>
          <a:xfrm>
            <a:off x="5560903" y="980941"/>
            <a:ext cx="6371999" cy="2684502"/>
          </a:xfrm>
          <a:prstGeom prst="frame">
            <a:avLst>
              <a:gd name="adj1" fmla="val 3589"/>
            </a:avLst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588282" y="3665443"/>
            <a:ext cx="6308081" cy="584776"/>
          </a:xfrm>
          <a:prstGeom prst="rect">
            <a:avLst/>
          </a:prstGeom>
          <a:noFill/>
          <a:ln w="76200" cmpd="sng">
            <a:solidFill>
              <a:schemeClr val="accent2">
                <a:lumMod val="20000"/>
                <a:lumOff val="8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venir Book"/>
                <a:cs typeface="Avenir Book"/>
              </a:rPr>
              <a:t>Losses in the delay loop, different design than in CLIC due to space</a:t>
            </a:r>
          </a:p>
          <a:p>
            <a:r>
              <a:rPr lang="en-US" sz="1600" dirty="0" smtClean="0">
                <a:latin typeface="Avenir Book"/>
                <a:cs typeface="Avenir Book"/>
              </a:rPr>
              <a:t>3 x smaller beam in CLIC should help</a:t>
            </a:r>
            <a:endParaRPr lang="en-US" sz="1600" dirty="0">
              <a:latin typeface="Avenir Book"/>
              <a:cs typeface="Avenir Book"/>
            </a:endParaRPr>
          </a:p>
        </p:txBody>
      </p:sp>
      <p:pic>
        <p:nvPicPr>
          <p:cNvPr id="18" name="ml-phase_frac-lumi.png" descr="ml-phase_frac-lumi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80383" y="1619895"/>
            <a:ext cx="4432917" cy="3324688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extBox 2"/>
          <p:cNvSpPr txBox="1"/>
          <p:nvPr/>
        </p:nvSpPr>
        <p:spPr>
          <a:xfrm>
            <a:off x="380383" y="973564"/>
            <a:ext cx="44329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Drive beam phase tolerance at 380 </a:t>
            </a:r>
            <a:r>
              <a:rPr lang="en-US" dirty="0" err="1" smtClean="0">
                <a:latin typeface="Avenir Book"/>
                <a:cs typeface="Avenir Book"/>
              </a:rPr>
              <a:t>GeV</a:t>
            </a:r>
            <a:r>
              <a:rPr lang="en-US" dirty="0" smtClean="0">
                <a:latin typeface="Avenir Book"/>
                <a:cs typeface="Avenir Book"/>
              </a:rPr>
              <a:t> similar to 3 </a:t>
            </a:r>
            <a:r>
              <a:rPr lang="en-US" dirty="0" err="1" smtClean="0">
                <a:latin typeface="Avenir Book"/>
                <a:cs typeface="Avenir Book"/>
              </a:rPr>
              <a:t>TeV</a:t>
            </a:r>
            <a:endParaRPr lang="en-US" dirty="0">
              <a:latin typeface="Avenir Book"/>
              <a:cs typeface="Avenir Book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3436" y="4924832"/>
            <a:ext cx="5322199" cy="64633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Beam current after combiner ring not quite good enough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53397" y="4429330"/>
            <a:ext cx="1031119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C. </a:t>
            </a:r>
            <a:r>
              <a:rPr lang="en-US" dirty="0" err="1" smtClean="0">
                <a:latin typeface="Avenir Book"/>
                <a:cs typeface="Avenir Book"/>
              </a:rPr>
              <a:t>Gohil</a:t>
            </a:r>
            <a:endParaRPr lang="en-US" dirty="0">
              <a:latin typeface="Avenir Book"/>
              <a:cs typeface="Avenir Book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0169558" y="6379082"/>
            <a:ext cx="1736067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R. </a:t>
            </a:r>
            <a:r>
              <a:rPr lang="en-US" dirty="0" err="1" smtClean="0">
                <a:latin typeface="Avenir Book"/>
                <a:cs typeface="Avenir Book"/>
              </a:rPr>
              <a:t>Corsini</a:t>
            </a:r>
            <a:r>
              <a:rPr lang="en-US" dirty="0" smtClean="0">
                <a:latin typeface="Avenir Book"/>
                <a:cs typeface="Avenir Book"/>
              </a:rPr>
              <a:t> et al.</a:t>
            </a:r>
            <a:endParaRPr lang="en-US" dirty="0">
              <a:latin typeface="Avenir Book"/>
              <a:cs typeface="Avenir Book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03436" y="5716897"/>
            <a:ext cx="5322199" cy="646331"/>
          </a:xfrm>
          <a:prstGeom prst="rect">
            <a:avLst/>
          </a:prstGeom>
          <a:solidFill>
            <a:srgbClr val="FFE699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Should profit from European E-FEL and </a:t>
            </a:r>
            <a:r>
              <a:rPr lang="en-US" dirty="0" err="1" smtClean="0">
                <a:latin typeface="Avenir Book"/>
                <a:cs typeface="Avenir Book"/>
              </a:rPr>
              <a:t>SwissFEL</a:t>
            </a:r>
            <a:endParaRPr lang="en-US" dirty="0" smtClean="0">
              <a:latin typeface="Avenir Book"/>
              <a:cs typeface="Avenir Book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10 x better RF stability than CTF3</a:t>
            </a:r>
            <a:endParaRPr lang="en-US" dirty="0">
              <a:latin typeface="Avenir Book"/>
              <a:cs typeface="Avenir Book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05797" y="4581730"/>
            <a:ext cx="184666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endParaRPr lang="en-US" dirty="0">
              <a:latin typeface="Avenir Book"/>
              <a:cs typeface="Avenir Book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427271" y="6105516"/>
            <a:ext cx="1082832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Q. </a:t>
            </a:r>
            <a:r>
              <a:rPr lang="en-US" dirty="0" err="1">
                <a:latin typeface="Avenir Book"/>
                <a:cs typeface="Avenir Book"/>
              </a:rPr>
              <a:t>Geng</a:t>
            </a:r>
            <a:r>
              <a:rPr lang="en-US" dirty="0" smtClean="0">
                <a:latin typeface="Avenir Book"/>
                <a:cs typeface="Avenir Book"/>
              </a:rPr>
              <a:t> </a:t>
            </a:r>
            <a:endParaRPr lang="en-US" dirty="0"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1451738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8088"/>
            <a:ext cx="10515600" cy="750434"/>
          </a:xfrm>
        </p:spPr>
        <p:txBody>
          <a:bodyPr/>
          <a:lstStyle/>
          <a:p>
            <a:r>
              <a:rPr lang="en-US" dirty="0" smtClean="0"/>
              <a:t>Availability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23 January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Luminosity, Daniel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17152" y="1206500"/>
            <a:ext cx="3591248" cy="147732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Availability studies are </a:t>
            </a:r>
            <a:r>
              <a:rPr lang="en-US" dirty="0" smtClean="0">
                <a:latin typeface="Avenir Book"/>
                <a:cs typeface="Avenir Book"/>
              </a:rPr>
              <a:t>ongoing</a:t>
            </a:r>
          </a:p>
          <a:p>
            <a:endParaRPr lang="en-US" dirty="0">
              <a:latin typeface="Avenir Book"/>
              <a:cs typeface="Avenir Book"/>
            </a:endParaRPr>
          </a:p>
          <a:p>
            <a:r>
              <a:rPr lang="en-US" dirty="0" smtClean="0">
                <a:latin typeface="Avenir Book"/>
                <a:cs typeface="Avenir Book"/>
              </a:rPr>
              <a:t>Budgets for subsystems defined</a:t>
            </a:r>
            <a:endParaRPr lang="en-US" dirty="0" smtClean="0">
              <a:latin typeface="Avenir Book"/>
              <a:cs typeface="Avenir Book"/>
            </a:endParaRPr>
          </a:p>
          <a:p>
            <a:endParaRPr lang="en-US" dirty="0">
              <a:latin typeface="Avenir Book"/>
              <a:cs typeface="Avenir Book"/>
            </a:endParaRPr>
          </a:p>
          <a:p>
            <a:r>
              <a:rPr lang="en-US" dirty="0" err="1" smtClean="0">
                <a:latin typeface="Avenir Book"/>
                <a:cs typeface="Avenir Book"/>
              </a:rPr>
              <a:t>Sofar</a:t>
            </a:r>
            <a:r>
              <a:rPr lang="en-US" dirty="0" smtClean="0">
                <a:latin typeface="Avenir Book"/>
                <a:cs typeface="Avenir Book"/>
              </a:rPr>
              <a:t> is OK</a:t>
            </a:r>
            <a:endParaRPr lang="en-US" dirty="0">
              <a:latin typeface="Avenir Book"/>
              <a:cs typeface="Avenir Book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17152" y="3180412"/>
            <a:ext cx="3687064" cy="175432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>
                <a:latin typeface="Avenir Book"/>
                <a:cs typeface="Avenir Book"/>
              </a:rPr>
              <a:t>Minimising</a:t>
            </a:r>
            <a:r>
              <a:rPr lang="en-US" dirty="0" smtClean="0">
                <a:latin typeface="Avenir Book"/>
                <a:cs typeface="Avenir Book"/>
              </a:rPr>
              <a:t> number of power converters ensures sufficient availability of magnet systems</a:t>
            </a:r>
          </a:p>
          <a:p>
            <a:endParaRPr lang="en-US" dirty="0" smtClean="0">
              <a:latin typeface="Avenir Book"/>
              <a:cs typeface="Avenir Book"/>
            </a:endParaRPr>
          </a:p>
          <a:p>
            <a:r>
              <a:rPr lang="en-US" dirty="0" smtClean="0">
                <a:latin typeface="Avenir Book"/>
                <a:cs typeface="Avenir Book"/>
              </a:rPr>
              <a:t>Hot spares ensure sufficient availability of RF units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151184" y="5626686"/>
            <a:ext cx="6751516" cy="92333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More work to be done, completeness and system </a:t>
            </a:r>
            <a:r>
              <a:rPr lang="en-US" dirty="0" err="1" smtClean="0">
                <a:latin typeface="Avenir Book"/>
                <a:cs typeface="Avenir Book"/>
              </a:rPr>
              <a:t>optimisation</a:t>
            </a:r>
            <a:endParaRPr lang="en-US" dirty="0" smtClean="0">
              <a:latin typeface="Avenir Book"/>
              <a:cs typeface="Avenir Book"/>
            </a:endParaRPr>
          </a:p>
          <a:p>
            <a:r>
              <a:rPr lang="en-US" dirty="0" smtClean="0">
                <a:latin typeface="Avenir Book"/>
                <a:cs typeface="Avenir Book"/>
              </a:rPr>
              <a:t>Recovery procedures</a:t>
            </a:r>
          </a:p>
          <a:p>
            <a:r>
              <a:rPr lang="en-US" dirty="0" smtClean="0">
                <a:latin typeface="Avenir Book"/>
                <a:cs typeface="Avenir Book"/>
              </a:rPr>
              <a:t>Lear from other </a:t>
            </a:r>
            <a:r>
              <a:rPr lang="en-US" dirty="0" err="1" smtClean="0">
                <a:latin typeface="Avenir Book"/>
                <a:cs typeface="Avenir Book"/>
              </a:rPr>
              <a:t>facilites</a:t>
            </a:r>
            <a:r>
              <a:rPr lang="en-US" dirty="0" smtClean="0">
                <a:latin typeface="Avenir Book"/>
                <a:cs typeface="Avenir Book"/>
              </a:rPr>
              <a:t> (e.g. light sources and FELs)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3232" y="3595186"/>
            <a:ext cx="6819664" cy="1978299"/>
          </a:xfrm>
          <a:prstGeom prst="rect">
            <a:avLst/>
          </a:prstGeom>
        </p:spPr>
      </p:pic>
      <p:graphicFrame>
        <p:nvGraphicFramePr>
          <p:cNvPr id="19" name="Chart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06088374"/>
              </p:ext>
            </p:extLst>
          </p:nvPr>
        </p:nvGraphicFramePr>
        <p:xfrm>
          <a:off x="4263232" y="974287"/>
          <a:ext cx="7052467" cy="28484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10153158" y="5199519"/>
            <a:ext cx="1884876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O. Rey Orozco, A. </a:t>
            </a:r>
            <a:r>
              <a:rPr lang="en-US" dirty="0" err="1" smtClean="0">
                <a:latin typeface="Avenir Book"/>
                <a:cs typeface="Avenir Book"/>
              </a:rPr>
              <a:t>Apollonio</a:t>
            </a:r>
            <a:endParaRPr lang="en-US" dirty="0"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21694507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46889"/>
            <a:ext cx="10515600" cy="750434"/>
          </a:xfrm>
        </p:spPr>
        <p:txBody>
          <a:bodyPr/>
          <a:lstStyle/>
          <a:p>
            <a:r>
              <a:rPr lang="en-US" dirty="0" smtClean="0"/>
              <a:t>Integrated Luminosity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23 January 2019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Luminosity, Daniel Schulte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9" name="Frame 8"/>
          <p:cNvSpPr/>
          <p:nvPr/>
        </p:nvSpPr>
        <p:spPr>
          <a:xfrm>
            <a:off x="8940800" y="5168900"/>
            <a:ext cx="3174492" cy="914400"/>
          </a:xfrm>
          <a:prstGeom prst="frame">
            <a:avLst>
              <a:gd name="adj1" fmla="val 3329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0" name="Picture 9" descr="clicNewStagingTable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96720" y="1417422"/>
            <a:ext cx="3639817" cy="1275062"/>
          </a:xfrm>
          <a:prstGeom prst="rect">
            <a:avLst/>
          </a:prstGeom>
        </p:spPr>
      </p:pic>
      <p:pic>
        <p:nvPicPr>
          <p:cNvPr id="12" name="Picture 11" descr="table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39" t="21612" r="13268" b="64027"/>
          <a:stretch/>
        </p:blipFill>
        <p:spPr>
          <a:xfrm>
            <a:off x="3371124" y="4216401"/>
            <a:ext cx="8820875" cy="241299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2361" y="4260959"/>
            <a:ext cx="331876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venir Book"/>
                <a:cs typeface="Avenir Book"/>
              </a:rPr>
              <a:t>First estimate of run time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Avenir Book"/>
                <a:cs typeface="Avenir Book"/>
              </a:rPr>
              <a:t>17 weeks winter shutdown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Avenir Book"/>
                <a:cs typeface="Avenir Book"/>
              </a:rPr>
              <a:t>30 days commissioning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Avenir Book"/>
                <a:cs typeface="Avenir Book"/>
              </a:rPr>
              <a:t>20 days machine development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Avenir Book"/>
                <a:cs typeface="Avenir Book"/>
              </a:rPr>
              <a:t>10 days planned stops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Avenir Book"/>
                <a:cs typeface="Avenir Book"/>
              </a:rPr>
              <a:t>185 days of operation</a:t>
            </a:r>
            <a:r>
              <a:rPr lang="en-US" sz="1600" dirty="0">
                <a:latin typeface="Avenir Book"/>
                <a:cs typeface="Avenir Book"/>
              </a:rPr>
              <a:t> </a:t>
            </a:r>
            <a:r>
              <a:rPr lang="en-US" sz="1600" dirty="0" smtClean="0">
                <a:latin typeface="Avenir Book"/>
                <a:cs typeface="Avenir Book"/>
              </a:rPr>
              <a:t>with 75% </a:t>
            </a:r>
            <a:r>
              <a:rPr lang="en-US" sz="1600" dirty="0" smtClean="0">
                <a:latin typeface="Avenir Book"/>
                <a:cs typeface="Avenir Book"/>
              </a:rPr>
              <a:t>availability</a:t>
            </a:r>
            <a:endParaRPr lang="en-US" sz="1600" dirty="0" smtClean="0">
              <a:latin typeface="Avenir Book"/>
              <a:cs typeface="Avenir Book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013192" y="1417422"/>
            <a:ext cx="2895600" cy="92333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latin typeface="Avenir Book"/>
                <a:cs typeface="Avenir Book"/>
              </a:rPr>
              <a:t>Integrated luminosity per year is 1.2 x 10</a:t>
            </a:r>
            <a:r>
              <a:rPr lang="en-US" baseline="30000" dirty="0">
                <a:latin typeface="Avenir Book"/>
                <a:cs typeface="Avenir Book"/>
              </a:rPr>
              <a:t>7</a:t>
            </a:r>
            <a:r>
              <a:rPr lang="en-US" dirty="0">
                <a:latin typeface="Avenir Book"/>
                <a:cs typeface="Avenir Book"/>
              </a:rPr>
              <a:t> s at full </a:t>
            </a:r>
            <a:r>
              <a:rPr lang="en-US" dirty="0" smtClean="0">
                <a:latin typeface="Avenir Book"/>
                <a:cs typeface="Avenir Book"/>
              </a:rPr>
              <a:t>luminosity</a:t>
            </a:r>
            <a:endParaRPr lang="en-US" dirty="0">
              <a:latin typeface="Avenir Book"/>
              <a:cs typeface="Avenir Book"/>
            </a:endParaRPr>
          </a:p>
        </p:txBody>
      </p:sp>
      <p:pic>
        <p:nvPicPr>
          <p:cNvPr id="14" name="Picture 13" descr="plotIntegratedLumi_updatedJune18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" y="994345"/>
            <a:ext cx="3509264" cy="2922560"/>
          </a:xfrm>
          <a:prstGeom prst="rect">
            <a:avLst/>
          </a:prstGeom>
        </p:spPr>
      </p:pic>
      <p:pic>
        <p:nvPicPr>
          <p:cNvPr id="15" name="Picture 14" descr="table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39" t="8955" r="13268" b="85314"/>
          <a:stretch/>
        </p:blipFill>
        <p:spPr>
          <a:xfrm>
            <a:off x="3371124" y="3192746"/>
            <a:ext cx="8820875" cy="962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6207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8088"/>
            <a:ext cx="10515600" cy="750434"/>
          </a:xfrm>
        </p:spPr>
        <p:txBody>
          <a:bodyPr/>
          <a:lstStyle/>
          <a:p>
            <a:r>
              <a:rPr lang="en-US" dirty="0" smtClean="0"/>
              <a:t>Other Topics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23 January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Luminosity, Daniel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119719" y="1016000"/>
            <a:ext cx="5519081" cy="369331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venir Book"/>
                <a:cs typeface="Avenir Book"/>
              </a:rPr>
              <a:t>Drift-like effects </a:t>
            </a:r>
            <a:r>
              <a:rPr lang="en-US" dirty="0" smtClean="0">
                <a:latin typeface="Avenir Book"/>
                <a:cs typeface="Avenir Book"/>
              </a:rPr>
              <a:t>require more attention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Temperature changes are prominent examples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But also variation of power grid, earth magnetic field, timing reference system, degradation due to radiation, creeping of supports, …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Need to </a:t>
            </a:r>
            <a:r>
              <a:rPr lang="en-US" dirty="0" err="1" smtClean="0">
                <a:latin typeface="Avenir Book"/>
                <a:cs typeface="Avenir Book"/>
              </a:rPr>
              <a:t>characterise</a:t>
            </a:r>
            <a:r>
              <a:rPr lang="en-US" dirty="0" smtClean="0">
                <a:latin typeface="Avenir Book"/>
                <a:cs typeface="Avenir Book"/>
              </a:rPr>
              <a:t> the effects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E.g. </a:t>
            </a:r>
            <a:r>
              <a:rPr lang="en-US" dirty="0">
                <a:latin typeface="Avenir Book"/>
                <a:cs typeface="Avenir Book"/>
              </a:rPr>
              <a:t>m</a:t>
            </a:r>
            <a:r>
              <a:rPr lang="en-US" dirty="0" smtClean="0">
                <a:latin typeface="Avenir Book"/>
                <a:cs typeface="Avenir Book"/>
              </a:rPr>
              <a:t>ovement and deformation of components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Need to identify mitigation methods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Technology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Beam dynamics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Need to be able to deal with drifts to match from static to short-term dynamic effects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56836" y="2966720"/>
            <a:ext cx="1623878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First results</a:t>
            </a:r>
          </a:p>
          <a:p>
            <a:r>
              <a:rPr lang="en-US" dirty="0" smtClean="0">
                <a:latin typeface="Avenir Book"/>
                <a:cs typeface="Avenir Book"/>
              </a:rPr>
              <a:t>C. Rossi et al.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522291" y="1104900"/>
            <a:ext cx="4909481" cy="1477328"/>
          </a:xfrm>
          <a:prstGeom prst="rect">
            <a:avLst/>
          </a:prstGeom>
          <a:solidFill>
            <a:srgbClr val="FBE5D6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venir Book"/>
                <a:cs typeface="Avenir Book"/>
              </a:rPr>
              <a:t>Instrumentation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Very much has been done</a:t>
            </a:r>
            <a:endParaRPr lang="en-US" dirty="0" smtClean="0">
              <a:latin typeface="Avenir Book"/>
              <a:cs typeface="Avenir Book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Stil</a:t>
            </a:r>
            <a:r>
              <a:rPr lang="en-US" dirty="0" smtClean="0">
                <a:latin typeface="Avenir Book"/>
                <a:cs typeface="Avenir Book"/>
              </a:rPr>
              <a:t>l work remains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Additional</a:t>
            </a:r>
            <a:r>
              <a:rPr lang="en-US" dirty="0" smtClean="0">
                <a:latin typeface="Avenir Book"/>
                <a:cs typeface="Avenir Book"/>
              </a:rPr>
              <a:t> instrumentation can be useful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Any improvement will help</a:t>
            </a:r>
            <a:endParaRPr lang="en-US" dirty="0">
              <a:latin typeface="Avenir Book"/>
              <a:cs typeface="Avenir Book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180223" y="994906"/>
            <a:ext cx="1745077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T. </a:t>
            </a:r>
            <a:r>
              <a:rPr lang="en-US" dirty="0" err="1" smtClean="0">
                <a:latin typeface="Avenir Book"/>
                <a:cs typeface="Avenir Book"/>
              </a:rPr>
              <a:t>Lefevre</a:t>
            </a:r>
            <a:r>
              <a:rPr lang="en-US" dirty="0" smtClean="0">
                <a:latin typeface="Avenir Book"/>
                <a:cs typeface="Avenir Book"/>
              </a:rPr>
              <a:t> et al.</a:t>
            </a:r>
          </a:p>
          <a:p>
            <a:r>
              <a:rPr lang="en-US" dirty="0" smtClean="0">
                <a:latin typeface="Avenir Book"/>
                <a:cs typeface="Avenir Book"/>
              </a:rPr>
              <a:t>A. </a:t>
            </a:r>
            <a:r>
              <a:rPr lang="en-US" dirty="0" err="1">
                <a:latin typeface="Avenir Book"/>
                <a:cs typeface="Avenir Book"/>
              </a:rPr>
              <a:t>Lyapin</a:t>
            </a:r>
            <a:r>
              <a:rPr lang="en-US" dirty="0">
                <a:latin typeface="Avenir Book"/>
                <a:cs typeface="Avenir Book"/>
              </a:rPr>
              <a:t>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522291" y="2701528"/>
            <a:ext cx="4909481" cy="120032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venir Book"/>
                <a:cs typeface="Avenir Book"/>
              </a:rPr>
              <a:t>More / better tuning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Use bumps again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Test some new ideas for beam-based alignment and tuning</a:t>
            </a:r>
            <a:endParaRPr lang="en-US" dirty="0">
              <a:latin typeface="Avenir Book"/>
              <a:cs typeface="Avenir Book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857283" y="3532525"/>
            <a:ext cx="993034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M. </a:t>
            </a:r>
            <a:r>
              <a:rPr lang="en-US" dirty="0" err="1">
                <a:latin typeface="Avenir Book"/>
                <a:cs typeface="Avenir Book"/>
              </a:rPr>
              <a:t>Aiba</a:t>
            </a:r>
            <a:endParaRPr lang="en-US" dirty="0">
              <a:latin typeface="Avenir Book"/>
              <a:cs typeface="Avenir Book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09663" y="5322332"/>
            <a:ext cx="6865982" cy="9233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Interface with physics</a:t>
            </a:r>
          </a:p>
          <a:p>
            <a:pPr marL="285750" indent="-285750">
              <a:buFont typeface="Arial"/>
              <a:buChar char="•"/>
            </a:pPr>
            <a:r>
              <a:rPr lang="en-US" dirty="0" err="1" smtClean="0">
                <a:latin typeface="Avenir Book"/>
                <a:cs typeface="Avenir Book"/>
              </a:rPr>
              <a:t>Optimisation</a:t>
            </a:r>
            <a:r>
              <a:rPr lang="en-US" dirty="0" smtClean="0">
                <a:latin typeface="Avenir Book"/>
                <a:cs typeface="Avenir Book"/>
              </a:rPr>
              <a:t> of collider parameters for specific measurements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Example operation at Z could yield 2.5 to 45 fb</a:t>
            </a:r>
            <a:r>
              <a:rPr lang="en-US" baseline="30000" dirty="0" smtClean="0">
                <a:latin typeface="Avenir Book"/>
                <a:cs typeface="Avenir Book"/>
              </a:rPr>
              <a:t>-1</a:t>
            </a:r>
            <a:r>
              <a:rPr lang="en-US" dirty="0" smtClean="0">
                <a:latin typeface="Avenir Book"/>
                <a:cs typeface="Avenir Book"/>
              </a:rPr>
              <a:t> per year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177235" y="5322332"/>
            <a:ext cx="3022948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>
                <a:latin typeface="Avenir Book"/>
                <a:cs typeface="Avenir Book"/>
              </a:rPr>
              <a:t>F. </a:t>
            </a:r>
            <a:r>
              <a:rPr lang="en-US" dirty="0" err="1" smtClean="0">
                <a:latin typeface="Avenir Book"/>
                <a:cs typeface="Avenir Book"/>
              </a:rPr>
              <a:t>Andrianala</a:t>
            </a:r>
            <a:r>
              <a:rPr lang="en-US" dirty="0" smtClean="0">
                <a:latin typeface="Avenir Book"/>
                <a:cs typeface="Avenir Book"/>
              </a:rPr>
              <a:t>, P. </a:t>
            </a:r>
            <a:r>
              <a:rPr lang="en-US" dirty="0" err="1" smtClean="0">
                <a:latin typeface="Avenir Book"/>
                <a:cs typeface="Avenir Book"/>
              </a:rPr>
              <a:t>Roloff</a:t>
            </a:r>
            <a:r>
              <a:rPr lang="en-US" dirty="0" smtClean="0">
                <a:latin typeface="Avenir Book"/>
                <a:cs typeface="Avenir Book"/>
              </a:rPr>
              <a:t>, D.S.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522291" y="4092357"/>
            <a:ext cx="4909481" cy="92333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venir Book"/>
                <a:cs typeface="Avenir Book"/>
              </a:rPr>
              <a:t>Dark Current</a:t>
            </a:r>
            <a:endParaRPr lang="en-US" b="1" dirty="0" smtClean="0">
              <a:latin typeface="Avenir Book"/>
              <a:cs typeface="Avenir Book"/>
            </a:endParaRPr>
          </a:p>
          <a:p>
            <a:pPr marL="285750" indent="-285750">
              <a:buFont typeface="Arial"/>
              <a:buChar char="•"/>
            </a:pPr>
            <a:r>
              <a:rPr lang="en-US" dirty="0">
                <a:latin typeface="Avenir Book"/>
                <a:cs typeface="Avenir Book"/>
              </a:rPr>
              <a:t>S</a:t>
            </a:r>
            <a:r>
              <a:rPr lang="en-US" dirty="0" smtClean="0">
                <a:latin typeface="Avenir Book"/>
                <a:cs typeface="Avenir Book"/>
              </a:rPr>
              <a:t>imulations ongoing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M</a:t>
            </a:r>
            <a:r>
              <a:rPr lang="en-US" dirty="0" smtClean="0">
                <a:latin typeface="Avenir Book"/>
                <a:cs typeface="Avenir Book"/>
              </a:rPr>
              <a:t>easurements ongoing / being prepared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0603283" y="4079201"/>
            <a:ext cx="1511476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>
                <a:latin typeface="Avenir Book"/>
                <a:cs typeface="Avenir Book"/>
              </a:rPr>
              <a:t>I</a:t>
            </a:r>
            <a:r>
              <a:rPr lang="en-US" dirty="0" smtClean="0">
                <a:latin typeface="Avenir Book"/>
                <a:cs typeface="Avenir Book"/>
              </a:rPr>
              <a:t>n RF session</a:t>
            </a:r>
            <a:endParaRPr lang="en-US" dirty="0"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1249834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0788"/>
            <a:ext cx="10515600" cy="750434"/>
          </a:xfrm>
        </p:spPr>
        <p:txBody>
          <a:bodyPr/>
          <a:lstStyle/>
          <a:p>
            <a:r>
              <a:rPr lang="en-US" dirty="0" smtClean="0"/>
              <a:t>Luminosity Considerations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dirty="0" smtClean="0">
                <a:latin typeface="Avenir Book"/>
                <a:cs typeface="Avenir Book"/>
              </a:rPr>
              <a:t>Defined promised performance with </a:t>
            </a:r>
            <a:r>
              <a:rPr lang="en-US" dirty="0" smtClean="0">
                <a:latin typeface="Avenir Book"/>
                <a:cs typeface="Avenir Book"/>
              </a:rPr>
              <a:t>margin</a:t>
            </a:r>
            <a:endParaRPr lang="en-US" dirty="0" smtClean="0">
              <a:latin typeface="Avenir Book"/>
              <a:cs typeface="Avenir Book"/>
            </a:endParaRPr>
          </a:p>
          <a:p>
            <a:pPr marL="342900" indent="-342900" algn="l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But rely on all hardware to work as advertised</a:t>
            </a:r>
          </a:p>
          <a:p>
            <a:pPr marL="342900" indent="-342900" algn="l">
              <a:buFont typeface="Arial"/>
              <a:buChar char="•"/>
            </a:pPr>
            <a:endParaRPr lang="en-US" dirty="0">
              <a:latin typeface="Avenir Book"/>
              <a:cs typeface="Avenir Book"/>
            </a:endParaRPr>
          </a:p>
          <a:p>
            <a:pPr algn="l"/>
            <a:r>
              <a:rPr lang="en-US" dirty="0" smtClean="0">
                <a:latin typeface="Avenir Book"/>
                <a:cs typeface="Avenir Book"/>
              </a:rPr>
              <a:t>Still work to do</a:t>
            </a:r>
            <a:endParaRPr lang="en-US" dirty="0" smtClean="0">
              <a:latin typeface="Avenir Book"/>
              <a:cs typeface="Avenir Book"/>
            </a:endParaRPr>
          </a:p>
          <a:p>
            <a:pPr marL="342900" indent="-342900" algn="l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More hardware development</a:t>
            </a:r>
            <a:endParaRPr lang="en-US" dirty="0" smtClean="0">
              <a:latin typeface="Avenir Book"/>
              <a:cs typeface="Avenir Book"/>
            </a:endParaRPr>
          </a:p>
          <a:p>
            <a:pPr marL="342900" indent="-342900" algn="l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Improved tuning</a:t>
            </a:r>
            <a:endParaRPr lang="en-US" dirty="0" smtClean="0">
              <a:latin typeface="Avenir Book"/>
              <a:cs typeface="Avenir Book"/>
            </a:endParaRPr>
          </a:p>
          <a:p>
            <a:pPr algn="l"/>
            <a:endParaRPr lang="en-US" dirty="0">
              <a:latin typeface="Avenir Book"/>
              <a:cs typeface="Avenir Book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23 January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Luminosity, Daniel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399028" y="2081768"/>
            <a:ext cx="2173472" cy="646331"/>
          </a:xfrm>
          <a:prstGeom prst="rect">
            <a:avLst/>
          </a:prstGeom>
          <a:solidFill>
            <a:srgbClr val="F8CBAD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Reduce risk to not achieve </a:t>
            </a:r>
            <a:r>
              <a:rPr lang="en-US" dirty="0" smtClean="0">
                <a:latin typeface="Avenir Book"/>
                <a:cs typeface="Avenir Book"/>
              </a:rPr>
              <a:t>our goal </a:t>
            </a:r>
            <a:endParaRPr lang="en-US" dirty="0"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14602429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0788"/>
            <a:ext cx="10515600" cy="750434"/>
          </a:xfrm>
        </p:spPr>
        <p:txBody>
          <a:bodyPr/>
          <a:lstStyle/>
          <a:p>
            <a:r>
              <a:rPr lang="en-US" dirty="0" smtClean="0"/>
              <a:t>Luminosity Considerations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dirty="0" smtClean="0">
                <a:latin typeface="Avenir Book"/>
                <a:cs typeface="Avenir Book"/>
              </a:rPr>
              <a:t>Defined promised performance with </a:t>
            </a:r>
            <a:r>
              <a:rPr lang="en-US" dirty="0" smtClean="0">
                <a:latin typeface="Avenir Book"/>
                <a:cs typeface="Avenir Book"/>
              </a:rPr>
              <a:t>margin</a:t>
            </a:r>
            <a:endParaRPr lang="en-US" dirty="0" smtClean="0">
              <a:latin typeface="Avenir Book"/>
              <a:cs typeface="Avenir Book"/>
            </a:endParaRPr>
          </a:p>
          <a:p>
            <a:pPr marL="342900" indent="-342900" algn="l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But rely on all hardware to work as advertised</a:t>
            </a:r>
          </a:p>
          <a:p>
            <a:pPr marL="342900" indent="-342900" algn="l">
              <a:buFont typeface="Arial"/>
              <a:buChar char="•"/>
            </a:pPr>
            <a:endParaRPr lang="en-US" dirty="0">
              <a:latin typeface="Avenir Book"/>
              <a:cs typeface="Avenir Book"/>
            </a:endParaRPr>
          </a:p>
          <a:p>
            <a:pPr algn="l"/>
            <a:r>
              <a:rPr lang="en-US" dirty="0">
                <a:latin typeface="Avenir Book"/>
                <a:cs typeface="Avenir Book"/>
              </a:rPr>
              <a:t>Still work to do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>
                <a:latin typeface="Avenir Book"/>
                <a:cs typeface="Avenir Book"/>
              </a:rPr>
              <a:t>More hardware development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>
                <a:latin typeface="Avenir Book"/>
                <a:cs typeface="Avenir Book"/>
              </a:rPr>
              <a:t>Improved tuning</a:t>
            </a:r>
          </a:p>
          <a:p>
            <a:pPr marL="342900" indent="-342900" algn="l">
              <a:buFont typeface="Arial"/>
              <a:buChar char="•"/>
            </a:pPr>
            <a:endParaRPr lang="en-US" dirty="0">
              <a:latin typeface="Avenir Book"/>
              <a:cs typeface="Avenir Book"/>
            </a:endParaRPr>
          </a:p>
          <a:p>
            <a:pPr algn="l"/>
            <a:r>
              <a:rPr lang="en-US" dirty="0" smtClean="0">
                <a:latin typeface="Avenir Book"/>
                <a:cs typeface="Avenir Book"/>
              </a:rPr>
              <a:t>But c</a:t>
            </a:r>
            <a:r>
              <a:rPr lang="en-US" dirty="0" smtClean="0">
                <a:latin typeface="Avenir Book"/>
                <a:cs typeface="Avenir Book"/>
              </a:rPr>
              <a:t>an we be lucky?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Could </a:t>
            </a:r>
            <a:r>
              <a:rPr lang="en-US" dirty="0" smtClean="0">
                <a:latin typeface="Avenir Book"/>
                <a:cs typeface="Avenir Book"/>
              </a:rPr>
              <a:t>the hardware actually do better?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Can we add useful hardware?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Could we have better tuning?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Should we not push for more luminosity</a:t>
            </a:r>
            <a:r>
              <a:rPr lang="en-US" dirty="0" smtClean="0">
                <a:latin typeface="Avenir Book"/>
                <a:cs typeface="Avenir Book"/>
              </a:rPr>
              <a:t>?</a:t>
            </a:r>
          </a:p>
          <a:p>
            <a:pPr marL="342900" indent="-342900" algn="l">
              <a:buFont typeface="Arial"/>
              <a:buChar char="•"/>
            </a:pPr>
            <a:endParaRPr lang="en-US" dirty="0">
              <a:latin typeface="Avenir Book"/>
              <a:cs typeface="Avenir Book"/>
            </a:endParaRPr>
          </a:p>
          <a:p>
            <a:pPr algn="l"/>
            <a:r>
              <a:rPr lang="en-US" dirty="0" smtClean="0">
                <a:latin typeface="Avenir Book"/>
                <a:cs typeface="Avenir Book"/>
              </a:rPr>
              <a:t>Note: Use 3 </a:t>
            </a:r>
            <a:r>
              <a:rPr lang="en-US" dirty="0" err="1" smtClean="0">
                <a:latin typeface="Avenir Book"/>
                <a:cs typeface="Avenir Book"/>
              </a:rPr>
              <a:t>TeV</a:t>
            </a:r>
            <a:r>
              <a:rPr lang="en-US" dirty="0" smtClean="0">
                <a:latin typeface="Avenir Book"/>
                <a:cs typeface="Avenir Book"/>
              </a:rPr>
              <a:t> specifications at 380 </a:t>
            </a:r>
            <a:r>
              <a:rPr lang="en-US" dirty="0" err="1" smtClean="0">
                <a:latin typeface="Avenir Book"/>
                <a:cs typeface="Avenir Book"/>
              </a:rPr>
              <a:t>GeV</a:t>
            </a:r>
            <a:r>
              <a:rPr lang="en-US" dirty="0">
                <a:latin typeface="Avenir Book"/>
                <a:cs typeface="Avenir Book"/>
              </a:rPr>
              <a:t> </a:t>
            </a:r>
            <a:r>
              <a:rPr lang="en-US" dirty="0" smtClean="0">
                <a:latin typeface="Avenir Book"/>
                <a:cs typeface="Avenir Book"/>
              </a:rPr>
              <a:t>for upgrades</a:t>
            </a:r>
          </a:p>
          <a:p>
            <a:pPr algn="l"/>
            <a:r>
              <a:rPr lang="en-US" dirty="0">
                <a:latin typeface="Avenir Book"/>
                <a:cs typeface="Avenir Book"/>
              </a:rPr>
              <a:t>A</a:t>
            </a:r>
            <a:r>
              <a:rPr lang="en-US" dirty="0" smtClean="0">
                <a:latin typeface="Avenir Book"/>
                <a:cs typeface="Avenir Book"/>
              </a:rPr>
              <a:t>lready gives some margin</a:t>
            </a:r>
            <a:endParaRPr lang="en-US" dirty="0">
              <a:latin typeface="Avenir Book"/>
              <a:cs typeface="Avenir Book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23 January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Luminosity, Daniel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399028" y="3423440"/>
            <a:ext cx="3326552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Opportunity to do </a:t>
            </a:r>
            <a:r>
              <a:rPr lang="en-US" dirty="0" smtClean="0">
                <a:latin typeface="Avenir Book"/>
                <a:cs typeface="Avenir Book"/>
              </a:rPr>
              <a:t>even better</a:t>
            </a:r>
            <a:endParaRPr lang="en-US" dirty="0">
              <a:latin typeface="Avenir Book"/>
              <a:cs typeface="Avenir Book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99028" y="2081768"/>
            <a:ext cx="2173472" cy="646331"/>
          </a:xfrm>
          <a:prstGeom prst="rect">
            <a:avLst/>
          </a:prstGeom>
          <a:solidFill>
            <a:srgbClr val="F8CBAD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Reduce risk to not achieve </a:t>
            </a:r>
            <a:r>
              <a:rPr lang="en-US" dirty="0" smtClean="0">
                <a:latin typeface="Avenir Book"/>
                <a:cs typeface="Avenir Book"/>
              </a:rPr>
              <a:t>our goal </a:t>
            </a:r>
            <a:endParaRPr lang="en-US" dirty="0"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9315640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0788"/>
            <a:ext cx="10515600" cy="750434"/>
          </a:xfrm>
        </p:spPr>
        <p:txBody>
          <a:bodyPr/>
          <a:lstStyle/>
          <a:p>
            <a:r>
              <a:rPr lang="en-US" dirty="0" smtClean="0"/>
              <a:t>Luminosity Considerations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dirty="0" smtClean="0">
                <a:latin typeface="Avenir Book"/>
                <a:cs typeface="Avenir Book"/>
              </a:rPr>
              <a:t>Defined promised performance with </a:t>
            </a:r>
            <a:r>
              <a:rPr lang="en-US" dirty="0" smtClean="0">
                <a:latin typeface="Avenir Book"/>
                <a:cs typeface="Avenir Book"/>
              </a:rPr>
              <a:t>margin</a:t>
            </a:r>
            <a:endParaRPr lang="en-US" dirty="0" smtClean="0">
              <a:latin typeface="Avenir Book"/>
              <a:cs typeface="Avenir Book"/>
            </a:endParaRPr>
          </a:p>
          <a:p>
            <a:pPr marL="342900" indent="-342900" algn="l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But rely on all hardware to work as advertised</a:t>
            </a:r>
          </a:p>
          <a:p>
            <a:pPr marL="342900" indent="-342900" algn="l">
              <a:buFont typeface="Arial"/>
              <a:buChar char="•"/>
            </a:pPr>
            <a:endParaRPr lang="en-US" dirty="0">
              <a:latin typeface="Avenir Book"/>
              <a:cs typeface="Avenir Book"/>
            </a:endParaRPr>
          </a:p>
          <a:p>
            <a:pPr algn="l"/>
            <a:r>
              <a:rPr lang="en-US" dirty="0">
                <a:latin typeface="Avenir Book"/>
                <a:cs typeface="Avenir Book"/>
              </a:rPr>
              <a:t>Still work to do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>
                <a:latin typeface="Avenir Book"/>
                <a:cs typeface="Avenir Book"/>
              </a:rPr>
              <a:t>More hardware development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>
                <a:latin typeface="Avenir Book"/>
                <a:cs typeface="Avenir Book"/>
              </a:rPr>
              <a:t>Improved tuning</a:t>
            </a:r>
          </a:p>
          <a:p>
            <a:pPr marL="342900" indent="-342900" algn="l">
              <a:buFont typeface="Arial"/>
              <a:buChar char="•"/>
            </a:pPr>
            <a:endParaRPr lang="en-US" dirty="0">
              <a:latin typeface="Avenir Book"/>
              <a:cs typeface="Avenir Book"/>
            </a:endParaRPr>
          </a:p>
          <a:p>
            <a:pPr algn="l"/>
            <a:r>
              <a:rPr lang="en-US" dirty="0" smtClean="0">
                <a:latin typeface="Avenir Book"/>
                <a:cs typeface="Avenir Book"/>
              </a:rPr>
              <a:t>B</a:t>
            </a:r>
            <a:r>
              <a:rPr lang="en-US" dirty="0" smtClean="0">
                <a:latin typeface="Avenir Book"/>
                <a:cs typeface="Avenir Book"/>
              </a:rPr>
              <a:t>ut can we be lucky?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Could </a:t>
            </a:r>
            <a:r>
              <a:rPr lang="en-US" dirty="0" smtClean="0">
                <a:latin typeface="Avenir Book"/>
                <a:cs typeface="Avenir Book"/>
              </a:rPr>
              <a:t>the hardware actually do better?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Can we add useful hardware?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Could we have better tuning?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Should we not push for more luminosity</a:t>
            </a:r>
            <a:r>
              <a:rPr lang="en-US" dirty="0" smtClean="0">
                <a:latin typeface="Avenir Book"/>
                <a:cs typeface="Avenir Book"/>
              </a:rPr>
              <a:t>?</a:t>
            </a:r>
          </a:p>
          <a:p>
            <a:pPr marL="342900" indent="-342900" algn="l">
              <a:buFont typeface="Arial"/>
              <a:buChar char="•"/>
            </a:pPr>
            <a:endParaRPr lang="en-US" dirty="0">
              <a:latin typeface="Avenir Book"/>
              <a:cs typeface="Avenir Book"/>
            </a:endParaRPr>
          </a:p>
          <a:p>
            <a:pPr algn="l"/>
            <a:r>
              <a:rPr lang="en-US" dirty="0">
                <a:latin typeface="Avenir Book"/>
                <a:cs typeface="Avenir Book"/>
              </a:rPr>
              <a:t>Note: Use 3 </a:t>
            </a:r>
            <a:r>
              <a:rPr lang="en-US" dirty="0" err="1">
                <a:latin typeface="Avenir Book"/>
                <a:cs typeface="Avenir Book"/>
              </a:rPr>
              <a:t>TeV</a:t>
            </a:r>
            <a:r>
              <a:rPr lang="en-US" dirty="0">
                <a:latin typeface="Avenir Book"/>
                <a:cs typeface="Avenir Book"/>
              </a:rPr>
              <a:t> specifications at 380 </a:t>
            </a:r>
            <a:r>
              <a:rPr lang="en-US" dirty="0" err="1">
                <a:latin typeface="Avenir Book"/>
                <a:cs typeface="Avenir Book"/>
              </a:rPr>
              <a:t>GeV</a:t>
            </a:r>
            <a:r>
              <a:rPr lang="en-US" dirty="0">
                <a:latin typeface="Avenir Book"/>
                <a:cs typeface="Avenir Book"/>
              </a:rPr>
              <a:t> for upgrades</a:t>
            </a:r>
          </a:p>
          <a:p>
            <a:pPr algn="l"/>
            <a:r>
              <a:rPr lang="en-US" dirty="0">
                <a:latin typeface="Avenir Book"/>
                <a:cs typeface="Avenir Book"/>
              </a:rPr>
              <a:t>Already gives some </a:t>
            </a:r>
            <a:r>
              <a:rPr lang="en-US" dirty="0" smtClean="0">
                <a:latin typeface="Avenir Book"/>
                <a:cs typeface="Avenir Book"/>
              </a:rPr>
              <a:t>margin</a:t>
            </a:r>
            <a:endParaRPr lang="en-US" dirty="0">
              <a:latin typeface="Avenir Book"/>
              <a:cs typeface="Avenir Book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23 January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Luminosity, Daniel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399028" y="3423440"/>
            <a:ext cx="3326552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Opportunity to do </a:t>
            </a:r>
            <a:r>
              <a:rPr lang="en-US" dirty="0" smtClean="0">
                <a:latin typeface="Avenir Book"/>
                <a:cs typeface="Avenir Book"/>
              </a:rPr>
              <a:t>even better</a:t>
            </a:r>
            <a:endParaRPr lang="en-US" dirty="0">
              <a:latin typeface="Avenir Book"/>
              <a:cs typeface="Avenir Book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302500" y="5693462"/>
            <a:ext cx="4352474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Need to</a:t>
            </a:r>
            <a:r>
              <a:rPr lang="en-US" dirty="0" smtClean="0">
                <a:latin typeface="Avenir Book"/>
                <a:cs typeface="Avenir Book"/>
              </a:rPr>
              <a:t> </a:t>
            </a:r>
            <a:r>
              <a:rPr lang="en-US" dirty="0" smtClean="0">
                <a:latin typeface="Avenir Book"/>
                <a:cs typeface="Avenir Book"/>
              </a:rPr>
              <a:t>generate close loop between hardware and beam dynamics</a:t>
            </a:r>
            <a:endParaRPr lang="en-US" dirty="0">
              <a:latin typeface="Avenir Book"/>
              <a:cs typeface="Avenir Book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302500" y="4432300"/>
            <a:ext cx="4352474" cy="9233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Define a new </a:t>
            </a:r>
            <a:r>
              <a:rPr lang="en-US" b="1" dirty="0" smtClean="0">
                <a:latin typeface="Avenir Book"/>
                <a:cs typeface="Avenir Book"/>
              </a:rPr>
              <a:t>ultimate parameter</a:t>
            </a:r>
            <a:r>
              <a:rPr lang="en-US" dirty="0" smtClean="0">
                <a:latin typeface="Avenir Book"/>
                <a:cs typeface="Avenir Book"/>
              </a:rPr>
              <a:t> set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Do not promise more for the moment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But prepare to do better</a:t>
            </a:r>
            <a:endParaRPr lang="en-US" dirty="0">
              <a:latin typeface="Avenir Book"/>
              <a:cs typeface="Avenir Book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399028" y="2081768"/>
            <a:ext cx="2173472" cy="646331"/>
          </a:xfrm>
          <a:prstGeom prst="rect">
            <a:avLst/>
          </a:prstGeom>
          <a:solidFill>
            <a:srgbClr val="F8CBAD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Reduce risk to not achieve </a:t>
            </a:r>
            <a:r>
              <a:rPr lang="en-US" dirty="0" smtClean="0">
                <a:latin typeface="Avenir Book"/>
                <a:cs typeface="Avenir Book"/>
              </a:rPr>
              <a:t>our goal </a:t>
            </a:r>
            <a:endParaRPr lang="en-US" dirty="0"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32004415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3950"/>
            <a:ext cx="10515600" cy="750434"/>
          </a:xfrm>
        </p:spPr>
        <p:txBody>
          <a:bodyPr>
            <a:normAutofit/>
          </a:bodyPr>
          <a:lstStyle/>
          <a:p>
            <a:r>
              <a:rPr lang="en-US" dirty="0" smtClean="0"/>
              <a:t>Luminosity and Beam Quality</a:t>
            </a:r>
            <a:endParaRPr lang="en-US" dirty="0"/>
          </a:p>
        </p:txBody>
      </p:sp>
      <p:pic>
        <p:nvPicPr>
          <p:cNvPr id="11" name="Picture 10" descr="p2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5392" y="1747616"/>
            <a:ext cx="5466858" cy="1168400"/>
          </a:xfrm>
          <a:prstGeom prst="rect">
            <a:avLst/>
          </a:prstGeom>
        </p:spPr>
      </p:pic>
      <p:cxnSp>
        <p:nvCxnSpPr>
          <p:cNvPr id="24" name="Straight Arrow Connector 23"/>
          <p:cNvCxnSpPr/>
          <p:nvPr/>
        </p:nvCxnSpPr>
        <p:spPr>
          <a:xfrm rot="5400000" flipH="1" flipV="1">
            <a:off x="5464618" y="4307838"/>
            <a:ext cx="853770" cy="211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Luminosity, Daniel Schulte</a:t>
            </a:r>
            <a:endParaRPr lang="en-US"/>
          </a:p>
        </p:txBody>
      </p:sp>
      <p:sp>
        <p:nvSpPr>
          <p:cNvPr id="45" name="TextBox 44"/>
          <p:cNvSpPr txBox="1"/>
          <p:nvPr/>
        </p:nvSpPr>
        <p:spPr>
          <a:xfrm>
            <a:off x="5193954" y="4791277"/>
            <a:ext cx="21745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Avenir Book"/>
                <a:cs typeface="Avenir Book"/>
              </a:rPr>
              <a:t>Luminosity</a:t>
            </a:r>
          </a:p>
          <a:p>
            <a:r>
              <a:rPr lang="en-US" sz="2000" dirty="0" smtClean="0">
                <a:solidFill>
                  <a:srgbClr val="FF0000"/>
                </a:solidFill>
                <a:latin typeface="Avenir Book"/>
                <a:cs typeface="Avenir Book"/>
              </a:rPr>
              <a:t>spectrum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23 January 2019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24</a:t>
            </a:fld>
            <a:endParaRPr lang="en-US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0226237"/>
              </p:ext>
            </p:extLst>
          </p:nvPr>
        </p:nvGraphicFramePr>
        <p:xfrm>
          <a:off x="21336" y="3738880"/>
          <a:ext cx="6961365" cy="2804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59864"/>
                <a:gridCol w="1447800"/>
                <a:gridCol w="1295400"/>
                <a:gridCol w="1130300"/>
                <a:gridCol w="1128001"/>
              </a:tblGrid>
              <a:tr h="370840">
                <a:tc>
                  <a:txBody>
                    <a:bodyPr/>
                    <a:lstStyle/>
                    <a:p>
                      <a:endParaRPr lang="en-US" sz="16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err="1" smtClean="0">
                          <a:latin typeface="Avenir Book"/>
                          <a:cs typeface="Avenir Book"/>
                        </a:rPr>
                        <a:t>Δε</a:t>
                      </a:r>
                      <a:r>
                        <a:rPr lang="en-US" sz="1600" baseline="-25000" dirty="0" err="1" smtClean="0">
                          <a:latin typeface="Avenir Book"/>
                          <a:cs typeface="Avenir Book"/>
                        </a:rPr>
                        <a:t>x</a:t>
                      </a:r>
                      <a:r>
                        <a:rPr lang="en-US" sz="1600" baseline="0" dirty="0" smtClean="0">
                          <a:latin typeface="Avenir Book"/>
                          <a:cs typeface="Avenir Book"/>
                        </a:rPr>
                        <a:t> [nm]</a:t>
                      </a:r>
                      <a:endParaRPr lang="en-US" sz="1600" dirty="0" smtClean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err="1" smtClean="0">
                          <a:latin typeface="Avenir Book"/>
                          <a:cs typeface="Avenir Book"/>
                        </a:rPr>
                        <a:t>Δε</a:t>
                      </a:r>
                      <a:r>
                        <a:rPr lang="en-US" sz="1600" baseline="-25000" dirty="0" err="1" smtClean="0">
                          <a:latin typeface="Avenir Book"/>
                          <a:cs typeface="Avenir Book"/>
                        </a:rPr>
                        <a:t>y</a:t>
                      </a:r>
                      <a:r>
                        <a:rPr lang="en-US" sz="1600" baseline="0" dirty="0" smtClean="0">
                          <a:latin typeface="Avenir Book"/>
                          <a:cs typeface="Avenir Book"/>
                        </a:rPr>
                        <a:t> [nm]</a:t>
                      </a:r>
                      <a:endParaRPr lang="en-US" sz="1600" dirty="0" smtClean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6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>
                          <a:latin typeface="Avenir Book"/>
                          <a:cs typeface="Avenir Book"/>
                        </a:rPr>
                        <a:t>Total contribution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>
                          <a:latin typeface="Avenir Book"/>
                          <a:cs typeface="Avenir Book"/>
                        </a:rPr>
                        <a:t>Design limits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>
                          <a:latin typeface="Avenir Book"/>
                          <a:cs typeface="Avenir Book"/>
                        </a:rPr>
                        <a:t>Static </a:t>
                      </a:r>
                      <a:r>
                        <a:rPr lang="en-US" sz="1600" baseline="0" dirty="0" err="1" smtClean="0">
                          <a:latin typeface="Avenir Book"/>
                          <a:cs typeface="Avenir Book"/>
                        </a:rPr>
                        <a:t>imperf</a:t>
                      </a:r>
                      <a:r>
                        <a:rPr lang="en-US" sz="1600" baseline="0" dirty="0" smtClean="0">
                          <a:latin typeface="Avenir Book"/>
                          <a:cs typeface="Avenir Book"/>
                        </a:rPr>
                        <a:t>.</a:t>
                      </a:r>
                      <a:endParaRPr lang="en-US" sz="1600" dirty="0" smtClean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Avenir Book"/>
                          <a:cs typeface="Avenir Book"/>
                        </a:rPr>
                        <a:t>Dynamic</a:t>
                      </a:r>
                      <a:r>
                        <a:rPr lang="en-US" sz="1600" baseline="0" dirty="0" smtClean="0">
                          <a:latin typeface="Avenir Book"/>
                          <a:cs typeface="Avenir Book"/>
                        </a:rPr>
                        <a:t> </a:t>
                      </a:r>
                      <a:r>
                        <a:rPr lang="en-US" sz="1600" baseline="0" dirty="0" err="1" smtClean="0">
                          <a:latin typeface="Avenir Book"/>
                          <a:cs typeface="Avenir Book"/>
                        </a:rPr>
                        <a:t>imperf</a:t>
                      </a:r>
                      <a:r>
                        <a:rPr lang="en-US" sz="1600" baseline="0" dirty="0" smtClean="0">
                          <a:latin typeface="Avenir Book"/>
                          <a:cs typeface="Avenir Book"/>
                        </a:rPr>
                        <a:t>.</a:t>
                      </a:r>
                      <a:endParaRPr lang="en-US" sz="1600" dirty="0" smtClean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venir Book"/>
                          <a:cs typeface="Avenir Book"/>
                        </a:rPr>
                        <a:t>Damping</a:t>
                      </a:r>
                      <a:r>
                        <a:rPr lang="en-US" sz="1600" baseline="0" dirty="0" smtClean="0">
                          <a:latin typeface="Avenir Book"/>
                          <a:cs typeface="Avenir Book"/>
                        </a:rPr>
                        <a:t> ring exit</a:t>
                      </a:r>
                      <a:endParaRPr lang="en-US" sz="16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00FF"/>
                          </a:solidFill>
                          <a:latin typeface="Avenir Book"/>
                          <a:cs typeface="Avenir Book"/>
                        </a:rPr>
                        <a:t>700</a:t>
                      </a:r>
                      <a:endParaRPr lang="en-US" sz="1600" dirty="0">
                        <a:solidFill>
                          <a:srgbClr val="0000FF"/>
                        </a:solidFill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5</a:t>
                      </a:r>
                      <a:endParaRPr lang="en-US" sz="1600" dirty="0">
                        <a:solidFill>
                          <a:srgbClr val="FF0000"/>
                        </a:solidFill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venir Book"/>
                          <a:cs typeface="Avenir Book"/>
                        </a:rPr>
                        <a:t>0</a:t>
                      </a:r>
                      <a:endParaRPr lang="en-US" sz="16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venir Book"/>
                          <a:cs typeface="Avenir Book"/>
                        </a:rPr>
                        <a:t>0</a:t>
                      </a:r>
                      <a:endParaRPr lang="en-US" sz="16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venir Book"/>
                          <a:cs typeface="Avenir Book"/>
                        </a:rPr>
                        <a:t>RTML</a:t>
                      </a:r>
                      <a:endParaRPr lang="en-US" sz="16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venir Book"/>
                          <a:cs typeface="Avenir Book"/>
                        </a:rPr>
                        <a:t>150</a:t>
                      </a:r>
                      <a:endParaRPr lang="en-US" sz="16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venir Book"/>
                          <a:cs typeface="Avenir Book"/>
                        </a:rPr>
                        <a:t>1</a:t>
                      </a:r>
                      <a:endParaRPr lang="en-US" sz="16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venir Book"/>
                          <a:cs typeface="Avenir Book"/>
                        </a:rPr>
                        <a:t>2</a:t>
                      </a:r>
                      <a:endParaRPr lang="en-US" sz="16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venir Book"/>
                          <a:cs typeface="Avenir Book"/>
                        </a:rPr>
                        <a:t>2</a:t>
                      </a:r>
                      <a:endParaRPr lang="en-US" sz="16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venir Book"/>
                          <a:cs typeface="Avenir Book"/>
                        </a:rPr>
                        <a:t>Main </a:t>
                      </a:r>
                      <a:r>
                        <a:rPr lang="en-US" sz="1600" dirty="0" err="1" smtClean="0">
                          <a:latin typeface="Avenir Book"/>
                          <a:cs typeface="Avenir Book"/>
                        </a:rPr>
                        <a:t>linac</a:t>
                      </a:r>
                      <a:endParaRPr lang="en-US" sz="16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venir Book"/>
                          <a:cs typeface="Avenir Book"/>
                        </a:rPr>
                        <a:t>50</a:t>
                      </a:r>
                      <a:endParaRPr lang="en-US" sz="16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venir Book"/>
                          <a:cs typeface="Avenir Book"/>
                        </a:rPr>
                        <a:t>0</a:t>
                      </a:r>
                      <a:endParaRPr lang="en-US" sz="16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venir Book"/>
                          <a:cs typeface="Avenir Book"/>
                        </a:rPr>
                        <a:t>5</a:t>
                      </a:r>
                      <a:endParaRPr lang="en-US" sz="16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venir Book"/>
                          <a:cs typeface="Avenir Book"/>
                        </a:rPr>
                        <a:t>5</a:t>
                      </a:r>
                      <a:endParaRPr lang="en-US" sz="16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venir Book"/>
                          <a:cs typeface="Avenir Book"/>
                        </a:rPr>
                        <a:t>BDS</a:t>
                      </a:r>
                      <a:endParaRPr lang="en-US" sz="16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venir Book"/>
                          <a:cs typeface="Avenir Book"/>
                        </a:rPr>
                        <a:t>50</a:t>
                      </a:r>
                      <a:endParaRPr lang="en-US" sz="16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venir Book"/>
                          <a:cs typeface="Avenir Book"/>
                        </a:rPr>
                        <a:t>0</a:t>
                      </a:r>
                      <a:endParaRPr lang="en-US" sz="16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venir Book"/>
                          <a:cs typeface="Avenir Book"/>
                        </a:rPr>
                        <a:t>5</a:t>
                      </a:r>
                      <a:endParaRPr lang="en-US" sz="16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venir Book"/>
                          <a:cs typeface="Avenir Book"/>
                        </a:rPr>
                        <a:t>5</a:t>
                      </a:r>
                      <a:endParaRPr lang="en-US" sz="16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venir Book"/>
                          <a:cs typeface="Avenir Book"/>
                        </a:rPr>
                        <a:t>sum</a:t>
                      </a:r>
                      <a:endParaRPr lang="en-US" sz="16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00FF"/>
                          </a:solidFill>
                          <a:latin typeface="Avenir Book"/>
                          <a:cs typeface="Avenir Book"/>
                        </a:rPr>
                        <a:t>“950”</a:t>
                      </a:r>
                      <a:endParaRPr lang="en-US" sz="1600" dirty="0">
                        <a:solidFill>
                          <a:srgbClr val="0000FF"/>
                        </a:solidFill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venir Book"/>
                          <a:cs typeface="Avenir Book"/>
                        </a:rPr>
                        <a:t>6</a:t>
                      </a:r>
                      <a:endParaRPr lang="en-US" sz="16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12</a:t>
                      </a:r>
                      <a:endParaRPr lang="en-US" sz="1600" dirty="0">
                        <a:solidFill>
                          <a:srgbClr val="FF0000"/>
                        </a:solidFill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12</a:t>
                      </a:r>
                      <a:endParaRPr lang="en-US" sz="1600" dirty="0">
                        <a:solidFill>
                          <a:srgbClr val="FF0000"/>
                        </a:solidFill>
                        <a:latin typeface="Avenir Book"/>
                        <a:cs typeface="Avenir Book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7241962" y="3760091"/>
            <a:ext cx="4835738" cy="2585323"/>
          </a:xfrm>
          <a:prstGeom prst="rect">
            <a:avLst/>
          </a:prstGeom>
          <a:solidFill>
            <a:srgbClr val="FFE699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Luminosity with no imperfections</a:t>
            </a:r>
          </a:p>
          <a:p>
            <a:r>
              <a:rPr lang="en-US" dirty="0" smtClean="0">
                <a:latin typeface="Avenir Book"/>
                <a:cs typeface="Avenir Book"/>
              </a:rPr>
              <a:t>L = </a:t>
            </a:r>
            <a:r>
              <a:rPr lang="en-US" dirty="0" smtClean="0">
                <a:latin typeface="Avenir Book"/>
                <a:cs typeface="Avenir Book"/>
              </a:rPr>
              <a:t>4.3 x 10</a:t>
            </a:r>
            <a:r>
              <a:rPr lang="en-US" baseline="30000" dirty="0" smtClean="0">
                <a:latin typeface="Avenir Book"/>
                <a:cs typeface="Avenir Book"/>
              </a:rPr>
              <a:t>34</a:t>
            </a:r>
            <a:r>
              <a:rPr lang="en-US" dirty="0" smtClean="0">
                <a:latin typeface="Avenir Book"/>
                <a:cs typeface="Avenir Book"/>
              </a:rPr>
              <a:t> cm</a:t>
            </a:r>
            <a:r>
              <a:rPr lang="en-US" baseline="30000" dirty="0" smtClean="0">
                <a:latin typeface="Avenir Book"/>
                <a:cs typeface="Avenir Book"/>
              </a:rPr>
              <a:t>-2</a:t>
            </a:r>
            <a:r>
              <a:rPr lang="en-US" dirty="0" smtClean="0">
                <a:latin typeface="Avenir Book"/>
                <a:cs typeface="Avenir Book"/>
              </a:rPr>
              <a:t>s</a:t>
            </a:r>
            <a:r>
              <a:rPr lang="en-US" baseline="30000" dirty="0" smtClean="0">
                <a:latin typeface="Avenir Book"/>
                <a:cs typeface="Avenir Book"/>
              </a:rPr>
              <a:t>-1</a:t>
            </a:r>
            <a:endParaRPr lang="en-US" dirty="0">
              <a:latin typeface="Avenir Book"/>
              <a:cs typeface="Avenir Book"/>
            </a:endParaRPr>
          </a:p>
          <a:p>
            <a:endParaRPr lang="en-US" dirty="0" smtClean="0">
              <a:latin typeface="Avenir Book"/>
              <a:cs typeface="Avenir Book"/>
            </a:endParaRPr>
          </a:p>
          <a:p>
            <a:r>
              <a:rPr lang="en-US" dirty="0" smtClean="0">
                <a:latin typeface="Avenir Book"/>
                <a:cs typeface="Avenir Book"/>
              </a:rPr>
              <a:t>Average expected luminosity with known </a:t>
            </a:r>
            <a:r>
              <a:rPr lang="en-US" b="1" dirty="0" smtClean="0">
                <a:latin typeface="Avenir Book"/>
                <a:cs typeface="Avenir Book"/>
              </a:rPr>
              <a:t>average</a:t>
            </a:r>
            <a:r>
              <a:rPr lang="en-US" dirty="0" smtClean="0">
                <a:latin typeface="Avenir Book"/>
                <a:cs typeface="Avenir Book"/>
              </a:rPr>
              <a:t> static imperfections</a:t>
            </a:r>
            <a:endParaRPr lang="en-US" dirty="0" smtClean="0">
              <a:latin typeface="Avenir Book"/>
              <a:cs typeface="Avenir Book"/>
            </a:endParaRPr>
          </a:p>
          <a:p>
            <a:r>
              <a:rPr lang="en-US" dirty="0" smtClean="0">
                <a:latin typeface="Avenir Book"/>
                <a:cs typeface="Avenir Book"/>
              </a:rPr>
              <a:t>L = </a:t>
            </a:r>
            <a:r>
              <a:rPr lang="en-US" dirty="0" smtClean="0">
                <a:latin typeface="Avenir Book"/>
                <a:cs typeface="Avenir Book"/>
              </a:rPr>
              <a:t>3.0 </a:t>
            </a:r>
            <a:r>
              <a:rPr lang="en-US" dirty="0">
                <a:latin typeface="Avenir Book"/>
                <a:cs typeface="Avenir Book"/>
              </a:rPr>
              <a:t>x 10</a:t>
            </a:r>
            <a:r>
              <a:rPr lang="en-US" baseline="30000" dirty="0">
                <a:latin typeface="Avenir Book"/>
                <a:cs typeface="Avenir Book"/>
              </a:rPr>
              <a:t>34</a:t>
            </a:r>
            <a:r>
              <a:rPr lang="en-US" dirty="0">
                <a:latin typeface="Avenir Book"/>
                <a:cs typeface="Avenir Book"/>
              </a:rPr>
              <a:t> cm</a:t>
            </a:r>
            <a:r>
              <a:rPr lang="en-US" baseline="30000" dirty="0">
                <a:latin typeface="Avenir Book"/>
                <a:cs typeface="Avenir Book"/>
              </a:rPr>
              <a:t>-2</a:t>
            </a:r>
            <a:r>
              <a:rPr lang="en-US" dirty="0">
                <a:latin typeface="Avenir Book"/>
                <a:cs typeface="Avenir Book"/>
              </a:rPr>
              <a:t>s</a:t>
            </a:r>
            <a:r>
              <a:rPr lang="en-US" baseline="30000" dirty="0">
                <a:latin typeface="Avenir Book"/>
                <a:cs typeface="Avenir Book"/>
              </a:rPr>
              <a:t>-</a:t>
            </a:r>
            <a:r>
              <a:rPr lang="en-US" baseline="30000" dirty="0" smtClean="0">
                <a:latin typeface="Avenir Book"/>
                <a:cs typeface="Avenir Book"/>
              </a:rPr>
              <a:t>1</a:t>
            </a:r>
          </a:p>
          <a:p>
            <a:endParaRPr lang="en-US" dirty="0" smtClean="0">
              <a:latin typeface="Avenir Book"/>
              <a:cs typeface="Avenir Book"/>
            </a:endParaRPr>
          </a:p>
          <a:p>
            <a:r>
              <a:rPr lang="en-US" dirty="0" smtClean="0">
                <a:latin typeface="Avenir Book"/>
                <a:cs typeface="Avenir Book"/>
              </a:rPr>
              <a:t>Compared to goal of</a:t>
            </a:r>
          </a:p>
          <a:p>
            <a:r>
              <a:rPr lang="en-US" dirty="0" smtClean="0">
                <a:latin typeface="Avenir Book"/>
                <a:cs typeface="Avenir Book"/>
              </a:rPr>
              <a:t>L = </a:t>
            </a:r>
            <a:r>
              <a:rPr lang="en-US" dirty="0">
                <a:latin typeface="Avenir Book"/>
                <a:cs typeface="Avenir Book"/>
              </a:rPr>
              <a:t>1.5 x 10</a:t>
            </a:r>
            <a:r>
              <a:rPr lang="en-US" baseline="30000" dirty="0">
                <a:latin typeface="Avenir Book"/>
                <a:cs typeface="Avenir Book"/>
              </a:rPr>
              <a:t>34</a:t>
            </a:r>
            <a:r>
              <a:rPr lang="en-US" dirty="0">
                <a:latin typeface="Avenir Book"/>
                <a:cs typeface="Avenir Book"/>
              </a:rPr>
              <a:t> cm</a:t>
            </a:r>
            <a:r>
              <a:rPr lang="en-US" baseline="30000" dirty="0">
                <a:latin typeface="Avenir Book"/>
                <a:cs typeface="Avenir Book"/>
              </a:rPr>
              <a:t>-2</a:t>
            </a:r>
            <a:r>
              <a:rPr lang="en-US" dirty="0">
                <a:latin typeface="Avenir Book"/>
                <a:cs typeface="Avenir Book"/>
              </a:rPr>
              <a:t>s</a:t>
            </a:r>
            <a:r>
              <a:rPr lang="en-US" baseline="30000" dirty="0">
                <a:latin typeface="Avenir Book"/>
                <a:cs typeface="Avenir Book"/>
              </a:rPr>
              <a:t>-</a:t>
            </a:r>
            <a:r>
              <a:rPr lang="en-US" baseline="30000" dirty="0" smtClean="0">
                <a:latin typeface="Avenir Book"/>
                <a:cs typeface="Avenir Book"/>
              </a:rPr>
              <a:t>1</a:t>
            </a:r>
            <a:endParaRPr lang="en-US" dirty="0">
              <a:latin typeface="Avenir Book"/>
              <a:cs typeface="Avenir Book"/>
            </a:endParaRPr>
          </a:p>
        </p:txBody>
      </p:sp>
      <p:sp>
        <p:nvSpPr>
          <p:cNvPr id="23" name="Donut 22"/>
          <p:cNvSpPr/>
          <p:nvPr/>
        </p:nvSpPr>
        <p:spPr>
          <a:xfrm>
            <a:off x="7803874" y="1604908"/>
            <a:ext cx="1127308" cy="1413503"/>
          </a:xfrm>
          <a:prstGeom prst="donut">
            <a:avLst>
              <a:gd name="adj" fmla="val 6922"/>
            </a:avLst>
          </a:prstGeom>
          <a:solidFill>
            <a:srgbClr val="008000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27" name="Picture 26" descr="p4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2686" y="1879526"/>
            <a:ext cx="2379853" cy="923446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21336" y="2282272"/>
            <a:ext cx="35380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Damping ring main source of horizontal </a:t>
            </a:r>
            <a:r>
              <a:rPr lang="en-US" dirty="0" err="1" smtClean="0">
                <a:latin typeface="Avenir Book"/>
                <a:cs typeface="Avenir Book"/>
              </a:rPr>
              <a:t>emittance</a:t>
            </a:r>
            <a:endParaRPr lang="en-US" dirty="0" smtClean="0">
              <a:latin typeface="Avenir Book"/>
              <a:cs typeface="Avenir Book"/>
            </a:endParaRPr>
          </a:p>
          <a:p>
            <a:r>
              <a:rPr lang="en-US" dirty="0" smtClean="0">
                <a:latin typeface="Avenir Book"/>
                <a:cs typeface="Avenir Book"/>
              </a:rPr>
              <a:t>But value is OK, as we will see</a:t>
            </a:r>
            <a:endParaRPr lang="en-US" dirty="0">
              <a:latin typeface="Avenir Book"/>
              <a:cs typeface="Avenir Book"/>
            </a:endParaRPr>
          </a:p>
        </p:txBody>
      </p:sp>
      <p:cxnSp>
        <p:nvCxnSpPr>
          <p:cNvPr id="28" name="Straight Arrow Connector 27"/>
          <p:cNvCxnSpPr>
            <a:stCxn id="26" idx="2"/>
          </p:cNvCxnSpPr>
          <p:nvPr/>
        </p:nvCxnSpPr>
        <p:spPr>
          <a:xfrm>
            <a:off x="1790386" y="3205602"/>
            <a:ext cx="165414" cy="15301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89269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0788"/>
            <a:ext cx="10515600" cy="750434"/>
          </a:xfrm>
        </p:spPr>
        <p:txBody>
          <a:bodyPr/>
          <a:lstStyle/>
          <a:p>
            <a:r>
              <a:rPr lang="en-US" dirty="0" smtClean="0"/>
              <a:t>Some More 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97600" y="1127852"/>
            <a:ext cx="5615686" cy="3747318"/>
          </a:xfrm>
        </p:spPr>
        <p:txBody>
          <a:bodyPr/>
          <a:lstStyle/>
          <a:p>
            <a:pPr algn="l"/>
            <a:r>
              <a:rPr lang="en-US" dirty="0" err="1" smtClean="0">
                <a:latin typeface="Avenir Book"/>
                <a:cs typeface="Avenir Book"/>
              </a:rPr>
              <a:t>M</a:t>
            </a:r>
            <a:r>
              <a:rPr lang="en-US" dirty="0" err="1" smtClean="0">
                <a:latin typeface="Avenir Book"/>
                <a:cs typeface="Avenir Book"/>
              </a:rPr>
              <a:t>aximising</a:t>
            </a:r>
            <a:r>
              <a:rPr lang="en-US" dirty="0" smtClean="0">
                <a:latin typeface="Avenir Book"/>
                <a:cs typeface="Avenir Book"/>
              </a:rPr>
              <a:t> </a:t>
            </a:r>
            <a:r>
              <a:rPr lang="en-US" dirty="0" smtClean="0">
                <a:latin typeface="Avenir Book"/>
                <a:cs typeface="Avenir Book"/>
              </a:rPr>
              <a:t>luminosity with more beam means higher cost and more power consumption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However the additional cost might be acceptable</a:t>
            </a:r>
          </a:p>
          <a:p>
            <a:pPr marL="685800" lvl="1" indent="-342900" algn="l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Currently at 380 </a:t>
            </a:r>
            <a:r>
              <a:rPr lang="en-US" dirty="0" err="1" smtClean="0">
                <a:latin typeface="Avenir Book"/>
                <a:cs typeface="Avenir Book"/>
              </a:rPr>
              <a:t>GeV</a:t>
            </a:r>
            <a:r>
              <a:rPr lang="en-US" dirty="0" smtClean="0">
                <a:latin typeface="Avenir Book"/>
                <a:cs typeface="Avenir Book"/>
              </a:rPr>
              <a:t>, RF part of the total power is limited</a:t>
            </a:r>
          </a:p>
          <a:p>
            <a:pPr marL="685800" lvl="1" indent="-342900" algn="l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Most additional cost is in RF and </a:t>
            </a:r>
            <a:r>
              <a:rPr lang="en-US" dirty="0" smtClean="0">
                <a:latin typeface="Avenir Book"/>
                <a:cs typeface="Avenir Book"/>
              </a:rPr>
              <a:t>cooling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Doubling </a:t>
            </a:r>
            <a:r>
              <a:rPr lang="en-US" dirty="0" smtClean="0">
                <a:latin typeface="Avenir Book"/>
                <a:cs typeface="Avenir Book"/>
              </a:rPr>
              <a:t>the repetition rate has impact on all </a:t>
            </a:r>
            <a:r>
              <a:rPr lang="en-US" dirty="0" smtClean="0">
                <a:latin typeface="Avenir Book"/>
                <a:cs typeface="Avenir Book"/>
              </a:rPr>
              <a:t>systems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Double </a:t>
            </a:r>
            <a:r>
              <a:rPr lang="en-US" dirty="0" smtClean="0">
                <a:latin typeface="Avenir Book"/>
                <a:cs typeface="Avenir Book"/>
              </a:rPr>
              <a:t>pulses</a:t>
            </a:r>
          </a:p>
          <a:p>
            <a:pPr marL="685800" lvl="1" indent="-342900" algn="l">
              <a:buFont typeface="Arial"/>
              <a:buChar char="•"/>
            </a:pPr>
            <a:r>
              <a:rPr lang="en-US" dirty="0">
                <a:latin typeface="Avenir Book"/>
                <a:cs typeface="Avenir Book"/>
              </a:rPr>
              <a:t>F</a:t>
            </a:r>
            <a:r>
              <a:rPr lang="en-US" dirty="0" smtClean="0">
                <a:latin typeface="Avenir Book"/>
                <a:cs typeface="Avenir Book"/>
              </a:rPr>
              <a:t>eed second collider, e.g. for Z production?</a:t>
            </a:r>
            <a:endParaRPr lang="en-US" dirty="0" smtClean="0">
              <a:latin typeface="Avenir Book"/>
              <a:cs typeface="Avenir Book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23 January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Luminosity, Daniel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29286" y="1127852"/>
            <a:ext cx="5270500" cy="1272448"/>
          </a:xfrm>
          <a:prstGeom prst="rect">
            <a:avLst/>
          </a:prstGeom>
        </p:spPr>
        <p:txBody>
          <a:bodyPr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75" i="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 smtClean="0">
                <a:latin typeface="Avenir Book"/>
                <a:cs typeface="Avenir Book"/>
              </a:rPr>
              <a:t>Improve upgrade path studies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Maybe interesting intermediate options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1.5 </a:t>
            </a:r>
            <a:r>
              <a:rPr lang="en-US" dirty="0" err="1" smtClean="0">
                <a:latin typeface="Avenir Book"/>
                <a:cs typeface="Avenir Book"/>
              </a:rPr>
              <a:t>TeV</a:t>
            </a:r>
            <a:r>
              <a:rPr lang="en-US" dirty="0" smtClean="0">
                <a:latin typeface="Avenir Book"/>
                <a:cs typeface="Avenir Book"/>
              </a:rPr>
              <a:t> CLIC same cost as FCC-</a:t>
            </a:r>
            <a:r>
              <a:rPr lang="en-US" dirty="0" err="1" smtClean="0">
                <a:latin typeface="Avenir Book"/>
                <a:cs typeface="Avenir Book"/>
              </a:rPr>
              <a:t>ee</a:t>
            </a:r>
            <a:endParaRPr lang="en-US" dirty="0">
              <a:latin typeface="Avenir Book"/>
              <a:cs typeface="Avenir Book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29286" y="5074292"/>
            <a:ext cx="5270500" cy="1215512"/>
          </a:xfrm>
          <a:prstGeom prst="rect">
            <a:avLst/>
          </a:prstGeom>
        </p:spPr>
        <p:txBody>
          <a:bodyPr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75" i="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 smtClean="0">
                <a:latin typeface="Avenir Book"/>
                <a:cs typeface="Avenir Book"/>
              </a:rPr>
              <a:t>Gamma-gamma option could be of interest at high energies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If this becomes serious would need some more serious investigation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6197600" y="5065670"/>
            <a:ext cx="5803900" cy="1030330"/>
          </a:xfrm>
          <a:prstGeom prst="rect">
            <a:avLst/>
          </a:prstGeom>
        </p:spPr>
        <p:txBody>
          <a:bodyPr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75" i="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 smtClean="0">
                <a:latin typeface="Avenir Book"/>
                <a:cs typeface="Avenir Book"/>
              </a:rPr>
              <a:t>Future upgrades with novel acceleration technologies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Requirements to reach luminosity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Luminosity related technologies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129286" y="2864492"/>
            <a:ext cx="5270500" cy="1215512"/>
          </a:xfrm>
          <a:prstGeom prst="rect">
            <a:avLst/>
          </a:prstGeom>
        </p:spPr>
        <p:txBody>
          <a:bodyPr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75" i="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 err="1" smtClean="0">
                <a:latin typeface="Avenir Book"/>
                <a:cs typeface="Avenir Book"/>
              </a:rPr>
              <a:t>Optimisation</a:t>
            </a:r>
            <a:r>
              <a:rPr lang="en-US" dirty="0" smtClean="0">
                <a:latin typeface="Avenir Book"/>
                <a:cs typeface="Avenir Book"/>
              </a:rPr>
              <a:t> of collider for physics reach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Can we do something</a:t>
            </a:r>
          </a:p>
        </p:txBody>
      </p:sp>
    </p:spTree>
    <p:extLst>
      <p:ext uri="{BB962C8B-B14F-4D97-AF65-F5344CB8AC3E}">
        <p14:creationId xmlns:p14="http://schemas.microsoft.com/office/powerpoint/2010/main" val="33451893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8088"/>
            <a:ext cx="10515600" cy="750434"/>
          </a:xfrm>
        </p:spPr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23 January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Luminosity, Daniel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703919" y="1143000"/>
            <a:ext cx="7263527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More work on luminosity remains</a:t>
            </a:r>
          </a:p>
          <a:p>
            <a:endParaRPr lang="en-US" dirty="0">
              <a:latin typeface="Avenir Book"/>
              <a:cs typeface="Avenir Book"/>
            </a:endParaRPr>
          </a:p>
          <a:p>
            <a:r>
              <a:rPr lang="en-US" dirty="0" smtClean="0">
                <a:latin typeface="Avenir Book"/>
                <a:cs typeface="Avenir Book"/>
              </a:rPr>
              <a:t>Continued effort to make sure that we reach the promised luminosity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Confident but lots of work</a:t>
            </a:r>
          </a:p>
          <a:p>
            <a:pPr marL="285750" indent="-285750">
              <a:buFont typeface="Arial"/>
              <a:buChar char="•"/>
            </a:pPr>
            <a:endParaRPr lang="en-US" dirty="0">
              <a:latin typeface="Avenir Book"/>
              <a:cs typeface="Avenir Book"/>
            </a:endParaRPr>
          </a:p>
          <a:p>
            <a:r>
              <a:rPr lang="en-US" dirty="0">
                <a:latin typeface="Avenir Book"/>
                <a:cs typeface="Avenir Book"/>
              </a:rPr>
              <a:t>P</a:t>
            </a:r>
            <a:r>
              <a:rPr lang="en-US" dirty="0" smtClean="0">
                <a:latin typeface="Avenir Book"/>
                <a:cs typeface="Avenir Book"/>
              </a:rPr>
              <a:t>otentially improve the luminosity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Close collaboration of hardware and beam dynamics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Better hardware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New hardware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Additional methods</a:t>
            </a:r>
          </a:p>
          <a:p>
            <a:pPr marL="285750" indent="-285750">
              <a:buFont typeface="Arial"/>
              <a:buChar char="•"/>
            </a:pPr>
            <a:endParaRPr lang="en-US" dirty="0">
              <a:latin typeface="Avenir Book"/>
              <a:cs typeface="Avenir Book"/>
            </a:endParaRPr>
          </a:p>
          <a:p>
            <a:r>
              <a:rPr lang="en-US" dirty="0" smtClean="0">
                <a:latin typeface="Avenir Book"/>
                <a:cs typeface="Avenir Book"/>
              </a:rPr>
              <a:t>Will start a working group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With </a:t>
            </a:r>
            <a:r>
              <a:rPr lang="en-US" dirty="0" err="1" smtClean="0">
                <a:latin typeface="Avenir Book"/>
                <a:cs typeface="Avenir Book"/>
              </a:rPr>
              <a:t>Nuria</a:t>
            </a:r>
            <a:r>
              <a:rPr lang="en-US" dirty="0" smtClean="0">
                <a:latin typeface="Avenir Book"/>
                <a:cs typeface="Avenir Book"/>
              </a:rPr>
              <a:t> and </a:t>
            </a:r>
            <a:r>
              <a:rPr lang="en-US" dirty="0" err="1" smtClean="0">
                <a:latin typeface="Avenir Book"/>
                <a:cs typeface="Avenir Book"/>
              </a:rPr>
              <a:t>Thibaut</a:t>
            </a:r>
            <a:endParaRPr lang="en-US" dirty="0">
              <a:latin typeface="Avenir Book"/>
              <a:cs typeface="Avenir Book"/>
            </a:endParaRPr>
          </a:p>
          <a:p>
            <a:pPr marL="285750" indent="-285750">
              <a:buFont typeface="Arial"/>
              <a:buChar char="•"/>
            </a:pPr>
            <a:endParaRPr lang="en-US" dirty="0">
              <a:latin typeface="Avenir Book"/>
              <a:cs typeface="Avenir Book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37301" y="4406900"/>
            <a:ext cx="5461000" cy="92333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Many thanks to the CLIC team</a:t>
            </a:r>
          </a:p>
          <a:p>
            <a:r>
              <a:rPr lang="en-US" dirty="0" smtClean="0">
                <a:latin typeface="Avenir Book"/>
                <a:cs typeface="Avenir Book"/>
              </a:rPr>
              <a:t>In particular to those who’s name is not mentioned on the slides</a:t>
            </a:r>
            <a:endParaRPr lang="en-US" dirty="0"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8845062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Reserve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23 January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Luminosity, Daniel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7350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42712"/>
            <a:ext cx="10515600" cy="750434"/>
          </a:xfrm>
        </p:spPr>
        <p:txBody>
          <a:bodyPr/>
          <a:lstStyle/>
          <a:p>
            <a:r>
              <a:rPr lang="en-US" dirty="0" smtClean="0"/>
              <a:t>Hourglass Effect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23 January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Luminosity, Daniel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28</a:t>
            </a:fld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4381500" y="2171700"/>
            <a:ext cx="2514600" cy="838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600" y="1750535"/>
            <a:ext cx="2060699" cy="84232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006600" y="770056"/>
            <a:ext cx="27552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Taking into account hourglass effect</a:t>
            </a:r>
            <a:endParaRPr lang="en-US" dirty="0">
              <a:latin typeface="Avenir Book"/>
              <a:cs typeface="Avenir Book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73700" y="4953000"/>
            <a:ext cx="55245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For flat beams, the optimum is around </a:t>
            </a:r>
            <a:r>
              <a:rPr lang="en-US" dirty="0" smtClean="0">
                <a:latin typeface="Lucida Grande"/>
                <a:ea typeface="Lucida Grande"/>
                <a:cs typeface="Lucida Grande"/>
              </a:rPr>
              <a:t>β</a:t>
            </a:r>
            <a:r>
              <a:rPr lang="en-US" baseline="-25000" dirty="0" smtClean="0">
                <a:latin typeface="Avenir Book"/>
                <a:cs typeface="Avenir Book"/>
              </a:rPr>
              <a:t>y </a:t>
            </a:r>
            <a:r>
              <a:rPr lang="en-US" dirty="0" smtClean="0">
                <a:latin typeface="Avenir Book"/>
                <a:cs typeface="Avenir Book"/>
              </a:rPr>
              <a:t>= 0.25 x </a:t>
            </a:r>
            <a:r>
              <a:rPr lang="en-US" dirty="0" err="1" smtClean="0">
                <a:latin typeface="Lucida Grande"/>
                <a:ea typeface="Lucida Grande"/>
                <a:cs typeface="Lucida Grande"/>
              </a:rPr>
              <a:t>σ</a:t>
            </a:r>
            <a:r>
              <a:rPr lang="en-US" baseline="-25000" dirty="0" err="1" smtClean="0">
                <a:latin typeface="Avenir Book"/>
                <a:cs typeface="Avenir Book"/>
              </a:rPr>
              <a:t>z</a:t>
            </a:r>
            <a:endParaRPr lang="en-US" baseline="-25000" dirty="0" smtClean="0">
              <a:latin typeface="Avenir Book"/>
              <a:cs typeface="Avenir Book"/>
            </a:endParaRPr>
          </a:p>
          <a:p>
            <a:endParaRPr lang="en-US" baseline="-25000" dirty="0">
              <a:latin typeface="Avenir Book"/>
              <a:cs typeface="Avenir Book"/>
            </a:endParaRPr>
          </a:p>
          <a:p>
            <a:r>
              <a:rPr lang="en-US" dirty="0" smtClean="0">
                <a:latin typeface="Avenir Book"/>
                <a:cs typeface="Avenir Book"/>
              </a:rPr>
              <a:t>Note: This is different for round beams</a:t>
            </a:r>
            <a:endParaRPr lang="en-US" dirty="0">
              <a:latin typeface="Avenir Book"/>
              <a:cs typeface="Avenir Book"/>
            </a:endParaRPr>
          </a:p>
        </p:txBody>
      </p:sp>
      <p:pic>
        <p:nvPicPr>
          <p:cNvPr id="11" name="Picture 10" descr="hourglass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" y="3511455"/>
            <a:ext cx="4572000" cy="3200400"/>
          </a:xfrm>
          <a:prstGeom prst="rect">
            <a:avLst/>
          </a:prstGeom>
        </p:spPr>
      </p:pic>
      <p:pic>
        <p:nvPicPr>
          <p:cNvPr id="12" name="Picture 11" descr="beta_y2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2068" y="683039"/>
            <a:ext cx="5741032" cy="401872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562345" y="2899180"/>
            <a:ext cx="32335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Luminosity does not improve much below </a:t>
            </a:r>
            <a:r>
              <a:rPr lang="en-US" dirty="0" smtClean="0">
                <a:latin typeface="Lucida Grande"/>
                <a:ea typeface="Lucida Grande"/>
                <a:cs typeface="Lucida Grande"/>
              </a:rPr>
              <a:t>β</a:t>
            </a:r>
            <a:r>
              <a:rPr lang="en-US" baseline="-25000" dirty="0" smtClean="0">
                <a:latin typeface="Avenir Book"/>
                <a:cs typeface="Avenir Book"/>
              </a:rPr>
              <a:t>y </a:t>
            </a:r>
            <a:r>
              <a:rPr lang="en-US" dirty="0" smtClean="0">
                <a:latin typeface="Avenir Book"/>
                <a:cs typeface="Avenir Book"/>
              </a:rPr>
              <a:t>&lt; </a:t>
            </a:r>
            <a:r>
              <a:rPr lang="en-US" dirty="0" err="1" smtClean="0">
                <a:latin typeface="Lucida Grande"/>
                <a:ea typeface="Lucida Grande"/>
                <a:cs typeface="Lucida Grande"/>
              </a:rPr>
              <a:t>σ</a:t>
            </a:r>
            <a:r>
              <a:rPr lang="en-US" baseline="-25000" dirty="0" err="1" smtClean="0">
                <a:latin typeface="Avenir Book"/>
                <a:cs typeface="Avenir Book"/>
              </a:rPr>
              <a:t>z</a:t>
            </a:r>
            <a:endParaRPr lang="en-US" dirty="0" smtClean="0">
              <a:latin typeface="Avenir Book"/>
              <a:cs typeface="Avenir Book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6248400" y="3162300"/>
            <a:ext cx="2057400" cy="1727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55149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750434"/>
          </a:xfrm>
        </p:spPr>
        <p:txBody>
          <a:bodyPr/>
          <a:lstStyle/>
          <a:p>
            <a:r>
              <a:rPr lang="en-US" dirty="0" err="1" smtClean="0"/>
              <a:t>Wakefields</a:t>
            </a:r>
            <a:r>
              <a:rPr lang="en-US" dirty="0" smtClean="0"/>
              <a:t> and Beam Current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23 January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Luminosity, Daniel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6146" y="1129844"/>
            <a:ext cx="4934182" cy="150592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cxnSp>
        <p:nvCxnSpPr>
          <p:cNvPr id="15" name="Straight Arrow Connector 14"/>
          <p:cNvCxnSpPr/>
          <p:nvPr/>
        </p:nvCxnSpPr>
        <p:spPr>
          <a:xfrm>
            <a:off x="7087577" y="1857405"/>
            <a:ext cx="0" cy="466695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451600" y="1892300"/>
            <a:ext cx="4414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88209" y="2337472"/>
            <a:ext cx="57172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Limits are given by </a:t>
            </a:r>
            <a:r>
              <a:rPr lang="en-US" dirty="0" err="1" smtClean="0">
                <a:latin typeface="Avenir Book"/>
                <a:cs typeface="Avenir Book"/>
              </a:rPr>
              <a:t>wakefields</a:t>
            </a:r>
            <a:r>
              <a:rPr lang="en-US" dirty="0" smtClean="0">
                <a:latin typeface="Avenir Book"/>
                <a:cs typeface="Avenir Book"/>
              </a:rPr>
              <a:t>:</a:t>
            </a:r>
          </a:p>
          <a:p>
            <a:r>
              <a:rPr lang="en-US" dirty="0" smtClean="0">
                <a:latin typeface="Avenir Book"/>
                <a:cs typeface="Avenir Book"/>
              </a:rPr>
              <a:t>With an offset particles produce transverse </a:t>
            </a:r>
            <a:r>
              <a:rPr lang="en-US" dirty="0" err="1" smtClean="0">
                <a:latin typeface="Avenir Book"/>
                <a:cs typeface="Avenir Book"/>
              </a:rPr>
              <a:t>wakefields</a:t>
            </a:r>
            <a:endParaRPr lang="en-US" dirty="0" smtClean="0">
              <a:latin typeface="Avenir Book"/>
              <a:cs typeface="Avenir Book"/>
            </a:endParaRPr>
          </a:p>
          <a:p>
            <a:pPr marL="285750" indent="-285750">
              <a:buFont typeface="Symbol" charset="0"/>
              <a:buChar char=""/>
            </a:pPr>
            <a:r>
              <a:rPr lang="en-US" dirty="0" smtClean="0">
                <a:latin typeface="Avenir Book"/>
                <a:cs typeface="Avenir Book"/>
              </a:rPr>
              <a:t>The head kicks the tail, force is defocusing</a:t>
            </a:r>
          </a:p>
          <a:p>
            <a:pPr marL="285750" indent="-285750">
              <a:buFont typeface="Symbol" charset="0"/>
              <a:buChar char=""/>
            </a:pPr>
            <a:r>
              <a:rPr lang="en-US" dirty="0">
                <a:latin typeface="Avenir Book"/>
                <a:cs typeface="Avenir Book"/>
              </a:rPr>
              <a:t>C</a:t>
            </a:r>
            <a:r>
              <a:rPr lang="en-US" dirty="0" smtClean="0">
                <a:latin typeface="Avenir Book"/>
                <a:cs typeface="Avenir Book"/>
              </a:rPr>
              <a:t>an render beam unstable</a:t>
            </a:r>
          </a:p>
        </p:txBody>
      </p:sp>
      <p:pic>
        <p:nvPicPr>
          <p:cNvPr id="19" name="Picture 18" descr="WF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8346" y="3139466"/>
            <a:ext cx="5118183" cy="3399391"/>
          </a:xfrm>
          <a:prstGeom prst="rect">
            <a:avLst/>
          </a:prstGeom>
        </p:spPr>
      </p:pic>
      <p:sp>
        <p:nvSpPr>
          <p:cNvPr id="20" name="object 7"/>
          <p:cNvSpPr/>
          <p:nvPr/>
        </p:nvSpPr>
        <p:spPr>
          <a:xfrm>
            <a:off x="3748191" y="3779102"/>
            <a:ext cx="2936355" cy="262213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TextBox 20"/>
          <p:cNvSpPr txBox="1"/>
          <p:nvPr/>
        </p:nvSpPr>
        <p:spPr>
          <a:xfrm>
            <a:off x="188209" y="1244600"/>
            <a:ext cx="4422143" cy="92333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Goal: </a:t>
            </a:r>
            <a:r>
              <a:rPr lang="en-US" dirty="0" err="1" smtClean="0">
                <a:latin typeface="Avenir Book"/>
                <a:cs typeface="Avenir Book"/>
              </a:rPr>
              <a:t>maximise</a:t>
            </a:r>
            <a:r>
              <a:rPr lang="en-US" dirty="0" smtClean="0">
                <a:latin typeface="Avenir Book"/>
                <a:cs typeface="Avenir Book"/>
              </a:rPr>
              <a:t> beam current</a:t>
            </a:r>
          </a:p>
          <a:p>
            <a:pPr marL="285750" indent="-285750">
              <a:buFont typeface="Symbol" charset="0"/>
              <a:buChar char=""/>
            </a:pPr>
            <a:r>
              <a:rPr lang="en-US" dirty="0" err="1" smtClean="0">
                <a:latin typeface="Avenir Book"/>
                <a:cs typeface="Avenir Book"/>
              </a:rPr>
              <a:t>Maximise</a:t>
            </a:r>
            <a:r>
              <a:rPr lang="en-US" dirty="0" smtClean="0">
                <a:latin typeface="Avenir Book"/>
                <a:cs typeface="Avenir Book"/>
              </a:rPr>
              <a:t> bunch charge</a:t>
            </a:r>
          </a:p>
          <a:p>
            <a:pPr marL="285750" indent="-285750">
              <a:buFont typeface="Symbol" charset="0"/>
              <a:buChar char=""/>
            </a:pPr>
            <a:r>
              <a:rPr lang="en-US" dirty="0" err="1" smtClean="0">
                <a:latin typeface="Avenir Book"/>
                <a:cs typeface="Avenir Book"/>
              </a:rPr>
              <a:t>Minimise</a:t>
            </a:r>
            <a:r>
              <a:rPr lang="en-US" dirty="0" smtClean="0">
                <a:latin typeface="Avenir Book"/>
                <a:cs typeface="Avenir Book"/>
              </a:rPr>
              <a:t> </a:t>
            </a:r>
            <a:r>
              <a:rPr lang="en-US" dirty="0">
                <a:latin typeface="Avenir Book"/>
                <a:cs typeface="Avenir Book"/>
              </a:rPr>
              <a:t>distance between </a:t>
            </a:r>
            <a:r>
              <a:rPr lang="en-US" dirty="0" smtClean="0">
                <a:latin typeface="Avenir Book"/>
                <a:cs typeface="Avenir Book"/>
              </a:rPr>
              <a:t>bunches</a:t>
            </a:r>
            <a:endParaRPr lang="en-US" dirty="0">
              <a:latin typeface="Avenir Book"/>
              <a:cs typeface="Avenir Book"/>
            </a:endParaRPr>
          </a:p>
        </p:txBody>
      </p:sp>
      <p:pic>
        <p:nvPicPr>
          <p:cNvPr id="22" name="Picture 21" descr="p2.tif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82275" y="776968"/>
            <a:ext cx="3862250" cy="825456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-11009" y="5754907"/>
            <a:ext cx="3759200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Multi-bunch </a:t>
            </a:r>
            <a:r>
              <a:rPr lang="en-US" dirty="0" err="1" smtClean="0">
                <a:latin typeface="Avenir Book"/>
                <a:cs typeface="Avenir Book"/>
              </a:rPr>
              <a:t>wakefields</a:t>
            </a:r>
            <a:r>
              <a:rPr lang="en-US" dirty="0" smtClean="0">
                <a:latin typeface="Avenir Book"/>
                <a:cs typeface="Avenir Book"/>
              </a:rPr>
              <a:t> </a:t>
            </a:r>
            <a:r>
              <a:rPr lang="en-US" dirty="0" err="1" smtClean="0">
                <a:latin typeface="Avenir Book"/>
                <a:cs typeface="Avenir Book"/>
              </a:rPr>
              <a:t>minimised</a:t>
            </a:r>
            <a:r>
              <a:rPr lang="en-US" dirty="0" smtClean="0">
                <a:latin typeface="Avenir Book"/>
                <a:cs typeface="Avenir Book"/>
              </a:rPr>
              <a:t> by damping and detuning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5508" y="3632200"/>
            <a:ext cx="340516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RF team loves small </a:t>
            </a:r>
            <a:r>
              <a:rPr lang="en-US" b="1" dirty="0" smtClean="0">
                <a:latin typeface="Avenir Book"/>
                <a:cs typeface="Avenir Book"/>
              </a:rPr>
              <a:t>a</a:t>
            </a:r>
          </a:p>
          <a:p>
            <a:r>
              <a:rPr lang="en-US" dirty="0" smtClean="0">
                <a:latin typeface="Avenir Book"/>
                <a:cs typeface="Avenir Book"/>
              </a:rPr>
              <a:t>Less power</a:t>
            </a:r>
          </a:p>
          <a:p>
            <a:r>
              <a:rPr lang="en-US" dirty="0" smtClean="0">
                <a:latin typeface="Avenir Book"/>
                <a:cs typeface="Avenir Book"/>
              </a:rPr>
              <a:t>easier to reach gradient</a:t>
            </a:r>
          </a:p>
          <a:p>
            <a:endParaRPr lang="en-US" dirty="0" smtClean="0">
              <a:latin typeface="Avenir Book"/>
              <a:cs typeface="Avenir Book"/>
            </a:endParaRPr>
          </a:p>
          <a:p>
            <a:r>
              <a:rPr lang="en-US" dirty="0" smtClean="0">
                <a:latin typeface="Avenir Book"/>
                <a:cs typeface="Avenir Book"/>
              </a:rPr>
              <a:t>Beam team hates small </a:t>
            </a:r>
            <a:r>
              <a:rPr lang="en-US" b="1" dirty="0" smtClean="0">
                <a:latin typeface="Avenir Book"/>
                <a:cs typeface="Avenir Book"/>
              </a:rPr>
              <a:t>a</a:t>
            </a:r>
          </a:p>
          <a:p>
            <a:r>
              <a:rPr lang="en-US" dirty="0" smtClean="0">
                <a:latin typeface="Avenir Book"/>
                <a:cs typeface="Avenir Book"/>
              </a:rPr>
              <a:t>More </a:t>
            </a:r>
            <a:r>
              <a:rPr lang="en-US" dirty="0" err="1" smtClean="0">
                <a:latin typeface="Avenir Book"/>
                <a:cs typeface="Avenir Book"/>
              </a:rPr>
              <a:t>wakefields</a:t>
            </a:r>
            <a:endParaRPr lang="en-US" dirty="0" smtClean="0">
              <a:latin typeface="Avenir Book"/>
              <a:cs typeface="Avenir Book"/>
            </a:endParaRPr>
          </a:p>
          <a:p>
            <a:r>
              <a:rPr lang="en-US" dirty="0" smtClean="0">
                <a:latin typeface="Avenir Book"/>
                <a:cs typeface="Avenir Book"/>
              </a:rPr>
              <a:t>Beam less stable</a:t>
            </a:r>
            <a:endParaRPr lang="en-US" dirty="0"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2239930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3950"/>
            <a:ext cx="10515600" cy="750434"/>
          </a:xfrm>
        </p:spPr>
        <p:txBody>
          <a:bodyPr>
            <a:normAutofit/>
          </a:bodyPr>
          <a:lstStyle/>
          <a:p>
            <a:r>
              <a:rPr lang="en-US" dirty="0" smtClean="0"/>
              <a:t>Luminosity and Parameter Drivers</a:t>
            </a:r>
            <a:endParaRPr lang="en-US" dirty="0"/>
          </a:p>
        </p:txBody>
      </p:sp>
      <p:pic>
        <p:nvPicPr>
          <p:cNvPr id="11" name="Picture 10" descr="p2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5392" y="2852516"/>
            <a:ext cx="5466858" cy="116840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8534400" y="4791277"/>
            <a:ext cx="191461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8000"/>
                </a:solidFill>
                <a:latin typeface="Avenir Book"/>
                <a:cs typeface="Avenir Book"/>
              </a:rPr>
              <a:t>Beam Quality</a:t>
            </a:r>
          </a:p>
          <a:p>
            <a:endParaRPr lang="en-US" sz="2000" dirty="0">
              <a:solidFill>
                <a:srgbClr val="008000"/>
              </a:solidFill>
              <a:latin typeface="Avenir Book"/>
              <a:cs typeface="Avenir Book"/>
            </a:endParaRPr>
          </a:p>
          <a:p>
            <a:r>
              <a:rPr lang="en-US" sz="2000" dirty="0" smtClean="0">
                <a:solidFill>
                  <a:srgbClr val="008000"/>
                </a:solidFill>
                <a:latin typeface="Avenir Book"/>
                <a:cs typeface="Avenir Book"/>
              </a:rPr>
              <a:t>(Many systems)</a:t>
            </a:r>
            <a:endParaRPr lang="en-US" sz="2000" dirty="0" smtClean="0">
              <a:solidFill>
                <a:srgbClr val="008000"/>
              </a:solidFill>
              <a:latin typeface="Avenir Book"/>
              <a:cs typeface="Avenir Book"/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4851400" y="3882013"/>
            <a:ext cx="926862" cy="90926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46" idx="0"/>
          </p:cNvCxnSpPr>
          <p:nvPr/>
        </p:nvCxnSpPr>
        <p:spPr>
          <a:xfrm flipV="1">
            <a:off x="7053964" y="3628424"/>
            <a:ext cx="159636" cy="815418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19" idx="0"/>
          </p:cNvCxnSpPr>
          <p:nvPr/>
        </p:nvCxnSpPr>
        <p:spPr>
          <a:xfrm flipH="1" flipV="1">
            <a:off x="8496303" y="4020917"/>
            <a:ext cx="995402" cy="770360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Luminosity, Daniel Schulte</a:t>
            </a:r>
            <a:endParaRPr lang="en-US"/>
          </a:p>
        </p:txBody>
      </p:sp>
      <p:pic>
        <p:nvPicPr>
          <p:cNvPr id="21" name="Picture 20" descr="p1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5037" y="1194179"/>
            <a:ext cx="4911180" cy="1160489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282223" y="1297709"/>
            <a:ext cx="35396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Avenir Book"/>
                <a:cs typeface="Avenir Book"/>
              </a:rPr>
              <a:t>Can re-write normal luminosity formula</a:t>
            </a:r>
            <a:endParaRPr lang="en-US" sz="2000" dirty="0">
              <a:latin typeface="Avenir Book"/>
              <a:cs typeface="Avenir Book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140200" y="4791277"/>
            <a:ext cx="17907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Avenir Book"/>
                <a:cs typeface="Avenir Book"/>
              </a:rPr>
              <a:t>Luminosity</a:t>
            </a:r>
          </a:p>
          <a:p>
            <a:r>
              <a:rPr lang="en-US" sz="2000" dirty="0" smtClean="0">
                <a:solidFill>
                  <a:srgbClr val="FF0000"/>
                </a:solidFill>
                <a:latin typeface="Avenir Book"/>
                <a:cs typeface="Avenir Book"/>
              </a:rPr>
              <a:t>s</a:t>
            </a:r>
            <a:r>
              <a:rPr lang="en-US" sz="2000" dirty="0" smtClean="0">
                <a:solidFill>
                  <a:srgbClr val="FF0000"/>
                </a:solidFill>
                <a:latin typeface="Avenir Book"/>
                <a:cs typeface="Avenir Book"/>
              </a:rPr>
              <a:t>pectrum</a:t>
            </a:r>
          </a:p>
          <a:p>
            <a:endParaRPr lang="en-US" sz="2000" dirty="0">
              <a:solidFill>
                <a:srgbClr val="FF0000"/>
              </a:solidFill>
              <a:latin typeface="Avenir Book"/>
              <a:cs typeface="Avenir Book"/>
            </a:endParaRPr>
          </a:p>
          <a:p>
            <a:r>
              <a:rPr lang="en-US" sz="2000" dirty="0" smtClean="0">
                <a:solidFill>
                  <a:srgbClr val="FF0000"/>
                </a:solidFill>
                <a:latin typeface="Avenir Book"/>
                <a:cs typeface="Avenir Book"/>
              </a:rPr>
              <a:t>(Physics)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5702300" y="4443842"/>
            <a:ext cx="27033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  <a:latin typeface="Avenir Book"/>
                <a:cs typeface="Avenir Book"/>
              </a:rPr>
              <a:t>Beam </a:t>
            </a:r>
            <a:r>
              <a:rPr lang="en-US" sz="2000" dirty="0" smtClean="0">
                <a:solidFill>
                  <a:srgbClr val="0000FF"/>
                </a:solidFill>
                <a:latin typeface="Avenir Book"/>
                <a:cs typeface="Avenir Book"/>
              </a:rPr>
              <a:t>current</a:t>
            </a:r>
          </a:p>
          <a:p>
            <a:endParaRPr lang="en-US" sz="2000" dirty="0">
              <a:solidFill>
                <a:srgbClr val="0000FF"/>
              </a:solidFill>
              <a:latin typeface="Avenir Book"/>
              <a:cs typeface="Avenir Book"/>
            </a:endParaRPr>
          </a:p>
          <a:p>
            <a:r>
              <a:rPr lang="en-US" sz="2000" dirty="0" smtClean="0">
                <a:solidFill>
                  <a:srgbClr val="0000FF"/>
                </a:solidFill>
                <a:latin typeface="Avenir Book"/>
                <a:cs typeface="Avenir Book"/>
              </a:rPr>
              <a:t>(Power and RF limits, beam stability)</a:t>
            </a:r>
            <a:endParaRPr lang="en-US" sz="2000" dirty="0" smtClean="0">
              <a:solidFill>
                <a:srgbClr val="0000FF"/>
              </a:solidFill>
              <a:latin typeface="Avenir Book"/>
              <a:cs typeface="Avenir Book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23 January 2019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0640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750434"/>
          </a:xfrm>
        </p:spPr>
        <p:txBody>
          <a:bodyPr/>
          <a:lstStyle/>
          <a:p>
            <a:r>
              <a:rPr lang="en-US" dirty="0" smtClean="0"/>
              <a:t>Tricks of the </a:t>
            </a:r>
            <a:r>
              <a:rPr lang="en-US" dirty="0"/>
              <a:t>B</a:t>
            </a:r>
            <a:r>
              <a:rPr lang="en-US" dirty="0" smtClean="0"/>
              <a:t>eam Physics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23 January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Luminosity, Daniel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30886" y="952500"/>
            <a:ext cx="6462014" cy="1200329"/>
          </a:xfrm>
          <a:prstGeom prst="rect">
            <a:avLst/>
          </a:prstGeom>
          <a:solidFill>
            <a:srgbClr val="FBE5D6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Make the focus strong again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Use O(10%) of the </a:t>
            </a:r>
            <a:r>
              <a:rPr lang="en-US" dirty="0" err="1" smtClean="0">
                <a:latin typeface="Avenir Book"/>
                <a:cs typeface="Avenir Book"/>
              </a:rPr>
              <a:t>linac</a:t>
            </a:r>
            <a:r>
              <a:rPr lang="en-US" dirty="0" smtClean="0">
                <a:latin typeface="Avenir Book"/>
                <a:cs typeface="Avenir Book"/>
              </a:rPr>
              <a:t> for magnets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Leads to small beta-function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Makes the beam stable (strong spring for an oscillator)</a:t>
            </a:r>
            <a:endParaRPr lang="en-US" dirty="0">
              <a:latin typeface="Avenir Book"/>
              <a:cs typeface="Avenir Book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692900" y="793946"/>
            <a:ext cx="4483100" cy="303662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p0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1500" y="883855"/>
            <a:ext cx="4038600" cy="2833347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230884" y="3419304"/>
            <a:ext cx="6157216" cy="303662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30885" y="2488105"/>
            <a:ext cx="6157215" cy="1200329"/>
          </a:xfrm>
          <a:prstGeom prst="rect">
            <a:avLst/>
          </a:prstGeom>
          <a:solidFill>
            <a:srgbClr val="DEEBF7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For single bunch </a:t>
            </a:r>
            <a:r>
              <a:rPr lang="en-US" dirty="0">
                <a:latin typeface="Avenir Book"/>
                <a:cs typeface="Avenir Book"/>
              </a:rPr>
              <a:t>u</a:t>
            </a:r>
            <a:r>
              <a:rPr lang="en-US" dirty="0" smtClean="0">
                <a:latin typeface="Avenir Book"/>
                <a:cs typeface="Avenir Book"/>
              </a:rPr>
              <a:t>se BNS damping (</a:t>
            </a:r>
            <a:r>
              <a:rPr lang="fr-CH" dirty="0">
                <a:latin typeface="Avenir Book"/>
                <a:cs typeface="Avenir Book"/>
              </a:rPr>
              <a:t>Balakin, Novokhatsky and </a:t>
            </a:r>
            <a:r>
              <a:rPr lang="fr-CH" dirty="0" smtClean="0">
                <a:latin typeface="Avenir Book"/>
                <a:cs typeface="Avenir Book"/>
              </a:rPr>
              <a:t>Smirnov)</a:t>
            </a:r>
          </a:p>
          <a:p>
            <a:pPr marL="285750" indent="-285750">
              <a:buFont typeface="Arial"/>
              <a:buChar char="•"/>
            </a:pPr>
            <a:r>
              <a:rPr lang="fr-CH" dirty="0" smtClean="0">
                <a:latin typeface="Avenir Book"/>
                <a:cs typeface="Avenir Book"/>
              </a:rPr>
              <a:t>Introduce energy chirp that compensates transverse wakefields</a:t>
            </a:r>
            <a:endParaRPr lang="en-US" dirty="0" smtClean="0">
              <a:latin typeface="Avenir Book"/>
              <a:cs typeface="Avenir Book"/>
            </a:endParaRPr>
          </a:p>
        </p:txBody>
      </p:sp>
      <p:pic>
        <p:nvPicPr>
          <p:cNvPr id="17" name="Picture 16" descr="espr2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1" y="3577502"/>
            <a:ext cx="5448300" cy="2936028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5694837" y="4024084"/>
            <a:ext cx="5509516" cy="243184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 descr="bns.ep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18053" y="4149269"/>
            <a:ext cx="4429347" cy="2235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01043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750434"/>
          </a:xfrm>
        </p:spPr>
        <p:txBody>
          <a:bodyPr/>
          <a:lstStyle/>
          <a:p>
            <a:r>
              <a:rPr lang="en-US" dirty="0" smtClean="0"/>
              <a:t>Beam Delivery System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23 January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Luminosity, Daniel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31</a:t>
            </a:fld>
            <a:endParaRPr lang="en-US"/>
          </a:p>
        </p:txBody>
      </p:sp>
      <p:pic>
        <p:nvPicPr>
          <p:cNvPr id="16" name="Picture 15" descr="high_resolution_Fig_11_9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8" r="6452"/>
          <a:stretch/>
        </p:blipFill>
        <p:spPr>
          <a:xfrm>
            <a:off x="4650154" y="1060198"/>
            <a:ext cx="7483232" cy="537639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7536" y="1053596"/>
            <a:ext cx="449204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First magnet has been at L* = 3.5 m from the interaction point, inside of detector</a:t>
            </a:r>
          </a:p>
          <a:p>
            <a:endParaRPr lang="en-US" dirty="0" smtClean="0">
              <a:latin typeface="Avenir Book"/>
              <a:cs typeface="Avenir Book"/>
            </a:endParaRPr>
          </a:p>
          <a:p>
            <a:r>
              <a:rPr lang="en-US" dirty="0" smtClean="0">
                <a:latin typeface="Avenir Book"/>
                <a:cs typeface="Avenir Book"/>
              </a:rPr>
              <a:t>Short L* limits chromaticity, the main challenge</a:t>
            </a:r>
          </a:p>
        </p:txBody>
      </p:sp>
    </p:spTree>
    <p:extLst>
      <p:ext uri="{BB962C8B-B14F-4D97-AF65-F5344CB8AC3E}">
        <p14:creationId xmlns:p14="http://schemas.microsoft.com/office/powerpoint/2010/main" val="10633185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750434"/>
          </a:xfrm>
        </p:spPr>
        <p:txBody>
          <a:bodyPr/>
          <a:lstStyle/>
          <a:p>
            <a:r>
              <a:rPr lang="en-US" dirty="0" smtClean="0"/>
              <a:t>Beam Delivery System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23 January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Luminosity, Daniel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32</a:t>
            </a:fld>
            <a:endParaRPr lang="en-US"/>
          </a:p>
        </p:txBody>
      </p:sp>
      <p:pic>
        <p:nvPicPr>
          <p:cNvPr id="16" name="Picture 15" descr="high_resolution_Fig_11_9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8" r="6452"/>
          <a:stretch/>
        </p:blipFill>
        <p:spPr>
          <a:xfrm>
            <a:off x="4650154" y="1060198"/>
            <a:ext cx="7483232" cy="5376397"/>
          </a:xfrm>
          <a:prstGeom prst="rect">
            <a:avLst/>
          </a:prstGeom>
        </p:spPr>
      </p:pic>
      <p:pic>
        <p:nvPicPr>
          <p:cNvPr id="17" name="Picture 16" descr="high_resolution_Fig_11_9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73" t="36260" r="44881" b="42298"/>
          <a:stretch/>
        </p:blipFill>
        <p:spPr>
          <a:xfrm>
            <a:off x="254001" y="3759826"/>
            <a:ext cx="4659108" cy="2676769"/>
          </a:xfrm>
          <a:prstGeom prst="rect">
            <a:avLst/>
          </a:prstGeom>
        </p:spPr>
      </p:pic>
      <p:cxnSp>
        <p:nvCxnSpPr>
          <p:cNvPr id="19" name="Straight Connector 18"/>
          <p:cNvCxnSpPr/>
          <p:nvPr/>
        </p:nvCxnSpPr>
        <p:spPr>
          <a:xfrm flipV="1">
            <a:off x="254001" y="3282462"/>
            <a:ext cx="6682153" cy="47736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4913109" y="3595077"/>
            <a:ext cx="4015968" cy="284151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4913109" y="3282462"/>
            <a:ext cx="4015968" cy="47736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97536" y="1053596"/>
            <a:ext cx="449204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First magnet has been at L* = 3.5 m from the interaction point, inside of detector</a:t>
            </a:r>
          </a:p>
          <a:p>
            <a:endParaRPr lang="en-US" dirty="0" smtClean="0">
              <a:latin typeface="Avenir Book"/>
              <a:cs typeface="Avenir Book"/>
            </a:endParaRPr>
          </a:p>
          <a:p>
            <a:r>
              <a:rPr lang="en-US" dirty="0" smtClean="0">
                <a:latin typeface="Avenir Book"/>
                <a:cs typeface="Avenir Book"/>
              </a:rPr>
              <a:t>Limited angular coverage of detector</a:t>
            </a:r>
          </a:p>
          <a:p>
            <a:endParaRPr lang="en-US" dirty="0" smtClean="0">
              <a:latin typeface="Avenir Book"/>
              <a:cs typeface="Avenir Book"/>
            </a:endParaRPr>
          </a:p>
          <a:p>
            <a:r>
              <a:rPr lang="en-US" dirty="0" smtClean="0">
                <a:latin typeface="Avenir Book"/>
                <a:cs typeface="Avenir Book"/>
              </a:rPr>
              <a:t>Magnet is put on cantilever from tunnel</a:t>
            </a:r>
          </a:p>
          <a:p>
            <a:endParaRPr lang="en-US" dirty="0">
              <a:latin typeface="Avenir Book"/>
              <a:cs typeface="Avenir Book"/>
            </a:endParaRPr>
          </a:p>
          <a:p>
            <a:r>
              <a:rPr lang="en-US" dirty="0" smtClean="0">
                <a:latin typeface="Avenir Book"/>
                <a:cs typeface="Avenir Book"/>
              </a:rPr>
              <a:t>Magnet needed to be shielded from detector solenoid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1934308" y="3595077"/>
            <a:ext cx="273538" cy="1035538"/>
          </a:xfrm>
          <a:prstGeom prst="straightConnector1">
            <a:avLst/>
          </a:prstGeom>
          <a:ln w="76200" cmpd="sng">
            <a:solidFill>
              <a:srgbClr val="CC66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97419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750434"/>
          </a:xfrm>
        </p:spPr>
        <p:txBody>
          <a:bodyPr/>
          <a:lstStyle/>
          <a:p>
            <a:r>
              <a:rPr lang="en-US" dirty="0" smtClean="0"/>
              <a:t>Beam Delivery System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23 January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Luminosity, Daniel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54000" y="1085334"/>
            <a:ext cx="525584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New design with L* = 6  places magnet outside of detector and mitigates high chromaticity</a:t>
            </a:r>
          </a:p>
          <a:p>
            <a:endParaRPr lang="en-US" dirty="0" smtClean="0">
              <a:latin typeface="Avenir Book"/>
              <a:cs typeface="Avenir Book"/>
            </a:endParaRPr>
          </a:p>
          <a:p>
            <a:r>
              <a:rPr lang="en-US" dirty="0" smtClean="0">
                <a:latin typeface="Avenir Book"/>
                <a:cs typeface="Avenir Book"/>
              </a:rPr>
              <a:t>Better for physics</a:t>
            </a:r>
          </a:p>
          <a:p>
            <a:endParaRPr lang="en-US" dirty="0" smtClean="0">
              <a:latin typeface="Avenir Book"/>
              <a:cs typeface="Avenir Book"/>
            </a:endParaRPr>
          </a:p>
          <a:p>
            <a:r>
              <a:rPr lang="en-US" dirty="0" smtClean="0">
                <a:latin typeface="Avenir Book"/>
                <a:cs typeface="Avenir Book"/>
              </a:rPr>
              <a:t>Also easier for equipment:</a:t>
            </a:r>
            <a:endParaRPr lang="en-US" dirty="0">
              <a:latin typeface="Avenir Book"/>
              <a:cs typeface="Avenir Book"/>
            </a:endParaRPr>
          </a:p>
          <a:p>
            <a:r>
              <a:rPr lang="en-US" dirty="0" smtClean="0">
                <a:latin typeface="Avenir Book"/>
                <a:cs typeface="Avenir Book"/>
              </a:rPr>
              <a:t>No shielding solenoid</a:t>
            </a:r>
          </a:p>
          <a:p>
            <a:r>
              <a:rPr lang="en-US" dirty="0" smtClean="0">
                <a:latin typeface="Avenir Book"/>
                <a:cs typeface="Avenir Book"/>
              </a:rPr>
              <a:t>Final </a:t>
            </a:r>
            <a:r>
              <a:rPr lang="en-US" dirty="0" err="1" smtClean="0">
                <a:latin typeface="Avenir Book"/>
                <a:cs typeface="Avenir Book"/>
              </a:rPr>
              <a:t>quadrupole</a:t>
            </a:r>
            <a:r>
              <a:rPr lang="en-US" dirty="0" smtClean="0">
                <a:latin typeface="Avenir Book"/>
                <a:cs typeface="Avenir Book"/>
              </a:rPr>
              <a:t> can be attached to tunnel floor</a:t>
            </a:r>
          </a:p>
        </p:txBody>
      </p:sp>
      <p:pic>
        <p:nvPicPr>
          <p:cNvPr id="3" name="Picture 2" descr="CLICdet_on_beam_cut_view_QD0_4700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80" t="10942" r="16364" b="7692"/>
          <a:stretch/>
        </p:blipFill>
        <p:spPr>
          <a:xfrm>
            <a:off x="5792998" y="971020"/>
            <a:ext cx="6359926" cy="5580028"/>
          </a:xfrm>
          <a:prstGeom prst="rect">
            <a:avLst/>
          </a:prstGeom>
        </p:spPr>
      </p:pic>
      <p:pic>
        <p:nvPicPr>
          <p:cNvPr id="9" name="Picture 8" descr="CLICdet_on_beam_cut_view_QD0_4700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67" t="42709" r="44676" b="41336"/>
          <a:stretch/>
        </p:blipFill>
        <p:spPr>
          <a:xfrm>
            <a:off x="21336" y="4213781"/>
            <a:ext cx="5850301" cy="230553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 flipV="1">
            <a:off x="21336" y="3399692"/>
            <a:ext cx="6445895" cy="81409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5871637" y="3145047"/>
            <a:ext cx="3589355" cy="106873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5871637" y="3614615"/>
            <a:ext cx="3589355" cy="290470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701431" y="3614615"/>
            <a:ext cx="454269" cy="1634705"/>
          </a:xfrm>
          <a:prstGeom prst="straightConnector1">
            <a:avLst/>
          </a:prstGeom>
          <a:ln w="76200" cmpd="sng">
            <a:solidFill>
              <a:srgbClr val="CC66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1090593" y="5545081"/>
            <a:ext cx="64933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rgbClr val="FF0000"/>
                </a:solidFill>
                <a:latin typeface="Zapf Dingbats"/>
                <a:ea typeface="Zapf Dingbats"/>
                <a:cs typeface="Zapf Dingbats"/>
              </a:rPr>
              <a:t>✓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8976464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87729"/>
            <a:ext cx="10515600" cy="750434"/>
          </a:xfrm>
        </p:spPr>
        <p:txBody>
          <a:bodyPr/>
          <a:lstStyle/>
          <a:p>
            <a:r>
              <a:rPr lang="en-US" dirty="0" smtClean="0"/>
              <a:t>Horizontal Optimum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23 January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Luminosity, Daniel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461355" y="2346499"/>
            <a:ext cx="29854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The total luminosity L varies strongly with beta-function</a:t>
            </a:r>
          </a:p>
        </p:txBody>
      </p:sp>
      <p:pic>
        <p:nvPicPr>
          <p:cNvPr id="8" name="Picture 7" descr="beta_x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0100" y="689187"/>
            <a:ext cx="6127447" cy="428921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250055" y="727287"/>
            <a:ext cx="2595661" cy="923330"/>
          </a:xfrm>
          <a:prstGeom prst="rect">
            <a:avLst/>
          </a:prstGeom>
          <a:solidFill>
            <a:srgbClr val="FFF2CC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Design value </a:t>
            </a:r>
            <a:r>
              <a:rPr lang="en-US" dirty="0" smtClean="0">
                <a:latin typeface="Lucida Grande"/>
                <a:ea typeface="Lucida Grande"/>
                <a:cs typeface="Lucida Grande"/>
              </a:rPr>
              <a:t>β</a:t>
            </a:r>
            <a:r>
              <a:rPr lang="en-US" baseline="-25000" dirty="0" smtClean="0">
                <a:latin typeface="Avenir Book"/>
                <a:cs typeface="Avenir Book"/>
              </a:rPr>
              <a:t>x</a:t>
            </a:r>
            <a:r>
              <a:rPr lang="en-US" dirty="0" smtClean="0">
                <a:latin typeface="Avenir Book"/>
                <a:cs typeface="Avenir Book"/>
              </a:rPr>
              <a:t>= 8 mm</a:t>
            </a:r>
          </a:p>
          <a:p>
            <a:endParaRPr lang="en-US" dirty="0" smtClean="0">
              <a:latin typeface="Avenir Book"/>
              <a:cs typeface="Avenir Book"/>
            </a:endParaRPr>
          </a:p>
          <a:p>
            <a:r>
              <a:rPr lang="en-US" dirty="0" smtClean="0">
                <a:latin typeface="Avenir Book"/>
                <a:cs typeface="Avenir Book"/>
              </a:rPr>
              <a:t>Reaches L</a:t>
            </a:r>
            <a:r>
              <a:rPr lang="en-US" baseline="-25000" dirty="0" smtClean="0">
                <a:latin typeface="Avenir Book"/>
                <a:cs typeface="Avenir Book"/>
              </a:rPr>
              <a:t>0.01</a:t>
            </a:r>
            <a:r>
              <a:rPr lang="en-US" dirty="0" smtClean="0">
                <a:latin typeface="Avenir Book"/>
                <a:cs typeface="Avenir Book"/>
              </a:rPr>
              <a:t>/L=60%</a:t>
            </a:r>
            <a:endParaRPr lang="en-US" dirty="0">
              <a:latin typeface="Avenir Book"/>
              <a:cs typeface="Avenir Book"/>
            </a:endParaRPr>
          </a:p>
        </p:txBody>
      </p:sp>
      <p:cxnSp>
        <p:nvCxnSpPr>
          <p:cNvPr id="10" name="Straight Arrow Connector 9"/>
          <p:cNvCxnSpPr>
            <a:stCxn id="9" idx="3"/>
          </p:cNvCxnSpPr>
          <p:nvPr/>
        </p:nvCxnSpPr>
        <p:spPr>
          <a:xfrm>
            <a:off x="3845716" y="1188952"/>
            <a:ext cx="3787839" cy="7160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7737324" y="689187"/>
            <a:ext cx="0" cy="366691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68300" y="4171623"/>
            <a:ext cx="40785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But </a:t>
            </a:r>
            <a:r>
              <a:rPr lang="en-US" dirty="0">
                <a:latin typeface="Avenir Book"/>
                <a:cs typeface="Avenir Book"/>
              </a:rPr>
              <a:t>L</a:t>
            </a:r>
            <a:r>
              <a:rPr lang="en-US" baseline="-25000" dirty="0">
                <a:latin typeface="Avenir Book"/>
                <a:cs typeface="Avenir Book"/>
              </a:rPr>
              <a:t>0.01</a:t>
            </a:r>
            <a:r>
              <a:rPr lang="en-US" dirty="0">
                <a:latin typeface="Avenir Book"/>
                <a:cs typeface="Avenir Book"/>
              </a:rPr>
              <a:t> does not </a:t>
            </a:r>
            <a:r>
              <a:rPr lang="en-US" dirty="0" smtClean="0">
                <a:latin typeface="Avenir Book"/>
                <a:cs typeface="Avenir Book"/>
              </a:rPr>
              <a:t>change so much</a:t>
            </a:r>
          </a:p>
          <a:p>
            <a:endParaRPr lang="en-US" dirty="0">
              <a:latin typeface="Avenir Book"/>
              <a:cs typeface="Avenir Book"/>
            </a:endParaRPr>
          </a:p>
          <a:p>
            <a:r>
              <a:rPr lang="en-US" dirty="0" smtClean="0">
                <a:latin typeface="Avenir Book"/>
                <a:cs typeface="Avenir Book"/>
              </a:rPr>
              <a:t>Hard to push beta-functions</a:t>
            </a:r>
            <a:r>
              <a:rPr lang="en-US" dirty="0">
                <a:latin typeface="Avenir Book"/>
                <a:cs typeface="Avenir Book"/>
              </a:rPr>
              <a:t> </a:t>
            </a:r>
            <a:r>
              <a:rPr lang="en-US" dirty="0" smtClean="0">
                <a:latin typeface="Avenir Book"/>
                <a:cs typeface="Avenir Book"/>
              </a:rPr>
              <a:t>that low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4255355" y="2057400"/>
            <a:ext cx="1816100" cy="5969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12" idx="3"/>
          </p:cNvCxnSpPr>
          <p:nvPr/>
        </p:nvCxnSpPr>
        <p:spPr>
          <a:xfrm flipV="1">
            <a:off x="4446815" y="3416302"/>
            <a:ext cx="1700840" cy="121698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186831" y="5499100"/>
            <a:ext cx="5341469" cy="64633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Use </a:t>
            </a:r>
            <a:r>
              <a:rPr lang="en-US" dirty="0">
                <a:latin typeface="Avenir Book"/>
                <a:cs typeface="Avenir Book"/>
              </a:rPr>
              <a:t>L</a:t>
            </a:r>
            <a:r>
              <a:rPr lang="en-US" baseline="-25000" dirty="0">
                <a:latin typeface="Avenir Book"/>
                <a:cs typeface="Avenir Book"/>
              </a:rPr>
              <a:t>0.01</a:t>
            </a:r>
            <a:r>
              <a:rPr lang="en-US" dirty="0">
                <a:latin typeface="Avenir Book"/>
                <a:cs typeface="Avenir Book"/>
              </a:rPr>
              <a:t>/L=60</a:t>
            </a:r>
            <a:r>
              <a:rPr lang="en-US" dirty="0" smtClean="0">
                <a:latin typeface="Avenir Book"/>
                <a:cs typeface="Avenir Book"/>
              </a:rPr>
              <a:t>% as criterion</a:t>
            </a:r>
          </a:p>
          <a:p>
            <a:r>
              <a:rPr lang="en-US" dirty="0" smtClean="0">
                <a:latin typeface="Avenir Book"/>
                <a:cs typeface="Avenir Book"/>
              </a:rPr>
              <a:t>Reasonable compromise for most physics studies</a:t>
            </a:r>
          </a:p>
        </p:txBody>
      </p:sp>
    </p:spTree>
    <p:extLst>
      <p:ext uri="{BB962C8B-B14F-4D97-AF65-F5344CB8AC3E}">
        <p14:creationId xmlns:p14="http://schemas.microsoft.com/office/powerpoint/2010/main" val="37472112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87729"/>
            <a:ext cx="10515600" cy="750434"/>
          </a:xfrm>
        </p:spPr>
        <p:txBody>
          <a:bodyPr/>
          <a:lstStyle/>
          <a:p>
            <a:r>
              <a:rPr lang="en-US" dirty="0" smtClean="0"/>
              <a:t>Vertical Optimum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23 January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Luminosity, Daniel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35</a:t>
            </a:fld>
            <a:endParaRPr lang="en-US"/>
          </a:p>
        </p:txBody>
      </p:sp>
      <p:pic>
        <p:nvPicPr>
          <p:cNvPr id="8" name="Picture 7" descr="beta_y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1400" y="748611"/>
            <a:ext cx="5829300" cy="4080510"/>
          </a:xfrm>
          <a:prstGeom prst="rect">
            <a:avLst/>
          </a:prstGeom>
        </p:spPr>
      </p:pic>
      <p:pic>
        <p:nvPicPr>
          <p:cNvPr id="9" name="Picture 8" descr="p1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0136" y="1642764"/>
            <a:ext cx="2626937" cy="77987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791332" y="1191636"/>
            <a:ext cx="27552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Including pinch effect</a:t>
            </a:r>
            <a:endParaRPr lang="en-US" dirty="0">
              <a:latin typeface="Avenir Book"/>
              <a:cs typeface="Avenir Book"/>
            </a:endParaRPr>
          </a:p>
        </p:txBody>
      </p:sp>
      <p:cxnSp>
        <p:nvCxnSpPr>
          <p:cNvPr id="12" name="Straight Arrow Connector 11"/>
          <p:cNvCxnSpPr>
            <a:stCxn id="13" idx="0"/>
          </p:cNvCxnSpPr>
          <p:nvPr/>
        </p:nvCxnSpPr>
        <p:spPr>
          <a:xfrm flipH="1" flipV="1">
            <a:off x="8740020" y="2378888"/>
            <a:ext cx="715130" cy="30340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556500" y="5412954"/>
            <a:ext cx="3797300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CLIC choice 100 </a:t>
            </a:r>
            <a:r>
              <a:rPr lang="en-US" dirty="0" err="1" smtClean="0">
                <a:latin typeface="Avenir Book"/>
                <a:cs typeface="Avenir Book"/>
              </a:rPr>
              <a:t>μm</a:t>
            </a:r>
            <a:r>
              <a:rPr lang="en-US" dirty="0" smtClean="0">
                <a:latin typeface="Avenir Book"/>
                <a:cs typeface="Avenir Book"/>
              </a:rPr>
              <a:t>,</a:t>
            </a:r>
          </a:p>
          <a:p>
            <a:r>
              <a:rPr lang="en-US" dirty="0" smtClean="0">
                <a:latin typeface="Avenir Book"/>
                <a:cs typeface="Avenir Book"/>
              </a:rPr>
              <a:t>reached by beam delivery system</a:t>
            </a:r>
            <a:endParaRPr lang="en-US" dirty="0">
              <a:latin typeface="Avenir Book"/>
              <a:cs typeface="Avenir Book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4418269" y="2032700"/>
            <a:ext cx="2515931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651001" y="3573357"/>
            <a:ext cx="2628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Geometric luminosity</a:t>
            </a:r>
          </a:p>
          <a:p>
            <a:r>
              <a:rPr lang="en-US" dirty="0" smtClean="0">
                <a:latin typeface="Avenir Book"/>
                <a:cs typeface="Avenir Book"/>
              </a:rPr>
              <a:t>No beam-beam forces</a:t>
            </a:r>
            <a:endParaRPr lang="en-US" dirty="0">
              <a:latin typeface="Avenir Book"/>
              <a:cs typeface="Avenir Book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39700" y="4996640"/>
            <a:ext cx="5219700" cy="646331"/>
          </a:xfrm>
          <a:prstGeom prst="rect">
            <a:avLst/>
          </a:prstGeom>
          <a:solidFill>
            <a:srgbClr val="B7DEE8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Somewhat above optimum because small beta-functions because it is easier for the machine</a:t>
            </a:r>
          </a:p>
        </p:txBody>
      </p:sp>
      <p:cxnSp>
        <p:nvCxnSpPr>
          <p:cNvPr id="19" name="Straight Arrow Connector 18"/>
          <p:cNvCxnSpPr>
            <a:stCxn id="15" idx="3"/>
          </p:cNvCxnSpPr>
          <p:nvPr/>
        </p:nvCxnSpPr>
        <p:spPr>
          <a:xfrm flipV="1">
            <a:off x="4279901" y="3314700"/>
            <a:ext cx="2508249" cy="58182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92763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750434"/>
          </a:xfrm>
        </p:spPr>
        <p:txBody>
          <a:bodyPr/>
          <a:lstStyle/>
          <a:p>
            <a:r>
              <a:rPr lang="en-US" dirty="0" smtClean="0"/>
              <a:t>Main </a:t>
            </a:r>
            <a:r>
              <a:rPr lang="en-US" dirty="0" err="1" smtClean="0"/>
              <a:t>Linac</a:t>
            </a:r>
            <a:r>
              <a:rPr lang="en-US" dirty="0" smtClean="0"/>
              <a:t> </a:t>
            </a:r>
            <a:r>
              <a:rPr lang="en-US" dirty="0" err="1" smtClean="0"/>
              <a:t>Emittance</a:t>
            </a:r>
            <a:r>
              <a:rPr lang="en-US" dirty="0" smtClean="0"/>
              <a:t> Growth (3 </a:t>
            </a:r>
            <a:r>
              <a:rPr lang="en-US" dirty="0" err="1" smtClean="0"/>
              <a:t>TeV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23 January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Luminosity, Daniel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36</a:t>
            </a:fld>
            <a:endParaRPr lang="en-US"/>
          </a:p>
        </p:txBody>
      </p:sp>
      <p:graphicFrame>
        <p:nvGraphicFramePr>
          <p:cNvPr id="14" name="objec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8967462"/>
              </p:ext>
            </p:extLst>
          </p:nvPr>
        </p:nvGraphicFramePr>
        <p:xfrm>
          <a:off x="3036645" y="997045"/>
          <a:ext cx="8966200" cy="251571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50761"/>
                <a:gridCol w="2040423"/>
                <a:gridCol w="936256"/>
                <a:gridCol w="1372586"/>
                <a:gridCol w="1566174"/>
              </a:tblGrid>
              <a:tr h="283413">
                <a:tc>
                  <a:txBody>
                    <a:bodyPr/>
                    <a:lstStyle/>
                    <a:p>
                      <a:pPr marL="824230">
                        <a:lnSpc>
                          <a:spcPct val="100000"/>
                        </a:lnSpc>
                      </a:pPr>
                      <a:r>
                        <a:rPr sz="1800" dirty="0">
                          <a:latin typeface="Avenir Book"/>
                          <a:cs typeface="Avenir Book"/>
                        </a:rPr>
                        <a:t>imper</a:t>
                      </a:r>
                      <a:r>
                        <a:rPr sz="1800" spc="-55" dirty="0">
                          <a:latin typeface="Avenir Book"/>
                          <a:cs typeface="Avenir Book"/>
                        </a:rPr>
                        <a:t>f</a:t>
                      </a:r>
                      <a:r>
                        <a:rPr sz="1800" dirty="0">
                          <a:latin typeface="Avenir Book"/>
                          <a:cs typeface="Avenir Book"/>
                        </a:rPr>
                        <a:t>ection</a:t>
                      </a:r>
                    </a:p>
                  </a:txBody>
                  <a:tcPr marL="0" marR="0" marT="0" marB="0">
                    <a:lnL w="5054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  <a:lnT w="5054">
                      <a:solidFill>
                        <a:srgbClr val="000000"/>
                      </a:solidFill>
                      <a:prstDash val="solid"/>
                    </a:lnT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8910">
                        <a:lnSpc>
                          <a:spcPct val="100000"/>
                        </a:lnSpc>
                      </a:pPr>
                      <a:r>
                        <a:rPr sz="1800" dirty="0">
                          <a:latin typeface="Avenir Book"/>
                          <a:cs typeface="Avenir Book"/>
                        </a:rPr>
                        <a:t>with</a:t>
                      </a:r>
                      <a:r>
                        <a:rPr sz="1800" spc="50" dirty="0">
                          <a:latin typeface="Avenir Book"/>
                          <a:cs typeface="Avenir Book"/>
                        </a:rPr>
                        <a:t> </a:t>
                      </a:r>
                      <a:r>
                        <a:rPr sz="1800" dirty="0">
                          <a:latin typeface="Avenir Book"/>
                          <a:cs typeface="Avenir Book"/>
                        </a:rPr>
                        <a:t>respect</a:t>
                      </a:r>
                      <a:r>
                        <a:rPr sz="1800" spc="50" dirty="0">
                          <a:latin typeface="Avenir Book"/>
                          <a:cs typeface="Avenir Book"/>
                        </a:rPr>
                        <a:t> </a:t>
                      </a:r>
                      <a:r>
                        <a:rPr sz="1800" dirty="0">
                          <a:latin typeface="Avenir Book"/>
                          <a:cs typeface="Avenir Book"/>
                        </a:rPr>
                        <a:t>to</a:t>
                      </a:r>
                      <a:endParaRPr sz="1800">
                        <a:latin typeface="Avenir Book"/>
                        <a:cs typeface="Avenir Book"/>
                      </a:endParaRP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  <a:lnT w="5054">
                      <a:solidFill>
                        <a:srgbClr val="000000"/>
                      </a:solidFill>
                      <a:prstDash val="solid"/>
                    </a:lnT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3025">
                        <a:lnSpc>
                          <a:spcPct val="100000"/>
                        </a:lnSpc>
                      </a:pPr>
                      <a:r>
                        <a:rPr sz="1800" dirty="0">
                          <a:latin typeface="Avenir Book"/>
                          <a:cs typeface="Avenir Book"/>
                        </a:rPr>
                        <a:t>symbol</a:t>
                      </a:r>
                      <a:endParaRPr sz="1800">
                        <a:latin typeface="Avenir Book"/>
                        <a:cs typeface="Avenir Book"/>
                      </a:endParaRP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7">
                      <a:solidFill>
                        <a:srgbClr val="000000"/>
                      </a:solidFill>
                      <a:prstDash val="solid"/>
                    </a:lnR>
                    <a:lnT w="5054">
                      <a:solidFill>
                        <a:srgbClr val="000000"/>
                      </a:solidFill>
                      <a:prstDash val="solid"/>
                    </a:lnT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57505">
                        <a:lnSpc>
                          <a:spcPct val="100000"/>
                        </a:lnSpc>
                      </a:pPr>
                      <a:r>
                        <a:rPr sz="1800" spc="-45" dirty="0">
                          <a:latin typeface="Avenir Book"/>
                          <a:cs typeface="Avenir Book"/>
                        </a:rPr>
                        <a:t>v</a:t>
                      </a:r>
                      <a:r>
                        <a:rPr sz="1800" dirty="0">
                          <a:latin typeface="Avenir Book"/>
                          <a:cs typeface="Avenir Book"/>
                        </a:rPr>
                        <a:t>alue</a:t>
                      </a:r>
                      <a:endParaRPr sz="1800">
                        <a:latin typeface="Avenir Book"/>
                        <a:cs typeface="Avenir Book"/>
                      </a:endParaRPr>
                    </a:p>
                  </a:txBody>
                  <a:tcPr marL="0" marR="0" marT="0" marB="0">
                    <a:lnL w="5057">
                      <a:solidFill>
                        <a:srgbClr val="000000"/>
                      </a:solidFill>
                      <a:prstDash val="solid"/>
                    </a:lnL>
                    <a:lnR w="5056">
                      <a:solidFill>
                        <a:srgbClr val="000000"/>
                      </a:solidFill>
                      <a:prstDash val="solid"/>
                    </a:lnR>
                    <a:lnT w="5054">
                      <a:solidFill>
                        <a:srgbClr val="000000"/>
                      </a:solidFill>
                      <a:prstDash val="solid"/>
                    </a:lnT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3025">
                        <a:lnSpc>
                          <a:spcPct val="100000"/>
                        </a:lnSpc>
                      </a:pPr>
                      <a:r>
                        <a:rPr sz="1800" dirty="0">
                          <a:latin typeface="Avenir Book"/>
                          <a:cs typeface="Avenir Book"/>
                        </a:rPr>
                        <a:t>emitt.</a:t>
                      </a:r>
                      <a:r>
                        <a:rPr sz="1800" spc="165" dirty="0">
                          <a:latin typeface="Avenir Book"/>
                          <a:cs typeface="Avenir Book"/>
                        </a:rPr>
                        <a:t> </a:t>
                      </a:r>
                      <a:r>
                        <a:rPr sz="1800" spc="-20" dirty="0">
                          <a:latin typeface="Avenir Book"/>
                          <a:cs typeface="Avenir Book"/>
                        </a:rPr>
                        <a:t>g</a:t>
                      </a:r>
                      <a:r>
                        <a:rPr sz="1800" dirty="0">
                          <a:latin typeface="Avenir Book"/>
                          <a:cs typeface="Avenir Book"/>
                        </a:rPr>
                        <a:t>r</a:t>
                      </a:r>
                      <a:r>
                        <a:rPr sz="1800" spc="-30" dirty="0">
                          <a:latin typeface="Avenir Book"/>
                          <a:cs typeface="Avenir Book"/>
                        </a:rPr>
                        <a:t>o</a:t>
                      </a:r>
                      <a:r>
                        <a:rPr sz="1800" dirty="0">
                          <a:latin typeface="Avenir Book"/>
                          <a:cs typeface="Avenir Book"/>
                        </a:rPr>
                        <a:t>wth</a:t>
                      </a:r>
                      <a:endParaRPr sz="1800">
                        <a:latin typeface="Avenir Book"/>
                        <a:cs typeface="Avenir Book"/>
                      </a:endParaRPr>
                    </a:p>
                  </a:txBody>
                  <a:tcPr marL="0" marR="0" marT="0" marB="0">
                    <a:lnL w="5056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  <a:lnT w="5054">
                      <a:solidFill>
                        <a:srgbClr val="000000"/>
                      </a:solidFill>
                      <a:prstDash val="solid"/>
                    </a:lnT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87785">
                <a:tc>
                  <a:txBody>
                    <a:bodyPr/>
                    <a:lstStyle/>
                    <a:p>
                      <a:pPr marL="881380">
                        <a:lnSpc>
                          <a:spcPct val="100000"/>
                        </a:lnSpc>
                      </a:pPr>
                      <a:r>
                        <a:rPr sz="1800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BPM</a:t>
                      </a:r>
                      <a:r>
                        <a:rPr sz="1800" spc="50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 </a:t>
                      </a:r>
                      <a:r>
                        <a:rPr sz="1800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offset</a:t>
                      </a:r>
                    </a:p>
                  </a:txBody>
                  <a:tcPr marL="0" marR="0" marT="0" marB="0">
                    <a:lnL w="5054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  <a:lnT w="5054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184150">
                        <a:lnSpc>
                          <a:spcPct val="100000"/>
                        </a:lnSpc>
                      </a:pPr>
                      <a:r>
                        <a:rPr sz="1800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wire</a:t>
                      </a:r>
                      <a:r>
                        <a:rPr sz="1800" spc="50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 </a:t>
                      </a:r>
                      <a:r>
                        <a:rPr sz="1800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re</a:t>
                      </a:r>
                      <a:r>
                        <a:rPr sz="1800" spc="-55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f</a:t>
                      </a:r>
                      <a:r>
                        <a:rPr sz="1800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erence</a:t>
                      </a:r>
                      <a:endParaRPr sz="1800">
                        <a:solidFill>
                          <a:srgbClr val="FF0000"/>
                        </a:solidFill>
                        <a:latin typeface="Avenir Book"/>
                        <a:cs typeface="Avenir Book"/>
                      </a:endParaRP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  <a:lnT w="5054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156845">
                        <a:lnSpc>
                          <a:spcPct val="100000"/>
                        </a:lnSpc>
                      </a:pPr>
                      <a:r>
                        <a:rPr lang="el-GR" sz="1800" i="1" dirty="0" smtClean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σ</a:t>
                      </a:r>
                      <a:r>
                        <a:rPr sz="1800" i="1" spc="60" baseline="-25000" dirty="0" smtClean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B</a:t>
                      </a:r>
                      <a:r>
                        <a:rPr sz="1800" i="1" spc="160" baseline="-25000" dirty="0" smtClean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P</a:t>
                      </a:r>
                      <a:r>
                        <a:rPr sz="1800" i="1" baseline="-25000" dirty="0" smtClean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M</a:t>
                      </a:r>
                      <a:endParaRPr sz="1800" baseline="-25000" dirty="0">
                        <a:solidFill>
                          <a:srgbClr val="FF0000"/>
                        </a:solidFill>
                        <a:latin typeface="Avenir Book"/>
                        <a:cs typeface="Avenir Book"/>
                      </a:endParaRP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7">
                      <a:solidFill>
                        <a:srgbClr val="000000"/>
                      </a:solidFill>
                      <a:prstDash val="solid"/>
                    </a:lnR>
                    <a:lnT w="5054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00000"/>
                        </a:lnSpc>
                      </a:pPr>
                      <a:r>
                        <a:rPr sz="1800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14</a:t>
                      </a:r>
                      <a:r>
                        <a:rPr sz="1800" spc="-140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 </a:t>
                      </a:r>
                      <a:r>
                        <a:rPr sz="1800" i="1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µ</a:t>
                      </a:r>
                      <a:r>
                        <a:rPr sz="1800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m</a:t>
                      </a:r>
                      <a:endParaRPr sz="1800">
                        <a:solidFill>
                          <a:srgbClr val="FF0000"/>
                        </a:solidFill>
                        <a:latin typeface="Avenir Book"/>
                        <a:cs typeface="Avenir Book"/>
                      </a:endParaRPr>
                    </a:p>
                  </a:txBody>
                  <a:tcPr marL="0" marR="0" marT="0" marB="0">
                    <a:lnL w="5057">
                      <a:solidFill>
                        <a:srgbClr val="000000"/>
                      </a:solidFill>
                      <a:prstDash val="solid"/>
                    </a:lnL>
                    <a:lnR w="5056">
                      <a:solidFill>
                        <a:srgbClr val="000000"/>
                      </a:solidFill>
                      <a:prstDash val="solid"/>
                    </a:lnR>
                    <a:lnT w="5054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00000"/>
                        </a:lnSpc>
                      </a:pPr>
                      <a:r>
                        <a:rPr sz="1800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0</a:t>
                      </a:r>
                      <a:r>
                        <a:rPr sz="1800" i="1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.</a:t>
                      </a:r>
                      <a:r>
                        <a:rPr sz="1800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367</a:t>
                      </a:r>
                      <a:r>
                        <a:rPr sz="1800" spc="-140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 </a:t>
                      </a:r>
                      <a:r>
                        <a:rPr sz="1800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nm</a:t>
                      </a:r>
                    </a:p>
                  </a:txBody>
                  <a:tcPr marL="0" marR="0" marT="0" marB="0">
                    <a:lnL w="5056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  <a:lnT w="5054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  <a:tr h="278358">
                <a:tc>
                  <a:txBody>
                    <a:bodyPr/>
                    <a:lstStyle/>
                    <a:p>
                      <a:pPr marL="675005">
                        <a:lnSpc>
                          <a:spcPct val="100000"/>
                        </a:lnSpc>
                      </a:pPr>
                      <a:r>
                        <a:rPr sz="1800" dirty="0">
                          <a:latin typeface="Avenir Book"/>
                          <a:cs typeface="Avenir Book"/>
                        </a:rPr>
                        <a:t>BPM</a:t>
                      </a:r>
                      <a:r>
                        <a:rPr sz="1800" spc="50" dirty="0">
                          <a:latin typeface="Avenir Book"/>
                          <a:cs typeface="Avenir Book"/>
                        </a:rPr>
                        <a:t> </a:t>
                      </a:r>
                      <a:r>
                        <a:rPr sz="1800" dirty="0">
                          <a:latin typeface="Avenir Book"/>
                          <a:cs typeface="Avenir Book"/>
                        </a:rPr>
                        <a:t>resolution</a:t>
                      </a:r>
                    </a:p>
                  </a:txBody>
                  <a:tcPr marL="0" marR="0" marT="0" marB="0">
                    <a:lnL w="5054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endParaRPr sz="1800" dirty="0">
                        <a:latin typeface="Avenir Book"/>
                        <a:cs typeface="Avenir Book"/>
                      </a:endParaRP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250190">
                        <a:lnSpc>
                          <a:spcPct val="100000"/>
                        </a:lnSpc>
                      </a:pPr>
                      <a:r>
                        <a:rPr lang="el-GR" sz="1800" i="1" dirty="0" smtClean="0">
                          <a:latin typeface="Avenir Book"/>
                          <a:cs typeface="Avenir Book"/>
                        </a:rPr>
                        <a:t>σ</a:t>
                      </a:r>
                      <a:r>
                        <a:rPr sz="1800" i="1" spc="30" baseline="-25000" dirty="0" smtClean="0">
                          <a:latin typeface="Avenir Book"/>
                          <a:cs typeface="Avenir Book"/>
                        </a:rPr>
                        <a:t>r</a:t>
                      </a:r>
                      <a:r>
                        <a:rPr sz="1800" i="1" baseline="-25000" dirty="0" smtClean="0">
                          <a:latin typeface="Avenir Book"/>
                          <a:cs typeface="Avenir Book"/>
                        </a:rPr>
                        <a:t>es</a:t>
                      </a:r>
                      <a:endParaRPr sz="1800" baseline="-25000" dirty="0">
                        <a:latin typeface="Avenir Book"/>
                        <a:cs typeface="Avenir Book"/>
                      </a:endParaRP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7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297180">
                        <a:lnSpc>
                          <a:spcPct val="100000"/>
                        </a:lnSpc>
                      </a:pPr>
                      <a:r>
                        <a:rPr sz="1800" dirty="0">
                          <a:latin typeface="Avenir Book"/>
                          <a:cs typeface="Avenir Book"/>
                        </a:rPr>
                        <a:t>0.1</a:t>
                      </a:r>
                      <a:r>
                        <a:rPr sz="1800" spc="-140" dirty="0">
                          <a:latin typeface="Avenir Book"/>
                          <a:cs typeface="Avenir Book"/>
                        </a:rPr>
                        <a:t> </a:t>
                      </a:r>
                      <a:r>
                        <a:rPr sz="1800" i="1" dirty="0">
                          <a:latin typeface="Avenir Book"/>
                          <a:cs typeface="Avenir Book"/>
                        </a:rPr>
                        <a:t>µ</a:t>
                      </a:r>
                      <a:r>
                        <a:rPr sz="1800" dirty="0">
                          <a:latin typeface="Avenir Book"/>
                          <a:cs typeface="Avenir Book"/>
                        </a:rPr>
                        <a:t>m</a:t>
                      </a:r>
                      <a:endParaRPr sz="1800">
                        <a:latin typeface="Avenir Book"/>
                        <a:cs typeface="Avenir Book"/>
                      </a:endParaRPr>
                    </a:p>
                  </a:txBody>
                  <a:tcPr marL="0" marR="0" marT="0" marB="0">
                    <a:lnL w="5057">
                      <a:solidFill>
                        <a:srgbClr val="000000"/>
                      </a:solidFill>
                      <a:prstDash val="solid"/>
                    </a:lnL>
                    <a:lnR w="5056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364490">
                        <a:lnSpc>
                          <a:spcPct val="100000"/>
                        </a:lnSpc>
                      </a:pPr>
                      <a:r>
                        <a:rPr sz="1800" dirty="0">
                          <a:latin typeface="Avenir Book"/>
                          <a:cs typeface="Avenir Book"/>
                        </a:rPr>
                        <a:t>0</a:t>
                      </a:r>
                      <a:r>
                        <a:rPr sz="1800" i="1" dirty="0">
                          <a:latin typeface="Avenir Book"/>
                          <a:cs typeface="Avenir Book"/>
                        </a:rPr>
                        <a:t>.</a:t>
                      </a:r>
                      <a:r>
                        <a:rPr sz="1800" dirty="0">
                          <a:latin typeface="Avenir Book"/>
                          <a:cs typeface="Avenir Book"/>
                        </a:rPr>
                        <a:t>04</a:t>
                      </a:r>
                      <a:r>
                        <a:rPr sz="1800" spc="-140" dirty="0">
                          <a:latin typeface="Avenir Book"/>
                          <a:cs typeface="Avenir Book"/>
                        </a:rPr>
                        <a:t> </a:t>
                      </a:r>
                      <a:r>
                        <a:rPr sz="1800" dirty="0">
                          <a:latin typeface="Avenir Book"/>
                          <a:cs typeface="Avenir Book"/>
                        </a:rPr>
                        <a:t>nm</a:t>
                      </a:r>
                    </a:p>
                  </a:txBody>
                  <a:tcPr marL="0" marR="0" marT="0" marB="0">
                    <a:lnL w="5056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278409">
                <a:tc>
                  <a:txBody>
                    <a:bodyPr/>
                    <a:lstStyle/>
                    <a:p>
                      <a:pPr marL="73025">
                        <a:lnSpc>
                          <a:spcPct val="100000"/>
                        </a:lnSpc>
                      </a:pPr>
                      <a:r>
                        <a:rPr sz="1800" dirty="0">
                          <a:latin typeface="Avenir Book"/>
                          <a:cs typeface="Avenir Book"/>
                        </a:rPr>
                        <a:t>accele</a:t>
                      </a:r>
                      <a:r>
                        <a:rPr sz="1800" spc="-20" dirty="0">
                          <a:latin typeface="Avenir Book"/>
                          <a:cs typeface="Avenir Book"/>
                        </a:rPr>
                        <a:t>r</a:t>
                      </a:r>
                      <a:r>
                        <a:rPr sz="1800" dirty="0">
                          <a:latin typeface="Avenir Book"/>
                          <a:cs typeface="Avenir Book"/>
                        </a:rPr>
                        <a:t>ating</a:t>
                      </a:r>
                      <a:r>
                        <a:rPr sz="1800" spc="50" dirty="0">
                          <a:latin typeface="Avenir Book"/>
                          <a:cs typeface="Avenir Book"/>
                        </a:rPr>
                        <a:t> </a:t>
                      </a:r>
                      <a:r>
                        <a:rPr sz="1800" dirty="0">
                          <a:latin typeface="Avenir Book"/>
                          <a:cs typeface="Avenir Book"/>
                        </a:rPr>
                        <a:t>st</a:t>
                      </a:r>
                      <a:r>
                        <a:rPr sz="1800" spc="25" dirty="0">
                          <a:latin typeface="Avenir Book"/>
                          <a:cs typeface="Avenir Book"/>
                        </a:rPr>
                        <a:t>r</a:t>
                      </a:r>
                      <a:r>
                        <a:rPr sz="1800" dirty="0">
                          <a:latin typeface="Avenir Book"/>
                          <a:cs typeface="Avenir Book"/>
                        </a:rPr>
                        <a:t>ucture</a:t>
                      </a:r>
                      <a:r>
                        <a:rPr sz="1800" spc="50" dirty="0">
                          <a:latin typeface="Avenir Book"/>
                          <a:cs typeface="Avenir Book"/>
                        </a:rPr>
                        <a:t> </a:t>
                      </a:r>
                      <a:r>
                        <a:rPr sz="1800" dirty="0">
                          <a:latin typeface="Avenir Book"/>
                          <a:cs typeface="Avenir Book"/>
                        </a:rPr>
                        <a:t>offset</a:t>
                      </a:r>
                    </a:p>
                  </a:txBody>
                  <a:tcPr marL="0" marR="0" marT="0" marB="0">
                    <a:lnL w="5054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368935">
                        <a:lnSpc>
                          <a:spcPct val="100000"/>
                        </a:lnSpc>
                      </a:pPr>
                      <a:r>
                        <a:rPr sz="1800" dirty="0">
                          <a:latin typeface="Avenir Book"/>
                          <a:cs typeface="Avenir Book"/>
                        </a:rPr>
                        <a:t>girder</a:t>
                      </a:r>
                      <a:r>
                        <a:rPr sz="1800" spc="50" dirty="0">
                          <a:latin typeface="Avenir Book"/>
                          <a:cs typeface="Avenir Book"/>
                        </a:rPr>
                        <a:t> </a:t>
                      </a:r>
                      <a:r>
                        <a:rPr sz="1800" dirty="0">
                          <a:latin typeface="Avenir Book"/>
                          <a:cs typeface="Avenir Book"/>
                        </a:rPr>
                        <a:t>axis</a:t>
                      </a:r>
                      <a:endParaRPr sz="1800">
                        <a:latin typeface="Avenir Book"/>
                        <a:cs typeface="Avenir Book"/>
                      </a:endParaRP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800" i="1" dirty="0">
                          <a:latin typeface="Avenir Book"/>
                          <a:cs typeface="Avenir Book"/>
                        </a:rPr>
                        <a:t>σ</a:t>
                      </a:r>
                      <a:r>
                        <a:rPr sz="1800" baseline="-11574" dirty="0">
                          <a:latin typeface="Avenir Book"/>
                          <a:cs typeface="Avenir Book"/>
                        </a:rPr>
                        <a:t>4</a:t>
                      </a: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7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00000"/>
                        </a:lnSpc>
                      </a:pPr>
                      <a:r>
                        <a:rPr sz="1800" dirty="0">
                          <a:latin typeface="Avenir Book"/>
                          <a:cs typeface="Avenir Book"/>
                        </a:rPr>
                        <a:t>10</a:t>
                      </a:r>
                      <a:r>
                        <a:rPr sz="1800" spc="-140" dirty="0">
                          <a:latin typeface="Avenir Book"/>
                          <a:cs typeface="Avenir Book"/>
                        </a:rPr>
                        <a:t> </a:t>
                      </a:r>
                      <a:r>
                        <a:rPr sz="1800" i="1" dirty="0">
                          <a:latin typeface="Avenir Book"/>
                          <a:cs typeface="Avenir Book"/>
                        </a:rPr>
                        <a:t>µ</a:t>
                      </a:r>
                      <a:r>
                        <a:rPr sz="1800" dirty="0">
                          <a:latin typeface="Avenir Book"/>
                          <a:cs typeface="Avenir Book"/>
                        </a:rPr>
                        <a:t>m</a:t>
                      </a:r>
                      <a:endParaRPr sz="1800">
                        <a:latin typeface="Avenir Book"/>
                        <a:cs typeface="Avenir Book"/>
                      </a:endParaRPr>
                    </a:p>
                  </a:txBody>
                  <a:tcPr marL="0" marR="0" marT="0" marB="0">
                    <a:lnL w="5057">
                      <a:solidFill>
                        <a:srgbClr val="000000"/>
                      </a:solidFill>
                      <a:prstDash val="solid"/>
                    </a:lnL>
                    <a:lnR w="5056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364490">
                        <a:lnSpc>
                          <a:spcPct val="100000"/>
                        </a:lnSpc>
                      </a:pPr>
                      <a:r>
                        <a:rPr sz="1800" dirty="0">
                          <a:latin typeface="Avenir Book"/>
                          <a:cs typeface="Avenir Book"/>
                        </a:rPr>
                        <a:t>0</a:t>
                      </a:r>
                      <a:r>
                        <a:rPr sz="1800" i="1" dirty="0">
                          <a:latin typeface="Avenir Book"/>
                          <a:cs typeface="Avenir Book"/>
                        </a:rPr>
                        <a:t>.</a:t>
                      </a:r>
                      <a:r>
                        <a:rPr sz="1800" dirty="0">
                          <a:latin typeface="Avenir Book"/>
                          <a:cs typeface="Avenir Book"/>
                        </a:rPr>
                        <a:t>03</a:t>
                      </a:r>
                      <a:r>
                        <a:rPr sz="1800" spc="-140" dirty="0">
                          <a:latin typeface="Avenir Book"/>
                          <a:cs typeface="Avenir Book"/>
                        </a:rPr>
                        <a:t> </a:t>
                      </a:r>
                      <a:r>
                        <a:rPr sz="1800" dirty="0">
                          <a:latin typeface="Avenir Book"/>
                          <a:cs typeface="Avenir Book"/>
                        </a:rPr>
                        <a:t>nm</a:t>
                      </a:r>
                      <a:endParaRPr sz="1800">
                        <a:latin typeface="Avenir Book"/>
                        <a:cs typeface="Avenir Book"/>
                      </a:endParaRPr>
                    </a:p>
                  </a:txBody>
                  <a:tcPr marL="0" marR="0" marT="0" marB="0">
                    <a:lnL w="5056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278301">
                <a:tc>
                  <a:txBody>
                    <a:bodyPr/>
                    <a:lstStyle/>
                    <a:p>
                      <a:pPr marL="231140">
                        <a:lnSpc>
                          <a:spcPct val="100000"/>
                        </a:lnSpc>
                      </a:pPr>
                      <a:r>
                        <a:rPr sz="1800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accele</a:t>
                      </a:r>
                      <a:r>
                        <a:rPr sz="1800" spc="-20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r</a:t>
                      </a:r>
                      <a:r>
                        <a:rPr sz="1800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ating</a:t>
                      </a:r>
                      <a:r>
                        <a:rPr sz="1800" spc="50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 </a:t>
                      </a:r>
                      <a:r>
                        <a:rPr sz="1800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st</a:t>
                      </a:r>
                      <a:r>
                        <a:rPr sz="1800" spc="25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r</a:t>
                      </a:r>
                      <a:r>
                        <a:rPr sz="1800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ucture</a:t>
                      </a:r>
                      <a:r>
                        <a:rPr sz="1800" spc="50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 </a:t>
                      </a:r>
                      <a:r>
                        <a:rPr sz="1800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tilt</a:t>
                      </a:r>
                    </a:p>
                  </a:txBody>
                  <a:tcPr marL="0" marR="0" marT="0" marB="0">
                    <a:lnL w="5054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368935">
                        <a:lnSpc>
                          <a:spcPct val="100000"/>
                        </a:lnSpc>
                      </a:pPr>
                      <a:r>
                        <a:rPr sz="1800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girder</a:t>
                      </a:r>
                      <a:r>
                        <a:rPr sz="1800" spc="50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 </a:t>
                      </a:r>
                      <a:r>
                        <a:rPr sz="1800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axis</a:t>
                      </a: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800" i="1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σ</a:t>
                      </a:r>
                      <a:r>
                        <a:rPr sz="1800" i="1" baseline="-11574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t</a:t>
                      </a:r>
                      <a:endParaRPr sz="1800" baseline="-11574">
                        <a:solidFill>
                          <a:srgbClr val="FF0000"/>
                        </a:solidFill>
                        <a:latin typeface="Avenir Book"/>
                        <a:cs typeface="Avenir Book"/>
                      </a:endParaRP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7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73025">
                        <a:lnSpc>
                          <a:spcPct val="100000"/>
                        </a:lnSpc>
                      </a:pPr>
                      <a:r>
                        <a:rPr sz="1800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200</a:t>
                      </a:r>
                      <a:r>
                        <a:rPr sz="1800" spc="-140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 </a:t>
                      </a:r>
                      <a:r>
                        <a:rPr sz="1800" i="1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µ</a:t>
                      </a:r>
                      <a:r>
                        <a:rPr sz="1800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radian</a:t>
                      </a:r>
                    </a:p>
                  </a:txBody>
                  <a:tcPr marL="0" marR="0" marT="0" marB="0">
                    <a:lnL w="5057">
                      <a:solidFill>
                        <a:srgbClr val="000000"/>
                      </a:solidFill>
                      <a:prstDash val="solid"/>
                    </a:lnL>
                    <a:lnR w="5056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364490">
                        <a:lnSpc>
                          <a:spcPct val="100000"/>
                        </a:lnSpc>
                      </a:pPr>
                      <a:r>
                        <a:rPr sz="1800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0</a:t>
                      </a:r>
                      <a:r>
                        <a:rPr sz="1800" i="1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.</a:t>
                      </a:r>
                      <a:r>
                        <a:rPr sz="1800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38</a:t>
                      </a:r>
                      <a:r>
                        <a:rPr sz="1800" spc="-140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 </a:t>
                      </a:r>
                      <a:r>
                        <a:rPr sz="1800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nm</a:t>
                      </a:r>
                    </a:p>
                  </a:txBody>
                  <a:tcPr marL="0" marR="0" marT="0" marB="0">
                    <a:lnL w="5056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278415">
                <a:tc>
                  <a:txBody>
                    <a:bodyPr/>
                    <a:lstStyle/>
                    <a:p>
                      <a:pPr marL="318135">
                        <a:lnSpc>
                          <a:spcPct val="100000"/>
                        </a:lnSpc>
                      </a:pPr>
                      <a:r>
                        <a:rPr sz="1800" dirty="0">
                          <a:latin typeface="Avenir Book"/>
                          <a:cs typeface="Avenir Book"/>
                        </a:rPr>
                        <a:t>a</a:t>
                      </a:r>
                      <a:r>
                        <a:rPr sz="1800" spc="65" dirty="0">
                          <a:latin typeface="Avenir Book"/>
                          <a:cs typeface="Avenir Book"/>
                        </a:rPr>
                        <a:t>r</a:t>
                      </a:r>
                      <a:r>
                        <a:rPr sz="1800" dirty="0">
                          <a:latin typeface="Avenir Book"/>
                          <a:cs typeface="Avenir Book"/>
                        </a:rPr>
                        <a:t>ticulation</a:t>
                      </a:r>
                      <a:r>
                        <a:rPr sz="1800" spc="50" dirty="0">
                          <a:latin typeface="Avenir Book"/>
                          <a:cs typeface="Avenir Book"/>
                        </a:rPr>
                        <a:t> </a:t>
                      </a:r>
                      <a:r>
                        <a:rPr sz="1800" dirty="0">
                          <a:latin typeface="Avenir Book"/>
                          <a:cs typeface="Avenir Book"/>
                        </a:rPr>
                        <a:t>point</a:t>
                      </a:r>
                      <a:r>
                        <a:rPr sz="1800" spc="50" dirty="0">
                          <a:latin typeface="Avenir Book"/>
                          <a:cs typeface="Avenir Book"/>
                        </a:rPr>
                        <a:t> </a:t>
                      </a:r>
                      <a:r>
                        <a:rPr sz="1800" dirty="0">
                          <a:latin typeface="Avenir Book"/>
                          <a:cs typeface="Avenir Book"/>
                        </a:rPr>
                        <a:t>offset</a:t>
                      </a:r>
                      <a:endParaRPr sz="1800">
                        <a:latin typeface="Avenir Book"/>
                        <a:cs typeface="Avenir Book"/>
                      </a:endParaRPr>
                    </a:p>
                  </a:txBody>
                  <a:tcPr marL="0" marR="0" marT="0" marB="0">
                    <a:lnL w="5054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184150">
                        <a:lnSpc>
                          <a:spcPct val="100000"/>
                        </a:lnSpc>
                      </a:pPr>
                      <a:r>
                        <a:rPr sz="1800" dirty="0">
                          <a:latin typeface="Avenir Book"/>
                          <a:cs typeface="Avenir Book"/>
                        </a:rPr>
                        <a:t>wire</a:t>
                      </a:r>
                      <a:r>
                        <a:rPr sz="1800" spc="50" dirty="0">
                          <a:latin typeface="Avenir Book"/>
                          <a:cs typeface="Avenir Book"/>
                        </a:rPr>
                        <a:t> </a:t>
                      </a:r>
                      <a:r>
                        <a:rPr sz="1800" dirty="0">
                          <a:latin typeface="Avenir Book"/>
                          <a:cs typeface="Avenir Book"/>
                        </a:rPr>
                        <a:t>re</a:t>
                      </a:r>
                      <a:r>
                        <a:rPr sz="1800" spc="-55" dirty="0">
                          <a:latin typeface="Avenir Book"/>
                          <a:cs typeface="Avenir Book"/>
                        </a:rPr>
                        <a:t>f</a:t>
                      </a:r>
                      <a:r>
                        <a:rPr sz="1800" dirty="0">
                          <a:latin typeface="Avenir Book"/>
                          <a:cs typeface="Avenir Book"/>
                        </a:rPr>
                        <a:t>erence</a:t>
                      </a: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800" i="1" dirty="0">
                          <a:latin typeface="Avenir Book"/>
                          <a:cs typeface="Avenir Book"/>
                        </a:rPr>
                        <a:t>σ</a:t>
                      </a:r>
                      <a:r>
                        <a:rPr sz="1800" baseline="-11574" dirty="0">
                          <a:latin typeface="Avenir Book"/>
                          <a:cs typeface="Avenir Book"/>
                        </a:rPr>
                        <a:t>5</a:t>
                      </a: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7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00000"/>
                        </a:lnSpc>
                      </a:pPr>
                      <a:r>
                        <a:rPr sz="1800" dirty="0">
                          <a:latin typeface="Avenir Book"/>
                          <a:cs typeface="Avenir Book"/>
                        </a:rPr>
                        <a:t>12</a:t>
                      </a:r>
                      <a:r>
                        <a:rPr sz="1800" spc="-140" dirty="0">
                          <a:latin typeface="Avenir Book"/>
                          <a:cs typeface="Avenir Book"/>
                        </a:rPr>
                        <a:t> </a:t>
                      </a:r>
                      <a:r>
                        <a:rPr sz="1800" i="1" dirty="0">
                          <a:latin typeface="Avenir Book"/>
                          <a:cs typeface="Avenir Book"/>
                        </a:rPr>
                        <a:t>µ</a:t>
                      </a:r>
                      <a:r>
                        <a:rPr sz="1800" dirty="0">
                          <a:latin typeface="Avenir Book"/>
                          <a:cs typeface="Avenir Book"/>
                        </a:rPr>
                        <a:t>m</a:t>
                      </a:r>
                      <a:endParaRPr sz="1800">
                        <a:latin typeface="Avenir Book"/>
                        <a:cs typeface="Avenir Book"/>
                      </a:endParaRPr>
                    </a:p>
                  </a:txBody>
                  <a:tcPr marL="0" marR="0" marT="0" marB="0">
                    <a:lnL w="5057">
                      <a:solidFill>
                        <a:srgbClr val="000000"/>
                      </a:solidFill>
                      <a:prstDash val="solid"/>
                    </a:lnL>
                    <a:lnR w="5056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414655">
                        <a:lnSpc>
                          <a:spcPct val="100000"/>
                        </a:lnSpc>
                      </a:pPr>
                      <a:r>
                        <a:rPr sz="1800" dirty="0">
                          <a:latin typeface="Avenir Book"/>
                          <a:cs typeface="Avenir Book"/>
                        </a:rPr>
                        <a:t>0</a:t>
                      </a:r>
                      <a:r>
                        <a:rPr sz="1800" i="1" dirty="0">
                          <a:latin typeface="Avenir Book"/>
                          <a:cs typeface="Avenir Book"/>
                        </a:rPr>
                        <a:t>.</a:t>
                      </a:r>
                      <a:r>
                        <a:rPr sz="1800" dirty="0">
                          <a:latin typeface="Avenir Book"/>
                          <a:cs typeface="Avenir Book"/>
                        </a:rPr>
                        <a:t>1</a:t>
                      </a:r>
                      <a:r>
                        <a:rPr sz="1800" spc="-140" dirty="0">
                          <a:latin typeface="Avenir Book"/>
                          <a:cs typeface="Avenir Book"/>
                        </a:rPr>
                        <a:t> </a:t>
                      </a:r>
                      <a:r>
                        <a:rPr sz="1800" dirty="0">
                          <a:latin typeface="Avenir Book"/>
                          <a:cs typeface="Avenir Book"/>
                        </a:rPr>
                        <a:t>nm</a:t>
                      </a:r>
                    </a:p>
                  </a:txBody>
                  <a:tcPr marL="0" marR="0" marT="0" marB="0">
                    <a:lnL w="5056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278352">
                <a:tc>
                  <a:txBody>
                    <a:bodyPr/>
                    <a:lstStyle/>
                    <a:p>
                      <a:pPr marL="656590">
                        <a:lnSpc>
                          <a:spcPct val="100000"/>
                        </a:lnSpc>
                      </a:pPr>
                      <a:r>
                        <a:rPr sz="1800" dirty="0">
                          <a:latin typeface="Avenir Book"/>
                          <a:cs typeface="Avenir Book"/>
                        </a:rPr>
                        <a:t>girder</a:t>
                      </a:r>
                      <a:r>
                        <a:rPr sz="1800" spc="50" dirty="0">
                          <a:latin typeface="Avenir Book"/>
                          <a:cs typeface="Avenir Book"/>
                        </a:rPr>
                        <a:t> </a:t>
                      </a:r>
                      <a:r>
                        <a:rPr sz="1800" dirty="0">
                          <a:latin typeface="Avenir Book"/>
                          <a:cs typeface="Avenir Book"/>
                        </a:rPr>
                        <a:t>end</a:t>
                      </a:r>
                      <a:r>
                        <a:rPr sz="1800" spc="50" dirty="0">
                          <a:latin typeface="Avenir Book"/>
                          <a:cs typeface="Avenir Book"/>
                        </a:rPr>
                        <a:t> </a:t>
                      </a:r>
                      <a:r>
                        <a:rPr sz="1800" dirty="0">
                          <a:latin typeface="Avenir Book"/>
                          <a:cs typeface="Avenir Book"/>
                        </a:rPr>
                        <a:t>point</a:t>
                      </a:r>
                    </a:p>
                  </a:txBody>
                  <a:tcPr marL="0" marR="0" marT="0" marB="0">
                    <a:lnL w="5054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73025">
                        <a:lnSpc>
                          <a:spcPct val="100000"/>
                        </a:lnSpc>
                      </a:pPr>
                      <a:r>
                        <a:rPr sz="1800" dirty="0">
                          <a:latin typeface="Avenir Book"/>
                          <a:cs typeface="Avenir Book"/>
                        </a:rPr>
                        <a:t>a</a:t>
                      </a:r>
                      <a:r>
                        <a:rPr sz="1800" spc="65" dirty="0">
                          <a:latin typeface="Avenir Book"/>
                          <a:cs typeface="Avenir Book"/>
                        </a:rPr>
                        <a:t>r</a:t>
                      </a:r>
                      <a:r>
                        <a:rPr sz="1800" dirty="0">
                          <a:latin typeface="Avenir Book"/>
                          <a:cs typeface="Avenir Book"/>
                        </a:rPr>
                        <a:t>ticulation</a:t>
                      </a:r>
                      <a:r>
                        <a:rPr sz="1800" spc="50" dirty="0">
                          <a:latin typeface="Avenir Book"/>
                          <a:cs typeface="Avenir Book"/>
                        </a:rPr>
                        <a:t> </a:t>
                      </a:r>
                      <a:r>
                        <a:rPr sz="1800" dirty="0">
                          <a:latin typeface="Avenir Book"/>
                          <a:cs typeface="Avenir Book"/>
                        </a:rPr>
                        <a:t>point</a:t>
                      </a: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800" i="1" dirty="0">
                          <a:latin typeface="Avenir Book"/>
                          <a:cs typeface="Avenir Book"/>
                        </a:rPr>
                        <a:t>σ</a:t>
                      </a:r>
                      <a:r>
                        <a:rPr sz="1800" baseline="-11574" dirty="0">
                          <a:latin typeface="Avenir Book"/>
                          <a:cs typeface="Avenir Book"/>
                        </a:rPr>
                        <a:t>6</a:t>
                      </a: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7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387985">
                        <a:lnSpc>
                          <a:spcPct val="100000"/>
                        </a:lnSpc>
                      </a:pPr>
                      <a:r>
                        <a:rPr sz="1800" dirty="0">
                          <a:latin typeface="Avenir Book"/>
                          <a:cs typeface="Avenir Book"/>
                        </a:rPr>
                        <a:t>5</a:t>
                      </a:r>
                      <a:r>
                        <a:rPr sz="1800" spc="-140" dirty="0">
                          <a:latin typeface="Avenir Book"/>
                          <a:cs typeface="Avenir Book"/>
                        </a:rPr>
                        <a:t> </a:t>
                      </a:r>
                      <a:r>
                        <a:rPr sz="1800" i="1" dirty="0">
                          <a:latin typeface="Avenir Book"/>
                          <a:cs typeface="Avenir Book"/>
                        </a:rPr>
                        <a:t>µ</a:t>
                      </a:r>
                      <a:r>
                        <a:rPr sz="1800" dirty="0">
                          <a:latin typeface="Avenir Book"/>
                          <a:cs typeface="Avenir Book"/>
                        </a:rPr>
                        <a:t>m</a:t>
                      </a:r>
                      <a:endParaRPr sz="1800">
                        <a:latin typeface="Avenir Book"/>
                        <a:cs typeface="Avenir Book"/>
                      </a:endParaRPr>
                    </a:p>
                  </a:txBody>
                  <a:tcPr marL="0" marR="0" marT="0" marB="0">
                    <a:lnL w="5057">
                      <a:solidFill>
                        <a:srgbClr val="000000"/>
                      </a:solidFill>
                      <a:prstDash val="solid"/>
                    </a:lnL>
                    <a:lnR w="5056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364490">
                        <a:lnSpc>
                          <a:spcPct val="100000"/>
                        </a:lnSpc>
                      </a:pPr>
                      <a:r>
                        <a:rPr sz="1800" dirty="0">
                          <a:latin typeface="Avenir Book"/>
                          <a:cs typeface="Avenir Book"/>
                        </a:rPr>
                        <a:t>0</a:t>
                      </a:r>
                      <a:r>
                        <a:rPr sz="1800" i="1" dirty="0">
                          <a:latin typeface="Avenir Book"/>
                          <a:cs typeface="Avenir Book"/>
                        </a:rPr>
                        <a:t>.</a:t>
                      </a:r>
                      <a:r>
                        <a:rPr sz="1800" dirty="0">
                          <a:latin typeface="Avenir Book"/>
                          <a:cs typeface="Avenir Book"/>
                        </a:rPr>
                        <a:t>02</a:t>
                      </a:r>
                      <a:r>
                        <a:rPr sz="1800" spc="-140" dirty="0">
                          <a:latin typeface="Avenir Book"/>
                          <a:cs typeface="Avenir Book"/>
                        </a:rPr>
                        <a:t> </a:t>
                      </a:r>
                      <a:r>
                        <a:rPr sz="1800" dirty="0">
                          <a:latin typeface="Avenir Book"/>
                          <a:cs typeface="Avenir Book"/>
                        </a:rPr>
                        <a:t>nm</a:t>
                      </a:r>
                      <a:endParaRPr sz="1800">
                        <a:latin typeface="Avenir Book"/>
                        <a:cs typeface="Avenir Book"/>
                      </a:endParaRPr>
                    </a:p>
                  </a:txBody>
                  <a:tcPr marL="0" marR="0" marT="0" marB="0">
                    <a:lnL w="5056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278358">
                <a:tc>
                  <a:txBody>
                    <a:bodyPr/>
                    <a:lstStyle/>
                    <a:p>
                      <a:pPr marL="770255">
                        <a:lnSpc>
                          <a:spcPct val="100000"/>
                        </a:lnSpc>
                      </a:pPr>
                      <a:r>
                        <a:rPr sz="1800" spc="-30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w</a:t>
                      </a:r>
                      <a:r>
                        <a:rPr sz="1800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a</a:t>
                      </a:r>
                      <a:r>
                        <a:rPr sz="1800" spc="-35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k</a:t>
                      </a:r>
                      <a:r>
                        <a:rPr sz="1800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e</a:t>
                      </a:r>
                      <a:r>
                        <a:rPr sz="1800" spc="50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 </a:t>
                      </a:r>
                      <a:r>
                        <a:rPr sz="1800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monitor</a:t>
                      </a:r>
                    </a:p>
                  </a:txBody>
                  <a:tcPr marL="0" marR="0" marT="0" marB="0">
                    <a:lnL w="5054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112395">
                        <a:lnSpc>
                          <a:spcPct val="100000"/>
                        </a:lnSpc>
                      </a:pPr>
                      <a:r>
                        <a:rPr sz="1800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st</a:t>
                      </a:r>
                      <a:r>
                        <a:rPr sz="1800" spc="25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r</a:t>
                      </a:r>
                      <a:r>
                        <a:rPr sz="1800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ucture</a:t>
                      </a:r>
                      <a:r>
                        <a:rPr sz="1800" spc="50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 </a:t>
                      </a:r>
                      <a:r>
                        <a:rPr sz="1800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centre</a:t>
                      </a: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800" i="1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σ</a:t>
                      </a:r>
                      <a:r>
                        <a:rPr sz="1800" baseline="-11574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7</a:t>
                      </a: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7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387985">
                        <a:lnSpc>
                          <a:spcPct val="100000"/>
                        </a:lnSpc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3.</a:t>
                      </a:r>
                      <a:r>
                        <a:rPr sz="1800" dirty="0" smtClean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5</a:t>
                      </a:r>
                      <a:r>
                        <a:rPr sz="1800" spc="-140" dirty="0" smtClean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 </a:t>
                      </a:r>
                      <a:r>
                        <a:rPr sz="1800" i="1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µ</a:t>
                      </a:r>
                      <a:r>
                        <a:rPr sz="1800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m</a:t>
                      </a:r>
                    </a:p>
                  </a:txBody>
                  <a:tcPr marL="0" marR="0" marT="0" marB="0">
                    <a:lnL w="5057">
                      <a:solidFill>
                        <a:srgbClr val="000000"/>
                      </a:solidFill>
                      <a:prstDash val="solid"/>
                    </a:lnL>
                    <a:lnR w="5056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364490">
                        <a:lnSpc>
                          <a:spcPct val="100000"/>
                        </a:lnSpc>
                      </a:pPr>
                      <a:r>
                        <a:rPr sz="1800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0</a:t>
                      </a:r>
                      <a:r>
                        <a:rPr sz="1800" i="1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.</a:t>
                      </a:r>
                      <a:r>
                        <a:rPr sz="1800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54</a:t>
                      </a:r>
                      <a:r>
                        <a:rPr sz="1800" spc="-140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 </a:t>
                      </a:r>
                      <a:r>
                        <a:rPr sz="1800" dirty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nm</a:t>
                      </a:r>
                    </a:p>
                  </a:txBody>
                  <a:tcPr marL="0" marR="0" marT="0" marB="0">
                    <a:lnL w="5056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273929">
                <a:tc>
                  <a:txBody>
                    <a:bodyPr/>
                    <a:lstStyle/>
                    <a:p>
                      <a:pPr marL="691515">
                        <a:lnSpc>
                          <a:spcPct val="100000"/>
                        </a:lnSpc>
                      </a:pPr>
                      <a:r>
                        <a:rPr sz="1800" dirty="0">
                          <a:latin typeface="Avenir Book"/>
                          <a:cs typeface="Avenir Book"/>
                        </a:rPr>
                        <a:t>quad</a:t>
                      </a:r>
                      <a:r>
                        <a:rPr sz="1800" spc="25" dirty="0">
                          <a:latin typeface="Avenir Book"/>
                          <a:cs typeface="Avenir Book"/>
                        </a:rPr>
                        <a:t>r</a:t>
                      </a:r>
                      <a:r>
                        <a:rPr sz="1800" dirty="0">
                          <a:latin typeface="Avenir Book"/>
                          <a:cs typeface="Avenir Book"/>
                        </a:rPr>
                        <a:t>upole</a:t>
                      </a:r>
                      <a:r>
                        <a:rPr sz="1800" spc="50" dirty="0">
                          <a:latin typeface="Avenir Book"/>
                          <a:cs typeface="Avenir Book"/>
                        </a:rPr>
                        <a:t> </a:t>
                      </a:r>
                      <a:r>
                        <a:rPr sz="1800" dirty="0">
                          <a:latin typeface="Avenir Book"/>
                          <a:cs typeface="Avenir Book"/>
                        </a:rPr>
                        <a:t>roll</a:t>
                      </a:r>
                      <a:endParaRPr sz="1800">
                        <a:latin typeface="Avenir Book"/>
                        <a:cs typeface="Avenir Book"/>
                      </a:endParaRPr>
                    </a:p>
                  </a:txBody>
                  <a:tcPr marL="0" marR="0" marT="0" marB="0">
                    <a:lnL w="5054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885">
                        <a:lnSpc>
                          <a:spcPct val="100000"/>
                        </a:lnSpc>
                      </a:pPr>
                      <a:r>
                        <a:rPr sz="1800" dirty="0">
                          <a:latin typeface="Avenir Book"/>
                          <a:cs typeface="Avenir Book"/>
                        </a:rPr>
                        <a:t>longitudinal</a:t>
                      </a:r>
                      <a:r>
                        <a:rPr sz="1800" spc="50" dirty="0">
                          <a:latin typeface="Avenir Book"/>
                          <a:cs typeface="Avenir Book"/>
                        </a:rPr>
                        <a:t> </a:t>
                      </a:r>
                      <a:r>
                        <a:rPr sz="1800" dirty="0">
                          <a:latin typeface="Avenir Book"/>
                          <a:cs typeface="Avenir Book"/>
                        </a:rPr>
                        <a:t>axis</a:t>
                      </a:r>
                      <a:endParaRPr sz="1800">
                        <a:latin typeface="Avenir Book"/>
                        <a:cs typeface="Avenir Book"/>
                      </a:endParaRP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540" algn="ctr">
                        <a:lnSpc>
                          <a:spcPct val="100000"/>
                        </a:lnSpc>
                      </a:pPr>
                      <a:r>
                        <a:rPr sz="1800" i="1" dirty="0">
                          <a:latin typeface="Avenir Book"/>
                          <a:cs typeface="Avenir Book"/>
                        </a:rPr>
                        <a:t>σ</a:t>
                      </a:r>
                      <a:r>
                        <a:rPr sz="1800" i="1" baseline="-11574" dirty="0">
                          <a:latin typeface="Avenir Book"/>
                          <a:cs typeface="Avenir Book"/>
                        </a:rPr>
                        <a:t>r</a:t>
                      </a:r>
                      <a:endParaRPr sz="1800" baseline="-11574">
                        <a:latin typeface="Avenir Book"/>
                        <a:cs typeface="Avenir Book"/>
                      </a:endParaRP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7">
                      <a:solidFill>
                        <a:srgbClr val="000000"/>
                      </a:solidFill>
                      <a:prstDash val="solid"/>
                    </a:lnR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3025">
                        <a:lnSpc>
                          <a:spcPct val="100000"/>
                        </a:lnSpc>
                      </a:pPr>
                      <a:r>
                        <a:rPr sz="1800" dirty="0">
                          <a:latin typeface="Avenir Book"/>
                          <a:cs typeface="Avenir Book"/>
                        </a:rPr>
                        <a:t>100</a:t>
                      </a:r>
                      <a:r>
                        <a:rPr sz="1800" spc="-140" dirty="0">
                          <a:latin typeface="Avenir Book"/>
                          <a:cs typeface="Avenir Book"/>
                        </a:rPr>
                        <a:t> </a:t>
                      </a:r>
                      <a:r>
                        <a:rPr sz="1800" i="1" dirty="0">
                          <a:latin typeface="Avenir Book"/>
                          <a:cs typeface="Avenir Book"/>
                        </a:rPr>
                        <a:t>µ</a:t>
                      </a:r>
                      <a:r>
                        <a:rPr sz="1800" dirty="0">
                          <a:latin typeface="Avenir Book"/>
                          <a:cs typeface="Avenir Book"/>
                        </a:rPr>
                        <a:t>radian</a:t>
                      </a:r>
                    </a:p>
                  </a:txBody>
                  <a:tcPr marL="0" marR="0" marT="0" marB="0">
                    <a:lnL w="5057">
                      <a:solidFill>
                        <a:srgbClr val="000000"/>
                      </a:solidFill>
                      <a:prstDash val="solid"/>
                    </a:lnL>
                    <a:lnR w="5056">
                      <a:solidFill>
                        <a:srgbClr val="000000"/>
                      </a:solidFill>
                      <a:prstDash val="solid"/>
                    </a:lnR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49554">
                        <a:lnSpc>
                          <a:spcPct val="100000"/>
                        </a:lnSpc>
                      </a:pPr>
                      <a:r>
                        <a:rPr sz="1800" i="1" dirty="0">
                          <a:latin typeface="Avenir Book"/>
                          <a:cs typeface="Avenir Book"/>
                        </a:rPr>
                        <a:t>≈</a:t>
                      </a:r>
                      <a:r>
                        <a:rPr sz="1800" i="1" spc="-100" dirty="0">
                          <a:latin typeface="Avenir Book"/>
                          <a:cs typeface="Avenir Book"/>
                        </a:rPr>
                        <a:t> </a:t>
                      </a:r>
                      <a:r>
                        <a:rPr sz="1800" dirty="0">
                          <a:latin typeface="Avenir Book"/>
                          <a:cs typeface="Avenir Book"/>
                        </a:rPr>
                        <a:t>0</a:t>
                      </a:r>
                      <a:r>
                        <a:rPr sz="1800" i="1" dirty="0">
                          <a:latin typeface="Avenir Book"/>
                          <a:cs typeface="Avenir Book"/>
                        </a:rPr>
                        <a:t>.</a:t>
                      </a:r>
                      <a:r>
                        <a:rPr sz="1800" dirty="0">
                          <a:latin typeface="Avenir Book"/>
                          <a:cs typeface="Avenir Book"/>
                        </a:rPr>
                        <a:t>12</a:t>
                      </a:r>
                      <a:r>
                        <a:rPr sz="1800" spc="-140" dirty="0">
                          <a:latin typeface="Avenir Book"/>
                          <a:cs typeface="Avenir Book"/>
                        </a:rPr>
                        <a:t> </a:t>
                      </a:r>
                      <a:r>
                        <a:rPr sz="1800" dirty="0">
                          <a:latin typeface="Avenir Book"/>
                          <a:cs typeface="Avenir Book"/>
                        </a:rPr>
                        <a:t>nm</a:t>
                      </a:r>
                    </a:p>
                  </a:txBody>
                  <a:tcPr marL="0" marR="0" marT="0" marB="0">
                    <a:lnL w="5056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pic>
        <p:nvPicPr>
          <p:cNvPr id="15" name="Picture 14" descr="bumps_new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94" y="3322582"/>
            <a:ext cx="4572000" cy="3200400"/>
          </a:xfrm>
          <a:prstGeom prst="rect">
            <a:avLst/>
          </a:prstGeom>
        </p:spPr>
      </p:pic>
      <p:cxnSp>
        <p:nvCxnSpPr>
          <p:cNvPr id="16" name="Straight Connector 15"/>
          <p:cNvCxnSpPr/>
          <p:nvPr/>
        </p:nvCxnSpPr>
        <p:spPr>
          <a:xfrm flipH="1">
            <a:off x="2603500" y="3197380"/>
            <a:ext cx="1588" cy="3118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18" idx="1"/>
          </p:cNvCxnSpPr>
          <p:nvPr/>
        </p:nvCxnSpPr>
        <p:spPr>
          <a:xfrm flipH="1">
            <a:off x="2603500" y="4927600"/>
            <a:ext cx="2768600" cy="812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372100" y="4742934"/>
            <a:ext cx="4074429" cy="369332"/>
          </a:xfrm>
          <a:prstGeom prst="rect">
            <a:avLst/>
          </a:prstGeom>
          <a:solidFill>
            <a:srgbClr val="FFF2CC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Goal: less than 10% above </a:t>
            </a:r>
            <a:r>
              <a:rPr lang="en-US" dirty="0" err="1" smtClean="0"/>
              <a:t>Δε</a:t>
            </a:r>
            <a:r>
              <a:rPr lang="en-US" baseline="-25000" dirty="0" err="1" smtClean="0"/>
              <a:t>y</a:t>
            </a:r>
            <a:r>
              <a:rPr lang="en-US" baseline="-25000" dirty="0"/>
              <a:t> </a:t>
            </a:r>
            <a:r>
              <a:rPr lang="en-US" dirty="0" smtClean="0"/>
              <a:t>= </a:t>
            </a:r>
            <a:r>
              <a:rPr lang="en-US" dirty="0" smtClean="0">
                <a:latin typeface="Avenir Book"/>
                <a:cs typeface="Avenir Book"/>
              </a:rPr>
              <a:t>5 nm</a:t>
            </a:r>
            <a:endParaRPr lang="en-US" dirty="0">
              <a:latin typeface="Avenir Book"/>
              <a:cs typeface="Avenir Book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123597" y="5778500"/>
            <a:ext cx="2879248" cy="646331"/>
          </a:xfrm>
          <a:prstGeom prst="rect">
            <a:avLst/>
          </a:prstGeom>
          <a:solidFill>
            <a:srgbClr val="FFF2CC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Further improvement using tuning bumps</a:t>
            </a:r>
            <a:endParaRPr lang="en-US" dirty="0">
              <a:latin typeface="Avenir Book"/>
              <a:cs typeface="Avenir Book"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275336" y="5740400"/>
            <a:ext cx="49784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92100" y="1244600"/>
            <a:ext cx="2603500" cy="147732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>
                <a:latin typeface="Avenir Book"/>
                <a:cs typeface="Avenir Book"/>
              </a:rPr>
              <a:t>Emittance</a:t>
            </a:r>
            <a:r>
              <a:rPr lang="en-US" dirty="0" smtClean="0">
                <a:latin typeface="Avenir Book"/>
                <a:cs typeface="Avenir Book"/>
              </a:rPr>
              <a:t> growth for different imperfections</a:t>
            </a:r>
          </a:p>
          <a:p>
            <a:endParaRPr lang="en-US" dirty="0">
              <a:latin typeface="Avenir Book"/>
              <a:cs typeface="Avenir Book"/>
            </a:endParaRPr>
          </a:p>
          <a:p>
            <a:r>
              <a:rPr lang="en-US" dirty="0" smtClean="0">
                <a:latin typeface="Avenir Book"/>
                <a:cs typeface="Avenir Book"/>
              </a:rPr>
              <a:t>Using sophisticated beam-based methods</a:t>
            </a:r>
            <a:endParaRPr lang="en-US" dirty="0">
              <a:latin typeface="Avenir Book"/>
              <a:cs typeface="Avenir Book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36600" y="6032147"/>
            <a:ext cx="3874294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0                                 5                               10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                            Δε</a:t>
            </a:r>
            <a:r>
              <a:rPr lang="en-US" sz="1400" baseline="-25000" dirty="0" smtClean="0"/>
              <a:t>y,0</a:t>
            </a:r>
            <a:r>
              <a:rPr lang="en-US" sz="1400" dirty="0" smtClean="0"/>
              <a:t> [nm]</a:t>
            </a:r>
            <a:endParaRPr lang="en-US" sz="1400" dirty="0"/>
          </a:p>
        </p:txBody>
      </p:sp>
      <p:sp>
        <p:nvSpPr>
          <p:cNvPr id="3" name="TextBox 2"/>
          <p:cNvSpPr txBox="1"/>
          <p:nvPr/>
        </p:nvSpPr>
        <p:spPr>
          <a:xfrm>
            <a:off x="5270500" y="3512756"/>
            <a:ext cx="6706745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Note: The tight tolerances are the price for the strong focusing,</a:t>
            </a:r>
          </a:p>
          <a:p>
            <a:r>
              <a:rPr lang="en-US" dirty="0" smtClean="0">
                <a:latin typeface="Avenir Book"/>
                <a:cs typeface="Avenir Book"/>
              </a:rPr>
              <a:t>Which allowed high beam current</a:t>
            </a:r>
            <a:endParaRPr lang="en-US" dirty="0"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19197977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0788"/>
            <a:ext cx="10515600" cy="750434"/>
          </a:xfrm>
        </p:spPr>
        <p:txBody>
          <a:bodyPr/>
          <a:lstStyle/>
          <a:p>
            <a:r>
              <a:rPr lang="en-US" dirty="0" smtClean="0"/>
              <a:t>Phase Jitter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23 January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Luminosity, Daniel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4378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1028" y="-87729"/>
            <a:ext cx="10515600" cy="750434"/>
          </a:xfrm>
        </p:spPr>
        <p:txBody>
          <a:bodyPr/>
          <a:lstStyle/>
          <a:p>
            <a:r>
              <a:rPr lang="en-US" dirty="0" smtClean="0"/>
              <a:t>Drive Beam Tolerances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23 January 2019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Luminosity, Daniel Schulte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918200" y="932966"/>
            <a:ext cx="5104576" cy="170807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r>
              <a:rPr lang="en-US" dirty="0" err="1">
                <a:latin typeface="Avenir Book"/>
                <a:cs typeface="Avenir Book"/>
              </a:rPr>
              <a:t>Emittance</a:t>
            </a:r>
            <a:r>
              <a:rPr lang="en-US" dirty="0">
                <a:latin typeface="Avenir Book"/>
                <a:cs typeface="Avenir Book"/>
              </a:rPr>
              <a:t> </a:t>
            </a:r>
            <a:r>
              <a:rPr lang="en-US" dirty="0" err="1">
                <a:latin typeface="Avenir Book"/>
                <a:cs typeface="Avenir Book"/>
              </a:rPr>
              <a:t>ε</a:t>
            </a:r>
            <a:r>
              <a:rPr lang="en-US" baseline="-25000" dirty="0" err="1">
                <a:latin typeface="Avenir Book"/>
                <a:cs typeface="Avenir Book"/>
              </a:rPr>
              <a:t>x,y</a:t>
            </a:r>
            <a:r>
              <a:rPr lang="en-US" baseline="-25000" dirty="0">
                <a:latin typeface="Avenir Book"/>
                <a:cs typeface="Avenir Book"/>
              </a:rPr>
              <a:t> </a:t>
            </a:r>
            <a:r>
              <a:rPr lang="en-US" dirty="0">
                <a:latin typeface="Avenir Book"/>
                <a:cs typeface="Avenir Book"/>
              </a:rPr>
              <a:t>≤ </a:t>
            </a:r>
            <a:r>
              <a:rPr lang="en-US" dirty="0" smtClean="0">
                <a:latin typeface="Avenir Book"/>
                <a:cs typeface="Avenir Book"/>
              </a:rPr>
              <a:t>150μm</a:t>
            </a:r>
            <a:endParaRPr lang="en-US" dirty="0">
              <a:latin typeface="Avenir Book"/>
              <a:cs typeface="Avenir Book"/>
            </a:endParaRPr>
          </a:p>
          <a:p>
            <a:r>
              <a:rPr lang="en-US" dirty="0">
                <a:latin typeface="Avenir Book"/>
                <a:cs typeface="Avenir Book"/>
              </a:rPr>
              <a:t>Transverse jitter ≤ 0.3σ</a:t>
            </a:r>
          </a:p>
          <a:p>
            <a:pPr marL="342900" marR="0" lvl="0" indent="-342900" algn="l" defTabSz="457200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/>
                <a:cs typeface="Avenir Book"/>
              </a:rPr>
              <a:t>Current stability</a:t>
            </a:r>
            <a:r>
              <a:rPr kumimoji="0" lang="en-US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/>
                <a:cs typeface="Avenir Book"/>
              </a:rPr>
              <a:t> 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/>
                <a:cs typeface="Avenir Book"/>
              </a:rPr>
              <a:t>0.75 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/>
                <a:ea typeface="Wingdings"/>
                <a:cs typeface="Avenir Book"/>
              </a:rPr>
              <a:t>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/>
                <a:cs typeface="Avenir Book"/>
              </a:rPr>
              <a:t>10</a:t>
            </a:r>
            <a:r>
              <a:rPr kumimoji="0" lang="en-US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/>
                <a:cs typeface="Avenir Book"/>
              </a:rPr>
              <a:t>-3</a:t>
            </a:r>
          </a:p>
          <a:p>
            <a:pPr marL="342900" marR="0" lvl="0" indent="-342900" algn="l" defTabSz="457200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/>
                <a:cs typeface="Avenir Book"/>
              </a:rPr>
              <a:t>Phase stability</a:t>
            </a:r>
            <a:r>
              <a:rPr kumimoji="0" lang="en-US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/>
                <a:cs typeface="Avenir Book"/>
              </a:rPr>
              <a:t> 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/>
                <a:cs typeface="Avenir Book"/>
              </a:rPr>
              <a:t>0.2° @ 12GHz (with </a:t>
            </a:r>
            <a:r>
              <a:rPr kumimoji="0" lang="en-US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/>
                <a:cs typeface="Avenir Book"/>
              </a:rPr>
              <a:t>feedforward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/>
                <a:cs typeface="Avenir Book"/>
              </a:rPr>
              <a:t>)</a:t>
            </a:r>
          </a:p>
          <a:p>
            <a:pPr marL="342900" marR="0" lvl="0" indent="-342900" algn="l" defTabSz="457200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>
                <a:solidFill>
                  <a:srgbClr val="000000"/>
                </a:solidFill>
                <a:latin typeface="Avenir Book"/>
                <a:cs typeface="Avenir Book"/>
              </a:rPr>
              <a:t>Bunch length stability 1%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Book"/>
              <a:cs typeface="Avenir Book"/>
            </a:endParaRPr>
          </a:p>
        </p:txBody>
      </p:sp>
      <p:pic>
        <p:nvPicPr>
          <p:cNvPr id="8" name="Picture 7" descr="drive_beam_layout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8615" y="1677138"/>
            <a:ext cx="7888280" cy="400906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854200" y="5244388"/>
            <a:ext cx="3603553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93CDDD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RF power stability 0.2% (CTF3)</a:t>
            </a:r>
          </a:p>
          <a:p>
            <a:r>
              <a:rPr lang="en-US" dirty="0" smtClean="0">
                <a:latin typeface="Avenir Book"/>
                <a:cs typeface="Avenir Book"/>
              </a:rPr>
              <a:t>RF phase stability 0.05° (CTF3)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622852" y="2743938"/>
            <a:ext cx="2808176" cy="584776"/>
          </a:xfrm>
          <a:prstGeom prst="rect">
            <a:avLst/>
          </a:prstGeom>
          <a:solidFill>
            <a:srgbClr val="D7E4BD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Phase stability 0.2° @ 1GHz</a:t>
            </a:r>
          </a:p>
          <a:p>
            <a:r>
              <a:rPr lang="en-US" sz="1600" dirty="0" smtClean="0">
                <a:solidFill>
                  <a:srgbClr val="000000"/>
                </a:solidFill>
              </a:rPr>
              <a:t>= 2.5° @ 12GHz</a:t>
            </a:r>
          </a:p>
        </p:txBody>
      </p:sp>
      <p:cxnSp>
        <p:nvCxnSpPr>
          <p:cNvPr id="11" name="Straight Arrow Connector 10"/>
          <p:cNvCxnSpPr>
            <a:stCxn id="10" idx="1"/>
          </p:cNvCxnSpPr>
          <p:nvPr/>
        </p:nvCxnSpPr>
        <p:spPr>
          <a:xfrm flipH="1" flipV="1">
            <a:off x="5278230" y="2743938"/>
            <a:ext cx="344622" cy="292388"/>
          </a:xfrm>
          <a:prstGeom prst="straightConnector1">
            <a:avLst/>
          </a:prstGeom>
          <a:ln w="28575" cmpd="sng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10" idx="1"/>
          </p:cNvCxnSpPr>
          <p:nvPr/>
        </p:nvCxnSpPr>
        <p:spPr>
          <a:xfrm flipH="1">
            <a:off x="4800602" y="3036326"/>
            <a:ext cx="822250" cy="947980"/>
          </a:xfrm>
          <a:prstGeom prst="straightConnector1">
            <a:avLst/>
          </a:prstGeom>
          <a:ln w="28575" cmpd="sng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9" idx="0"/>
          </p:cNvCxnSpPr>
          <p:nvPr/>
        </p:nvCxnSpPr>
        <p:spPr>
          <a:xfrm flipV="1">
            <a:off x="3655977" y="4686300"/>
            <a:ext cx="176175" cy="558088"/>
          </a:xfrm>
          <a:prstGeom prst="straightConnector1">
            <a:avLst/>
          </a:prstGeom>
          <a:ln w="28575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5032152" y="1816100"/>
            <a:ext cx="886048" cy="309770"/>
          </a:xfrm>
          <a:prstGeom prst="straightConnector1">
            <a:avLst/>
          </a:prstGeom>
          <a:ln w="28575" cmpd="sng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Picture 15" descr="p.tiff"/>
          <p:cNvPicPr>
            <a:picLocks noChangeAspect="1"/>
          </p:cNvPicPr>
          <p:nvPr/>
        </p:nvPicPr>
        <p:blipFill>
          <a:blip r:embed="rId3"/>
          <a:srcRect l="75626" t="50619" r="21683" b="39772"/>
          <a:stretch>
            <a:fillRect/>
          </a:stretch>
        </p:blipFill>
        <p:spPr>
          <a:xfrm>
            <a:off x="5032151" y="2365983"/>
            <a:ext cx="246079" cy="514094"/>
          </a:xfrm>
          <a:prstGeom prst="rect">
            <a:avLst/>
          </a:prstGeom>
        </p:spPr>
      </p:pic>
      <p:pic>
        <p:nvPicPr>
          <p:cNvPr id="17" name="Picture 16" descr="p.tiff"/>
          <p:cNvPicPr>
            <a:picLocks noChangeAspect="1"/>
          </p:cNvPicPr>
          <p:nvPr/>
        </p:nvPicPr>
        <p:blipFill>
          <a:blip r:embed="rId3"/>
          <a:srcRect l="75626" t="50619" r="21683" b="39772"/>
          <a:stretch>
            <a:fillRect/>
          </a:stretch>
        </p:blipFill>
        <p:spPr>
          <a:xfrm>
            <a:off x="4102813" y="1936559"/>
            <a:ext cx="246079" cy="514094"/>
          </a:xfrm>
          <a:prstGeom prst="rect">
            <a:avLst/>
          </a:prstGeom>
        </p:spPr>
      </p:pic>
      <p:cxnSp>
        <p:nvCxnSpPr>
          <p:cNvPr id="18" name="Straight Arrow Connector 17"/>
          <p:cNvCxnSpPr>
            <a:stCxn id="19" idx="0"/>
          </p:cNvCxnSpPr>
          <p:nvPr/>
        </p:nvCxnSpPr>
        <p:spPr>
          <a:xfrm rot="16200000" flipV="1">
            <a:off x="3423234" y="2279004"/>
            <a:ext cx="263456" cy="192279"/>
          </a:xfrm>
          <a:prstGeom prst="straightConnector1">
            <a:avLst/>
          </a:prstGeom>
          <a:ln w="28575" cmpd="sng"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3470050" y="2506872"/>
            <a:ext cx="362102" cy="237066"/>
          </a:xfrm>
          <a:prstGeom prst="rect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Arrow Connector 19"/>
          <p:cNvCxnSpPr>
            <a:stCxn id="19" idx="0"/>
          </p:cNvCxnSpPr>
          <p:nvPr/>
        </p:nvCxnSpPr>
        <p:spPr>
          <a:xfrm rot="5400000" flipH="1" flipV="1">
            <a:off x="3679750" y="2214767"/>
            <a:ext cx="263456" cy="320754"/>
          </a:xfrm>
          <a:prstGeom prst="straightConnector1">
            <a:avLst/>
          </a:prstGeom>
          <a:ln w="28575" cmpd="sng"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rot="5400000" flipH="1" flipV="1">
            <a:off x="3514314" y="2216890"/>
            <a:ext cx="426772" cy="153192"/>
          </a:xfrm>
          <a:prstGeom prst="straightConnector1">
            <a:avLst/>
          </a:prstGeom>
          <a:ln w="28575" cmpd="sng"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rot="16200000" flipV="1">
            <a:off x="3437717" y="2293485"/>
            <a:ext cx="426772" cy="2"/>
          </a:xfrm>
          <a:prstGeom prst="straightConnector1">
            <a:avLst/>
          </a:prstGeom>
          <a:ln w="28575" cmpd="sng"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endCxn id="19" idx="3"/>
          </p:cNvCxnSpPr>
          <p:nvPr/>
        </p:nvCxnSpPr>
        <p:spPr>
          <a:xfrm rot="10800000" flipV="1">
            <a:off x="3832153" y="2506871"/>
            <a:ext cx="1303869" cy="118533"/>
          </a:xfrm>
          <a:prstGeom prst="straightConnector1">
            <a:avLst/>
          </a:prstGeom>
          <a:ln w="28575" cmpd="sng"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8860767" y="4788638"/>
            <a:ext cx="2353333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Correlated energy spread ~1% RMS</a:t>
            </a:r>
          </a:p>
        </p:txBody>
      </p:sp>
      <p:cxnSp>
        <p:nvCxnSpPr>
          <p:cNvPr id="25" name="Straight Arrow Connector 24"/>
          <p:cNvCxnSpPr>
            <a:stCxn id="24" idx="1"/>
          </p:cNvCxnSpPr>
          <p:nvPr/>
        </p:nvCxnSpPr>
        <p:spPr>
          <a:xfrm flipV="1">
            <a:off x="8860767" y="3984307"/>
            <a:ext cx="1588" cy="1127497"/>
          </a:xfrm>
          <a:prstGeom prst="straightConnector1">
            <a:avLst/>
          </a:prstGeom>
          <a:ln w="28575" cmpd="sng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rot="10800000">
            <a:off x="6185886" y="4526174"/>
            <a:ext cx="2674881" cy="554855"/>
          </a:xfrm>
          <a:prstGeom prst="straightConnector1">
            <a:avLst/>
          </a:prstGeom>
          <a:ln w="28575" cmpd="sng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498600" y="811683"/>
            <a:ext cx="3123408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>
                <a:latin typeface="Avenir Book"/>
                <a:cs typeface="Avenir Book"/>
              </a:rPr>
              <a:t>Feedforward</a:t>
            </a:r>
            <a:r>
              <a:rPr lang="en-US" dirty="0" smtClean="0">
                <a:latin typeface="Avenir Book"/>
                <a:cs typeface="Avenir Book"/>
              </a:rPr>
              <a:t> (test in CTF3)</a:t>
            </a:r>
          </a:p>
          <a:p>
            <a:r>
              <a:rPr lang="en-US" dirty="0" smtClean="0">
                <a:latin typeface="Avenir Book"/>
                <a:cs typeface="Avenir Book"/>
              </a:rPr>
              <a:t>Timing reference (FEL)</a:t>
            </a:r>
            <a:endParaRPr lang="en-US" dirty="0"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29569250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750434"/>
          </a:xfrm>
        </p:spPr>
        <p:txBody>
          <a:bodyPr/>
          <a:lstStyle/>
          <a:p>
            <a:r>
              <a:rPr lang="en-US" dirty="0" smtClean="0"/>
              <a:t>Drive Beam Quality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23 January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Luminosity, Daniel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71800" y="1130245"/>
            <a:ext cx="45854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Current stability and phase stability are key</a:t>
            </a:r>
          </a:p>
          <a:p>
            <a:endParaRPr lang="en-US" dirty="0">
              <a:latin typeface="Avenir Book"/>
              <a:cs typeface="Avenir Book"/>
            </a:endParaRPr>
          </a:p>
          <a:p>
            <a:r>
              <a:rPr lang="en-US" dirty="0" smtClean="0">
                <a:latin typeface="Avenir Book"/>
                <a:cs typeface="Avenir Book"/>
              </a:rPr>
              <a:t>Errors lead to wrong main beam energy</a:t>
            </a:r>
            <a:endParaRPr lang="en-US" dirty="0">
              <a:latin typeface="Avenir Book"/>
              <a:cs typeface="Avenir Book"/>
            </a:endParaRPr>
          </a:p>
        </p:txBody>
      </p:sp>
      <p:pic>
        <p:nvPicPr>
          <p:cNvPr id="8" name="Picture 7" descr="2010MeasureFBon_modified_factor8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1703" y="1142945"/>
            <a:ext cx="6297360" cy="264949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244548" y="1015945"/>
            <a:ext cx="4490252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Pulse current measurement (end of </a:t>
            </a:r>
            <a:r>
              <a:rPr lang="en-US" dirty="0" err="1" smtClean="0">
                <a:latin typeface="Avenir Book"/>
                <a:cs typeface="Avenir Book"/>
              </a:rPr>
              <a:t>linac</a:t>
            </a:r>
            <a:r>
              <a:rPr lang="en-US" dirty="0" smtClean="0">
                <a:latin typeface="Avenir Book"/>
                <a:cs typeface="Avenir Book"/>
              </a:rPr>
              <a:t>)</a:t>
            </a:r>
            <a:endParaRPr lang="en-US" dirty="0">
              <a:latin typeface="Avenir Book"/>
              <a:cs typeface="Avenir Book"/>
            </a:endParaRPr>
          </a:p>
        </p:txBody>
      </p:sp>
      <p:pic>
        <p:nvPicPr>
          <p:cNvPr id="10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936" y="3312630"/>
            <a:ext cx="4845050" cy="29235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2202292" y="3029411"/>
            <a:ext cx="2854980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Arrival time with feedback</a:t>
            </a:r>
            <a:endParaRPr lang="en-US" dirty="0">
              <a:latin typeface="Avenir Book"/>
              <a:cs typeface="Avenir Book"/>
            </a:endParaRP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8151941"/>
              </p:ext>
            </p:extLst>
          </p:nvPr>
        </p:nvGraphicFramePr>
        <p:xfrm>
          <a:off x="5618702" y="4446311"/>
          <a:ext cx="6243098" cy="198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0435"/>
                <a:gridCol w="1689100"/>
                <a:gridCol w="219356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venir Book"/>
                          <a:cs typeface="Avenir Book"/>
                        </a:rPr>
                        <a:t>Parameter</a:t>
                      </a:r>
                      <a:endParaRPr lang="en-US" sz="2000" dirty="0">
                        <a:latin typeface="Avenir Book"/>
                        <a:cs typeface="Avenir Book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venir Book"/>
                          <a:cs typeface="Avenir Book"/>
                        </a:rPr>
                        <a:t>CLIC goal</a:t>
                      </a:r>
                      <a:endParaRPr lang="en-US" sz="2000" dirty="0">
                        <a:latin typeface="Avenir Book"/>
                        <a:cs typeface="Avenir Book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venir Book"/>
                          <a:cs typeface="Avenir Book"/>
                        </a:rPr>
                        <a:t>CTF3 measured</a:t>
                      </a:r>
                      <a:endParaRPr lang="en-US" sz="2000" baseline="0" dirty="0" smtClean="0">
                        <a:latin typeface="Avenir Book"/>
                        <a:cs typeface="Avenir Book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venir Book"/>
                          <a:cs typeface="Avenir Book"/>
                        </a:rPr>
                        <a:t>Arrival</a:t>
                      </a:r>
                      <a:r>
                        <a:rPr lang="en-US" sz="2000" baseline="0" dirty="0" smtClean="0">
                          <a:latin typeface="Avenir Book"/>
                          <a:cs typeface="Avenir Book"/>
                        </a:rPr>
                        <a:t> time</a:t>
                      </a:r>
                      <a:endParaRPr lang="en-US" sz="2000" dirty="0">
                        <a:latin typeface="Avenir Book"/>
                        <a:cs typeface="Avenir Book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venir Book"/>
                          <a:cs typeface="Avenir Book"/>
                        </a:rPr>
                        <a:t>50</a:t>
                      </a:r>
                      <a:r>
                        <a:rPr lang="en-US" sz="2000" baseline="0" dirty="0" smtClean="0">
                          <a:latin typeface="Avenir Book"/>
                          <a:cs typeface="Avenir Book"/>
                        </a:rPr>
                        <a:t> </a:t>
                      </a:r>
                      <a:r>
                        <a:rPr lang="en-US" sz="2000" baseline="0" dirty="0" err="1" smtClean="0">
                          <a:latin typeface="Avenir Book"/>
                          <a:cs typeface="Avenir Book"/>
                        </a:rPr>
                        <a:t>fs</a:t>
                      </a:r>
                      <a:endParaRPr lang="en-US" sz="2000" dirty="0">
                        <a:latin typeface="Avenir Book"/>
                        <a:cs typeface="Avenir Book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venir Book"/>
                          <a:cs typeface="Avenir Book"/>
                        </a:rPr>
                        <a:t>50</a:t>
                      </a:r>
                      <a:r>
                        <a:rPr lang="en-US" sz="2000" baseline="0" dirty="0" smtClean="0">
                          <a:latin typeface="Avenir Book"/>
                          <a:cs typeface="Avenir Book"/>
                        </a:rPr>
                        <a:t> </a:t>
                      </a:r>
                      <a:r>
                        <a:rPr lang="en-US" sz="2000" baseline="0" dirty="0" err="1" smtClean="0">
                          <a:latin typeface="Avenir Book"/>
                          <a:cs typeface="Avenir Book"/>
                        </a:rPr>
                        <a:t>fs</a:t>
                      </a:r>
                      <a:endParaRPr lang="en-US" sz="2000" dirty="0">
                        <a:latin typeface="Avenir Book"/>
                        <a:cs typeface="Avenir Book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venir Book"/>
                          <a:cs typeface="Avenir Book"/>
                        </a:rPr>
                        <a:t>Current after </a:t>
                      </a:r>
                      <a:r>
                        <a:rPr lang="en-US" sz="2000" dirty="0" err="1" smtClean="0">
                          <a:latin typeface="Avenir Book"/>
                          <a:cs typeface="Avenir Book"/>
                        </a:rPr>
                        <a:t>linac</a:t>
                      </a:r>
                      <a:endParaRPr lang="en-US" sz="2000" dirty="0">
                        <a:latin typeface="Avenir Book"/>
                        <a:cs typeface="Avenir Book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venir Book"/>
                          <a:cs typeface="Avenir Book"/>
                        </a:rPr>
                        <a:t>0.75</a:t>
                      </a:r>
                      <a:r>
                        <a:rPr lang="en-US" sz="2000" baseline="0" dirty="0" smtClean="0">
                          <a:latin typeface="Avenir Book"/>
                          <a:cs typeface="Avenir Book"/>
                        </a:rPr>
                        <a:t> x 10</a:t>
                      </a:r>
                      <a:r>
                        <a:rPr lang="en-US" sz="2000" baseline="30000" dirty="0" smtClean="0">
                          <a:latin typeface="Avenir Book"/>
                          <a:cs typeface="Avenir Book"/>
                        </a:rPr>
                        <a:t>-3</a:t>
                      </a:r>
                      <a:endParaRPr lang="en-US" sz="2000" baseline="30000" dirty="0">
                        <a:latin typeface="Avenir Book"/>
                        <a:cs typeface="Avenir Book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venir Book"/>
                          <a:cs typeface="Avenir Book"/>
                        </a:rPr>
                        <a:t>0.54 x 10</a:t>
                      </a:r>
                      <a:r>
                        <a:rPr lang="en-US" sz="2000" baseline="30000" dirty="0" smtClean="0">
                          <a:latin typeface="Avenir Book"/>
                          <a:cs typeface="Avenir Book"/>
                        </a:rPr>
                        <a:t>-3</a:t>
                      </a:r>
                      <a:endParaRPr lang="en-US" sz="2000" dirty="0" smtClean="0">
                        <a:latin typeface="Avenir Book"/>
                        <a:cs typeface="Avenir Book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venir Book"/>
                          <a:cs typeface="Avenir Book"/>
                        </a:rPr>
                        <a:t>Current</a:t>
                      </a:r>
                      <a:r>
                        <a:rPr lang="en-US" sz="2000" baseline="0" dirty="0" smtClean="0">
                          <a:latin typeface="Avenir Book"/>
                          <a:cs typeface="Avenir Book"/>
                        </a:rPr>
                        <a:t> at end</a:t>
                      </a:r>
                      <a:endParaRPr lang="en-US" sz="2000" dirty="0">
                        <a:latin typeface="Avenir Book"/>
                        <a:cs typeface="Avenir Book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Avenir Book"/>
                          <a:cs typeface="Avenir Book"/>
                        </a:rPr>
                        <a:t>0.75</a:t>
                      </a:r>
                      <a:r>
                        <a:rPr lang="en-US" sz="2000" baseline="0" dirty="0" smtClean="0">
                          <a:latin typeface="Avenir Book"/>
                          <a:cs typeface="Avenir Book"/>
                        </a:rPr>
                        <a:t> x 10</a:t>
                      </a:r>
                      <a:r>
                        <a:rPr lang="en-US" sz="2000" baseline="30000" dirty="0" smtClean="0">
                          <a:latin typeface="Avenir Book"/>
                          <a:cs typeface="Avenir Book"/>
                        </a:rPr>
                        <a:t>-3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venir Book"/>
                          <a:cs typeface="Avenir Book"/>
                        </a:rPr>
                        <a:t>2-18 x 10</a:t>
                      </a:r>
                      <a:r>
                        <a:rPr lang="en-US" sz="2000" baseline="30000" dirty="0" smtClean="0">
                          <a:latin typeface="Avenir Book"/>
                          <a:cs typeface="Avenir Book"/>
                        </a:rPr>
                        <a:t>-3</a:t>
                      </a:r>
                      <a:endParaRPr lang="en-US" sz="2000" dirty="0" smtClean="0">
                        <a:latin typeface="Avenir Book"/>
                        <a:cs typeface="Avenir Book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venir Book"/>
                          <a:cs typeface="Avenir Book"/>
                        </a:rPr>
                        <a:t>Energy </a:t>
                      </a:r>
                      <a:endParaRPr lang="en-US" sz="2000" dirty="0">
                        <a:latin typeface="Avenir Book"/>
                        <a:cs typeface="Avenir Book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aseline="0" dirty="0" smtClean="0">
                          <a:latin typeface="Avenir Book"/>
                          <a:cs typeface="Avenir Book"/>
                        </a:rPr>
                        <a:t>1.0 x 10</a:t>
                      </a:r>
                      <a:r>
                        <a:rPr lang="en-US" sz="2000" baseline="30000" dirty="0" smtClean="0">
                          <a:latin typeface="Avenir Book"/>
                          <a:cs typeface="Avenir Book"/>
                        </a:rPr>
                        <a:t>-3</a:t>
                      </a:r>
                      <a:endParaRPr lang="en-US" sz="2000" baseline="0" dirty="0">
                        <a:latin typeface="Avenir Book"/>
                        <a:cs typeface="Avenir Book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venir Book"/>
                          <a:cs typeface="Avenir Book"/>
                        </a:rPr>
                        <a:t>0.7 x 10</a:t>
                      </a:r>
                      <a:r>
                        <a:rPr lang="en-US" sz="2000" baseline="30000" dirty="0" smtClean="0">
                          <a:latin typeface="Avenir Book"/>
                          <a:cs typeface="Avenir Book"/>
                        </a:rPr>
                        <a:t>-3</a:t>
                      </a:r>
                      <a:endParaRPr lang="en-US" sz="2000" dirty="0" smtClean="0">
                        <a:latin typeface="Avenir Book"/>
                        <a:cs typeface="Avenir Book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4" name="Frame 13"/>
          <p:cNvSpPr/>
          <p:nvPr/>
        </p:nvSpPr>
        <p:spPr>
          <a:xfrm>
            <a:off x="5560903" y="980941"/>
            <a:ext cx="6371999" cy="2684502"/>
          </a:xfrm>
          <a:prstGeom prst="frame">
            <a:avLst>
              <a:gd name="adj1" fmla="val 3589"/>
            </a:avLst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Frame 14"/>
          <p:cNvSpPr/>
          <p:nvPr/>
        </p:nvSpPr>
        <p:spPr>
          <a:xfrm>
            <a:off x="304800" y="2870883"/>
            <a:ext cx="4917186" cy="3490174"/>
          </a:xfrm>
          <a:prstGeom prst="frame">
            <a:avLst>
              <a:gd name="adj1" fmla="val 3589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588282" y="3665443"/>
            <a:ext cx="6308081" cy="584776"/>
          </a:xfrm>
          <a:prstGeom prst="rect">
            <a:avLst/>
          </a:prstGeom>
          <a:noFill/>
          <a:ln w="76200" cmpd="sng">
            <a:solidFill>
              <a:schemeClr val="accent2">
                <a:lumMod val="20000"/>
                <a:lumOff val="8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venir Book"/>
                <a:cs typeface="Avenir Book"/>
              </a:rPr>
              <a:t>Losses in the delay loop, different design than in CLIC due to space</a:t>
            </a:r>
          </a:p>
          <a:p>
            <a:r>
              <a:rPr lang="en-US" sz="1600" dirty="0" smtClean="0">
                <a:latin typeface="Avenir Book"/>
                <a:cs typeface="Avenir Book"/>
              </a:rPr>
              <a:t>3 x smaller beam in CLIC should help</a:t>
            </a:r>
            <a:endParaRPr lang="en-US" sz="1600" dirty="0">
              <a:latin typeface="Avenir Book"/>
              <a:cs typeface="Avenir Book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090593" y="5545081"/>
            <a:ext cx="9694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rgbClr val="FF0000"/>
                </a:solidFill>
                <a:latin typeface="Avenir Book"/>
                <a:ea typeface="Zapf Dingbats"/>
                <a:cs typeface="Avenir Book"/>
              </a:rPr>
              <a:t>(</a:t>
            </a:r>
            <a:r>
              <a:rPr lang="en-US" sz="4800" dirty="0" smtClean="0">
                <a:solidFill>
                  <a:srgbClr val="FF0000"/>
                </a:solidFill>
                <a:latin typeface="Zapf Dingbats"/>
                <a:ea typeface="Zapf Dingbats"/>
                <a:cs typeface="Zapf Dingbats"/>
              </a:rPr>
              <a:t>✓</a:t>
            </a:r>
            <a:r>
              <a:rPr lang="en-US" sz="4800" dirty="0" smtClean="0">
                <a:solidFill>
                  <a:srgbClr val="FF0000"/>
                </a:solidFill>
                <a:latin typeface="Avenir Book"/>
                <a:ea typeface="Zapf Dingbats"/>
                <a:cs typeface="Avenir Book"/>
              </a:rPr>
              <a:t>)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4935174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3950"/>
            <a:ext cx="10515600" cy="750434"/>
          </a:xfrm>
        </p:spPr>
        <p:txBody>
          <a:bodyPr>
            <a:normAutofit/>
          </a:bodyPr>
          <a:lstStyle/>
          <a:p>
            <a:r>
              <a:rPr lang="en-US" dirty="0" smtClean="0"/>
              <a:t>Luminosity and Beam Quality</a:t>
            </a:r>
            <a:endParaRPr lang="en-US" dirty="0"/>
          </a:p>
        </p:txBody>
      </p:sp>
      <p:pic>
        <p:nvPicPr>
          <p:cNvPr id="11" name="Picture 10" descr="p2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5392" y="1747616"/>
            <a:ext cx="5466858" cy="1168400"/>
          </a:xfrm>
          <a:prstGeom prst="rect">
            <a:avLst/>
          </a:prstGeom>
        </p:spPr>
      </p:pic>
      <p:cxnSp>
        <p:nvCxnSpPr>
          <p:cNvPr id="24" name="Straight Arrow Connector 23"/>
          <p:cNvCxnSpPr/>
          <p:nvPr/>
        </p:nvCxnSpPr>
        <p:spPr>
          <a:xfrm rot="5400000" flipH="1" flipV="1">
            <a:off x="5464618" y="4307838"/>
            <a:ext cx="853770" cy="211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Luminosity, Daniel Schulte</a:t>
            </a:r>
            <a:endParaRPr lang="en-US"/>
          </a:p>
        </p:txBody>
      </p:sp>
      <p:sp>
        <p:nvSpPr>
          <p:cNvPr id="45" name="TextBox 44"/>
          <p:cNvSpPr txBox="1"/>
          <p:nvPr/>
        </p:nvSpPr>
        <p:spPr>
          <a:xfrm>
            <a:off x="5193954" y="4791277"/>
            <a:ext cx="21745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Avenir Book"/>
                <a:cs typeface="Avenir Book"/>
              </a:rPr>
              <a:t>Luminosity</a:t>
            </a:r>
          </a:p>
          <a:p>
            <a:r>
              <a:rPr lang="en-US" sz="2000" dirty="0" smtClean="0">
                <a:solidFill>
                  <a:srgbClr val="FF0000"/>
                </a:solidFill>
                <a:latin typeface="Avenir Book"/>
                <a:cs typeface="Avenir Book"/>
              </a:rPr>
              <a:t>spectrum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23 January 2019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4</a:t>
            </a:fld>
            <a:endParaRPr lang="en-US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2053457"/>
              </p:ext>
            </p:extLst>
          </p:nvPr>
        </p:nvGraphicFramePr>
        <p:xfrm>
          <a:off x="21336" y="3738880"/>
          <a:ext cx="6961365" cy="2804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59864"/>
                <a:gridCol w="1447800"/>
                <a:gridCol w="1295400"/>
                <a:gridCol w="1130300"/>
                <a:gridCol w="1128001"/>
              </a:tblGrid>
              <a:tr h="370840">
                <a:tc>
                  <a:txBody>
                    <a:bodyPr/>
                    <a:lstStyle/>
                    <a:p>
                      <a:endParaRPr lang="en-US" sz="16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err="1" smtClean="0">
                          <a:latin typeface="Avenir Book"/>
                          <a:cs typeface="Avenir Book"/>
                        </a:rPr>
                        <a:t>Δε</a:t>
                      </a:r>
                      <a:r>
                        <a:rPr lang="en-US" sz="1600" baseline="-25000" dirty="0" err="1" smtClean="0">
                          <a:latin typeface="Avenir Book"/>
                          <a:cs typeface="Avenir Book"/>
                        </a:rPr>
                        <a:t>x</a:t>
                      </a:r>
                      <a:r>
                        <a:rPr lang="en-US" sz="1600" baseline="0" dirty="0" smtClean="0">
                          <a:latin typeface="Avenir Book"/>
                          <a:cs typeface="Avenir Book"/>
                        </a:rPr>
                        <a:t> [nm]</a:t>
                      </a:r>
                      <a:endParaRPr lang="en-US" sz="1600" dirty="0" smtClean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err="1" smtClean="0">
                          <a:latin typeface="Avenir Book"/>
                          <a:cs typeface="Avenir Book"/>
                        </a:rPr>
                        <a:t>Δε</a:t>
                      </a:r>
                      <a:r>
                        <a:rPr lang="en-US" sz="1600" baseline="-25000" dirty="0" err="1" smtClean="0">
                          <a:latin typeface="Avenir Book"/>
                          <a:cs typeface="Avenir Book"/>
                        </a:rPr>
                        <a:t>y</a:t>
                      </a:r>
                      <a:r>
                        <a:rPr lang="en-US" sz="1600" baseline="0" dirty="0" smtClean="0">
                          <a:latin typeface="Avenir Book"/>
                          <a:cs typeface="Avenir Book"/>
                        </a:rPr>
                        <a:t> [nm]</a:t>
                      </a:r>
                      <a:endParaRPr lang="en-US" sz="1600" dirty="0" smtClean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6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>
                          <a:latin typeface="Avenir Book"/>
                          <a:cs typeface="Avenir Book"/>
                        </a:rPr>
                        <a:t>Total contribution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>
                          <a:latin typeface="Avenir Book"/>
                          <a:cs typeface="Avenir Book"/>
                        </a:rPr>
                        <a:t>Design limits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>
                          <a:latin typeface="Avenir Book"/>
                          <a:cs typeface="Avenir Book"/>
                        </a:rPr>
                        <a:t>Static </a:t>
                      </a:r>
                      <a:r>
                        <a:rPr lang="en-US" sz="1600" baseline="0" dirty="0" err="1" smtClean="0">
                          <a:latin typeface="Avenir Book"/>
                          <a:cs typeface="Avenir Book"/>
                        </a:rPr>
                        <a:t>imperf</a:t>
                      </a:r>
                      <a:r>
                        <a:rPr lang="en-US" sz="1600" baseline="0" dirty="0" smtClean="0">
                          <a:latin typeface="Avenir Book"/>
                          <a:cs typeface="Avenir Book"/>
                        </a:rPr>
                        <a:t>.</a:t>
                      </a:r>
                      <a:endParaRPr lang="en-US" sz="1600" dirty="0" smtClean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Avenir Book"/>
                          <a:cs typeface="Avenir Book"/>
                        </a:rPr>
                        <a:t>Dynamic</a:t>
                      </a:r>
                      <a:r>
                        <a:rPr lang="en-US" sz="1600" baseline="0" dirty="0" smtClean="0">
                          <a:latin typeface="Avenir Book"/>
                          <a:cs typeface="Avenir Book"/>
                        </a:rPr>
                        <a:t> </a:t>
                      </a:r>
                      <a:r>
                        <a:rPr lang="en-US" sz="1600" baseline="0" dirty="0" err="1" smtClean="0">
                          <a:latin typeface="Avenir Book"/>
                          <a:cs typeface="Avenir Book"/>
                        </a:rPr>
                        <a:t>imperf</a:t>
                      </a:r>
                      <a:r>
                        <a:rPr lang="en-US" sz="1600" baseline="0" dirty="0" smtClean="0">
                          <a:latin typeface="Avenir Book"/>
                          <a:cs typeface="Avenir Book"/>
                        </a:rPr>
                        <a:t>.</a:t>
                      </a:r>
                      <a:endParaRPr lang="en-US" sz="1600" dirty="0" smtClean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venir Book"/>
                          <a:cs typeface="Avenir Book"/>
                        </a:rPr>
                        <a:t>Damping</a:t>
                      </a:r>
                      <a:r>
                        <a:rPr lang="en-US" sz="1600" baseline="0" dirty="0" smtClean="0">
                          <a:latin typeface="Avenir Book"/>
                          <a:cs typeface="Avenir Book"/>
                        </a:rPr>
                        <a:t> ring exit</a:t>
                      </a:r>
                      <a:endParaRPr lang="en-US" sz="16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00FF"/>
                          </a:solidFill>
                          <a:latin typeface="Avenir Book"/>
                          <a:cs typeface="Avenir Book"/>
                        </a:rPr>
                        <a:t>700</a:t>
                      </a:r>
                      <a:endParaRPr lang="en-US" sz="1600" dirty="0">
                        <a:solidFill>
                          <a:srgbClr val="0000FF"/>
                        </a:solidFill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5</a:t>
                      </a:r>
                      <a:endParaRPr lang="en-US" sz="1600" dirty="0">
                        <a:solidFill>
                          <a:srgbClr val="FF0000"/>
                        </a:solidFill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venir Book"/>
                          <a:cs typeface="Avenir Book"/>
                        </a:rPr>
                        <a:t>0</a:t>
                      </a:r>
                      <a:endParaRPr lang="en-US" sz="16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venir Book"/>
                          <a:cs typeface="Avenir Book"/>
                        </a:rPr>
                        <a:t>0</a:t>
                      </a:r>
                      <a:endParaRPr lang="en-US" sz="16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venir Book"/>
                          <a:cs typeface="Avenir Book"/>
                        </a:rPr>
                        <a:t>RTML</a:t>
                      </a:r>
                      <a:endParaRPr lang="en-US" sz="16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venir Book"/>
                          <a:cs typeface="Avenir Book"/>
                        </a:rPr>
                        <a:t>150</a:t>
                      </a:r>
                      <a:endParaRPr lang="en-US" sz="16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venir Book"/>
                          <a:cs typeface="Avenir Book"/>
                        </a:rPr>
                        <a:t>1</a:t>
                      </a:r>
                      <a:endParaRPr lang="en-US" sz="16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venir Book"/>
                          <a:cs typeface="Avenir Book"/>
                        </a:rPr>
                        <a:t>2</a:t>
                      </a:r>
                      <a:endParaRPr lang="en-US" sz="16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venir Book"/>
                          <a:cs typeface="Avenir Book"/>
                        </a:rPr>
                        <a:t>2</a:t>
                      </a:r>
                      <a:endParaRPr lang="en-US" sz="16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venir Book"/>
                          <a:cs typeface="Avenir Book"/>
                        </a:rPr>
                        <a:t>Main </a:t>
                      </a:r>
                      <a:r>
                        <a:rPr lang="en-US" sz="1600" dirty="0" err="1" smtClean="0">
                          <a:latin typeface="Avenir Book"/>
                          <a:cs typeface="Avenir Book"/>
                        </a:rPr>
                        <a:t>linac</a:t>
                      </a:r>
                      <a:endParaRPr lang="en-US" sz="16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venir Book"/>
                          <a:cs typeface="Avenir Book"/>
                        </a:rPr>
                        <a:t>50</a:t>
                      </a:r>
                      <a:endParaRPr lang="en-US" sz="16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venir Book"/>
                          <a:cs typeface="Avenir Book"/>
                        </a:rPr>
                        <a:t>0</a:t>
                      </a:r>
                      <a:endParaRPr lang="en-US" sz="16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venir Book"/>
                          <a:cs typeface="Avenir Book"/>
                        </a:rPr>
                        <a:t>5</a:t>
                      </a:r>
                      <a:endParaRPr lang="en-US" sz="16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venir Book"/>
                          <a:cs typeface="Avenir Book"/>
                        </a:rPr>
                        <a:t>5</a:t>
                      </a:r>
                      <a:endParaRPr lang="en-US" sz="16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venir Book"/>
                          <a:cs typeface="Avenir Book"/>
                        </a:rPr>
                        <a:t>BDS</a:t>
                      </a:r>
                      <a:endParaRPr lang="en-US" sz="16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venir Book"/>
                          <a:cs typeface="Avenir Book"/>
                        </a:rPr>
                        <a:t>50</a:t>
                      </a:r>
                      <a:endParaRPr lang="en-US" sz="16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venir Book"/>
                          <a:cs typeface="Avenir Book"/>
                        </a:rPr>
                        <a:t>0</a:t>
                      </a:r>
                      <a:endParaRPr lang="en-US" sz="16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venir Book"/>
                          <a:cs typeface="Avenir Book"/>
                        </a:rPr>
                        <a:t>5</a:t>
                      </a:r>
                      <a:endParaRPr lang="en-US" sz="16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venir Book"/>
                          <a:cs typeface="Avenir Book"/>
                        </a:rPr>
                        <a:t>5</a:t>
                      </a:r>
                      <a:endParaRPr lang="en-US" sz="16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venir Book"/>
                          <a:cs typeface="Avenir Book"/>
                        </a:rPr>
                        <a:t>sum</a:t>
                      </a:r>
                      <a:endParaRPr lang="en-US" sz="16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00FF"/>
                          </a:solidFill>
                          <a:latin typeface="Avenir Book"/>
                          <a:cs typeface="Avenir Book"/>
                        </a:rPr>
                        <a:t>“950”</a:t>
                      </a:r>
                      <a:endParaRPr lang="en-US" sz="1600" dirty="0">
                        <a:solidFill>
                          <a:srgbClr val="0000FF"/>
                        </a:solidFill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venir Book"/>
                          <a:cs typeface="Avenir Book"/>
                        </a:rPr>
                        <a:t>6</a:t>
                      </a:r>
                      <a:endParaRPr lang="en-US" sz="16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12</a:t>
                      </a:r>
                      <a:endParaRPr lang="en-US" sz="1600" dirty="0">
                        <a:solidFill>
                          <a:srgbClr val="FF0000"/>
                        </a:solidFill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0000"/>
                          </a:solidFill>
                          <a:latin typeface="Avenir Book"/>
                          <a:cs typeface="Avenir Book"/>
                        </a:rPr>
                        <a:t>12</a:t>
                      </a:r>
                      <a:endParaRPr lang="en-US" sz="1600" dirty="0">
                        <a:solidFill>
                          <a:srgbClr val="FF0000"/>
                        </a:solidFill>
                        <a:latin typeface="Avenir Book"/>
                        <a:cs typeface="Avenir Book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7607300" y="3518638"/>
            <a:ext cx="415523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Total vertical </a:t>
            </a:r>
            <a:r>
              <a:rPr lang="en-US" dirty="0" err="1" smtClean="0">
                <a:latin typeface="Avenir Book"/>
                <a:cs typeface="Avenir Book"/>
              </a:rPr>
              <a:t>emittance</a:t>
            </a:r>
            <a:r>
              <a:rPr lang="en-US" dirty="0" smtClean="0">
                <a:latin typeface="Avenir Book"/>
                <a:cs typeface="Avenir Book"/>
              </a:rPr>
              <a:t> at IP is 30 nm</a:t>
            </a:r>
          </a:p>
          <a:p>
            <a:endParaRPr lang="en-US" dirty="0" smtClean="0">
              <a:latin typeface="Avenir Book"/>
              <a:cs typeface="Avenir Book"/>
            </a:endParaRPr>
          </a:p>
          <a:p>
            <a:r>
              <a:rPr lang="en-US" dirty="0" smtClean="0">
                <a:latin typeface="Avenir Book"/>
                <a:cs typeface="Avenir Book"/>
              </a:rPr>
              <a:t>Imperfections </a:t>
            </a:r>
            <a:r>
              <a:rPr lang="en-US" dirty="0" smtClean="0">
                <a:latin typeface="Avenir Book"/>
                <a:cs typeface="Avenir Book"/>
              </a:rPr>
              <a:t>are the main source of final vertical </a:t>
            </a:r>
            <a:r>
              <a:rPr lang="en-US" dirty="0" err="1" smtClean="0">
                <a:latin typeface="Avenir Book"/>
                <a:cs typeface="Avenir Book"/>
              </a:rPr>
              <a:t>emittance</a:t>
            </a:r>
            <a:endParaRPr lang="en-US" dirty="0" smtClean="0">
              <a:latin typeface="Avenir Book"/>
              <a:cs typeface="Avenir Book"/>
            </a:endParaRPr>
          </a:p>
          <a:p>
            <a:endParaRPr lang="en-US" dirty="0">
              <a:latin typeface="Avenir Book"/>
              <a:cs typeface="Avenir Book"/>
            </a:endParaRPr>
          </a:p>
          <a:p>
            <a:r>
              <a:rPr lang="en-US" dirty="0" smtClean="0">
                <a:latin typeface="Avenir Book"/>
                <a:cs typeface="Avenir Book"/>
              </a:rPr>
              <a:t>Require 90% likelihood to meet static </a:t>
            </a:r>
            <a:r>
              <a:rPr lang="en-US" dirty="0" err="1" smtClean="0">
                <a:latin typeface="Avenir Book"/>
                <a:cs typeface="Avenir Book"/>
              </a:rPr>
              <a:t>emittance</a:t>
            </a:r>
            <a:r>
              <a:rPr lang="en-US" dirty="0" smtClean="0">
                <a:latin typeface="Avenir Book"/>
                <a:cs typeface="Avenir Book"/>
              </a:rPr>
              <a:t> growth target</a:t>
            </a:r>
            <a:endParaRPr lang="en-US" dirty="0">
              <a:latin typeface="Avenir Book"/>
              <a:cs typeface="Avenir Book"/>
            </a:endParaRPr>
          </a:p>
        </p:txBody>
      </p:sp>
      <p:cxnSp>
        <p:nvCxnSpPr>
          <p:cNvPr id="21" name="Straight Arrow Connector 20"/>
          <p:cNvCxnSpPr>
            <a:stCxn id="18" idx="1"/>
          </p:cNvCxnSpPr>
          <p:nvPr/>
        </p:nvCxnSpPr>
        <p:spPr>
          <a:xfrm flipH="1">
            <a:off x="6348684" y="4534301"/>
            <a:ext cx="1258616" cy="177759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18" idx="1"/>
          </p:cNvCxnSpPr>
          <p:nvPr/>
        </p:nvCxnSpPr>
        <p:spPr>
          <a:xfrm flipH="1">
            <a:off x="5186982" y="4534301"/>
            <a:ext cx="2420318" cy="170849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Donut 22"/>
          <p:cNvSpPr/>
          <p:nvPr/>
        </p:nvSpPr>
        <p:spPr>
          <a:xfrm>
            <a:off x="7803874" y="1604908"/>
            <a:ext cx="1127308" cy="1413503"/>
          </a:xfrm>
          <a:prstGeom prst="donut">
            <a:avLst>
              <a:gd name="adj" fmla="val 6922"/>
            </a:avLst>
          </a:prstGeom>
          <a:solidFill>
            <a:srgbClr val="008000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27" name="Picture 26" descr="p4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2686" y="1879526"/>
            <a:ext cx="2379853" cy="923446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21336" y="2282272"/>
            <a:ext cx="35380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Damping ring main source of horizontal </a:t>
            </a:r>
            <a:r>
              <a:rPr lang="en-US" dirty="0" err="1" smtClean="0">
                <a:latin typeface="Avenir Book"/>
                <a:cs typeface="Avenir Book"/>
              </a:rPr>
              <a:t>emittance</a:t>
            </a:r>
            <a:endParaRPr lang="en-US" dirty="0" smtClean="0">
              <a:latin typeface="Avenir Book"/>
              <a:cs typeface="Avenir Book"/>
            </a:endParaRPr>
          </a:p>
          <a:p>
            <a:r>
              <a:rPr lang="en-US" dirty="0" smtClean="0">
                <a:latin typeface="Avenir Book"/>
                <a:cs typeface="Avenir Book"/>
              </a:rPr>
              <a:t>But value is OK, as we will see</a:t>
            </a:r>
            <a:endParaRPr lang="en-US" dirty="0">
              <a:latin typeface="Avenir Book"/>
              <a:cs typeface="Avenir Book"/>
            </a:endParaRPr>
          </a:p>
        </p:txBody>
      </p:sp>
      <p:cxnSp>
        <p:nvCxnSpPr>
          <p:cNvPr id="28" name="Straight Arrow Connector 27"/>
          <p:cNvCxnSpPr>
            <a:stCxn id="26" idx="2"/>
          </p:cNvCxnSpPr>
          <p:nvPr/>
        </p:nvCxnSpPr>
        <p:spPr>
          <a:xfrm>
            <a:off x="1790386" y="3205602"/>
            <a:ext cx="165414" cy="15301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8135540" y="5782842"/>
            <a:ext cx="3538099" cy="64633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Important to ensure that target can be met</a:t>
            </a:r>
            <a:endParaRPr lang="en-US" dirty="0"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26350635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750434"/>
          </a:xfrm>
        </p:spPr>
        <p:txBody>
          <a:bodyPr/>
          <a:lstStyle/>
          <a:p>
            <a:r>
              <a:rPr lang="en-US" dirty="0" smtClean="0"/>
              <a:t>Static Imperfections: Main </a:t>
            </a:r>
            <a:r>
              <a:rPr lang="en-US" dirty="0" err="1" smtClean="0"/>
              <a:t>Linac</a:t>
            </a:r>
            <a:r>
              <a:rPr lang="en-US" dirty="0"/>
              <a:t> </a:t>
            </a:r>
            <a:r>
              <a:rPr lang="en-US" dirty="0" smtClean="0"/>
              <a:t>Alignment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23 January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Luminosity, Daniel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40</a:t>
            </a:fld>
            <a:endParaRPr lang="en-US"/>
          </a:p>
        </p:txBody>
      </p:sp>
      <p:pic>
        <p:nvPicPr>
          <p:cNvPr id="7" name="Picture 76" descr="2008-12-04 - TT1 3.0 - 018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50244" y="1566180"/>
            <a:ext cx="3653948" cy="2740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6696" y="2851601"/>
            <a:ext cx="7566203" cy="2124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07"/>
          <p:cNvPicPr>
            <a:picLocks noChangeAspect="1" noChangeArrowheads="1"/>
          </p:cNvPicPr>
          <p:nvPr/>
        </p:nvPicPr>
        <p:blipFill rotWithShape="1">
          <a:blip r:embed="rId4"/>
          <a:srcRect t="23661"/>
          <a:stretch/>
        </p:blipFill>
        <p:spPr bwMode="auto">
          <a:xfrm>
            <a:off x="396697" y="1765663"/>
            <a:ext cx="9736131" cy="60333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10" name="TextBox 5"/>
          <p:cNvSpPr txBox="1">
            <a:spLocks noChangeArrowheads="1"/>
          </p:cNvSpPr>
          <p:nvPr/>
        </p:nvSpPr>
        <p:spPr bwMode="auto">
          <a:xfrm>
            <a:off x="396696" y="4791686"/>
            <a:ext cx="9064296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The error for this is most critical</a:t>
            </a:r>
            <a:r>
              <a:rPr lang="en-US" dirty="0">
                <a:latin typeface="Avenir Book"/>
                <a:cs typeface="Avenir Book"/>
              </a:rPr>
              <a:t> </a:t>
            </a:r>
            <a:r>
              <a:rPr lang="en-US" dirty="0" smtClean="0">
                <a:latin typeface="Avenir Book"/>
                <a:cs typeface="Avenir Book"/>
              </a:rPr>
              <a:t>misalignment of components is of the order </a:t>
            </a:r>
            <a:r>
              <a:rPr lang="en-US" sz="1800" dirty="0" smtClean="0">
                <a:latin typeface="Avenir Book"/>
                <a:cs typeface="Avenir Book"/>
              </a:rPr>
              <a:t>O(10</a:t>
            </a:r>
            <a:r>
              <a:rPr lang="el-GR" dirty="0" smtClean="0">
                <a:latin typeface="Avenir Book"/>
                <a:cs typeface="Avenir Book"/>
              </a:rPr>
              <a:t>μ</a:t>
            </a:r>
            <a:r>
              <a:rPr lang="en-US" dirty="0" smtClean="0">
                <a:latin typeface="Avenir Book"/>
                <a:cs typeface="Avenir Book"/>
              </a:rPr>
              <a:t>m)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93528" y="1396331"/>
            <a:ext cx="9309100" cy="369332"/>
          </a:xfrm>
          <a:prstGeom prst="rect">
            <a:avLst/>
          </a:prstGeom>
          <a:solidFill>
            <a:srgbClr val="DBEEF4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latin typeface="Avenir Book"/>
                <a:cs typeface="Avenir Book"/>
              </a:rPr>
              <a:t>2</a:t>
            </a:r>
            <a:r>
              <a:rPr lang="en-US" dirty="0" smtClean="0">
                <a:latin typeface="Avenir Book"/>
                <a:cs typeface="Avenir Book"/>
              </a:rPr>
              <a:t>) Establish reference system with overlapping wires, has some error but is not critical</a:t>
            </a:r>
            <a:endParaRPr lang="en-US" dirty="0">
              <a:latin typeface="Avenir Book"/>
              <a:cs typeface="Avenir Book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6696" y="2588973"/>
            <a:ext cx="8036104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latin typeface="Avenir Book"/>
                <a:cs typeface="Avenir Book"/>
              </a:rPr>
              <a:t>3</a:t>
            </a:r>
            <a:r>
              <a:rPr lang="en-US" dirty="0" smtClean="0">
                <a:latin typeface="Avenir Book"/>
                <a:cs typeface="Avenir Book"/>
              </a:rPr>
              <a:t>) Align modules remotely to the wires using their sensors and movers</a:t>
            </a:r>
            <a:endParaRPr lang="en-US" dirty="0">
              <a:latin typeface="Avenir Book"/>
              <a:cs typeface="Avenir Book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93528" y="950799"/>
            <a:ext cx="6273800" cy="369332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1) Align components accurately on the supporting girders</a:t>
            </a:r>
            <a:endParaRPr lang="en-US" dirty="0">
              <a:latin typeface="Avenir Book"/>
              <a:cs typeface="Avenir Book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6697" y="5511800"/>
            <a:ext cx="11236503" cy="92333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4) Use sophisticated beam-based alignment such as dispersion free steering (DFS, i.e. different energy beams) to align components</a:t>
            </a:r>
          </a:p>
          <a:p>
            <a:r>
              <a:rPr lang="en-US" dirty="0" smtClean="0">
                <a:latin typeface="Avenir Book"/>
                <a:cs typeface="Avenir Book"/>
              </a:rPr>
              <a:t>In particular to align BPMs</a:t>
            </a:r>
            <a:endParaRPr lang="en-US" dirty="0"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23926783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750434"/>
          </a:xfrm>
        </p:spPr>
        <p:txBody>
          <a:bodyPr/>
          <a:lstStyle/>
          <a:p>
            <a:r>
              <a:rPr lang="en-US" dirty="0" smtClean="0"/>
              <a:t>RF Alignment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23 January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Luminosity, Daniel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41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27001" y="1155700"/>
            <a:ext cx="35052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Structures scattered on girder</a:t>
            </a:r>
          </a:p>
          <a:p>
            <a:pPr>
              <a:buFont typeface="Symbol" charset="2"/>
              <a:buChar char=""/>
            </a:pPr>
            <a:r>
              <a:rPr lang="en-US" dirty="0" smtClean="0">
                <a:latin typeface="Avenir Book"/>
                <a:cs typeface="Avenir Book"/>
              </a:rPr>
              <a:t> Wakefield kick</a:t>
            </a:r>
          </a:p>
          <a:p>
            <a:pPr>
              <a:buFont typeface="Symbol" charset="2"/>
              <a:buChar char=""/>
            </a:pPr>
            <a:endParaRPr lang="en-US" dirty="0" smtClean="0">
              <a:latin typeface="Avenir Book"/>
              <a:cs typeface="Avenir Book"/>
            </a:endParaRPr>
          </a:p>
          <a:p>
            <a:pPr>
              <a:buFont typeface="Symbol" charset="2"/>
              <a:buChar char=""/>
            </a:pPr>
            <a:endParaRPr lang="en-US" dirty="0" smtClean="0">
              <a:latin typeface="Avenir Book"/>
              <a:cs typeface="Avenir Book"/>
            </a:endParaRPr>
          </a:p>
          <a:p>
            <a:endParaRPr lang="en-US" dirty="0">
              <a:latin typeface="Avenir Book"/>
              <a:cs typeface="Avenir Book"/>
            </a:endParaRPr>
          </a:p>
          <a:p>
            <a:endParaRPr lang="en-US" dirty="0" smtClean="0">
              <a:latin typeface="Avenir Book"/>
              <a:cs typeface="Avenir Book"/>
            </a:endParaRPr>
          </a:p>
          <a:p>
            <a:endParaRPr lang="en-US" dirty="0" smtClean="0">
              <a:latin typeface="Avenir Book"/>
              <a:cs typeface="Avenir Book"/>
            </a:endParaRPr>
          </a:p>
          <a:p>
            <a:r>
              <a:rPr lang="en-US" dirty="0" smtClean="0">
                <a:latin typeface="Avenir Book"/>
                <a:cs typeface="Avenir Book"/>
              </a:rPr>
              <a:t>5) Measure beam offset with </a:t>
            </a:r>
            <a:r>
              <a:rPr lang="en-US" dirty="0" err="1" smtClean="0">
                <a:latin typeface="Avenir Book"/>
                <a:cs typeface="Avenir Book"/>
              </a:rPr>
              <a:t>wakefield</a:t>
            </a:r>
            <a:r>
              <a:rPr lang="en-US" dirty="0" smtClean="0">
                <a:latin typeface="Avenir Book"/>
                <a:cs typeface="Avenir Book"/>
              </a:rPr>
              <a:t> monitor</a:t>
            </a:r>
          </a:p>
          <a:p>
            <a:r>
              <a:rPr lang="en-US" dirty="0" smtClean="0">
                <a:latin typeface="Avenir Book"/>
                <a:cs typeface="Avenir Book"/>
              </a:rPr>
              <a:t>Move girder to remove mean offset</a:t>
            </a:r>
          </a:p>
          <a:p>
            <a:pPr>
              <a:buFont typeface="Symbol" charset="2"/>
              <a:buChar char=""/>
            </a:pPr>
            <a:r>
              <a:rPr lang="en-US" dirty="0" smtClean="0">
                <a:latin typeface="Avenir Book"/>
                <a:cs typeface="Avenir Book"/>
              </a:rPr>
              <a:t> No net </a:t>
            </a:r>
            <a:r>
              <a:rPr lang="en-US" dirty="0" err="1" smtClean="0">
                <a:latin typeface="Avenir Book"/>
                <a:cs typeface="Avenir Book"/>
              </a:rPr>
              <a:t>wakefield</a:t>
            </a:r>
            <a:r>
              <a:rPr lang="en-US" dirty="0" smtClean="0">
                <a:latin typeface="Avenir Book"/>
                <a:cs typeface="Avenir Book"/>
              </a:rPr>
              <a:t> kick</a:t>
            </a:r>
          </a:p>
        </p:txBody>
      </p:sp>
      <p:sp>
        <p:nvSpPr>
          <p:cNvPr id="3" name="Rectangle 2"/>
          <p:cNvSpPr/>
          <p:nvPr/>
        </p:nvSpPr>
        <p:spPr>
          <a:xfrm>
            <a:off x="3530600" y="1092200"/>
            <a:ext cx="4000500" cy="1905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3530600" y="3162300"/>
            <a:ext cx="4000500" cy="1905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girder_concept2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4100" y="1169534"/>
            <a:ext cx="3898900" cy="38989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11945" t="260" r="32662" b="20483"/>
          <a:stretch/>
        </p:blipFill>
        <p:spPr>
          <a:xfrm>
            <a:off x="7670800" y="1117600"/>
            <a:ext cx="4378994" cy="3937562"/>
          </a:xfrm>
          <a:prstGeom prst="rect">
            <a:avLst/>
          </a:prstGeom>
        </p:spPr>
      </p:pic>
      <p:sp>
        <p:nvSpPr>
          <p:cNvPr id="17" name="Up Arrow 16"/>
          <p:cNvSpPr/>
          <p:nvPr/>
        </p:nvSpPr>
        <p:spPr>
          <a:xfrm>
            <a:off x="9804400" y="4114852"/>
            <a:ext cx="370332" cy="1410209"/>
          </a:xfrm>
          <a:prstGeom prst="upArrow">
            <a:avLst>
              <a:gd name="adj1" fmla="val 40747"/>
              <a:gd name="adj2" fmla="val 47379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152401" y="5219700"/>
            <a:ext cx="486543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venir Book"/>
                <a:cs typeface="Avenir Book"/>
              </a:rPr>
              <a:t>Limit mainly from</a:t>
            </a:r>
          </a:p>
          <a:p>
            <a:pPr>
              <a:buFont typeface="Arial"/>
              <a:buChar char="•"/>
            </a:pPr>
            <a:r>
              <a:rPr lang="en-US" dirty="0">
                <a:latin typeface="Avenir Book"/>
                <a:cs typeface="Avenir Book"/>
              </a:rPr>
              <a:t> </a:t>
            </a:r>
            <a:r>
              <a:rPr lang="en-US" dirty="0" err="1">
                <a:latin typeface="Avenir Book"/>
                <a:cs typeface="Avenir Book"/>
              </a:rPr>
              <a:t>wakefield</a:t>
            </a:r>
            <a:r>
              <a:rPr lang="en-US" dirty="0">
                <a:latin typeface="Avenir Book"/>
                <a:cs typeface="Avenir Book"/>
              </a:rPr>
              <a:t> monitor accuracy (3.5 </a:t>
            </a:r>
            <a:r>
              <a:rPr lang="en-US" dirty="0" err="1">
                <a:latin typeface="Avenir Book"/>
                <a:cs typeface="Avenir Book"/>
              </a:rPr>
              <a:t>μm</a:t>
            </a:r>
            <a:r>
              <a:rPr lang="en-US" dirty="0">
                <a:latin typeface="Avenir Book"/>
                <a:cs typeface="Avenir Book"/>
              </a:rPr>
              <a:t>)</a:t>
            </a:r>
          </a:p>
          <a:p>
            <a:pPr>
              <a:buFont typeface="Arial"/>
              <a:buChar char="•"/>
            </a:pPr>
            <a:r>
              <a:rPr lang="en-US" dirty="0">
                <a:latin typeface="Avenir Book"/>
                <a:cs typeface="Avenir Book"/>
              </a:rPr>
              <a:t> reproducibility of </a:t>
            </a:r>
            <a:r>
              <a:rPr lang="en-US" dirty="0" err="1">
                <a:latin typeface="Avenir Book"/>
                <a:cs typeface="Avenir Book"/>
              </a:rPr>
              <a:t>wakefield</a:t>
            </a:r>
            <a:endParaRPr lang="en-US" dirty="0">
              <a:latin typeface="Avenir Book"/>
              <a:cs typeface="Avenir Book"/>
            </a:endParaRPr>
          </a:p>
          <a:p>
            <a:pPr>
              <a:buFont typeface="Arial"/>
              <a:buChar char="•"/>
            </a:pPr>
            <a:r>
              <a:rPr lang="en-US" dirty="0">
                <a:latin typeface="Avenir Book"/>
                <a:cs typeface="Avenir Book"/>
              </a:rPr>
              <a:t> tiny variation of </a:t>
            </a:r>
            <a:r>
              <a:rPr lang="en-US" dirty="0" err="1">
                <a:latin typeface="Avenir Book"/>
                <a:cs typeface="Avenir Book"/>
              </a:rPr>
              <a:t>betatron</a:t>
            </a:r>
            <a:r>
              <a:rPr lang="en-US" dirty="0">
                <a:latin typeface="Avenir Book"/>
                <a:cs typeface="Avenir Book"/>
              </a:rPr>
              <a:t> phase along girder</a:t>
            </a:r>
          </a:p>
          <a:p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7734300" y="5462122"/>
            <a:ext cx="45242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Wakefield monitor:</a:t>
            </a:r>
          </a:p>
          <a:p>
            <a:r>
              <a:rPr lang="en-US" dirty="0" smtClean="0">
                <a:latin typeface="Avenir Book"/>
                <a:cs typeface="Avenir Book"/>
              </a:rPr>
              <a:t>Measure </a:t>
            </a:r>
            <a:r>
              <a:rPr lang="en-US" dirty="0" err="1" smtClean="0">
                <a:latin typeface="Avenir Book"/>
                <a:cs typeface="Avenir Book"/>
              </a:rPr>
              <a:t>wakefield</a:t>
            </a:r>
            <a:r>
              <a:rPr lang="en-US" dirty="0" smtClean="0">
                <a:latin typeface="Avenir Book"/>
                <a:cs typeface="Avenir Book"/>
              </a:rPr>
              <a:t> in damping waveguide</a:t>
            </a:r>
            <a:endParaRPr lang="en-US" dirty="0"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6421305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750434"/>
          </a:xfrm>
        </p:spPr>
        <p:txBody>
          <a:bodyPr/>
          <a:lstStyle/>
          <a:p>
            <a:r>
              <a:rPr lang="en-GB" dirty="0">
                <a:latin typeface="Avenir Book"/>
                <a:cs typeface="Avenir Book"/>
              </a:rPr>
              <a:t>CLIC Beam-Based Alignment Tests at </a:t>
            </a:r>
            <a:r>
              <a:rPr lang="en-GB" dirty="0" smtClean="0">
                <a:latin typeface="Avenir Book"/>
                <a:cs typeface="Avenir Book"/>
              </a:rPr>
              <a:t>FACET</a:t>
            </a:r>
            <a:endParaRPr lang="en-US" dirty="0">
              <a:latin typeface="Avenir Book"/>
              <a:cs typeface="Avenir Book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23 January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Luminosity, Daniel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42</a:t>
            </a:fld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180443" y="1062238"/>
            <a:ext cx="4607457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dirty="0" smtClean="0">
                <a:latin typeface="Avenir Book"/>
                <a:cs typeface="Avenir Book"/>
              </a:rPr>
              <a:t>DFS </a:t>
            </a:r>
            <a:r>
              <a:rPr lang="en-US" sz="1600" dirty="0">
                <a:latin typeface="Avenir Book"/>
                <a:cs typeface="Avenir Book"/>
              </a:rPr>
              <a:t>applied to 500 meters </a:t>
            </a:r>
            <a:r>
              <a:rPr lang="en-US" sz="1600" dirty="0" smtClean="0">
                <a:latin typeface="Avenir Book"/>
                <a:cs typeface="Avenir Book"/>
              </a:rPr>
              <a:t>of </a:t>
            </a:r>
            <a:r>
              <a:rPr lang="en-US" sz="1600" dirty="0">
                <a:latin typeface="Avenir Book"/>
                <a:cs typeface="Avenir Book"/>
              </a:rPr>
              <a:t>SLC </a:t>
            </a:r>
            <a:r>
              <a:rPr lang="en-US" sz="1600" dirty="0" err="1">
                <a:latin typeface="Avenir Book"/>
                <a:cs typeface="Avenir Book"/>
              </a:rPr>
              <a:t>linac</a:t>
            </a:r>
            <a:endParaRPr lang="en-US" sz="1600" dirty="0">
              <a:latin typeface="Avenir Book"/>
              <a:cs typeface="Avenir Book"/>
            </a:endParaRPr>
          </a:p>
          <a:p>
            <a:pPr marL="285750" indent="-285750">
              <a:buFont typeface="Arial"/>
              <a:buChar char="•"/>
              <a:defRPr/>
            </a:pPr>
            <a:r>
              <a:rPr lang="en-US" sz="1600" dirty="0" smtClean="0">
                <a:latin typeface="Avenir Book"/>
                <a:cs typeface="Avenir Book"/>
              </a:rPr>
              <a:t>System identification </a:t>
            </a:r>
            <a:r>
              <a:rPr lang="en-US" sz="1600" dirty="0">
                <a:latin typeface="Avenir Book"/>
                <a:cs typeface="Avenir Book"/>
              </a:rPr>
              <a:t>algorithms </a:t>
            </a:r>
            <a:r>
              <a:rPr lang="en-US" sz="1600" dirty="0" smtClean="0">
                <a:latin typeface="Avenir Book"/>
                <a:cs typeface="Avenir Book"/>
              </a:rPr>
              <a:t>to construct model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 sz="1600" dirty="0" smtClean="0">
                <a:latin typeface="Avenir Book"/>
                <a:cs typeface="Avenir Book"/>
              </a:rPr>
              <a:t>DFS </a:t>
            </a:r>
            <a:r>
              <a:rPr lang="en-US" sz="1600" dirty="0">
                <a:latin typeface="Avenir Book"/>
                <a:cs typeface="Avenir Book"/>
              </a:rPr>
              <a:t>correction </a:t>
            </a:r>
            <a:r>
              <a:rPr lang="en-US" sz="1600" dirty="0" smtClean="0">
                <a:latin typeface="Avenir Book"/>
                <a:cs typeface="Avenir Book"/>
              </a:rPr>
              <a:t>with GUI</a:t>
            </a:r>
            <a:endParaRPr lang="en-US" sz="1600" dirty="0">
              <a:latin typeface="Avenir Book"/>
              <a:cs typeface="Avenir Book"/>
            </a:endParaRPr>
          </a:p>
          <a:p>
            <a:pPr marL="285750" indent="-285750">
              <a:buFont typeface="Arial"/>
              <a:buChar char="•"/>
              <a:defRPr/>
            </a:pPr>
            <a:r>
              <a:rPr lang="en-US" sz="1600" dirty="0" err="1">
                <a:latin typeface="Avenir Book"/>
                <a:cs typeface="Avenir Book"/>
              </a:rPr>
              <a:t>Emittance</a:t>
            </a:r>
            <a:r>
              <a:rPr lang="en-US" sz="1600" dirty="0">
                <a:latin typeface="Avenir Book"/>
                <a:cs typeface="Avenir Book"/>
              </a:rPr>
              <a:t> </a:t>
            </a:r>
            <a:r>
              <a:rPr lang="en-US" sz="1600" dirty="0" smtClean="0">
                <a:latin typeface="Avenir Book"/>
                <a:cs typeface="Avenir Book"/>
              </a:rPr>
              <a:t>growth is measured</a:t>
            </a:r>
            <a:endParaRPr lang="en-US" sz="1600" dirty="0">
              <a:latin typeface="Avenir Book"/>
              <a:cs typeface="Avenir Book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193143" y="2494820"/>
            <a:ext cx="4197946" cy="402004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6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26209"/>
          <a:stretch/>
        </p:blipFill>
        <p:spPr bwMode="auto">
          <a:xfrm>
            <a:off x="376472" y="2965770"/>
            <a:ext cx="3549600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" name="TextBox 46"/>
          <p:cNvSpPr txBox="1"/>
          <p:nvPr/>
        </p:nvSpPr>
        <p:spPr>
          <a:xfrm>
            <a:off x="376472" y="2596438"/>
            <a:ext cx="1647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System model</a:t>
            </a:r>
            <a:endParaRPr lang="en-US" dirty="0">
              <a:latin typeface="Avenir Book"/>
              <a:cs typeface="Avenir Book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4754779" y="957073"/>
            <a:ext cx="6840321" cy="562411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1865" y="1043150"/>
            <a:ext cx="5236508" cy="3850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4421" y="4829753"/>
            <a:ext cx="2129693" cy="1467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4114" y="4810445"/>
            <a:ext cx="2136775" cy="148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" name="TextBox 3"/>
          <p:cNvSpPr txBox="1">
            <a:spLocks noChangeArrowheads="1"/>
          </p:cNvSpPr>
          <p:nvPr/>
        </p:nvSpPr>
        <p:spPr bwMode="auto">
          <a:xfrm rot="16200000">
            <a:off x="5231052" y="2618693"/>
            <a:ext cx="1902586" cy="338554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dirty="0" err="1" smtClean="0">
                <a:latin typeface="Avenir Book"/>
                <a:cs typeface="Avenir Book"/>
              </a:rPr>
              <a:t>Emittance</a:t>
            </a:r>
            <a:r>
              <a:rPr lang="en-US" sz="1600" dirty="0" smtClean="0">
                <a:latin typeface="Avenir Book"/>
                <a:cs typeface="Avenir Book"/>
              </a:rPr>
              <a:t> [10</a:t>
            </a:r>
            <a:r>
              <a:rPr lang="en-US" sz="1600" baseline="30000" dirty="0" smtClean="0">
                <a:latin typeface="Avenir Book"/>
                <a:cs typeface="Avenir Book"/>
              </a:rPr>
              <a:t>-5</a:t>
            </a:r>
            <a:r>
              <a:rPr lang="en-US" sz="1600" dirty="0" smtClean="0">
                <a:latin typeface="Avenir Book"/>
                <a:cs typeface="Avenir Book"/>
              </a:rPr>
              <a:t> m ]</a:t>
            </a:r>
            <a:endParaRPr lang="en-US" sz="1600" dirty="0">
              <a:latin typeface="Avenir Book"/>
              <a:cs typeface="Avenir Book"/>
            </a:endParaRPr>
          </a:p>
        </p:txBody>
      </p:sp>
      <p:pic>
        <p:nvPicPr>
          <p:cNvPr id="54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0889" y="4810445"/>
            <a:ext cx="2076450" cy="148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" name="TextBox 54"/>
          <p:cNvSpPr txBox="1"/>
          <p:nvPr/>
        </p:nvSpPr>
        <p:spPr>
          <a:xfrm>
            <a:off x="5484203" y="6259832"/>
            <a:ext cx="1386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Initial beam</a:t>
            </a:r>
            <a:endParaRPr lang="en-US" dirty="0">
              <a:latin typeface="Avenir Book"/>
              <a:cs typeface="Avenir Book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411689" y="6259832"/>
            <a:ext cx="18036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After 1 iteration</a:t>
            </a:r>
            <a:endParaRPr lang="en-US" dirty="0">
              <a:latin typeface="Avenir Book"/>
              <a:cs typeface="Avenir Book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9389994" y="6259832"/>
            <a:ext cx="19020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After 3 iterations</a:t>
            </a:r>
            <a:endParaRPr lang="en-US" dirty="0">
              <a:latin typeface="Avenir Book"/>
              <a:cs typeface="Avenir Book"/>
            </a:endParaRPr>
          </a:p>
        </p:txBody>
      </p:sp>
      <p:cxnSp>
        <p:nvCxnSpPr>
          <p:cNvPr id="58" name="Straight Arrow Connector 57"/>
          <p:cNvCxnSpPr>
            <a:stCxn id="51" idx="0"/>
          </p:cNvCxnSpPr>
          <p:nvPr/>
        </p:nvCxnSpPr>
        <p:spPr>
          <a:xfrm flipV="1">
            <a:off x="6089268" y="1848566"/>
            <a:ext cx="760025" cy="29811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 flipH="1" flipV="1">
            <a:off x="7554835" y="2924439"/>
            <a:ext cx="738265" cy="188600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>
            <a:stCxn id="54" idx="0"/>
          </p:cNvCxnSpPr>
          <p:nvPr/>
        </p:nvCxnSpPr>
        <p:spPr>
          <a:xfrm flipH="1" flipV="1">
            <a:off x="8858846" y="3416301"/>
            <a:ext cx="1470268" cy="139414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8554467" y="4456534"/>
            <a:ext cx="1038727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iteration</a:t>
            </a:r>
            <a:endParaRPr lang="en-US" dirty="0">
              <a:latin typeface="Avenir Book"/>
              <a:cs typeface="Avenir Book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1533278" y="5428835"/>
            <a:ext cx="64933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rgbClr val="FF0000"/>
                </a:solidFill>
                <a:latin typeface="Zapf Dingbats"/>
                <a:ea typeface="Zapf Dingbats"/>
                <a:cs typeface="Zapf Dingbats"/>
              </a:rPr>
              <a:t>✓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418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750434"/>
          </a:xfrm>
        </p:spPr>
        <p:txBody>
          <a:bodyPr/>
          <a:lstStyle/>
          <a:p>
            <a:r>
              <a:rPr lang="en-US" dirty="0" smtClean="0"/>
              <a:t>Beam-beam Feedback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23 January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Luminosity, Daniel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43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15740" y="1034747"/>
            <a:ext cx="49182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Avenir Book"/>
                <a:cs typeface="Avenir Book"/>
              </a:rPr>
              <a:t>Strong deflection allows to easily measure and correct offset</a:t>
            </a:r>
            <a:endParaRPr lang="en-US" sz="2000" dirty="0">
              <a:latin typeface="Avenir Book"/>
              <a:cs typeface="Avenir Book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105026" y="5674352"/>
            <a:ext cx="3413874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Avenir Book"/>
                <a:cs typeface="Avenir Book"/>
              </a:rPr>
              <a:t>FONT system (Oxford) tested in ATF 2: 13 ns</a:t>
            </a:r>
            <a:endParaRPr lang="en-US" sz="2000" dirty="0">
              <a:latin typeface="Avenir Book"/>
              <a:cs typeface="Avenir Book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21821" y="5869098"/>
            <a:ext cx="53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 m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4144062" y="6207652"/>
            <a:ext cx="149225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15740" y="2314961"/>
            <a:ext cx="452274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venir Book"/>
                <a:cs typeface="Avenir Book"/>
              </a:rPr>
              <a:t>10 ns from IP to BPM</a:t>
            </a:r>
          </a:p>
          <a:p>
            <a:r>
              <a:rPr lang="en-US" sz="2000" dirty="0" smtClean="0">
                <a:latin typeface="Avenir Book"/>
                <a:cs typeface="Avenir Book"/>
              </a:rPr>
              <a:t>13 ns to apply correction kick</a:t>
            </a:r>
          </a:p>
          <a:p>
            <a:r>
              <a:rPr lang="en-US" sz="2000" dirty="0" smtClean="0">
                <a:latin typeface="Avenir Book"/>
                <a:cs typeface="Avenir Book"/>
              </a:rPr>
              <a:t>10 ns from kicker to IP</a:t>
            </a:r>
            <a:endParaRPr lang="en-US" sz="2000" dirty="0">
              <a:latin typeface="Avenir Book"/>
              <a:cs typeface="Avenir Book"/>
            </a:endParaRPr>
          </a:p>
          <a:p>
            <a:r>
              <a:rPr lang="en-US" sz="2000" dirty="0" smtClean="0">
                <a:latin typeface="Avenir Book"/>
                <a:cs typeface="Avenir Book"/>
              </a:rPr>
              <a:t>= 33 ns latency vs. 170 ns beam pulse</a:t>
            </a:r>
            <a:endParaRPr lang="en-US" sz="2000" dirty="0">
              <a:latin typeface="Avenir Book"/>
              <a:cs typeface="Avenir Book"/>
            </a:endParaRPr>
          </a:p>
        </p:txBody>
      </p:sp>
      <p:pic>
        <p:nvPicPr>
          <p:cNvPr id="18" name="Picture 17" descr="p0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" y="3887635"/>
            <a:ext cx="7692247" cy="2668369"/>
          </a:xfrm>
          <a:prstGeom prst="rect">
            <a:avLst/>
          </a:prstGeom>
        </p:spPr>
      </p:pic>
      <p:pic>
        <p:nvPicPr>
          <p:cNvPr id="20" name="Picture 19" descr="offset_y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820" y="780139"/>
            <a:ext cx="5677333" cy="3974133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8246390" y="4944542"/>
            <a:ext cx="2099453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>
                <a:latin typeface="Symbol" charset="2"/>
                <a:cs typeface="Symbol" charset="2"/>
              </a:rPr>
              <a:t>D</a:t>
            </a:r>
            <a:r>
              <a:rPr lang="en-US" baseline="-25000" dirty="0" err="1" smtClean="0">
                <a:cs typeface="Symbol" charset="2"/>
              </a:rPr>
              <a:t>y</a:t>
            </a:r>
            <a:r>
              <a:rPr lang="en-US" dirty="0" smtClean="0">
                <a:cs typeface="Symbol" charset="2"/>
              </a:rPr>
              <a:t> </a:t>
            </a:r>
            <a:r>
              <a:rPr lang="en-US" dirty="0">
                <a:cs typeface="Symbol" charset="2"/>
              </a:rPr>
              <a:t>= </a:t>
            </a:r>
            <a:r>
              <a:rPr lang="en-US" dirty="0" smtClean="0"/>
              <a:t>0.1</a:t>
            </a:r>
            <a:r>
              <a:rPr lang="en-US" dirty="0" smtClean="0">
                <a:latin typeface="Symbol" charset="2"/>
                <a:cs typeface="Symbol" charset="2"/>
              </a:rPr>
              <a:t>s</a:t>
            </a:r>
            <a:r>
              <a:rPr lang="en-US" baseline="-25000" dirty="0" smtClean="0">
                <a:cs typeface="Symbol" charset="2"/>
              </a:rPr>
              <a:t>y </a:t>
            </a:r>
            <a:r>
              <a:rPr lang="en-US" dirty="0" smtClean="0">
                <a:cs typeface="Symbol" charset="2"/>
              </a:rPr>
              <a:t>= 0.3nm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9267129" y="1668630"/>
            <a:ext cx="2509112" cy="646331"/>
          </a:xfrm>
          <a:prstGeom prst="rect">
            <a:avLst/>
          </a:prstGeom>
          <a:solidFill>
            <a:srgbClr val="FDEADA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40 </a:t>
            </a:r>
            <a:r>
              <a:rPr lang="en-US" dirty="0" err="1" smtClean="0">
                <a:latin typeface="Avenir Book"/>
                <a:cs typeface="Avenir Book"/>
              </a:rPr>
              <a:t>μm</a:t>
            </a:r>
            <a:r>
              <a:rPr lang="en-US" dirty="0" smtClean="0">
                <a:latin typeface="Avenir Book"/>
                <a:cs typeface="Avenir Book"/>
              </a:rPr>
              <a:t> </a:t>
            </a:r>
            <a:r>
              <a:rPr lang="en-US" dirty="0">
                <a:latin typeface="Avenir Book"/>
                <a:cs typeface="Avenir Book"/>
              </a:rPr>
              <a:t>beam </a:t>
            </a:r>
            <a:r>
              <a:rPr lang="en-US" dirty="0" smtClean="0">
                <a:latin typeface="Avenir Book"/>
                <a:cs typeface="Avenir Book"/>
              </a:rPr>
              <a:t>offset 3m downstream of IP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9358921" y="2754919"/>
            <a:ext cx="0" cy="215565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9319846" y="2405933"/>
            <a:ext cx="901528" cy="30991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55429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300" y="-4612"/>
            <a:ext cx="10515600" cy="750434"/>
          </a:xfrm>
        </p:spPr>
        <p:txBody>
          <a:bodyPr/>
          <a:lstStyle/>
          <a:p>
            <a:r>
              <a:rPr lang="en-US" sz="3600" dirty="0" smtClean="0"/>
              <a:t>Ground </a:t>
            </a:r>
            <a:r>
              <a:rPr lang="en-US" sz="3600" dirty="0" smtClean="0"/>
              <a:t>Motion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23 January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Luminosity, Daniel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44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937299" y="950429"/>
            <a:ext cx="61536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venir Book"/>
                <a:cs typeface="Avenir Book"/>
              </a:rPr>
              <a:t>Beam-trajectory feedback </a:t>
            </a:r>
            <a:r>
              <a:rPr lang="en-US" dirty="0" smtClean="0">
                <a:latin typeface="Avenir Book"/>
                <a:cs typeface="Avenir Book"/>
              </a:rPr>
              <a:t>corrects pulse-to-pulse (20 </a:t>
            </a:r>
            <a:r>
              <a:rPr lang="en-US" dirty="0" err="1" smtClean="0">
                <a:latin typeface="Avenir Book"/>
                <a:cs typeface="Avenir Book"/>
              </a:rPr>
              <a:t>ms</a:t>
            </a:r>
            <a:r>
              <a:rPr lang="en-US" dirty="0" smtClean="0">
                <a:latin typeface="Avenir Book"/>
                <a:cs typeface="Avenir Book"/>
              </a:rPr>
              <a:t>)</a:t>
            </a:r>
          </a:p>
          <a:p>
            <a:pPr marL="285750" indent="-285750">
              <a:buFont typeface="Symbol" charset="0"/>
              <a:buChar char=""/>
            </a:pPr>
            <a:r>
              <a:rPr lang="en-US" dirty="0" smtClean="0">
                <a:latin typeface="Avenir Book"/>
                <a:cs typeface="Avenir Book"/>
              </a:rPr>
              <a:t>Cures low frequency ground motion</a:t>
            </a:r>
          </a:p>
          <a:p>
            <a:pPr marL="285750" indent="-285750">
              <a:buFont typeface="Symbol" charset="0"/>
              <a:buChar char=""/>
            </a:pPr>
            <a:r>
              <a:rPr lang="en-US" dirty="0" smtClean="0">
                <a:latin typeface="Avenir Book"/>
                <a:cs typeface="Avenir Book"/>
              </a:rPr>
              <a:t>But not higher frequencies</a:t>
            </a:r>
          </a:p>
        </p:txBody>
      </p:sp>
      <p:pic>
        <p:nvPicPr>
          <p:cNvPr id="8" name="Picture 22" descr="p1.tif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36" y="1797559"/>
            <a:ext cx="5553964" cy="398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787399" y="1155700"/>
            <a:ext cx="47879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venir Book"/>
                <a:cs typeface="Avenir Book"/>
              </a:rPr>
              <a:t>Ground motion </a:t>
            </a:r>
            <a:r>
              <a:rPr lang="en-US" dirty="0" smtClean="0">
                <a:latin typeface="Avenir Book"/>
                <a:cs typeface="Avenir Book"/>
              </a:rPr>
              <a:t>can impact beam trajectory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435996" y="5681314"/>
            <a:ext cx="1309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LEP tunnel</a:t>
            </a:r>
            <a:endParaRPr lang="en-US" dirty="0">
              <a:latin typeface="Avenir Book"/>
              <a:cs typeface="Avenir Book"/>
            </a:endParaRPr>
          </a:p>
        </p:txBody>
      </p:sp>
      <p:cxnSp>
        <p:nvCxnSpPr>
          <p:cNvPr id="12" name="Straight Arrow Connector 11"/>
          <p:cNvCxnSpPr>
            <a:stCxn id="10" idx="0"/>
          </p:cNvCxnSpPr>
          <p:nvPr/>
        </p:nvCxnSpPr>
        <p:spPr>
          <a:xfrm flipH="1" flipV="1">
            <a:off x="4292600" y="4340174"/>
            <a:ext cx="798327" cy="13411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6094" y="5767607"/>
            <a:ext cx="36122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Want to be able to cope with this</a:t>
            </a:r>
          </a:p>
          <a:p>
            <a:r>
              <a:rPr lang="en-US" dirty="0" smtClean="0">
                <a:latin typeface="Avenir Book"/>
                <a:cs typeface="Avenir Book"/>
              </a:rPr>
              <a:t>(Model B10 similar to CMS hall)</a:t>
            </a:r>
            <a:endParaRPr lang="en-US" dirty="0">
              <a:latin typeface="Avenir Book"/>
              <a:cs typeface="Avenir Book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1625600" y="3543301"/>
            <a:ext cx="2144940" cy="222430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7345266" y="2100237"/>
            <a:ext cx="41507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Beam-trajectory feedback:</a:t>
            </a:r>
          </a:p>
          <a:p>
            <a:r>
              <a:rPr lang="en-US" dirty="0" smtClean="0">
                <a:latin typeface="Avenir Book"/>
                <a:cs typeface="Avenir Book"/>
              </a:rPr>
              <a:t>Example transfer curve (recursive filter)</a:t>
            </a:r>
            <a:endParaRPr lang="en-US" dirty="0">
              <a:latin typeface="Avenir Book"/>
              <a:cs typeface="Avenir Book"/>
            </a:endParaRPr>
          </a:p>
        </p:txBody>
      </p:sp>
      <p:pic>
        <p:nvPicPr>
          <p:cNvPr id="3" name="Picture 2" descr="Pages from A1_3_2016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157" t="15185" r="3293" b="40370"/>
          <a:stretch/>
        </p:blipFill>
        <p:spPr>
          <a:xfrm>
            <a:off x="7016242" y="2742588"/>
            <a:ext cx="4711700" cy="30480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 rot="16200000">
            <a:off x="5520182" y="4102100"/>
            <a:ext cx="26011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venir Book"/>
                <a:cs typeface="Avenir Book"/>
              </a:rPr>
              <a:t>Amplification/demagnification</a:t>
            </a:r>
            <a:endParaRPr lang="en-US" sz="1400" dirty="0">
              <a:latin typeface="Avenir Book"/>
              <a:cs typeface="Avenir Book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072714" y="5961143"/>
            <a:ext cx="13722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venir Book"/>
                <a:cs typeface="Avenir Book"/>
              </a:rPr>
              <a:t>Frequency [Hz]</a:t>
            </a:r>
            <a:endParaRPr lang="en-US" sz="1400" dirty="0">
              <a:latin typeface="Avenir Book"/>
              <a:cs typeface="Avenir Book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1343632" y="5677618"/>
            <a:ext cx="3843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venir Book"/>
                <a:cs typeface="Avenir Book"/>
              </a:rPr>
              <a:t>25</a:t>
            </a:r>
            <a:endParaRPr lang="en-US" sz="1400" dirty="0">
              <a:latin typeface="Avenir Book"/>
              <a:cs typeface="Avenir Book"/>
            </a:endParaRPr>
          </a:p>
        </p:txBody>
      </p:sp>
      <p:sp>
        <p:nvSpPr>
          <p:cNvPr id="19" name="TextBox 18"/>
          <p:cNvSpPr txBox="1"/>
          <p:nvPr/>
        </p:nvSpPr>
        <p:spPr>
          <a:xfrm flipH="1">
            <a:off x="7378700" y="5677619"/>
            <a:ext cx="2413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venir Book"/>
                <a:cs typeface="Avenir Book"/>
              </a:rPr>
              <a:t>0</a:t>
            </a:r>
            <a:endParaRPr lang="en-US" sz="1400" dirty="0">
              <a:latin typeface="Avenir Book"/>
              <a:cs typeface="Avenir Book"/>
            </a:endParaRPr>
          </a:p>
        </p:txBody>
      </p:sp>
      <p:sp>
        <p:nvSpPr>
          <p:cNvPr id="20" name="TextBox 19"/>
          <p:cNvSpPr txBox="1"/>
          <p:nvPr/>
        </p:nvSpPr>
        <p:spPr>
          <a:xfrm flipH="1">
            <a:off x="8227828" y="5677618"/>
            <a:ext cx="2176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venir Book"/>
                <a:cs typeface="Avenir Book"/>
              </a:rPr>
              <a:t>5</a:t>
            </a:r>
          </a:p>
        </p:txBody>
      </p:sp>
      <p:sp>
        <p:nvSpPr>
          <p:cNvPr id="22" name="TextBox 21"/>
          <p:cNvSpPr txBox="1"/>
          <p:nvPr/>
        </p:nvSpPr>
        <p:spPr>
          <a:xfrm flipH="1">
            <a:off x="8963328" y="5677619"/>
            <a:ext cx="3882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venir Book"/>
                <a:cs typeface="Avenir Book"/>
              </a:rPr>
              <a:t>10</a:t>
            </a:r>
            <a:endParaRPr lang="en-US" sz="1400" dirty="0">
              <a:latin typeface="Avenir Book"/>
              <a:cs typeface="Avenir Book"/>
            </a:endParaRPr>
          </a:p>
        </p:txBody>
      </p:sp>
      <p:sp>
        <p:nvSpPr>
          <p:cNvPr id="23" name="TextBox 22"/>
          <p:cNvSpPr txBox="1"/>
          <p:nvPr/>
        </p:nvSpPr>
        <p:spPr>
          <a:xfrm flipH="1">
            <a:off x="10564755" y="5681314"/>
            <a:ext cx="3882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venir Book"/>
                <a:cs typeface="Avenir Book"/>
              </a:rPr>
              <a:t>2</a:t>
            </a:r>
            <a:r>
              <a:rPr lang="en-US" sz="1400" dirty="0" smtClean="0">
                <a:latin typeface="Avenir Book"/>
                <a:cs typeface="Avenir Book"/>
              </a:rPr>
              <a:t>0</a:t>
            </a:r>
            <a:endParaRPr lang="en-US" sz="1400" dirty="0">
              <a:latin typeface="Avenir Book"/>
              <a:cs typeface="Avenir Book"/>
            </a:endParaRPr>
          </a:p>
        </p:txBody>
      </p:sp>
      <p:sp>
        <p:nvSpPr>
          <p:cNvPr id="24" name="TextBox 23"/>
          <p:cNvSpPr txBox="1"/>
          <p:nvPr/>
        </p:nvSpPr>
        <p:spPr>
          <a:xfrm flipH="1">
            <a:off x="9738028" y="5677618"/>
            <a:ext cx="3882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venir Book"/>
                <a:cs typeface="Avenir Book"/>
              </a:rPr>
              <a:t>15</a:t>
            </a:r>
            <a:endParaRPr lang="en-US" sz="1400" dirty="0">
              <a:latin typeface="Avenir Book"/>
              <a:cs typeface="Avenir Book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950927" y="6038553"/>
            <a:ext cx="1847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demagnification</a:t>
            </a:r>
            <a:endParaRPr lang="en-US" dirty="0">
              <a:latin typeface="Avenir Book"/>
              <a:cs typeface="Avenir Book"/>
            </a:endParaRPr>
          </a:p>
        </p:txBody>
      </p:sp>
      <p:cxnSp>
        <p:nvCxnSpPr>
          <p:cNvPr id="29" name="Straight Arrow Connector 28"/>
          <p:cNvCxnSpPr>
            <a:stCxn id="27" idx="0"/>
          </p:cNvCxnSpPr>
          <p:nvPr/>
        </p:nvCxnSpPr>
        <p:spPr>
          <a:xfrm flipV="1">
            <a:off x="6874591" y="5232400"/>
            <a:ext cx="745409" cy="80615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Donut 10"/>
          <p:cNvSpPr/>
          <p:nvPr/>
        </p:nvSpPr>
        <p:spPr>
          <a:xfrm>
            <a:off x="2602858" y="3057474"/>
            <a:ext cx="2335364" cy="914400"/>
          </a:xfrm>
          <a:prstGeom prst="donut">
            <a:avLst>
              <a:gd name="adj" fmla="val 554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6" name="Donut 25"/>
          <p:cNvSpPr/>
          <p:nvPr/>
        </p:nvSpPr>
        <p:spPr>
          <a:xfrm>
            <a:off x="7905032" y="4340174"/>
            <a:ext cx="4071068" cy="914400"/>
          </a:xfrm>
          <a:prstGeom prst="donut">
            <a:avLst>
              <a:gd name="adj" fmla="val 554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636" y="1650993"/>
            <a:ext cx="2946080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Andrea </a:t>
            </a:r>
            <a:r>
              <a:rPr lang="en-US" dirty="0" err="1" smtClean="0">
                <a:latin typeface="Avenir Book"/>
                <a:cs typeface="Avenir Book"/>
              </a:rPr>
              <a:t>Jeremie</a:t>
            </a:r>
            <a:r>
              <a:rPr lang="en-US" dirty="0" smtClean="0">
                <a:latin typeface="Avenir Book"/>
                <a:cs typeface="Avenir Book"/>
              </a:rPr>
              <a:t>, Kurt et al.</a:t>
            </a:r>
            <a:endParaRPr lang="en-US" dirty="0"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33458859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6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0788"/>
            <a:ext cx="10515600" cy="750434"/>
          </a:xfrm>
        </p:spPr>
        <p:txBody>
          <a:bodyPr/>
          <a:lstStyle/>
          <a:p>
            <a:r>
              <a:rPr lang="en-US" dirty="0" smtClean="0"/>
              <a:t>Better Beam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dirty="0" smtClean="0">
                <a:latin typeface="Avenir Book"/>
                <a:cs typeface="Avenir Book"/>
              </a:rPr>
              <a:t>Better beam requires better hardware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Smaller imperfections, e.g. BPM resolution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Better compensation of other imperfections, e.g. ground motion compensation</a:t>
            </a:r>
          </a:p>
          <a:p>
            <a:pPr marL="342900" indent="-342900" algn="l">
              <a:buFont typeface="Arial"/>
              <a:buChar char="•"/>
            </a:pPr>
            <a:endParaRPr lang="en-US" dirty="0">
              <a:latin typeface="Avenir Book"/>
              <a:cs typeface="Avenir Book"/>
            </a:endParaRPr>
          </a:p>
          <a:p>
            <a:pPr algn="l"/>
            <a:r>
              <a:rPr lang="en-US" dirty="0" smtClean="0">
                <a:latin typeface="Avenir Book"/>
                <a:cs typeface="Avenir Book"/>
              </a:rPr>
              <a:t>Better beam requires better tuning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Improved methods, we try hard…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Additional methods, e.g. luminosity tuning bumps</a:t>
            </a:r>
          </a:p>
          <a:p>
            <a:pPr marL="342900" indent="-342900" algn="l">
              <a:buFont typeface="Arial"/>
              <a:buChar char="•"/>
            </a:pPr>
            <a:endParaRPr lang="en-US" dirty="0">
              <a:latin typeface="Avenir Book"/>
              <a:cs typeface="Avenir Book"/>
            </a:endParaRPr>
          </a:p>
          <a:p>
            <a:pPr algn="l"/>
            <a:r>
              <a:rPr lang="en-US" dirty="0" smtClean="0">
                <a:latin typeface="Avenir Book"/>
                <a:cs typeface="Avenir Book"/>
              </a:rPr>
              <a:t>If imperfection can be reduced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By factor 2:    60% more luminosity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By factor 4:  100% more luminosity</a:t>
            </a:r>
          </a:p>
          <a:p>
            <a:pPr marL="342900" indent="-342900" algn="l">
              <a:buFont typeface="Arial"/>
              <a:buChar char="•"/>
            </a:pPr>
            <a:endParaRPr lang="en-US" dirty="0">
              <a:latin typeface="Avenir Book"/>
              <a:cs typeface="Avenir Book"/>
            </a:endParaRPr>
          </a:p>
          <a:p>
            <a:pPr algn="l"/>
            <a:r>
              <a:rPr lang="en-US" dirty="0" smtClean="0">
                <a:latin typeface="Avenir Book"/>
                <a:cs typeface="Avenir Book"/>
              </a:rPr>
              <a:t>Better beam is probably more a matter of feasibility than cost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For the moment better concepts should be developed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23 January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Luminosity, Daniel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45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127322" y="3378200"/>
            <a:ext cx="4667339" cy="12003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>
                <a:latin typeface="Avenir Book"/>
                <a:cs typeface="Avenir Book"/>
              </a:rPr>
              <a:t>Change </a:t>
            </a:r>
            <a:r>
              <a:rPr lang="en-US" dirty="0" smtClean="0">
                <a:latin typeface="Avenir Book"/>
                <a:cs typeface="Avenir Book"/>
              </a:rPr>
              <a:t>from</a:t>
            </a:r>
          </a:p>
          <a:p>
            <a:r>
              <a:rPr lang="en-US" dirty="0" smtClean="0">
                <a:latin typeface="Avenir Book"/>
                <a:cs typeface="Avenir Book"/>
              </a:rPr>
              <a:t>“What </a:t>
            </a:r>
            <a:r>
              <a:rPr lang="en-US" dirty="0">
                <a:latin typeface="Avenir Book"/>
                <a:cs typeface="Avenir Book"/>
              </a:rPr>
              <a:t>can we promise in the near </a:t>
            </a:r>
            <a:r>
              <a:rPr lang="en-US" dirty="0" smtClean="0">
                <a:latin typeface="Avenir Book"/>
                <a:cs typeface="Avenir Book"/>
              </a:rPr>
              <a:t>future?”</a:t>
            </a:r>
          </a:p>
          <a:p>
            <a:r>
              <a:rPr lang="en-US" dirty="0" smtClean="0">
                <a:latin typeface="Avenir Book"/>
                <a:cs typeface="Avenir Book"/>
              </a:rPr>
              <a:t>to </a:t>
            </a:r>
            <a:endParaRPr lang="en-US" dirty="0">
              <a:latin typeface="Avenir Book"/>
              <a:cs typeface="Avenir Book"/>
            </a:endParaRPr>
          </a:p>
          <a:p>
            <a:r>
              <a:rPr lang="en-US" dirty="0" smtClean="0">
                <a:latin typeface="Avenir Book"/>
                <a:cs typeface="Avenir Book"/>
              </a:rPr>
              <a:t>“What can we imagine to do even better?”</a:t>
            </a:r>
            <a:endParaRPr lang="en-US" dirty="0"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5857736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46889"/>
            <a:ext cx="10515600" cy="750434"/>
          </a:xfrm>
        </p:spPr>
        <p:txBody>
          <a:bodyPr/>
          <a:lstStyle/>
          <a:p>
            <a:r>
              <a:rPr lang="en-US" dirty="0" smtClean="0"/>
              <a:t>Key Parameters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23 January 2019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Luminosity, Daniel Schulte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46</a:t>
            </a:fld>
            <a:endParaRPr lang="en-US"/>
          </a:p>
        </p:txBody>
      </p:sp>
      <p:pic>
        <p:nvPicPr>
          <p:cNvPr id="6" name="Picture 5" descr="table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39" t="8955" r="13268" b="61333"/>
          <a:stretch/>
        </p:blipFill>
        <p:spPr>
          <a:xfrm>
            <a:off x="1422400" y="932145"/>
            <a:ext cx="9144278" cy="5175328"/>
          </a:xfrm>
          <a:prstGeom prst="rect">
            <a:avLst/>
          </a:prstGeom>
        </p:spPr>
      </p:pic>
      <p:sp>
        <p:nvSpPr>
          <p:cNvPr id="9" name="Frame 8"/>
          <p:cNvSpPr/>
          <p:nvPr/>
        </p:nvSpPr>
        <p:spPr>
          <a:xfrm>
            <a:off x="7264400" y="4660900"/>
            <a:ext cx="3314978" cy="1003300"/>
          </a:xfrm>
          <a:prstGeom prst="frame">
            <a:avLst>
              <a:gd name="adj1" fmla="val 8885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83382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0788"/>
            <a:ext cx="10515600" cy="750434"/>
          </a:xfrm>
        </p:spPr>
        <p:txBody>
          <a:bodyPr/>
          <a:lstStyle/>
          <a:p>
            <a:r>
              <a:rPr lang="en-US" dirty="0" smtClean="0"/>
              <a:t>Imperfections and Mitigation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23 January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Luminosity, Daniel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09600" y="1172088"/>
            <a:ext cx="10972800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09600" y="1896938"/>
            <a:ext cx="10972800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09600" y="2581369"/>
            <a:ext cx="10972800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09600" y="3265800"/>
            <a:ext cx="10972800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609600" y="3937531"/>
            <a:ext cx="10972800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609600" y="4646524"/>
            <a:ext cx="10972800" cy="175432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609600" y="1151194"/>
            <a:ext cx="5461000" cy="5114670"/>
          </a:xfrm>
          <a:prstGeom prst="rect">
            <a:avLst/>
          </a:prstGeom>
        </p:spPr>
        <p:txBody>
          <a:bodyPr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75" i="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Misalignment of components</a:t>
            </a:r>
          </a:p>
          <a:p>
            <a:pPr marL="342900" indent="-342900" algn="l">
              <a:buFont typeface="Arial"/>
              <a:buChar char="•"/>
            </a:pPr>
            <a:endParaRPr lang="en-US" dirty="0" smtClean="0">
              <a:latin typeface="Avenir Book"/>
              <a:cs typeface="Avenir Book"/>
            </a:endParaRPr>
          </a:p>
          <a:p>
            <a:pPr marL="342900" indent="-342900" algn="l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Ground motion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Technical vibrations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Temperature changes</a:t>
            </a:r>
          </a:p>
          <a:p>
            <a:pPr marL="342900" indent="-342900" algn="l">
              <a:buFont typeface="Arial"/>
              <a:buChar char="•"/>
            </a:pPr>
            <a:endParaRPr lang="en-US" dirty="0" smtClean="0">
              <a:latin typeface="Avenir Book"/>
              <a:cs typeface="Avenir Book"/>
            </a:endParaRPr>
          </a:p>
          <a:p>
            <a:pPr marL="342900" indent="-342900" algn="l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RF jitter</a:t>
            </a:r>
          </a:p>
          <a:p>
            <a:pPr marL="342900" indent="-342900" algn="l">
              <a:buFont typeface="Arial"/>
              <a:buChar char="•"/>
            </a:pPr>
            <a:endParaRPr lang="en-US" dirty="0" smtClean="0">
              <a:latin typeface="Avenir Book"/>
              <a:cs typeface="Avenir Book"/>
            </a:endParaRPr>
          </a:p>
          <a:p>
            <a:pPr marL="342900" indent="-342900" algn="l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Dynamic magnetic fields</a:t>
            </a:r>
          </a:p>
          <a:p>
            <a:pPr marL="342900" indent="-342900" algn="l">
              <a:buFont typeface="Arial"/>
              <a:buChar char="•"/>
            </a:pPr>
            <a:endParaRPr lang="en-US" dirty="0" smtClean="0">
              <a:latin typeface="Avenir Book"/>
              <a:cs typeface="Avenir Book"/>
            </a:endParaRPr>
          </a:p>
          <a:p>
            <a:pPr marL="342900" indent="-342900" algn="l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Instrumentation noise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Kicker noise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Magnet field jitter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Component failures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…</a:t>
            </a: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5334000" y="1151194"/>
            <a:ext cx="5461000" cy="5114670"/>
          </a:xfrm>
          <a:prstGeom prst="rect">
            <a:avLst/>
          </a:prstGeom>
        </p:spPr>
        <p:txBody>
          <a:bodyPr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75" i="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Pre-alignment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Wake monitors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Mechanical </a:t>
            </a:r>
            <a:r>
              <a:rPr lang="en-US" dirty="0" err="1" smtClean="0">
                <a:latin typeface="Avenir Book"/>
                <a:cs typeface="Avenir Book"/>
              </a:rPr>
              <a:t>stabilisation</a:t>
            </a:r>
            <a:endParaRPr lang="en-US" dirty="0" smtClean="0">
              <a:latin typeface="Avenir Book"/>
              <a:cs typeface="Avenir Book"/>
            </a:endParaRPr>
          </a:p>
          <a:p>
            <a:pPr marL="342900" indent="-342900" algn="l">
              <a:buFont typeface="Arial"/>
              <a:buChar char="•"/>
            </a:pPr>
            <a:endParaRPr lang="en-US" dirty="0">
              <a:latin typeface="Avenir Book"/>
              <a:cs typeface="Avenir Book"/>
            </a:endParaRPr>
          </a:p>
          <a:p>
            <a:pPr marL="342900" indent="-342900" algn="l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Thermal </a:t>
            </a:r>
            <a:r>
              <a:rPr lang="en-US" dirty="0" err="1" smtClean="0">
                <a:latin typeface="Avenir Book"/>
                <a:cs typeface="Avenir Book"/>
              </a:rPr>
              <a:t>stabilisation</a:t>
            </a:r>
            <a:endParaRPr lang="en-US" dirty="0">
              <a:latin typeface="Avenir Book"/>
              <a:cs typeface="Avenir Book"/>
            </a:endParaRPr>
          </a:p>
          <a:p>
            <a:pPr marL="342900" indent="-342900" algn="l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Compensating design</a:t>
            </a:r>
            <a:endParaRPr lang="en-US" dirty="0" smtClean="0">
              <a:latin typeface="Avenir Book"/>
              <a:cs typeface="Avenir Book"/>
            </a:endParaRPr>
          </a:p>
          <a:p>
            <a:pPr marL="342900" indent="-342900" algn="l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RF </a:t>
            </a:r>
            <a:r>
              <a:rPr lang="en-US" dirty="0" err="1" smtClean="0">
                <a:latin typeface="Avenir Book"/>
                <a:cs typeface="Avenir Book"/>
              </a:rPr>
              <a:t>stabilisation</a:t>
            </a:r>
            <a:endParaRPr lang="en-US" dirty="0" smtClean="0">
              <a:latin typeface="Avenir Book"/>
              <a:cs typeface="Avenir Book"/>
            </a:endParaRPr>
          </a:p>
          <a:p>
            <a:pPr marL="342900" indent="-342900" algn="l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Phase correction system</a:t>
            </a:r>
            <a:endParaRPr lang="en-US" dirty="0">
              <a:latin typeface="Avenir Book"/>
              <a:cs typeface="Avenir Book"/>
            </a:endParaRPr>
          </a:p>
          <a:p>
            <a:pPr marL="342900" indent="-342900" algn="l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Shielding</a:t>
            </a:r>
          </a:p>
          <a:p>
            <a:pPr algn="l"/>
            <a:endParaRPr lang="en-US" dirty="0" smtClean="0">
              <a:latin typeface="Avenir Book"/>
              <a:cs typeface="Avenir Book"/>
            </a:endParaRPr>
          </a:p>
          <a:p>
            <a:pPr marL="342900" indent="-342900" algn="l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Cutting edge design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Robust design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…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385215" y="1146688"/>
            <a:ext cx="2463885" cy="535531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endParaRPr lang="en-US" dirty="0" smtClean="0">
              <a:latin typeface="Avenir Book"/>
              <a:cs typeface="Avenir Book"/>
            </a:endParaRPr>
          </a:p>
          <a:p>
            <a:endParaRPr lang="en-US" dirty="0">
              <a:latin typeface="Avenir Book"/>
              <a:cs typeface="Avenir Book"/>
            </a:endParaRPr>
          </a:p>
          <a:p>
            <a:endParaRPr lang="en-US" dirty="0" smtClean="0">
              <a:latin typeface="Avenir Book"/>
              <a:cs typeface="Avenir Book"/>
            </a:endParaRPr>
          </a:p>
          <a:p>
            <a:endParaRPr lang="en-US" dirty="0">
              <a:latin typeface="Avenir Book"/>
              <a:cs typeface="Avenir Book"/>
            </a:endParaRPr>
          </a:p>
          <a:p>
            <a:endParaRPr lang="en-US" dirty="0" smtClean="0">
              <a:latin typeface="Avenir Book"/>
              <a:cs typeface="Avenir Book"/>
            </a:endParaRPr>
          </a:p>
          <a:p>
            <a:endParaRPr lang="en-US" dirty="0" smtClean="0">
              <a:latin typeface="Avenir Book"/>
              <a:cs typeface="Avenir Book"/>
            </a:endParaRPr>
          </a:p>
          <a:p>
            <a:endParaRPr lang="en-US" dirty="0">
              <a:latin typeface="Avenir Book"/>
              <a:cs typeface="Avenir Book"/>
            </a:endParaRPr>
          </a:p>
          <a:p>
            <a:r>
              <a:rPr lang="en-US" dirty="0" smtClean="0">
                <a:latin typeface="Avenir Book"/>
                <a:cs typeface="Avenir Book"/>
              </a:rPr>
              <a:t>Instrumentation</a:t>
            </a:r>
          </a:p>
          <a:p>
            <a:endParaRPr lang="en-US" dirty="0">
              <a:latin typeface="Avenir Book"/>
              <a:cs typeface="Avenir Book"/>
            </a:endParaRPr>
          </a:p>
          <a:p>
            <a:r>
              <a:rPr lang="en-US" dirty="0" smtClean="0">
                <a:latin typeface="Avenir Book"/>
                <a:cs typeface="Avenir Book"/>
              </a:rPr>
              <a:t>System Design</a:t>
            </a:r>
          </a:p>
          <a:p>
            <a:endParaRPr lang="en-US" dirty="0">
              <a:latin typeface="Avenir Book"/>
              <a:cs typeface="Avenir Book"/>
            </a:endParaRPr>
          </a:p>
          <a:p>
            <a:r>
              <a:rPr lang="en-US" dirty="0" smtClean="0">
                <a:latin typeface="Avenir Book"/>
                <a:cs typeface="Avenir Book"/>
              </a:rPr>
              <a:t>Tuning, feedback, etc.</a:t>
            </a:r>
          </a:p>
          <a:p>
            <a:endParaRPr lang="en-US" dirty="0">
              <a:latin typeface="Avenir Book"/>
              <a:cs typeface="Avenir Book"/>
            </a:endParaRPr>
          </a:p>
          <a:p>
            <a:endParaRPr lang="en-US" dirty="0" smtClean="0">
              <a:latin typeface="Avenir Book"/>
              <a:cs typeface="Avenir Book"/>
            </a:endParaRPr>
          </a:p>
          <a:p>
            <a:endParaRPr lang="en-US" dirty="0">
              <a:latin typeface="Avenir Book"/>
              <a:cs typeface="Avenir Book"/>
            </a:endParaRPr>
          </a:p>
          <a:p>
            <a:endParaRPr lang="en-US" dirty="0" smtClean="0">
              <a:latin typeface="Avenir Book"/>
              <a:cs typeface="Avenir Book"/>
            </a:endParaRPr>
          </a:p>
          <a:p>
            <a:endParaRPr lang="en-US" dirty="0">
              <a:latin typeface="Avenir Book"/>
              <a:cs typeface="Avenir Book"/>
            </a:endParaRPr>
          </a:p>
          <a:p>
            <a:endParaRPr lang="en-US" dirty="0" smtClean="0">
              <a:latin typeface="Avenir Book"/>
              <a:cs typeface="Avenir Book"/>
            </a:endParaRPr>
          </a:p>
          <a:p>
            <a:endParaRPr lang="en-US" dirty="0"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31078087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750434"/>
          </a:xfrm>
        </p:spPr>
        <p:txBody>
          <a:bodyPr/>
          <a:lstStyle/>
          <a:p>
            <a:r>
              <a:rPr lang="en-US" dirty="0" smtClean="0"/>
              <a:t>Damping Rings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23 January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Luminosity, Daniel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49471" y="1213365"/>
            <a:ext cx="5360329" cy="258532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Important progress in collaboration with light source community</a:t>
            </a:r>
          </a:p>
          <a:p>
            <a:endParaRPr lang="en-US" dirty="0" smtClean="0">
              <a:latin typeface="Avenir Book"/>
              <a:cs typeface="Avenir Book"/>
            </a:endParaRPr>
          </a:p>
          <a:p>
            <a:r>
              <a:rPr lang="en-US" dirty="0" smtClean="0">
                <a:latin typeface="Avenir Book"/>
                <a:cs typeface="Avenir Book"/>
              </a:rPr>
              <a:t>Studies of lattice and collective effects show that </a:t>
            </a:r>
            <a:r>
              <a:rPr lang="en-US" dirty="0" err="1" smtClean="0">
                <a:latin typeface="Avenir Book"/>
                <a:cs typeface="Avenir Book"/>
              </a:rPr>
              <a:t>emittance</a:t>
            </a:r>
            <a:r>
              <a:rPr lang="en-US" dirty="0" smtClean="0">
                <a:latin typeface="Avenir Book"/>
                <a:cs typeface="Avenir Book"/>
              </a:rPr>
              <a:t> targets can be reached for </a:t>
            </a:r>
            <a:r>
              <a:rPr lang="en-US" dirty="0" smtClean="0">
                <a:latin typeface="Avenir Book"/>
                <a:cs typeface="Avenir Book"/>
              </a:rPr>
              <a:t>3TeV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More intra-beam scattering in CLIC because of short bunches</a:t>
            </a:r>
            <a:endParaRPr lang="en-US" dirty="0" smtClean="0">
              <a:latin typeface="Avenir Book"/>
              <a:cs typeface="Avenir Book"/>
            </a:endParaRPr>
          </a:p>
          <a:p>
            <a:endParaRPr lang="en-US" dirty="0">
              <a:latin typeface="Avenir Book"/>
              <a:cs typeface="Avenir Book"/>
            </a:endParaRPr>
          </a:p>
          <a:p>
            <a:r>
              <a:rPr lang="en-US" dirty="0" smtClean="0">
                <a:latin typeface="Avenir Book"/>
                <a:cs typeface="Avenir Book"/>
              </a:rPr>
              <a:t>Currently </a:t>
            </a:r>
            <a:r>
              <a:rPr lang="en-US" dirty="0" err="1" smtClean="0">
                <a:latin typeface="Avenir Book"/>
                <a:cs typeface="Avenir Book"/>
              </a:rPr>
              <a:t>optimising</a:t>
            </a:r>
            <a:r>
              <a:rPr lang="en-US" dirty="0" smtClean="0">
                <a:latin typeface="Avenir Book"/>
                <a:cs typeface="Avenir Book"/>
              </a:rPr>
              <a:t> for 380 </a:t>
            </a:r>
            <a:r>
              <a:rPr lang="en-US" dirty="0" err="1" smtClean="0">
                <a:latin typeface="Avenir Book"/>
                <a:cs typeface="Avenir Book"/>
              </a:rPr>
              <a:t>GeV</a:t>
            </a:r>
            <a:endParaRPr lang="en-US" dirty="0" smtClean="0">
              <a:latin typeface="Avenir Book"/>
              <a:cs typeface="Avenir Book"/>
            </a:endParaRPr>
          </a:p>
        </p:txBody>
      </p:sp>
      <p:pic>
        <p:nvPicPr>
          <p:cNvPr id="10" name="Picture 9" descr="PastedGraphic-2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8" t="2229" r="1549" b="3010"/>
          <a:stretch/>
        </p:blipFill>
        <p:spPr>
          <a:xfrm>
            <a:off x="5820808" y="899736"/>
            <a:ext cx="5362089" cy="3239999"/>
          </a:xfrm>
          <a:prstGeom prst="rect">
            <a:avLst/>
          </a:prstGeom>
        </p:spPr>
      </p:pic>
      <p:pic>
        <p:nvPicPr>
          <p:cNvPr id="11" name="Picture 10" descr="PastedGraphic-2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9" t="1828" r="1550" b="2598"/>
          <a:stretch/>
        </p:blipFill>
        <p:spPr>
          <a:xfrm>
            <a:off x="5820808" y="899736"/>
            <a:ext cx="5398239" cy="329911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627776" y="4579847"/>
            <a:ext cx="8360664" cy="147732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We are not fully </a:t>
            </a:r>
            <a:r>
              <a:rPr lang="en-US" dirty="0" smtClean="0">
                <a:latin typeface="Avenir Book"/>
                <a:cs typeface="Avenir Book"/>
              </a:rPr>
              <a:t>there</a:t>
            </a:r>
            <a:endParaRPr lang="en-US" dirty="0">
              <a:latin typeface="Avenir Book"/>
              <a:cs typeface="Avenir Book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Design for 3 </a:t>
            </a:r>
            <a:r>
              <a:rPr lang="en-US" dirty="0" err="1" smtClean="0">
                <a:latin typeface="Avenir Book"/>
                <a:cs typeface="Avenir Book"/>
              </a:rPr>
              <a:t>TeV</a:t>
            </a:r>
            <a:r>
              <a:rPr lang="en-US" dirty="0" smtClean="0">
                <a:latin typeface="Avenir Book"/>
                <a:cs typeface="Avenir Book"/>
              </a:rPr>
              <a:t>, i.e. aim is 500 nm / 5 nm for </a:t>
            </a:r>
            <a:r>
              <a:rPr lang="en-US" dirty="0" smtClean="0">
                <a:latin typeface="Avenir Book"/>
                <a:cs typeface="Avenir Book"/>
              </a:rPr>
              <a:t>4.1 </a:t>
            </a:r>
            <a:r>
              <a:rPr lang="en-US" dirty="0" smtClean="0">
                <a:latin typeface="Avenir Book"/>
                <a:cs typeface="Avenir Book"/>
              </a:rPr>
              <a:t>x 10</a:t>
            </a:r>
            <a:r>
              <a:rPr lang="en-US" baseline="30000" dirty="0" smtClean="0">
                <a:latin typeface="Avenir Book"/>
                <a:cs typeface="Avenir Book"/>
              </a:rPr>
              <a:t>9</a:t>
            </a:r>
            <a:r>
              <a:rPr lang="en-US" dirty="0" smtClean="0">
                <a:latin typeface="Avenir Book"/>
                <a:cs typeface="Avenir Book"/>
              </a:rPr>
              <a:t> particles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For 5.7 </a:t>
            </a:r>
            <a:r>
              <a:rPr lang="en-US" dirty="0" smtClean="0">
                <a:latin typeface="Avenir Book"/>
                <a:cs typeface="Avenir Book"/>
              </a:rPr>
              <a:t>x 10</a:t>
            </a:r>
            <a:r>
              <a:rPr lang="en-US" baseline="30000" dirty="0" smtClean="0">
                <a:latin typeface="Avenir Book"/>
                <a:cs typeface="Avenir Book"/>
              </a:rPr>
              <a:t>9</a:t>
            </a:r>
            <a:r>
              <a:rPr lang="en-US" dirty="0" smtClean="0">
                <a:latin typeface="Avenir Book"/>
                <a:cs typeface="Avenir Book"/>
              </a:rPr>
              <a:t> we have </a:t>
            </a:r>
            <a:r>
              <a:rPr lang="en-US" dirty="0" smtClean="0">
                <a:latin typeface="Avenir Book"/>
                <a:cs typeface="Avenir Book"/>
              </a:rPr>
              <a:t>580 </a:t>
            </a:r>
            <a:r>
              <a:rPr lang="en-US" dirty="0" smtClean="0">
                <a:latin typeface="Avenir Book"/>
                <a:cs typeface="Avenir Book"/>
              </a:rPr>
              <a:t>nm / </a:t>
            </a:r>
            <a:r>
              <a:rPr lang="en-US" dirty="0" smtClean="0">
                <a:latin typeface="Avenir Book"/>
                <a:cs typeface="Avenir Book"/>
              </a:rPr>
              <a:t>6.7 nm</a:t>
            </a:r>
            <a:endParaRPr lang="en-US" dirty="0">
              <a:latin typeface="Avenir Book"/>
              <a:cs typeface="Avenir Book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Adjust design to reach 700 nm / 5 nm, should be straightforward (</a:t>
            </a:r>
            <a:r>
              <a:rPr lang="en-US" dirty="0" err="1" smtClean="0">
                <a:latin typeface="Avenir Book"/>
                <a:cs typeface="Avenir Book"/>
              </a:rPr>
              <a:t>Yannis</a:t>
            </a:r>
            <a:r>
              <a:rPr lang="en-US" dirty="0" smtClean="0">
                <a:latin typeface="Avenir Book"/>
                <a:cs typeface="Avenir Book"/>
              </a:rPr>
              <a:t>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Better tuning possible?</a:t>
            </a:r>
            <a:endParaRPr lang="en-US" dirty="0">
              <a:latin typeface="Avenir Book"/>
              <a:cs typeface="Avenir Book"/>
            </a:endParaRPr>
          </a:p>
        </p:txBody>
      </p:sp>
      <p:sp>
        <p:nvSpPr>
          <p:cNvPr id="3" name="Up Arrow 2"/>
          <p:cNvSpPr/>
          <p:nvPr/>
        </p:nvSpPr>
        <p:spPr>
          <a:xfrm>
            <a:off x="8202428" y="3282696"/>
            <a:ext cx="357632" cy="616204"/>
          </a:xfrm>
          <a:prstGeom prst="upArrow">
            <a:avLst>
              <a:gd name="adj1" fmla="val 23795"/>
              <a:gd name="adj2" fmla="val 44759"/>
            </a:avLst>
          </a:prstGeom>
          <a:solidFill>
            <a:srgbClr val="C0504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6794500" y="1003300"/>
            <a:ext cx="69803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2008</a:t>
            </a:r>
            <a:endParaRPr lang="en-US" dirty="0">
              <a:latin typeface="Avenir Book"/>
              <a:cs typeface="Avenir Book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94500" y="1003300"/>
            <a:ext cx="69817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2016</a:t>
            </a:r>
            <a:endParaRPr lang="en-US" dirty="0">
              <a:latin typeface="Avenir Book"/>
              <a:cs typeface="Avenir Book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712847" y="4211496"/>
            <a:ext cx="2491345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Y. </a:t>
            </a:r>
            <a:r>
              <a:rPr lang="en-US" dirty="0" err="1" smtClean="0">
                <a:latin typeface="Avenir Book"/>
                <a:cs typeface="Avenir Book"/>
              </a:rPr>
              <a:t>Papaphilippou</a:t>
            </a:r>
            <a:r>
              <a:rPr lang="en-US" dirty="0" smtClean="0">
                <a:latin typeface="Avenir Book"/>
                <a:cs typeface="Avenir Book"/>
              </a:rPr>
              <a:t> et al.</a:t>
            </a:r>
            <a:endParaRPr lang="en-US" dirty="0"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34294846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0788"/>
            <a:ext cx="10515600" cy="750434"/>
          </a:xfrm>
        </p:spPr>
        <p:txBody>
          <a:bodyPr/>
          <a:lstStyle/>
          <a:p>
            <a:r>
              <a:rPr lang="en-US" dirty="0" smtClean="0"/>
              <a:t>RTML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5900" y="1265494"/>
            <a:ext cx="3251200" cy="5114670"/>
          </a:xfrm>
        </p:spPr>
        <p:txBody>
          <a:bodyPr/>
          <a:lstStyle/>
          <a:p>
            <a:pPr algn="l"/>
            <a:r>
              <a:rPr lang="en-US" dirty="0" smtClean="0">
                <a:latin typeface="Avenir Book"/>
                <a:cs typeface="Avenir Book"/>
              </a:rPr>
              <a:t>Many systems to tune</a:t>
            </a:r>
          </a:p>
          <a:p>
            <a:pPr algn="l"/>
            <a:endParaRPr lang="en-US" dirty="0">
              <a:latin typeface="Avenir Book"/>
              <a:cs typeface="Avenir Book"/>
            </a:endParaRPr>
          </a:p>
          <a:p>
            <a:pPr algn="l"/>
            <a:r>
              <a:rPr lang="en-US" dirty="0" err="1" smtClean="0">
                <a:latin typeface="Avenir Book"/>
                <a:cs typeface="Avenir Book"/>
              </a:rPr>
              <a:t>Linacs</a:t>
            </a:r>
            <a:r>
              <a:rPr lang="en-US" dirty="0" smtClean="0">
                <a:latin typeface="Avenir Book"/>
                <a:cs typeface="Avenir Book"/>
              </a:rPr>
              <a:t>, bunch compressors, turn-</a:t>
            </a:r>
            <a:r>
              <a:rPr lang="en-US" dirty="0" err="1" smtClean="0">
                <a:latin typeface="Avenir Book"/>
                <a:cs typeface="Avenir Book"/>
              </a:rPr>
              <a:t>arounds</a:t>
            </a:r>
            <a:r>
              <a:rPr lang="en-US" dirty="0" smtClean="0">
                <a:latin typeface="Avenir Book"/>
                <a:cs typeface="Avenir Book"/>
              </a:rPr>
              <a:t>, spin rotator, …</a:t>
            </a:r>
          </a:p>
          <a:p>
            <a:pPr algn="l"/>
            <a:endParaRPr lang="en-US" dirty="0">
              <a:latin typeface="Avenir Book"/>
              <a:cs typeface="Avenir Book"/>
            </a:endParaRPr>
          </a:p>
          <a:p>
            <a:pPr algn="l"/>
            <a:r>
              <a:rPr lang="en-US" dirty="0" smtClean="0">
                <a:latin typeface="Avenir Book"/>
                <a:cs typeface="Avenir Book"/>
              </a:rPr>
              <a:t>Achieve target</a:t>
            </a:r>
          </a:p>
          <a:p>
            <a:pPr algn="l"/>
            <a:endParaRPr lang="en-US" dirty="0">
              <a:latin typeface="Avenir Book"/>
              <a:cs typeface="Avenir Book"/>
            </a:endParaRPr>
          </a:p>
          <a:p>
            <a:pPr algn="l"/>
            <a:r>
              <a:rPr lang="en-US" dirty="0" smtClean="0">
                <a:latin typeface="Avenir Book"/>
                <a:cs typeface="Avenir Book"/>
              </a:rPr>
              <a:t>Imperfections based on main </a:t>
            </a:r>
            <a:r>
              <a:rPr lang="en-US" dirty="0" err="1" smtClean="0">
                <a:latin typeface="Avenir Book"/>
                <a:cs typeface="Avenir Book"/>
              </a:rPr>
              <a:t>linac</a:t>
            </a:r>
            <a:r>
              <a:rPr lang="en-US" dirty="0" smtClean="0">
                <a:latin typeface="Avenir Book"/>
                <a:cs typeface="Avenir Book"/>
              </a:rPr>
              <a:t> and ring assumptions</a:t>
            </a:r>
          </a:p>
          <a:p>
            <a:pPr algn="l"/>
            <a:r>
              <a:rPr lang="en-US" dirty="0" smtClean="0">
                <a:latin typeface="Avenir Book"/>
                <a:cs typeface="Avenir Book"/>
              </a:rPr>
              <a:t>Can be relaxed to some level</a:t>
            </a:r>
            <a:endParaRPr lang="en-US" dirty="0">
              <a:latin typeface="Avenir Book"/>
              <a:cs typeface="Avenir Book"/>
            </a:endParaRPr>
          </a:p>
          <a:p>
            <a:pPr algn="l"/>
            <a:endParaRPr lang="en-US" dirty="0">
              <a:latin typeface="Avenir Book"/>
              <a:cs typeface="Avenir Book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23 January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Luminosity, Daniel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8E3E4EB4-ABD9-4441-8618-CBA60E73C0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7772" y="767744"/>
            <a:ext cx="4542164" cy="340662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89C114ED-6482-724A-9466-E46E90B3C9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49836" y="3151950"/>
            <a:ext cx="4542164" cy="340662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999228" y="1189294"/>
            <a:ext cx="17021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94% likelihood</a:t>
            </a:r>
            <a:endParaRPr lang="en-US" dirty="0">
              <a:latin typeface="Avenir Book"/>
              <a:cs typeface="Avenir Book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6464300" y="1384300"/>
            <a:ext cx="1534928" cy="279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9460992" y="2730500"/>
            <a:ext cx="978408" cy="1193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8380228" y="2347436"/>
            <a:ext cx="1830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100% likelihood</a:t>
            </a:r>
            <a:endParaRPr lang="en-US" dirty="0">
              <a:latin typeface="Avenir Book"/>
              <a:cs typeface="Avenir Book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544754" y="2967284"/>
            <a:ext cx="1659438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A. Latina et al.</a:t>
            </a:r>
            <a:endParaRPr lang="en-US" dirty="0"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15235435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750434"/>
          </a:xfrm>
        </p:spPr>
        <p:txBody>
          <a:bodyPr/>
          <a:lstStyle/>
          <a:p>
            <a:r>
              <a:rPr lang="en-US" dirty="0" smtClean="0"/>
              <a:t>Main </a:t>
            </a:r>
            <a:r>
              <a:rPr lang="en-US" dirty="0" err="1" smtClean="0"/>
              <a:t>Linac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23 January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Luminosity, Daniel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13" name="Picture 12" descr="slide_align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0200" y="203200"/>
            <a:ext cx="6807200" cy="4810314"/>
          </a:xfrm>
          <a:prstGeom prst="rect">
            <a:avLst/>
          </a:prstGeom>
        </p:spPr>
      </p:pic>
      <p:pic>
        <p:nvPicPr>
          <p:cNvPr id="15" name="Picture 14" descr="slide_RF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1346202"/>
            <a:ext cx="6794500" cy="4801340"/>
          </a:xfrm>
          <a:prstGeom prst="rect">
            <a:avLst/>
          </a:prstGeom>
        </p:spPr>
      </p:pic>
      <p:pic>
        <p:nvPicPr>
          <p:cNvPr id="16" name="Picture 15" descr="slide_exp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7700" y="2404022"/>
            <a:ext cx="6803999" cy="4808049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223000" y="837170"/>
            <a:ext cx="2788433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H. </a:t>
            </a:r>
            <a:r>
              <a:rPr lang="en-US" dirty="0" err="1" smtClean="0">
                <a:latin typeface="Avenir Book"/>
                <a:cs typeface="Avenir Book"/>
              </a:rPr>
              <a:t>Meinaud</a:t>
            </a:r>
            <a:r>
              <a:rPr lang="en-US" dirty="0" smtClean="0">
                <a:latin typeface="Avenir Book"/>
                <a:cs typeface="Avenir Book"/>
              </a:rPr>
              <a:t> Durand et al.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9296182" y="921436"/>
            <a:ext cx="2057618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RF / CLEAR teams</a:t>
            </a:r>
          </a:p>
          <a:p>
            <a:r>
              <a:rPr lang="en-US" dirty="0">
                <a:latin typeface="Avenir Book"/>
                <a:cs typeface="Avenir Book"/>
              </a:rPr>
              <a:t>K. </a:t>
            </a:r>
            <a:r>
              <a:rPr lang="en-US" dirty="0" err="1">
                <a:latin typeface="Avenir Book"/>
                <a:cs typeface="Avenir Book"/>
              </a:rPr>
              <a:t>Sjobaek</a:t>
            </a:r>
            <a:r>
              <a:rPr lang="en-US" dirty="0">
                <a:latin typeface="Avenir Book"/>
                <a:cs typeface="Avenir Book"/>
              </a:rPr>
              <a:t>  et al</a:t>
            </a:r>
            <a:r>
              <a:rPr lang="en-US" dirty="0" smtClean="0">
                <a:latin typeface="Avenir Book"/>
                <a:cs typeface="Avenir Book"/>
              </a:rPr>
              <a:t>.</a:t>
            </a:r>
            <a:endParaRPr lang="en-US" dirty="0">
              <a:latin typeface="Avenir Book"/>
              <a:cs typeface="Avenir Book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0524081" y="2660816"/>
            <a:ext cx="1659438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A. Latina et al.</a:t>
            </a:r>
            <a:endParaRPr lang="en-US" dirty="0">
              <a:latin typeface="Avenir Book"/>
              <a:cs typeface="Avenir Book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223000" y="1221942"/>
            <a:ext cx="2813113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Performance is improving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9296182" y="1562615"/>
            <a:ext cx="2797422" cy="640152"/>
          </a:xfrm>
          <a:prstGeom prst="rect">
            <a:avLst/>
          </a:prstGeom>
          <a:solidFill>
            <a:srgbClr val="FFE699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Experimental </a:t>
            </a:r>
            <a:r>
              <a:rPr lang="en-US" dirty="0" err="1" smtClean="0">
                <a:latin typeface="Avenir Book"/>
                <a:cs typeface="Avenir Book"/>
              </a:rPr>
              <a:t>programme</a:t>
            </a:r>
            <a:r>
              <a:rPr lang="en-US" dirty="0" smtClean="0">
                <a:latin typeface="Avenir Book"/>
                <a:cs typeface="Avenir Book"/>
              </a:rPr>
              <a:t> moving ahead</a:t>
            </a:r>
            <a:endParaRPr lang="en-US" dirty="0">
              <a:latin typeface="Avenir Book"/>
              <a:cs typeface="Avenir Book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296182" y="2202767"/>
            <a:ext cx="2797422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More to be done</a:t>
            </a:r>
            <a:endParaRPr lang="en-US" dirty="0">
              <a:latin typeface="Avenir Book"/>
              <a:cs typeface="Avenir Book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223000" y="1607696"/>
            <a:ext cx="2797422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More to be done</a:t>
            </a:r>
            <a:endParaRPr lang="en-US" dirty="0"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35828891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1" grpId="0" animBg="1"/>
      <p:bldP spid="2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750434"/>
          </a:xfrm>
        </p:spPr>
        <p:txBody>
          <a:bodyPr/>
          <a:lstStyle/>
          <a:p>
            <a:r>
              <a:rPr lang="en-US" dirty="0" smtClean="0"/>
              <a:t>Main </a:t>
            </a:r>
            <a:r>
              <a:rPr lang="en-US" dirty="0" err="1" smtClean="0"/>
              <a:t>Linac</a:t>
            </a:r>
            <a:r>
              <a:rPr lang="en-US" dirty="0" smtClean="0"/>
              <a:t> </a:t>
            </a:r>
            <a:r>
              <a:rPr lang="en-US" dirty="0" err="1" smtClean="0"/>
              <a:t>Emittance</a:t>
            </a:r>
            <a:r>
              <a:rPr lang="en-US" dirty="0" smtClean="0"/>
              <a:t> Growth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23 January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Luminosity, Daniel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7" name="Picture 6" descr="Emittance growths (drive-beam-based)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3095" y="1026386"/>
            <a:ext cx="6521404" cy="3215414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0" y="976173"/>
            <a:ext cx="4914900" cy="147732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>
                <a:latin typeface="Avenir Book"/>
                <a:cs typeface="Avenir Book"/>
              </a:rPr>
              <a:t>Emittance</a:t>
            </a:r>
            <a:r>
              <a:rPr lang="en-US" dirty="0" smtClean="0">
                <a:latin typeface="Avenir Book"/>
                <a:cs typeface="Avenir Book"/>
              </a:rPr>
              <a:t> growth for different imperfections</a:t>
            </a:r>
          </a:p>
          <a:p>
            <a:endParaRPr lang="en-US" dirty="0">
              <a:latin typeface="Avenir Book"/>
              <a:cs typeface="Avenir Book"/>
            </a:endParaRPr>
          </a:p>
          <a:p>
            <a:r>
              <a:rPr lang="en-US" dirty="0" smtClean="0">
                <a:latin typeface="Avenir Book"/>
                <a:cs typeface="Avenir Book"/>
              </a:rPr>
              <a:t>Using sophisticated beam-based methods</a:t>
            </a:r>
          </a:p>
          <a:p>
            <a:endParaRPr lang="en-US" dirty="0">
              <a:latin typeface="Avenir Book"/>
              <a:cs typeface="Avenir Book"/>
            </a:endParaRPr>
          </a:p>
          <a:p>
            <a:r>
              <a:rPr lang="en-US" dirty="0" smtClean="0">
                <a:latin typeface="Avenir Book"/>
                <a:cs typeface="Avenir Book"/>
              </a:rPr>
              <a:t>Exceed the goal with some margin</a:t>
            </a:r>
            <a:endParaRPr lang="en-US" dirty="0">
              <a:latin typeface="Avenir Book"/>
              <a:cs typeface="Avenir Book"/>
            </a:endParaRPr>
          </a:p>
        </p:txBody>
      </p:sp>
      <p:pic>
        <p:nvPicPr>
          <p:cNvPr id="8" name="Picture 7" descr="Emittance_growth8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98"/>
          <a:stretch/>
        </p:blipFill>
        <p:spPr>
          <a:xfrm>
            <a:off x="21336" y="2667000"/>
            <a:ext cx="5486400" cy="34163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228336" y="4482068"/>
            <a:ext cx="3989437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Less than </a:t>
            </a:r>
            <a:r>
              <a:rPr lang="en-US" dirty="0" smtClean="0">
                <a:latin typeface="Avenir Book"/>
                <a:cs typeface="Avenir Book"/>
              </a:rPr>
              <a:t>1.5 </a:t>
            </a:r>
            <a:r>
              <a:rPr lang="en-US" dirty="0" smtClean="0">
                <a:latin typeface="Avenir Book"/>
                <a:cs typeface="Avenir Book"/>
              </a:rPr>
              <a:t>nm with 90% </a:t>
            </a:r>
            <a:r>
              <a:rPr lang="en-US" dirty="0" smtClean="0">
                <a:latin typeface="Avenir Book"/>
                <a:cs typeface="Avenir Book"/>
              </a:rPr>
              <a:t>likelihood</a:t>
            </a:r>
          </a:p>
          <a:p>
            <a:r>
              <a:rPr lang="en-US" dirty="0" smtClean="0">
                <a:latin typeface="Avenir Book"/>
                <a:cs typeface="Avenir Book"/>
              </a:rPr>
              <a:t>Goal: less than 5 nm</a:t>
            </a:r>
            <a:endParaRPr lang="en-US" dirty="0">
              <a:latin typeface="Avenir Book"/>
              <a:cs typeface="Avenir Book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22300" y="5752068"/>
            <a:ext cx="4479036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0                   1                    2                    3</a:t>
            </a:r>
          </a:p>
          <a:p>
            <a:pPr algn="ctr"/>
            <a:r>
              <a:rPr lang="en-US" dirty="0" err="1" smtClean="0"/>
              <a:t>Emittance</a:t>
            </a:r>
            <a:r>
              <a:rPr lang="en-US" dirty="0" smtClean="0"/>
              <a:t> growth in nm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5952236" y="5391308"/>
            <a:ext cx="5619089" cy="92333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Need to verify hardware performance</a:t>
            </a:r>
          </a:p>
          <a:p>
            <a:r>
              <a:rPr lang="en-US" dirty="0" smtClean="0">
                <a:latin typeface="Avenir Book"/>
                <a:cs typeface="Avenir Book"/>
              </a:rPr>
              <a:t>Improved beam-based </a:t>
            </a:r>
            <a:r>
              <a:rPr lang="en-US" dirty="0" smtClean="0">
                <a:latin typeface="Avenir Book"/>
                <a:cs typeface="Avenir Book"/>
              </a:rPr>
              <a:t>techniques could further help</a:t>
            </a:r>
            <a:endParaRPr lang="en-US" dirty="0" smtClean="0">
              <a:latin typeface="Avenir Book"/>
              <a:cs typeface="Avenir Book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E.g. </a:t>
            </a:r>
            <a:r>
              <a:rPr lang="en-US" dirty="0" err="1" smtClean="0">
                <a:latin typeface="Avenir Book"/>
                <a:cs typeface="Avenir Book"/>
              </a:rPr>
              <a:t>emittance</a:t>
            </a:r>
            <a:r>
              <a:rPr lang="en-US" dirty="0" smtClean="0">
                <a:latin typeface="Avenir Book"/>
                <a:cs typeface="Avenir Book"/>
              </a:rPr>
              <a:t> tuning bumps</a:t>
            </a:r>
            <a:endParaRPr lang="en-US" dirty="0">
              <a:latin typeface="Avenir Book"/>
              <a:cs typeface="Avenir Book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477450" y="4314904"/>
            <a:ext cx="1437608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N. </a:t>
            </a:r>
            <a:r>
              <a:rPr lang="en-US" dirty="0" err="1" smtClean="0">
                <a:latin typeface="Avenir Book"/>
                <a:cs typeface="Avenir Book"/>
              </a:rPr>
              <a:t>Blaskovic</a:t>
            </a:r>
            <a:endParaRPr lang="en-US" dirty="0">
              <a:latin typeface="Avenir Book"/>
              <a:cs typeface="Avenir Book"/>
            </a:endParaRPr>
          </a:p>
        </p:txBody>
      </p:sp>
      <p:sp>
        <p:nvSpPr>
          <p:cNvPr id="3" name="Donut 2"/>
          <p:cNvSpPr/>
          <p:nvPr/>
        </p:nvSpPr>
        <p:spPr>
          <a:xfrm>
            <a:off x="11152225" y="3843298"/>
            <a:ext cx="914400" cy="360402"/>
          </a:xfrm>
          <a:prstGeom prst="donut">
            <a:avLst>
              <a:gd name="adj" fmla="val 9698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38352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Presentation4" id="{89C1D0BF-CBE8-0A42-9D28-342C5A2937C6}" vid="{FEA2ABC6-D987-AC4F-9871-3C93CC065DB3}"/>
    </a:ext>
  </a:extLst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Presentation4" id="{89C1D0BF-CBE8-0A42-9D28-342C5A2937C6}" vid="{C242534C-3F87-9242-8665-B01A013DCF3D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25124</TotalTime>
  <Words>3697</Words>
  <Application>Microsoft Macintosh PowerPoint</Application>
  <PresentationFormat>Custom</PresentationFormat>
  <Paragraphs>908</Paragraphs>
  <Slides>46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46</vt:i4>
      </vt:variant>
    </vt:vector>
  </HeadingPairs>
  <TitlesOfParts>
    <vt:vector size="48" baseType="lpstr">
      <vt:lpstr>1_Office Theme</vt:lpstr>
      <vt:lpstr>2_Office Theme</vt:lpstr>
      <vt:lpstr>Luminosity Challenges</vt:lpstr>
      <vt:lpstr>Integrated Luminosity</vt:lpstr>
      <vt:lpstr>Luminosity and Parameter Drivers</vt:lpstr>
      <vt:lpstr>Luminosity and Beam Quality</vt:lpstr>
      <vt:lpstr>Imperfections and Mitigation</vt:lpstr>
      <vt:lpstr>Damping Rings</vt:lpstr>
      <vt:lpstr>RTML</vt:lpstr>
      <vt:lpstr>Main Linac </vt:lpstr>
      <vt:lpstr>Main Linac Emittance Growth</vt:lpstr>
      <vt:lpstr>Beam Delivery System</vt:lpstr>
      <vt:lpstr>BDS Experiments</vt:lpstr>
      <vt:lpstr>BDS Tuning</vt:lpstr>
      <vt:lpstr>Luminosity Tuning</vt:lpstr>
      <vt:lpstr>Dynamic Effects</vt:lpstr>
      <vt:lpstr>Ground Motion</vt:lpstr>
      <vt:lpstr>Magnetic Stray Fields</vt:lpstr>
      <vt:lpstr>Magnetic Stray Fields</vt:lpstr>
      <vt:lpstr>Drive Beam Quality</vt:lpstr>
      <vt:lpstr>Availability</vt:lpstr>
      <vt:lpstr>Other Topics</vt:lpstr>
      <vt:lpstr>Luminosity Considerations</vt:lpstr>
      <vt:lpstr>Luminosity Considerations</vt:lpstr>
      <vt:lpstr>Luminosity Considerations</vt:lpstr>
      <vt:lpstr>Luminosity and Beam Quality</vt:lpstr>
      <vt:lpstr>Some More Topics</vt:lpstr>
      <vt:lpstr>Conclusion</vt:lpstr>
      <vt:lpstr>Reserve</vt:lpstr>
      <vt:lpstr>Hourglass Effect</vt:lpstr>
      <vt:lpstr>Wakefields and Beam Current</vt:lpstr>
      <vt:lpstr>Tricks of the Beam Physics</vt:lpstr>
      <vt:lpstr>Beam Delivery System</vt:lpstr>
      <vt:lpstr>Beam Delivery System</vt:lpstr>
      <vt:lpstr>Beam Delivery System</vt:lpstr>
      <vt:lpstr>Horizontal Optimum</vt:lpstr>
      <vt:lpstr>Vertical Optimum</vt:lpstr>
      <vt:lpstr>Main Linac Emittance Growth (3 TeV)</vt:lpstr>
      <vt:lpstr>Phase Jitter</vt:lpstr>
      <vt:lpstr>Drive Beam Tolerances</vt:lpstr>
      <vt:lpstr>Drive Beam Quality</vt:lpstr>
      <vt:lpstr>Static Imperfections: Main Linac Alignment </vt:lpstr>
      <vt:lpstr>RF Alignment</vt:lpstr>
      <vt:lpstr>CLIC Beam-Based Alignment Tests at FACET</vt:lpstr>
      <vt:lpstr>Beam-beam Feedback</vt:lpstr>
      <vt:lpstr>Ground Motion</vt:lpstr>
      <vt:lpstr>Better Beam</vt:lpstr>
      <vt:lpstr>Key Parameters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Lars Rickard Strom</dc:creator>
  <cp:lastModifiedBy>Daniel Schulte</cp:lastModifiedBy>
  <cp:revision>316</cp:revision>
  <cp:lastPrinted>2019-01-22T12:13:07Z</cp:lastPrinted>
  <dcterms:created xsi:type="dcterms:W3CDTF">2018-01-29T08:43:40Z</dcterms:created>
  <dcterms:modified xsi:type="dcterms:W3CDTF">2019-01-23T12:30:17Z</dcterms:modified>
</cp:coreProperties>
</file>