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  <p:sldMasterId id="2147483660" r:id="rId2"/>
    <p:sldMasterId id="2147483684" r:id="rId3"/>
  </p:sldMasterIdLst>
  <p:notesMasterIdLst>
    <p:notesMasterId r:id="rId23"/>
  </p:notesMasterIdLst>
  <p:handoutMasterIdLst>
    <p:handoutMasterId r:id="rId24"/>
  </p:handoutMasterIdLst>
  <p:sldIdLst>
    <p:sldId id="443" r:id="rId4"/>
    <p:sldId id="459" r:id="rId5"/>
    <p:sldId id="466" r:id="rId6"/>
    <p:sldId id="457" r:id="rId7"/>
    <p:sldId id="396" r:id="rId8"/>
    <p:sldId id="397" r:id="rId9"/>
    <p:sldId id="474" r:id="rId10"/>
    <p:sldId id="402" r:id="rId11"/>
    <p:sldId id="429" r:id="rId12"/>
    <p:sldId id="467" r:id="rId13"/>
    <p:sldId id="465" r:id="rId14"/>
    <p:sldId id="468" r:id="rId15"/>
    <p:sldId id="480" r:id="rId16"/>
    <p:sldId id="479" r:id="rId17"/>
    <p:sldId id="477" r:id="rId18"/>
    <p:sldId id="478" r:id="rId19"/>
    <p:sldId id="483" r:id="rId20"/>
    <p:sldId id="484" r:id="rId21"/>
    <p:sldId id="482" r:id="rId22"/>
  </p:sldIdLst>
  <p:sldSz cx="12192000" cy="6858000"/>
  <p:notesSz cx="6669088" cy="9926638"/>
  <p:embeddedFontLst>
    <p:embeddedFont>
      <p:font typeface="Quicksand Book" panose="02070303000000060000" charset="0"/>
      <p:regular r:id="rId25"/>
    </p:embeddedFont>
    <p:embeddedFont>
      <p:font typeface="Quicksand Bold" charset="0"/>
      <p:bold r:id="rId26"/>
    </p:embeddedFont>
    <p:embeddedFont>
      <p:font typeface="Calibri Light" panose="020F0302020204030204" pitchFamily="34" charset="0"/>
      <p:regular r:id="rId27"/>
      <p:italic r:id="rId28"/>
    </p:embeddedFont>
    <p:embeddedFont>
      <p:font typeface="Calibri" panose="020F0502020204030204" pitchFamily="34" charset="0"/>
      <p:regular r:id="rId29"/>
      <p:bold r:id="rId30"/>
      <p:italic r:id="rId31"/>
      <p:boldItalic r:id="rId3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1893F"/>
    <a:srgbClr val="EF7D31"/>
    <a:srgbClr val="FF659C"/>
    <a:srgbClr val="E20071"/>
    <a:srgbClr val="C7A545"/>
    <a:srgbClr val="BD9A39"/>
    <a:srgbClr val="44546A"/>
    <a:srgbClr val="57257D"/>
    <a:srgbClr val="9C0000"/>
    <a:srgbClr val="7671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46" autoAdjust="0"/>
    <p:restoredTop sz="87706" autoAdjust="0"/>
  </p:normalViewPr>
  <p:slideViewPr>
    <p:cSldViewPr snapToGrid="0">
      <p:cViewPr>
        <p:scale>
          <a:sx n="100" d="100"/>
          <a:sy n="100" d="100"/>
        </p:scale>
        <p:origin x="-618" y="-726"/>
      </p:cViewPr>
      <p:guideLst>
        <p:guide orient="horz" pos="2160"/>
        <p:guide pos="3840"/>
      </p:guideLst>
    </p:cSldViewPr>
  </p:slideViewPr>
  <p:notesTextViewPr>
    <p:cViewPr>
      <p:scale>
        <a:sx n="125" d="100"/>
        <a:sy n="125" d="100"/>
      </p:scale>
      <p:origin x="0" y="0"/>
    </p:cViewPr>
  </p:notesTextViewPr>
  <p:notesViewPr>
    <p:cSldViewPr snapToGrid="0">
      <p:cViewPr varScale="1">
        <p:scale>
          <a:sx n="93" d="100"/>
          <a:sy n="93" d="100"/>
        </p:scale>
        <p:origin x="3762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font" Target="fonts/font2.fntdata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font" Target="fonts/font1.fntdata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handoutMaster" Target="handoutMasters/handoutMaster1.xml"/><Relationship Id="rId32" Type="http://schemas.openxmlformats.org/officeDocument/2006/relationships/font" Target="fonts/font8.fntdata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notesMaster" Target="notesMasters/notesMaster1.xml"/><Relationship Id="rId28" Type="http://schemas.openxmlformats.org/officeDocument/2006/relationships/font" Target="fonts/font4.fntdata"/><Relationship Id="rId36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font" Target="fonts/font7.fntdata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font" Target="fonts/font3.fntdata"/><Relationship Id="rId30" Type="http://schemas.openxmlformats.org/officeDocument/2006/relationships/font" Target="fonts/font6.fntdata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90665" cy="498395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6866" y="1"/>
            <a:ext cx="2890665" cy="498395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r">
              <a:defRPr sz="1200"/>
            </a:lvl1pPr>
          </a:lstStyle>
          <a:p>
            <a:fld id="{80A282C4-52B2-4D84-80E8-1880369F15B7}" type="datetimeFigureOut">
              <a:rPr lang="en-GB" smtClean="0"/>
              <a:t>22/01/2019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243"/>
            <a:ext cx="2890665" cy="498395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6866" y="9428243"/>
            <a:ext cx="2890665" cy="498395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r">
              <a:defRPr sz="1200"/>
            </a:lvl1pPr>
          </a:lstStyle>
          <a:p>
            <a:fld id="{31BE6F94-C095-46D7-837F-1FFA648230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03841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90665" cy="498395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6866" y="1"/>
            <a:ext cx="2890665" cy="498395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r">
              <a:defRPr sz="1200"/>
            </a:lvl1pPr>
          </a:lstStyle>
          <a:p>
            <a:fld id="{EF49F60D-14F4-4F1B-AF7E-FB1BBFA9EADE}" type="datetimeFigureOut">
              <a:rPr lang="en-GB" smtClean="0"/>
              <a:t>22/01/2019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57188" y="1241425"/>
            <a:ext cx="5954712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27" tIns="45363" rIns="90727" bIns="45363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598" y="4777612"/>
            <a:ext cx="5335893" cy="3907800"/>
          </a:xfrm>
          <a:prstGeom prst="rect">
            <a:avLst/>
          </a:prstGeom>
        </p:spPr>
        <p:txBody>
          <a:bodyPr vert="horz" lIns="90727" tIns="45363" rIns="90727" bIns="45363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243"/>
            <a:ext cx="2890665" cy="498395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6866" y="9428243"/>
            <a:ext cx="2890665" cy="498395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r">
              <a:defRPr sz="1200"/>
            </a:lvl1pPr>
          </a:lstStyle>
          <a:p>
            <a:fld id="{F0E67A6E-7890-4BEF-BDBF-4470F66A60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27519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0E67A6E-7890-4BEF-BDBF-4470F66A60B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783618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0E67A6E-7890-4BEF-BDBF-4470F66A60B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557602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E67A6E-7890-4BEF-BDBF-4470F66A60B9}" type="slidenum">
              <a:rPr lang="en-GB" smtClean="0">
                <a:solidFill>
                  <a:prstClr val="black"/>
                </a:solidFill>
              </a:rPr>
              <a:pPr/>
              <a:t>11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155959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0E67A6E-7890-4BEF-BDBF-4470F66A60B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718124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0E67A6E-7890-4BEF-BDBF-4470F66A60B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0774294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0E67A6E-7890-4BEF-BDBF-4470F66A60B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8683353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0E67A6E-7890-4BEF-BDBF-4470F66A60B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1139662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0E67A6E-7890-4BEF-BDBF-4470F66A60B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3141291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0E67A6E-7890-4BEF-BDBF-4470F66A60B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903250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0E67A6E-7890-4BEF-BDBF-4470F66A60B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0916668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0E67A6E-7890-4BEF-BDBF-4470F66A60B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281675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E67A6E-7890-4BEF-BDBF-4470F66A60B9}" type="slidenum">
              <a:rPr lang="en-GB" smtClean="0">
                <a:solidFill>
                  <a:prstClr val="black"/>
                </a:solidFill>
              </a:rPr>
              <a:pPr/>
              <a:t>2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14259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E67A6E-7890-4BEF-BDBF-4470F66A60B9}" type="slidenum">
              <a:rPr lang="en-GB" smtClean="0">
                <a:solidFill>
                  <a:prstClr val="black"/>
                </a:solidFill>
              </a:rPr>
              <a:pPr/>
              <a:t>3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03856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E67A6E-7890-4BEF-BDBF-4470F66A60B9}" type="slidenum">
              <a:rPr lang="en-GB" smtClean="0">
                <a:solidFill>
                  <a:prstClr val="black"/>
                </a:solidFill>
              </a:rPr>
              <a:pPr/>
              <a:t>4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91815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E67A6E-7890-4BEF-BDBF-4470F66A60B9}" type="slidenum">
              <a:rPr lang="en-GB" smtClean="0">
                <a:solidFill>
                  <a:prstClr val="black"/>
                </a:solidFill>
              </a:rPr>
              <a:pPr/>
              <a:t>5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61336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Modular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hw</a:t>
            </a:r>
            <a:r>
              <a:rPr lang="en-US" baseline="0" dirty="0" smtClean="0"/>
              <a:t> kit designed by CO in </a:t>
            </a:r>
            <a:r>
              <a:rPr lang="en-US" baseline="0" dirty="0" err="1" smtClean="0"/>
              <a:t>collab</a:t>
            </a:r>
            <a:r>
              <a:rPr lang="en-US" baseline="0" dirty="0" smtClean="0"/>
              <a:t> with eq. groups</a:t>
            </a:r>
          </a:p>
          <a:p>
            <a:r>
              <a:rPr lang="en-US" baseline="0" dirty="0" smtClean="0"/>
              <a:t>Maintenance by CO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E67A6E-7890-4BEF-BDBF-4470F66A60B9}" type="slidenum">
              <a:rPr lang="en-GB" smtClean="0">
                <a:solidFill>
                  <a:prstClr val="black"/>
                </a:solidFill>
              </a:rPr>
              <a:pPr/>
              <a:t>6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11486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0E67A6E-7890-4BEF-BDBF-4470F66A60B9}" type="slidenum">
              <a:rPr lang="en-GB" smtClean="0">
                <a:solidFill>
                  <a:prstClr val="black"/>
                </a:solidFill>
              </a:rPr>
              <a:pPr>
                <a:defRPr/>
              </a:pPr>
              <a:t>7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14980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 smtClean="0">
                <a:solidFill>
                  <a:schemeClr val="bg1"/>
                </a:solidFill>
              </a:rPr>
              <a:t>No</a:t>
            </a:r>
            <a:r>
              <a:rPr lang="en-US" sz="2400" baseline="0" dirty="0" smtClean="0">
                <a:solidFill>
                  <a:schemeClr val="bg1"/>
                </a:solidFill>
              </a:rPr>
              <a:t> </a:t>
            </a:r>
            <a:r>
              <a:rPr lang="en-US" sz="2400" baseline="0" dirty="0" err="1" smtClean="0">
                <a:solidFill>
                  <a:schemeClr val="bg1"/>
                </a:solidFill>
              </a:rPr>
              <a:t>PCIe</a:t>
            </a:r>
            <a:r>
              <a:rPr lang="en-US" sz="2400" baseline="0" dirty="0" smtClean="0">
                <a:solidFill>
                  <a:schemeClr val="bg1"/>
                </a:solidFill>
              </a:rPr>
              <a:t> in radiation</a:t>
            </a:r>
            <a:endParaRPr lang="en-US" sz="2400" dirty="0" smtClean="0">
              <a:solidFill>
                <a:schemeClr val="bg1"/>
              </a:solidFill>
            </a:endParaRP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 smtClean="0">
                <a:solidFill>
                  <a:schemeClr val="bg1"/>
                </a:solidFill>
              </a:rPr>
              <a:t>Robust connector used in transportation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E67A6E-7890-4BEF-BDBF-4470F66A60B9}" type="slidenum">
              <a:rPr lang="en-GB" smtClean="0">
                <a:solidFill>
                  <a:prstClr val="black"/>
                </a:solidFill>
              </a:rPr>
              <a:pPr/>
              <a:t>8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97596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0E67A6E-7890-4BEF-BDBF-4470F66A60B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346169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48F8C-AE6B-4A90-AE75-85217E3F460A}" type="datetime1">
              <a:rPr lang="en-GB" smtClean="0"/>
              <a:t>22/01/2019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Quicksand Book" panose="02070303000000060000" pitchFamily="18" charset="0"/>
              </a:defRPr>
            </a:lvl1pPr>
          </a:lstStyle>
          <a:p>
            <a:fld id="{DBAF6BE8-4E9A-451D-94B6-6E96BAD0B43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08789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32410-4B91-4EF3-AC79-7FEEE09EE5EF}" type="datetime1">
              <a:rPr lang="en-GB" smtClean="0"/>
              <a:t>22/01/2019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6BE8-4E9A-451D-94B6-6E96BAD0B4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61714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14EBF-1106-4EF2-9BB5-661B24F51479}" type="datetime1">
              <a:rPr lang="en-GB" smtClean="0"/>
              <a:t>22/01/2019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6BE8-4E9A-451D-94B6-6E96BAD0B4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70562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FB48F8C-AE6B-4A90-AE75-85217E3F460A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Quicksand Book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22/01/2019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Quicksand Book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Quicksand Book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Quicksand Book" panose="02070303000000060000" pitchFamily="18" charset="0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BAF6BE8-4E9A-451D-94B6-6E96BAD0B43D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Quicksand Book" panose="02070303000000060000" pitchFamily="18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Quicksand Book" panose="02070303000000060000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206737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1FA46C1-8768-47D2-B28E-F615A3333434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Quicksand Book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22/01/2019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Quicksand Book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Quicksand Book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BAF6BE8-4E9A-451D-94B6-6E96BAD0B43D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Quicksand Bold" pitchFamily="50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Quicksand Bold" pitchFamily="50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804130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EB8A90A-DE36-4344-AC34-99D81849C639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Quicksand Book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22/01/2019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Quicksand Book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Quicksand Book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BAF6BE8-4E9A-451D-94B6-6E96BAD0B43D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Quicksand Bold" pitchFamily="50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Quicksand Bold" pitchFamily="50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650508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1158865-55C1-4792-B4D6-6087AB37B754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Quicksand Book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22/01/2019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Quicksand Book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Quicksand Book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BAF6BE8-4E9A-451D-94B6-6E96BAD0B43D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Quicksand Bold" pitchFamily="50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Quicksand Bold" pitchFamily="50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604760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BE06CC-1CFC-4CF4-8087-11EC9C5BEF68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Quicksand Book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22/01/2019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Quicksand Book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Quicksand Book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BAF6BE8-4E9A-451D-94B6-6E96BAD0B43D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Quicksand Bold" pitchFamily="50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Quicksand Bold" pitchFamily="50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750796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40B9055-E3E8-4070-8C8D-2C656DC191E5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Quicksand Book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22/01/2019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Quicksand Book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Quicksand Book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BAF6BE8-4E9A-451D-94B6-6E96BAD0B43D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Quicksand Bold" pitchFamily="50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Quicksand Bold" pitchFamily="50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431850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483EEC-992C-4D5A-A757-8F7CA9754953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Quicksand Book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22/01/2019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Quicksand Book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Quicksand Book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BAF6BE8-4E9A-451D-94B6-6E96BAD0B43D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Quicksand Bold" pitchFamily="50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Quicksand Bold" pitchFamily="50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011783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A49BD56-9804-4A6C-AF66-B4C185D8913C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Quicksand Book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22/01/2019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Quicksand Book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Quicksand Book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BAF6BE8-4E9A-451D-94B6-6E96BAD0B43D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Quicksand Bold" pitchFamily="50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Quicksand Bold" pitchFamily="50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527685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A46C1-8768-47D2-B28E-F615A3333434}" type="datetime1">
              <a:rPr lang="en-GB" smtClean="0"/>
              <a:t>22/01/2019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6BE8-4E9A-451D-94B6-6E96BAD0B4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24215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B8DDD73-80A5-407E-8AA8-DFE9929AD92B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Quicksand Book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22/01/2019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Quicksand Book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Quicksand Book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BAF6BE8-4E9A-451D-94B6-6E96BAD0B43D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Quicksand Bold" pitchFamily="50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Quicksand Bold" pitchFamily="50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621564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5532410-4B91-4EF3-AC79-7FEEE09EE5EF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Quicksand Book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22/01/2019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Quicksand Book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Quicksand Book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BAF6BE8-4E9A-451D-94B6-6E96BAD0B43D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Quicksand Bold" pitchFamily="50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Quicksand Bold" pitchFamily="50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35818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DE14EBF-1106-4EF2-9BB5-661B24F51479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Quicksand Book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22/01/2019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Quicksand Book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Quicksand Book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BAF6BE8-4E9A-451D-94B6-6E96BAD0B43D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Quicksand Bold" pitchFamily="50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Quicksand Bold" pitchFamily="50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458977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48F8C-AE6B-4A90-AE75-85217E3F460A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22/01/2019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Quicksand Book" panose="02070303000000060000" pitchFamily="18" charset="0"/>
              </a:defRPr>
            </a:lvl1pPr>
          </a:lstStyle>
          <a:p>
            <a:fld id="{DBAF6BE8-4E9A-451D-94B6-6E96BAD0B43D}" type="slidenum">
              <a:rPr lang="en-GB" smtClean="0">
                <a:solidFill>
                  <a:prstClr val="white"/>
                </a:solidFill>
              </a:rPr>
              <a:pPr/>
              <a:t>‹#›</a:t>
            </a:fld>
            <a:endParaRPr lang="en-GB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86155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A46C1-8768-47D2-B28E-F615A3333434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22/01/2019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6BE8-4E9A-451D-94B6-6E96BAD0B43D}" type="slidenum">
              <a:rPr lang="en-GB" smtClean="0">
                <a:solidFill>
                  <a:prstClr val="white"/>
                </a:solidFill>
              </a:rPr>
              <a:pPr/>
              <a:t>‹#›</a:t>
            </a:fld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01534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8A90A-DE36-4344-AC34-99D81849C639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22/01/2019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6BE8-4E9A-451D-94B6-6E96BAD0B43D}" type="slidenum">
              <a:rPr lang="en-GB" smtClean="0">
                <a:solidFill>
                  <a:prstClr val="white"/>
                </a:solidFill>
              </a:rPr>
              <a:pPr/>
              <a:t>‹#›</a:t>
            </a:fld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52416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58865-55C1-4792-B4D6-6087AB37B754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22/01/2019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6BE8-4E9A-451D-94B6-6E96BAD0B43D}" type="slidenum">
              <a:rPr lang="en-GB" smtClean="0">
                <a:solidFill>
                  <a:prstClr val="white"/>
                </a:solidFill>
              </a:rPr>
              <a:pPr/>
              <a:t>‹#›</a:t>
            </a:fld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25122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E06CC-1CFC-4CF4-8087-11EC9C5BEF68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22/01/2019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6BE8-4E9A-451D-94B6-6E96BAD0B43D}" type="slidenum">
              <a:rPr lang="en-GB" smtClean="0">
                <a:solidFill>
                  <a:prstClr val="white"/>
                </a:solidFill>
              </a:rPr>
              <a:pPr/>
              <a:t>‹#›</a:t>
            </a:fld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46202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B9055-E3E8-4070-8C8D-2C656DC191E5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22/01/2019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6BE8-4E9A-451D-94B6-6E96BAD0B43D}" type="slidenum">
              <a:rPr lang="en-GB" smtClean="0">
                <a:solidFill>
                  <a:prstClr val="white"/>
                </a:solidFill>
              </a:rPr>
              <a:pPr/>
              <a:t>‹#›</a:t>
            </a:fld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08976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83EEC-992C-4D5A-A757-8F7CA9754953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22/01/2019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6BE8-4E9A-451D-94B6-6E96BAD0B43D}" type="slidenum">
              <a:rPr lang="en-GB" smtClean="0">
                <a:solidFill>
                  <a:prstClr val="white"/>
                </a:solidFill>
              </a:rPr>
              <a:pPr/>
              <a:t>‹#›</a:t>
            </a:fld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63115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8A90A-DE36-4344-AC34-99D81849C639}" type="datetime1">
              <a:rPr lang="en-GB" smtClean="0"/>
              <a:t>22/01/2019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6BE8-4E9A-451D-94B6-6E96BAD0B4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89848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9BD56-9804-4A6C-AF66-B4C185D8913C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22/01/2019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6BE8-4E9A-451D-94B6-6E96BAD0B43D}" type="slidenum">
              <a:rPr lang="en-GB" smtClean="0">
                <a:solidFill>
                  <a:prstClr val="white"/>
                </a:solidFill>
              </a:rPr>
              <a:pPr/>
              <a:t>‹#›</a:t>
            </a:fld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4714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DDD73-80A5-407E-8AA8-DFE9929AD92B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22/01/2019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6BE8-4E9A-451D-94B6-6E96BAD0B43D}" type="slidenum">
              <a:rPr lang="en-GB" smtClean="0">
                <a:solidFill>
                  <a:prstClr val="white"/>
                </a:solidFill>
              </a:rPr>
              <a:pPr/>
              <a:t>‹#›</a:t>
            </a:fld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3494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32410-4B91-4EF3-AC79-7FEEE09EE5EF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22/01/2019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6BE8-4E9A-451D-94B6-6E96BAD0B43D}" type="slidenum">
              <a:rPr lang="en-GB" smtClean="0">
                <a:solidFill>
                  <a:prstClr val="white"/>
                </a:solidFill>
              </a:rPr>
              <a:pPr/>
              <a:t>‹#›</a:t>
            </a:fld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95557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14EBF-1106-4EF2-9BB5-661B24F51479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22/01/2019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6BE8-4E9A-451D-94B6-6E96BAD0B43D}" type="slidenum">
              <a:rPr lang="en-GB" smtClean="0">
                <a:solidFill>
                  <a:prstClr val="white"/>
                </a:solidFill>
              </a:rPr>
              <a:pPr/>
              <a:t>‹#›</a:t>
            </a:fld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69639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58865-55C1-4792-B4D6-6087AB37B754}" type="datetime1">
              <a:rPr lang="en-GB" smtClean="0"/>
              <a:t>22/01/2019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6BE8-4E9A-451D-94B6-6E96BAD0B4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92363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E06CC-1CFC-4CF4-8087-11EC9C5BEF68}" type="datetime1">
              <a:rPr lang="en-GB" smtClean="0"/>
              <a:t>22/01/2019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6BE8-4E9A-451D-94B6-6E96BAD0B4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50149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B9055-E3E8-4070-8C8D-2C656DC191E5}" type="datetime1">
              <a:rPr lang="en-GB" smtClean="0"/>
              <a:t>22/01/2019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6BE8-4E9A-451D-94B6-6E96BAD0B4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19579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83EEC-992C-4D5A-A757-8F7CA9754953}" type="datetime1">
              <a:rPr lang="en-GB" smtClean="0"/>
              <a:t>22/01/2019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6BE8-4E9A-451D-94B6-6E96BAD0B4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44821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9BD56-9804-4A6C-AF66-B4C185D8913C}" type="datetime1">
              <a:rPr lang="en-GB" smtClean="0"/>
              <a:t>22/01/2019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6BE8-4E9A-451D-94B6-6E96BAD0B4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07673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DDD73-80A5-407E-8AA8-DFE9929AD92B}" type="datetime1">
              <a:rPr lang="en-GB" smtClean="0"/>
              <a:t>22/01/2019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6BE8-4E9A-451D-94B6-6E96BAD0B4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26033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C9CD5B-25B9-432F-9144-05D5F53E4DB4}" type="datetime1">
              <a:rPr lang="en-GB" smtClean="0"/>
              <a:t>22/01/2019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50187" y="649766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Quicksand Bold" pitchFamily="50" charset="0"/>
              </a:defRPr>
            </a:lvl1pPr>
          </a:lstStyle>
          <a:p>
            <a:fld id="{DBAF6BE8-4E9A-451D-94B6-6E96BAD0B43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721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9C9CD5B-25B9-432F-9144-05D5F53E4DB4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Quicksand Book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22/01/2019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Quicksand Book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Quicksand Book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50187" y="649766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Quicksand Bold" pitchFamily="50" charset="0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BAF6BE8-4E9A-451D-94B6-6E96BAD0B43D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Quicksand Bold" pitchFamily="50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Quicksand Bold" pitchFamily="50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93215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C9CD5B-25B9-432F-9144-05D5F53E4DB4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22/01/2019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50187" y="649766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Quicksand Bold" pitchFamily="50" charset="0"/>
              </a:defRPr>
            </a:lvl1pPr>
          </a:lstStyle>
          <a:p>
            <a:fld id="{DBAF6BE8-4E9A-451D-94B6-6E96BAD0B43D}" type="slidenum">
              <a:rPr lang="en-GB" smtClean="0">
                <a:solidFill>
                  <a:prstClr val="white"/>
                </a:solidFill>
              </a:rPr>
              <a:pPr/>
              <a:t>‹#›</a:t>
            </a:fld>
            <a:endParaRPr lang="en-GB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7463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8" Type="http://schemas.microsoft.com/office/2007/relationships/hdphoto" Target="../media/hdphoto4.wdp"/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10" Type="http://schemas.openxmlformats.org/officeDocument/2006/relationships/image" Target="../media/image50.png"/><Relationship Id="rId4" Type="http://schemas.openxmlformats.org/officeDocument/2006/relationships/image" Target="../media/image45.png"/><Relationship Id="rId9" Type="http://schemas.openxmlformats.org/officeDocument/2006/relationships/image" Target="../media/image49.png"/></Relationships>
</file>

<file path=ppt/slides/_rels/slide18.xml.rels><?xml version="1.0" encoding="UTF-8" standalone="yes"?>
<Relationships xmlns="http://schemas.openxmlformats.org/package/2006/relationships"><Relationship Id="rId8" Type="http://schemas.microsoft.com/office/2007/relationships/hdphoto" Target="../media/hdphoto4.wdp"/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10" Type="http://schemas.openxmlformats.org/officeDocument/2006/relationships/image" Target="../media/image50.png"/><Relationship Id="rId4" Type="http://schemas.openxmlformats.org/officeDocument/2006/relationships/image" Target="../media/image45.png"/><Relationship Id="rId9" Type="http://schemas.openxmlformats.org/officeDocument/2006/relationships/image" Target="../media/image49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11" Type="http://schemas.microsoft.com/office/2007/relationships/hdphoto" Target="../media/hdphoto3.wdp"/><Relationship Id="rId5" Type="http://schemas.openxmlformats.org/officeDocument/2006/relationships/image" Target="../media/image4.png"/><Relationship Id="rId10" Type="http://schemas.openxmlformats.org/officeDocument/2006/relationships/image" Target="../media/image7.png"/><Relationship Id="rId4" Type="http://schemas.openxmlformats.org/officeDocument/2006/relationships/image" Target="../media/image3.png"/><Relationship Id="rId9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11" Type="http://schemas.microsoft.com/office/2007/relationships/hdphoto" Target="../media/hdphoto3.wdp"/><Relationship Id="rId5" Type="http://schemas.openxmlformats.org/officeDocument/2006/relationships/image" Target="../media/image4.png"/><Relationship Id="rId10" Type="http://schemas.openxmlformats.org/officeDocument/2006/relationships/image" Target="../media/image7.png"/><Relationship Id="rId4" Type="http://schemas.openxmlformats.org/officeDocument/2006/relationships/image" Target="../media/image3.png"/><Relationship Id="rId9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12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Relationship Id="rId9" Type="http://schemas.openxmlformats.org/officeDocument/2006/relationships/image" Target="../media/image2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8.png"/><Relationship Id="rId7" Type="http://schemas.openxmlformats.org/officeDocument/2006/relationships/image" Target="../media/image31.png"/><Relationship Id="rId12" Type="http://schemas.openxmlformats.org/officeDocument/2006/relationships/image" Target="../media/image3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30.png"/><Relationship Id="rId11" Type="http://schemas.openxmlformats.org/officeDocument/2006/relationships/image" Target="../media/image35.png"/><Relationship Id="rId5" Type="http://schemas.openxmlformats.org/officeDocument/2006/relationships/image" Target="../media/image29.png"/><Relationship Id="rId10" Type="http://schemas.openxmlformats.org/officeDocument/2006/relationships/image" Target="../media/image34.png"/><Relationship Id="rId4" Type="http://schemas.openxmlformats.org/officeDocument/2006/relationships/image" Target="../media/image10.png"/><Relationship Id="rId9" Type="http://schemas.openxmlformats.org/officeDocument/2006/relationships/image" Target="../media/image3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7.jp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22420" y="2464556"/>
            <a:ext cx="10347157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00" b="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</a:rPr>
              <a:t>A proposal</a:t>
            </a:r>
            <a:r>
              <a:rPr kumimoji="0" lang="en-GB" sz="4000" b="0" i="0" u="none" strike="noStrike" kern="1200" cap="none" spc="0" normalizeH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</a:rPr>
              <a:t> for a controls and data acquisition demonstrator</a:t>
            </a:r>
            <a:r>
              <a:rPr lang="en-GB" sz="2800" dirty="0" smtClean="0">
                <a:solidFill>
                  <a:prstClr val="white"/>
                </a:solidFill>
                <a:latin typeface="Calibri" panose="020F0502020204030204" pitchFamily="34" charset="0"/>
              </a:rPr>
              <a:t/>
            </a:r>
            <a:br>
              <a:rPr lang="en-GB" sz="2800" dirty="0" smtClean="0">
                <a:solidFill>
                  <a:prstClr val="white"/>
                </a:solidFill>
                <a:latin typeface="Calibri" panose="020F0502020204030204" pitchFamily="34" charset="0"/>
              </a:rPr>
            </a:br>
            <a:endParaRPr kumimoji="0" lang="en-GB" sz="2800" b="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454047" y="4422504"/>
            <a:ext cx="9368852" cy="8617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dirty="0" smtClean="0">
                <a:solidFill>
                  <a:prstClr val="white"/>
                </a:solidFill>
                <a:latin typeface="Calibri" panose="020F0502020204030204" pitchFamily="34" charset="0"/>
              </a:rPr>
              <a:t>Javier Serrano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dirty="0" smtClean="0">
                <a:solidFill>
                  <a:prstClr val="white"/>
                </a:solidFill>
                <a:latin typeface="Calibri" panose="020F0502020204030204" pitchFamily="34" charset="0"/>
              </a:rPr>
              <a:t>(with help from Greg </a:t>
            </a:r>
            <a:r>
              <a:rPr lang="en-GB" sz="2800" dirty="0" err="1" smtClean="0">
                <a:solidFill>
                  <a:prstClr val="white"/>
                </a:solidFill>
                <a:latin typeface="Calibri" panose="020F0502020204030204" pitchFamily="34" charset="0"/>
              </a:rPr>
              <a:t>Daniluk</a:t>
            </a:r>
            <a:r>
              <a:rPr lang="en-GB" sz="2800" dirty="0" smtClean="0">
                <a:solidFill>
                  <a:prstClr val="white"/>
                </a:solidFill>
                <a:latin typeface="Calibri" panose="020F0502020204030204" pitchFamily="34" charset="0"/>
              </a:rPr>
              <a:t>, </a:t>
            </a:r>
            <a:r>
              <a:rPr kumimoji="0" lang="en-GB" sz="2800" b="0" i="0" u="none" strike="noStrike" kern="1200" spc="0" normalizeH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</a:rPr>
              <a:t>Eva </a:t>
            </a:r>
            <a:r>
              <a:rPr kumimoji="0" lang="en-GB" sz="2800" b="0" i="0" u="none" strike="noStrike" kern="1200" spc="0" normalizeH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</a:rPr>
              <a:t>Gousiou</a:t>
            </a:r>
            <a:r>
              <a:rPr kumimoji="0" lang="en-GB" sz="2800" b="0" i="0" u="none" strike="noStrike" kern="1200" spc="0" normalizeH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</a:rPr>
              <a:t> and </a:t>
            </a:r>
            <a:r>
              <a:rPr kumimoji="0" lang="en-GB" sz="2800" b="0" i="0" u="none" strike="noStrike" kern="1200" spc="0" normalizeH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</a:rPr>
              <a:t>Maciej</a:t>
            </a:r>
            <a:r>
              <a:rPr kumimoji="0" lang="en-GB" sz="2800" b="0" i="0" u="none" strike="noStrike" kern="1200" spc="0" normalizeH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en-GB" sz="2800" b="0" i="0" u="none" strike="noStrike" kern="1200" spc="0" normalizeH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</a:rPr>
              <a:t>Lipiński</a:t>
            </a:r>
            <a:r>
              <a:rPr kumimoji="0" lang="en-GB" sz="2800" b="0" i="0" u="none" strike="noStrike" kern="1200" spc="0" normalizeH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</a:rPr>
              <a:t>)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03542" y="1498107"/>
            <a:ext cx="649079" cy="639717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867396" y="6076307"/>
            <a:ext cx="4457206" cy="2308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500" cap="all" dirty="0" err="1" smtClean="0">
                <a:solidFill>
                  <a:prstClr val="white"/>
                </a:solidFill>
                <a:latin typeface="Calibri" panose="020F0502020204030204" pitchFamily="34" charset="0"/>
              </a:rPr>
              <a:t>Clic</a:t>
            </a:r>
            <a:r>
              <a:rPr lang="en-US" sz="1500" cap="all" dirty="0" smtClean="0">
                <a:solidFill>
                  <a:prstClr val="white"/>
                </a:solidFill>
                <a:latin typeface="Calibri" panose="020F0502020204030204" pitchFamily="34" charset="0"/>
              </a:rPr>
              <a:t> workshop </a:t>
            </a:r>
            <a:r>
              <a:rPr kumimoji="0" lang="en-US" sz="1500" b="0" i="0" u="none" strike="noStrike" kern="1200" cap="all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</a:rPr>
              <a:t>| 22 </a:t>
            </a:r>
            <a:r>
              <a:rPr kumimoji="0" lang="en-US" sz="1500" b="0" i="0" u="none" strike="noStrike" kern="1200" cap="all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</a:rPr>
              <a:t>jan</a:t>
            </a:r>
            <a:r>
              <a:rPr kumimoji="0" lang="en-US" sz="1500" b="0" i="0" u="none" strike="noStrike" kern="1200" cap="all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</a:rPr>
              <a:t> 2019</a:t>
            </a:r>
            <a:endParaRPr kumimoji="0" lang="en-GB" sz="1500" b="0" i="0" u="none" strike="noStrike" kern="1200" cap="all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1016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277309" y="260503"/>
            <a:ext cx="563744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</a:rPr>
              <a:t>Rad-</a:t>
            </a:r>
            <a:r>
              <a:rPr kumimoji="0" lang="en-GB" sz="400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</a:rPr>
              <a:t>tol</a:t>
            </a:r>
            <a:r>
              <a:rPr kumimoji="0" lang="en-GB" sz="400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</a:rPr>
              <a:t> System Board v1.0</a:t>
            </a:r>
            <a:endParaRPr kumimoji="0" lang="en-GB" sz="400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BAF6BE8-4E9A-451D-94B6-6E96BAD0B43D}" type="slidenum">
              <a:rPr kumimoji="0" lang="en-GB" sz="140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GB" sz="120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9001" y="1131593"/>
            <a:ext cx="6393998" cy="27825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" name="Picture 15"/>
          <p:cNvPicPr>
            <a:picLocks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25"/>
          <a:stretch/>
        </p:blipFill>
        <p:spPr>
          <a:xfrm>
            <a:off x="2340029" y="424582"/>
            <a:ext cx="379727" cy="379727"/>
          </a:xfrm>
          <a:prstGeom prst="rect">
            <a:avLst/>
          </a:prstGeom>
        </p:spPr>
      </p:pic>
      <p:pic>
        <p:nvPicPr>
          <p:cNvPr id="17" name="Picture 16"/>
          <p:cNvPicPr>
            <a:picLocks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25"/>
          <a:stretch/>
        </p:blipFill>
        <p:spPr>
          <a:xfrm>
            <a:off x="9505861" y="424581"/>
            <a:ext cx="379727" cy="37972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642244" y="3926954"/>
            <a:ext cx="895463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US" sz="2000" dirty="0" smtClean="0">
                <a:solidFill>
                  <a:prstClr val="white"/>
                </a:solidFill>
                <a:latin typeface="Calibri" panose="020F0502020204030204" pitchFamily="34" charset="0"/>
              </a:rPr>
              <a:t>Redesigned C-GEFE (BE-BI)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US" sz="2000" dirty="0" smtClean="0">
                <a:solidFill>
                  <a:prstClr val="white"/>
                </a:solidFill>
                <a:latin typeface="Calibri" panose="020F0502020204030204" pitchFamily="34" charset="0"/>
              </a:rPr>
              <a:t>Added backplane </a:t>
            </a:r>
            <a:r>
              <a:rPr lang="en-US" sz="2000" dirty="0">
                <a:solidFill>
                  <a:prstClr val="white"/>
                </a:solidFill>
                <a:latin typeface="Calibri" panose="020F0502020204030204" pitchFamily="34" charset="0"/>
              </a:rPr>
              <a:t>connector to communicate with peripheral </a:t>
            </a:r>
            <a:r>
              <a:rPr lang="en-US" sz="2000" dirty="0" smtClean="0">
                <a:solidFill>
                  <a:prstClr val="white"/>
                </a:solidFill>
                <a:latin typeface="Calibri" panose="020F0502020204030204" pitchFamily="34" charset="0"/>
              </a:rPr>
              <a:t>boards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US" sz="2000" dirty="0" smtClean="0">
                <a:solidFill>
                  <a:prstClr val="white"/>
                </a:solidFill>
                <a:latin typeface="Calibri" panose="020F0502020204030204" pitchFamily="34" charset="0"/>
              </a:rPr>
              <a:t>Minor fixes (including FMC compatibility)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US" sz="2000" dirty="0" smtClean="0">
                <a:solidFill>
                  <a:prstClr val="white"/>
                </a:solidFill>
                <a:latin typeface="Calibri" panose="020F0502020204030204" pitchFamily="34" charset="0"/>
              </a:rPr>
              <a:t>Together with: BE-BI, TE-MPE, EN-SMM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US" sz="2000" dirty="0" smtClean="0">
                <a:solidFill>
                  <a:prstClr val="white"/>
                </a:solidFill>
                <a:latin typeface="Calibri" panose="020F0502020204030204" pitchFamily="34" charset="0"/>
              </a:rPr>
              <a:t>10 boards produced for lab use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US" sz="2000" dirty="0" smtClean="0">
                <a:solidFill>
                  <a:prstClr val="white"/>
                </a:solidFill>
                <a:latin typeface="Calibri" panose="020F0502020204030204" pitchFamily="34" charset="0"/>
              </a:rPr>
              <a:t>v2.0 in the future, with NanoXplore or Smartfusion2 FPGA</a:t>
            </a:r>
          </a:p>
        </p:txBody>
      </p:sp>
      <p:sp>
        <p:nvSpPr>
          <p:cNvPr id="9" name="Rectangle 8"/>
          <p:cNvSpPr/>
          <p:nvPr/>
        </p:nvSpPr>
        <p:spPr>
          <a:xfrm>
            <a:off x="8052189" y="3762330"/>
            <a:ext cx="12248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en-US" dirty="0" smtClean="0">
                <a:solidFill>
                  <a:prstClr val="white"/>
                </a:solidFill>
                <a:latin typeface="Calibri" panose="020F0502020204030204" pitchFamily="34" charset="0"/>
              </a:rPr>
              <a:t>EDA-03828</a:t>
            </a:r>
            <a:endParaRPr lang="en-US" dirty="0">
              <a:solidFill>
                <a:prstClr val="white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6061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714965" y="260503"/>
            <a:ext cx="476213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/>
            <a:r>
              <a:rPr lang="en-GB" sz="4000" dirty="0" smtClean="0">
                <a:solidFill>
                  <a:prstClr val="white"/>
                </a:solidFill>
                <a:latin typeface="Calibri" panose="020F0502020204030204" pitchFamily="34" charset="0"/>
              </a:rPr>
              <a:t>Rad-</a:t>
            </a:r>
            <a:r>
              <a:rPr lang="en-GB" sz="4000" dirty="0" err="1" smtClean="0">
                <a:solidFill>
                  <a:prstClr val="white"/>
                </a:solidFill>
                <a:latin typeface="Calibri" panose="020F0502020204030204" pitchFamily="34" charset="0"/>
              </a:rPr>
              <a:t>tol</a:t>
            </a:r>
            <a:r>
              <a:rPr lang="en-GB" sz="4000" dirty="0" smtClean="0">
                <a:solidFill>
                  <a:prstClr val="white"/>
                </a:solidFill>
                <a:latin typeface="Calibri" panose="020F0502020204030204" pitchFamily="34" charset="0"/>
              </a:rPr>
              <a:t> Power Supply</a:t>
            </a:r>
            <a:endParaRPr lang="en-GB" sz="4000" dirty="0">
              <a:solidFill>
                <a:prstClr val="white"/>
              </a:solidFill>
              <a:latin typeface="Calibri" panose="020F050202020403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5457" y="3810995"/>
            <a:ext cx="70344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00150" lvl="2" indent="-285750">
              <a:buFont typeface="Arial" panose="020B0604020202020204" pitchFamily="34" charset="0"/>
              <a:buChar char="•"/>
            </a:pPr>
            <a:endParaRPr lang="en-US" sz="2000" dirty="0" smtClean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lvl="1"/>
            <a:endParaRPr lang="en-US" sz="20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6BE8-4E9A-451D-94B6-6E96BAD0B43D}" type="slidenum">
              <a:rPr lang="en-GB" sz="1400" smtClean="0">
                <a:latin typeface="Calibri" panose="020F0502020204030204" pitchFamily="34" charset="0"/>
              </a:rPr>
              <a:pPr/>
              <a:t>11</a:t>
            </a:fld>
            <a:endParaRPr lang="en-GB" sz="1400" dirty="0">
              <a:latin typeface="Calibri" panose="020F050202020403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728353" y="1424723"/>
            <a:ext cx="929640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7338" indent="-28733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err="1" smtClean="0">
                <a:solidFill>
                  <a:prstClr val="white"/>
                </a:solidFill>
                <a:latin typeface="Calibri" panose="020F0502020204030204" pitchFamily="34" charset="0"/>
              </a:rPr>
              <a:t>Lalit</a:t>
            </a:r>
            <a:r>
              <a:rPr lang="en-US" sz="2000" dirty="0" smtClean="0">
                <a:solidFill>
                  <a:prstClr val="white"/>
                </a:solidFill>
                <a:latin typeface="Calibri" panose="020F0502020204030204" pitchFamily="34" charset="0"/>
              </a:rPr>
              <a:t> Patnaik (FELL) </a:t>
            </a:r>
            <a:r>
              <a:rPr lang="en-US" sz="2000" dirty="0">
                <a:solidFill>
                  <a:prstClr val="white"/>
                </a:solidFill>
                <a:latin typeface="Calibri" panose="020F0502020204030204" pitchFamily="34" charset="0"/>
              </a:rPr>
              <a:t>dedicated to this </a:t>
            </a:r>
            <a:r>
              <a:rPr lang="en-US" sz="2000" dirty="0" smtClean="0">
                <a:solidFill>
                  <a:prstClr val="white"/>
                </a:solidFill>
                <a:latin typeface="Calibri" panose="020F0502020204030204" pitchFamily="34" charset="0"/>
              </a:rPr>
              <a:t>task – R2E and HL-LHC funding</a:t>
            </a:r>
            <a:endParaRPr lang="en-US" sz="2000" dirty="0">
              <a:solidFill>
                <a:prstClr val="white"/>
              </a:solidFill>
              <a:latin typeface="Calibri" panose="020F0502020204030204" pitchFamily="34" charset="0"/>
            </a:endParaRPr>
          </a:p>
          <a:p>
            <a:pPr marL="287338" indent="-28733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prstClr val="white"/>
                </a:solidFill>
                <a:latin typeface="Calibri" panose="020F0502020204030204" pitchFamily="34" charset="0"/>
              </a:rPr>
              <a:t>Collaboration with R2E and TE-EPC</a:t>
            </a:r>
          </a:p>
          <a:p>
            <a:pPr marL="287338" indent="-28733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prstClr val="white"/>
                </a:solidFill>
                <a:latin typeface="Calibri" panose="020F0502020204030204" pitchFamily="34" charset="0"/>
              </a:rPr>
              <a:t>Survey of currently used rad-</a:t>
            </a:r>
            <a:r>
              <a:rPr lang="en-US" sz="2000" dirty="0" err="1" smtClean="0">
                <a:solidFill>
                  <a:prstClr val="white"/>
                </a:solidFill>
                <a:latin typeface="Calibri" panose="020F0502020204030204" pitchFamily="34" charset="0"/>
              </a:rPr>
              <a:t>tol</a:t>
            </a:r>
            <a:r>
              <a:rPr lang="en-US" sz="2000" dirty="0" smtClean="0">
                <a:solidFill>
                  <a:prstClr val="white"/>
                </a:solidFill>
                <a:latin typeface="Calibri" panose="020F0502020204030204" pitchFamily="34" charset="0"/>
              </a:rPr>
              <a:t> power supplies</a:t>
            </a:r>
          </a:p>
          <a:p>
            <a:pPr marL="287338" indent="-28733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prstClr val="white"/>
                </a:solidFill>
                <a:latin typeface="Calibri" panose="020F0502020204030204" pitchFamily="34" charset="0"/>
              </a:rPr>
              <a:t>Gathering requirements and drafting specs</a:t>
            </a:r>
          </a:p>
          <a:p>
            <a:pPr marL="744538" lvl="1" indent="-287338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prstClr val="white"/>
                </a:solidFill>
                <a:latin typeface="Calibri" panose="020F0502020204030204" pitchFamily="34" charset="0"/>
              </a:rPr>
              <a:t>230V AC </a:t>
            </a:r>
            <a:r>
              <a:rPr lang="en-US" dirty="0" smtClean="0">
                <a:solidFill>
                  <a:prstClr val="white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 DC +</a:t>
            </a:r>
            <a:r>
              <a:rPr lang="en-US" dirty="0" smtClean="0">
                <a:solidFill>
                  <a:prstClr val="white"/>
                </a:solidFill>
                <a:latin typeface="Calibri" panose="020F0502020204030204" pitchFamily="34" charset="0"/>
              </a:rPr>
              <a:t>12V</a:t>
            </a:r>
            <a:r>
              <a:rPr lang="en-US" dirty="0">
                <a:solidFill>
                  <a:prstClr val="white"/>
                </a:solidFill>
                <a:latin typeface="Calibri" panose="020F0502020204030204" pitchFamily="34" charset="0"/>
              </a:rPr>
              <a:t>, </a:t>
            </a:r>
            <a:r>
              <a:rPr lang="en-US" dirty="0" smtClean="0">
                <a:solidFill>
                  <a:prstClr val="white"/>
                </a:solidFill>
                <a:latin typeface="Calibri" panose="020F0502020204030204" pitchFamily="34" charset="0"/>
              </a:rPr>
              <a:t>+5V</a:t>
            </a:r>
            <a:r>
              <a:rPr lang="en-US" dirty="0">
                <a:solidFill>
                  <a:prstClr val="white"/>
                </a:solidFill>
                <a:latin typeface="Calibri" panose="020F0502020204030204" pitchFamily="34" charset="0"/>
              </a:rPr>
              <a:t>, </a:t>
            </a:r>
            <a:r>
              <a:rPr lang="en-US" dirty="0" smtClean="0">
                <a:solidFill>
                  <a:prstClr val="white"/>
                </a:solidFill>
                <a:latin typeface="Calibri" panose="020F0502020204030204" pitchFamily="34" charset="0"/>
              </a:rPr>
              <a:t>100W</a:t>
            </a:r>
          </a:p>
          <a:p>
            <a:pPr marL="744538" lvl="1" indent="-287338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prstClr val="white"/>
                </a:solidFill>
                <a:latin typeface="Calibri" panose="020F0502020204030204" pitchFamily="34" charset="0"/>
              </a:rPr>
              <a:t>TID &gt; 500Gy (1kGy?)</a:t>
            </a:r>
            <a:endParaRPr lang="en-US" dirty="0">
              <a:solidFill>
                <a:prstClr val="white"/>
              </a:solidFill>
              <a:latin typeface="Calibri" panose="020F0502020204030204" pitchFamily="34" charset="0"/>
            </a:endParaRPr>
          </a:p>
          <a:p>
            <a:pPr marL="744538" lvl="1" indent="-287338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prstClr val="white"/>
                </a:solidFill>
                <a:latin typeface="Calibri" panose="020F0502020204030204" pitchFamily="34" charset="0"/>
              </a:rPr>
              <a:t>Redundancy</a:t>
            </a:r>
          </a:p>
          <a:p>
            <a:pPr marL="744538" lvl="1" indent="-287338">
              <a:buFont typeface="Arial" panose="020B0604020202020204" pitchFamily="34" charset="0"/>
              <a:buChar char="•"/>
            </a:pPr>
            <a:r>
              <a:rPr lang="en-US" dirty="0" err="1" smtClean="0">
                <a:solidFill>
                  <a:prstClr val="white"/>
                </a:solidFill>
                <a:latin typeface="Calibri" panose="020F0502020204030204" pitchFamily="34" charset="0"/>
              </a:rPr>
              <a:t>PMBus</a:t>
            </a:r>
            <a:r>
              <a:rPr lang="en-US" dirty="0" smtClean="0">
                <a:solidFill>
                  <a:prstClr val="white"/>
                </a:solidFill>
                <a:latin typeface="Calibri" panose="020F0502020204030204" pitchFamily="34" charset="0"/>
              </a:rPr>
              <a:t> </a:t>
            </a:r>
            <a:r>
              <a:rPr lang="en-US" dirty="0">
                <a:solidFill>
                  <a:prstClr val="white"/>
                </a:solidFill>
                <a:latin typeface="Calibri" panose="020F0502020204030204" pitchFamily="34" charset="0"/>
              </a:rPr>
              <a:t>monitoring interface</a:t>
            </a:r>
          </a:p>
          <a:p>
            <a:pPr marL="287338" indent="-28733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prstClr val="white"/>
                </a:solidFill>
                <a:latin typeface="Calibri" panose="020F0502020204030204" pitchFamily="34" charset="0"/>
              </a:rPr>
              <a:t>First </a:t>
            </a:r>
            <a:r>
              <a:rPr lang="en-US" sz="2000" dirty="0">
                <a:solidFill>
                  <a:prstClr val="white"/>
                </a:solidFill>
                <a:latin typeface="Calibri" panose="020F0502020204030204" pitchFamily="34" charset="0"/>
              </a:rPr>
              <a:t>lab prototype using FEAST </a:t>
            </a:r>
            <a:r>
              <a:rPr lang="en-US" sz="2000" dirty="0" smtClean="0">
                <a:solidFill>
                  <a:prstClr val="white"/>
                </a:solidFill>
                <a:latin typeface="Calibri" panose="020F0502020204030204" pitchFamily="34" charset="0"/>
              </a:rPr>
              <a:t>chips as controller of switched supply</a:t>
            </a:r>
          </a:p>
          <a:p>
            <a:pPr marL="287338" indent="-28733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prstClr val="white"/>
                </a:solidFill>
                <a:latin typeface="Calibri" panose="020F0502020204030204" pitchFamily="34" charset="0"/>
              </a:rPr>
              <a:t>Components selection and qualification planned for 2019</a:t>
            </a:r>
          </a:p>
        </p:txBody>
      </p:sp>
      <p:pic>
        <p:nvPicPr>
          <p:cNvPr id="25" name="Picture 24"/>
          <p:cNvPicPr>
            <a:picLocks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25"/>
          <a:stretch/>
        </p:blipFill>
        <p:spPr>
          <a:xfrm>
            <a:off x="2340029" y="424582"/>
            <a:ext cx="379727" cy="379727"/>
          </a:xfrm>
          <a:prstGeom prst="rect">
            <a:avLst/>
          </a:prstGeom>
        </p:spPr>
      </p:pic>
      <p:pic>
        <p:nvPicPr>
          <p:cNvPr id="26" name="Picture 25"/>
          <p:cNvPicPr>
            <a:picLocks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25"/>
          <a:stretch/>
        </p:blipFill>
        <p:spPr>
          <a:xfrm>
            <a:off x="9505861" y="424581"/>
            <a:ext cx="379727" cy="37972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290905" y="6128334"/>
            <a:ext cx="56101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>
                <a:solidFill>
                  <a:schemeClr val="bg1"/>
                </a:solidFill>
                <a:latin typeface="Calibri" panose="020F0502020204030204" pitchFamily="34" charset="0"/>
              </a:rPr>
              <a:t>https://</a:t>
            </a:r>
            <a:r>
              <a:rPr lang="en-US" u="sng" dirty="0" smtClean="0">
                <a:solidFill>
                  <a:schemeClr val="bg1"/>
                </a:solidFill>
                <a:latin typeface="Calibri" panose="020F0502020204030204" pitchFamily="34" charset="0"/>
              </a:rPr>
              <a:t>wikis.cern.ch/display/DIOT/Rad-tol+power+supply</a:t>
            </a:r>
            <a:endParaRPr lang="en-US" u="sng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7862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175712" y="260503"/>
            <a:ext cx="584063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</a:rPr>
              <a:t>Template Peripheral Board</a:t>
            </a:r>
            <a:endParaRPr kumimoji="0" lang="en-GB" sz="400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11937" y="3999103"/>
            <a:ext cx="10107168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  <a:defRPr/>
            </a:pP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</a:rPr>
              <a:t>I/O board based </a:t>
            </a:r>
            <a:r>
              <a:rPr lang="en-US" sz="2000" dirty="0" smtClean="0">
                <a:solidFill>
                  <a:prstClr val="white"/>
                </a:solidFill>
                <a:latin typeface="Calibri" panose="020F0502020204030204" pitchFamily="34" charset="0"/>
              </a:rPr>
              <a:t>on </a:t>
            </a:r>
            <a:r>
              <a:rPr lang="en-US" sz="2000" dirty="0">
                <a:solidFill>
                  <a:prstClr val="white"/>
                </a:solidFill>
                <a:latin typeface="Calibri" panose="020F0502020204030204"/>
              </a:rPr>
              <a:t>requirements for Warm Interlocks application (TE-MPE</a:t>
            </a:r>
            <a:r>
              <a:rPr lang="en-US" sz="2000" dirty="0" smtClean="0">
                <a:solidFill>
                  <a:prstClr val="white"/>
                </a:solidFill>
                <a:latin typeface="Calibri" panose="020F0502020204030204"/>
              </a:rPr>
              <a:t>)</a:t>
            </a:r>
            <a:endParaRPr kumimoji="0" lang="en-US" sz="200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US" sz="2000" dirty="0" smtClean="0">
                <a:solidFill>
                  <a:prstClr val="white"/>
                </a:solidFill>
                <a:latin typeface="Calibri" panose="020F0502020204030204" pitchFamily="34" charset="0"/>
              </a:rPr>
              <a:t>2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</a:rPr>
              <a:t>4V generation </a:t>
            </a:r>
            <a:r>
              <a:rPr kumimoji="0" lang="en-US" sz="160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</a:rPr>
              <a:t>(TRACO)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</a:rPr>
              <a:t>16 </a:t>
            </a:r>
            <a:r>
              <a:rPr kumimoji="0" lang="en-US" sz="200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</a:rPr>
              <a:t>opto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</a:rPr>
              <a:t>-coupled current loop inputs </a:t>
            </a:r>
            <a:r>
              <a:rPr kumimoji="0" lang="en-US" sz="160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</a:rPr>
              <a:t>(HCNR200)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</a:rPr>
              <a:t>16 </a:t>
            </a:r>
            <a:r>
              <a:rPr kumimoji="0" lang="en-US" sz="200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</a:rPr>
              <a:t>opto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</a:rPr>
              <a:t>-coupled relay </a:t>
            </a:r>
            <a:r>
              <a:rPr lang="en-US" sz="2000" dirty="0">
                <a:solidFill>
                  <a:prstClr val="white"/>
                </a:solidFill>
                <a:latin typeface="Calibri" panose="020F0502020204030204" pitchFamily="34" charset="0"/>
              </a:rPr>
              <a:t>driving outputs </a:t>
            </a:r>
            <a:r>
              <a:rPr lang="en-US" sz="1600" dirty="0">
                <a:solidFill>
                  <a:prstClr val="white"/>
                </a:solidFill>
                <a:latin typeface="Calibri" panose="020F0502020204030204" pitchFamily="34" charset="0"/>
              </a:rPr>
              <a:t>(</a:t>
            </a:r>
            <a:r>
              <a:rPr lang="en-US" sz="1600" dirty="0" smtClean="0">
                <a:solidFill>
                  <a:prstClr val="white"/>
                </a:solidFill>
                <a:latin typeface="Calibri" panose="020F0502020204030204" pitchFamily="34" charset="0"/>
              </a:rPr>
              <a:t>HCNR200)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US" sz="2000" dirty="0" smtClean="0">
                <a:solidFill>
                  <a:prstClr val="white"/>
                </a:solidFill>
                <a:latin typeface="Calibri" panose="020F0502020204030204" pitchFamily="34" charset="0"/>
              </a:rPr>
              <a:t>Template for future application-specific Peripheral Boards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US" sz="2000" dirty="0" smtClean="0">
                <a:solidFill>
                  <a:prstClr val="white"/>
                </a:solidFill>
                <a:latin typeface="Calibri" panose="020F0502020204030204" pitchFamily="34" charset="0"/>
              </a:rPr>
              <a:t>Radiation tests in 2019</a:t>
            </a:r>
            <a:endParaRPr lang="en-US" sz="2000" dirty="0">
              <a:solidFill>
                <a:prstClr val="white"/>
              </a:solidFill>
              <a:latin typeface="Calibri" panose="020F050202020403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BAF6BE8-4E9A-451D-94B6-6E96BAD0B43D}" type="slidenum">
              <a:rPr kumimoji="0" lang="en-GB" sz="140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GB" sz="120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pic>
        <p:nvPicPr>
          <p:cNvPr id="29" name="Picture 28"/>
          <p:cNvPicPr>
            <a:picLocks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25"/>
          <a:stretch/>
        </p:blipFill>
        <p:spPr>
          <a:xfrm>
            <a:off x="2087393" y="424581"/>
            <a:ext cx="379727" cy="379727"/>
          </a:xfrm>
          <a:prstGeom prst="rect">
            <a:avLst/>
          </a:prstGeom>
        </p:spPr>
      </p:pic>
      <p:pic>
        <p:nvPicPr>
          <p:cNvPr id="6" name="Picture 5"/>
          <p:cNvPicPr>
            <a:picLocks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25"/>
          <a:stretch/>
        </p:blipFill>
        <p:spPr>
          <a:xfrm>
            <a:off x="9724941" y="467525"/>
            <a:ext cx="379727" cy="37972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3102" y="932216"/>
            <a:ext cx="6045796" cy="30703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Rectangle 1"/>
          <p:cNvSpPr/>
          <p:nvPr/>
        </p:nvSpPr>
        <p:spPr>
          <a:xfrm>
            <a:off x="7842081" y="3510102"/>
            <a:ext cx="12248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en-US" dirty="0" smtClean="0">
                <a:solidFill>
                  <a:prstClr val="white"/>
                </a:solidFill>
                <a:latin typeface="Calibri" panose="020F0502020204030204" pitchFamily="34" charset="0"/>
              </a:rPr>
              <a:t>EDA-03829</a:t>
            </a:r>
            <a:endParaRPr lang="en-US" dirty="0">
              <a:solidFill>
                <a:prstClr val="white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6702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638294" y="260503"/>
            <a:ext cx="291547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White Rabbit</a:t>
            </a: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BAF6BE8-4E9A-451D-94B6-6E96BAD0B43D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9" name="Rounded Rectangle 68"/>
          <p:cNvSpPr/>
          <p:nvPr/>
        </p:nvSpPr>
        <p:spPr>
          <a:xfrm>
            <a:off x="4328410" y="2292245"/>
            <a:ext cx="1066800" cy="228600"/>
          </a:xfrm>
          <a:prstGeom prst="roundRect">
            <a:avLst/>
          </a:prstGeom>
          <a:solidFill>
            <a:srgbClr val="9BBB59"/>
          </a:solidFill>
          <a:ln w="25400" cap="flat" cmpd="sng" algn="ctr">
            <a:solidFill>
              <a:srgbClr val="9BBB59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WR switch</a:t>
            </a:r>
          </a:p>
        </p:txBody>
      </p:sp>
      <p:sp>
        <p:nvSpPr>
          <p:cNvPr id="70" name="Rounded Rectangle 69"/>
          <p:cNvSpPr/>
          <p:nvPr/>
        </p:nvSpPr>
        <p:spPr>
          <a:xfrm>
            <a:off x="6004810" y="2292245"/>
            <a:ext cx="1066800" cy="228600"/>
          </a:xfrm>
          <a:prstGeom prst="roundRect">
            <a:avLst/>
          </a:prstGeom>
          <a:solidFill>
            <a:srgbClr val="9BBB59"/>
          </a:solidFill>
          <a:ln w="25400" cap="flat" cmpd="sng" algn="ctr">
            <a:solidFill>
              <a:srgbClr val="9BBB59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WR switch</a:t>
            </a:r>
          </a:p>
        </p:txBody>
      </p:sp>
      <p:sp>
        <p:nvSpPr>
          <p:cNvPr id="71" name="Rounded Rectangle 70"/>
          <p:cNvSpPr/>
          <p:nvPr/>
        </p:nvSpPr>
        <p:spPr>
          <a:xfrm>
            <a:off x="2956810" y="3511445"/>
            <a:ext cx="457200" cy="381000"/>
          </a:xfrm>
          <a:prstGeom prst="round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WR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node</a:t>
            </a:r>
          </a:p>
        </p:txBody>
      </p:sp>
      <p:sp>
        <p:nvSpPr>
          <p:cNvPr id="72" name="Rounded Rectangle 71"/>
          <p:cNvSpPr/>
          <p:nvPr/>
        </p:nvSpPr>
        <p:spPr>
          <a:xfrm>
            <a:off x="3337810" y="3968645"/>
            <a:ext cx="457200" cy="381000"/>
          </a:xfrm>
          <a:prstGeom prst="round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WR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node</a:t>
            </a:r>
          </a:p>
        </p:txBody>
      </p:sp>
      <p:sp>
        <p:nvSpPr>
          <p:cNvPr id="73" name="Rounded Rectangle 72"/>
          <p:cNvSpPr/>
          <p:nvPr/>
        </p:nvSpPr>
        <p:spPr>
          <a:xfrm>
            <a:off x="5776210" y="2978045"/>
            <a:ext cx="457200" cy="381000"/>
          </a:xfrm>
          <a:prstGeom prst="round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WR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node</a:t>
            </a:r>
          </a:p>
        </p:txBody>
      </p:sp>
      <p:sp>
        <p:nvSpPr>
          <p:cNvPr id="74" name="Rounded Rectangle 73"/>
          <p:cNvSpPr/>
          <p:nvPr/>
        </p:nvSpPr>
        <p:spPr>
          <a:xfrm>
            <a:off x="6385810" y="3587645"/>
            <a:ext cx="457200" cy="381000"/>
          </a:xfrm>
          <a:prstGeom prst="round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WR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node</a:t>
            </a:r>
          </a:p>
        </p:txBody>
      </p:sp>
      <p:sp>
        <p:nvSpPr>
          <p:cNvPr id="75" name="Rounded Rectangle 74"/>
          <p:cNvSpPr/>
          <p:nvPr/>
        </p:nvSpPr>
        <p:spPr>
          <a:xfrm>
            <a:off x="5928610" y="3968645"/>
            <a:ext cx="457200" cy="381000"/>
          </a:xfrm>
          <a:prstGeom prst="round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WR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node</a:t>
            </a:r>
          </a:p>
        </p:txBody>
      </p:sp>
      <p:sp>
        <p:nvSpPr>
          <p:cNvPr id="76" name="Rounded Rectangle 75"/>
          <p:cNvSpPr/>
          <p:nvPr/>
        </p:nvSpPr>
        <p:spPr>
          <a:xfrm>
            <a:off x="3490210" y="2978045"/>
            <a:ext cx="1066800" cy="228600"/>
          </a:xfrm>
          <a:prstGeom prst="roundRect">
            <a:avLst/>
          </a:prstGeom>
          <a:solidFill>
            <a:srgbClr val="9BBB59"/>
          </a:solidFill>
          <a:ln w="25400" cap="flat" cmpd="sng" algn="ctr">
            <a:solidFill>
              <a:srgbClr val="9BBB59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WR switch</a:t>
            </a:r>
          </a:p>
        </p:txBody>
      </p:sp>
      <p:sp>
        <p:nvSpPr>
          <p:cNvPr id="77" name="Rounded Rectangle 76"/>
          <p:cNvSpPr/>
          <p:nvPr/>
        </p:nvSpPr>
        <p:spPr>
          <a:xfrm>
            <a:off x="3871210" y="4273445"/>
            <a:ext cx="457200" cy="381000"/>
          </a:xfrm>
          <a:prstGeom prst="round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WR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node</a:t>
            </a:r>
          </a:p>
        </p:txBody>
      </p:sp>
      <p:sp>
        <p:nvSpPr>
          <p:cNvPr id="78" name="Rounded Rectangle 77"/>
          <p:cNvSpPr/>
          <p:nvPr/>
        </p:nvSpPr>
        <p:spPr>
          <a:xfrm>
            <a:off x="4404610" y="3968645"/>
            <a:ext cx="457200" cy="381000"/>
          </a:xfrm>
          <a:prstGeom prst="round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WR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node</a:t>
            </a:r>
          </a:p>
        </p:txBody>
      </p:sp>
      <p:sp>
        <p:nvSpPr>
          <p:cNvPr id="79" name="Rounded Rectangle 78"/>
          <p:cNvSpPr/>
          <p:nvPr/>
        </p:nvSpPr>
        <p:spPr>
          <a:xfrm>
            <a:off x="4633210" y="3435245"/>
            <a:ext cx="457200" cy="381000"/>
          </a:xfrm>
          <a:prstGeom prst="round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WR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node</a:t>
            </a:r>
          </a:p>
        </p:txBody>
      </p:sp>
      <p:cxnSp>
        <p:nvCxnSpPr>
          <p:cNvPr id="80" name="Straight Arrow Connector 79"/>
          <p:cNvCxnSpPr>
            <a:stCxn id="69" idx="2"/>
            <a:endCxn id="76" idx="0"/>
          </p:cNvCxnSpPr>
          <p:nvPr/>
        </p:nvCxnSpPr>
        <p:spPr>
          <a:xfrm rot="5400000">
            <a:off x="4214110" y="2330345"/>
            <a:ext cx="457200" cy="838200"/>
          </a:xfrm>
          <a:prstGeom prst="straightConnector1">
            <a:avLst/>
          </a:prstGeom>
          <a:noFill/>
          <a:ln w="19050" cap="flat" cmpd="sng" algn="ctr">
            <a:solidFill>
              <a:srgbClr val="92D050"/>
            </a:solidFill>
            <a:prstDash val="solid"/>
            <a:headEnd type="arrow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81" name="Straight Arrow Connector 80"/>
          <p:cNvCxnSpPr>
            <a:stCxn id="76" idx="2"/>
            <a:endCxn id="71" idx="0"/>
          </p:cNvCxnSpPr>
          <p:nvPr/>
        </p:nvCxnSpPr>
        <p:spPr>
          <a:xfrm rot="5400000">
            <a:off x="3452110" y="2939945"/>
            <a:ext cx="304800" cy="838200"/>
          </a:xfrm>
          <a:prstGeom prst="straightConnector1">
            <a:avLst/>
          </a:prstGeom>
          <a:noFill/>
          <a:ln w="19050" cap="flat" cmpd="sng" algn="ctr">
            <a:solidFill>
              <a:srgbClr val="92D050"/>
            </a:solidFill>
            <a:prstDash val="solid"/>
            <a:headEnd type="arrow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82" name="Straight Arrow Connector 81"/>
          <p:cNvCxnSpPr>
            <a:stCxn id="76" idx="2"/>
            <a:endCxn id="72" idx="0"/>
          </p:cNvCxnSpPr>
          <p:nvPr/>
        </p:nvCxnSpPr>
        <p:spPr>
          <a:xfrm rot="5400000">
            <a:off x="3414010" y="3359045"/>
            <a:ext cx="762000" cy="457200"/>
          </a:xfrm>
          <a:prstGeom prst="straightConnector1">
            <a:avLst/>
          </a:prstGeom>
          <a:noFill/>
          <a:ln w="19050" cap="flat" cmpd="sng" algn="ctr">
            <a:solidFill>
              <a:srgbClr val="92D050"/>
            </a:solidFill>
            <a:prstDash val="solid"/>
            <a:headEnd type="arrow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83" name="Straight Arrow Connector 82"/>
          <p:cNvCxnSpPr>
            <a:stCxn id="76" idx="2"/>
            <a:endCxn id="77" idx="0"/>
          </p:cNvCxnSpPr>
          <p:nvPr/>
        </p:nvCxnSpPr>
        <p:spPr>
          <a:xfrm rot="16200000" flipH="1">
            <a:off x="3528310" y="3701945"/>
            <a:ext cx="1066800" cy="76200"/>
          </a:xfrm>
          <a:prstGeom prst="straightConnector1">
            <a:avLst/>
          </a:prstGeom>
          <a:noFill/>
          <a:ln w="19050" cap="flat" cmpd="sng" algn="ctr">
            <a:solidFill>
              <a:srgbClr val="92D050"/>
            </a:solidFill>
            <a:prstDash val="solid"/>
            <a:headEnd type="arrow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84" name="Straight Arrow Connector 83"/>
          <p:cNvCxnSpPr>
            <a:stCxn id="76" idx="2"/>
            <a:endCxn id="78" idx="0"/>
          </p:cNvCxnSpPr>
          <p:nvPr/>
        </p:nvCxnSpPr>
        <p:spPr>
          <a:xfrm rot="16200000" flipH="1">
            <a:off x="3947410" y="3282845"/>
            <a:ext cx="762000" cy="609600"/>
          </a:xfrm>
          <a:prstGeom prst="straightConnector1">
            <a:avLst/>
          </a:prstGeom>
          <a:noFill/>
          <a:ln w="19050" cap="flat" cmpd="sng" algn="ctr">
            <a:solidFill>
              <a:srgbClr val="92D050"/>
            </a:solidFill>
            <a:prstDash val="solid"/>
            <a:headEnd type="arrow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85" name="Straight Arrow Connector 84"/>
          <p:cNvCxnSpPr>
            <a:stCxn id="76" idx="2"/>
            <a:endCxn id="79" idx="0"/>
          </p:cNvCxnSpPr>
          <p:nvPr/>
        </p:nvCxnSpPr>
        <p:spPr>
          <a:xfrm rot="16200000" flipH="1">
            <a:off x="4328410" y="2901845"/>
            <a:ext cx="228600" cy="838200"/>
          </a:xfrm>
          <a:prstGeom prst="straightConnector1">
            <a:avLst/>
          </a:prstGeom>
          <a:noFill/>
          <a:ln w="19050" cap="flat" cmpd="sng" algn="ctr">
            <a:solidFill>
              <a:srgbClr val="92D050"/>
            </a:solidFill>
            <a:prstDash val="solid"/>
            <a:headEnd type="arrow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86" name="Straight Arrow Connector 85"/>
          <p:cNvCxnSpPr>
            <a:stCxn id="69" idx="3"/>
            <a:endCxn id="70" idx="1"/>
          </p:cNvCxnSpPr>
          <p:nvPr/>
        </p:nvCxnSpPr>
        <p:spPr>
          <a:xfrm>
            <a:off x="5395210" y="2406545"/>
            <a:ext cx="609600" cy="1588"/>
          </a:xfrm>
          <a:prstGeom prst="straightConnector1">
            <a:avLst/>
          </a:prstGeom>
          <a:noFill/>
          <a:ln w="19050" cap="flat" cmpd="sng" algn="ctr">
            <a:solidFill>
              <a:srgbClr val="92D050"/>
            </a:solidFill>
            <a:prstDash val="solid"/>
            <a:headEnd type="arrow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87" name="Straight Arrow Connector 86"/>
          <p:cNvCxnSpPr>
            <a:stCxn id="70" idx="2"/>
            <a:endCxn id="73" idx="0"/>
          </p:cNvCxnSpPr>
          <p:nvPr/>
        </p:nvCxnSpPr>
        <p:spPr>
          <a:xfrm rot="5400000">
            <a:off x="6042910" y="2482745"/>
            <a:ext cx="457200" cy="533400"/>
          </a:xfrm>
          <a:prstGeom prst="straightConnector1">
            <a:avLst/>
          </a:prstGeom>
          <a:noFill/>
          <a:ln w="19050" cap="flat" cmpd="sng" algn="ctr">
            <a:solidFill>
              <a:srgbClr val="92D050"/>
            </a:solidFill>
            <a:prstDash val="solid"/>
            <a:headEnd type="arrow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88" name="Straight Arrow Connector 87"/>
          <p:cNvCxnSpPr>
            <a:stCxn id="70" idx="2"/>
            <a:endCxn id="75" idx="0"/>
          </p:cNvCxnSpPr>
          <p:nvPr/>
        </p:nvCxnSpPr>
        <p:spPr>
          <a:xfrm rot="5400000">
            <a:off x="5623810" y="3054245"/>
            <a:ext cx="1447800" cy="381000"/>
          </a:xfrm>
          <a:prstGeom prst="straightConnector1">
            <a:avLst/>
          </a:prstGeom>
          <a:noFill/>
          <a:ln w="19050" cap="flat" cmpd="sng" algn="ctr">
            <a:solidFill>
              <a:srgbClr val="92D050"/>
            </a:solidFill>
            <a:prstDash val="solid"/>
            <a:headEnd type="arrow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89" name="Rounded Rectangle 88"/>
          <p:cNvSpPr/>
          <p:nvPr/>
        </p:nvSpPr>
        <p:spPr>
          <a:xfrm>
            <a:off x="5395210" y="3511445"/>
            <a:ext cx="457200" cy="381000"/>
          </a:xfrm>
          <a:prstGeom prst="round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WR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node</a:t>
            </a:r>
          </a:p>
        </p:txBody>
      </p:sp>
      <p:sp>
        <p:nvSpPr>
          <p:cNvPr id="90" name="Rounded Rectangle 89"/>
          <p:cNvSpPr/>
          <p:nvPr/>
        </p:nvSpPr>
        <p:spPr>
          <a:xfrm>
            <a:off x="5242810" y="4197245"/>
            <a:ext cx="457200" cy="381000"/>
          </a:xfrm>
          <a:prstGeom prst="round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WR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node</a:t>
            </a:r>
          </a:p>
        </p:txBody>
      </p:sp>
      <p:cxnSp>
        <p:nvCxnSpPr>
          <p:cNvPr id="91" name="Straight Arrow Connector 90"/>
          <p:cNvCxnSpPr>
            <a:stCxn id="69" idx="2"/>
            <a:endCxn id="89" idx="0"/>
          </p:cNvCxnSpPr>
          <p:nvPr/>
        </p:nvCxnSpPr>
        <p:spPr>
          <a:xfrm rot="16200000" flipH="1">
            <a:off x="4747510" y="2635145"/>
            <a:ext cx="990600" cy="762000"/>
          </a:xfrm>
          <a:prstGeom prst="straightConnector1">
            <a:avLst/>
          </a:prstGeom>
          <a:noFill/>
          <a:ln w="19050" cap="flat" cmpd="sng" algn="ctr">
            <a:solidFill>
              <a:srgbClr val="92D050"/>
            </a:solidFill>
            <a:prstDash val="solid"/>
            <a:headEnd type="arrow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92" name="Straight Arrow Connector 91"/>
          <p:cNvCxnSpPr>
            <a:stCxn id="69" idx="2"/>
            <a:endCxn id="90" idx="0"/>
          </p:cNvCxnSpPr>
          <p:nvPr/>
        </p:nvCxnSpPr>
        <p:spPr>
          <a:xfrm rot="16200000" flipH="1">
            <a:off x="4328410" y="3054245"/>
            <a:ext cx="1676400" cy="609600"/>
          </a:xfrm>
          <a:prstGeom prst="straightConnector1">
            <a:avLst/>
          </a:prstGeom>
          <a:noFill/>
          <a:ln w="19050" cap="flat" cmpd="sng" algn="ctr">
            <a:solidFill>
              <a:srgbClr val="92D050"/>
            </a:solidFill>
            <a:prstDash val="solid"/>
            <a:headEnd type="arrow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93" name="Straight Arrow Connector 92"/>
          <p:cNvCxnSpPr>
            <a:stCxn id="70" idx="2"/>
            <a:endCxn id="74" idx="0"/>
          </p:cNvCxnSpPr>
          <p:nvPr/>
        </p:nvCxnSpPr>
        <p:spPr>
          <a:xfrm rot="16200000" flipH="1">
            <a:off x="6042910" y="3016145"/>
            <a:ext cx="1066800" cy="76200"/>
          </a:xfrm>
          <a:prstGeom prst="straightConnector1">
            <a:avLst/>
          </a:prstGeom>
          <a:noFill/>
          <a:ln w="19050" cap="flat" cmpd="sng" algn="ctr">
            <a:solidFill>
              <a:srgbClr val="92D050"/>
            </a:solidFill>
            <a:prstDash val="solid"/>
            <a:headEnd type="arrow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94" name="Rounded Rectangle 93"/>
          <p:cNvSpPr/>
          <p:nvPr/>
        </p:nvSpPr>
        <p:spPr>
          <a:xfrm>
            <a:off x="6690610" y="3054245"/>
            <a:ext cx="1066800" cy="228600"/>
          </a:xfrm>
          <a:prstGeom prst="roundRect">
            <a:avLst/>
          </a:prstGeom>
          <a:solidFill>
            <a:srgbClr val="9BBB59"/>
          </a:solidFill>
          <a:ln w="25400" cap="flat" cmpd="sng" algn="ctr">
            <a:solidFill>
              <a:srgbClr val="9BBB59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WR switch</a:t>
            </a:r>
          </a:p>
        </p:txBody>
      </p:sp>
      <p:cxnSp>
        <p:nvCxnSpPr>
          <p:cNvPr id="95" name="Straight Arrow Connector 94"/>
          <p:cNvCxnSpPr>
            <a:stCxn id="70" idx="2"/>
            <a:endCxn id="94" idx="0"/>
          </p:cNvCxnSpPr>
          <p:nvPr/>
        </p:nvCxnSpPr>
        <p:spPr>
          <a:xfrm rot="16200000" flipH="1">
            <a:off x="6614410" y="2444645"/>
            <a:ext cx="533400" cy="685800"/>
          </a:xfrm>
          <a:prstGeom prst="straightConnector1">
            <a:avLst/>
          </a:prstGeom>
          <a:noFill/>
          <a:ln w="19050" cap="flat" cmpd="sng" algn="ctr">
            <a:solidFill>
              <a:srgbClr val="92D050"/>
            </a:solidFill>
            <a:prstDash val="solid"/>
            <a:headEnd type="arrow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96" name="Rounded Rectangle 95"/>
          <p:cNvSpPr/>
          <p:nvPr/>
        </p:nvSpPr>
        <p:spPr>
          <a:xfrm>
            <a:off x="7681210" y="3663845"/>
            <a:ext cx="457200" cy="381000"/>
          </a:xfrm>
          <a:prstGeom prst="round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WR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node</a:t>
            </a:r>
          </a:p>
        </p:txBody>
      </p:sp>
      <p:sp>
        <p:nvSpPr>
          <p:cNvPr id="97" name="Rounded Rectangle 96"/>
          <p:cNvSpPr/>
          <p:nvPr/>
        </p:nvSpPr>
        <p:spPr>
          <a:xfrm>
            <a:off x="7681210" y="4502045"/>
            <a:ext cx="457200" cy="381000"/>
          </a:xfrm>
          <a:prstGeom prst="round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WR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node</a:t>
            </a:r>
          </a:p>
        </p:txBody>
      </p:sp>
      <p:cxnSp>
        <p:nvCxnSpPr>
          <p:cNvPr id="98" name="Straight Arrow Connector 97"/>
          <p:cNvCxnSpPr>
            <a:stCxn id="94" idx="2"/>
            <a:endCxn id="96" idx="0"/>
          </p:cNvCxnSpPr>
          <p:nvPr/>
        </p:nvCxnSpPr>
        <p:spPr>
          <a:xfrm rot="16200000" flipH="1">
            <a:off x="7376410" y="3130445"/>
            <a:ext cx="381000" cy="685800"/>
          </a:xfrm>
          <a:prstGeom prst="straightConnector1">
            <a:avLst/>
          </a:prstGeom>
          <a:noFill/>
          <a:ln w="19050" cap="flat" cmpd="sng" algn="ctr">
            <a:solidFill>
              <a:srgbClr val="92D050"/>
            </a:solidFill>
            <a:prstDash val="solid"/>
            <a:headEnd type="arrow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99" name="Straight Arrow Connector 98"/>
          <p:cNvCxnSpPr>
            <a:stCxn id="94" idx="2"/>
            <a:endCxn id="97" idx="0"/>
          </p:cNvCxnSpPr>
          <p:nvPr/>
        </p:nvCxnSpPr>
        <p:spPr>
          <a:xfrm rot="16200000" flipH="1">
            <a:off x="6957310" y="3549545"/>
            <a:ext cx="1219200" cy="685800"/>
          </a:xfrm>
          <a:prstGeom prst="straightConnector1">
            <a:avLst/>
          </a:prstGeom>
          <a:noFill/>
          <a:ln w="19050" cap="flat" cmpd="sng" algn="ctr">
            <a:solidFill>
              <a:srgbClr val="92D050"/>
            </a:solidFill>
            <a:prstDash val="solid"/>
            <a:headEnd type="arrow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100" name="Rounded Rectangle 99"/>
          <p:cNvSpPr/>
          <p:nvPr/>
        </p:nvSpPr>
        <p:spPr>
          <a:xfrm>
            <a:off x="6385810" y="4578245"/>
            <a:ext cx="1066800" cy="228600"/>
          </a:xfrm>
          <a:prstGeom prst="roundRect">
            <a:avLst/>
          </a:prstGeom>
          <a:solidFill>
            <a:srgbClr val="9BBB59"/>
          </a:solidFill>
          <a:ln w="25400" cap="flat" cmpd="sng" algn="ctr">
            <a:solidFill>
              <a:srgbClr val="9BBB59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WR switch</a:t>
            </a:r>
          </a:p>
        </p:txBody>
      </p:sp>
      <p:sp>
        <p:nvSpPr>
          <p:cNvPr id="101" name="Rounded Rectangle 100"/>
          <p:cNvSpPr/>
          <p:nvPr/>
        </p:nvSpPr>
        <p:spPr>
          <a:xfrm>
            <a:off x="5852410" y="5111645"/>
            <a:ext cx="457200" cy="381000"/>
          </a:xfrm>
          <a:prstGeom prst="round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WR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node</a:t>
            </a:r>
          </a:p>
        </p:txBody>
      </p:sp>
      <p:sp>
        <p:nvSpPr>
          <p:cNvPr id="102" name="Rounded Rectangle 101"/>
          <p:cNvSpPr/>
          <p:nvPr/>
        </p:nvSpPr>
        <p:spPr>
          <a:xfrm>
            <a:off x="6385810" y="5492645"/>
            <a:ext cx="457200" cy="381000"/>
          </a:xfrm>
          <a:prstGeom prst="round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WR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node</a:t>
            </a:r>
          </a:p>
        </p:txBody>
      </p:sp>
      <p:sp>
        <p:nvSpPr>
          <p:cNvPr id="103" name="Rounded Rectangle 102"/>
          <p:cNvSpPr/>
          <p:nvPr/>
        </p:nvSpPr>
        <p:spPr>
          <a:xfrm>
            <a:off x="7071610" y="5645045"/>
            <a:ext cx="457200" cy="381000"/>
          </a:xfrm>
          <a:prstGeom prst="round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WR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node</a:t>
            </a:r>
          </a:p>
        </p:txBody>
      </p:sp>
      <p:sp>
        <p:nvSpPr>
          <p:cNvPr id="104" name="Rounded Rectangle 103"/>
          <p:cNvSpPr/>
          <p:nvPr/>
        </p:nvSpPr>
        <p:spPr>
          <a:xfrm>
            <a:off x="7528810" y="5111645"/>
            <a:ext cx="457200" cy="381000"/>
          </a:xfrm>
          <a:prstGeom prst="round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WR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node</a:t>
            </a:r>
          </a:p>
        </p:txBody>
      </p:sp>
      <p:cxnSp>
        <p:nvCxnSpPr>
          <p:cNvPr id="105" name="Straight Arrow Connector 104"/>
          <p:cNvCxnSpPr>
            <a:stCxn id="94" idx="2"/>
            <a:endCxn id="100" idx="0"/>
          </p:cNvCxnSpPr>
          <p:nvPr/>
        </p:nvCxnSpPr>
        <p:spPr>
          <a:xfrm rot="5400000">
            <a:off x="6423910" y="3778145"/>
            <a:ext cx="1295400" cy="304800"/>
          </a:xfrm>
          <a:prstGeom prst="straightConnector1">
            <a:avLst/>
          </a:prstGeom>
          <a:noFill/>
          <a:ln w="19050" cap="flat" cmpd="sng" algn="ctr">
            <a:solidFill>
              <a:srgbClr val="92D050"/>
            </a:solidFill>
            <a:prstDash val="solid"/>
            <a:headEnd type="arrow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06" name="Straight Arrow Connector 105"/>
          <p:cNvCxnSpPr>
            <a:stCxn id="100" idx="2"/>
            <a:endCxn id="101" idx="0"/>
          </p:cNvCxnSpPr>
          <p:nvPr/>
        </p:nvCxnSpPr>
        <p:spPr>
          <a:xfrm rot="5400000">
            <a:off x="6347710" y="4540145"/>
            <a:ext cx="304800" cy="838200"/>
          </a:xfrm>
          <a:prstGeom prst="straightConnector1">
            <a:avLst/>
          </a:prstGeom>
          <a:noFill/>
          <a:ln w="19050" cap="flat" cmpd="sng" algn="ctr">
            <a:solidFill>
              <a:srgbClr val="92D050"/>
            </a:solidFill>
            <a:prstDash val="solid"/>
            <a:headEnd type="arrow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07" name="Straight Arrow Connector 106"/>
          <p:cNvCxnSpPr>
            <a:stCxn id="100" idx="2"/>
            <a:endCxn id="102" idx="0"/>
          </p:cNvCxnSpPr>
          <p:nvPr/>
        </p:nvCxnSpPr>
        <p:spPr>
          <a:xfrm rot="5400000">
            <a:off x="6423910" y="4997345"/>
            <a:ext cx="685800" cy="304800"/>
          </a:xfrm>
          <a:prstGeom prst="straightConnector1">
            <a:avLst/>
          </a:prstGeom>
          <a:noFill/>
          <a:ln w="19050" cap="flat" cmpd="sng" algn="ctr">
            <a:solidFill>
              <a:srgbClr val="92D050"/>
            </a:solidFill>
            <a:prstDash val="solid"/>
            <a:headEnd type="arrow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08" name="Straight Arrow Connector 107"/>
          <p:cNvCxnSpPr>
            <a:stCxn id="100" idx="2"/>
            <a:endCxn id="103" idx="0"/>
          </p:cNvCxnSpPr>
          <p:nvPr/>
        </p:nvCxnSpPr>
        <p:spPr>
          <a:xfrm rot="16200000" flipH="1">
            <a:off x="6690610" y="5035445"/>
            <a:ext cx="838200" cy="381000"/>
          </a:xfrm>
          <a:prstGeom prst="straightConnector1">
            <a:avLst/>
          </a:prstGeom>
          <a:noFill/>
          <a:ln w="19050" cap="flat" cmpd="sng" algn="ctr">
            <a:solidFill>
              <a:srgbClr val="92D050"/>
            </a:solidFill>
            <a:prstDash val="solid"/>
            <a:headEnd type="arrow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09" name="Straight Arrow Connector 108"/>
          <p:cNvCxnSpPr>
            <a:stCxn id="100" idx="2"/>
            <a:endCxn id="104" idx="0"/>
          </p:cNvCxnSpPr>
          <p:nvPr/>
        </p:nvCxnSpPr>
        <p:spPr>
          <a:xfrm rot="16200000" flipH="1">
            <a:off x="7185910" y="4540145"/>
            <a:ext cx="304800" cy="838200"/>
          </a:xfrm>
          <a:prstGeom prst="straightConnector1">
            <a:avLst/>
          </a:prstGeom>
          <a:noFill/>
          <a:ln w="19050" cap="flat" cmpd="sng" algn="ctr">
            <a:solidFill>
              <a:srgbClr val="92D050"/>
            </a:solidFill>
            <a:prstDash val="solid"/>
            <a:headEnd type="arrow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110" name="Rounded Rectangle 109"/>
          <p:cNvSpPr/>
          <p:nvPr/>
        </p:nvSpPr>
        <p:spPr>
          <a:xfrm>
            <a:off x="5090410" y="1530245"/>
            <a:ext cx="1143000" cy="381000"/>
          </a:xfrm>
          <a:prstGeom prst="roundRect">
            <a:avLst/>
          </a:prstGeom>
          <a:solidFill>
            <a:srgbClr val="00C85A"/>
          </a:solidFill>
          <a:ln w="25400" cap="flat" cmpd="sng" algn="ctr">
            <a:solidFill>
              <a:srgbClr val="00863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Timing Master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WR Switch</a:t>
            </a:r>
          </a:p>
        </p:txBody>
      </p:sp>
      <p:cxnSp>
        <p:nvCxnSpPr>
          <p:cNvPr id="111" name="Straight Arrow Connector 110"/>
          <p:cNvCxnSpPr>
            <a:stCxn id="110" idx="2"/>
            <a:endCxn id="69" idx="0"/>
          </p:cNvCxnSpPr>
          <p:nvPr/>
        </p:nvCxnSpPr>
        <p:spPr>
          <a:xfrm rot="5400000">
            <a:off x="5071360" y="1701695"/>
            <a:ext cx="381000" cy="800100"/>
          </a:xfrm>
          <a:prstGeom prst="straightConnector1">
            <a:avLst/>
          </a:prstGeom>
          <a:noFill/>
          <a:ln w="19050" cap="flat" cmpd="sng" algn="ctr">
            <a:solidFill>
              <a:srgbClr val="92D050"/>
            </a:solidFill>
            <a:prstDash val="solid"/>
            <a:headEnd type="arrow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12" name="Straight Arrow Connector 111"/>
          <p:cNvCxnSpPr>
            <a:stCxn id="70" idx="0"/>
            <a:endCxn id="110" idx="2"/>
          </p:cNvCxnSpPr>
          <p:nvPr/>
        </p:nvCxnSpPr>
        <p:spPr>
          <a:xfrm rot="16200000" flipV="1">
            <a:off x="5909560" y="1663595"/>
            <a:ext cx="381000" cy="876300"/>
          </a:xfrm>
          <a:prstGeom prst="straightConnector1">
            <a:avLst/>
          </a:prstGeom>
          <a:noFill/>
          <a:ln w="19050" cap="flat" cmpd="sng" algn="ctr">
            <a:solidFill>
              <a:srgbClr val="92D050"/>
            </a:solidFill>
            <a:prstDash val="solid"/>
            <a:headEnd type="arrow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13" name="Elbow Connector 112"/>
          <p:cNvCxnSpPr>
            <a:endCxn id="110" idx="1"/>
          </p:cNvCxnSpPr>
          <p:nvPr/>
        </p:nvCxnSpPr>
        <p:spPr>
          <a:xfrm>
            <a:off x="4785610" y="1454045"/>
            <a:ext cx="304800" cy="266700"/>
          </a:xfrm>
          <a:prstGeom prst="bentConnector3">
            <a:avLst>
              <a:gd name="adj1" fmla="val 50000"/>
            </a:avLst>
          </a:prstGeom>
          <a:noFill/>
          <a:ln w="19050" cap="flat" cmpd="sng" algn="ctr">
            <a:solidFill>
              <a:schemeClr val="bg1"/>
            </a:solidFill>
            <a:prstDash val="solid"/>
            <a:tailEnd type="arrow"/>
          </a:ln>
          <a:effectLst/>
        </p:spPr>
      </p:cxnSp>
      <p:grpSp>
        <p:nvGrpSpPr>
          <p:cNvPr id="114" name="Group 176"/>
          <p:cNvGrpSpPr/>
          <p:nvPr/>
        </p:nvGrpSpPr>
        <p:grpSpPr>
          <a:xfrm>
            <a:off x="4176011" y="1339745"/>
            <a:ext cx="617232" cy="182880"/>
            <a:chOff x="7200900" y="2417064"/>
            <a:chExt cx="914400" cy="304800"/>
          </a:xfrm>
        </p:grpSpPr>
        <p:cxnSp>
          <p:nvCxnSpPr>
            <p:cNvPr id="115" name="Straight Connector 114"/>
            <p:cNvCxnSpPr/>
            <p:nvPr/>
          </p:nvCxnSpPr>
          <p:spPr>
            <a:xfrm>
              <a:off x="7200900" y="2417064"/>
              <a:ext cx="152400" cy="0"/>
            </a:xfrm>
            <a:prstGeom prst="line">
              <a:avLst/>
            </a:prstGeom>
            <a:no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</p:cxnSp>
        <p:cxnSp>
          <p:nvCxnSpPr>
            <p:cNvPr id="116" name="Straight Connector 115"/>
            <p:cNvCxnSpPr/>
            <p:nvPr/>
          </p:nvCxnSpPr>
          <p:spPr>
            <a:xfrm rot="5400000" flipH="1" flipV="1">
              <a:off x="7200900" y="2569464"/>
              <a:ext cx="304800" cy="0"/>
            </a:xfrm>
            <a:prstGeom prst="line">
              <a:avLst/>
            </a:prstGeom>
            <a:no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</p:cxnSp>
        <p:cxnSp>
          <p:nvCxnSpPr>
            <p:cNvPr id="117" name="Straight Connector 116"/>
            <p:cNvCxnSpPr/>
            <p:nvPr/>
          </p:nvCxnSpPr>
          <p:spPr>
            <a:xfrm>
              <a:off x="7353300" y="2721864"/>
              <a:ext cx="152400" cy="0"/>
            </a:xfrm>
            <a:prstGeom prst="line">
              <a:avLst/>
            </a:prstGeom>
            <a:no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</p:cxnSp>
        <p:cxnSp>
          <p:nvCxnSpPr>
            <p:cNvPr id="118" name="Straight Connector 117"/>
            <p:cNvCxnSpPr/>
            <p:nvPr/>
          </p:nvCxnSpPr>
          <p:spPr>
            <a:xfrm rot="5400000" flipH="1" flipV="1">
              <a:off x="7353300" y="2569464"/>
              <a:ext cx="304800" cy="0"/>
            </a:xfrm>
            <a:prstGeom prst="line">
              <a:avLst/>
            </a:prstGeom>
            <a:no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</p:cxnSp>
        <p:cxnSp>
          <p:nvCxnSpPr>
            <p:cNvPr id="119" name="Straight Connector 118"/>
            <p:cNvCxnSpPr/>
            <p:nvPr/>
          </p:nvCxnSpPr>
          <p:spPr>
            <a:xfrm>
              <a:off x="7505700" y="2417064"/>
              <a:ext cx="152400" cy="0"/>
            </a:xfrm>
            <a:prstGeom prst="line">
              <a:avLst/>
            </a:prstGeom>
            <a:no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</p:cxnSp>
        <p:cxnSp>
          <p:nvCxnSpPr>
            <p:cNvPr id="120" name="Straight Connector 119"/>
            <p:cNvCxnSpPr/>
            <p:nvPr/>
          </p:nvCxnSpPr>
          <p:spPr>
            <a:xfrm rot="5400000" flipH="1" flipV="1">
              <a:off x="7505700" y="2569464"/>
              <a:ext cx="304800" cy="0"/>
            </a:xfrm>
            <a:prstGeom prst="line">
              <a:avLst/>
            </a:prstGeom>
            <a:no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</p:cxnSp>
        <p:cxnSp>
          <p:nvCxnSpPr>
            <p:cNvPr id="121" name="Straight Connector 120"/>
            <p:cNvCxnSpPr/>
            <p:nvPr/>
          </p:nvCxnSpPr>
          <p:spPr>
            <a:xfrm>
              <a:off x="7658100" y="2721864"/>
              <a:ext cx="152400" cy="0"/>
            </a:xfrm>
            <a:prstGeom prst="line">
              <a:avLst/>
            </a:prstGeom>
            <a:no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</p:cxnSp>
        <p:cxnSp>
          <p:nvCxnSpPr>
            <p:cNvPr id="122" name="Straight Connector 121"/>
            <p:cNvCxnSpPr/>
            <p:nvPr/>
          </p:nvCxnSpPr>
          <p:spPr>
            <a:xfrm rot="5400000" flipH="1" flipV="1">
              <a:off x="7658100" y="2569464"/>
              <a:ext cx="304800" cy="0"/>
            </a:xfrm>
            <a:prstGeom prst="line">
              <a:avLst/>
            </a:prstGeom>
            <a:no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</p:cxnSp>
        <p:cxnSp>
          <p:nvCxnSpPr>
            <p:cNvPr id="123" name="Straight Connector 122"/>
            <p:cNvCxnSpPr/>
            <p:nvPr/>
          </p:nvCxnSpPr>
          <p:spPr>
            <a:xfrm>
              <a:off x="7810500" y="2417064"/>
              <a:ext cx="152400" cy="0"/>
            </a:xfrm>
            <a:prstGeom prst="line">
              <a:avLst/>
            </a:prstGeom>
            <a:no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</p:cxnSp>
        <p:cxnSp>
          <p:nvCxnSpPr>
            <p:cNvPr id="124" name="Straight Connector 123"/>
            <p:cNvCxnSpPr/>
            <p:nvPr/>
          </p:nvCxnSpPr>
          <p:spPr>
            <a:xfrm rot="5400000" flipH="1" flipV="1">
              <a:off x="7810500" y="2569464"/>
              <a:ext cx="304800" cy="0"/>
            </a:xfrm>
            <a:prstGeom prst="line">
              <a:avLst/>
            </a:prstGeom>
            <a:no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</p:cxnSp>
        <p:cxnSp>
          <p:nvCxnSpPr>
            <p:cNvPr id="125" name="Straight Connector 124"/>
            <p:cNvCxnSpPr/>
            <p:nvPr/>
          </p:nvCxnSpPr>
          <p:spPr>
            <a:xfrm>
              <a:off x="7962900" y="2721864"/>
              <a:ext cx="152400" cy="0"/>
            </a:xfrm>
            <a:prstGeom prst="line">
              <a:avLst/>
            </a:prstGeom>
            <a:no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</p:cxnSp>
      </p:grpSp>
      <p:sp>
        <p:nvSpPr>
          <p:cNvPr id="62" name="TextBox 61"/>
          <p:cNvSpPr txBox="1"/>
          <p:nvPr/>
        </p:nvSpPr>
        <p:spPr>
          <a:xfrm>
            <a:off x="3621418" y="1246519"/>
            <a:ext cx="563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  <a:latin typeface="Calibri" panose="020F0502020204030204" pitchFamily="34" charset="0"/>
              </a:rPr>
              <a:t>UTC</a:t>
            </a:r>
            <a:endParaRPr lang="en-GB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1071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" grpId="0" animBg="1"/>
      <p:bldP spid="6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239774" y="260503"/>
            <a:ext cx="571252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White Rabbit Performance</a:t>
            </a: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BAF6BE8-4E9A-451D-94B6-6E96BAD0B43D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6978" y="2204386"/>
            <a:ext cx="4998972" cy="29718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4184" y="1976906"/>
            <a:ext cx="4038600" cy="3426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81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897355" y="260503"/>
            <a:ext cx="439735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White Rabbit Switch</a:t>
            </a: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BAF6BE8-4E9A-451D-94B6-6E96BAD0B43D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8787" y="885327"/>
            <a:ext cx="8374506" cy="5896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1796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098931" y="260503"/>
            <a:ext cx="199420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4000" dirty="0" smtClean="0">
                <a:solidFill>
                  <a:prstClr val="white"/>
                </a:solidFill>
                <a:latin typeface="Calibri" panose="020F0502020204030204" pitchFamily="34" charset="0"/>
              </a:rPr>
              <a:t>Proposal</a:t>
            </a: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5457" y="3810995"/>
            <a:ext cx="70344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001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BAF6BE8-4E9A-451D-94B6-6E96BAD0B43D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728353" y="1424723"/>
            <a:ext cx="9296402" cy="3508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7338" marR="0" lvl="0" indent="-287338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Make a version of the WR switch which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can use </a:t>
            </a:r>
            <a:r>
              <a:rPr kumimoji="0" lang="en-US" sz="2000" b="0" i="0" u="none" strike="noStrike" kern="1200" cap="none" spc="0" normalizeH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lpGBT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protocol (clocked by an RF-related clock signal) for the physical layer (Q1 2021)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287338" marR="0" lvl="0" indent="-287338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000" dirty="0" smtClean="0">
                <a:solidFill>
                  <a:prstClr val="white"/>
                </a:solidFill>
                <a:latin typeface="Calibri" panose="020F0502020204030204" pitchFamily="34" charset="0"/>
              </a:rPr>
              <a:t>Design </a:t>
            </a:r>
            <a:r>
              <a:rPr lang="en-US" sz="2000" dirty="0" err="1" smtClean="0">
                <a:solidFill>
                  <a:prstClr val="white"/>
                </a:solidFill>
                <a:latin typeface="Calibri" panose="020F0502020204030204" pitchFamily="34" charset="0"/>
              </a:rPr>
              <a:t>lpGBT</a:t>
            </a:r>
            <a:r>
              <a:rPr lang="en-US" sz="2000" dirty="0" smtClean="0">
                <a:solidFill>
                  <a:prstClr val="white"/>
                </a:solidFill>
                <a:latin typeface="Calibri" panose="020F0502020204030204" pitchFamily="34" charset="0"/>
              </a:rPr>
              <a:t> mezzanine for DIOT system board (Q1 2021)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287338" marR="0" lvl="0" indent="-287338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000" dirty="0" smtClean="0">
                <a:solidFill>
                  <a:prstClr val="white"/>
                </a:solidFill>
                <a:latin typeface="Calibri" panose="020F0502020204030204" pitchFamily="34" charset="0"/>
              </a:rPr>
              <a:t>Identify a use case in CLEAR in collaboration with BE-BI (Q4 2019)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287338" marR="0" lvl="0" indent="-287338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000" dirty="0" smtClean="0">
                <a:solidFill>
                  <a:prstClr val="white"/>
                </a:solidFill>
                <a:latin typeface="Calibri" panose="020F0502020204030204" pitchFamily="34" charset="0"/>
              </a:rPr>
              <a:t>Test (Q4 2021)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744538" marR="0" lvl="1" indent="-28733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Radiation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tolerance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744538" marR="0" lvl="1" indent="-28733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 smtClean="0">
                <a:solidFill>
                  <a:prstClr val="white"/>
                </a:solidFill>
                <a:latin typeface="Calibri" panose="020F0502020204030204" pitchFamily="34" charset="0"/>
              </a:rPr>
              <a:t>Power consumption (and possibly power cycling scheme)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744538" marR="0" lvl="1" indent="-28733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noProof="0" dirty="0" smtClean="0">
                <a:solidFill>
                  <a:prstClr val="white"/>
                </a:solidFill>
                <a:latin typeface="Calibri" panose="020F0502020204030204" pitchFamily="34" charset="0"/>
              </a:rPr>
              <a:t>Beam-synchronous acquisition and time-stamping</a:t>
            </a:r>
          </a:p>
          <a:p>
            <a:pPr marL="744538" marR="0" lvl="1" indent="-28733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Possibilities for</a:t>
            </a:r>
            <a:r>
              <a:rPr kumimoji="0" lang="en-US" sz="1800" b="0" i="0" u="none" strike="noStrike" kern="1200" cap="none" spc="0" normalizeH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daisy-chaining to reduce </a:t>
            </a:r>
            <a:r>
              <a:rPr kumimoji="0" lang="en-US" sz="1800" b="0" i="0" u="none" strike="noStrike" kern="1200" cap="none" spc="0" normalizeH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fibre</a:t>
            </a:r>
            <a:r>
              <a:rPr kumimoji="0" lang="en-US" sz="1800" b="0" i="0" u="none" strike="noStrike" kern="1200" cap="none" spc="0" normalizeH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costs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591997" y="5207689"/>
            <a:ext cx="943275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chemeClr val="bg1"/>
                </a:solidFill>
                <a:latin typeface="Calibri" panose="020F0502020204030204" pitchFamily="34" charset="0"/>
              </a:rPr>
              <a:t>The resulting demonstrator will provide answers to outstanding questions regarding radiation tolerance, power consumption and cabling costs, and will allow to fine-tune our proposed strategy for controls and data acquisition in CLIC.</a:t>
            </a:r>
            <a:endParaRPr lang="en-GB" sz="20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0576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/>
          <p:nvPr/>
        </p:nvSpPr>
        <p:spPr>
          <a:xfrm>
            <a:off x="2640227" y="1458097"/>
            <a:ext cx="6911546" cy="3566984"/>
          </a:xfrm>
          <a:prstGeom prst="roundRect">
            <a:avLst>
              <a:gd name="adj" fmla="val 3503"/>
            </a:avLst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z="1200" ker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098933" y="260503"/>
            <a:ext cx="199420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4000" dirty="0" smtClean="0">
                <a:solidFill>
                  <a:prstClr val="white"/>
                </a:solidFill>
                <a:latin typeface="Calibri" panose="020F0502020204030204" pitchFamily="34" charset="0"/>
              </a:rPr>
              <a:t>Proposal</a:t>
            </a: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BAF6BE8-4E9A-451D-94B6-6E96BAD0B43D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grpSp>
        <p:nvGrpSpPr>
          <p:cNvPr id="136" name="Group 135"/>
          <p:cNvGrpSpPr/>
          <p:nvPr/>
        </p:nvGrpSpPr>
        <p:grpSpPr>
          <a:xfrm>
            <a:off x="5049509" y="3348504"/>
            <a:ext cx="1735943" cy="1190824"/>
            <a:chOff x="671836" y="2357859"/>
            <a:chExt cx="3165459" cy="1630933"/>
          </a:xfrm>
          <a:scene3d>
            <a:camera prst="isometricRightUp"/>
            <a:lightRig rig="threePt" dir="t"/>
          </a:scene3d>
        </p:grpSpPr>
        <p:pic>
          <p:nvPicPr>
            <p:cNvPr id="137" name="Picture 13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1836" y="2547723"/>
              <a:ext cx="3165459" cy="144106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38" name="Picture 137"/>
            <p:cNvPicPr>
              <a:picLocks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425"/>
            <a:stretch/>
          </p:blipFill>
          <p:spPr>
            <a:xfrm>
              <a:off x="671836" y="2357859"/>
              <a:ext cx="379727" cy="379727"/>
            </a:xfrm>
            <a:prstGeom prst="rect">
              <a:avLst/>
            </a:prstGeom>
          </p:spPr>
        </p:pic>
      </p:grpSp>
      <p:grpSp>
        <p:nvGrpSpPr>
          <p:cNvPr id="139" name="Group 138"/>
          <p:cNvGrpSpPr/>
          <p:nvPr/>
        </p:nvGrpSpPr>
        <p:grpSpPr>
          <a:xfrm>
            <a:off x="4531341" y="4057650"/>
            <a:ext cx="908370" cy="820677"/>
            <a:chOff x="4334411" y="4505342"/>
            <a:chExt cx="1530732" cy="1275140"/>
          </a:xfrm>
          <a:scene3d>
            <a:camera prst="isometricRightUp"/>
            <a:lightRig rig="threePt" dir="t"/>
          </a:scene3d>
        </p:grpSpPr>
        <p:pic>
          <p:nvPicPr>
            <p:cNvPr id="140" name="Picture 139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4411" y="4752808"/>
              <a:ext cx="1530732" cy="102767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41" name="Picture 140"/>
            <p:cNvPicPr>
              <a:picLocks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425"/>
            <a:stretch/>
          </p:blipFill>
          <p:spPr>
            <a:xfrm>
              <a:off x="4488827" y="4505342"/>
              <a:ext cx="379727" cy="379727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7505" b="89452" l="532" r="97163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7156262">
            <a:off x="3360088" y="3586989"/>
            <a:ext cx="1359762" cy="1188586"/>
          </a:xfrm>
          <a:prstGeom prst="rect">
            <a:avLst/>
          </a:prstGeom>
        </p:spPr>
      </p:pic>
      <p:pic>
        <p:nvPicPr>
          <p:cNvPr id="129" name="Picture 128"/>
          <p:cNvPicPr>
            <a:picLocks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25"/>
          <a:stretch/>
        </p:blipFill>
        <p:spPr>
          <a:xfrm>
            <a:off x="4289534" y="3639373"/>
            <a:ext cx="176661" cy="17115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519907" y="3659063"/>
            <a:ext cx="4716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+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6506153" y="3663825"/>
            <a:ext cx="4716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+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936139" y="3703039"/>
            <a:ext cx="22161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App-specific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Peripheral boards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406548" y="1520015"/>
            <a:ext cx="137890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000" kern="0" dirty="0" err="1">
                <a:solidFill>
                  <a:prstClr val="white"/>
                </a:solidFill>
                <a:latin typeface="Calibri"/>
              </a:rPr>
              <a:t>lpGBT</a:t>
            </a:r>
            <a:r>
              <a:rPr lang="en-US" sz="2000" kern="0" dirty="0">
                <a:solidFill>
                  <a:prstClr val="white"/>
                </a:solidFill>
                <a:latin typeface="Calibri"/>
              </a:rPr>
              <a:t> DIOT</a:t>
            </a:r>
          </a:p>
        </p:txBody>
      </p:sp>
      <p:pic>
        <p:nvPicPr>
          <p:cNvPr id="234" name="Picture 23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6881" y="1995001"/>
            <a:ext cx="4878238" cy="1278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7233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2640227" y="1458097"/>
            <a:ext cx="6911546" cy="3566984"/>
            <a:chOff x="2640227" y="1458097"/>
            <a:chExt cx="6911546" cy="3566984"/>
          </a:xfrm>
        </p:grpSpPr>
        <p:sp>
          <p:nvSpPr>
            <p:cNvPr id="22" name="Rounded Rectangle 21"/>
            <p:cNvSpPr/>
            <p:nvPr/>
          </p:nvSpPr>
          <p:spPr>
            <a:xfrm>
              <a:off x="2640227" y="1458097"/>
              <a:ext cx="6911546" cy="3566984"/>
            </a:xfrm>
            <a:prstGeom prst="roundRect">
              <a:avLst>
                <a:gd name="adj" fmla="val 3503"/>
              </a:avLst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lIns="0" tIns="0" rIns="0" bIns="0" rtlCol="0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 sz="1200" kern="0">
                <a:solidFill>
                  <a:prstClr val="white"/>
                </a:solidFill>
                <a:latin typeface="Calibri"/>
              </a:endParaRPr>
            </a:p>
          </p:txBody>
        </p:sp>
        <p:grpSp>
          <p:nvGrpSpPr>
            <p:cNvPr id="23" name="Group 22"/>
            <p:cNvGrpSpPr/>
            <p:nvPr/>
          </p:nvGrpSpPr>
          <p:grpSpPr>
            <a:xfrm>
              <a:off x="5049509" y="3348504"/>
              <a:ext cx="1735943" cy="1190824"/>
              <a:chOff x="671836" y="2357859"/>
              <a:chExt cx="3165459" cy="1630933"/>
            </a:xfrm>
            <a:scene3d>
              <a:camera prst="isometricRightUp"/>
              <a:lightRig rig="threePt" dir="t"/>
            </a:scene3d>
          </p:grpSpPr>
          <p:pic>
            <p:nvPicPr>
              <p:cNvPr id="24" name="Picture 23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71836" y="2547723"/>
                <a:ext cx="3165459" cy="1441069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25" name="Picture 24"/>
              <p:cNvPicPr>
                <a:picLocks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0425"/>
              <a:stretch/>
            </p:blipFill>
            <p:spPr>
              <a:xfrm>
                <a:off x="671836" y="2357859"/>
                <a:ext cx="379727" cy="379727"/>
              </a:xfrm>
              <a:prstGeom prst="rect">
                <a:avLst/>
              </a:prstGeom>
            </p:spPr>
          </p:pic>
        </p:grpSp>
        <p:grpSp>
          <p:nvGrpSpPr>
            <p:cNvPr id="26" name="Group 25"/>
            <p:cNvGrpSpPr/>
            <p:nvPr/>
          </p:nvGrpSpPr>
          <p:grpSpPr>
            <a:xfrm>
              <a:off x="4531341" y="4057650"/>
              <a:ext cx="908370" cy="820677"/>
              <a:chOff x="4334411" y="4505342"/>
              <a:chExt cx="1530732" cy="1275140"/>
            </a:xfrm>
            <a:scene3d>
              <a:camera prst="isometricRightUp"/>
              <a:lightRig rig="threePt" dir="t"/>
            </a:scene3d>
          </p:grpSpPr>
          <p:pic>
            <p:nvPicPr>
              <p:cNvPr id="27" name="Picture 26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334411" y="4752808"/>
                <a:ext cx="1530732" cy="1027674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28" name="Picture 27"/>
              <p:cNvPicPr>
                <a:picLocks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0425"/>
              <a:stretch/>
            </p:blipFill>
            <p:spPr>
              <a:xfrm>
                <a:off x="4488827" y="4505342"/>
                <a:ext cx="379727" cy="379727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</p:grpSp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7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7505" b="89452" l="532" r="97163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 rot="7156262">
              <a:off x="3360088" y="3586989"/>
              <a:ext cx="1359762" cy="1188586"/>
            </a:xfrm>
            <a:prstGeom prst="rect">
              <a:avLst/>
            </a:prstGeom>
          </p:spPr>
        </p:pic>
        <p:pic>
          <p:nvPicPr>
            <p:cNvPr id="30" name="Picture 29"/>
            <p:cNvPicPr>
              <a:picLocks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425"/>
            <a:stretch/>
          </p:blipFill>
          <p:spPr>
            <a:xfrm>
              <a:off x="4289534" y="3639373"/>
              <a:ext cx="176661" cy="171157"/>
            </a:xfrm>
            <a:prstGeom prst="rect">
              <a:avLst/>
            </a:prstGeom>
          </p:spPr>
        </p:pic>
        <p:sp>
          <p:nvSpPr>
            <p:cNvPr id="31" name="TextBox 30"/>
            <p:cNvSpPr txBox="1"/>
            <p:nvPr/>
          </p:nvSpPr>
          <p:spPr>
            <a:xfrm>
              <a:off x="4519907" y="3659063"/>
              <a:ext cx="47160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 smtClean="0">
                  <a:solidFill>
                    <a:schemeClr val="bg1"/>
                  </a:solidFill>
                </a:rPr>
                <a:t>+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6506153" y="3663825"/>
              <a:ext cx="47160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 smtClean="0">
                  <a:solidFill>
                    <a:schemeClr val="bg1"/>
                  </a:solidFill>
                </a:rPr>
                <a:t>+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6936139" y="3703039"/>
              <a:ext cx="221611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</a:rPr>
                <a:t>App-specific</a:t>
              </a:r>
            </a:p>
            <a:p>
              <a:r>
                <a:rPr lang="en-US" dirty="0" smtClean="0">
                  <a:solidFill>
                    <a:schemeClr val="bg1"/>
                  </a:solidFill>
                </a:rPr>
                <a:t>Peripheral boards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5406548" y="1520015"/>
              <a:ext cx="1378904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000" kern="0" dirty="0" err="1">
                  <a:solidFill>
                    <a:prstClr val="white"/>
                  </a:solidFill>
                  <a:latin typeface="Calibri"/>
                </a:rPr>
                <a:t>lpGBT</a:t>
              </a:r>
              <a:r>
                <a:rPr lang="en-US" sz="2000" kern="0" dirty="0">
                  <a:solidFill>
                    <a:prstClr val="white"/>
                  </a:solidFill>
                  <a:latin typeface="Calibri"/>
                </a:rPr>
                <a:t> DIOT</a:t>
              </a:r>
            </a:p>
          </p:txBody>
        </p:sp>
        <p:pic>
          <p:nvPicPr>
            <p:cNvPr id="35" name="Picture 34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6881" y="1995001"/>
              <a:ext cx="4878238" cy="1278626"/>
            </a:xfrm>
            <a:prstGeom prst="rect">
              <a:avLst/>
            </a:prstGeom>
          </p:spPr>
        </p:pic>
      </p:grpSp>
      <p:sp>
        <p:nvSpPr>
          <p:cNvPr id="3" name="Rectangle 2"/>
          <p:cNvSpPr/>
          <p:nvPr/>
        </p:nvSpPr>
        <p:spPr>
          <a:xfrm>
            <a:off x="5098933" y="260503"/>
            <a:ext cx="199420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4000" dirty="0" smtClean="0">
                <a:solidFill>
                  <a:prstClr val="white"/>
                </a:solidFill>
                <a:latin typeface="Calibri" panose="020F0502020204030204" pitchFamily="34" charset="0"/>
              </a:rPr>
              <a:t>Proposal</a:t>
            </a: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BAF6BE8-4E9A-451D-94B6-6E96BAD0B43D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2935544" y="3511445"/>
            <a:ext cx="457200" cy="381000"/>
          </a:xfrm>
          <a:prstGeom prst="round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lpGBT</a:t>
            </a: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DIOT</a:t>
            </a:r>
          </a:p>
        </p:txBody>
      </p:sp>
    </p:spTree>
    <p:extLst>
      <p:ext uri="{BB962C8B-B14F-4D97-AF65-F5344CB8AC3E}">
        <p14:creationId xmlns:p14="http://schemas.microsoft.com/office/powerpoint/2010/main" val="2560745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3.7037E-6 L -0.24844 0.05394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422" y="2685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098933" y="260503"/>
            <a:ext cx="199420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4000" dirty="0" smtClean="0">
                <a:solidFill>
                  <a:prstClr val="white"/>
                </a:solidFill>
                <a:latin typeface="Calibri" panose="020F0502020204030204" pitchFamily="34" charset="0"/>
              </a:rPr>
              <a:t>Proposal</a:t>
            </a: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BAF6BE8-4E9A-451D-94B6-6E96BAD0B43D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9" name="Rounded Rectangle 68"/>
          <p:cNvSpPr/>
          <p:nvPr/>
        </p:nvSpPr>
        <p:spPr>
          <a:xfrm>
            <a:off x="4328410" y="2292245"/>
            <a:ext cx="1066800" cy="228600"/>
          </a:xfrm>
          <a:prstGeom prst="roundRect">
            <a:avLst/>
          </a:prstGeom>
          <a:solidFill>
            <a:srgbClr val="9BBB59"/>
          </a:solidFill>
          <a:ln w="25400" cap="flat" cmpd="sng" algn="ctr">
            <a:solidFill>
              <a:srgbClr val="9BBB59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WR switch</a:t>
            </a:r>
          </a:p>
        </p:txBody>
      </p:sp>
      <p:sp>
        <p:nvSpPr>
          <p:cNvPr id="70" name="Rounded Rectangle 69"/>
          <p:cNvSpPr/>
          <p:nvPr/>
        </p:nvSpPr>
        <p:spPr>
          <a:xfrm>
            <a:off x="6004810" y="2292245"/>
            <a:ext cx="1066800" cy="228600"/>
          </a:xfrm>
          <a:prstGeom prst="roundRect">
            <a:avLst/>
          </a:prstGeom>
          <a:solidFill>
            <a:srgbClr val="9BBB59"/>
          </a:solidFill>
          <a:ln w="25400" cap="flat" cmpd="sng" algn="ctr">
            <a:solidFill>
              <a:srgbClr val="9BBB59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WR switch</a:t>
            </a:r>
          </a:p>
        </p:txBody>
      </p:sp>
      <p:sp>
        <p:nvSpPr>
          <p:cNvPr id="71" name="Rounded Rectangle 70"/>
          <p:cNvSpPr/>
          <p:nvPr/>
        </p:nvSpPr>
        <p:spPr>
          <a:xfrm>
            <a:off x="2935544" y="3511445"/>
            <a:ext cx="457200" cy="381000"/>
          </a:xfrm>
          <a:prstGeom prst="round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lpGBT</a:t>
            </a: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DIOT</a:t>
            </a:r>
          </a:p>
        </p:txBody>
      </p:sp>
      <p:sp>
        <p:nvSpPr>
          <p:cNvPr id="72" name="Rounded Rectangle 71"/>
          <p:cNvSpPr/>
          <p:nvPr/>
        </p:nvSpPr>
        <p:spPr>
          <a:xfrm>
            <a:off x="3337810" y="3968645"/>
            <a:ext cx="457200" cy="381000"/>
          </a:xfrm>
          <a:prstGeom prst="round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kern="0" dirty="0" err="1">
                <a:solidFill>
                  <a:prstClr val="white"/>
                </a:solidFill>
                <a:latin typeface="Calibri"/>
              </a:rPr>
              <a:t>lpGBT</a:t>
            </a:r>
            <a:r>
              <a:rPr lang="en-US" sz="1200" kern="0" dirty="0">
                <a:solidFill>
                  <a:prstClr val="white"/>
                </a:solidFill>
                <a:latin typeface="Calibri"/>
              </a:rPr>
              <a:t> DIOT</a:t>
            </a:r>
          </a:p>
        </p:txBody>
      </p:sp>
      <p:sp>
        <p:nvSpPr>
          <p:cNvPr id="73" name="Rounded Rectangle 72"/>
          <p:cNvSpPr/>
          <p:nvPr/>
        </p:nvSpPr>
        <p:spPr>
          <a:xfrm>
            <a:off x="5776210" y="2978045"/>
            <a:ext cx="457200" cy="381000"/>
          </a:xfrm>
          <a:prstGeom prst="round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kern="0" dirty="0" err="1">
                <a:solidFill>
                  <a:prstClr val="white"/>
                </a:solidFill>
                <a:latin typeface="Calibri"/>
              </a:rPr>
              <a:t>lpGBT</a:t>
            </a:r>
            <a:r>
              <a:rPr lang="en-US" sz="1200" kern="0" dirty="0">
                <a:solidFill>
                  <a:prstClr val="white"/>
                </a:solidFill>
                <a:latin typeface="Calibri"/>
              </a:rPr>
              <a:t> DIOT</a:t>
            </a:r>
          </a:p>
        </p:txBody>
      </p:sp>
      <p:sp>
        <p:nvSpPr>
          <p:cNvPr id="74" name="Rounded Rectangle 73"/>
          <p:cNvSpPr/>
          <p:nvPr/>
        </p:nvSpPr>
        <p:spPr>
          <a:xfrm>
            <a:off x="6385810" y="3587645"/>
            <a:ext cx="457200" cy="381000"/>
          </a:xfrm>
          <a:prstGeom prst="round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kern="0" dirty="0" err="1">
                <a:solidFill>
                  <a:prstClr val="white"/>
                </a:solidFill>
                <a:latin typeface="Calibri"/>
              </a:rPr>
              <a:t>lpGBT</a:t>
            </a:r>
            <a:r>
              <a:rPr lang="en-US" sz="1200" kern="0" dirty="0">
                <a:solidFill>
                  <a:prstClr val="white"/>
                </a:solidFill>
                <a:latin typeface="Calibri"/>
              </a:rPr>
              <a:t> DIOT</a:t>
            </a:r>
          </a:p>
        </p:txBody>
      </p:sp>
      <p:sp>
        <p:nvSpPr>
          <p:cNvPr id="75" name="Rounded Rectangle 74"/>
          <p:cNvSpPr/>
          <p:nvPr/>
        </p:nvSpPr>
        <p:spPr>
          <a:xfrm>
            <a:off x="5928610" y="3968645"/>
            <a:ext cx="457200" cy="381000"/>
          </a:xfrm>
          <a:prstGeom prst="round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kern="0" dirty="0" err="1">
                <a:solidFill>
                  <a:prstClr val="white"/>
                </a:solidFill>
                <a:latin typeface="Calibri"/>
              </a:rPr>
              <a:t>lpGBT</a:t>
            </a:r>
            <a:r>
              <a:rPr lang="en-US" sz="1200" kern="0" dirty="0">
                <a:solidFill>
                  <a:prstClr val="white"/>
                </a:solidFill>
                <a:latin typeface="Calibri"/>
              </a:rPr>
              <a:t> DIOT</a:t>
            </a:r>
          </a:p>
        </p:txBody>
      </p:sp>
      <p:sp>
        <p:nvSpPr>
          <p:cNvPr id="76" name="Rounded Rectangle 75"/>
          <p:cNvSpPr/>
          <p:nvPr/>
        </p:nvSpPr>
        <p:spPr>
          <a:xfrm>
            <a:off x="3490210" y="2978045"/>
            <a:ext cx="1066800" cy="228600"/>
          </a:xfrm>
          <a:prstGeom prst="roundRect">
            <a:avLst/>
          </a:prstGeom>
          <a:solidFill>
            <a:srgbClr val="9BBB59"/>
          </a:solidFill>
          <a:ln w="25400" cap="flat" cmpd="sng" algn="ctr">
            <a:solidFill>
              <a:srgbClr val="9BBB59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WR switch</a:t>
            </a:r>
          </a:p>
        </p:txBody>
      </p:sp>
      <p:sp>
        <p:nvSpPr>
          <p:cNvPr id="77" name="Rounded Rectangle 76"/>
          <p:cNvSpPr/>
          <p:nvPr/>
        </p:nvSpPr>
        <p:spPr>
          <a:xfrm>
            <a:off x="3871210" y="4273445"/>
            <a:ext cx="457200" cy="381000"/>
          </a:xfrm>
          <a:prstGeom prst="round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kern="0" dirty="0" err="1">
                <a:solidFill>
                  <a:prstClr val="white"/>
                </a:solidFill>
                <a:latin typeface="Calibri"/>
              </a:rPr>
              <a:t>lpGBT</a:t>
            </a:r>
            <a:r>
              <a:rPr lang="en-US" sz="1200" kern="0" dirty="0">
                <a:solidFill>
                  <a:prstClr val="white"/>
                </a:solidFill>
                <a:latin typeface="Calibri"/>
              </a:rPr>
              <a:t> DIOT</a:t>
            </a:r>
          </a:p>
        </p:txBody>
      </p:sp>
      <p:sp>
        <p:nvSpPr>
          <p:cNvPr id="78" name="Rounded Rectangle 77"/>
          <p:cNvSpPr/>
          <p:nvPr/>
        </p:nvSpPr>
        <p:spPr>
          <a:xfrm>
            <a:off x="4404610" y="3968645"/>
            <a:ext cx="457200" cy="381000"/>
          </a:xfrm>
          <a:prstGeom prst="round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kern="0" dirty="0" err="1">
                <a:solidFill>
                  <a:prstClr val="white"/>
                </a:solidFill>
                <a:latin typeface="Calibri"/>
              </a:rPr>
              <a:t>lpGBT</a:t>
            </a:r>
            <a:r>
              <a:rPr lang="en-US" sz="1200" kern="0" dirty="0">
                <a:solidFill>
                  <a:prstClr val="white"/>
                </a:solidFill>
                <a:latin typeface="Calibri"/>
              </a:rPr>
              <a:t> DIOT</a:t>
            </a:r>
          </a:p>
        </p:txBody>
      </p:sp>
      <p:sp>
        <p:nvSpPr>
          <p:cNvPr id="79" name="Rounded Rectangle 78"/>
          <p:cNvSpPr/>
          <p:nvPr/>
        </p:nvSpPr>
        <p:spPr>
          <a:xfrm>
            <a:off x="4633210" y="3435245"/>
            <a:ext cx="457200" cy="381000"/>
          </a:xfrm>
          <a:prstGeom prst="round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kern="0" dirty="0" err="1">
                <a:solidFill>
                  <a:prstClr val="white"/>
                </a:solidFill>
                <a:latin typeface="Calibri"/>
              </a:rPr>
              <a:t>lpGBT</a:t>
            </a:r>
            <a:r>
              <a:rPr lang="en-US" sz="1200" kern="0" dirty="0">
                <a:solidFill>
                  <a:prstClr val="white"/>
                </a:solidFill>
                <a:latin typeface="Calibri"/>
              </a:rPr>
              <a:t> DIOT</a:t>
            </a:r>
          </a:p>
        </p:txBody>
      </p:sp>
      <p:cxnSp>
        <p:nvCxnSpPr>
          <p:cNvPr id="80" name="Straight Arrow Connector 79"/>
          <p:cNvCxnSpPr>
            <a:stCxn id="69" idx="2"/>
            <a:endCxn id="76" idx="0"/>
          </p:cNvCxnSpPr>
          <p:nvPr/>
        </p:nvCxnSpPr>
        <p:spPr>
          <a:xfrm rot="5400000">
            <a:off x="4214110" y="2330345"/>
            <a:ext cx="457200" cy="838200"/>
          </a:xfrm>
          <a:prstGeom prst="straightConnector1">
            <a:avLst/>
          </a:prstGeom>
          <a:noFill/>
          <a:ln w="19050" cap="flat" cmpd="sng" algn="ctr">
            <a:solidFill>
              <a:srgbClr val="92D050"/>
            </a:solidFill>
            <a:prstDash val="solid"/>
            <a:headEnd type="arrow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81" name="Straight Arrow Connector 80"/>
          <p:cNvCxnSpPr>
            <a:stCxn id="76" idx="2"/>
            <a:endCxn id="71" idx="0"/>
          </p:cNvCxnSpPr>
          <p:nvPr/>
        </p:nvCxnSpPr>
        <p:spPr>
          <a:xfrm rot="5400000">
            <a:off x="3452110" y="2939945"/>
            <a:ext cx="304800" cy="838200"/>
          </a:xfrm>
          <a:prstGeom prst="straightConnector1">
            <a:avLst/>
          </a:prstGeom>
          <a:noFill/>
          <a:ln w="19050" cap="flat" cmpd="sng" algn="ctr">
            <a:solidFill>
              <a:srgbClr val="4F81BD">
                <a:lumMod val="75000"/>
              </a:srgbClr>
            </a:solidFill>
            <a:prstDash val="solid"/>
            <a:headEnd type="arrow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82" name="Straight Arrow Connector 81"/>
          <p:cNvCxnSpPr>
            <a:stCxn id="76" idx="2"/>
            <a:endCxn id="72" idx="0"/>
          </p:cNvCxnSpPr>
          <p:nvPr/>
        </p:nvCxnSpPr>
        <p:spPr>
          <a:xfrm rot="5400000">
            <a:off x="3414010" y="3359045"/>
            <a:ext cx="762000" cy="457200"/>
          </a:xfrm>
          <a:prstGeom prst="straightConnector1">
            <a:avLst/>
          </a:prstGeom>
          <a:noFill/>
          <a:ln w="19050" cap="flat" cmpd="sng" algn="ctr">
            <a:solidFill>
              <a:srgbClr val="4F81BD">
                <a:lumMod val="75000"/>
              </a:srgbClr>
            </a:solidFill>
            <a:prstDash val="solid"/>
            <a:headEnd type="arrow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83" name="Straight Arrow Connector 82"/>
          <p:cNvCxnSpPr>
            <a:stCxn id="76" idx="2"/>
            <a:endCxn id="77" idx="0"/>
          </p:cNvCxnSpPr>
          <p:nvPr/>
        </p:nvCxnSpPr>
        <p:spPr>
          <a:xfrm rot="16200000" flipH="1">
            <a:off x="3528310" y="3701945"/>
            <a:ext cx="1066800" cy="76200"/>
          </a:xfrm>
          <a:prstGeom prst="straightConnector1">
            <a:avLst/>
          </a:prstGeom>
          <a:noFill/>
          <a:ln w="19050" cap="flat" cmpd="sng" algn="ctr">
            <a:solidFill>
              <a:srgbClr val="4F81BD">
                <a:lumMod val="75000"/>
              </a:srgbClr>
            </a:solidFill>
            <a:prstDash val="solid"/>
            <a:headEnd type="arrow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84" name="Straight Arrow Connector 83"/>
          <p:cNvCxnSpPr>
            <a:stCxn id="76" idx="2"/>
            <a:endCxn id="78" idx="0"/>
          </p:cNvCxnSpPr>
          <p:nvPr/>
        </p:nvCxnSpPr>
        <p:spPr>
          <a:xfrm rot="16200000" flipH="1">
            <a:off x="3947410" y="3282845"/>
            <a:ext cx="762000" cy="609600"/>
          </a:xfrm>
          <a:prstGeom prst="straightConnector1">
            <a:avLst/>
          </a:prstGeom>
          <a:noFill/>
          <a:ln w="19050" cap="flat" cmpd="sng" algn="ctr">
            <a:solidFill>
              <a:srgbClr val="4F81BD">
                <a:lumMod val="75000"/>
              </a:srgbClr>
            </a:solidFill>
            <a:prstDash val="solid"/>
            <a:headEnd type="arrow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85" name="Straight Arrow Connector 84"/>
          <p:cNvCxnSpPr>
            <a:stCxn id="76" idx="2"/>
            <a:endCxn id="79" idx="0"/>
          </p:cNvCxnSpPr>
          <p:nvPr/>
        </p:nvCxnSpPr>
        <p:spPr>
          <a:xfrm rot="16200000" flipH="1">
            <a:off x="4328410" y="2901845"/>
            <a:ext cx="228600" cy="838200"/>
          </a:xfrm>
          <a:prstGeom prst="straightConnector1">
            <a:avLst/>
          </a:prstGeom>
          <a:noFill/>
          <a:ln w="19050" cap="flat" cmpd="sng" algn="ctr">
            <a:solidFill>
              <a:srgbClr val="4F81BD">
                <a:lumMod val="75000"/>
              </a:srgbClr>
            </a:solidFill>
            <a:prstDash val="solid"/>
            <a:headEnd type="arrow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86" name="Straight Arrow Connector 85"/>
          <p:cNvCxnSpPr>
            <a:stCxn id="69" idx="3"/>
            <a:endCxn id="70" idx="1"/>
          </p:cNvCxnSpPr>
          <p:nvPr/>
        </p:nvCxnSpPr>
        <p:spPr>
          <a:xfrm>
            <a:off x="5395210" y="2406545"/>
            <a:ext cx="609600" cy="1588"/>
          </a:xfrm>
          <a:prstGeom prst="straightConnector1">
            <a:avLst/>
          </a:prstGeom>
          <a:noFill/>
          <a:ln w="19050" cap="flat" cmpd="sng" algn="ctr">
            <a:solidFill>
              <a:srgbClr val="92D050"/>
            </a:solidFill>
            <a:prstDash val="solid"/>
            <a:headEnd type="arrow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87" name="Straight Arrow Connector 86"/>
          <p:cNvCxnSpPr>
            <a:stCxn id="70" idx="2"/>
            <a:endCxn id="73" idx="0"/>
          </p:cNvCxnSpPr>
          <p:nvPr/>
        </p:nvCxnSpPr>
        <p:spPr>
          <a:xfrm rot="5400000">
            <a:off x="6042910" y="2482745"/>
            <a:ext cx="457200" cy="533400"/>
          </a:xfrm>
          <a:prstGeom prst="straightConnector1">
            <a:avLst/>
          </a:prstGeom>
          <a:noFill/>
          <a:ln w="19050" cap="flat" cmpd="sng" algn="ctr">
            <a:solidFill>
              <a:srgbClr val="4F81BD">
                <a:lumMod val="75000"/>
              </a:srgbClr>
            </a:solidFill>
            <a:prstDash val="solid"/>
            <a:headEnd type="arrow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88" name="Straight Arrow Connector 87"/>
          <p:cNvCxnSpPr>
            <a:stCxn id="70" idx="2"/>
            <a:endCxn id="75" idx="0"/>
          </p:cNvCxnSpPr>
          <p:nvPr/>
        </p:nvCxnSpPr>
        <p:spPr>
          <a:xfrm rot="5400000">
            <a:off x="5623810" y="3054245"/>
            <a:ext cx="1447800" cy="381000"/>
          </a:xfrm>
          <a:prstGeom prst="straightConnector1">
            <a:avLst/>
          </a:prstGeom>
          <a:noFill/>
          <a:ln w="19050" cap="flat" cmpd="sng" algn="ctr">
            <a:solidFill>
              <a:srgbClr val="4F81BD">
                <a:lumMod val="75000"/>
              </a:srgbClr>
            </a:solidFill>
            <a:prstDash val="solid"/>
            <a:headEnd type="arrow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89" name="Rounded Rectangle 88"/>
          <p:cNvSpPr/>
          <p:nvPr/>
        </p:nvSpPr>
        <p:spPr>
          <a:xfrm>
            <a:off x="5395210" y="3511445"/>
            <a:ext cx="457200" cy="381000"/>
          </a:xfrm>
          <a:prstGeom prst="round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kern="0" dirty="0" err="1">
                <a:solidFill>
                  <a:prstClr val="white"/>
                </a:solidFill>
                <a:latin typeface="Calibri"/>
              </a:rPr>
              <a:t>lpGBT</a:t>
            </a:r>
            <a:r>
              <a:rPr lang="en-US" sz="1200" kern="0" dirty="0">
                <a:solidFill>
                  <a:prstClr val="white"/>
                </a:solidFill>
                <a:latin typeface="Calibri"/>
              </a:rPr>
              <a:t> DIOT</a:t>
            </a:r>
          </a:p>
        </p:txBody>
      </p:sp>
      <p:sp>
        <p:nvSpPr>
          <p:cNvPr id="90" name="Rounded Rectangle 89"/>
          <p:cNvSpPr/>
          <p:nvPr/>
        </p:nvSpPr>
        <p:spPr>
          <a:xfrm>
            <a:off x="5242810" y="4197245"/>
            <a:ext cx="457200" cy="381000"/>
          </a:xfrm>
          <a:prstGeom prst="round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kern="0" dirty="0" err="1">
                <a:solidFill>
                  <a:prstClr val="white"/>
                </a:solidFill>
                <a:latin typeface="Calibri"/>
              </a:rPr>
              <a:t>lpGBT</a:t>
            </a:r>
            <a:r>
              <a:rPr lang="en-US" sz="1200" kern="0" dirty="0">
                <a:solidFill>
                  <a:prstClr val="white"/>
                </a:solidFill>
                <a:latin typeface="Calibri"/>
              </a:rPr>
              <a:t> DIOT</a:t>
            </a:r>
          </a:p>
        </p:txBody>
      </p:sp>
      <p:cxnSp>
        <p:nvCxnSpPr>
          <p:cNvPr id="91" name="Straight Arrow Connector 90"/>
          <p:cNvCxnSpPr>
            <a:stCxn id="69" idx="2"/>
            <a:endCxn id="89" idx="0"/>
          </p:cNvCxnSpPr>
          <p:nvPr/>
        </p:nvCxnSpPr>
        <p:spPr>
          <a:xfrm rot="16200000" flipH="1">
            <a:off x="4747510" y="2635145"/>
            <a:ext cx="990600" cy="762000"/>
          </a:xfrm>
          <a:prstGeom prst="straightConnector1">
            <a:avLst/>
          </a:prstGeom>
          <a:noFill/>
          <a:ln w="19050" cap="flat" cmpd="sng" algn="ctr">
            <a:solidFill>
              <a:srgbClr val="4F81BD">
                <a:lumMod val="75000"/>
              </a:srgbClr>
            </a:solidFill>
            <a:prstDash val="solid"/>
            <a:headEnd type="arrow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92" name="Straight Arrow Connector 91"/>
          <p:cNvCxnSpPr>
            <a:stCxn id="69" idx="2"/>
            <a:endCxn id="90" idx="0"/>
          </p:cNvCxnSpPr>
          <p:nvPr/>
        </p:nvCxnSpPr>
        <p:spPr>
          <a:xfrm rot="16200000" flipH="1">
            <a:off x="4328410" y="3054245"/>
            <a:ext cx="1676400" cy="609600"/>
          </a:xfrm>
          <a:prstGeom prst="straightConnector1">
            <a:avLst/>
          </a:prstGeom>
          <a:noFill/>
          <a:ln w="19050" cap="flat" cmpd="sng" algn="ctr">
            <a:solidFill>
              <a:srgbClr val="4F81BD">
                <a:lumMod val="75000"/>
              </a:srgbClr>
            </a:solidFill>
            <a:prstDash val="solid"/>
            <a:headEnd type="arrow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93" name="Straight Arrow Connector 92"/>
          <p:cNvCxnSpPr>
            <a:stCxn id="70" idx="2"/>
            <a:endCxn id="74" idx="0"/>
          </p:cNvCxnSpPr>
          <p:nvPr/>
        </p:nvCxnSpPr>
        <p:spPr>
          <a:xfrm rot="16200000" flipH="1">
            <a:off x="6042910" y="3016145"/>
            <a:ext cx="1066800" cy="76200"/>
          </a:xfrm>
          <a:prstGeom prst="straightConnector1">
            <a:avLst/>
          </a:prstGeom>
          <a:noFill/>
          <a:ln w="19050" cap="flat" cmpd="sng" algn="ctr">
            <a:solidFill>
              <a:srgbClr val="4F81BD">
                <a:lumMod val="75000"/>
              </a:srgbClr>
            </a:solidFill>
            <a:prstDash val="solid"/>
            <a:headEnd type="arrow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94" name="Rounded Rectangle 93"/>
          <p:cNvSpPr/>
          <p:nvPr/>
        </p:nvSpPr>
        <p:spPr>
          <a:xfrm>
            <a:off x="6690610" y="3054245"/>
            <a:ext cx="1066800" cy="228600"/>
          </a:xfrm>
          <a:prstGeom prst="roundRect">
            <a:avLst/>
          </a:prstGeom>
          <a:solidFill>
            <a:srgbClr val="9BBB59"/>
          </a:solidFill>
          <a:ln w="25400" cap="flat" cmpd="sng" algn="ctr">
            <a:solidFill>
              <a:srgbClr val="9BBB59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WR switch</a:t>
            </a:r>
          </a:p>
        </p:txBody>
      </p:sp>
      <p:cxnSp>
        <p:nvCxnSpPr>
          <p:cNvPr id="95" name="Straight Arrow Connector 94"/>
          <p:cNvCxnSpPr>
            <a:stCxn id="70" idx="2"/>
            <a:endCxn id="94" idx="0"/>
          </p:cNvCxnSpPr>
          <p:nvPr/>
        </p:nvCxnSpPr>
        <p:spPr>
          <a:xfrm rot="16200000" flipH="1">
            <a:off x="6614410" y="2444645"/>
            <a:ext cx="533400" cy="685800"/>
          </a:xfrm>
          <a:prstGeom prst="straightConnector1">
            <a:avLst/>
          </a:prstGeom>
          <a:noFill/>
          <a:ln w="19050" cap="flat" cmpd="sng" algn="ctr">
            <a:solidFill>
              <a:srgbClr val="92D050"/>
            </a:solidFill>
            <a:prstDash val="solid"/>
            <a:headEnd type="arrow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96" name="Rounded Rectangle 95"/>
          <p:cNvSpPr/>
          <p:nvPr/>
        </p:nvSpPr>
        <p:spPr>
          <a:xfrm>
            <a:off x="7681210" y="3663845"/>
            <a:ext cx="457200" cy="381000"/>
          </a:xfrm>
          <a:prstGeom prst="round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kern="0" dirty="0" err="1">
                <a:solidFill>
                  <a:prstClr val="white"/>
                </a:solidFill>
                <a:latin typeface="Calibri"/>
              </a:rPr>
              <a:t>lpGBT</a:t>
            </a:r>
            <a:r>
              <a:rPr lang="en-US" sz="1200" kern="0" dirty="0">
                <a:solidFill>
                  <a:prstClr val="white"/>
                </a:solidFill>
                <a:latin typeface="Calibri"/>
              </a:rPr>
              <a:t> DIOT</a:t>
            </a:r>
          </a:p>
        </p:txBody>
      </p:sp>
      <p:sp>
        <p:nvSpPr>
          <p:cNvPr id="97" name="Rounded Rectangle 96"/>
          <p:cNvSpPr/>
          <p:nvPr/>
        </p:nvSpPr>
        <p:spPr>
          <a:xfrm>
            <a:off x="7681210" y="4502045"/>
            <a:ext cx="457200" cy="381000"/>
          </a:xfrm>
          <a:prstGeom prst="round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kern="0" dirty="0" err="1">
                <a:solidFill>
                  <a:prstClr val="white"/>
                </a:solidFill>
                <a:latin typeface="Calibri"/>
              </a:rPr>
              <a:t>lpGBT</a:t>
            </a:r>
            <a:r>
              <a:rPr lang="en-US" sz="1200" kern="0" dirty="0">
                <a:solidFill>
                  <a:prstClr val="white"/>
                </a:solidFill>
                <a:latin typeface="Calibri"/>
              </a:rPr>
              <a:t> DIOT</a:t>
            </a:r>
          </a:p>
        </p:txBody>
      </p:sp>
      <p:cxnSp>
        <p:nvCxnSpPr>
          <p:cNvPr id="98" name="Straight Arrow Connector 97"/>
          <p:cNvCxnSpPr>
            <a:stCxn id="94" idx="2"/>
            <a:endCxn id="96" idx="0"/>
          </p:cNvCxnSpPr>
          <p:nvPr/>
        </p:nvCxnSpPr>
        <p:spPr>
          <a:xfrm rot="16200000" flipH="1">
            <a:off x="7376410" y="3130445"/>
            <a:ext cx="381000" cy="685800"/>
          </a:xfrm>
          <a:prstGeom prst="straightConnector1">
            <a:avLst/>
          </a:prstGeom>
          <a:noFill/>
          <a:ln w="19050" cap="flat" cmpd="sng" algn="ctr">
            <a:solidFill>
              <a:srgbClr val="4F81BD">
                <a:lumMod val="75000"/>
              </a:srgbClr>
            </a:solidFill>
            <a:prstDash val="solid"/>
            <a:headEnd type="arrow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99" name="Straight Arrow Connector 98"/>
          <p:cNvCxnSpPr>
            <a:stCxn id="94" idx="2"/>
            <a:endCxn id="97" idx="0"/>
          </p:cNvCxnSpPr>
          <p:nvPr/>
        </p:nvCxnSpPr>
        <p:spPr>
          <a:xfrm rot="16200000" flipH="1">
            <a:off x="6957310" y="3549545"/>
            <a:ext cx="1219200" cy="685800"/>
          </a:xfrm>
          <a:prstGeom prst="straightConnector1">
            <a:avLst/>
          </a:prstGeom>
          <a:noFill/>
          <a:ln w="19050" cap="flat" cmpd="sng" algn="ctr">
            <a:solidFill>
              <a:srgbClr val="4F81BD">
                <a:lumMod val="75000"/>
              </a:srgbClr>
            </a:solidFill>
            <a:prstDash val="solid"/>
            <a:headEnd type="arrow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100" name="Rounded Rectangle 99"/>
          <p:cNvSpPr/>
          <p:nvPr/>
        </p:nvSpPr>
        <p:spPr>
          <a:xfrm>
            <a:off x="6385810" y="4578245"/>
            <a:ext cx="1066800" cy="228600"/>
          </a:xfrm>
          <a:prstGeom prst="roundRect">
            <a:avLst/>
          </a:prstGeom>
          <a:solidFill>
            <a:srgbClr val="9BBB59"/>
          </a:solidFill>
          <a:ln w="25400" cap="flat" cmpd="sng" algn="ctr">
            <a:solidFill>
              <a:srgbClr val="9BBB59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WR switch</a:t>
            </a:r>
          </a:p>
        </p:txBody>
      </p:sp>
      <p:sp>
        <p:nvSpPr>
          <p:cNvPr id="101" name="Rounded Rectangle 100"/>
          <p:cNvSpPr/>
          <p:nvPr/>
        </p:nvSpPr>
        <p:spPr>
          <a:xfrm>
            <a:off x="5852410" y="5111645"/>
            <a:ext cx="457200" cy="381000"/>
          </a:xfrm>
          <a:prstGeom prst="round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kern="0" dirty="0" err="1">
                <a:solidFill>
                  <a:prstClr val="white"/>
                </a:solidFill>
                <a:latin typeface="Calibri"/>
              </a:rPr>
              <a:t>lpGBT</a:t>
            </a:r>
            <a:r>
              <a:rPr lang="en-US" sz="1200" kern="0" dirty="0">
                <a:solidFill>
                  <a:prstClr val="white"/>
                </a:solidFill>
                <a:latin typeface="Calibri"/>
              </a:rPr>
              <a:t> DIOT</a:t>
            </a:r>
          </a:p>
        </p:txBody>
      </p:sp>
      <p:sp>
        <p:nvSpPr>
          <p:cNvPr id="102" name="Rounded Rectangle 101"/>
          <p:cNvSpPr/>
          <p:nvPr/>
        </p:nvSpPr>
        <p:spPr>
          <a:xfrm>
            <a:off x="6385810" y="5492645"/>
            <a:ext cx="457200" cy="381000"/>
          </a:xfrm>
          <a:prstGeom prst="round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kern="0" dirty="0" err="1">
                <a:solidFill>
                  <a:prstClr val="white"/>
                </a:solidFill>
                <a:latin typeface="Calibri"/>
              </a:rPr>
              <a:t>lpGBT</a:t>
            </a:r>
            <a:r>
              <a:rPr lang="en-US" sz="1200" kern="0" dirty="0">
                <a:solidFill>
                  <a:prstClr val="white"/>
                </a:solidFill>
                <a:latin typeface="Calibri"/>
              </a:rPr>
              <a:t> DIOT</a:t>
            </a:r>
          </a:p>
        </p:txBody>
      </p:sp>
      <p:sp>
        <p:nvSpPr>
          <p:cNvPr id="103" name="Rounded Rectangle 102"/>
          <p:cNvSpPr/>
          <p:nvPr/>
        </p:nvSpPr>
        <p:spPr>
          <a:xfrm>
            <a:off x="7071610" y="5645045"/>
            <a:ext cx="457200" cy="381000"/>
          </a:xfrm>
          <a:prstGeom prst="round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kern="0" dirty="0" err="1">
                <a:solidFill>
                  <a:prstClr val="white"/>
                </a:solidFill>
                <a:latin typeface="Calibri"/>
              </a:rPr>
              <a:t>lpGBT</a:t>
            </a:r>
            <a:r>
              <a:rPr lang="en-US" sz="1200" kern="0" dirty="0">
                <a:solidFill>
                  <a:prstClr val="white"/>
                </a:solidFill>
                <a:latin typeface="Calibri"/>
              </a:rPr>
              <a:t> DIOT</a:t>
            </a:r>
          </a:p>
        </p:txBody>
      </p:sp>
      <p:sp>
        <p:nvSpPr>
          <p:cNvPr id="104" name="Rounded Rectangle 103"/>
          <p:cNvSpPr/>
          <p:nvPr/>
        </p:nvSpPr>
        <p:spPr>
          <a:xfrm>
            <a:off x="7528810" y="5111645"/>
            <a:ext cx="457200" cy="381000"/>
          </a:xfrm>
          <a:prstGeom prst="round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kern="0" dirty="0" err="1">
                <a:solidFill>
                  <a:prstClr val="white"/>
                </a:solidFill>
                <a:latin typeface="Calibri"/>
              </a:rPr>
              <a:t>lpGBT</a:t>
            </a:r>
            <a:r>
              <a:rPr lang="en-US" sz="1200" kern="0" dirty="0">
                <a:solidFill>
                  <a:prstClr val="white"/>
                </a:solidFill>
                <a:latin typeface="Calibri"/>
              </a:rPr>
              <a:t> DIOT</a:t>
            </a:r>
          </a:p>
        </p:txBody>
      </p:sp>
      <p:cxnSp>
        <p:nvCxnSpPr>
          <p:cNvPr id="105" name="Straight Arrow Connector 104"/>
          <p:cNvCxnSpPr>
            <a:stCxn id="94" idx="2"/>
            <a:endCxn id="100" idx="0"/>
          </p:cNvCxnSpPr>
          <p:nvPr/>
        </p:nvCxnSpPr>
        <p:spPr>
          <a:xfrm rot="5400000">
            <a:off x="6423910" y="3778145"/>
            <a:ext cx="1295400" cy="304800"/>
          </a:xfrm>
          <a:prstGeom prst="straightConnector1">
            <a:avLst/>
          </a:prstGeom>
          <a:noFill/>
          <a:ln w="19050" cap="flat" cmpd="sng" algn="ctr">
            <a:solidFill>
              <a:srgbClr val="92D050"/>
            </a:solidFill>
            <a:prstDash val="solid"/>
            <a:headEnd type="arrow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06" name="Straight Arrow Connector 105"/>
          <p:cNvCxnSpPr>
            <a:stCxn id="100" idx="2"/>
            <a:endCxn id="101" idx="0"/>
          </p:cNvCxnSpPr>
          <p:nvPr/>
        </p:nvCxnSpPr>
        <p:spPr>
          <a:xfrm rot="5400000">
            <a:off x="6347710" y="4540145"/>
            <a:ext cx="304800" cy="838200"/>
          </a:xfrm>
          <a:prstGeom prst="straightConnector1">
            <a:avLst/>
          </a:prstGeom>
          <a:noFill/>
          <a:ln w="19050" cap="flat" cmpd="sng" algn="ctr">
            <a:solidFill>
              <a:srgbClr val="4F81BD">
                <a:lumMod val="75000"/>
              </a:srgbClr>
            </a:solidFill>
            <a:prstDash val="solid"/>
            <a:headEnd type="arrow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07" name="Straight Arrow Connector 106"/>
          <p:cNvCxnSpPr>
            <a:stCxn id="100" idx="2"/>
            <a:endCxn id="102" idx="0"/>
          </p:cNvCxnSpPr>
          <p:nvPr/>
        </p:nvCxnSpPr>
        <p:spPr>
          <a:xfrm rot="5400000">
            <a:off x="6423910" y="4997345"/>
            <a:ext cx="685800" cy="304800"/>
          </a:xfrm>
          <a:prstGeom prst="straightConnector1">
            <a:avLst/>
          </a:prstGeom>
          <a:noFill/>
          <a:ln w="19050" cap="flat" cmpd="sng" algn="ctr">
            <a:solidFill>
              <a:srgbClr val="4F81BD">
                <a:lumMod val="75000"/>
              </a:srgbClr>
            </a:solidFill>
            <a:prstDash val="solid"/>
            <a:headEnd type="arrow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08" name="Straight Arrow Connector 107"/>
          <p:cNvCxnSpPr>
            <a:stCxn id="100" idx="2"/>
            <a:endCxn id="103" idx="0"/>
          </p:cNvCxnSpPr>
          <p:nvPr/>
        </p:nvCxnSpPr>
        <p:spPr>
          <a:xfrm rot="16200000" flipH="1">
            <a:off x="6690610" y="5035445"/>
            <a:ext cx="838200" cy="381000"/>
          </a:xfrm>
          <a:prstGeom prst="straightConnector1">
            <a:avLst/>
          </a:prstGeom>
          <a:noFill/>
          <a:ln w="19050" cap="flat" cmpd="sng" algn="ctr">
            <a:solidFill>
              <a:srgbClr val="4F81BD">
                <a:lumMod val="75000"/>
              </a:srgbClr>
            </a:solidFill>
            <a:prstDash val="solid"/>
            <a:headEnd type="arrow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09" name="Straight Arrow Connector 108"/>
          <p:cNvCxnSpPr>
            <a:stCxn id="100" idx="2"/>
            <a:endCxn id="104" idx="0"/>
          </p:cNvCxnSpPr>
          <p:nvPr/>
        </p:nvCxnSpPr>
        <p:spPr>
          <a:xfrm rot="16200000" flipH="1">
            <a:off x="7185910" y="4540145"/>
            <a:ext cx="304800" cy="838200"/>
          </a:xfrm>
          <a:prstGeom prst="straightConnector1">
            <a:avLst/>
          </a:prstGeom>
          <a:noFill/>
          <a:ln w="19050" cap="flat" cmpd="sng" algn="ctr">
            <a:solidFill>
              <a:srgbClr val="4F81BD">
                <a:lumMod val="75000"/>
              </a:srgbClr>
            </a:solidFill>
            <a:prstDash val="solid"/>
            <a:headEnd type="arrow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110" name="Rounded Rectangle 109"/>
          <p:cNvSpPr/>
          <p:nvPr/>
        </p:nvSpPr>
        <p:spPr>
          <a:xfrm>
            <a:off x="5090410" y="1530245"/>
            <a:ext cx="1143000" cy="381000"/>
          </a:xfrm>
          <a:prstGeom prst="roundRect">
            <a:avLst/>
          </a:prstGeom>
          <a:solidFill>
            <a:srgbClr val="00C85A"/>
          </a:solidFill>
          <a:ln w="25400" cap="flat" cmpd="sng" algn="ctr">
            <a:solidFill>
              <a:srgbClr val="00863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Timing Master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WR Switch</a:t>
            </a:r>
          </a:p>
        </p:txBody>
      </p:sp>
      <p:cxnSp>
        <p:nvCxnSpPr>
          <p:cNvPr id="111" name="Straight Arrow Connector 110"/>
          <p:cNvCxnSpPr>
            <a:stCxn id="110" idx="2"/>
            <a:endCxn id="69" idx="0"/>
          </p:cNvCxnSpPr>
          <p:nvPr/>
        </p:nvCxnSpPr>
        <p:spPr>
          <a:xfrm rot="5400000">
            <a:off x="5071360" y="1701695"/>
            <a:ext cx="381000" cy="800100"/>
          </a:xfrm>
          <a:prstGeom prst="straightConnector1">
            <a:avLst/>
          </a:prstGeom>
          <a:noFill/>
          <a:ln w="19050" cap="flat" cmpd="sng" algn="ctr">
            <a:solidFill>
              <a:srgbClr val="92D050"/>
            </a:solidFill>
            <a:prstDash val="solid"/>
            <a:headEnd type="arrow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12" name="Straight Arrow Connector 111"/>
          <p:cNvCxnSpPr>
            <a:stCxn id="70" idx="0"/>
            <a:endCxn id="110" idx="2"/>
          </p:cNvCxnSpPr>
          <p:nvPr/>
        </p:nvCxnSpPr>
        <p:spPr>
          <a:xfrm rot="16200000" flipV="1">
            <a:off x="5909560" y="1663595"/>
            <a:ext cx="381000" cy="876300"/>
          </a:xfrm>
          <a:prstGeom prst="straightConnector1">
            <a:avLst/>
          </a:prstGeom>
          <a:noFill/>
          <a:ln w="19050" cap="flat" cmpd="sng" algn="ctr">
            <a:solidFill>
              <a:srgbClr val="92D050"/>
            </a:solidFill>
            <a:prstDash val="solid"/>
            <a:headEnd type="arrow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13" name="Elbow Connector 112"/>
          <p:cNvCxnSpPr>
            <a:endCxn id="110" idx="1"/>
          </p:cNvCxnSpPr>
          <p:nvPr/>
        </p:nvCxnSpPr>
        <p:spPr>
          <a:xfrm>
            <a:off x="4785610" y="1454045"/>
            <a:ext cx="304800" cy="266700"/>
          </a:xfrm>
          <a:prstGeom prst="bentConnector3">
            <a:avLst>
              <a:gd name="adj1" fmla="val 50000"/>
            </a:avLst>
          </a:prstGeom>
          <a:noFill/>
          <a:ln w="19050" cap="flat" cmpd="sng" algn="ctr">
            <a:solidFill>
              <a:schemeClr val="bg1"/>
            </a:solidFill>
            <a:prstDash val="solid"/>
            <a:tailEnd type="arrow"/>
          </a:ln>
          <a:effectLst/>
        </p:spPr>
      </p:cxnSp>
      <p:grpSp>
        <p:nvGrpSpPr>
          <p:cNvPr id="114" name="Group 176"/>
          <p:cNvGrpSpPr/>
          <p:nvPr/>
        </p:nvGrpSpPr>
        <p:grpSpPr>
          <a:xfrm>
            <a:off x="4176011" y="1339745"/>
            <a:ext cx="617232" cy="182880"/>
            <a:chOff x="7200900" y="2417064"/>
            <a:chExt cx="914400" cy="304800"/>
          </a:xfrm>
        </p:grpSpPr>
        <p:cxnSp>
          <p:nvCxnSpPr>
            <p:cNvPr id="115" name="Straight Connector 114"/>
            <p:cNvCxnSpPr/>
            <p:nvPr/>
          </p:nvCxnSpPr>
          <p:spPr>
            <a:xfrm>
              <a:off x="7200900" y="2417064"/>
              <a:ext cx="152400" cy="0"/>
            </a:xfrm>
            <a:prstGeom prst="line">
              <a:avLst/>
            </a:prstGeom>
            <a:no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</p:cxnSp>
        <p:cxnSp>
          <p:nvCxnSpPr>
            <p:cNvPr id="116" name="Straight Connector 115"/>
            <p:cNvCxnSpPr/>
            <p:nvPr/>
          </p:nvCxnSpPr>
          <p:spPr>
            <a:xfrm rot="5400000" flipH="1" flipV="1">
              <a:off x="7200900" y="2569464"/>
              <a:ext cx="304800" cy="0"/>
            </a:xfrm>
            <a:prstGeom prst="line">
              <a:avLst/>
            </a:prstGeom>
            <a:no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</p:cxnSp>
        <p:cxnSp>
          <p:nvCxnSpPr>
            <p:cNvPr id="117" name="Straight Connector 116"/>
            <p:cNvCxnSpPr/>
            <p:nvPr/>
          </p:nvCxnSpPr>
          <p:spPr>
            <a:xfrm>
              <a:off x="7353300" y="2721864"/>
              <a:ext cx="152400" cy="0"/>
            </a:xfrm>
            <a:prstGeom prst="line">
              <a:avLst/>
            </a:prstGeom>
            <a:no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</p:cxnSp>
        <p:cxnSp>
          <p:nvCxnSpPr>
            <p:cNvPr id="118" name="Straight Connector 117"/>
            <p:cNvCxnSpPr/>
            <p:nvPr/>
          </p:nvCxnSpPr>
          <p:spPr>
            <a:xfrm rot="5400000" flipH="1" flipV="1">
              <a:off x="7353300" y="2569464"/>
              <a:ext cx="304800" cy="0"/>
            </a:xfrm>
            <a:prstGeom prst="line">
              <a:avLst/>
            </a:prstGeom>
            <a:no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</p:cxnSp>
        <p:cxnSp>
          <p:nvCxnSpPr>
            <p:cNvPr id="119" name="Straight Connector 118"/>
            <p:cNvCxnSpPr/>
            <p:nvPr/>
          </p:nvCxnSpPr>
          <p:spPr>
            <a:xfrm>
              <a:off x="7505700" y="2417064"/>
              <a:ext cx="152400" cy="0"/>
            </a:xfrm>
            <a:prstGeom prst="line">
              <a:avLst/>
            </a:prstGeom>
            <a:no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</p:cxnSp>
        <p:cxnSp>
          <p:nvCxnSpPr>
            <p:cNvPr id="120" name="Straight Connector 119"/>
            <p:cNvCxnSpPr/>
            <p:nvPr/>
          </p:nvCxnSpPr>
          <p:spPr>
            <a:xfrm rot="5400000" flipH="1" flipV="1">
              <a:off x="7505700" y="2569464"/>
              <a:ext cx="304800" cy="0"/>
            </a:xfrm>
            <a:prstGeom prst="line">
              <a:avLst/>
            </a:prstGeom>
            <a:no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</p:cxnSp>
        <p:cxnSp>
          <p:nvCxnSpPr>
            <p:cNvPr id="121" name="Straight Connector 120"/>
            <p:cNvCxnSpPr/>
            <p:nvPr/>
          </p:nvCxnSpPr>
          <p:spPr>
            <a:xfrm>
              <a:off x="7658100" y="2721864"/>
              <a:ext cx="152400" cy="0"/>
            </a:xfrm>
            <a:prstGeom prst="line">
              <a:avLst/>
            </a:prstGeom>
            <a:no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</p:cxnSp>
        <p:cxnSp>
          <p:nvCxnSpPr>
            <p:cNvPr id="122" name="Straight Connector 121"/>
            <p:cNvCxnSpPr/>
            <p:nvPr/>
          </p:nvCxnSpPr>
          <p:spPr>
            <a:xfrm rot="5400000" flipH="1" flipV="1">
              <a:off x="7658100" y="2569464"/>
              <a:ext cx="304800" cy="0"/>
            </a:xfrm>
            <a:prstGeom prst="line">
              <a:avLst/>
            </a:prstGeom>
            <a:no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</p:cxnSp>
        <p:cxnSp>
          <p:nvCxnSpPr>
            <p:cNvPr id="123" name="Straight Connector 122"/>
            <p:cNvCxnSpPr/>
            <p:nvPr/>
          </p:nvCxnSpPr>
          <p:spPr>
            <a:xfrm>
              <a:off x="7810500" y="2417064"/>
              <a:ext cx="152400" cy="0"/>
            </a:xfrm>
            <a:prstGeom prst="line">
              <a:avLst/>
            </a:prstGeom>
            <a:no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</p:cxnSp>
        <p:cxnSp>
          <p:nvCxnSpPr>
            <p:cNvPr id="124" name="Straight Connector 123"/>
            <p:cNvCxnSpPr/>
            <p:nvPr/>
          </p:nvCxnSpPr>
          <p:spPr>
            <a:xfrm rot="5400000" flipH="1" flipV="1">
              <a:off x="7810500" y="2569464"/>
              <a:ext cx="304800" cy="0"/>
            </a:xfrm>
            <a:prstGeom prst="line">
              <a:avLst/>
            </a:prstGeom>
            <a:no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</p:cxnSp>
        <p:cxnSp>
          <p:nvCxnSpPr>
            <p:cNvPr id="125" name="Straight Connector 124"/>
            <p:cNvCxnSpPr/>
            <p:nvPr/>
          </p:nvCxnSpPr>
          <p:spPr>
            <a:xfrm>
              <a:off x="7962900" y="2721864"/>
              <a:ext cx="152400" cy="0"/>
            </a:xfrm>
            <a:prstGeom prst="line">
              <a:avLst/>
            </a:prstGeom>
            <a:no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</p:cxnSp>
      </p:grpSp>
      <p:sp>
        <p:nvSpPr>
          <p:cNvPr id="2" name="TextBox 1"/>
          <p:cNvSpPr txBox="1"/>
          <p:nvPr/>
        </p:nvSpPr>
        <p:spPr>
          <a:xfrm>
            <a:off x="3592178" y="1269379"/>
            <a:ext cx="6197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  <a:latin typeface="Calibri" panose="020F0502020204030204" pitchFamily="34" charset="0"/>
              </a:rPr>
              <a:t>RF/n</a:t>
            </a:r>
            <a:endParaRPr lang="en-GB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8816306" y="2292245"/>
            <a:ext cx="13769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  <a:latin typeface="Calibri" panose="020F0502020204030204" pitchFamily="34" charset="0"/>
              </a:rPr>
              <a:t>Colour code:</a:t>
            </a:r>
            <a:endParaRPr lang="en-GB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65" name="Rounded Rectangle 64"/>
          <p:cNvSpPr/>
          <p:nvPr/>
        </p:nvSpPr>
        <p:spPr>
          <a:xfrm>
            <a:off x="8451564" y="2787545"/>
            <a:ext cx="1143000" cy="381000"/>
          </a:xfrm>
          <a:prstGeom prst="roundRect">
            <a:avLst/>
          </a:prstGeom>
          <a:solidFill>
            <a:srgbClr val="00C85A"/>
          </a:solidFill>
          <a:ln w="25400" cap="flat" cmpd="sng" algn="ctr">
            <a:solidFill>
              <a:srgbClr val="00863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Timing Master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WR Switch</a:t>
            </a:r>
          </a:p>
        </p:txBody>
      </p:sp>
      <p:sp>
        <p:nvSpPr>
          <p:cNvPr id="66" name="Rounded Rectangle 65"/>
          <p:cNvSpPr/>
          <p:nvPr/>
        </p:nvSpPr>
        <p:spPr>
          <a:xfrm>
            <a:off x="8467204" y="3282845"/>
            <a:ext cx="1066800" cy="228600"/>
          </a:xfrm>
          <a:prstGeom prst="roundRect">
            <a:avLst/>
          </a:prstGeom>
          <a:solidFill>
            <a:srgbClr val="9BBB59"/>
          </a:solidFill>
          <a:ln w="25400" cap="flat" cmpd="sng" algn="ctr">
            <a:solidFill>
              <a:srgbClr val="9BBB59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WR switch</a:t>
            </a:r>
          </a:p>
        </p:txBody>
      </p:sp>
      <p:sp>
        <p:nvSpPr>
          <p:cNvPr id="67" name="Rounded Rectangle 66"/>
          <p:cNvSpPr/>
          <p:nvPr/>
        </p:nvSpPr>
        <p:spPr>
          <a:xfrm>
            <a:off x="9076804" y="3663845"/>
            <a:ext cx="457200" cy="381000"/>
          </a:xfrm>
          <a:prstGeom prst="round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kern="0" dirty="0" err="1">
                <a:solidFill>
                  <a:prstClr val="white"/>
                </a:solidFill>
                <a:latin typeface="Calibri"/>
              </a:rPr>
              <a:t>lpGBT</a:t>
            </a:r>
            <a:r>
              <a:rPr lang="en-US" sz="1200" kern="0" dirty="0">
                <a:solidFill>
                  <a:prstClr val="white"/>
                </a:solidFill>
                <a:latin typeface="Calibri"/>
              </a:rPr>
              <a:t> DIOT</a:t>
            </a:r>
          </a:p>
        </p:txBody>
      </p:sp>
      <p:sp>
        <p:nvSpPr>
          <p:cNvPr id="4" name="Right Brace 3"/>
          <p:cNvSpPr/>
          <p:nvPr/>
        </p:nvSpPr>
        <p:spPr>
          <a:xfrm>
            <a:off x="9739421" y="2787544"/>
            <a:ext cx="223284" cy="800101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6" name="TextBox 125"/>
          <p:cNvSpPr txBox="1"/>
          <p:nvPr/>
        </p:nvSpPr>
        <p:spPr>
          <a:xfrm>
            <a:off x="9971522" y="3013168"/>
            <a:ext cx="1453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  <a:latin typeface="Calibri" panose="020F0502020204030204" pitchFamily="34" charset="0"/>
              </a:rPr>
              <a:t>Outside radiation</a:t>
            </a:r>
            <a:endParaRPr lang="en-GB" sz="14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127" name="Right Brace 126"/>
          <p:cNvSpPr/>
          <p:nvPr/>
        </p:nvSpPr>
        <p:spPr>
          <a:xfrm>
            <a:off x="9739421" y="3663844"/>
            <a:ext cx="223284" cy="381001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8" name="TextBox 127"/>
          <p:cNvSpPr txBox="1"/>
          <p:nvPr/>
        </p:nvSpPr>
        <p:spPr>
          <a:xfrm>
            <a:off x="10027149" y="3686879"/>
            <a:ext cx="10225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  <a:latin typeface="Calibri" panose="020F0502020204030204" pitchFamily="34" charset="0"/>
              </a:rPr>
              <a:t>In radiation</a:t>
            </a:r>
            <a:endParaRPr lang="en-GB" sz="14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cxnSp>
        <p:nvCxnSpPr>
          <p:cNvPr id="129" name="Straight Arrow Connector 128"/>
          <p:cNvCxnSpPr/>
          <p:nvPr/>
        </p:nvCxnSpPr>
        <p:spPr>
          <a:xfrm>
            <a:off x="8957039" y="4441614"/>
            <a:ext cx="609600" cy="1588"/>
          </a:xfrm>
          <a:prstGeom prst="straightConnector1">
            <a:avLst/>
          </a:prstGeom>
          <a:noFill/>
          <a:ln w="19050" cap="flat" cmpd="sng" algn="ctr">
            <a:solidFill>
              <a:schemeClr val="accent5">
                <a:lumMod val="75000"/>
              </a:schemeClr>
            </a:solidFill>
            <a:prstDash val="solid"/>
            <a:headEnd type="arrow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30" name="Straight Arrow Connector 129"/>
          <p:cNvCxnSpPr/>
          <p:nvPr/>
        </p:nvCxnSpPr>
        <p:spPr>
          <a:xfrm>
            <a:off x="8957039" y="4778852"/>
            <a:ext cx="609600" cy="1588"/>
          </a:xfrm>
          <a:prstGeom prst="straightConnector1">
            <a:avLst/>
          </a:prstGeom>
          <a:noFill/>
          <a:ln w="19050" cap="flat" cmpd="sng" algn="ctr">
            <a:solidFill>
              <a:srgbClr val="92D050"/>
            </a:solidFill>
            <a:prstDash val="solid"/>
            <a:headEnd type="arrow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131" name="TextBox 130"/>
          <p:cNvSpPr txBox="1"/>
          <p:nvPr/>
        </p:nvSpPr>
        <p:spPr>
          <a:xfrm>
            <a:off x="10069010" y="4264672"/>
            <a:ext cx="9162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err="1" smtClean="0">
                <a:solidFill>
                  <a:schemeClr val="bg1"/>
                </a:solidFill>
                <a:latin typeface="Calibri" panose="020F0502020204030204" pitchFamily="34" charset="0"/>
              </a:rPr>
              <a:t>lpGBT</a:t>
            </a:r>
            <a:r>
              <a:rPr lang="en-GB" sz="1400" dirty="0" smtClean="0">
                <a:solidFill>
                  <a:schemeClr val="bg1"/>
                </a:solidFill>
                <a:latin typeface="Calibri" panose="020F0502020204030204" pitchFamily="34" charset="0"/>
              </a:rPr>
              <a:t> link</a:t>
            </a:r>
            <a:endParaRPr lang="en-GB" sz="14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10069010" y="4624963"/>
            <a:ext cx="7425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  <a:latin typeface="Calibri" panose="020F0502020204030204" pitchFamily="34" charset="0"/>
              </a:rPr>
              <a:t>WR link</a:t>
            </a:r>
            <a:endParaRPr lang="en-GB" sz="14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3400146"/>
      </p:ext>
    </p:extLst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613066" y="260503"/>
            <a:ext cx="696588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/>
            <a:r>
              <a:rPr lang="en-GB" sz="4000" dirty="0" smtClean="0">
                <a:solidFill>
                  <a:prstClr val="white"/>
                </a:solidFill>
                <a:latin typeface="Calibri" panose="020F0502020204030204" pitchFamily="34" charset="0"/>
              </a:rPr>
              <a:t>Custom Electronics </a:t>
            </a:r>
            <a:r>
              <a:rPr lang="en-GB" sz="4000" dirty="0">
                <a:solidFill>
                  <a:prstClr val="white"/>
                </a:solidFill>
                <a:latin typeface="Calibri" panose="020F0502020204030204" pitchFamily="34" charset="0"/>
              </a:rPr>
              <a:t>A</a:t>
            </a:r>
            <a:r>
              <a:rPr lang="en-GB" sz="4000" dirty="0" smtClean="0">
                <a:solidFill>
                  <a:prstClr val="white"/>
                </a:solidFill>
                <a:latin typeface="Calibri" panose="020F0502020204030204" pitchFamily="34" charset="0"/>
              </a:rPr>
              <a:t>rchitecture</a:t>
            </a:r>
            <a:endParaRPr lang="en-GB" sz="4000" dirty="0">
              <a:solidFill>
                <a:prstClr val="white"/>
              </a:solidFill>
              <a:latin typeface="Calibri" panose="020F0502020204030204" pitchFamily="34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6BE8-4E9A-451D-94B6-6E96BAD0B43D}" type="slidenum">
              <a:rPr lang="en-GB" sz="1400" smtClean="0">
                <a:solidFill>
                  <a:prstClr val="white"/>
                </a:solidFill>
                <a:latin typeface="Calibri" panose="020F0502020204030204" pitchFamily="34" charset="0"/>
              </a:rPr>
              <a:pPr/>
              <a:t>2</a:t>
            </a:fld>
            <a:endParaRPr lang="en-GB" sz="1400" dirty="0">
              <a:solidFill>
                <a:prstClr val="white"/>
              </a:solidFill>
              <a:latin typeface="Calibri" panose="020F050202020403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728506" y="4228369"/>
            <a:ext cx="10742350" cy="1490646"/>
          </a:xfrm>
          <a:prstGeom prst="rect">
            <a:avLst/>
          </a:prstGeom>
          <a:noFill/>
          <a:ln w="38100" cap="flat" cmpd="sng" algn="ctr">
            <a:solidFill>
              <a:schemeClr val="accent1"/>
            </a:solidFill>
            <a:prstDash val="sysDash"/>
            <a:miter lim="800000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>
              <a:defRPr/>
            </a:pPr>
            <a:endParaRPr lang="en-GB" kern="0" smtClean="0">
              <a:solidFill>
                <a:prstClr val="white"/>
              </a:solidFill>
              <a:latin typeface="Calibri" panose="020F050202020403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728506" y="2779014"/>
            <a:ext cx="10742350" cy="1379136"/>
          </a:xfrm>
          <a:prstGeom prst="rect">
            <a:avLst/>
          </a:prstGeom>
          <a:noFill/>
          <a:ln w="38100" cap="flat" cmpd="sng" algn="ctr">
            <a:solidFill>
              <a:schemeClr val="accent1"/>
            </a:solidFill>
            <a:prstDash val="sysDash"/>
            <a:miter lim="800000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>
              <a:defRPr/>
            </a:pPr>
            <a:endParaRPr lang="en-GB" kern="0" smtClean="0">
              <a:solidFill>
                <a:prstClr val="white"/>
              </a:solidFill>
              <a:latin typeface="Calibri" panose="020F0502020204030204" pitchFamily="34" charset="0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728506" y="1377538"/>
            <a:ext cx="10742351" cy="1335968"/>
          </a:xfrm>
          <a:prstGeom prst="rect">
            <a:avLst/>
          </a:prstGeom>
          <a:noFill/>
          <a:ln w="38100" cap="flat" cmpd="sng" algn="ctr">
            <a:solidFill>
              <a:schemeClr val="accent1"/>
            </a:solidFill>
            <a:prstDash val="sysDash"/>
            <a:miter lim="800000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>
              <a:defRPr/>
            </a:pPr>
            <a:endParaRPr lang="en-GB" kern="0" smtClean="0">
              <a:solidFill>
                <a:prstClr val="white"/>
              </a:solidFill>
              <a:latin typeface="Calibri" panose="020F0502020204030204" pitchFamily="34" charset="0"/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1469438" y="1936391"/>
            <a:ext cx="3202911" cy="1240199"/>
          </a:xfrm>
          <a:prstGeom prst="rect">
            <a:avLst/>
          </a:prstGeom>
          <a:solidFill>
            <a:srgbClr val="9A0000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>
              <a:defRPr/>
            </a:pPr>
            <a:r>
              <a:rPr lang="en-US" sz="2400" kern="0" dirty="0" smtClean="0">
                <a:solidFill>
                  <a:prstClr val="white"/>
                </a:solidFill>
                <a:latin typeface="Calibri" panose="020F0502020204030204" pitchFamily="34" charset="0"/>
              </a:rPr>
              <a:t>Front-End Computer</a:t>
            </a:r>
          </a:p>
          <a:p>
            <a:pPr algn="ctr">
              <a:defRPr/>
            </a:pPr>
            <a:r>
              <a:rPr lang="en-US" sz="2000" kern="0" dirty="0" smtClean="0">
                <a:solidFill>
                  <a:prstClr val="white"/>
                </a:solidFill>
                <a:latin typeface="Calibri" panose="020F0502020204030204" pitchFamily="34" charset="0"/>
              </a:rPr>
              <a:t>VME/PICMG/PLC</a:t>
            </a:r>
          </a:p>
          <a:p>
            <a:pPr algn="ctr">
              <a:defRPr/>
            </a:pPr>
            <a:endParaRPr lang="en-GB" sz="2000" kern="0" dirty="0" smtClean="0">
              <a:solidFill>
                <a:prstClr val="white"/>
              </a:solidFill>
              <a:latin typeface="Calibri" panose="020F0502020204030204" pitchFamily="34" charset="0"/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1809778" y="2809090"/>
            <a:ext cx="2522230" cy="381481"/>
          </a:xfrm>
          <a:prstGeom prst="rect">
            <a:avLst/>
          </a:prstGeom>
          <a:solidFill>
            <a:srgbClr val="76717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2000" kern="0" dirty="0" smtClean="0">
                <a:solidFill>
                  <a:prstClr val="white"/>
                </a:solidFill>
                <a:latin typeface="Calibri" panose="020F0502020204030204" pitchFamily="34" charset="0"/>
              </a:rPr>
              <a:t>master</a:t>
            </a:r>
            <a:endParaRPr lang="en-GB" sz="2000" kern="0" dirty="0" smtClean="0">
              <a:solidFill>
                <a:prstClr val="white"/>
              </a:solidFill>
              <a:latin typeface="Calibri" panose="020F050202020403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734418" y="1416638"/>
            <a:ext cx="16818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2000" kern="0" dirty="0" smtClean="0">
                <a:solidFill>
                  <a:prstClr val="white"/>
                </a:solidFill>
                <a:latin typeface="Calibri" panose="020F0502020204030204" pitchFamily="34" charset="0"/>
              </a:rPr>
              <a:t>Front-End Tier</a:t>
            </a:r>
            <a:endParaRPr lang="en-GB" sz="2000" kern="0" dirty="0" smtClean="0">
              <a:solidFill>
                <a:prstClr val="white"/>
              </a:solidFill>
              <a:latin typeface="Calibri" panose="020F050202020403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734418" y="3763050"/>
            <a:ext cx="15151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2000" kern="0" dirty="0" smtClean="0">
                <a:solidFill>
                  <a:prstClr val="white"/>
                </a:solidFill>
                <a:latin typeface="Calibri" panose="020F0502020204030204" pitchFamily="34" charset="0"/>
              </a:rPr>
              <a:t>Fieldbus Tier</a:t>
            </a:r>
            <a:endParaRPr lang="en-GB" sz="2000" kern="0" dirty="0" smtClean="0">
              <a:solidFill>
                <a:prstClr val="white"/>
              </a:solidFill>
              <a:latin typeface="Calibri" panose="020F0502020204030204" pitchFamily="34" charset="0"/>
            </a:endParaRPr>
          </a:p>
        </p:txBody>
      </p:sp>
      <p:grpSp>
        <p:nvGrpSpPr>
          <p:cNvPr id="58" name="Group 57"/>
          <p:cNvGrpSpPr/>
          <p:nvPr/>
        </p:nvGrpSpPr>
        <p:grpSpPr>
          <a:xfrm>
            <a:off x="8782758" y="4645732"/>
            <a:ext cx="427463" cy="83109"/>
            <a:chOff x="13123736" y="7589355"/>
            <a:chExt cx="471000" cy="90000"/>
          </a:xfrm>
        </p:grpSpPr>
        <p:sp>
          <p:nvSpPr>
            <p:cNvPr id="100" name="Oval 99"/>
            <p:cNvSpPr/>
            <p:nvPr/>
          </p:nvSpPr>
          <p:spPr>
            <a:xfrm>
              <a:off x="13123736" y="7589355"/>
              <a:ext cx="90000" cy="90000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GB" kern="0" smtClean="0">
                <a:solidFill>
                  <a:prstClr val="white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01" name="Oval 100"/>
            <p:cNvSpPr/>
            <p:nvPr/>
          </p:nvSpPr>
          <p:spPr>
            <a:xfrm>
              <a:off x="13314236" y="7589355"/>
              <a:ext cx="90000" cy="90000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GB" kern="0" smtClean="0">
                <a:solidFill>
                  <a:prstClr val="white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02" name="Oval 101"/>
            <p:cNvSpPr/>
            <p:nvPr/>
          </p:nvSpPr>
          <p:spPr>
            <a:xfrm>
              <a:off x="13504736" y="7589355"/>
              <a:ext cx="90000" cy="90000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GB" kern="0" smtClean="0">
                <a:solidFill>
                  <a:prstClr val="white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60" name="TextBox 59"/>
          <p:cNvSpPr txBox="1"/>
          <p:nvPr/>
        </p:nvSpPr>
        <p:spPr>
          <a:xfrm>
            <a:off x="734418" y="5331592"/>
            <a:ext cx="22076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2000" kern="0" dirty="0" smtClean="0">
                <a:solidFill>
                  <a:prstClr val="white"/>
                </a:solidFill>
                <a:latin typeface="Calibri" panose="020F0502020204030204" pitchFamily="34" charset="0"/>
              </a:rPr>
              <a:t>Distributed I/O Tier</a:t>
            </a:r>
            <a:endParaRPr lang="en-GB" sz="2000" kern="0" dirty="0" smtClean="0">
              <a:solidFill>
                <a:prstClr val="white"/>
              </a:solidFill>
              <a:latin typeface="Calibri" panose="020F0502020204030204" pitchFamily="34" charset="0"/>
            </a:endParaRPr>
          </a:p>
        </p:txBody>
      </p:sp>
      <p:grpSp>
        <p:nvGrpSpPr>
          <p:cNvPr id="69" name="Group 68"/>
          <p:cNvGrpSpPr/>
          <p:nvPr/>
        </p:nvGrpSpPr>
        <p:grpSpPr>
          <a:xfrm>
            <a:off x="4428201" y="1791880"/>
            <a:ext cx="349309" cy="355420"/>
            <a:chOff x="20718960" y="25048471"/>
            <a:chExt cx="1005056" cy="1005056"/>
          </a:xfrm>
        </p:grpSpPr>
        <p:sp>
          <p:nvSpPr>
            <p:cNvPr id="70" name="Oval 69"/>
            <p:cNvSpPr/>
            <p:nvPr/>
          </p:nvSpPr>
          <p:spPr>
            <a:xfrm rot="2700000">
              <a:off x="20718960" y="25048471"/>
              <a:ext cx="1005056" cy="1005056"/>
            </a:xfrm>
            <a:prstGeom prst="ellipse">
              <a:avLst/>
            </a:prstGeom>
            <a:solidFill>
              <a:srgbClr val="FFFFFF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3507730">
                <a:defRPr/>
              </a:pPr>
              <a:endParaRPr lang="en-GB" sz="6905" kern="0" smtClean="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pic>
          <p:nvPicPr>
            <p:cNvPr id="71" name="Picture 7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700000">
              <a:off x="20852358" y="25181869"/>
              <a:ext cx="738261" cy="738261"/>
            </a:xfrm>
            <a:prstGeom prst="rect">
              <a:avLst/>
            </a:prstGeom>
          </p:spPr>
        </p:pic>
      </p:grpSp>
      <p:grpSp>
        <p:nvGrpSpPr>
          <p:cNvPr id="104" name="Group 103"/>
          <p:cNvGrpSpPr/>
          <p:nvPr/>
        </p:nvGrpSpPr>
        <p:grpSpPr>
          <a:xfrm>
            <a:off x="2948858" y="3174186"/>
            <a:ext cx="7946866" cy="615519"/>
            <a:chOff x="2967320" y="3184087"/>
            <a:chExt cx="7946866" cy="615519"/>
          </a:xfrm>
        </p:grpSpPr>
        <p:cxnSp>
          <p:nvCxnSpPr>
            <p:cNvPr id="105" name="Straight Connector 104"/>
            <p:cNvCxnSpPr/>
            <p:nvPr/>
          </p:nvCxnSpPr>
          <p:spPr>
            <a:xfrm flipV="1">
              <a:off x="2967320" y="3754401"/>
              <a:ext cx="7833238" cy="14987"/>
            </a:xfrm>
            <a:prstGeom prst="line">
              <a:avLst/>
            </a:prstGeom>
            <a:noFill/>
            <a:ln w="63500" cap="flat" cmpd="sng" algn="ctr">
              <a:solidFill>
                <a:srgbClr val="FF6699"/>
              </a:solidFill>
              <a:prstDash val="solid"/>
              <a:miter lim="800000"/>
            </a:ln>
            <a:effectLst/>
          </p:spPr>
        </p:cxnSp>
        <p:sp>
          <p:nvSpPr>
            <p:cNvPr id="106" name="TextBox 105"/>
            <p:cNvSpPr txBox="1"/>
            <p:nvPr/>
          </p:nvSpPr>
          <p:spPr>
            <a:xfrm>
              <a:off x="7393670" y="3399496"/>
              <a:ext cx="352051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2000" kern="0" dirty="0" smtClean="0">
                  <a:solidFill>
                    <a:srgbClr val="FF6699"/>
                  </a:solidFill>
                  <a:latin typeface="Calibri" panose="020F0502020204030204" pitchFamily="34" charset="0"/>
                </a:rPr>
                <a:t>Fieldbus </a:t>
              </a:r>
              <a:r>
                <a:rPr lang="en-US" kern="0" dirty="0" smtClean="0">
                  <a:solidFill>
                    <a:srgbClr val="FF6699"/>
                  </a:solidFill>
                  <a:latin typeface="Calibri" panose="020F0502020204030204" pitchFamily="34" charset="0"/>
                </a:rPr>
                <a:t>(WorldFIP/PROFINET/</a:t>
              </a:r>
              <a:r>
                <a:rPr lang="en-US" kern="0" dirty="0" err="1" smtClean="0">
                  <a:solidFill>
                    <a:srgbClr val="FF6699"/>
                  </a:solidFill>
                  <a:latin typeface="Calibri" panose="020F0502020204030204" pitchFamily="34" charset="0"/>
                </a:rPr>
                <a:t>etc</a:t>
              </a:r>
              <a:r>
                <a:rPr lang="en-US" kern="0" dirty="0" smtClean="0">
                  <a:solidFill>
                    <a:srgbClr val="FF6699"/>
                  </a:solidFill>
                  <a:latin typeface="Calibri" panose="020F0502020204030204" pitchFamily="34" charset="0"/>
                </a:rPr>
                <a:t>)</a:t>
              </a:r>
              <a:endParaRPr lang="en-GB" kern="0" dirty="0" smtClean="0">
                <a:solidFill>
                  <a:srgbClr val="FF6699"/>
                </a:solidFill>
                <a:latin typeface="Calibri" panose="020F0502020204030204" pitchFamily="34" charset="0"/>
              </a:endParaRPr>
            </a:p>
          </p:txBody>
        </p:sp>
        <p:cxnSp>
          <p:nvCxnSpPr>
            <p:cNvPr id="107" name="Straight Connector 106"/>
            <p:cNvCxnSpPr/>
            <p:nvPr/>
          </p:nvCxnSpPr>
          <p:spPr>
            <a:xfrm flipH="1">
              <a:off x="2997800" y="3184087"/>
              <a:ext cx="2362" cy="600540"/>
            </a:xfrm>
            <a:prstGeom prst="line">
              <a:avLst/>
            </a:prstGeom>
            <a:noFill/>
            <a:ln w="63500" cap="flat" cmpd="sng" algn="ctr">
              <a:solidFill>
                <a:srgbClr val="FF6699"/>
              </a:solidFill>
              <a:prstDash val="solid"/>
              <a:miter lim="800000"/>
            </a:ln>
            <a:effectLst/>
          </p:spPr>
        </p:cxnSp>
      </p:grpSp>
      <p:grpSp>
        <p:nvGrpSpPr>
          <p:cNvPr id="108" name="Group 107"/>
          <p:cNvGrpSpPr/>
          <p:nvPr/>
        </p:nvGrpSpPr>
        <p:grpSpPr>
          <a:xfrm>
            <a:off x="6977877" y="3784627"/>
            <a:ext cx="1339989" cy="2133821"/>
            <a:chOff x="6977877" y="3784627"/>
            <a:chExt cx="1339989" cy="2133821"/>
          </a:xfrm>
        </p:grpSpPr>
        <p:grpSp>
          <p:nvGrpSpPr>
            <p:cNvPr id="109" name="Group 108"/>
            <p:cNvGrpSpPr/>
            <p:nvPr/>
          </p:nvGrpSpPr>
          <p:grpSpPr>
            <a:xfrm>
              <a:off x="6977877" y="3784627"/>
              <a:ext cx="1234744" cy="2133821"/>
              <a:chOff x="4375035" y="14148652"/>
              <a:chExt cx="1896319" cy="3220781"/>
            </a:xfrm>
          </p:grpSpPr>
          <p:grpSp>
            <p:nvGrpSpPr>
              <p:cNvPr id="111" name="Group 110"/>
              <p:cNvGrpSpPr/>
              <p:nvPr/>
            </p:nvGrpSpPr>
            <p:grpSpPr>
              <a:xfrm>
                <a:off x="4375035" y="14557373"/>
                <a:ext cx="1896318" cy="1829318"/>
                <a:chOff x="4379722" y="14557373"/>
                <a:chExt cx="1896318" cy="1829318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4379722" y="14557373"/>
                  <a:ext cx="1896318" cy="1829318"/>
                </a:xfrm>
                <a:prstGeom prst="rect">
                  <a:avLst/>
                </a:prstGeom>
                <a:solidFill>
                  <a:srgbClr val="E7E6E6">
                    <a:lumMod val="2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lIns="0" tIns="0" rIns="0" bIns="0" rtlCol="0" anchor="ctr"/>
                <a:lstStyle/>
                <a:p>
                  <a:pPr algn="ctr">
                    <a:defRPr/>
                  </a:pPr>
                  <a:r>
                    <a:rPr lang="en-US" sz="2400" kern="0" dirty="0" smtClean="0">
                      <a:solidFill>
                        <a:prstClr val="white"/>
                      </a:solidFill>
                      <a:latin typeface="Calibri" panose="020F0502020204030204" pitchFamily="34" charset="0"/>
                    </a:rPr>
                    <a:t>DIO3</a:t>
                  </a:r>
                  <a:endParaRPr lang="en-GB" sz="2400" kern="0" dirty="0" smtClean="0">
                    <a:solidFill>
                      <a:prstClr val="white"/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116" name="Rectangle 115"/>
                <p:cNvSpPr/>
                <p:nvPr/>
              </p:nvSpPr>
              <p:spPr>
                <a:xfrm>
                  <a:off x="4517677" y="14561121"/>
                  <a:ext cx="1620409" cy="418236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>
                    <a:defRPr/>
                  </a:pPr>
                  <a:r>
                    <a:rPr lang="en-US" sz="2000" kern="0" dirty="0" smtClean="0">
                      <a:solidFill>
                        <a:prstClr val="white"/>
                      </a:solidFill>
                      <a:latin typeface="Calibri" panose="020F0502020204030204" pitchFamily="34" charset="0"/>
                    </a:rPr>
                    <a:t>slave</a:t>
                  </a:r>
                  <a:endParaRPr lang="en-GB" sz="2000" kern="0" dirty="0" smtClean="0">
                    <a:solidFill>
                      <a:prstClr val="white"/>
                    </a:solidFill>
                    <a:latin typeface="Calibri" panose="020F0502020204030204" pitchFamily="34" charset="0"/>
                  </a:endParaRPr>
                </a:p>
              </p:txBody>
            </p:sp>
          </p:grpSp>
          <p:sp>
            <p:nvSpPr>
              <p:cNvPr id="112" name="Rectangle 111"/>
              <p:cNvSpPr/>
              <p:nvPr/>
            </p:nvSpPr>
            <p:spPr>
              <a:xfrm>
                <a:off x="4375035" y="16899123"/>
                <a:ext cx="1896319" cy="470310"/>
              </a:xfrm>
              <a:prstGeom prst="rect">
                <a:avLst/>
              </a:prstGeom>
              <a:solidFill>
                <a:srgbClr val="4A206A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lIns="0" rIns="0" rtlCol="0" anchor="ctr"/>
              <a:lstStyle/>
              <a:p>
                <a:pPr algn="ctr">
                  <a:defRPr/>
                </a:pPr>
                <a:r>
                  <a:rPr lang="en-US" sz="2000" kern="0" dirty="0" smtClean="0">
                    <a:solidFill>
                      <a:prstClr val="white"/>
                    </a:solidFill>
                    <a:latin typeface="Calibri" panose="020F0502020204030204" pitchFamily="34" charset="0"/>
                  </a:rPr>
                  <a:t>sensor</a:t>
                </a:r>
                <a:endParaRPr lang="en-GB" sz="2000" kern="0" dirty="0" smtClean="0">
                  <a:solidFill>
                    <a:prstClr val="white"/>
                  </a:solidFill>
                  <a:latin typeface="Calibri" panose="020F0502020204030204" pitchFamily="34" charset="0"/>
                </a:endParaRPr>
              </a:p>
            </p:txBody>
          </p:sp>
          <p:cxnSp>
            <p:nvCxnSpPr>
              <p:cNvPr id="113" name="Straight Connector 112"/>
              <p:cNvCxnSpPr>
                <a:stCxn id="116" idx="0"/>
              </p:cNvCxnSpPr>
              <p:nvPr/>
            </p:nvCxnSpPr>
            <p:spPr>
              <a:xfrm flipH="1" flipV="1">
                <a:off x="5323194" y="14148652"/>
                <a:ext cx="1" cy="412469"/>
              </a:xfrm>
              <a:prstGeom prst="line">
                <a:avLst/>
              </a:prstGeom>
              <a:noFill/>
              <a:ln w="63500" cap="flat" cmpd="sng" algn="ctr">
                <a:solidFill>
                  <a:srgbClr val="FF6699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14" name="Straight Connector 113"/>
              <p:cNvCxnSpPr>
                <a:stCxn id="115" idx="2"/>
                <a:endCxn id="112" idx="0"/>
              </p:cNvCxnSpPr>
              <p:nvPr/>
            </p:nvCxnSpPr>
            <p:spPr>
              <a:xfrm>
                <a:off x="5323194" y="16386691"/>
                <a:ext cx="1" cy="512432"/>
              </a:xfrm>
              <a:prstGeom prst="line">
                <a:avLst/>
              </a:prstGeom>
              <a:noFill/>
              <a:ln w="63500" cap="flat" cmpd="sng" algn="ctr">
                <a:solidFill>
                  <a:srgbClr val="000000"/>
                </a:solidFill>
                <a:prstDash val="solid"/>
                <a:miter lim="800000"/>
              </a:ln>
              <a:effectLst/>
            </p:spPr>
          </p:cxnSp>
        </p:grpSp>
        <p:pic>
          <p:nvPicPr>
            <p:cNvPr id="110" name="Picture 109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425"/>
            <a:stretch/>
          </p:blipFill>
          <p:spPr>
            <a:xfrm>
              <a:off x="7973409" y="3905703"/>
              <a:ext cx="344457" cy="343018"/>
            </a:xfrm>
            <a:prstGeom prst="rect">
              <a:avLst/>
            </a:prstGeom>
          </p:spPr>
        </p:pic>
      </p:grpSp>
      <p:grpSp>
        <p:nvGrpSpPr>
          <p:cNvPr id="117" name="Group 116"/>
          <p:cNvGrpSpPr/>
          <p:nvPr/>
        </p:nvGrpSpPr>
        <p:grpSpPr>
          <a:xfrm>
            <a:off x="9780359" y="3784627"/>
            <a:ext cx="1344965" cy="2133821"/>
            <a:chOff x="9780359" y="3784627"/>
            <a:chExt cx="1344965" cy="2133821"/>
          </a:xfrm>
        </p:grpSpPr>
        <p:grpSp>
          <p:nvGrpSpPr>
            <p:cNvPr id="118" name="Group 117"/>
            <p:cNvGrpSpPr/>
            <p:nvPr/>
          </p:nvGrpSpPr>
          <p:grpSpPr>
            <a:xfrm>
              <a:off x="9780359" y="3784627"/>
              <a:ext cx="1234744" cy="2133821"/>
              <a:chOff x="4375035" y="14148652"/>
              <a:chExt cx="1896319" cy="3220781"/>
            </a:xfrm>
          </p:grpSpPr>
          <p:grpSp>
            <p:nvGrpSpPr>
              <p:cNvPr id="120" name="Group 119"/>
              <p:cNvGrpSpPr/>
              <p:nvPr/>
            </p:nvGrpSpPr>
            <p:grpSpPr>
              <a:xfrm>
                <a:off x="4375035" y="14557373"/>
                <a:ext cx="1896318" cy="1829318"/>
                <a:chOff x="4379722" y="14557373"/>
                <a:chExt cx="1896318" cy="1829318"/>
              </a:xfrm>
            </p:grpSpPr>
            <p:sp>
              <p:nvSpPr>
                <p:cNvPr id="124" name="Rectangle 123"/>
                <p:cNvSpPr/>
                <p:nvPr/>
              </p:nvSpPr>
              <p:spPr>
                <a:xfrm>
                  <a:off x="4379722" y="14557373"/>
                  <a:ext cx="1896318" cy="1829318"/>
                </a:xfrm>
                <a:prstGeom prst="rect">
                  <a:avLst/>
                </a:prstGeom>
                <a:solidFill>
                  <a:srgbClr val="E7E6E6">
                    <a:lumMod val="2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lIns="0" tIns="0" rIns="0" bIns="0" rtlCol="0" anchor="ctr"/>
                <a:lstStyle/>
                <a:p>
                  <a:pPr algn="ctr">
                    <a:defRPr/>
                  </a:pPr>
                  <a:r>
                    <a:rPr lang="en-US" sz="2400" kern="0" dirty="0" err="1" smtClean="0">
                      <a:solidFill>
                        <a:prstClr val="white"/>
                      </a:solidFill>
                      <a:latin typeface="Calibri" panose="020F0502020204030204" pitchFamily="34" charset="0"/>
                    </a:rPr>
                    <a:t>DIOn</a:t>
                  </a:r>
                  <a:endParaRPr lang="en-GB" sz="2400" kern="0" dirty="0" smtClean="0">
                    <a:solidFill>
                      <a:prstClr val="white"/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125" name="Rectangle 124"/>
                <p:cNvSpPr/>
                <p:nvPr/>
              </p:nvSpPr>
              <p:spPr>
                <a:xfrm>
                  <a:off x="4517677" y="14561121"/>
                  <a:ext cx="1620409" cy="418236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>
                    <a:defRPr/>
                  </a:pPr>
                  <a:r>
                    <a:rPr lang="en-US" sz="2000" kern="0" dirty="0" smtClean="0">
                      <a:solidFill>
                        <a:prstClr val="white"/>
                      </a:solidFill>
                      <a:latin typeface="Calibri" panose="020F0502020204030204" pitchFamily="34" charset="0"/>
                    </a:rPr>
                    <a:t>slave</a:t>
                  </a:r>
                  <a:endParaRPr lang="en-GB" sz="2000" kern="0" dirty="0" smtClean="0">
                    <a:solidFill>
                      <a:prstClr val="white"/>
                    </a:solidFill>
                    <a:latin typeface="Calibri" panose="020F0502020204030204" pitchFamily="34" charset="0"/>
                  </a:endParaRPr>
                </a:p>
              </p:txBody>
            </p:sp>
          </p:grpSp>
          <p:sp>
            <p:nvSpPr>
              <p:cNvPr id="121" name="Rectangle 120"/>
              <p:cNvSpPr/>
              <p:nvPr/>
            </p:nvSpPr>
            <p:spPr>
              <a:xfrm>
                <a:off x="4375035" y="16899123"/>
                <a:ext cx="1896319" cy="470310"/>
              </a:xfrm>
              <a:prstGeom prst="rect">
                <a:avLst/>
              </a:prstGeom>
              <a:solidFill>
                <a:srgbClr val="4A206A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lIns="0" rIns="0" rtlCol="0" anchor="ctr"/>
              <a:lstStyle/>
              <a:p>
                <a:pPr algn="ctr">
                  <a:defRPr/>
                </a:pPr>
                <a:r>
                  <a:rPr lang="en-US" sz="2000" kern="0" dirty="0" smtClean="0">
                    <a:solidFill>
                      <a:prstClr val="white"/>
                    </a:solidFill>
                    <a:latin typeface="Calibri" panose="020F0502020204030204" pitchFamily="34" charset="0"/>
                  </a:rPr>
                  <a:t>sensor</a:t>
                </a:r>
                <a:endParaRPr lang="en-GB" sz="2000" kern="0" dirty="0" smtClean="0">
                  <a:solidFill>
                    <a:prstClr val="white"/>
                  </a:solidFill>
                  <a:latin typeface="Calibri" panose="020F0502020204030204" pitchFamily="34" charset="0"/>
                </a:endParaRPr>
              </a:p>
            </p:txBody>
          </p:sp>
          <p:cxnSp>
            <p:nvCxnSpPr>
              <p:cNvPr id="122" name="Straight Connector 121"/>
              <p:cNvCxnSpPr>
                <a:stCxn id="125" idx="0"/>
              </p:cNvCxnSpPr>
              <p:nvPr/>
            </p:nvCxnSpPr>
            <p:spPr>
              <a:xfrm flipH="1" flipV="1">
                <a:off x="5323194" y="14148652"/>
                <a:ext cx="1" cy="412469"/>
              </a:xfrm>
              <a:prstGeom prst="line">
                <a:avLst/>
              </a:prstGeom>
              <a:noFill/>
              <a:ln w="63500" cap="flat" cmpd="sng" algn="ctr">
                <a:solidFill>
                  <a:srgbClr val="FF6699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23" name="Straight Connector 122"/>
              <p:cNvCxnSpPr>
                <a:stCxn id="124" idx="2"/>
                <a:endCxn id="121" idx="0"/>
              </p:cNvCxnSpPr>
              <p:nvPr/>
            </p:nvCxnSpPr>
            <p:spPr>
              <a:xfrm>
                <a:off x="5323194" y="16386691"/>
                <a:ext cx="1" cy="512432"/>
              </a:xfrm>
              <a:prstGeom prst="line">
                <a:avLst/>
              </a:prstGeom>
              <a:noFill/>
              <a:ln w="63500" cap="flat" cmpd="sng" algn="ctr">
                <a:solidFill>
                  <a:srgbClr val="000000"/>
                </a:solidFill>
                <a:prstDash val="solid"/>
                <a:miter lim="800000"/>
              </a:ln>
              <a:effectLst/>
            </p:spPr>
          </p:cxnSp>
        </p:grpSp>
        <p:pic>
          <p:nvPicPr>
            <p:cNvPr id="119" name="Picture 118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425"/>
            <a:stretch/>
          </p:blipFill>
          <p:spPr>
            <a:xfrm>
              <a:off x="10780867" y="3905703"/>
              <a:ext cx="344457" cy="343018"/>
            </a:xfrm>
            <a:prstGeom prst="rect">
              <a:avLst/>
            </a:prstGeom>
          </p:spPr>
        </p:pic>
      </p:grpSp>
      <p:grpSp>
        <p:nvGrpSpPr>
          <p:cNvPr id="126" name="Group 125"/>
          <p:cNvGrpSpPr/>
          <p:nvPr/>
        </p:nvGrpSpPr>
        <p:grpSpPr>
          <a:xfrm>
            <a:off x="5172995" y="3784627"/>
            <a:ext cx="1366454" cy="2133821"/>
            <a:chOff x="5172995" y="3784627"/>
            <a:chExt cx="1366454" cy="2133821"/>
          </a:xfrm>
        </p:grpSpPr>
        <p:grpSp>
          <p:nvGrpSpPr>
            <p:cNvPr id="127" name="Group 126"/>
            <p:cNvGrpSpPr/>
            <p:nvPr/>
          </p:nvGrpSpPr>
          <p:grpSpPr>
            <a:xfrm>
              <a:off x="5172995" y="3784627"/>
              <a:ext cx="1234744" cy="2133821"/>
              <a:chOff x="4375035" y="14148652"/>
              <a:chExt cx="1896319" cy="3220781"/>
            </a:xfrm>
          </p:grpSpPr>
          <p:grpSp>
            <p:nvGrpSpPr>
              <p:cNvPr id="131" name="Group 130"/>
              <p:cNvGrpSpPr/>
              <p:nvPr/>
            </p:nvGrpSpPr>
            <p:grpSpPr>
              <a:xfrm>
                <a:off x="4375035" y="14557373"/>
                <a:ext cx="1896318" cy="1829318"/>
                <a:chOff x="4379722" y="14557373"/>
                <a:chExt cx="1896318" cy="1829318"/>
              </a:xfrm>
            </p:grpSpPr>
            <p:sp>
              <p:nvSpPr>
                <p:cNvPr id="135" name="Rectangle 134"/>
                <p:cNvSpPr/>
                <p:nvPr/>
              </p:nvSpPr>
              <p:spPr>
                <a:xfrm>
                  <a:off x="4379722" y="14557373"/>
                  <a:ext cx="1896318" cy="1829318"/>
                </a:xfrm>
                <a:prstGeom prst="rect">
                  <a:avLst/>
                </a:prstGeom>
                <a:solidFill>
                  <a:srgbClr val="E7E6E6">
                    <a:lumMod val="2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lIns="0" tIns="0" rIns="0" bIns="0" rtlCol="0" anchor="ctr"/>
                <a:lstStyle/>
                <a:p>
                  <a:pPr algn="ctr">
                    <a:defRPr/>
                  </a:pPr>
                  <a:r>
                    <a:rPr lang="en-US" sz="2400" kern="0" dirty="0" smtClean="0">
                      <a:solidFill>
                        <a:prstClr val="white"/>
                      </a:solidFill>
                      <a:latin typeface="Calibri" panose="020F0502020204030204" pitchFamily="34" charset="0"/>
                    </a:rPr>
                    <a:t>DIO2</a:t>
                  </a:r>
                  <a:endParaRPr lang="en-GB" sz="2400" kern="0" dirty="0" smtClean="0">
                    <a:solidFill>
                      <a:prstClr val="white"/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136" name="Rectangle 135"/>
                <p:cNvSpPr/>
                <p:nvPr/>
              </p:nvSpPr>
              <p:spPr>
                <a:xfrm>
                  <a:off x="4517677" y="14561121"/>
                  <a:ext cx="1620409" cy="418236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>
                    <a:defRPr/>
                  </a:pPr>
                  <a:r>
                    <a:rPr lang="en-US" sz="2000" kern="0" dirty="0" smtClean="0">
                      <a:solidFill>
                        <a:prstClr val="white"/>
                      </a:solidFill>
                      <a:latin typeface="Calibri" panose="020F0502020204030204" pitchFamily="34" charset="0"/>
                    </a:rPr>
                    <a:t>slave</a:t>
                  </a:r>
                  <a:endParaRPr lang="en-GB" sz="2000" kern="0" dirty="0" smtClean="0">
                    <a:solidFill>
                      <a:prstClr val="white"/>
                    </a:solidFill>
                    <a:latin typeface="Calibri" panose="020F0502020204030204" pitchFamily="34" charset="0"/>
                  </a:endParaRPr>
                </a:p>
              </p:txBody>
            </p:sp>
          </p:grpSp>
          <p:sp>
            <p:nvSpPr>
              <p:cNvPr id="132" name="Rectangle 131"/>
              <p:cNvSpPr/>
              <p:nvPr/>
            </p:nvSpPr>
            <p:spPr>
              <a:xfrm>
                <a:off x="4375035" y="16899123"/>
                <a:ext cx="1896319" cy="470310"/>
              </a:xfrm>
              <a:prstGeom prst="rect">
                <a:avLst/>
              </a:prstGeom>
              <a:solidFill>
                <a:srgbClr val="4A206A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lIns="0" rIns="0" rtlCol="0" anchor="ctr"/>
              <a:lstStyle/>
              <a:p>
                <a:pPr algn="ctr">
                  <a:defRPr/>
                </a:pPr>
                <a:r>
                  <a:rPr lang="en-GB" sz="2000" kern="0" dirty="0" smtClean="0">
                    <a:solidFill>
                      <a:prstClr val="white"/>
                    </a:solidFill>
                    <a:latin typeface="Calibri" panose="020F0502020204030204" pitchFamily="34" charset="0"/>
                  </a:rPr>
                  <a:t>actuator</a:t>
                </a:r>
              </a:p>
            </p:txBody>
          </p:sp>
          <p:cxnSp>
            <p:nvCxnSpPr>
              <p:cNvPr id="133" name="Straight Connector 132"/>
              <p:cNvCxnSpPr>
                <a:stCxn id="136" idx="0"/>
              </p:cNvCxnSpPr>
              <p:nvPr/>
            </p:nvCxnSpPr>
            <p:spPr>
              <a:xfrm flipH="1" flipV="1">
                <a:off x="5323194" y="14148652"/>
                <a:ext cx="1" cy="412469"/>
              </a:xfrm>
              <a:prstGeom prst="line">
                <a:avLst/>
              </a:prstGeom>
              <a:noFill/>
              <a:ln w="63500" cap="flat" cmpd="sng" algn="ctr">
                <a:solidFill>
                  <a:srgbClr val="FF6699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34" name="Straight Connector 133"/>
              <p:cNvCxnSpPr>
                <a:stCxn id="135" idx="2"/>
                <a:endCxn id="132" idx="0"/>
              </p:cNvCxnSpPr>
              <p:nvPr/>
            </p:nvCxnSpPr>
            <p:spPr>
              <a:xfrm>
                <a:off x="5323194" y="16386691"/>
                <a:ext cx="1" cy="512432"/>
              </a:xfrm>
              <a:prstGeom prst="line">
                <a:avLst/>
              </a:prstGeom>
              <a:noFill/>
              <a:ln w="63500" cap="flat" cmpd="sng" algn="ctr">
                <a:solidFill>
                  <a:srgbClr val="000000"/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128" name="Group 127"/>
            <p:cNvGrpSpPr/>
            <p:nvPr/>
          </p:nvGrpSpPr>
          <p:grpSpPr>
            <a:xfrm>
              <a:off x="6190140" y="3893301"/>
              <a:ext cx="349309" cy="355420"/>
              <a:chOff x="20718960" y="25048471"/>
              <a:chExt cx="1005056" cy="1005056"/>
            </a:xfrm>
          </p:grpSpPr>
          <p:sp>
            <p:nvSpPr>
              <p:cNvPr id="129" name="Oval 128"/>
              <p:cNvSpPr/>
              <p:nvPr/>
            </p:nvSpPr>
            <p:spPr>
              <a:xfrm rot="2700000">
                <a:off x="20718960" y="25048471"/>
                <a:ext cx="1005056" cy="1005056"/>
              </a:xfrm>
              <a:prstGeom prst="ellipse">
                <a:avLst/>
              </a:prstGeom>
              <a:solidFill>
                <a:srgbClr val="FFFFFF"/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3507730">
                  <a:defRPr/>
                </a:pPr>
                <a:endParaRPr lang="en-GB" sz="6905" kern="0" smtClean="0">
                  <a:solidFill>
                    <a:srgbClr val="000000"/>
                  </a:solidFill>
                  <a:latin typeface="Calibri" panose="020F0502020204030204" pitchFamily="34" charset="0"/>
                </a:endParaRPr>
              </a:p>
            </p:txBody>
          </p:sp>
          <p:pic>
            <p:nvPicPr>
              <p:cNvPr id="130" name="Picture 129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700000">
                <a:off x="20852358" y="25181869"/>
                <a:ext cx="738261" cy="738261"/>
              </a:xfrm>
              <a:prstGeom prst="rect">
                <a:avLst/>
              </a:prstGeom>
            </p:spPr>
          </p:pic>
        </p:grpSp>
      </p:grpSp>
      <p:grpSp>
        <p:nvGrpSpPr>
          <p:cNvPr id="137" name="Group 136"/>
          <p:cNvGrpSpPr/>
          <p:nvPr/>
        </p:nvGrpSpPr>
        <p:grpSpPr>
          <a:xfrm>
            <a:off x="3368113" y="3784627"/>
            <a:ext cx="1300211" cy="2133821"/>
            <a:chOff x="3368113" y="3784627"/>
            <a:chExt cx="1300211" cy="2133821"/>
          </a:xfrm>
        </p:grpSpPr>
        <p:grpSp>
          <p:nvGrpSpPr>
            <p:cNvPr id="138" name="Group 137"/>
            <p:cNvGrpSpPr/>
            <p:nvPr/>
          </p:nvGrpSpPr>
          <p:grpSpPr>
            <a:xfrm>
              <a:off x="3368113" y="3784627"/>
              <a:ext cx="1234744" cy="2133821"/>
              <a:chOff x="4375035" y="14148652"/>
              <a:chExt cx="1896319" cy="3220781"/>
            </a:xfrm>
          </p:grpSpPr>
          <p:grpSp>
            <p:nvGrpSpPr>
              <p:cNvPr id="142" name="Group 141"/>
              <p:cNvGrpSpPr/>
              <p:nvPr/>
            </p:nvGrpSpPr>
            <p:grpSpPr>
              <a:xfrm>
                <a:off x="4375035" y="14557373"/>
                <a:ext cx="1896318" cy="1829318"/>
                <a:chOff x="4379722" y="14557373"/>
                <a:chExt cx="1896318" cy="1829318"/>
              </a:xfrm>
            </p:grpSpPr>
            <p:sp>
              <p:nvSpPr>
                <p:cNvPr id="146" name="Rectangle 145"/>
                <p:cNvSpPr/>
                <p:nvPr/>
              </p:nvSpPr>
              <p:spPr>
                <a:xfrm>
                  <a:off x="4379722" y="14557373"/>
                  <a:ext cx="1896318" cy="1829318"/>
                </a:xfrm>
                <a:prstGeom prst="rect">
                  <a:avLst/>
                </a:prstGeom>
                <a:solidFill>
                  <a:srgbClr val="E7E6E6">
                    <a:lumMod val="2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lIns="0" tIns="0" rIns="0" bIns="0" rtlCol="0" anchor="ctr"/>
                <a:lstStyle/>
                <a:p>
                  <a:pPr algn="ctr">
                    <a:defRPr/>
                  </a:pPr>
                  <a:r>
                    <a:rPr lang="en-US" sz="2400" kern="0" dirty="0" smtClean="0">
                      <a:solidFill>
                        <a:prstClr val="white"/>
                      </a:solidFill>
                      <a:latin typeface="Calibri" panose="020F0502020204030204" pitchFamily="34" charset="0"/>
                    </a:rPr>
                    <a:t>DIO1</a:t>
                  </a:r>
                  <a:endParaRPr lang="en-GB" sz="2400" kern="0" dirty="0" smtClean="0">
                    <a:solidFill>
                      <a:prstClr val="white"/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147" name="Rectangle 146"/>
                <p:cNvSpPr/>
                <p:nvPr/>
              </p:nvSpPr>
              <p:spPr>
                <a:xfrm>
                  <a:off x="4517677" y="14561121"/>
                  <a:ext cx="1620409" cy="418236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>
                    <a:defRPr/>
                  </a:pPr>
                  <a:r>
                    <a:rPr lang="en-US" sz="2000" kern="0" dirty="0" smtClean="0">
                      <a:solidFill>
                        <a:prstClr val="white"/>
                      </a:solidFill>
                      <a:latin typeface="Calibri" panose="020F0502020204030204" pitchFamily="34" charset="0"/>
                    </a:rPr>
                    <a:t>slave</a:t>
                  </a:r>
                  <a:endParaRPr lang="en-GB" sz="2000" kern="0" dirty="0" smtClean="0">
                    <a:solidFill>
                      <a:prstClr val="white"/>
                    </a:solidFill>
                    <a:latin typeface="Calibri" panose="020F0502020204030204" pitchFamily="34" charset="0"/>
                  </a:endParaRPr>
                </a:p>
              </p:txBody>
            </p:sp>
          </p:grpSp>
          <p:sp>
            <p:nvSpPr>
              <p:cNvPr id="143" name="Rectangle 142"/>
              <p:cNvSpPr/>
              <p:nvPr/>
            </p:nvSpPr>
            <p:spPr>
              <a:xfrm>
                <a:off x="4375035" y="16899123"/>
                <a:ext cx="1896319" cy="470310"/>
              </a:xfrm>
              <a:prstGeom prst="rect">
                <a:avLst/>
              </a:prstGeom>
              <a:solidFill>
                <a:srgbClr val="4A206A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lIns="0" rIns="0" rtlCol="0" anchor="ctr"/>
              <a:lstStyle/>
              <a:p>
                <a:pPr algn="ctr">
                  <a:defRPr/>
                </a:pPr>
                <a:r>
                  <a:rPr lang="en-US" sz="2000" kern="0" dirty="0" smtClean="0">
                    <a:solidFill>
                      <a:prstClr val="white"/>
                    </a:solidFill>
                    <a:latin typeface="Calibri" panose="020F0502020204030204" pitchFamily="34" charset="0"/>
                  </a:rPr>
                  <a:t>actuator</a:t>
                </a:r>
                <a:endParaRPr lang="en-GB" sz="2000" kern="0" dirty="0" smtClean="0">
                  <a:solidFill>
                    <a:prstClr val="white"/>
                  </a:solidFill>
                  <a:latin typeface="Calibri" panose="020F0502020204030204" pitchFamily="34" charset="0"/>
                </a:endParaRPr>
              </a:p>
            </p:txBody>
          </p:sp>
          <p:cxnSp>
            <p:nvCxnSpPr>
              <p:cNvPr id="144" name="Straight Connector 143"/>
              <p:cNvCxnSpPr>
                <a:stCxn id="147" idx="0"/>
              </p:cNvCxnSpPr>
              <p:nvPr/>
            </p:nvCxnSpPr>
            <p:spPr>
              <a:xfrm flipH="1" flipV="1">
                <a:off x="5323194" y="14148652"/>
                <a:ext cx="1" cy="412469"/>
              </a:xfrm>
              <a:prstGeom prst="line">
                <a:avLst/>
              </a:prstGeom>
              <a:noFill/>
              <a:ln w="63500" cap="flat" cmpd="sng" algn="ctr">
                <a:solidFill>
                  <a:srgbClr val="FF6699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45" name="Straight Connector 144"/>
              <p:cNvCxnSpPr>
                <a:stCxn id="146" idx="2"/>
                <a:endCxn id="143" idx="0"/>
              </p:cNvCxnSpPr>
              <p:nvPr/>
            </p:nvCxnSpPr>
            <p:spPr>
              <a:xfrm>
                <a:off x="5323194" y="16386691"/>
                <a:ext cx="1" cy="512432"/>
              </a:xfrm>
              <a:prstGeom prst="line">
                <a:avLst/>
              </a:prstGeom>
              <a:noFill/>
              <a:ln w="63500" cap="flat" cmpd="sng" algn="ctr">
                <a:solidFill>
                  <a:srgbClr val="000000"/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139" name="Group 138"/>
            <p:cNvGrpSpPr/>
            <p:nvPr/>
          </p:nvGrpSpPr>
          <p:grpSpPr>
            <a:xfrm>
              <a:off x="4319015" y="3893301"/>
              <a:ext cx="349309" cy="355420"/>
              <a:chOff x="20718960" y="25048471"/>
              <a:chExt cx="1005056" cy="1005056"/>
            </a:xfrm>
          </p:grpSpPr>
          <p:sp>
            <p:nvSpPr>
              <p:cNvPr id="140" name="Oval 139"/>
              <p:cNvSpPr/>
              <p:nvPr/>
            </p:nvSpPr>
            <p:spPr>
              <a:xfrm rot="2700000">
                <a:off x="20718960" y="25048471"/>
                <a:ext cx="1005056" cy="1005056"/>
              </a:xfrm>
              <a:prstGeom prst="ellipse">
                <a:avLst/>
              </a:prstGeom>
              <a:solidFill>
                <a:srgbClr val="FFFFFF"/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3507730">
                  <a:defRPr/>
                </a:pPr>
                <a:endParaRPr lang="en-GB" sz="6905" kern="0" smtClean="0">
                  <a:solidFill>
                    <a:srgbClr val="000000"/>
                  </a:solidFill>
                  <a:latin typeface="Calibri" panose="020F0502020204030204" pitchFamily="34" charset="0"/>
                </a:endParaRPr>
              </a:p>
            </p:txBody>
          </p:sp>
          <p:pic>
            <p:nvPicPr>
              <p:cNvPr id="141" name="Picture 140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700000">
                <a:off x="20852358" y="25181869"/>
                <a:ext cx="738261" cy="738261"/>
              </a:xfrm>
              <a:prstGeom prst="rect">
                <a:avLst/>
              </a:prstGeom>
            </p:spPr>
          </p:pic>
        </p:grpSp>
      </p:grpSp>
      <p:grpSp>
        <p:nvGrpSpPr>
          <p:cNvPr id="68" name="Group 67"/>
          <p:cNvGrpSpPr/>
          <p:nvPr/>
        </p:nvGrpSpPr>
        <p:grpSpPr>
          <a:xfrm>
            <a:off x="4858343" y="1368226"/>
            <a:ext cx="4351878" cy="1756849"/>
            <a:chOff x="4742321" y="1344794"/>
            <a:chExt cx="4351878" cy="1756849"/>
          </a:xfrm>
        </p:grpSpPr>
        <p:pic>
          <p:nvPicPr>
            <p:cNvPr id="72" name="Picture 2" descr="Image result for vme crate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5295" b="97760" l="4000" r="97167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38288" y="1344794"/>
              <a:ext cx="1488876" cy="12183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3" name="Picture 4" descr="Image result for kontron kiss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5390" b="70074" l="2500" r="975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4848" y="1841069"/>
              <a:ext cx="2249351" cy="12605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4" name="Picture 6" descr="https://www.ohwr.org/attachments/1916/svectop_s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42321" y="1607267"/>
              <a:ext cx="1495249" cy="116638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5" name="Picture 8" descr="https://www.ohwr.org/attachments/552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t="4893" b="100000" l="3000" r="9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89474" y="1367446"/>
              <a:ext cx="1556304" cy="10178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339452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51" grpId="0" animBg="1"/>
      <p:bldP spid="56" grpId="0"/>
      <p:bldP spid="57" grpId="0" build="allAtOnce"/>
      <p:bldP spid="6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Rectangle 62"/>
          <p:cNvSpPr/>
          <p:nvPr/>
        </p:nvSpPr>
        <p:spPr>
          <a:xfrm>
            <a:off x="733005" y="4239174"/>
            <a:ext cx="10734385" cy="1477344"/>
          </a:xfrm>
          <a:prstGeom prst="rect">
            <a:avLst/>
          </a:prstGeom>
          <a:solidFill>
            <a:srgbClr val="D0E2F0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>
              <a:defRPr/>
            </a:pPr>
            <a:endParaRPr lang="en-GB" kern="0" smtClean="0">
              <a:solidFill>
                <a:prstClr val="white"/>
              </a:solidFill>
              <a:latin typeface="Calibri" panose="020F050202020403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725041" y="2781228"/>
            <a:ext cx="10729650" cy="1379435"/>
          </a:xfrm>
          <a:prstGeom prst="rect">
            <a:avLst/>
          </a:prstGeom>
          <a:solidFill>
            <a:srgbClr val="D0E2F0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>
              <a:defRPr/>
            </a:pPr>
            <a:endParaRPr lang="en-GB" kern="0" smtClean="0">
              <a:solidFill>
                <a:prstClr val="white"/>
              </a:solidFill>
              <a:latin typeface="Calibri" panose="020F050202020403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704853" y="260503"/>
            <a:ext cx="678230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/>
            <a:r>
              <a:rPr lang="en-GB" sz="4000" dirty="0" smtClean="0">
                <a:solidFill>
                  <a:prstClr val="white"/>
                </a:solidFill>
                <a:latin typeface="Calibri" panose="020F0502020204030204" pitchFamily="34" charset="0"/>
              </a:rPr>
              <a:t>Custom Electronics </a:t>
            </a:r>
            <a:r>
              <a:rPr lang="en-GB" sz="4000" dirty="0">
                <a:solidFill>
                  <a:prstClr val="white"/>
                </a:solidFill>
                <a:latin typeface="Calibri" panose="020F0502020204030204" pitchFamily="34" charset="0"/>
              </a:rPr>
              <a:t>A</a:t>
            </a:r>
            <a:r>
              <a:rPr lang="en-GB" sz="4000" dirty="0" smtClean="0">
                <a:solidFill>
                  <a:prstClr val="white"/>
                </a:solidFill>
                <a:latin typeface="Calibri" panose="020F0502020204030204" pitchFamily="34" charset="0"/>
              </a:rPr>
              <a:t>rchitecture</a:t>
            </a:r>
            <a:endParaRPr lang="en-GB" sz="4000" dirty="0">
              <a:solidFill>
                <a:prstClr val="white"/>
              </a:solidFill>
              <a:latin typeface="Calibri" panose="020F0502020204030204" pitchFamily="34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6BE8-4E9A-451D-94B6-6E96BAD0B43D}" type="slidenum">
              <a:rPr lang="en-GB" sz="1400" smtClean="0">
                <a:solidFill>
                  <a:prstClr val="white"/>
                </a:solidFill>
                <a:latin typeface="Calibri" panose="020F0502020204030204" pitchFamily="34" charset="0"/>
              </a:rPr>
              <a:pPr/>
              <a:t>3</a:t>
            </a:fld>
            <a:endParaRPr lang="en-GB" sz="1400" dirty="0">
              <a:solidFill>
                <a:prstClr val="white"/>
              </a:solidFill>
              <a:latin typeface="Calibri" panose="020F050202020403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728506" y="4228369"/>
            <a:ext cx="10742350" cy="1490646"/>
          </a:xfrm>
          <a:prstGeom prst="rect">
            <a:avLst/>
          </a:prstGeom>
          <a:noFill/>
          <a:ln w="38100" cap="flat" cmpd="sng" algn="ctr">
            <a:solidFill>
              <a:schemeClr val="accent1"/>
            </a:solidFill>
            <a:prstDash val="sysDash"/>
            <a:miter lim="800000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>
              <a:defRPr/>
            </a:pPr>
            <a:endParaRPr lang="en-GB" kern="0" smtClean="0">
              <a:solidFill>
                <a:prstClr val="white"/>
              </a:solidFill>
              <a:latin typeface="Calibri" panose="020F050202020403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728506" y="2779014"/>
            <a:ext cx="10742350" cy="1379136"/>
          </a:xfrm>
          <a:prstGeom prst="rect">
            <a:avLst/>
          </a:prstGeom>
          <a:noFill/>
          <a:ln w="38100" cap="flat" cmpd="sng" algn="ctr">
            <a:solidFill>
              <a:schemeClr val="accent1"/>
            </a:solidFill>
            <a:prstDash val="sysDash"/>
            <a:miter lim="800000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>
              <a:defRPr/>
            </a:pPr>
            <a:endParaRPr lang="en-GB" kern="0" smtClean="0">
              <a:solidFill>
                <a:prstClr val="white"/>
              </a:solidFill>
              <a:latin typeface="Calibri" panose="020F0502020204030204" pitchFamily="34" charset="0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728506" y="1377538"/>
            <a:ext cx="10742351" cy="1335968"/>
          </a:xfrm>
          <a:prstGeom prst="rect">
            <a:avLst/>
          </a:prstGeom>
          <a:noFill/>
          <a:ln w="38100" cap="flat" cmpd="sng" algn="ctr">
            <a:solidFill>
              <a:schemeClr val="accent1"/>
            </a:solidFill>
            <a:prstDash val="sysDash"/>
            <a:miter lim="800000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>
              <a:defRPr/>
            </a:pPr>
            <a:endParaRPr lang="en-GB" kern="0" smtClean="0">
              <a:solidFill>
                <a:prstClr val="white"/>
              </a:solidFill>
              <a:latin typeface="Calibri" panose="020F0502020204030204" pitchFamily="34" charset="0"/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1469438" y="1936391"/>
            <a:ext cx="3202911" cy="1240199"/>
          </a:xfrm>
          <a:prstGeom prst="rect">
            <a:avLst/>
          </a:prstGeom>
          <a:solidFill>
            <a:srgbClr val="9A0000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>
              <a:defRPr/>
            </a:pPr>
            <a:r>
              <a:rPr lang="en-US" sz="2400" kern="0" dirty="0" smtClean="0">
                <a:solidFill>
                  <a:prstClr val="white"/>
                </a:solidFill>
                <a:latin typeface="Calibri" panose="020F0502020204030204" pitchFamily="34" charset="0"/>
              </a:rPr>
              <a:t>Front-End Computer</a:t>
            </a:r>
          </a:p>
          <a:p>
            <a:pPr algn="ctr">
              <a:defRPr/>
            </a:pPr>
            <a:r>
              <a:rPr lang="en-US" sz="2000" kern="0" dirty="0" smtClean="0">
                <a:solidFill>
                  <a:prstClr val="white"/>
                </a:solidFill>
                <a:latin typeface="Calibri" panose="020F0502020204030204" pitchFamily="34" charset="0"/>
              </a:rPr>
              <a:t>VME/PICMG/PLC</a:t>
            </a:r>
          </a:p>
          <a:p>
            <a:pPr algn="ctr">
              <a:defRPr/>
            </a:pPr>
            <a:endParaRPr lang="en-GB" kern="0" dirty="0" smtClean="0">
              <a:solidFill>
                <a:prstClr val="white"/>
              </a:solidFill>
              <a:latin typeface="Calibri" panose="020F0502020204030204" pitchFamily="34" charset="0"/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1809778" y="2809090"/>
            <a:ext cx="2522230" cy="381481"/>
          </a:xfrm>
          <a:prstGeom prst="rect">
            <a:avLst/>
          </a:prstGeom>
          <a:solidFill>
            <a:srgbClr val="76717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2000" kern="0" dirty="0" smtClean="0">
                <a:solidFill>
                  <a:prstClr val="white"/>
                </a:solidFill>
                <a:latin typeface="Calibri" panose="020F0502020204030204" pitchFamily="34" charset="0"/>
              </a:rPr>
              <a:t>master</a:t>
            </a:r>
            <a:endParaRPr lang="en-GB" sz="2000" kern="0" dirty="0" smtClean="0">
              <a:solidFill>
                <a:prstClr val="white"/>
              </a:solidFill>
              <a:latin typeface="Calibri" panose="020F050202020403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734418" y="1416638"/>
            <a:ext cx="16818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2000" kern="0" dirty="0" smtClean="0">
                <a:solidFill>
                  <a:prstClr val="white"/>
                </a:solidFill>
                <a:latin typeface="Calibri" panose="020F0502020204030204" pitchFamily="34" charset="0"/>
              </a:rPr>
              <a:t>Front-End Tier</a:t>
            </a:r>
            <a:endParaRPr lang="en-GB" sz="2000" kern="0" dirty="0" smtClean="0">
              <a:solidFill>
                <a:prstClr val="white"/>
              </a:solidFill>
              <a:latin typeface="Calibri" panose="020F050202020403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734418" y="3763050"/>
            <a:ext cx="15151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2000" kern="0" dirty="0" smtClean="0">
                <a:latin typeface="Calibri" panose="020F0502020204030204" pitchFamily="34" charset="0"/>
              </a:rPr>
              <a:t>Fieldbus Tier</a:t>
            </a:r>
            <a:endParaRPr lang="en-GB" sz="2000" kern="0" dirty="0" smtClean="0">
              <a:latin typeface="Calibri" panose="020F0502020204030204" pitchFamily="34" charset="0"/>
            </a:endParaRPr>
          </a:p>
        </p:txBody>
      </p:sp>
      <p:grpSp>
        <p:nvGrpSpPr>
          <p:cNvPr id="58" name="Group 57"/>
          <p:cNvGrpSpPr/>
          <p:nvPr/>
        </p:nvGrpSpPr>
        <p:grpSpPr>
          <a:xfrm>
            <a:off x="8782758" y="4645732"/>
            <a:ext cx="427463" cy="83109"/>
            <a:chOff x="13123736" y="7589355"/>
            <a:chExt cx="471000" cy="90000"/>
          </a:xfrm>
        </p:grpSpPr>
        <p:sp>
          <p:nvSpPr>
            <p:cNvPr id="100" name="Oval 99"/>
            <p:cNvSpPr/>
            <p:nvPr/>
          </p:nvSpPr>
          <p:spPr>
            <a:xfrm>
              <a:off x="13123736" y="7589355"/>
              <a:ext cx="90000" cy="90000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GB" kern="0" smtClean="0">
                <a:solidFill>
                  <a:prstClr val="white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01" name="Oval 100"/>
            <p:cNvSpPr/>
            <p:nvPr/>
          </p:nvSpPr>
          <p:spPr>
            <a:xfrm>
              <a:off x="13314236" y="7589355"/>
              <a:ext cx="90000" cy="90000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GB" kern="0" smtClean="0">
                <a:solidFill>
                  <a:prstClr val="white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02" name="Oval 101"/>
            <p:cNvSpPr/>
            <p:nvPr/>
          </p:nvSpPr>
          <p:spPr>
            <a:xfrm>
              <a:off x="13504736" y="7589355"/>
              <a:ext cx="90000" cy="90000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GB" kern="0" smtClean="0">
                <a:solidFill>
                  <a:prstClr val="white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60" name="TextBox 59"/>
          <p:cNvSpPr txBox="1"/>
          <p:nvPr/>
        </p:nvSpPr>
        <p:spPr>
          <a:xfrm>
            <a:off x="734418" y="5331592"/>
            <a:ext cx="22076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2000" kern="0" dirty="0" smtClean="0">
                <a:latin typeface="Calibri" panose="020F0502020204030204" pitchFamily="34" charset="0"/>
              </a:rPr>
              <a:t>Distributed I/O Tier</a:t>
            </a:r>
            <a:endParaRPr lang="en-GB" sz="2000" kern="0" dirty="0" smtClean="0">
              <a:latin typeface="Calibri" panose="020F0502020204030204" pitchFamily="34" charset="0"/>
            </a:endParaRPr>
          </a:p>
        </p:txBody>
      </p:sp>
      <p:grpSp>
        <p:nvGrpSpPr>
          <p:cNvPr id="69" name="Group 68"/>
          <p:cNvGrpSpPr/>
          <p:nvPr/>
        </p:nvGrpSpPr>
        <p:grpSpPr>
          <a:xfrm>
            <a:off x="4428201" y="1791880"/>
            <a:ext cx="349309" cy="355420"/>
            <a:chOff x="20718960" y="25048471"/>
            <a:chExt cx="1005056" cy="1005056"/>
          </a:xfrm>
        </p:grpSpPr>
        <p:sp>
          <p:nvSpPr>
            <p:cNvPr id="70" name="Oval 69"/>
            <p:cNvSpPr/>
            <p:nvPr/>
          </p:nvSpPr>
          <p:spPr>
            <a:xfrm rot="2700000">
              <a:off x="20718960" y="25048471"/>
              <a:ext cx="1005056" cy="1005056"/>
            </a:xfrm>
            <a:prstGeom prst="ellipse">
              <a:avLst/>
            </a:prstGeom>
            <a:solidFill>
              <a:srgbClr val="FFFFFF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3507730">
                <a:defRPr/>
              </a:pPr>
              <a:endParaRPr lang="en-GB" sz="6905" kern="0" smtClean="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pic>
          <p:nvPicPr>
            <p:cNvPr id="71" name="Picture 7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700000">
              <a:off x="20852358" y="25181869"/>
              <a:ext cx="738261" cy="738261"/>
            </a:xfrm>
            <a:prstGeom prst="rect">
              <a:avLst/>
            </a:prstGeom>
          </p:spPr>
        </p:pic>
      </p:grpSp>
      <p:grpSp>
        <p:nvGrpSpPr>
          <p:cNvPr id="104" name="Group 103"/>
          <p:cNvGrpSpPr/>
          <p:nvPr/>
        </p:nvGrpSpPr>
        <p:grpSpPr>
          <a:xfrm>
            <a:off x="2948858" y="3174186"/>
            <a:ext cx="7946866" cy="615519"/>
            <a:chOff x="2967320" y="3184087"/>
            <a:chExt cx="7946866" cy="615519"/>
          </a:xfrm>
        </p:grpSpPr>
        <p:cxnSp>
          <p:nvCxnSpPr>
            <p:cNvPr id="105" name="Straight Connector 104"/>
            <p:cNvCxnSpPr/>
            <p:nvPr/>
          </p:nvCxnSpPr>
          <p:spPr>
            <a:xfrm flipV="1">
              <a:off x="2967320" y="3754401"/>
              <a:ext cx="7833238" cy="14987"/>
            </a:xfrm>
            <a:prstGeom prst="line">
              <a:avLst/>
            </a:prstGeom>
            <a:noFill/>
            <a:ln w="63500" cap="flat" cmpd="sng" algn="ctr">
              <a:solidFill>
                <a:srgbClr val="FF6699"/>
              </a:solidFill>
              <a:prstDash val="solid"/>
              <a:miter lim="800000"/>
            </a:ln>
            <a:effectLst/>
          </p:spPr>
        </p:cxnSp>
        <p:sp>
          <p:nvSpPr>
            <p:cNvPr id="106" name="TextBox 105"/>
            <p:cNvSpPr txBox="1"/>
            <p:nvPr/>
          </p:nvSpPr>
          <p:spPr>
            <a:xfrm>
              <a:off x="7393670" y="3399496"/>
              <a:ext cx="352051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2000" kern="0" dirty="0" smtClean="0">
                  <a:solidFill>
                    <a:srgbClr val="FF6699"/>
                  </a:solidFill>
                  <a:latin typeface="Calibri" panose="020F0502020204030204" pitchFamily="34" charset="0"/>
                </a:rPr>
                <a:t>Fieldbus </a:t>
              </a:r>
              <a:r>
                <a:rPr lang="en-US" kern="0" dirty="0" smtClean="0">
                  <a:solidFill>
                    <a:srgbClr val="FF6699"/>
                  </a:solidFill>
                  <a:latin typeface="Calibri" panose="020F0502020204030204" pitchFamily="34" charset="0"/>
                </a:rPr>
                <a:t>(WorldFIP/PROFINET/</a:t>
              </a:r>
              <a:r>
                <a:rPr lang="en-US" kern="0" dirty="0" err="1" smtClean="0">
                  <a:solidFill>
                    <a:srgbClr val="FF6699"/>
                  </a:solidFill>
                  <a:latin typeface="Calibri" panose="020F0502020204030204" pitchFamily="34" charset="0"/>
                </a:rPr>
                <a:t>etc</a:t>
              </a:r>
              <a:r>
                <a:rPr lang="en-US" kern="0" dirty="0" smtClean="0">
                  <a:solidFill>
                    <a:srgbClr val="FF6699"/>
                  </a:solidFill>
                  <a:latin typeface="Calibri" panose="020F0502020204030204" pitchFamily="34" charset="0"/>
                </a:rPr>
                <a:t>)</a:t>
              </a:r>
              <a:endParaRPr lang="en-GB" kern="0" dirty="0" smtClean="0">
                <a:solidFill>
                  <a:srgbClr val="FF6699"/>
                </a:solidFill>
                <a:latin typeface="Calibri" panose="020F0502020204030204" pitchFamily="34" charset="0"/>
              </a:endParaRPr>
            </a:p>
          </p:txBody>
        </p:sp>
        <p:cxnSp>
          <p:nvCxnSpPr>
            <p:cNvPr id="107" name="Straight Connector 106"/>
            <p:cNvCxnSpPr/>
            <p:nvPr/>
          </p:nvCxnSpPr>
          <p:spPr>
            <a:xfrm flipH="1">
              <a:off x="2997800" y="3184087"/>
              <a:ext cx="2362" cy="600540"/>
            </a:xfrm>
            <a:prstGeom prst="line">
              <a:avLst/>
            </a:prstGeom>
            <a:noFill/>
            <a:ln w="63500" cap="flat" cmpd="sng" algn="ctr">
              <a:solidFill>
                <a:srgbClr val="FF6699"/>
              </a:solidFill>
              <a:prstDash val="solid"/>
              <a:miter lim="800000"/>
            </a:ln>
            <a:effectLst/>
          </p:spPr>
        </p:cxnSp>
      </p:grpSp>
      <p:grpSp>
        <p:nvGrpSpPr>
          <p:cNvPr id="108" name="Group 107"/>
          <p:cNvGrpSpPr/>
          <p:nvPr/>
        </p:nvGrpSpPr>
        <p:grpSpPr>
          <a:xfrm>
            <a:off x="6977877" y="3784627"/>
            <a:ext cx="1339989" cy="2133821"/>
            <a:chOff x="6977877" y="3784627"/>
            <a:chExt cx="1339989" cy="2133821"/>
          </a:xfrm>
        </p:grpSpPr>
        <p:grpSp>
          <p:nvGrpSpPr>
            <p:cNvPr id="109" name="Group 108"/>
            <p:cNvGrpSpPr/>
            <p:nvPr/>
          </p:nvGrpSpPr>
          <p:grpSpPr>
            <a:xfrm>
              <a:off x="6977877" y="3784627"/>
              <a:ext cx="1234744" cy="2133821"/>
              <a:chOff x="4375035" y="14148652"/>
              <a:chExt cx="1896319" cy="3220781"/>
            </a:xfrm>
          </p:grpSpPr>
          <p:grpSp>
            <p:nvGrpSpPr>
              <p:cNvPr id="111" name="Group 110"/>
              <p:cNvGrpSpPr/>
              <p:nvPr/>
            </p:nvGrpSpPr>
            <p:grpSpPr>
              <a:xfrm>
                <a:off x="4375035" y="14557373"/>
                <a:ext cx="1896318" cy="1829318"/>
                <a:chOff x="4379722" y="14557373"/>
                <a:chExt cx="1896318" cy="1829318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4379722" y="14557373"/>
                  <a:ext cx="1896318" cy="1829318"/>
                </a:xfrm>
                <a:prstGeom prst="rect">
                  <a:avLst/>
                </a:prstGeom>
                <a:solidFill>
                  <a:srgbClr val="E7E6E6">
                    <a:lumMod val="2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lIns="0" tIns="0" rIns="0" bIns="0" rtlCol="0" anchor="ctr"/>
                <a:lstStyle/>
                <a:p>
                  <a:pPr algn="ctr">
                    <a:defRPr/>
                  </a:pPr>
                  <a:r>
                    <a:rPr lang="en-US" sz="2400" kern="0" dirty="0" smtClean="0">
                      <a:solidFill>
                        <a:prstClr val="white"/>
                      </a:solidFill>
                      <a:latin typeface="Calibri" panose="020F0502020204030204" pitchFamily="34" charset="0"/>
                    </a:rPr>
                    <a:t>DIO3</a:t>
                  </a:r>
                  <a:endParaRPr lang="en-GB" sz="2400" kern="0" dirty="0" smtClean="0">
                    <a:solidFill>
                      <a:prstClr val="white"/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116" name="Rectangle 115"/>
                <p:cNvSpPr/>
                <p:nvPr/>
              </p:nvSpPr>
              <p:spPr>
                <a:xfrm>
                  <a:off x="4517677" y="14561121"/>
                  <a:ext cx="1620409" cy="418236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>
                    <a:defRPr/>
                  </a:pPr>
                  <a:r>
                    <a:rPr lang="en-US" sz="2000" kern="0" dirty="0" smtClean="0">
                      <a:solidFill>
                        <a:prstClr val="white"/>
                      </a:solidFill>
                      <a:latin typeface="Calibri" panose="020F0502020204030204" pitchFamily="34" charset="0"/>
                    </a:rPr>
                    <a:t>slave</a:t>
                  </a:r>
                  <a:endParaRPr lang="en-GB" sz="2000" kern="0" dirty="0" smtClean="0">
                    <a:solidFill>
                      <a:prstClr val="white"/>
                    </a:solidFill>
                    <a:latin typeface="Calibri" panose="020F0502020204030204" pitchFamily="34" charset="0"/>
                  </a:endParaRPr>
                </a:p>
              </p:txBody>
            </p:sp>
          </p:grpSp>
          <p:sp>
            <p:nvSpPr>
              <p:cNvPr id="112" name="Rectangle 111"/>
              <p:cNvSpPr/>
              <p:nvPr/>
            </p:nvSpPr>
            <p:spPr>
              <a:xfrm>
                <a:off x="4375035" y="16899123"/>
                <a:ext cx="1896319" cy="470310"/>
              </a:xfrm>
              <a:prstGeom prst="rect">
                <a:avLst/>
              </a:prstGeom>
              <a:solidFill>
                <a:srgbClr val="4A206A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lIns="0" rIns="0" rtlCol="0" anchor="ctr"/>
              <a:lstStyle/>
              <a:p>
                <a:pPr algn="ctr">
                  <a:defRPr/>
                </a:pPr>
                <a:r>
                  <a:rPr lang="en-US" sz="2000" kern="0" dirty="0" smtClean="0">
                    <a:solidFill>
                      <a:prstClr val="white"/>
                    </a:solidFill>
                    <a:latin typeface="Calibri" panose="020F0502020204030204" pitchFamily="34" charset="0"/>
                  </a:rPr>
                  <a:t>sensor</a:t>
                </a:r>
                <a:endParaRPr lang="en-GB" sz="2000" kern="0" dirty="0" smtClean="0">
                  <a:solidFill>
                    <a:prstClr val="white"/>
                  </a:solidFill>
                  <a:latin typeface="Calibri" panose="020F0502020204030204" pitchFamily="34" charset="0"/>
                </a:endParaRPr>
              </a:p>
            </p:txBody>
          </p:sp>
          <p:cxnSp>
            <p:nvCxnSpPr>
              <p:cNvPr id="113" name="Straight Connector 112"/>
              <p:cNvCxnSpPr>
                <a:stCxn id="116" idx="0"/>
              </p:cNvCxnSpPr>
              <p:nvPr/>
            </p:nvCxnSpPr>
            <p:spPr>
              <a:xfrm flipH="1" flipV="1">
                <a:off x="5323194" y="14148652"/>
                <a:ext cx="1" cy="412469"/>
              </a:xfrm>
              <a:prstGeom prst="line">
                <a:avLst/>
              </a:prstGeom>
              <a:noFill/>
              <a:ln w="63500" cap="flat" cmpd="sng" algn="ctr">
                <a:solidFill>
                  <a:srgbClr val="FF6699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14" name="Straight Connector 113"/>
              <p:cNvCxnSpPr>
                <a:stCxn id="115" idx="2"/>
                <a:endCxn id="112" idx="0"/>
              </p:cNvCxnSpPr>
              <p:nvPr/>
            </p:nvCxnSpPr>
            <p:spPr>
              <a:xfrm>
                <a:off x="5323194" y="16386691"/>
                <a:ext cx="1" cy="512432"/>
              </a:xfrm>
              <a:prstGeom prst="line">
                <a:avLst/>
              </a:prstGeom>
              <a:noFill/>
              <a:ln w="63500" cap="flat" cmpd="sng" algn="ctr">
                <a:solidFill>
                  <a:srgbClr val="000000"/>
                </a:solidFill>
                <a:prstDash val="solid"/>
                <a:miter lim="800000"/>
              </a:ln>
              <a:effectLst/>
            </p:spPr>
          </p:cxnSp>
        </p:grpSp>
        <p:pic>
          <p:nvPicPr>
            <p:cNvPr id="110" name="Picture 109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425"/>
            <a:stretch/>
          </p:blipFill>
          <p:spPr>
            <a:xfrm>
              <a:off x="7973409" y="3905703"/>
              <a:ext cx="344457" cy="343018"/>
            </a:xfrm>
            <a:prstGeom prst="rect">
              <a:avLst/>
            </a:prstGeom>
          </p:spPr>
        </p:pic>
      </p:grpSp>
      <p:grpSp>
        <p:nvGrpSpPr>
          <p:cNvPr id="117" name="Group 116"/>
          <p:cNvGrpSpPr/>
          <p:nvPr/>
        </p:nvGrpSpPr>
        <p:grpSpPr>
          <a:xfrm>
            <a:off x="9780359" y="3784627"/>
            <a:ext cx="1344965" cy="2133821"/>
            <a:chOff x="9780359" y="3784627"/>
            <a:chExt cx="1344965" cy="2133821"/>
          </a:xfrm>
        </p:grpSpPr>
        <p:grpSp>
          <p:nvGrpSpPr>
            <p:cNvPr id="118" name="Group 117"/>
            <p:cNvGrpSpPr/>
            <p:nvPr/>
          </p:nvGrpSpPr>
          <p:grpSpPr>
            <a:xfrm>
              <a:off x="9780359" y="3784627"/>
              <a:ext cx="1234744" cy="2133821"/>
              <a:chOff x="4375035" y="14148652"/>
              <a:chExt cx="1896319" cy="3220781"/>
            </a:xfrm>
          </p:grpSpPr>
          <p:grpSp>
            <p:nvGrpSpPr>
              <p:cNvPr id="120" name="Group 119"/>
              <p:cNvGrpSpPr/>
              <p:nvPr/>
            </p:nvGrpSpPr>
            <p:grpSpPr>
              <a:xfrm>
                <a:off x="4375035" y="14557373"/>
                <a:ext cx="1896318" cy="1829318"/>
                <a:chOff x="4379722" y="14557373"/>
                <a:chExt cx="1896318" cy="1829318"/>
              </a:xfrm>
            </p:grpSpPr>
            <p:sp>
              <p:nvSpPr>
                <p:cNvPr id="124" name="Rectangle 123"/>
                <p:cNvSpPr/>
                <p:nvPr/>
              </p:nvSpPr>
              <p:spPr>
                <a:xfrm>
                  <a:off x="4379722" y="14557373"/>
                  <a:ext cx="1896318" cy="1829318"/>
                </a:xfrm>
                <a:prstGeom prst="rect">
                  <a:avLst/>
                </a:prstGeom>
                <a:solidFill>
                  <a:srgbClr val="E7E6E6">
                    <a:lumMod val="2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lIns="0" tIns="0" rIns="0" bIns="0" rtlCol="0" anchor="ctr"/>
                <a:lstStyle/>
                <a:p>
                  <a:pPr algn="ctr">
                    <a:defRPr/>
                  </a:pPr>
                  <a:r>
                    <a:rPr lang="en-US" sz="2400" kern="0" dirty="0" err="1" smtClean="0">
                      <a:solidFill>
                        <a:prstClr val="white"/>
                      </a:solidFill>
                      <a:latin typeface="Calibri" panose="020F0502020204030204" pitchFamily="34" charset="0"/>
                    </a:rPr>
                    <a:t>DIOn</a:t>
                  </a:r>
                  <a:endParaRPr lang="en-GB" sz="2400" kern="0" dirty="0" smtClean="0">
                    <a:solidFill>
                      <a:prstClr val="white"/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125" name="Rectangle 124"/>
                <p:cNvSpPr/>
                <p:nvPr/>
              </p:nvSpPr>
              <p:spPr>
                <a:xfrm>
                  <a:off x="4517677" y="14561121"/>
                  <a:ext cx="1620409" cy="418236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>
                    <a:defRPr/>
                  </a:pPr>
                  <a:r>
                    <a:rPr lang="en-US" sz="2000" kern="0" dirty="0" smtClean="0">
                      <a:solidFill>
                        <a:prstClr val="white"/>
                      </a:solidFill>
                      <a:latin typeface="Calibri" panose="020F0502020204030204" pitchFamily="34" charset="0"/>
                    </a:rPr>
                    <a:t>slave</a:t>
                  </a:r>
                  <a:endParaRPr lang="en-GB" sz="2000" kern="0" dirty="0" smtClean="0">
                    <a:solidFill>
                      <a:prstClr val="white"/>
                    </a:solidFill>
                    <a:latin typeface="Calibri" panose="020F0502020204030204" pitchFamily="34" charset="0"/>
                  </a:endParaRPr>
                </a:p>
              </p:txBody>
            </p:sp>
          </p:grpSp>
          <p:sp>
            <p:nvSpPr>
              <p:cNvPr id="121" name="Rectangle 120"/>
              <p:cNvSpPr/>
              <p:nvPr/>
            </p:nvSpPr>
            <p:spPr>
              <a:xfrm>
                <a:off x="4375035" y="16899123"/>
                <a:ext cx="1896319" cy="470310"/>
              </a:xfrm>
              <a:prstGeom prst="rect">
                <a:avLst/>
              </a:prstGeom>
              <a:solidFill>
                <a:srgbClr val="4A206A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lIns="0" rIns="0" rtlCol="0" anchor="ctr"/>
              <a:lstStyle/>
              <a:p>
                <a:pPr algn="ctr">
                  <a:defRPr/>
                </a:pPr>
                <a:r>
                  <a:rPr lang="en-US" sz="2000" kern="0" dirty="0" smtClean="0">
                    <a:solidFill>
                      <a:prstClr val="white"/>
                    </a:solidFill>
                    <a:latin typeface="Calibri" panose="020F0502020204030204" pitchFamily="34" charset="0"/>
                  </a:rPr>
                  <a:t>sensor</a:t>
                </a:r>
                <a:endParaRPr lang="en-GB" sz="2000" kern="0" dirty="0" smtClean="0">
                  <a:solidFill>
                    <a:prstClr val="white"/>
                  </a:solidFill>
                  <a:latin typeface="Calibri" panose="020F0502020204030204" pitchFamily="34" charset="0"/>
                </a:endParaRPr>
              </a:p>
            </p:txBody>
          </p:sp>
          <p:cxnSp>
            <p:nvCxnSpPr>
              <p:cNvPr id="122" name="Straight Connector 121"/>
              <p:cNvCxnSpPr>
                <a:stCxn id="125" idx="0"/>
              </p:cNvCxnSpPr>
              <p:nvPr/>
            </p:nvCxnSpPr>
            <p:spPr>
              <a:xfrm flipH="1" flipV="1">
                <a:off x="5323194" y="14148652"/>
                <a:ext cx="1" cy="412469"/>
              </a:xfrm>
              <a:prstGeom prst="line">
                <a:avLst/>
              </a:prstGeom>
              <a:noFill/>
              <a:ln w="63500" cap="flat" cmpd="sng" algn="ctr">
                <a:solidFill>
                  <a:srgbClr val="FF6699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23" name="Straight Connector 122"/>
              <p:cNvCxnSpPr>
                <a:stCxn id="124" idx="2"/>
                <a:endCxn id="121" idx="0"/>
              </p:cNvCxnSpPr>
              <p:nvPr/>
            </p:nvCxnSpPr>
            <p:spPr>
              <a:xfrm>
                <a:off x="5323194" y="16386691"/>
                <a:ext cx="1" cy="512432"/>
              </a:xfrm>
              <a:prstGeom prst="line">
                <a:avLst/>
              </a:prstGeom>
              <a:noFill/>
              <a:ln w="63500" cap="flat" cmpd="sng" algn="ctr">
                <a:solidFill>
                  <a:srgbClr val="000000"/>
                </a:solidFill>
                <a:prstDash val="solid"/>
                <a:miter lim="800000"/>
              </a:ln>
              <a:effectLst/>
            </p:spPr>
          </p:cxnSp>
        </p:grpSp>
        <p:pic>
          <p:nvPicPr>
            <p:cNvPr id="119" name="Picture 118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425"/>
            <a:stretch/>
          </p:blipFill>
          <p:spPr>
            <a:xfrm>
              <a:off x="10780867" y="3905703"/>
              <a:ext cx="344457" cy="343018"/>
            </a:xfrm>
            <a:prstGeom prst="rect">
              <a:avLst/>
            </a:prstGeom>
          </p:spPr>
        </p:pic>
      </p:grpSp>
      <p:grpSp>
        <p:nvGrpSpPr>
          <p:cNvPr id="126" name="Group 125"/>
          <p:cNvGrpSpPr/>
          <p:nvPr/>
        </p:nvGrpSpPr>
        <p:grpSpPr>
          <a:xfrm>
            <a:off x="5172995" y="3784627"/>
            <a:ext cx="1366454" cy="2133821"/>
            <a:chOff x="5172995" y="3784627"/>
            <a:chExt cx="1366454" cy="2133821"/>
          </a:xfrm>
        </p:grpSpPr>
        <p:grpSp>
          <p:nvGrpSpPr>
            <p:cNvPr id="127" name="Group 126"/>
            <p:cNvGrpSpPr/>
            <p:nvPr/>
          </p:nvGrpSpPr>
          <p:grpSpPr>
            <a:xfrm>
              <a:off x="5172995" y="3784627"/>
              <a:ext cx="1234744" cy="2133821"/>
              <a:chOff x="4375035" y="14148652"/>
              <a:chExt cx="1896319" cy="3220781"/>
            </a:xfrm>
          </p:grpSpPr>
          <p:grpSp>
            <p:nvGrpSpPr>
              <p:cNvPr id="131" name="Group 130"/>
              <p:cNvGrpSpPr/>
              <p:nvPr/>
            </p:nvGrpSpPr>
            <p:grpSpPr>
              <a:xfrm>
                <a:off x="4375035" y="14557373"/>
                <a:ext cx="1896318" cy="1829318"/>
                <a:chOff x="4379722" y="14557373"/>
                <a:chExt cx="1896318" cy="1829318"/>
              </a:xfrm>
            </p:grpSpPr>
            <p:sp>
              <p:nvSpPr>
                <p:cNvPr id="135" name="Rectangle 134"/>
                <p:cNvSpPr/>
                <p:nvPr/>
              </p:nvSpPr>
              <p:spPr>
                <a:xfrm>
                  <a:off x="4379722" y="14557373"/>
                  <a:ext cx="1896318" cy="1829318"/>
                </a:xfrm>
                <a:prstGeom prst="rect">
                  <a:avLst/>
                </a:prstGeom>
                <a:solidFill>
                  <a:srgbClr val="E7E6E6">
                    <a:lumMod val="2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lIns="0" tIns="0" rIns="0" bIns="0" rtlCol="0" anchor="ctr"/>
                <a:lstStyle/>
                <a:p>
                  <a:pPr algn="ctr">
                    <a:defRPr/>
                  </a:pPr>
                  <a:r>
                    <a:rPr lang="en-US" sz="2400" kern="0" dirty="0" smtClean="0">
                      <a:solidFill>
                        <a:prstClr val="white"/>
                      </a:solidFill>
                      <a:latin typeface="Calibri" panose="020F0502020204030204" pitchFamily="34" charset="0"/>
                    </a:rPr>
                    <a:t>DIO2</a:t>
                  </a:r>
                  <a:endParaRPr lang="en-GB" sz="2400" kern="0" dirty="0" smtClean="0">
                    <a:solidFill>
                      <a:prstClr val="white"/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136" name="Rectangle 135"/>
                <p:cNvSpPr/>
                <p:nvPr/>
              </p:nvSpPr>
              <p:spPr>
                <a:xfrm>
                  <a:off x="4517677" y="14561121"/>
                  <a:ext cx="1620409" cy="418236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>
                    <a:defRPr/>
                  </a:pPr>
                  <a:r>
                    <a:rPr lang="en-US" sz="2000" kern="0" dirty="0" smtClean="0">
                      <a:solidFill>
                        <a:prstClr val="white"/>
                      </a:solidFill>
                      <a:latin typeface="Calibri" panose="020F0502020204030204" pitchFamily="34" charset="0"/>
                    </a:rPr>
                    <a:t>slave</a:t>
                  </a:r>
                  <a:endParaRPr lang="en-GB" sz="2000" kern="0" dirty="0" smtClean="0">
                    <a:solidFill>
                      <a:prstClr val="white"/>
                    </a:solidFill>
                    <a:latin typeface="Calibri" panose="020F0502020204030204" pitchFamily="34" charset="0"/>
                  </a:endParaRPr>
                </a:p>
              </p:txBody>
            </p:sp>
          </p:grpSp>
          <p:sp>
            <p:nvSpPr>
              <p:cNvPr id="132" name="Rectangle 131"/>
              <p:cNvSpPr/>
              <p:nvPr/>
            </p:nvSpPr>
            <p:spPr>
              <a:xfrm>
                <a:off x="4375035" y="16899123"/>
                <a:ext cx="1896319" cy="470310"/>
              </a:xfrm>
              <a:prstGeom prst="rect">
                <a:avLst/>
              </a:prstGeom>
              <a:solidFill>
                <a:srgbClr val="4A206A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lIns="0" rIns="0" rtlCol="0" anchor="ctr"/>
              <a:lstStyle/>
              <a:p>
                <a:pPr algn="ctr">
                  <a:defRPr/>
                </a:pPr>
                <a:r>
                  <a:rPr lang="en-GB" sz="2000" kern="0" dirty="0" smtClean="0">
                    <a:solidFill>
                      <a:prstClr val="white"/>
                    </a:solidFill>
                    <a:latin typeface="Calibri" panose="020F0502020204030204" pitchFamily="34" charset="0"/>
                  </a:rPr>
                  <a:t>actuator</a:t>
                </a:r>
              </a:p>
            </p:txBody>
          </p:sp>
          <p:cxnSp>
            <p:nvCxnSpPr>
              <p:cNvPr id="133" name="Straight Connector 132"/>
              <p:cNvCxnSpPr>
                <a:stCxn id="136" idx="0"/>
              </p:cNvCxnSpPr>
              <p:nvPr/>
            </p:nvCxnSpPr>
            <p:spPr>
              <a:xfrm flipH="1" flipV="1">
                <a:off x="5323194" y="14148652"/>
                <a:ext cx="1" cy="412469"/>
              </a:xfrm>
              <a:prstGeom prst="line">
                <a:avLst/>
              </a:prstGeom>
              <a:noFill/>
              <a:ln w="63500" cap="flat" cmpd="sng" algn="ctr">
                <a:solidFill>
                  <a:srgbClr val="FF6699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34" name="Straight Connector 133"/>
              <p:cNvCxnSpPr>
                <a:stCxn id="135" idx="2"/>
                <a:endCxn id="132" idx="0"/>
              </p:cNvCxnSpPr>
              <p:nvPr/>
            </p:nvCxnSpPr>
            <p:spPr>
              <a:xfrm>
                <a:off x="5323194" y="16386691"/>
                <a:ext cx="1" cy="512432"/>
              </a:xfrm>
              <a:prstGeom prst="line">
                <a:avLst/>
              </a:prstGeom>
              <a:noFill/>
              <a:ln w="63500" cap="flat" cmpd="sng" algn="ctr">
                <a:solidFill>
                  <a:srgbClr val="000000"/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128" name="Group 127"/>
            <p:cNvGrpSpPr/>
            <p:nvPr/>
          </p:nvGrpSpPr>
          <p:grpSpPr>
            <a:xfrm>
              <a:off x="6190140" y="3893301"/>
              <a:ext cx="349309" cy="355420"/>
              <a:chOff x="20718960" y="25048471"/>
              <a:chExt cx="1005056" cy="1005056"/>
            </a:xfrm>
          </p:grpSpPr>
          <p:sp>
            <p:nvSpPr>
              <p:cNvPr id="129" name="Oval 128"/>
              <p:cNvSpPr/>
              <p:nvPr/>
            </p:nvSpPr>
            <p:spPr>
              <a:xfrm rot="2700000">
                <a:off x="20718960" y="25048471"/>
                <a:ext cx="1005056" cy="1005056"/>
              </a:xfrm>
              <a:prstGeom prst="ellipse">
                <a:avLst/>
              </a:prstGeom>
              <a:solidFill>
                <a:srgbClr val="FFFFFF"/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3507730">
                  <a:defRPr/>
                </a:pPr>
                <a:endParaRPr lang="en-GB" sz="6905" kern="0" smtClean="0">
                  <a:solidFill>
                    <a:srgbClr val="000000"/>
                  </a:solidFill>
                  <a:latin typeface="Calibri" panose="020F0502020204030204" pitchFamily="34" charset="0"/>
                </a:endParaRPr>
              </a:p>
            </p:txBody>
          </p:sp>
          <p:pic>
            <p:nvPicPr>
              <p:cNvPr id="130" name="Picture 129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700000">
                <a:off x="20852358" y="25181869"/>
                <a:ext cx="738261" cy="738261"/>
              </a:xfrm>
              <a:prstGeom prst="rect">
                <a:avLst/>
              </a:prstGeom>
            </p:spPr>
          </p:pic>
        </p:grpSp>
      </p:grpSp>
      <p:grpSp>
        <p:nvGrpSpPr>
          <p:cNvPr id="137" name="Group 136"/>
          <p:cNvGrpSpPr/>
          <p:nvPr/>
        </p:nvGrpSpPr>
        <p:grpSpPr>
          <a:xfrm>
            <a:off x="3368113" y="3784627"/>
            <a:ext cx="1300211" cy="2133821"/>
            <a:chOff x="3368113" y="3784627"/>
            <a:chExt cx="1300211" cy="2133821"/>
          </a:xfrm>
        </p:grpSpPr>
        <p:grpSp>
          <p:nvGrpSpPr>
            <p:cNvPr id="138" name="Group 137"/>
            <p:cNvGrpSpPr/>
            <p:nvPr/>
          </p:nvGrpSpPr>
          <p:grpSpPr>
            <a:xfrm>
              <a:off x="3368113" y="3784627"/>
              <a:ext cx="1234744" cy="2133821"/>
              <a:chOff x="4375035" y="14148652"/>
              <a:chExt cx="1896319" cy="3220781"/>
            </a:xfrm>
          </p:grpSpPr>
          <p:grpSp>
            <p:nvGrpSpPr>
              <p:cNvPr id="142" name="Group 141"/>
              <p:cNvGrpSpPr/>
              <p:nvPr/>
            </p:nvGrpSpPr>
            <p:grpSpPr>
              <a:xfrm>
                <a:off x="4375035" y="14557373"/>
                <a:ext cx="1896318" cy="1829318"/>
                <a:chOff x="4379722" y="14557373"/>
                <a:chExt cx="1896318" cy="1829318"/>
              </a:xfrm>
            </p:grpSpPr>
            <p:sp>
              <p:nvSpPr>
                <p:cNvPr id="146" name="Rectangle 145"/>
                <p:cNvSpPr/>
                <p:nvPr/>
              </p:nvSpPr>
              <p:spPr>
                <a:xfrm>
                  <a:off x="4379722" y="14557373"/>
                  <a:ext cx="1896318" cy="1829318"/>
                </a:xfrm>
                <a:prstGeom prst="rect">
                  <a:avLst/>
                </a:prstGeom>
                <a:solidFill>
                  <a:srgbClr val="E7E6E6">
                    <a:lumMod val="2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lIns="0" tIns="0" rIns="0" bIns="0" rtlCol="0" anchor="ctr"/>
                <a:lstStyle/>
                <a:p>
                  <a:pPr algn="ctr">
                    <a:defRPr/>
                  </a:pPr>
                  <a:r>
                    <a:rPr lang="en-US" sz="2400" kern="0" dirty="0" smtClean="0">
                      <a:solidFill>
                        <a:prstClr val="white"/>
                      </a:solidFill>
                      <a:latin typeface="Calibri" panose="020F0502020204030204" pitchFamily="34" charset="0"/>
                    </a:rPr>
                    <a:t>DIO1</a:t>
                  </a:r>
                  <a:endParaRPr lang="en-GB" sz="2400" kern="0" dirty="0" smtClean="0">
                    <a:solidFill>
                      <a:prstClr val="white"/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147" name="Rectangle 146"/>
                <p:cNvSpPr/>
                <p:nvPr/>
              </p:nvSpPr>
              <p:spPr>
                <a:xfrm>
                  <a:off x="4517677" y="14561121"/>
                  <a:ext cx="1620409" cy="418236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>
                    <a:defRPr/>
                  </a:pPr>
                  <a:r>
                    <a:rPr lang="en-US" sz="2000" kern="0" dirty="0" smtClean="0">
                      <a:solidFill>
                        <a:prstClr val="white"/>
                      </a:solidFill>
                      <a:latin typeface="Calibri" panose="020F0502020204030204" pitchFamily="34" charset="0"/>
                    </a:rPr>
                    <a:t>slave</a:t>
                  </a:r>
                  <a:endParaRPr lang="en-GB" sz="2000" kern="0" dirty="0" smtClean="0">
                    <a:solidFill>
                      <a:prstClr val="white"/>
                    </a:solidFill>
                    <a:latin typeface="Calibri" panose="020F0502020204030204" pitchFamily="34" charset="0"/>
                  </a:endParaRPr>
                </a:p>
              </p:txBody>
            </p:sp>
          </p:grpSp>
          <p:sp>
            <p:nvSpPr>
              <p:cNvPr id="143" name="Rectangle 142"/>
              <p:cNvSpPr/>
              <p:nvPr/>
            </p:nvSpPr>
            <p:spPr>
              <a:xfrm>
                <a:off x="4375035" y="16899123"/>
                <a:ext cx="1896319" cy="470310"/>
              </a:xfrm>
              <a:prstGeom prst="rect">
                <a:avLst/>
              </a:prstGeom>
              <a:solidFill>
                <a:srgbClr val="4A206A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lIns="0" rIns="0" rtlCol="0" anchor="ctr"/>
              <a:lstStyle/>
              <a:p>
                <a:pPr algn="ctr">
                  <a:defRPr/>
                </a:pPr>
                <a:r>
                  <a:rPr lang="en-US" sz="2000" kern="0" dirty="0" smtClean="0">
                    <a:solidFill>
                      <a:prstClr val="white"/>
                    </a:solidFill>
                    <a:latin typeface="Calibri" panose="020F0502020204030204" pitchFamily="34" charset="0"/>
                  </a:rPr>
                  <a:t>actuator</a:t>
                </a:r>
                <a:endParaRPr lang="en-GB" sz="2000" kern="0" dirty="0" smtClean="0">
                  <a:solidFill>
                    <a:prstClr val="white"/>
                  </a:solidFill>
                  <a:latin typeface="Calibri" panose="020F0502020204030204" pitchFamily="34" charset="0"/>
                </a:endParaRPr>
              </a:p>
            </p:txBody>
          </p:sp>
          <p:cxnSp>
            <p:nvCxnSpPr>
              <p:cNvPr id="144" name="Straight Connector 143"/>
              <p:cNvCxnSpPr>
                <a:stCxn id="147" idx="0"/>
              </p:cNvCxnSpPr>
              <p:nvPr/>
            </p:nvCxnSpPr>
            <p:spPr>
              <a:xfrm flipH="1" flipV="1">
                <a:off x="5323194" y="14148652"/>
                <a:ext cx="1" cy="412469"/>
              </a:xfrm>
              <a:prstGeom prst="line">
                <a:avLst/>
              </a:prstGeom>
              <a:noFill/>
              <a:ln w="63500" cap="flat" cmpd="sng" algn="ctr">
                <a:solidFill>
                  <a:srgbClr val="FF6699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45" name="Straight Connector 144"/>
              <p:cNvCxnSpPr>
                <a:stCxn id="146" idx="2"/>
                <a:endCxn id="143" idx="0"/>
              </p:cNvCxnSpPr>
              <p:nvPr/>
            </p:nvCxnSpPr>
            <p:spPr>
              <a:xfrm>
                <a:off x="5323194" y="16386691"/>
                <a:ext cx="1" cy="512432"/>
              </a:xfrm>
              <a:prstGeom prst="line">
                <a:avLst/>
              </a:prstGeom>
              <a:noFill/>
              <a:ln w="63500" cap="flat" cmpd="sng" algn="ctr">
                <a:solidFill>
                  <a:srgbClr val="000000"/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139" name="Group 138"/>
            <p:cNvGrpSpPr/>
            <p:nvPr/>
          </p:nvGrpSpPr>
          <p:grpSpPr>
            <a:xfrm>
              <a:off x="4319015" y="3893301"/>
              <a:ext cx="349309" cy="355420"/>
              <a:chOff x="20718960" y="25048471"/>
              <a:chExt cx="1005056" cy="1005056"/>
            </a:xfrm>
          </p:grpSpPr>
          <p:sp>
            <p:nvSpPr>
              <p:cNvPr id="140" name="Oval 139"/>
              <p:cNvSpPr/>
              <p:nvPr/>
            </p:nvSpPr>
            <p:spPr>
              <a:xfrm rot="2700000">
                <a:off x="20718960" y="25048471"/>
                <a:ext cx="1005056" cy="1005056"/>
              </a:xfrm>
              <a:prstGeom prst="ellipse">
                <a:avLst/>
              </a:prstGeom>
              <a:solidFill>
                <a:srgbClr val="FFFFFF"/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3507730">
                  <a:defRPr/>
                </a:pPr>
                <a:endParaRPr lang="en-GB" sz="6905" kern="0" smtClean="0">
                  <a:solidFill>
                    <a:srgbClr val="000000"/>
                  </a:solidFill>
                  <a:latin typeface="Calibri" panose="020F0502020204030204" pitchFamily="34" charset="0"/>
                </a:endParaRPr>
              </a:p>
            </p:txBody>
          </p:sp>
          <p:pic>
            <p:nvPicPr>
              <p:cNvPr id="141" name="Picture 140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700000">
                <a:off x="20852358" y="25181869"/>
                <a:ext cx="738261" cy="738261"/>
              </a:xfrm>
              <a:prstGeom prst="rect">
                <a:avLst/>
              </a:prstGeom>
            </p:spPr>
          </p:pic>
        </p:grpSp>
      </p:grpSp>
      <p:grpSp>
        <p:nvGrpSpPr>
          <p:cNvPr id="67" name="Group 66"/>
          <p:cNvGrpSpPr/>
          <p:nvPr/>
        </p:nvGrpSpPr>
        <p:grpSpPr>
          <a:xfrm>
            <a:off x="4858343" y="1368226"/>
            <a:ext cx="4351878" cy="1756849"/>
            <a:chOff x="4742321" y="1344794"/>
            <a:chExt cx="4351878" cy="1756849"/>
          </a:xfrm>
        </p:grpSpPr>
        <p:pic>
          <p:nvPicPr>
            <p:cNvPr id="68" name="Picture 2" descr="Image result for vme crate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5295" b="97760" l="4000" r="97167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38288" y="1344794"/>
              <a:ext cx="1488876" cy="12183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2" name="Picture 4" descr="Image result for kontron kiss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5390" b="70074" l="2500" r="975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4848" y="1841069"/>
              <a:ext cx="2249351" cy="12605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3" name="Picture 6" descr="https://www.ohwr.org/attachments/1916/svectop_s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42321" y="1607267"/>
              <a:ext cx="1495249" cy="116638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4" name="Picture 8" descr="https://www.ohwr.org/attachments/552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t="4893" b="100000" l="3000" r="9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89474" y="1367446"/>
              <a:ext cx="1556304" cy="10178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996284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053553" y="260503"/>
            <a:ext cx="808490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/>
            <a:r>
              <a:rPr lang="en-US" sz="4000" dirty="0" smtClean="0">
                <a:solidFill>
                  <a:prstClr val="white"/>
                </a:solidFill>
                <a:latin typeface="Calibri" panose="020F0502020204030204" pitchFamily="34" charset="0"/>
              </a:rPr>
              <a:t>Rad-</a:t>
            </a:r>
            <a:r>
              <a:rPr lang="en-US" sz="4000" dirty="0" err="1" smtClean="0">
                <a:solidFill>
                  <a:prstClr val="white"/>
                </a:solidFill>
                <a:latin typeface="Calibri" panose="020F0502020204030204" pitchFamily="34" charset="0"/>
              </a:rPr>
              <a:t>tol</a:t>
            </a:r>
            <a:r>
              <a:rPr lang="en-US" sz="4000" dirty="0" smtClean="0">
                <a:solidFill>
                  <a:prstClr val="white"/>
                </a:solidFill>
                <a:latin typeface="Calibri" panose="020F0502020204030204" pitchFamily="34" charset="0"/>
              </a:rPr>
              <a:t> Communication </a:t>
            </a:r>
            <a:r>
              <a:rPr lang="en-US" sz="4000" dirty="0">
                <a:solidFill>
                  <a:prstClr val="white"/>
                </a:solidFill>
                <a:latin typeface="Calibri" panose="020F0502020204030204" pitchFamily="34" charset="0"/>
              </a:rPr>
              <a:t>T</a:t>
            </a:r>
            <a:r>
              <a:rPr lang="en-US" sz="4000" dirty="0" smtClean="0">
                <a:solidFill>
                  <a:prstClr val="white"/>
                </a:solidFill>
                <a:latin typeface="Calibri" panose="020F0502020204030204" pitchFamily="34" charset="0"/>
              </a:rPr>
              <a:t>echnologies</a:t>
            </a:r>
            <a:endParaRPr lang="en-GB" sz="4000" dirty="0">
              <a:solidFill>
                <a:prstClr val="white"/>
              </a:solidFill>
              <a:latin typeface="Calibri" panose="020F0502020204030204" pitchFamily="34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6BE8-4E9A-451D-94B6-6E96BAD0B43D}" type="slidenum">
              <a:rPr lang="en-GB" sz="1400" smtClean="0">
                <a:solidFill>
                  <a:prstClr val="white"/>
                </a:solidFill>
                <a:latin typeface="Calibri" panose="020F0502020204030204" pitchFamily="34" charset="0"/>
              </a:rPr>
              <a:pPr/>
              <a:t>4</a:t>
            </a:fld>
            <a:endParaRPr lang="en-GB" sz="1400" dirty="0">
              <a:solidFill>
                <a:prstClr val="white"/>
              </a:solidFill>
              <a:latin typeface="Calibri" panose="020F0502020204030204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2866387" y="1950420"/>
            <a:ext cx="492011" cy="3187884"/>
            <a:chOff x="1768729" y="1576592"/>
            <a:chExt cx="492011" cy="3187884"/>
          </a:xfrm>
        </p:grpSpPr>
        <p:sp>
          <p:nvSpPr>
            <p:cNvPr id="52" name="TextBox 51"/>
            <p:cNvSpPr txBox="1"/>
            <p:nvPr/>
          </p:nvSpPr>
          <p:spPr>
            <a:xfrm rot="16200000">
              <a:off x="1150996" y="3507674"/>
              <a:ext cx="1666354" cy="43088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GB" sz="2200" dirty="0" smtClean="0">
                  <a:solidFill>
                    <a:prstClr val="white"/>
                  </a:solidFill>
                  <a:latin typeface="Calibri" panose="020F0502020204030204" pitchFamily="34" charset="0"/>
                </a:rPr>
                <a:t>performance</a:t>
              </a:r>
              <a:endParaRPr lang="en-GB" sz="2200" dirty="0">
                <a:solidFill>
                  <a:prstClr val="white"/>
                </a:solidFill>
                <a:latin typeface="Calibri" panose="020F0502020204030204" pitchFamily="34" charset="0"/>
              </a:endParaRPr>
            </a:p>
          </p:txBody>
        </p:sp>
        <p:cxnSp>
          <p:nvCxnSpPr>
            <p:cNvPr id="53" name="Straight Arrow Connector 52"/>
            <p:cNvCxnSpPr/>
            <p:nvPr/>
          </p:nvCxnSpPr>
          <p:spPr>
            <a:xfrm flipV="1">
              <a:off x="2260740" y="1576592"/>
              <a:ext cx="0" cy="3187884"/>
            </a:xfrm>
            <a:prstGeom prst="straightConnector1">
              <a:avLst/>
            </a:prstGeom>
            <a:ln w="1270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6" name="Picture 5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5725" y="4178965"/>
            <a:ext cx="1658128" cy="489147"/>
          </a:xfrm>
          <a:prstGeom prst="rect">
            <a:avLst/>
          </a:prstGeom>
        </p:spPr>
      </p:pic>
      <p:pic>
        <p:nvPicPr>
          <p:cNvPr id="66" name="Picture 6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83213" y="3019386"/>
            <a:ext cx="1714208" cy="52497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104324" y="1950420"/>
            <a:ext cx="15654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>
                <a:solidFill>
                  <a:srgbClr val="C7A545"/>
                </a:solidFill>
                <a:latin typeface="Calibri" panose="020F0502020204030204" pitchFamily="34" charset="0"/>
              </a:rPr>
              <a:t>GBTx</a:t>
            </a:r>
            <a:r>
              <a:rPr lang="en-US" sz="2000" dirty="0" smtClean="0">
                <a:solidFill>
                  <a:srgbClr val="C7A545"/>
                </a:solidFill>
                <a:latin typeface="Calibri" panose="020F0502020204030204" pitchFamily="34" charset="0"/>
              </a:rPr>
              <a:t>/</a:t>
            </a:r>
            <a:r>
              <a:rPr lang="en-US" sz="2000" dirty="0" err="1" smtClean="0">
                <a:solidFill>
                  <a:srgbClr val="C7A545"/>
                </a:solidFill>
                <a:latin typeface="Calibri" panose="020F0502020204030204" pitchFamily="34" charset="0"/>
              </a:rPr>
              <a:t>LpGBTx</a:t>
            </a:r>
            <a:endParaRPr lang="en-GB" sz="2000" dirty="0">
              <a:solidFill>
                <a:srgbClr val="C7A545"/>
              </a:solidFill>
              <a:latin typeface="Calibri" panose="020F050202020403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407947" y="5143936"/>
            <a:ext cx="5540093" cy="479306"/>
            <a:chOff x="2769427" y="4760325"/>
            <a:chExt cx="5540093" cy="479306"/>
          </a:xfrm>
        </p:grpSpPr>
        <p:cxnSp>
          <p:nvCxnSpPr>
            <p:cNvPr id="49" name="Straight Connector 48"/>
            <p:cNvCxnSpPr/>
            <p:nvPr/>
          </p:nvCxnSpPr>
          <p:spPr>
            <a:xfrm>
              <a:off x="2769427" y="4760325"/>
              <a:ext cx="5540093" cy="4151"/>
            </a:xfrm>
            <a:prstGeom prst="line">
              <a:avLst/>
            </a:prstGeom>
            <a:ln w="9525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8" name="Picture 17"/>
            <p:cNvPicPr>
              <a:picLocks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425"/>
            <a:stretch/>
          </p:blipFill>
          <p:spPr>
            <a:xfrm>
              <a:off x="8021520" y="4951631"/>
              <a:ext cx="288000" cy="288000"/>
            </a:xfrm>
            <a:prstGeom prst="rect">
              <a:avLst/>
            </a:prstGeom>
          </p:spPr>
        </p:pic>
      </p:grpSp>
      <p:sp>
        <p:nvSpPr>
          <p:cNvPr id="2" name="TextBox 1"/>
          <p:cNvSpPr txBox="1"/>
          <p:nvPr/>
        </p:nvSpPr>
        <p:spPr>
          <a:xfrm>
            <a:off x="4492068" y="5195082"/>
            <a:ext cx="9054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prstClr val="white"/>
                </a:solidFill>
                <a:latin typeface="Calibri" panose="020F0502020204030204" pitchFamily="34" charset="0"/>
              </a:rPr>
              <a:t>500 </a:t>
            </a:r>
            <a:r>
              <a:rPr lang="en-US" sz="2000" dirty="0" err="1" smtClean="0">
                <a:solidFill>
                  <a:prstClr val="white"/>
                </a:solidFill>
                <a:latin typeface="Calibri" panose="020F0502020204030204" pitchFamily="34" charset="0"/>
              </a:rPr>
              <a:t>Gy</a:t>
            </a:r>
            <a:endParaRPr lang="en-US" sz="2000" dirty="0">
              <a:solidFill>
                <a:prstClr val="white"/>
              </a:solidFill>
              <a:latin typeface="Calibri" panose="020F0502020204030204" pitchFamily="34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4944789" y="5054237"/>
            <a:ext cx="0" cy="18288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7672476" y="5197707"/>
            <a:ext cx="8076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prstClr val="white"/>
                </a:solidFill>
                <a:latin typeface="Calibri" panose="020F0502020204030204" pitchFamily="34" charset="0"/>
              </a:rPr>
              <a:t>2MG</a:t>
            </a:r>
            <a:r>
              <a:rPr lang="en-US" sz="2000" dirty="0" smtClean="0">
                <a:solidFill>
                  <a:prstClr val="white"/>
                </a:solidFill>
                <a:latin typeface="Calibri" panose="020F0502020204030204" pitchFamily="34" charset="0"/>
              </a:rPr>
              <a:t>y</a:t>
            </a:r>
            <a:endParaRPr lang="en-US" sz="2000" dirty="0">
              <a:solidFill>
                <a:prstClr val="white"/>
              </a:solidFill>
              <a:latin typeface="Calibri" panose="020F0502020204030204" pitchFamily="34" charset="0"/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>
            <a:off x="8095217" y="5058388"/>
            <a:ext cx="0" cy="18288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7240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815826" y="260503"/>
            <a:ext cx="256038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/>
            <a:r>
              <a:rPr lang="en-GB" sz="4000" dirty="0" smtClean="0">
                <a:solidFill>
                  <a:prstClr val="white"/>
                </a:solidFill>
                <a:latin typeface="Calibri" panose="020F0502020204030204" pitchFamily="34" charset="0"/>
              </a:rPr>
              <a:t>DIOT today</a:t>
            </a:r>
            <a:endParaRPr lang="en-GB" sz="4000" dirty="0">
              <a:solidFill>
                <a:prstClr val="white"/>
              </a:solidFill>
              <a:latin typeface="Calibri" panose="020F050202020403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6810" y="1436173"/>
            <a:ext cx="3264568" cy="1644938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567675" y="928704"/>
            <a:ext cx="3279459" cy="2446126"/>
            <a:chOff x="541939" y="1175657"/>
            <a:chExt cx="3279459" cy="2446126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1939" y="1175657"/>
              <a:ext cx="1878649" cy="2392878"/>
            </a:xfrm>
            <a:prstGeom prst="rect">
              <a:avLst/>
            </a:prstGeom>
          </p:spPr>
        </p:pic>
        <p:pic>
          <p:nvPicPr>
            <p:cNvPr id="20" name="Obraz 2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82902" y="1666534"/>
              <a:ext cx="1938496" cy="1955249"/>
            </a:xfrm>
            <a:prstGeom prst="rect">
              <a:avLst/>
            </a:prstGeom>
          </p:spPr>
        </p:pic>
      </p:grpSp>
      <p:pic>
        <p:nvPicPr>
          <p:cNvPr id="21" name="Obraz 1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000000">
            <a:off x="8566519" y="1286020"/>
            <a:ext cx="3626816" cy="995245"/>
          </a:xfrm>
          <a:prstGeom prst="rect">
            <a:avLst/>
          </a:prstGeom>
        </p:spPr>
      </p:pic>
      <p:grpSp>
        <p:nvGrpSpPr>
          <p:cNvPr id="22" name="Grupa 23"/>
          <p:cNvGrpSpPr/>
          <p:nvPr/>
        </p:nvGrpSpPr>
        <p:grpSpPr>
          <a:xfrm>
            <a:off x="871911" y="4306717"/>
            <a:ext cx="2164264" cy="2418677"/>
            <a:chOff x="650881" y="3631257"/>
            <a:chExt cx="2102035" cy="2349133"/>
          </a:xfrm>
        </p:grpSpPr>
        <p:pic>
          <p:nvPicPr>
            <p:cNvPr id="23" name="Obraz 10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177518" y="4157869"/>
              <a:ext cx="2295884" cy="1349157"/>
            </a:xfrm>
            <a:prstGeom prst="rect">
              <a:avLst/>
            </a:prstGeom>
          </p:spPr>
        </p:pic>
        <p:pic>
          <p:nvPicPr>
            <p:cNvPr id="24" name="Obraz 11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608356" y="4142664"/>
              <a:ext cx="2182425" cy="1159612"/>
            </a:xfrm>
            <a:prstGeom prst="rect">
              <a:avLst/>
            </a:prstGeom>
          </p:spPr>
        </p:pic>
        <p:pic>
          <p:nvPicPr>
            <p:cNvPr id="25" name="Obraz 12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025938" y="4086704"/>
              <a:ext cx="2082314" cy="1371643"/>
            </a:xfrm>
            <a:prstGeom prst="rect">
              <a:avLst/>
            </a:prstGeom>
          </p:spPr>
        </p:pic>
      </p:grpSp>
      <p:pic>
        <p:nvPicPr>
          <p:cNvPr id="26" name="Obraz 1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1020" y="4510476"/>
            <a:ext cx="4068127" cy="1821158"/>
          </a:xfrm>
          <a:prstGeom prst="rect">
            <a:avLst/>
          </a:prstGeom>
        </p:spPr>
      </p:pic>
      <p:pic>
        <p:nvPicPr>
          <p:cNvPr id="27" name="Obraz 9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5242" y="4415528"/>
            <a:ext cx="2934741" cy="220105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030201" y="3361267"/>
            <a:ext cx="20331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Calibri" panose="020F0502020204030204" pitchFamily="34" charset="0"/>
              </a:rPr>
              <a:t>Power Converters</a:t>
            </a:r>
            <a:endParaRPr lang="en-US" sz="20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167509" y="3361267"/>
            <a:ext cx="25319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Calibri" panose="020F0502020204030204" pitchFamily="34" charset="0"/>
              </a:rPr>
              <a:t>Beam Instrumentation</a:t>
            </a:r>
            <a:endParaRPr lang="en-US" sz="20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176547" y="3361267"/>
            <a:ext cx="13093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Calibri" panose="020F0502020204030204" pitchFamily="34" charset="0"/>
              </a:rPr>
              <a:t>Cryogenics</a:t>
            </a:r>
            <a:endParaRPr lang="en-US" sz="20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85647" y="3907088"/>
            <a:ext cx="22408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Calibri" panose="020F0502020204030204" pitchFamily="34" charset="0"/>
              </a:rPr>
              <a:t>Machine Protection</a:t>
            </a:r>
            <a:endParaRPr lang="en-US" sz="20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167509" y="3907088"/>
            <a:ext cx="16791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Calibri" panose="020F0502020204030204" pitchFamily="34" charset="0"/>
              </a:rPr>
              <a:t>Beam Transfer</a:t>
            </a:r>
            <a:endParaRPr lang="en-US" sz="20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9176547" y="3907088"/>
            <a:ext cx="23069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Calibri" panose="020F0502020204030204" pitchFamily="34" charset="0"/>
              </a:rPr>
              <a:t>Magnets Positioning</a:t>
            </a:r>
            <a:endParaRPr lang="en-US" sz="20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6BE8-4E9A-451D-94B6-6E96BAD0B43D}" type="slidenum">
              <a:rPr lang="en-GB" sz="1400" smtClean="0">
                <a:latin typeface="Calibri" panose="020F0502020204030204" pitchFamily="34" charset="0"/>
              </a:rPr>
              <a:pPr/>
              <a:t>5</a:t>
            </a:fld>
            <a:endParaRPr lang="en-GB" dirty="0">
              <a:latin typeface="Calibri" panose="020F0502020204030204" pitchFamily="34" charset="0"/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044"/>
          <a:stretch/>
        </p:blipFill>
        <p:spPr>
          <a:xfrm>
            <a:off x="8502097" y="51976"/>
            <a:ext cx="3601029" cy="2268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02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0" grpId="0"/>
      <p:bldP spid="31" grpId="0"/>
      <p:bldP spid="32" grpId="0"/>
      <p:bldP spid="33" grpId="0"/>
      <p:bldP spid="3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941787" y="260503"/>
            <a:ext cx="430848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/>
            <a:r>
              <a:rPr lang="en-GB" sz="4000" dirty="0" smtClean="0">
                <a:solidFill>
                  <a:prstClr val="white"/>
                </a:solidFill>
                <a:latin typeface="Calibri" panose="020F0502020204030204" pitchFamily="34" charset="0"/>
              </a:rPr>
              <a:t> Future DIOT Recipe</a:t>
            </a:r>
            <a:endParaRPr lang="en-GB" sz="4000" dirty="0">
              <a:solidFill>
                <a:prstClr val="white"/>
              </a:solidFill>
              <a:latin typeface="Calibri" panose="020F0502020204030204" pitchFamily="34" charset="0"/>
            </a:endParaRPr>
          </a:p>
        </p:txBody>
      </p:sp>
      <p:pic>
        <p:nvPicPr>
          <p:cNvPr id="60" name="Picture 5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52"/>
          <a:stretch/>
        </p:blipFill>
        <p:spPr>
          <a:xfrm>
            <a:off x="81285" y="2311423"/>
            <a:ext cx="2364708" cy="16893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" name="Picture 60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778" y="2332205"/>
            <a:ext cx="3204349" cy="13465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2" name="Picture 6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0956" y="1258614"/>
            <a:ext cx="1411469" cy="12441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3" name="TextBox 62"/>
          <p:cNvSpPr txBox="1"/>
          <p:nvPr/>
        </p:nvSpPr>
        <p:spPr>
          <a:xfrm>
            <a:off x="2761969" y="2451401"/>
            <a:ext cx="56778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solidFill>
                  <a:schemeClr val="bg1"/>
                </a:solidFill>
                <a:latin typeface="Calibri" panose="020F0502020204030204" pitchFamily="34" charset="0"/>
              </a:rPr>
              <a:t>+</a:t>
            </a:r>
            <a:endParaRPr lang="en-US" sz="60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6850460" y="2451400"/>
            <a:ext cx="56778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solidFill>
                  <a:schemeClr val="bg1"/>
                </a:solidFill>
                <a:latin typeface="Calibri" panose="020F0502020204030204" pitchFamily="34" charset="0"/>
              </a:rPr>
              <a:t>=</a:t>
            </a:r>
            <a:endParaRPr lang="en-US" sz="60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81285" y="4149349"/>
            <a:ext cx="2911810" cy="1015663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Calibri" panose="020F0502020204030204" pitchFamily="34" charset="0"/>
              </a:rPr>
              <a:t>Modular </a:t>
            </a:r>
            <a:r>
              <a:rPr lang="en-US" sz="2000" dirty="0" err="1" smtClean="0">
                <a:solidFill>
                  <a:schemeClr val="bg1"/>
                </a:solidFill>
                <a:latin typeface="Calibri" panose="020F0502020204030204" pitchFamily="34" charset="0"/>
              </a:rPr>
              <a:t>hw</a:t>
            </a:r>
            <a:r>
              <a:rPr lang="en-US" sz="2000" dirty="0" smtClean="0">
                <a:solidFill>
                  <a:schemeClr val="bg1"/>
                </a:solidFill>
                <a:latin typeface="Calibri" panose="020F0502020204030204" pitchFamily="34" charset="0"/>
              </a:rPr>
              <a:t> kit</a:t>
            </a:r>
          </a:p>
          <a:p>
            <a:pPr algn="ctr"/>
            <a:r>
              <a:rPr lang="en-US" sz="2000" dirty="0" smtClean="0">
                <a:solidFill>
                  <a:schemeClr val="bg1"/>
                </a:solidFill>
                <a:latin typeface="Calibri" panose="020F0502020204030204" pitchFamily="34" charset="0"/>
              </a:rPr>
              <a:t>Designed with </a:t>
            </a:r>
            <a:r>
              <a:rPr lang="en-US" sz="2000" dirty="0" err="1" smtClean="0">
                <a:solidFill>
                  <a:schemeClr val="bg1"/>
                </a:solidFill>
                <a:latin typeface="Calibri" panose="020F0502020204030204" pitchFamily="34" charset="0"/>
              </a:rPr>
              <a:t>eq.groups</a:t>
            </a:r>
            <a:endParaRPr lang="en-US" sz="2000" dirty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algn="ctr"/>
            <a:r>
              <a:rPr lang="en-US" sz="2000" dirty="0" smtClean="0">
                <a:solidFill>
                  <a:schemeClr val="bg1"/>
                </a:solidFill>
                <a:latin typeface="Calibri" panose="020F0502020204030204" pitchFamily="34" charset="0"/>
              </a:rPr>
              <a:t>Maintained by BE-CO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3251715" y="4149349"/>
            <a:ext cx="3401005" cy="70788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Calibri" panose="020F0502020204030204" pitchFamily="34" charset="0"/>
              </a:rPr>
              <a:t>App-specific parts</a:t>
            </a:r>
          </a:p>
          <a:p>
            <a:pPr algn="ctr"/>
            <a:r>
              <a:rPr lang="en-US" sz="2000" dirty="0" smtClean="0">
                <a:solidFill>
                  <a:schemeClr val="bg1"/>
                </a:solidFill>
                <a:latin typeface="Calibri" panose="020F0502020204030204" pitchFamily="34" charset="0"/>
              </a:rPr>
              <a:t>Designed by eq. groups</a:t>
            </a:r>
            <a:endParaRPr lang="en-US" sz="20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6002" y="846331"/>
            <a:ext cx="1340235" cy="13087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277760" y="3833969"/>
            <a:ext cx="1764595" cy="10007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26660" y="3678735"/>
            <a:ext cx="1476290" cy="11488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0405" y="2537208"/>
            <a:ext cx="1424499" cy="12103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9" name="TextBox 68"/>
          <p:cNvSpPr txBox="1"/>
          <p:nvPr/>
        </p:nvSpPr>
        <p:spPr>
          <a:xfrm>
            <a:off x="7669496" y="2266734"/>
            <a:ext cx="20143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i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Machine Protection</a:t>
            </a:r>
            <a:endParaRPr lang="en-US" i="1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9876258" y="2023676"/>
            <a:ext cx="20928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i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Magnets Positioning</a:t>
            </a:r>
            <a:endParaRPr lang="en-US" i="1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6911340" y="4706526"/>
            <a:ext cx="2294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i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Beam Instrumentation</a:t>
            </a:r>
            <a:endParaRPr lang="en-US" i="1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0711931" y="4697693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i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RF</a:t>
            </a:r>
            <a:endParaRPr lang="en-US" i="1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8191383" y="3408162"/>
            <a:ext cx="15267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i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Beam Transfer</a:t>
            </a:r>
            <a:endParaRPr lang="en-US" i="1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6BE8-4E9A-451D-94B6-6E96BAD0B43D}" type="slidenum">
              <a:rPr lang="en-GB" sz="1400" smtClean="0">
                <a:latin typeface="Calibri" panose="020F0502020204030204" pitchFamily="34" charset="0"/>
              </a:rPr>
              <a:pPr/>
              <a:t>6</a:t>
            </a:fld>
            <a:endParaRPr lang="en-GB" dirty="0">
              <a:latin typeface="Calibri" panose="020F050202020403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911341" y="5427523"/>
            <a:ext cx="4874260" cy="1272143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marL="252000" indent="-22860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</a:rPr>
              <a:t>More robust </a:t>
            </a:r>
            <a:r>
              <a:rPr lang="en-US" sz="2000" dirty="0" smtClean="0">
                <a:solidFill>
                  <a:schemeClr val="bg1"/>
                </a:solidFill>
                <a:latin typeface="Calibri" panose="020F0502020204030204" pitchFamily="34" charset="0"/>
              </a:rPr>
              <a:t>designs</a:t>
            </a:r>
          </a:p>
          <a:p>
            <a:pPr marL="228600" indent="-22860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</a:rPr>
              <a:t>Benefit from </a:t>
            </a:r>
            <a:r>
              <a:rPr lang="en-US" sz="2000" dirty="0" smtClean="0">
                <a:solidFill>
                  <a:schemeClr val="bg1"/>
                </a:solidFill>
                <a:latin typeface="Calibri" panose="020F0502020204030204" pitchFamily="34" charset="0"/>
              </a:rPr>
              <a:t>existing </a:t>
            </a:r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</a:rPr>
              <a:t>developments</a:t>
            </a:r>
          </a:p>
          <a:p>
            <a:pPr marL="228600" indent="-22860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  <a:latin typeface="Calibri" panose="020F0502020204030204" pitchFamily="34" charset="0"/>
              </a:rPr>
              <a:t>Re-use between equipment groups</a:t>
            </a:r>
            <a:endParaRPr lang="en-US" sz="20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1285" y="5943668"/>
            <a:ext cx="6551842" cy="40011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Calibri" panose="020F0502020204030204" pitchFamily="34" charset="0"/>
              </a:rPr>
              <a:t>In CLIC we go one step further: all groups share a crate</a:t>
            </a:r>
            <a:endParaRPr lang="en-US" sz="20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0066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64" grpId="0"/>
      <p:bldP spid="65" grpId="0" animBg="1"/>
      <p:bldP spid="66" grpId="0" animBg="1"/>
      <p:bldP spid="69" grpId="0"/>
      <p:bldP spid="70" grpId="0"/>
      <p:bldP spid="71" grpId="0"/>
      <p:bldP spid="72" grpId="0"/>
      <p:bldP spid="73" grpId="0"/>
      <p:bldP spid="4" grpId="0" animBg="1"/>
      <p:bldP spid="2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754788" y="260503"/>
            <a:ext cx="668247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>
              <a:defRPr/>
            </a:pPr>
            <a:r>
              <a:rPr lang="en-GB" sz="4000" dirty="0" smtClean="0">
                <a:solidFill>
                  <a:prstClr val="white"/>
                </a:solidFill>
              </a:rPr>
              <a:t>Common hardware kit for DIOT</a:t>
            </a:r>
            <a:endParaRPr lang="en-GB" sz="4000" dirty="0">
              <a:solidFill>
                <a:prstClr val="white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671836" y="2357859"/>
            <a:ext cx="3165459" cy="1630933"/>
            <a:chOff x="671836" y="2357859"/>
            <a:chExt cx="3165459" cy="1630933"/>
          </a:xfrm>
        </p:grpSpPr>
        <p:pic>
          <p:nvPicPr>
            <p:cNvPr id="43" name="Picture 4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1836" y="2547723"/>
              <a:ext cx="3165459" cy="144106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44" name="Picture 43"/>
            <p:cNvPicPr>
              <a:picLocks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425"/>
            <a:stretch/>
          </p:blipFill>
          <p:spPr>
            <a:xfrm>
              <a:off x="671836" y="2357859"/>
              <a:ext cx="379727" cy="379727"/>
            </a:xfrm>
            <a:prstGeom prst="rect">
              <a:avLst/>
            </a:prstGeom>
          </p:spPr>
        </p:pic>
      </p:grpSp>
      <p:grpSp>
        <p:nvGrpSpPr>
          <p:cNvPr id="13" name="Group 12"/>
          <p:cNvGrpSpPr/>
          <p:nvPr/>
        </p:nvGrpSpPr>
        <p:grpSpPr>
          <a:xfrm>
            <a:off x="8111541" y="2352094"/>
            <a:ext cx="3397775" cy="1659725"/>
            <a:chOff x="8111541" y="2352094"/>
            <a:chExt cx="3397775" cy="1659725"/>
          </a:xfrm>
        </p:grpSpPr>
        <p:pic>
          <p:nvPicPr>
            <p:cNvPr id="45" name="Picture 44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>
              <a:off x="8111541" y="2570750"/>
              <a:ext cx="3364639" cy="144106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grpSp>
          <p:nvGrpSpPr>
            <p:cNvPr id="46" name="Group 45"/>
            <p:cNvGrpSpPr/>
            <p:nvPr/>
          </p:nvGrpSpPr>
          <p:grpSpPr>
            <a:xfrm>
              <a:off x="11118901" y="2352094"/>
              <a:ext cx="390415" cy="390415"/>
              <a:chOff x="20445587" y="18467548"/>
              <a:chExt cx="1005056" cy="1005056"/>
            </a:xfrm>
          </p:grpSpPr>
          <p:sp>
            <p:nvSpPr>
              <p:cNvPr id="47" name="Oval 46"/>
              <p:cNvSpPr/>
              <p:nvPr/>
            </p:nvSpPr>
            <p:spPr>
              <a:xfrm rot="2700000">
                <a:off x="20445587" y="18467548"/>
                <a:ext cx="1005056" cy="1005056"/>
              </a:xfrm>
              <a:prstGeom prst="ellips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en-GB">
                  <a:solidFill>
                    <a:prstClr val="black"/>
                  </a:solidFill>
                </a:endParaRPr>
              </a:p>
            </p:txBody>
          </p:sp>
          <p:pic>
            <p:nvPicPr>
              <p:cNvPr id="48" name="Picture 47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700000">
                <a:off x="20578985" y="18600946"/>
                <a:ext cx="738261" cy="738261"/>
              </a:xfrm>
              <a:prstGeom prst="rect">
                <a:avLst/>
              </a:prstGeom>
            </p:spPr>
          </p:pic>
        </p:grpSp>
      </p:grpSp>
      <p:sp>
        <p:nvSpPr>
          <p:cNvPr id="6" name="TextBox 5"/>
          <p:cNvSpPr txBox="1"/>
          <p:nvPr/>
        </p:nvSpPr>
        <p:spPr>
          <a:xfrm>
            <a:off x="432899" y="6070977"/>
            <a:ext cx="15183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dirty="0" err="1" smtClean="0">
                <a:solidFill>
                  <a:prstClr val="white"/>
                </a:solidFill>
              </a:rPr>
              <a:t>WorldFIP</a:t>
            </a:r>
            <a:r>
              <a:rPr lang="en-US" dirty="0" smtClean="0">
                <a:solidFill>
                  <a:prstClr val="white"/>
                </a:solidFill>
              </a:rPr>
              <a:t> FMC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260394" y="6070977"/>
            <a:ext cx="1589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dirty="0" smtClean="0">
                <a:solidFill>
                  <a:prstClr val="white"/>
                </a:solidFill>
              </a:rPr>
              <a:t>Powerlink FMC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674952" y="6070977"/>
            <a:ext cx="18957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dirty="0" smtClean="0">
                <a:solidFill>
                  <a:prstClr val="white"/>
                </a:solidFill>
              </a:rPr>
              <a:t>White Rabbit FMC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9637743" y="6070977"/>
            <a:ext cx="24175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dirty="0" smtClean="0">
                <a:solidFill>
                  <a:prstClr val="white"/>
                </a:solidFill>
              </a:rPr>
              <a:t>Industrial Ethernet FMC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16859" y="2038697"/>
            <a:ext cx="32236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dirty="0" smtClean="0">
                <a:solidFill>
                  <a:prstClr val="white"/>
                </a:solidFill>
              </a:rPr>
              <a:t>Radiation-tolerant System Board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9041924" y="2038697"/>
            <a:ext cx="15132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dirty="0" smtClean="0">
                <a:solidFill>
                  <a:prstClr val="white"/>
                </a:solidFill>
              </a:rPr>
              <a:t>System Board</a:t>
            </a:r>
            <a:endParaRPr lang="en-US" dirty="0">
              <a:solidFill>
                <a:prstClr val="white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455782" y="4505342"/>
            <a:ext cx="1374147" cy="1275140"/>
            <a:chOff x="364342" y="4505342"/>
            <a:chExt cx="1374147" cy="1275140"/>
          </a:xfrm>
        </p:grpSpPr>
        <p:pic>
          <p:nvPicPr>
            <p:cNvPr id="49" name="Picture 48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4342" y="4752808"/>
              <a:ext cx="1374147" cy="102767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25" name="Picture 24"/>
            <p:cNvPicPr>
              <a:picLocks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425"/>
            <a:stretch/>
          </p:blipFill>
          <p:spPr>
            <a:xfrm>
              <a:off x="481972" y="4505342"/>
              <a:ext cx="379727" cy="379727"/>
            </a:xfrm>
            <a:prstGeom prst="rect">
              <a:avLst/>
            </a:prstGeom>
          </p:spPr>
        </p:pic>
      </p:grpSp>
      <p:grpSp>
        <p:nvGrpSpPr>
          <p:cNvPr id="16" name="Group 15"/>
          <p:cNvGrpSpPr/>
          <p:nvPr/>
        </p:nvGrpSpPr>
        <p:grpSpPr>
          <a:xfrm>
            <a:off x="2276808" y="4505342"/>
            <a:ext cx="1385242" cy="1296378"/>
            <a:chOff x="2276808" y="4505342"/>
            <a:chExt cx="1385242" cy="1296378"/>
          </a:xfrm>
        </p:grpSpPr>
        <p:pic>
          <p:nvPicPr>
            <p:cNvPr id="50" name="Picture 49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76808" y="4758607"/>
              <a:ext cx="1385242" cy="104311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26" name="Picture 25"/>
            <p:cNvPicPr>
              <a:picLocks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425"/>
            <a:stretch/>
          </p:blipFill>
          <p:spPr>
            <a:xfrm>
              <a:off x="2355227" y="4505342"/>
              <a:ext cx="379727" cy="379727"/>
            </a:xfrm>
            <a:prstGeom prst="rect">
              <a:avLst/>
            </a:prstGeom>
          </p:spPr>
        </p:pic>
      </p:grpSp>
      <p:grpSp>
        <p:nvGrpSpPr>
          <p:cNvPr id="11" name="Group 10"/>
          <p:cNvGrpSpPr/>
          <p:nvPr/>
        </p:nvGrpSpPr>
        <p:grpSpPr>
          <a:xfrm>
            <a:off x="7889546" y="4526580"/>
            <a:ext cx="1444881" cy="1275140"/>
            <a:chOff x="7605066" y="4526580"/>
            <a:chExt cx="1444881" cy="1275140"/>
          </a:xfrm>
        </p:grpSpPr>
        <p:pic>
          <p:nvPicPr>
            <p:cNvPr id="51" name="Picture 50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05067" y="4758606"/>
              <a:ext cx="1444880" cy="104311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grpSp>
          <p:nvGrpSpPr>
            <p:cNvPr id="29" name="Group 28"/>
            <p:cNvGrpSpPr/>
            <p:nvPr/>
          </p:nvGrpSpPr>
          <p:grpSpPr>
            <a:xfrm>
              <a:off x="7605066" y="4526580"/>
              <a:ext cx="390415" cy="390415"/>
              <a:chOff x="20445587" y="18467548"/>
              <a:chExt cx="1005056" cy="1005056"/>
            </a:xfrm>
          </p:grpSpPr>
          <p:sp>
            <p:nvSpPr>
              <p:cNvPr id="30" name="Oval 29"/>
              <p:cNvSpPr/>
              <p:nvPr/>
            </p:nvSpPr>
            <p:spPr>
              <a:xfrm rot="2700000">
                <a:off x="20445587" y="18467548"/>
                <a:ext cx="1005056" cy="1005056"/>
              </a:xfrm>
              <a:prstGeom prst="ellips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en-GB">
                  <a:solidFill>
                    <a:prstClr val="black"/>
                  </a:solidFill>
                </a:endParaRPr>
              </a:p>
            </p:txBody>
          </p:sp>
          <p:pic>
            <p:nvPicPr>
              <p:cNvPr id="31" name="Picture 30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700000">
                <a:off x="20578985" y="18600946"/>
                <a:ext cx="738261" cy="738261"/>
              </a:xfrm>
              <a:prstGeom prst="rect">
                <a:avLst/>
              </a:prstGeom>
            </p:spPr>
          </p:pic>
        </p:grpSp>
      </p:grpSp>
      <p:grpSp>
        <p:nvGrpSpPr>
          <p:cNvPr id="12" name="Group 11"/>
          <p:cNvGrpSpPr/>
          <p:nvPr/>
        </p:nvGrpSpPr>
        <p:grpSpPr>
          <a:xfrm>
            <a:off x="9989041" y="4526580"/>
            <a:ext cx="1303922" cy="1289094"/>
            <a:chOff x="9989041" y="4526580"/>
            <a:chExt cx="1303922" cy="1289094"/>
          </a:xfrm>
        </p:grpSpPr>
        <p:pic>
          <p:nvPicPr>
            <p:cNvPr id="52" name="Picture 51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89041" y="4762415"/>
              <a:ext cx="1303922" cy="105325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grpSp>
          <p:nvGrpSpPr>
            <p:cNvPr id="32" name="Group 31"/>
            <p:cNvGrpSpPr/>
            <p:nvPr/>
          </p:nvGrpSpPr>
          <p:grpSpPr>
            <a:xfrm>
              <a:off x="10017584" y="4526580"/>
              <a:ext cx="390415" cy="390415"/>
              <a:chOff x="20445587" y="18467548"/>
              <a:chExt cx="1005056" cy="1005056"/>
            </a:xfrm>
          </p:grpSpPr>
          <p:sp>
            <p:nvSpPr>
              <p:cNvPr id="33" name="Oval 32"/>
              <p:cNvSpPr/>
              <p:nvPr/>
            </p:nvSpPr>
            <p:spPr>
              <a:xfrm rot="2700000">
                <a:off x="20445587" y="18467548"/>
                <a:ext cx="1005056" cy="1005056"/>
              </a:xfrm>
              <a:prstGeom prst="ellips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en-GB">
                  <a:solidFill>
                    <a:prstClr val="black"/>
                  </a:solidFill>
                </a:endParaRPr>
              </a:p>
            </p:txBody>
          </p:sp>
          <p:pic>
            <p:nvPicPr>
              <p:cNvPr id="34" name="Picture 33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700000">
                <a:off x="20578985" y="18600946"/>
                <a:ext cx="738261" cy="738261"/>
              </a:xfrm>
              <a:prstGeom prst="rect">
                <a:avLst/>
              </a:prstGeom>
            </p:spPr>
          </p:pic>
        </p:grpSp>
      </p:grpSp>
      <p:sp>
        <p:nvSpPr>
          <p:cNvPr id="55" name="Rectangle 54"/>
          <p:cNvSpPr/>
          <p:nvPr/>
        </p:nvSpPr>
        <p:spPr>
          <a:xfrm>
            <a:off x="1443926" y="2472497"/>
            <a:ext cx="354393" cy="1539322"/>
          </a:xfrm>
          <a:prstGeom prst="rect">
            <a:avLst/>
          </a:prstGeom>
          <a:noFill/>
          <a:ln w="50800">
            <a:solidFill>
              <a:srgbClr val="EF7D3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endParaRPr lang="en-GB">
              <a:solidFill>
                <a:prstClr val="black"/>
              </a:solidFill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10313606" y="2482657"/>
            <a:ext cx="354393" cy="1539322"/>
          </a:xfrm>
          <a:prstGeom prst="rect">
            <a:avLst/>
          </a:prstGeom>
          <a:noFill/>
          <a:ln w="50800">
            <a:solidFill>
              <a:srgbClr val="EF7D3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endParaRPr lang="en-GB">
              <a:solidFill>
                <a:prstClr val="black"/>
              </a:solidFill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AF6BE8-4E9A-451D-94B6-6E96BAD0B43D}" type="slidenum">
              <a:rPr lang="en-GB" sz="1400" smtClean="0">
                <a:solidFill>
                  <a:prstClr val="white"/>
                </a:solidFill>
                <a:latin typeface="Calibri" panose="020F0502020204030204"/>
              </a:rPr>
              <a:pPr>
                <a:defRPr/>
              </a:pPr>
              <a:t>7</a:t>
            </a:fld>
            <a:endParaRPr lang="en-GB" sz="140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4454633" y="6070977"/>
            <a:ext cx="1350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dirty="0" err="1" smtClean="0">
                <a:solidFill>
                  <a:prstClr val="white"/>
                </a:solidFill>
              </a:rPr>
              <a:t>LpGBTx</a:t>
            </a:r>
            <a:r>
              <a:rPr lang="en-US" dirty="0" smtClean="0">
                <a:solidFill>
                  <a:prstClr val="white"/>
                </a:solidFill>
              </a:rPr>
              <a:t> FMC</a:t>
            </a:r>
            <a:endParaRPr lang="en-US" dirty="0">
              <a:solidFill>
                <a:prstClr val="white"/>
              </a:solidFill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4334411" y="4505342"/>
            <a:ext cx="1530732" cy="1275140"/>
            <a:chOff x="4334411" y="4505342"/>
            <a:chExt cx="1530732" cy="1275140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4411" y="4752808"/>
              <a:ext cx="1530732" cy="102767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59" name="Picture 58"/>
            <p:cNvPicPr>
              <a:picLocks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425"/>
            <a:stretch/>
          </p:blipFill>
          <p:spPr>
            <a:xfrm>
              <a:off x="4488827" y="4505342"/>
              <a:ext cx="379727" cy="379727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pic>
        <p:nvPicPr>
          <p:cNvPr id="61" name="Picture 60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52"/>
          <a:stretch/>
        </p:blipFill>
        <p:spPr>
          <a:xfrm>
            <a:off x="979966" y="326254"/>
            <a:ext cx="927920" cy="6629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104" name="Group 103"/>
          <p:cNvGrpSpPr/>
          <p:nvPr/>
        </p:nvGrpSpPr>
        <p:grpSpPr>
          <a:xfrm>
            <a:off x="3944000" y="1056481"/>
            <a:ext cx="4568401" cy="1348854"/>
            <a:chOff x="2196445" y="1264920"/>
            <a:chExt cx="5728355" cy="2081594"/>
          </a:xfrm>
        </p:grpSpPr>
        <p:sp>
          <p:nvSpPr>
            <p:cNvPr id="105" name="Rectangle 104"/>
            <p:cNvSpPr/>
            <p:nvPr/>
          </p:nvSpPr>
          <p:spPr>
            <a:xfrm>
              <a:off x="3290887" y="1271927"/>
              <a:ext cx="4633913" cy="130975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Parallelogram 105"/>
            <p:cNvSpPr/>
            <p:nvPr/>
          </p:nvSpPr>
          <p:spPr>
            <a:xfrm>
              <a:off x="2447696" y="2583125"/>
              <a:ext cx="5470754" cy="763265"/>
            </a:xfrm>
            <a:prstGeom prst="parallelogram">
              <a:avLst>
                <a:gd name="adj" fmla="val 110629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Rectangle 106"/>
            <p:cNvSpPr/>
            <p:nvPr/>
          </p:nvSpPr>
          <p:spPr>
            <a:xfrm>
              <a:off x="2196445" y="2036761"/>
              <a:ext cx="5071621" cy="130975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Oval 107"/>
            <p:cNvSpPr/>
            <p:nvPr/>
          </p:nvSpPr>
          <p:spPr>
            <a:xfrm>
              <a:off x="2225671" y="2081212"/>
              <a:ext cx="157163" cy="119062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Oval 108"/>
            <p:cNvSpPr/>
            <p:nvPr/>
          </p:nvSpPr>
          <p:spPr>
            <a:xfrm>
              <a:off x="2225671" y="3183821"/>
              <a:ext cx="157163" cy="119062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Oval 109"/>
            <p:cNvSpPr/>
            <p:nvPr/>
          </p:nvSpPr>
          <p:spPr>
            <a:xfrm>
              <a:off x="7078664" y="2081212"/>
              <a:ext cx="157163" cy="119062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Oval 110"/>
            <p:cNvSpPr/>
            <p:nvPr/>
          </p:nvSpPr>
          <p:spPr>
            <a:xfrm>
              <a:off x="7078664" y="3183821"/>
              <a:ext cx="157163" cy="119062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Rounded Rectangle 111"/>
            <p:cNvSpPr/>
            <p:nvPr/>
          </p:nvSpPr>
          <p:spPr>
            <a:xfrm>
              <a:off x="2412060" y="2197993"/>
              <a:ext cx="135874" cy="985828"/>
            </a:xfrm>
            <a:prstGeom prst="round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Rounded Rectangle 112"/>
            <p:cNvSpPr/>
            <p:nvPr/>
          </p:nvSpPr>
          <p:spPr>
            <a:xfrm>
              <a:off x="6918327" y="2197993"/>
              <a:ext cx="135874" cy="985828"/>
            </a:xfrm>
            <a:prstGeom prst="round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Rectangle 113"/>
            <p:cNvSpPr/>
            <p:nvPr/>
          </p:nvSpPr>
          <p:spPr>
            <a:xfrm>
              <a:off x="2746121" y="2140017"/>
              <a:ext cx="3589590" cy="1161983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Parallelogram 114"/>
            <p:cNvSpPr/>
            <p:nvPr/>
          </p:nvSpPr>
          <p:spPr>
            <a:xfrm>
              <a:off x="2415946" y="1264920"/>
              <a:ext cx="5508854" cy="763265"/>
            </a:xfrm>
            <a:prstGeom prst="parallelogram">
              <a:avLst>
                <a:gd name="adj" fmla="val 110629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16" name="Group 115"/>
            <p:cNvGrpSpPr/>
            <p:nvPr/>
          </p:nvGrpSpPr>
          <p:grpSpPr>
            <a:xfrm rot="16200000">
              <a:off x="2427623" y="2998335"/>
              <a:ext cx="445848" cy="127754"/>
              <a:chOff x="2525634" y="4174579"/>
              <a:chExt cx="445848" cy="127754"/>
            </a:xfrm>
          </p:grpSpPr>
          <p:sp>
            <p:nvSpPr>
              <p:cNvPr id="143" name="Rounded Rectangle 142"/>
              <p:cNvSpPr/>
              <p:nvPr/>
            </p:nvSpPr>
            <p:spPr>
              <a:xfrm>
                <a:off x="2587625" y="4213940"/>
                <a:ext cx="321866" cy="84454"/>
              </a:xfrm>
              <a:prstGeom prst="roundRect">
                <a:avLst/>
              </a:prstGeom>
              <a:solidFill>
                <a:schemeClr val="bg2">
                  <a:lumMod val="50000"/>
                </a:schemeClr>
              </a:solidFill>
              <a:ln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44" name="TextBox 143"/>
              <p:cNvSpPr txBox="1"/>
              <p:nvPr/>
            </p:nvSpPr>
            <p:spPr>
              <a:xfrm>
                <a:off x="2608659" y="4210000"/>
                <a:ext cx="300832" cy="9233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600" b="1" dirty="0">
                    <a:solidFill>
                      <a:schemeClr val="bg1">
                        <a:lumMod val="85000"/>
                      </a:schemeClr>
                    </a:solidFill>
                  </a:rPr>
                  <a:t>. . . . . . . . </a:t>
                </a:r>
              </a:p>
            </p:txBody>
          </p:sp>
          <p:sp>
            <p:nvSpPr>
              <p:cNvPr id="145" name="TextBox 144"/>
              <p:cNvSpPr txBox="1"/>
              <p:nvPr/>
            </p:nvSpPr>
            <p:spPr>
              <a:xfrm>
                <a:off x="2608659" y="4174579"/>
                <a:ext cx="300832" cy="9233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600" b="1" dirty="0">
                    <a:solidFill>
                      <a:schemeClr val="bg1">
                        <a:lumMod val="85000"/>
                      </a:schemeClr>
                    </a:solidFill>
                  </a:rPr>
                  <a:t>. . . . . . . . </a:t>
                </a:r>
              </a:p>
            </p:txBody>
          </p:sp>
          <p:sp>
            <p:nvSpPr>
              <p:cNvPr id="146" name="Oval 145"/>
              <p:cNvSpPr/>
              <p:nvPr/>
            </p:nvSpPr>
            <p:spPr>
              <a:xfrm>
                <a:off x="2925763" y="4233306"/>
                <a:ext cx="45719" cy="45719"/>
              </a:xfrm>
              <a:prstGeom prst="ellipse">
                <a:avLst/>
              </a:prstGeom>
              <a:solidFill>
                <a:schemeClr val="bg2">
                  <a:lumMod val="50000"/>
                </a:schemeClr>
              </a:solidFill>
              <a:ln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7" name="Oval 146"/>
              <p:cNvSpPr/>
              <p:nvPr/>
            </p:nvSpPr>
            <p:spPr>
              <a:xfrm>
                <a:off x="2525634" y="4233306"/>
                <a:ext cx="45719" cy="45719"/>
              </a:xfrm>
              <a:prstGeom prst="ellipse">
                <a:avLst/>
              </a:prstGeom>
              <a:solidFill>
                <a:schemeClr val="bg2">
                  <a:lumMod val="50000"/>
                </a:schemeClr>
              </a:solidFill>
              <a:ln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17" name="Rectangle 116"/>
            <p:cNvSpPr/>
            <p:nvPr/>
          </p:nvSpPr>
          <p:spPr>
            <a:xfrm>
              <a:off x="6321691" y="2083008"/>
              <a:ext cx="510547" cy="122350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vert="vert270" lIns="0" tIns="0" rIns="0" bIns="0"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  <a:latin typeface="Calibri" panose="020F0502020204030204" pitchFamily="34" charset="0"/>
                </a:rPr>
                <a:t>PSU</a:t>
              </a:r>
            </a:p>
          </p:txBody>
        </p:sp>
        <p:grpSp>
          <p:nvGrpSpPr>
            <p:cNvPr id="118" name="Group 117"/>
            <p:cNvGrpSpPr/>
            <p:nvPr/>
          </p:nvGrpSpPr>
          <p:grpSpPr>
            <a:xfrm>
              <a:off x="2784635" y="2209329"/>
              <a:ext cx="3515188" cy="998537"/>
              <a:chOff x="870509" y="1321693"/>
              <a:chExt cx="3515188" cy="998537"/>
            </a:xfrm>
          </p:grpSpPr>
          <p:sp>
            <p:nvSpPr>
              <p:cNvPr id="119" name="Rectangle 118"/>
              <p:cNvSpPr/>
              <p:nvPr/>
            </p:nvSpPr>
            <p:spPr>
              <a:xfrm>
                <a:off x="870509" y="1321693"/>
                <a:ext cx="3515188" cy="998537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0" name="Rectangle 119"/>
              <p:cNvSpPr/>
              <p:nvPr/>
            </p:nvSpPr>
            <p:spPr>
              <a:xfrm>
                <a:off x="913373" y="2178944"/>
                <a:ext cx="176213" cy="119062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US" sz="700" dirty="0"/>
              </a:p>
            </p:txBody>
          </p:sp>
          <p:sp>
            <p:nvSpPr>
              <p:cNvPr id="121" name="Rectangle 120"/>
              <p:cNvSpPr/>
              <p:nvPr/>
            </p:nvSpPr>
            <p:spPr>
              <a:xfrm>
                <a:off x="913373" y="2012258"/>
                <a:ext cx="176213" cy="1524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lIns="0" rIns="0" rtlCol="0" anchor="ctr"/>
              <a:lstStyle/>
              <a:p>
                <a:pPr algn="ctr"/>
                <a:endParaRPr lang="en-US" sz="700" dirty="0"/>
              </a:p>
            </p:txBody>
          </p:sp>
          <p:sp>
            <p:nvSpPr>
              <p:cNvPr id="122" name="Rectangle 121"/>
              <p:cNvSpPr/>
              <p:nvPr/>
            </p:nvSpPr>
            <p:spPr>
              <a:xfrm>
                <a:off x="913373" y="1854742"/>
                <a:ext cx="176213" cy="1524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lIns="0" rIns="0" rtlCol="0" anchor="ctr"/>
              <a:lstStyle/>
              <a:p>
                <a:pPr algn="ctr"/>
                <a:endParaRPr lang="en-US" sz="700" dirty="0"/>
              </a:p>
            </p:txBody>
          </p:sp>
          <p:sp>
            <p:nvSpPr>
              <p:cNvPr id="123" name="Rectangle 122"/>
              <p:cNvSpPr/>
              <p:nvPr/>
            </p:nvSpPr>
            <p:spPr>
              <a:xfrm>
                <a:off x="913373" y="1664242"/>
                <a:ext cx="176213" cy="1524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lIns="0" rIns="0" rtlCol="0" anchor="ctr"/>
              <a:lstStyle/>
              <a:p>
                <a:pPr algn="ctr"/>
                <a:endParaRPr lang="en-US" sz="700" dirty="0"/>
              </a:p>
            </p:txBody>
          </p:sp>
          <p:sp>
            <p:nvSpPr>
              <p:cNvPr id="124" name="Rectangle 123"/>
              <p:cNvSpPr/>
              <p:nvPr/>
            </p:nvSpPr>
            <p:spPr>
              <a:xfrm>
                <a:off x="913373" y="1542622"/>
                <a:ext cx="176213" cy="119062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lIns="0" rIns="0" rtlCol="0" anchor="ctr"/>
              <a:lstStyle/>
              <a:p>
                <a:pPr algn="ctr"/>
                <a:endParaRPr lang="en-US" sz="700" dirty="0"/>
              </a:p>
            </p:txBody>
          </p:sp>
          <p:sp>
            <p:nvSpPr>
              <p:cNvPr id="125" name="Rectangle 124"/>
              <p:cNvSpPr/>
              <p:nvPr/>
            </p:nvSpPr>
            <p:spPr>
              <a:xfrm>
                <a:off x="913373" y="1375582"/>
                <a:ext cx="176213" cy="1524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lIns="0" rIns="0" rtlCol="0" anchor="ctr"/>
              <a:lstStyle/>
              <a:p>
                <a:pPr algn="ctr"/>
                <a:endParaRPr lang="en-US" sz="700" dirty="0"/>
              </a:p>
            </p:txBody>
          </p:sp>
          <p:sp>
            <p:nvSpPr>
              <p:cNvPr id="126" name="Rectangle 125"/>
              <p:cNvSpPr/>
              <p:nvPr/>
            </p:nvSpPr>
            <p:spPr>
              <a:xfrm>
                <a:off x="1296755" y="2178944"/>
                <a:ext cx="176213" cy="119062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lIns="0" rIns="0" rtlCol="0" anchor="ctr"/>
              <a:lstStyle/>
              <a:p>
                <a:pPr algn="ctr"/>
                <a:endParaRPr lang="en-US" sz="700" dirty="0"/>
              </a:p>
            </p:txBody>
          </p:sp>
          <p:sp>
            <p:nvSpPr>
              <p:cNvPr id="127" name="Rectangle 126"/>
              <p:cNvSpPr/>
              <p:nvPr/>
            </p:nvSpPr>
            <p:spPr>
              <a:xfrm>
                <a:off x="1680137" y="2178944"/>
                <a:ext cx="176213" cy="119062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8" name="Rectangle 127"/>
              <p:cNvSpPr/>
              <p:nvPr/>
            </p:nvSpPr>
            <p:spPr>
              <a:xfrm>
                <a:off x="2063519" y="2178944"/>
                <a:ext cx="176213" cy="119062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9" name="Rectangle 128"/>
              <p:cNvSpPr/>
              <p:nvPr/>
            </p:nvSpPr>
            <p:spPr>
              <a:xfrm>
                <a:off x="2454041" y="2178944"/>
                <a:ext cx="176213" cy="119062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0" name="Rectangle 129"/>
              <p:cNvSpPr/>
              <p:nvPr/>
            </p:nvSpPr>
            <p:spPr>
              <a:xfrm>
                <a:off x="2837423" y="2178944"/>
                <a:ext cx="176213" cy="119062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1" name="Rectangle 130"/>
              <p:cNvSpPr/>
              <p:nvPr/>
            </p:nvSpPr>
            <p:spPr>
              <a:xfrm>
                <a:off x="3220805" y="2178944"/>
                <a:ext cx="176213" cy="119062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2" name="Rectangle 131"/>
              <p:cNvSpPr/>
              <p:nvPr/>
            </p:nvSpPr>
            <p:spPr>
              <a:xfrm>
                <a:off x="3604187" y="2178944"/>
                <a:ext cx="176213" cy="119062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3" name="Rectangle 132"/>
              <p:cNvSpPr/>
              <p:nvPr/>
            </p:nvSpPr>
            <p:spPr>
              <a:xfrm>
                <a:off x="3994942" y="2178944"/>
                <a:ext cx="176213" cy="119062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4" name="Rectangle 133"/>
              <p:cNvSpPr/>
              <p:nvPr/>
            </p:nvSpPr>
            <p:spPr>
              <a:xfrm>
                <a:off x="1296755" y="1375582"/>
                <a:ext cx="176213" cy="1524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lIns="0" rIns="0" rtlCol="0" anchor="ctr"/>
              <a:lstStyle/>
              <a:p>
                <a:pPr algn="ctr"/>
                <a:endParaRPr lang="en-US" sz="700" dirty="0"/>
              </a:p>
            </p:txBody>
          </p:sp>
          <p:sp>
            <p:nvSpPr>
              <p:cNvPr id="135" name="Rectangle 134"/>
              <p:cNvSpPr/>
              <p:nvPr/>
            </p:nvSpPr>
            <p:spPr>
              <a:xfrm>
                <a:off x="1680137" y="1375582"/>
                <a:ext cx="176213" cy="1524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6" name="Rectangle 135"/>
              <p:cNvSpPr/>
              <p:nvPr/>
            </p:nvSpPr>
            <p:spPr>
              <a:xfrm>
                <a:off x="2063519" y="1375582"/>
                <a:ext cx="176213" cy="1524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7" name="Rectangle 136"/>
              <p:cNvSpPr/>
              <p:nvPr/>
            </p:nvSpPr>
            <p:spPr>
              <a:xfrm>
                <a:off x="2454041" y="1375582"/>
                <a:ext cx="176213" cy="1524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8" name="Rectangle 137"/>
              <p:cNvSpPr/>
              <p:nvPr/>
            </p:nvSpPr>
            <p:spPr>
              <a:xfrm>
                <a:off x="2837423" y="1375582"/>
                <a:ext cx="176213" cy="1524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9" name="Rectangle 138"/>
              <p:cNvSpPr/>
              <p:nvPr/>
            </p:nvSpPr>
            <p:spPr>
              <a:xfrm>
                <a:off x="3220805" y="1375582"/>
                <a:ext cx="176213" cy="1524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0" name="Rectangle 139"/>
              <p:cNvSpPr/>
              <p:nvPr/>
            </p:nvSpPr>
            <p:spPr>
              <a:xfrm>
                <a:off x="3604187" y="1375582"/>
                <a:ext cx="176213" cy="1524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1" name="Rectangle 140"/>
              <p:cNvSpPr/>
              <p:nvPr/>
            </p:nvSpPr>
            <p:spPr>
              <a:xfrm>
                <a:off x="3994942" y="1375582"/>
                <a:ext cx="176213" cy="1524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2" name="Rectangle 141"/>
              <p:cNvSpPr/>
              <p:nvPr/>
            </p:nvSpPr>
            <p:spPr>
              <a:xfrm>
                <a:off x="1206500" y="1580469"/>
                <a:ext cx="3179196" cy="543184"/>
              </a:xfrm>
              <a:prstGeom prst="rect">
                <a:avLst/>
              </a:prstGeom>
              <a:pattFill prst="wdUpDiag">
                <a:fgClr>
                  <a:schemeClr val="bg1">
                    <a:lumMod val="75000"/>
                  </a:schemeClr>
                </a:fgClr>
                <a:bgClr>
                  <a:schemeClr val="bg1"/>
                </a:bgClr>
              </a:patt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chemeClr val="tx1"/>
                    </a:solidFill>
                    <a:latin typeface="Calibri" panose="020F0502020204030204" pitchFamily="34" charset="0"/>
                  </a:rPr>
                  <a:t>Custom space</a:t>
                </a:r>
                <a:endParaRPr lang="en-US" dirty="0">
                  <a:solidFill>
                    <a:schemeClr val="tx1"/>
                  </a:solidFill>
                  <a:latin typeface="Calibri" panose="020F0502020204030204" pitchFamily="34" charset="0"/>
                </a:endParaRPr>
              </a:p>
            </p:txBody>
          </p:sp>
        </p:grpSp>
      </p:grpSp>
      <p:sp>
        <p:nvSpPr>
          <p:cNvPr id="4" name="Rectangle 3"/>
          <p:cNvSpPr/>
          <p:nvPr/>
        </p:nvSpPr>
        <p:spPr>
          <a:xfrm>
            <a:off x="4408972" y="1405758"/>
            <a:ext cx="326580" cy="1311182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endParaRPr lang="en-GB">
              <a:solidFill>
                <a:prstClr val="black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003398" y="1883997"/>
            <a:ext cx="483261" cy="457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Bent-Up Arrow 52"/>
          <p:cNvSpPr/>
          <p:nvPr/>
        </p:nvSpPr>
        <p:spPr>
          <a:xfrm flipH="1">
            <a:off x="4558650" y="2704737"/>
            <a:ext cx="3552888" cy="863126"/>
          </a:xfrm>
          <a:prstGeom prst="bentUpArrow">
            <a:avLst>
              <a:gd name="adj1" fmla="val 7566"/>
              <a:gd name="adj2" fmla="val 13580"/>
              <a:gd name="adj3" fmla="val 1471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54" name="Bent-Up Arrow 53"/>
          <p:cNvSpPr/>
          <p:nvPr/>
        </p:nvSpPr>
        <p:spPr>
          <a:xfrm>
            <a:off x="3844870" y="2692385"/>
            <a:ext cx="759583" cy="875477"/>
          </a:xfrm>
          <a:prstGeom prst="bentUpArrow">
            <a:avLst>
              <a:gd name="adj1" fmla="val 9773"/>
              <a:gd name="adj2" fmla="val 13580"/>
              <a:gd name="adj3" fmla="val 1802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3465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0" grpId="0"/>
      <p:bldP spid="21" grpId="0"/>
      <p:bldP spid="21" grpId="1"/>
      <p:bldP spid="22" grpId="0"/>
      <p:bldP spid="22" grpId="1"/>
      <p:bldP spid="23" grpId="0"/>
      <p:bldP spid="24" grpId="0"/>
      <p:bldP spid="24" grpId="1"/>
      <p:bldP spid="55" grpId="0" animBg="1"/>
      <p:bldP spid="56" grpId="0" animBg="1"/>
      <p:bldP spid="56" grpId="1" animBg="1"/>
      <p:bldP spid="58" grpId="0"/>
      <p:bldP spid="4" grpId="0" animBg="1"/>
      <p:bldP spid="53" grpId="0" animBg="1"/>
      <p:bldP spid="53" grpId="1" animBg="1"/>
      <p:bldP spid="5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486181" y="260503"/>
            <a:ext cx="521969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/>
            <a:r>
              <a:rPr lang="en-GB" sz="4000" dirty="0" smtClean="0">
                <a:solidFill>
                  <a:prstClr val="white"/>
                </a:solidFill>
                <a:latin typeface="Calibri" panose="020F0502020204030204" pitchFamily="34" charset="0"/>
              </a:rPr>
              <a:t>3U Chassis &amp; Backplane</a:t>
            </a:r>
            <a:endParaRPr lang="en-GB" sz="4000" dirty="0">
              <a:solidFill>
                <a:prstClr val="white"/>
              </a:solidFill>
              <a:latin typeface="Calibri" panose="020F050202020403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58366" y="3469634"/>
            <a:ext cx="8676409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" indent="-28733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prstClr val="white"/>
                </a:solidFill>
                <a:latin typeface="Calibri" panose="020F0502020204030204" pitchFamily="34" charset="0"/>
              </a:rPr>
              <a:t>Hosts Power </a:t>
            </a:r>
            <a:r>
              <a:rPr lang="en-US" sz="2000" dirty="0" smtClean="0">
                <a:solidFill>
                  <a:prstClr val="white"/>
                </a:solidFill>
                <a:latin typeface="Calibri" panose="020F0502020204030204" pitchFamily="34" charset="0"/>
              </a:rPr>
              <a:t>Supply, </a:t>
            </a:r>
            <a:r>
              <a:rPr lang="en-US" sz="2000" dirty="0">
                <a:solidFill>
                  <a:prstClr val="white"/>
                </a:solidFill>
                <a:latin typeface="Calibri" panose="020F0502020204030204" pitchFamily="34" charset="0"/>
              </a:rPr>
              <a:t>System Board &amp; </a:t>
            </a:r>
            <a:r>
              <a:rPr lang="en-US" sz="2000" dirty="0" smtClean="0">
                <a:solidFill>
                  <a:prstClr val="white"/>
                </a:solidFill>
                <a:latin typeface="Calibri" panose="020F0502020204030204" pitchFamily="34" charset="0"/>
              </a:rPr>
              <a:t>Application-specific Peripheral Boards</a:t>
            </a:r>
          </a:p>
          <a:p>
            <a:pPr marL="36000" indent="-28733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prstClr val="white"/>
                </a:solidFill>
                <a:latin typeface="Calibri" panose="020F0502020204030204" pitchFamily="34" charset="0"/>
              </a:rPr>
              <a:t>Low cost crate with </a:t>
            </a:r>
            <a:r>
              <a:rPr lang="en-US" sz="2000" dirty="0" smtClean="0">
                <a:solidFill>
                  <a:schemeClr val="bg1"/>
                </a:solidFill>
                <a:latin typeface="Calibri" panose="020F0502020204030204" pitchFamily="34" charset="0"/>
              </a:rPr>
              <a:t>9-slots CompactPCI Serial backplane by default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  <a:latin typeface="Calibri" panose="020F0502020204030204" pitchFamily="34" charset="0"/>
              </a:rPr>
              <a:t>Fully </a:t>
            </a: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</a:rPr>
              <a:t>passive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prstClr val="white"/>
                </a:solidFill>
                <a:latin typeface="Calibri" panose="020F0502020204030204" pitchFamily="34" charset="0"/>
              </a:rPr>
              <a:t>Star-topology differential lanes from System to Peripheral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prstClr val="white"/>
                </a:solidFill>
                <a:latin typeface="Calibri" panose="020F0502020204030204" pitchFamily="34" charset="0"/>
              </a:rPr>
              <a:t>AirMax VS connectors</a:t>
            </a:r>
          </a:p>
          <a:p>
            <a:pPr marL="36000" indent="-28733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  <a:latin typeface="Calibri" panose="020F0502020204030204" pitchFamily="34" charset="0"/>
              </a:rPr>
              <a:t>Application-specific backplanes (with the system slot) possible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prstClr val="white"/>
                </a:solidFill>
                <a:latin typeface="Calibri" panose="020F0502020204030204" pitchFamily="34" charset="0"/>
              </a:rPr>
              <a:t>Optional 1U fan tray</a:t>
            </a:r>
            <a:endParaRPr lang="en-US" sz="20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9495173" y="409439"/>
            <a:ext cx="390415" cy="390415"/>
            <a:chOff x="20445587" y="18467548"/>
            <a:chExt cx="1005056" cy="1005056"/>
          </a:xfrm>
        </p:grpSpPr>
        <p:sp>
          <p:nvSpPr>
            <p:cNvPr id="14" name="Oval 13"/>
            <p:cNvSpPr/>
            <p:nvPr/>
          </p:nvSpPr>
          <p:spPr>
            <a:xfrm rot="2700000">
              <a:off x="20445587" y="18467548"/>
              <a:ext cx="1005056" cy="1005056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>
                <a:latin typeface="Calibri" panose="020F0502020204030204" pitchFamily="34" charset="0"/>
              </a:endParaRPr>
            </a:p>
          </p:txBody>
        </p:sp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700000">
              <a:off x="20578985" y="18600946"/>
              <a:ext cx="738261" cy="738261"/>
            </a:xfrm>
            <a:prstGeom prst="rect">
              <a:avLst/>
            </a:prstGeom>
          </p:spPr>
        </p:pic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6BE8-4E9A-451D-94B6-6E96BAD0B43D}" type="slidenum">
              <a:rPr lang="en-GB" sz="1400" smtClean="0">
                <a:latin typeface="Calibri" panose="020F0502020204030204" pitchFamily="34" charset="0"/>
              </a:rPr>
              <a:pPr/>
              <a:t>8</a:t>
            </a:fld>
            <a:endParaRPr lang="en-GB" sz="1400" dirty="0">
              <a:latin typeface="Calibri" panose="020F0502020204030204" pitchFamily="34" charset="0"/>
            </a:endParaRPr>
          </a:p>
        </p:txBody>
      </p:sp>
      <p:pic>
        <p:nvPicPr>
          <p:cNvPr id="46" name="Picture 45"/>
          <p:cNvPicPr>
            <a:picLocks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25"/>
          <a:stretch/>
        </p:blipFill>
        <p:spPr>
          <a:xfrm>
            <a:off x="2340029" y="414783"/>
            <a:ext cx="379727" cy="379727"/>
          </a:xfrm>
          <a:prstGeom prst="rect">
            <a:avLst/>
          </a:prstGeom>
        </p:spPr>
      </p:pic>
      <p:grpSp>
        <p:nvGrpSpPr>
          <p:cNvPr id="17" name="Group 16"/>
          <p:cNvGrpSpPr/>
          <p:nvPr/>
        </p:nvGrpSpPr>
        <p:grpSpPr>
          <a:xfrm>
            <a:off x="3231852" y="1151805"/>
            <a:ext cx="5728355" cy="2081594"/>
            <a:chOff x="2196445" y="1264920"/>
            <a:chExt cx="5728355" cy="2081594"/>
          </a:xfrm>
        </p:grpSpPr>
        <p:sp>
          <p:nvSpPr>
            <p:cNvPr id="18" name="Rectangle 17"/>
            <p:cNvSpPr/>
            <p:nvPr/>
          </p:nvSpPr>
          <p:spPr>
            <a:xfrm>
              <a:off x="3290887" y="1271927"/>
              <a:ext cx="4633913" cy="130975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Parallelogram 18"/>
            <p:cNvSpPr/>
            <p:nvPr/>
          </p:nvSpPr>
          <p:spPr>
            <a:xfrm>
              <a:off x="2447696" y="2583125"/>
              <a:ext cx="5470754" cy="763265"/>
            </a:xfrm>
            <a:prstGeom prst="parallelogram">
              <a:avLst>
                <a:gd name="adj" fmla="val 110629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2196445" y="2036761"/>
              <a:ext cx="5071621" cy="130975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/>
            <p:cNvSpPr/>
            <p:nvPr/>
          </p:nvSpPr>
          <p:spPr>
            <a:xfrm>
              <a:off x="2225671" y="2081212"/>
              <a:ext cx="157163" cy="119062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/>
            <p:cNvSpPr/>
            <p:nvPr/>
          </p:nvSpPr>
          <p:spPr>
            <a:xfrm>
              <a:off x="2225671" y="3183821"/>
              <a:ext cx="157163" cy="119062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/>
            <p:cNvSpPr/>
            <p:nvPr/>
          </p:nvSpPr>
          <p:spPr>
            <a:xfrm>
              <a:off x="7078664" y="2081212"/>
              <a:ext cx="157163" cy="119062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/>
            <p:cNvSpPr/>
            <p:nvPr/>
          </p:nvSpPr>
          <p:spPr>
            <a:xfrm>
              <a:off x="7078664" y="3183821"/>
              <a:ext cx="157163" cy="119062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ounded Rectangle 24"/>
            <p:cNvSpPr/>
            <p:nvPr/>
          </p:nvSpPr>
          <p:spPr>
            <a:xfrm>
              <a:off x="2412060" y="2197993"/>
              <a:ext cx="135874" cy="985828"/>
            </a:xfrm>
            <a:prstGeom prst="round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ounded Rectangle 25"/>
            <p:cNvSpPr/>
            <p:nvPr/>
          </p:nvSpPr>
          <p:spPr>
            <a:xfrm>
              <a:off x="6918327" y="2197993"/>
              <a:ext cx="135874" cy="985828"/>
            </a:xfrm>
            <a:prstGeom prst="round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2746121" y="2140017"/>
              <a:ext cx="3589590" cy="1161983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Parallelogram 27"/>
            <p:cNvSpPr/>
            <p:nvPr/>
          </p:nvSpPr>
          <p:spPr>
            <a:xfrm>
              <a:off x="2415946" y="1264920"/>
              <a:ext cx="5508854" cy="763265"/>
            </a:xfrm>
            <a:prstGeom prst="parallelogram">
              <a:avLst>
                <a:gd name="adj" fmla="val 110629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9" name="Group 28"/>
            <p:cNvGrpSpPr/>
            <p:nvPr/>
          </p:nvGrpSpPr>
          <p:grpSpPr>
            <a:xfrm rot="16200000">
              <a:off x="2427623" y="2998335"/>
              <a:ext cx="445848" cy="127754"/>
              <a:chOff x="2525634" y="4174579"/>
              <a:chExt cx="445848" cy="127754"/>
            </a:xfrm>
          </p:grpSpPr>
          <p:sp>
            <p:nvSpPr>
              <p:cNvPr id="64" name="Rounded Rectangle 63"/>
              <p:cNvSpPr/>
              <p:nvPr/>
            </p:nvSpPr>
            <p:spPr>
              <a:xfrm>
                <a:off x="2587625" y="4213940"/>
                <a:ext cx="321866" cy="84454"/>
              </a:xfrm>
              <a:prstGeom prst="roundRect">
                <a:avLst/>
              </a:prstGeom>
              <a:solidFill>
                <a:schemeClr val="bg2">
                  <a:lumMod val="50000"/>
                </a:schemeClr>
              </a:solidFill>
              <a:ln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5" name="TextBox 64"/>
              <p:cNvSpPr txBox="1"/>
              <p:nvPr/>
            </p:nvSpPr>
            <p:spPr>
              <a:xfrm>
                <a:off x="2608659" y="4210000"/>
                <a:ext cx="300832" cy="9233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600" b="1" dirty="0">
                    <a:solidFill>
                      <a:schemeClr val="bg1">
                        <a:lumMod val="85000"/>
                      </a:schemeClr>
                    </a:solidFill>
                  </a:rPr>
                  <a:t>. . . . . . . . </a:t>
                </a:r>
              </a:p>
            </p:txBody>
          </p:sp>
          <p:sp>
            <p:nvSpPr>
              <p:cNvPr id="66" name="TextBox 65"/>
              <p:cNvSpPr txBox="1"/>
              <p:nvPr/>
            </p:nvSpPr>
            <p:spPr>
              <a:xfrm>
                <a:off x="2608659" y="4174579"/>
                <a:ext cx="300832" cy="9233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600" b="1" dirty="0">
                    <a:solidFill>
                      <a:schemeClr val="bg1">
                        <a:lumMod val="85000"/>
                      </a:schemeClr>
                    </a:solidFill>
                  </a:rPr>
                  <a:t>. . . . . . . . </a:t>
                </a:r>
              </a:p>
            </p:txBody>
          </p:sp>
          <p:sp>
            <p:nvSpPr>
              <p:cNvPr id="67" name="Oval 66"/>
              <p:cNvSpPr/>
              <p:nvPr/>
            </p:nvSpPr>
            <p:spPr>
              <a:xfrm>
                <a:off x="2925763" y="4233306"/>
                <a:ext cx="45719" cy="45719"/>
              </a:xfrm>
              <a:prstGeom prst="ellipse">
                <a:avLst/>
              </a:prstGeom>
              <a:solidFill>
                <a:schemeClr val="bg2">
                  <a:lumMod val="50000"/>
                </a:schemeClr>
              </a:solidFill>
              <a:ln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Oval 67"/>
              <p:cNvSpPr/>
              <p:nvPr/>
            </p:nvSpPr>
            <p:spPr>
              <a:xfrm>
                <a:off x="2525634" y="4233306"/>
                <a:ext cx="45719" cy="45719"/>
              </a:xfrm>
              <a:prstGeom prst="ellipse">
                <a:avLst/>
              </a:prstGeom>
              <a:solidFill>
                <a:schemeClr val="bg2">
                  <a:lumMod val="50000"/>
                </a:schemeClr>
              </a:solidFill>
              <a:ln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0" name="Rectangle 29"/>
            <p:cNvSpPr/>
            <p:nvPr/>
          </p:nvSpPr>
          <p:spPr>
            <a:xfrm>
              <a:off x="6321691" y="2083008"/>
              <a:ext cx="510547" cy="122350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vert="vert270" lIns="0" tIns="0" rIns="0" bIns="0"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  <a:latin typeface="Calibri" panose="020F0502020204030204" pitchFamily="34" charset="0"/>
                </a:rPr>
                <a:t>PSU</a:t>
              </a:r>
            </a:p>
          </p:txBody>
        </p:sp>
        <p:grpSp>
          <p:nvGrpSpPr>
            <p:cNvPr id="31" name="Group 30"/>
            <p:cNvGrpSpPr/>
            <p:nvPr/>
          </p:nvGrpSpPr>
          <p:grpSpPr>
            <a:xfrm>
              <a:off x="2784635" y="2209329"/>
              <a:ext cx="3515188" cy="998537"/>
              <a:chOff x="870509" y="1321693"/>
              <a:chExt cx="3515188" cy="998537"/>
            </a:xfrm>
          </p:grpSpPr>
          <p:sp>
            <p:nvSpPr>
              <p:cNvPr id="32" name="Rectangle 31"/>
              <p:cNvSpPr/>
              <p:nvPr/>
            </p:nvSpPr>
            <p:spPr>
              <a:xfrm>
                <a:off x="870509" y="1321693"/>
                <a:ext cx="3515188" cy="998537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Rectangle 32"/>
              <p:cNvSpPr/>
              <p:nvPr/>
            </p:nvSpPr>
            <p:spPr>
              <a:xfrm>
                <a:off x="913373" y="2178944"/>
                <a:ext cx="176213" cy="119062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US" sz="700" dirty="0"/>
              </a:p>
            </p:txBody>
          </p:sp>
          <p:sp>
            <p:nvSpPr>
              <p:cNvPr id="34" name="Rectangle 33"/>
              <p:cNvSpPr/>
              <p:nvPr/>
            </p:nvSpPr>
            <p:spPr>
              <a:xfrm>
                <a:off x="913373" y="2012258"/>
                <a:ext cx="176213" cy="1524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lIns="0" rIns="0" rtlCol="0" anchor="ctr"/>
              <a:lstStyle/>
              <a:p>
                <a:pPr algn="ctr"/>
                <a:endParaRPr lang="en-US" sz="700" dirty="0"/>
              </a:p>
            </p:txBody>
          </p:sp>
          <p:sp>
            <p:nvSpPr>
              <p:cNvPr id="35" name="Rectangle 34"/>
              <p:cNvSpPr/>
              <p:nvPr/>
            </p:nvSpPr>
            <p:spPr>
              <a:xfrm>
                <a:off x="913373" y="1854742"/>
                <a:ext cx="176213" cy="1524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lIns="0" rIns="0" rtlCol="0" anchor="ctr"/>
              <a:lstStyle/>
              <a:p>
                <a:pPr algn="ctr"/>
                <a:endParaRPr lang="en-US" sz="700" dirty="0"/>
              </a:p>
            </p:txBody>
          </p:sp>
          <p:sp>
            <p:nvSpPr>
              <p:cNvPr id="36" name="Rectangle 35"/>
              <p:cNvSpPr/>
              <p:nvPr/>
            </p:nvSpPr>
            <p:spPr>
              <a:xfrm>
                <a:off x="913373" y="1664242"/>
                <a:ext cx="176213" cy="1524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lIns="0" rIns="0" rtlCol="0" anchor="ctr"/>
              <a:lstStyle/>
              <a:p>
                <a:pPr algn="ctr"/>
                <a:endParaRPr lang="en-US" sz="700" dirty="0"/>
              </a:p>
            </p:txBody>
          </p:sp>
          <p:sp>
            <p:nvSpPr>
              <p:cNvPr id="37" name="Rectangle 36"/>
              <p:cNvSpPr/>
              <p:nvPr/>
            </p:nvSpPr>
            <p:spPr>
              <a:xfrm>
                <a:off x="913373" y="1542622"/>
                <a:ext cx="176213" cy="119062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lIns="0" rIns="0" rtlCol="0" anchor="ctr"/>
              <a:lstStyle/>
              <a:p>
                <a:pPr algn="ctr"/>
                <a:endParaRPr lang="en-US" sz="700" dirty="0"/>
              </a:p>
            </p:txBody>
          </p:sp>
          <p:sp>
            <p:nvSpPr>
              <p:cNvPr id="38" name="Rectangle 37"/>
              <p:cNvSpPr/>
              <p:nvPr/>
            </p:nvSpPr>
            <p:spPr>
              <a:xfrm>
                <a:off x="913373" y="1375582"/>
                <a:ext cx="176213" cy="1524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lIns="0" rIns="0" rtlCol="0" anchor="ctr"/>
              <a:lstStyle/>
              <a:p>
                <a:pPr algn="ctr"/>
                <a:endParaRPr lang="en-US" sz="700" dirty="0"/>
              </a:p>
            </p:txBody>
          </p:sp>
          <p:sp>
            <p:nvSpPr>
              <p:cNvPr id="47" name="Rectangle 46"/>
              <p:cNvSpPr/>
              <p:nvPr/>
            </p:nvSpPr>
            <p:spPr>
              <a:xfrm>
                <a:off x="1296755" y="2178944"/>
                <a:ext cx="176213" cy="119062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lIns="0" rIns="0" rtlCol="0" anchor="ctr"/>
              <a:lstStyle/>
              <a:p>
                <a:pPr algn="ctr"/>
                <a:endParaRPr lang="en-US" sz="700" dirty="0"/>
              </a:p>
            </p:txBody>
          </p:sp>
          <p:sp>
            <p:nvSpPr>
              <p:cNvPr id="48" name="Rectangle 47"/>
              <p:cNvSpPr/>
              <p:nvPr/>
            </p:nvSpPr>
            <p:spPr>
              <a:xfrm>
                <a:off x="1680137" y="2178944"/>
                <a:ext cx="176213" cy="119062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Rectangle 48"/>
              <p:cNvSpPr/>
              <p:nvPr/>
            </p:nvSpPr>
            <p:spPr>
              <a:xfrm>
                <a:off x="2063519" y="2178944"/>
                <a:ext cx="176213" cy="119062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Rectangle 49"/>
              <p:cNvSpPr/>
              <p:nvPr/>
            </p:nvSpPr>
            <p:spPr>
              <a:xfrm>
                <a:off x="2454041" y="2178944"/>
                <a:ext cx="176213" cy="119062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Rectangle 50"/>
              <p:cNvSpPr/>
              <p:nvPr/>
            </p:nvSpPr>
            <p:spPr>
              <a:xfrm>
                <a:off x="2837423" y="2178944"/>
                <a:ext cx="176213" cy="119062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Rectangle 51"/>
              <p:cNvSpPr/>
              <p:nvPr/>
            </p:nvSpPr>
            <p:spPr>
              <a:xfrm>
                <a:off x="3220805" y="2178944"/>
                <a:ext cx="176213" cy="119062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Rectangle 52"/>
              <p:cNvSpPr/>
              <p:nvPr/>
            </p:nvSpPr>
            <p:spPr>
              <a:xfrm>
                <a:off x="3604187" y="2178944"/>
                <a:ext cx="176213" cy="119062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Rectangle 53"/>
              <p:cNvSpPr/>
              <p:nvPr/>
            </p:nvSpPr>
            <p:spPr>
              <a:xfrm>
                <a:off x="3994942" y="2178944"/>
                <a:ext cx="176213" cy="119062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Rectangle 54"/>
              <p:cNvSpPr/>
              <p:nvPr/>
            </p:nvSpPr>
            <p:spPr>
              <a:xfrm>
                <a:off x="1296755" y="1375582"/>
                <a:ext cx="176213" cy="1524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lIns="0" rIns="0" rtlCol="0" anchor="ctr"/>
              <a:lstStyle/>
              <a:p>
                <a:pPr algn="ctr"/>
                <a:endParaRPr lang="en-US" sz="700" dirty="0"/>
              </a:p>
            </p:txBody>
          </p:sp>
          <p:sp>
            <p:nvSpPr>
              <p:cNvPr id="56" name="Rectangle 55"/>
              <p:cNvSpPr/>
              <p:nvPr/>
            </p:nvSpPr>
            <p:spPr>
              <a:xfrm>
                <a:off x="1680137" y="1375582"/>
                <a:ext cx="176213" cy="1524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Rectangle 56"/>
              <p:cNvSpPr/>
              <p:nvPr/>
            </p:nvSpPr>
            <p:spPr>
              <a:xfrm>
                <a:off x="2063519" y="1375582"/>
                <a:ext cx="176213" cy="1524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Rectangle 57"/>
              <p:cNvSpPr/>
              <p:nvPr/>
            </p:nvSpPr>
            <p:spPr>
              <a:xfrm>
                <a:off x="2454041" y="1375582"/>
                <a:ext cx="176213" cy="1524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Rectangle 58"/>
              <p:cNvSpPr/>
              <p:nvPr/>
            </p:nvSpPr>
            <p:spPr>
              <a:xfrm>
                <a:off x="2837423" y="1375582"/>
                <a:ext cx="176213" cy="1524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Rectangle 59"/>
              <p:cNvSpPr/>
              <p:nvPr/>
            </p:nvSpPr>
            <p:spPr>
              <a:xfrm>
                <a:off x="3220805" y="1375582"/>
                <a:ext cx="176213" cy="1524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Rectangle 60"/>
              <p:cNvSpPr/>
              <p:nvPr/>
            </p:nvSpPr>
            <p:spPr>
              <a:xfrm>
                <a:off x="3604187" y="1375582"/>
                <a:ext cx="176213" cy="1524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Rectangle 61"/>
              <p:cNvSpPr/>
              <p:nvPr/>
            </p:nvSpPr>
            <p:spPr>
              <a:xfrm>
                <a:off x="3994942" y="1375582"/>
                <a:ext cx="176213" cy="1524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Rectangle 62"/>
              <p:cNvSpPr/>
              <p:nvPr/>
            </p:nvSpPr>
            <p:spPr>
              <a:xfrm>
                <a:off x="1206500" y="1580469"/>
                <a:ext cx="3179196" cy="543184"/>
              </a:xfrm>
              <a:prstGeom prst="rect">
                <a:avLst/>
              </a:prstGeom>
              <a:pattFill prst="wdUpDiag">
                <a:fgClr>
                  <a:schemeClr val="bg1">
                    <a:lumMod val="75000"/>
                  </a:schemeClr>
                </a:fgClr>
                <a:bgClr>
                  <a:schemeClr val="bg1"/>
                </a:bgClr>
              </a:patt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chemeClr val="tx1"/>
                    </a:solidFill>
                    <a:latin typeface="Calibri" panose="020F0502020204030204" pitchFamily="34" charset="0"/>
                  </a:rPr>
                  <a:t>Custom space</a:t>
                </a:r>
                <a:endParaRPr lang="en-US" dirty="0">
                  <a:solidFill>
                    <a:schemeClr val="tx1"/>
                  </a:solidFill>
                  <a:latin typeface="Calibri" panose="020F0502020204030204" pitchFamily="34" charset="0"/>
                </a:endParaRPr>
              </a:p>
            </p:txBody>
          </p:sp>
        </p:grpSp>
      </p:grpSp>
      <p:pic>
        <p:nvPicPr>
          <p:cNvPr id="69" name="Picture 68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00" t="3181" r="9823" b="7149"/>
          <a:stretch/>
        </p:blipFill>
        <p:spPr>
          <a:xfrm>
            <a:off x="9146627" y="4381281"/>
            <a:ext cx="2376296" cy="14168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0" name="Rectangle 69"/>
          <p:cNvSpPr/>
          <p:nvPr/>
        </p:nvSpPr>
        <p:spPr>
          <a:xfrm>
            <a:off x="8310712" y="2431444"/>
            <a:ext cx="623738" cy="6222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8025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775842" y="260503"/>
            <a:ext cx="464037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defRPr/>
            </a:pPr>
            <a:r>
              <a:rPr lang="en-GB" sz="4000" dirty="0">
                <a:solidFill>
                  <a:prstClr val="white"/>
                </a:solidFill>
                <a:latin typeface="Calibri" panose="020F0502020204030204" pitchFamily="34" charset="0"/>
              </a:rPr>
              <a:t>Rad-</a:t>
            </a:r>
            <a:r>
              <a:rPr lang="en-GB" sz="4000" dirty="0" err="1">
                <a:solidFill>
                  <a:prstClr val="white"/>
                </a:solidFill>
                <a:latin typeface="Calibri" panose="020F0502020204030204" pitchFamily="34" charset="0"/>
              </a:rPr>
              <a:t>tol</a:t>
            </a:r>
            <a:r>
              <a:rPr lang="en-GB" sz="4000" dirty="0">
                <a:solidFill>
                  <a:prstClr val="white"/>
                </a:solidFill>
                <a:latin typeface="Calibri" panose="020F0502020204030204" pitchFamily="34" charset="0"/>
              </a:rPr>
              <a:t> System Board</a:t>
            </a:r>
            <a:endParaRPr kumimoji="0" lang="en-GB" sz="400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19287" y="4650794"/>
            <a:ext cx="59039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000" dirty="0" smtClean="0">
                <a:solidFill>
                  <a:srgbClr val="00B0F0"/>
                </a:solidFill>
                <a:latin typeface="Calibri" panose="020F0502020204030204" pitchFamily="34" charset="0"/>
              </a:rPr>
              <a:t>FPGA for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000" dirty="0" smtClean="0">
                <a:solidFill>
                  <a:srgbClr val="00B0F0"/>
                </a:solidFill>
                <a:latin typeface="Calibri" panose="020F0502020204030204" pitchFamily="34" charset="0"/>
              </a:rPr>
              <a:t>application-specific logic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 pitchFamily="34" charset="0"/>
              </a:rPr>
              <a:t>common crate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 pitchFamily="34" charset="0"/>
              </a:rPr>
              <a:t> monitoring and diagnostics</a:t>
            </a:r>
            <a:endParaRPr lang="en-US" sz="2000" dirty="0">
              <a:solidFill>
                <a:srgbClr val="00B0F0"/>
              </a:solidFill>
              <a:latin typeface="Calibri" panose="020F050202020403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BAF6BE8-4E9A-451D-94B6-6E96BAD0B43D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8267" y="1806438"/>
            <a:ext cx="6341005" cy="26403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/>
          <p:nvPr/>
        </p:nvSpPr>
        <p:spPr>
          <a:xfrm>
            <a:off x="2839453" y="2539514"/>
            <a:ext cx="2011680" cy="1782230"/>
          </a:xfrm>
          <a:prstGeom prst="rect">
            <a:avLst/>
          </a:prstGeom>
          <a:noFill/>
          <a:ln w="50800">
            <a:solidFill>
              <a:schemeClr val="accent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777647" y="4437344"/>
            <a:ext cx="190250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en-US" sz="2000" dirty="0">
                <a:solidFill>
                  <a:schemeClr val="accent2"/>
                </a:solidFill>
                <a:latin typeface="Calibri" panose="020F0502020204030204" pitchFamily="34" charset="0"/>
              </a:rPr>
              <a:t>FMC for </a:t>
            </a:r>
            <a:r>
              <a:rPr lang="en-US" sz="2000" dirty="0" smtClean="0">
                <a:solidFill>
                  <a:schemeClr val="accent2"/>
                </a:solidFill>
                <a:latin typeface="Calibri" panose="020F0502020204030204" pitchFamily="34" charset="0"/>
              </a:rPr>
              <a:t>fieldbus</a:t>
            </a:r>
            <a:endParaRPr lang="en-US" sz="2000" dirty="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031099" y="2539514"/>
            <a:ext cx="296867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</a:rPr>
              <a:t>Backplane </a:t>
            </a:r>
            <a:r>
              <a:rPr lang="en-US" sz="2000" dirty="0" smtClean="0">
                <a:solidFill>
                  <a:schemeClr val="bg1"/>
                </a:solidFill>
                <a:latin typeface="Calibri" panose="020F0502020204030204" pitchFamily="34" charset="0"/>
              </a:rPr>
              <a:t>connector:  </a:t>
            </a:r>
          </a:p>
          <a:p>
            <a:pPr lvl="0">
              <a:defRPr/>
            </a:pPr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</a:rPr>
              <a:t>c</a:t>
            </a:r>
            <a:r>
              <a:rPr lang="en-US" sz="2000" dirty="0" smtClean="0">
                <a:solidFill>
                  <a:schemeClr val="bg1"/>
                </a:solidFill>
                <a:latin typeface="Calibri" panose="020F0502020204030204" pitchFamily="34" charset="0"/>
              </a:rPr>
              <a:t>ommunication with</a:t>
            </a:r>
          </a:p>
          <a:p>
            <a:pPr lvl="0">
              <a:defRPr/>
            </a:pPr>
            <a:r>
              <a:rPr lang="en-US" sz="2000" dirty="0" smtClean="0">
                <a:solidFill>
                  <a:schemeClr val="bg1"/>
                </a:solidFill>
                <a:latin typeface="Calibri" panose="020F0502020204030204" pitchFamily="34" charset="0"/>
              </a:rPr>
              <a:t>peripheral </a:t>
            </a:r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</a:rPr>
              <a:t>boards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911638" y="1667044"/>
            <a:ext cx="1119461" cy="2983750"/>
          </a:xfrm>
          <a:prstGeom prst="rect">
            <a:avLst/>
          </a:prstGeom>
          <a:noFill/>
          <a:ln w="50800"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936812" y="3253340"/>
            <a:ext cx="974126" cy="943276"/>
          </a:xfrm>
          <a:prstGeom prst="rect">
            <a:avLst/>
          </a:prstGeom>
          <a:noFill/>
          <a:ln w="50800">
            <a:solidFill>
              <a:srgbClr val="00B0F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cxnSp>
        <p:nvCxnSpPr>
          <p:cNvPr id="10" name="Straight Arrow Connector 9"/>
          <p:cNvCxnSpPr>
            <a:stCxn id="15" idx="3"/>
          </p:cNvCxnSpPr>
          <p:nvPr/>
        </p:nvCxnSpPr>
        <p:spPr>
          <a:xfrm>
            <a:off x="6313255" y="1516828"/>
            <a:ext cx="2626017" cy="0"/>
          </a:xfrm>
          <a:prstGeom prst="straightConnector1">
            <a:avLst/>
          </a:prstGeom>
          <a:ln w="254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15" idx="1"/>
          </p:cNvCxnSpPr>
          <p:nvPr/>
        </p:nvCxnSpPr>
        <p:spPr>
          <a:xfrm flipH="1">
            <a:off x="2777647" y="1516828"/>
            <a:ext cx="2631193" cy="0"/>
          </a:xfrm>
          <a:prstGeom prst="straightConnector1">
            <a:avLst/>
          </a:prstGeom>
          <a:ln w="254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408840" y="1332162"/>
            <a:ext cx="904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Calibri" panose="020F0502020204030204" pitchFamily="34" charset="0"/>
              </a:rPr>
              <a:t>220mm</a:t>
            </a:r>
            <a:endParaRPr lang="en-US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pic>
        <p:nvPicPr>
          <p:cNvPr id="16" name="Picture 15"/>
          <p:cNvPicPr>
            <a:picLocks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25"/>
          <a:stretch/>
        </p:blipFill>
        <p:spPr>
          <a:xfrm>
            <a:off x="2340029" y="424582"/>
            <a:ext cx="379727" cy="379727"/>
          </a:xfrm>
          <a:prstGeom prst="rect">
            <a:avLst/>
          </a:prstGeom>
        </p:spPr>
      </p:pic>
      <p:pic>
        <p:nvPicPr>
          <p:cNvPr id="17" name="Picture 16"/>
          <p:cNvPicPr>
            <a:picLocks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25"/>
          <a:stretch/>
        </p:blipFill>
        <p:spPr>
          <a:xfrm>
            <a:off x="9505861" y="424581"/>
            <a:ext cx="379727" cy="379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0537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3">
      <a:majorFont>
        <a:latin typeface="Quicksand Book"/>
        <a:ea typeface=""/>
        <a:cs typeface=""/>
      </a:majorFont>
      <a:minorFont>
        <a:latin typeface="Quicksand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2">
      <a:majorFont>
        <a:latin typeface="Quicksand Book"/>
        <a:ea typeface=""/>
        <a:cs typeface=""/>
      </a:majorFont>
      <a:minorFont>
        <a:latin typeface="Quicksand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50493</TotalTime>
  <Words>803</Words>
  <Application>Microsoft Office PowerPoint</Application>
  <PresentationFormat>Widescreen</PresentationFormat>
  <Paragraphs>276</Paragraphs>
  <Slides>19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19</vt:i4>
      </vt:variant>
    </vt:vector>
  </HeadingPairs>
  <TitlesOfParts>
    <vt:vector size="28" baseType="lpstr">
      <vt:lpstr>Arial</vt:lpstr>
      <vt:lpstr>Quicksand Book</vt:lpstr>
      <vt:lpstr>Quicksand Bold</vt:lpstr>
      <vt:lpstr>Calibri Light</vt:lpstr>
      <vt:lpstr>Calibri</vt:lpstr>
      <vt:lpstr>Wingdings</vt:lpstr>
      <vt:lpstr>Office Theme</vt:lpstr>
      <vt:lpstr>1_Office Theme</vt:lpstr>
      <vt:lpstr>3_Office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Evangelia Gousiou</dc:creator>
  <cp:lastModifiedBy>Javier Serrano</cp:lastModifiedBy>
  <cp:revision>1205</cp:revision>
  <cp:lastPrinted>2017-02-02T18:27:49Z</cp:lastPrinted>
  <dcterms:created xsi:type="dcterms:W3CDTF">2015-11-09T10:49:37Z</dcterms:created>
  <dcterms:modified xsi:type="dcterms:W3CDTF">2019-01-22T11:07:08Z</dcterms:modified>
</cp:coreProperties>
</file>