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0"/>
  </p:notesMasterIdLst>
  <p:sldIdLst>
    <p:sldId id="256" r:id="rId2"/>
    <p:sldId id="271" r:id="rId3"/>
    <p:sldId id="328" r:id="rId4"/>
    <p:sldId id="261" r:id="rId5"/>
    <p:sldId id="311" r:id="rId6"/>
    <p:sldId id="327" r:id="rId7"/>
    <p:sldId id="281" r:id="rId8"/>
    <p:sldId id="308" r:id="rId9"/>
    <p:sldId id="309" r:id="rId10"/>
    <p:sldId id="310" r:id="rId11"/>
    <p:sldId id="282" r:id="rId12"/>
    <p:sldId id="286" r:id="rId13"/>
    <p:sldId id="289" r:id="rId14"/>
    <p:sldId id="290" r:id="rId15"/>
    <p:sldId id="292" r:id="rId16"/>
    <p:sldId id="294" r:id="rId17"/>
    <p:sldId id="295" r:id="rId18"/>
    <p:sldId id="296" r:id="rId19"/>
    <p:sldId id="299" r:id="rId20"/>
    <p:sldId id="300" r:id="rId21"/>
    <p:sldId id="301" r:id="rId22"/>
    <p:sldId id="302" r:id="rId23"/>
    <p:sldId id="325" r:id="rId24"/>
    <p:sldId id="316" r:id="rId25"/>
    <p:sldId id="312" r:id="rId26"/>
    <p:sldId id="315" r:id="rId27"/>
    <p:sldId id="304" r:id="rId28"/>
    <p:sldId id="317" r:id="rId29"/>
    <p:sldId id="306" r:id="rId30"/>
    <p:sldId id="305" r:id="rId31"/>
    <p:sldId id="276" r:id="rId32"/>
    <p:sldId id="318" r:id="rId33"/>
    <p:sldId id="320" r:id="rId34"/>
    <p:sldId id="321" r:id="rId35"/>
    <p:sldId id="322" r:id="rId36"/>
    <p:sldId id="324" r:id="rId37"/>
    <p:sldId id="326" r:id="rId38"/>
    <p:sldId id="323" r:id="rId39"/>
  </p:sldIdLst>
  <p:sldSz cx="9144000" cy="6858000" type="screen4x3"/>
  <p:notesSz cx="7099300" cy="1023461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353"/>
    <a:srgbClr val="FF6600"/>
    <a:srgbClr val="FF00FF"/>
    <a:srgbClr val="00FF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Style léger 3 - Accentuation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Style moyen 1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FECB4D8-DB02-4DC6-A0A2-4F2EBAE1DC90}" styleName="Style moyen 1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Style moyen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450" autoAdjust="0"/>
    <p:restoredTop sz="78552" autoAdjust="0"/>
  </p:normalViewPr>
  <p:slideViewPr>
    <p:cSldViewPr>
      <p:cViewPr>
        <p:scale>
          <a:sx n="70" d="100"/>
          <a:sy n="70" d="100"/>
        </p:scale>
        <p:origin x="-1224" y="-168"/>
      </p:cViewPr>
      <p:guideLst>
        <p:guide orient="horz" pos="2160"/>
        <p:guide pos="2880"/>
      </p:guideLst>
    </p:cSldViewPr>
  </p:slideViewPr>
  <p:outlineViewPr>
    <p:cViewPr>
      <p:scale>
        <a:sx n="33" d="100"/>
        <a:sy n="33" d="100"/>
      </p:scale>
      <p:origin x="0" y="5232"/>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image" Target="../media/image49.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image" Target="../media/image3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76575" cy="511175"/>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defTabSz="990600">
              <a:defRPr sz="1300">
                <a:latin typeface="Calibri" pitchFamily="34" charset="0"/>
              </a:defRPr>
            </a:lvl1pPr>
          </a:lstStyle>
          <a:p>
            <a:pPr>
              <a:defRPr/>
            </a:pPr>
            <a:endParaRPr lang="en-GB"/>
          </a:p>
        </p:txBody>
      </p:sp>
      <p:sp>
        <p:nvSpPr>
          <p:cNvPr id="3" name="Date Placeholder 2"/>
          <p:cNvSpPr>
            <a:spLocks noGrp="1"/>
          </p:cNvSpPr>
          <p:nvPr>
            <p:ph type="dt" idx="1"/>
          </p:nvPr>
        </p:nvSpPr>
        <p:spPr bwMode="auto">
          <a:xfrm>
            <a:off x="4021138" y="0"/>
            <a:ext cx="3076575" cy="511175"/>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lgn="r" defTabSz="990600">
              <a:defRPr sz="1300">
                <a:latin typeface="Calibri" pitchFamily="34" charset="0"/>
              </a:defRPr>
            </a:lvl1pPr>
          </a:lstStyle>
          <a:p>
            <a:pPr>
              <a:defRPr/>
            </a:pPr>
            <a:fld id="{A3A9ED09-BB8E-4783-87C9-C48CFA7F8E7F}" type="datetimeFigureOut">
              <a:rPr lang="en-US"/>
              <a:pPr>
                <a:defRPr/>
              </a:pPr>
              <a:t>5/3/2010</a:t>
            </a:fld>
            <a:endParaRPr lang="en-US"/>
          </a:p>
        </p:txBody>
      </p:sp>
      <p:sp>
        <p:nvSpPr>
          <p:cNvPr id="4" name="Slide Image Placeholder 3"/>
          <p:cNvSpPr>
            <a:spLocks noGrp="1" noRot="1" noChangeAspect="1"/>
          </p:cNvSpPr>
          <p:nvPr>
            <p:ph type="sldImg" idx="2"/>
          </p:nvPr>
        </p:nvSpPr>
        <p:spPr>
          <a:xfrm>
            <a:off x="990600" y="768350"/>
            <a:ext cx="5118100" cy="3836988"/>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bwMode="auto">
          <a:xfrm>
            <a:off x="709613" y="4860925"/>
            <a:ext cx="5680075" cy="4605338"/>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9721850"/>
            <a:ext cx="3076575" cy="511175"/>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defTabSz="990600">
              <a:defRPr sz="1300">
                <a:latin typeface="Calibri" pitchFamily="34" charset="0"/>
              </a:defRPr>
            </a:lvl1pPr>
          </a:lstStyle>
          <a:p>
            <a:pPr>
              <a:defRPr/>
            </a:pPr>
            <a:endParaRPr lang="en-GB"/>
          </a:p>
        </p:txBody>
      </p:sp>
      <p:sp>
        <p:nvSpPr>
          <p:cNvPr id="7" name="Slide Number Placeholder 6"/>
          <p:cNvSpPr>
            <a:spLocks noGrp="1"/>
          </p:cNvSpPr>
          <p:nvPr>
            <p:ph type="sldNum" sz="quarter" idx="5"/>
          </p:nvPr>
        </p:nvSpPr>
        <p:spPr bwMode="auto">
          <a:xfrm>
            <a:off x="4021138" y="9721850"/>
            <a:ext cx="3076575" cy="511175"/>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lgn="r" defTabSz="990600">
              <a:defRPr sz="1300">
                <a:latin typeface="Calibri" pitchFamily="34" charset="0"/>
              </a:defRPr>
            </a:lvl1pPr>
          </a:lstStyle>
          <a:p>
            <a:pPr>
              <a:defRPr/>
            </a:pPr>
            <a:fld id="{6B1A078B-B302-481F-AD5D-FA1D5163922C}" type="slidenum">
              <a:rPr lang="en-US"/>
              <a:pPr>
                <a:defRPr/>
              </a:pPr>
              <a:t>‹N›</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egnaposto immagine diapositiva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16386" name="Segnaposto note 2"/>
          <p:cNvSpPr>
            <a:spLocks noGrp="1"/>
          </p:cNvSpPr>
          <p:nvPr>
            <p:ph type="body" idx="1"/>
          </p:nvPr>
        </p:nvSpPr>
        <p:spPr>
          <a:noFill/>
          <a:ln/>
        </p:spPr>
        <p:txBody>
          <a:bodyPr/>
          <a:lstStyle/>
          <a:p>
            <a:r>
              <a:rPr lang="it-IT" smtClean="0"/>
              <a:t>Good morning everybody. My name is Silvia Verdú-Andrés. I am glad to present you the work we have recently developed in TERA Foundation, a “</a:t>
            </a:r>
            <a:r>
              <a:rPr lang="en-GB" smtClean="0"/>
              <a:t>High-Gradient Test of a 3 GHz Single-Cell Cavity”.</a:t>
            </a:r>
            <a:endParaRPr lang="it-IT" smtClean="0"/>
          </a:p>
        </p:txBody>
      </p:sp>
      <p:sp>
        <p:nvSpPr>
          <p:cNvPr id="16387" name="Segnaposto numero diapositiva 3"/>
          <p:cNvSpPr>
            <a:spLocks noGrp="1"/>
          </p:cNvSpPr>
          <p:nvPr>
            <p:ph type="sldNum" sz="quarter" idx="5"/>
          </p:nvPr>
        </p:nvSpPr>
        <p:spPr>
          <a:noFill/>
        </p:spPr>
        <p:txBody>
          <a:bodyPr/>
          <a:lstStyle/>
          <a:p>
            <a:fld id="{0F2229E2-B4E3-49B7-9FC7-577BD55CD627}"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00706" name="Notes Placeholder 2"/>
          <p:cNvSpPr>
            <a:spLocks noGrp="1"/>
          </p:cNvSpPr>
          <p:nvPr>
            <p:ph type="body" idx="1"/>
          </p:nvPr>
        </p:nvSpPr>
        <p:spPr>
          <a:noFill/>
          <a:ln/>
        </p:spPr>
        <p:txBody>
          <a:bodyPr/>
          <a:lstStyle/>
          <a:p>
            <a:r>
              <a:rPr lang="fr-CH" smtClean="0"/>
              <a:t>How the cell looks like. Cells of hadron linacs need noses because hadrons have velocities lower than </a:t>
            </a:r>
            <a:r>
              <a:rPr lang="fr-CH" smtClean="0">
                <a:latin typeface="Symbol" pitchFamily="18" charset="2"/>
              </a:rPr>
              <a:t>b</a:t>
            </a:r>
            <a:r>
              <a:rPr lang="fr-CH" smtClean="0"/>
              <a:t> = 1 and then noses help to increase transit time factor by accumulating electric field in gap region. Otherwise, the change in particle velocity due to energy absortion would spoil synchro between field and particle passage and hence decrease too much transit time factor and efficiency to accelerate particles with determinate E-field. </a:t>
            </a:r>
          </a:p>
          <a:p>
            <a:endParaRPr lang="fr-CH" smtClean="0"/>
          </a:p>
          <a:p>
            <a:r>
              <a:rPr lang="fr-CH" smtClean="0"/>
              <a:t>Power to cool: 350 W. </a:t>
            </a:r>
          </a:p>
          <a:p>
            <a:r>
              <a:rPr lang="fr-CH" smtClean="0"/>
              <a:t>The change in frequency with temperature was evaluated with simulation programs and it was found that around 1 MHz per 20 degrees. </a:t>
            </a:r>
            <a:endParaRPr lang="en-US" smtClean="0"/>
          </a:p>
        </p:txBody>
      </p:sp>
      <p:sp>
        <p:nvSpPr>
          <p:cNvPr id="200707" name="Slide Number Placeholder 3"/>
          <p:cNvSpPr>
            <a:spLocks noGrp="1"/>
          </p:cNvSpPr>
          <p:nvPr>
            <p:ph type="sldNum" sz="quarter" idx="5"/>
          </p:nvPr>
        </p:nvSpPr>
        <p:spPr>
          <a:noFill/>
        </p:spPr>
        <p:txBody>
          <a:bodyPr/>
          <a:lstStyle/>
          <a:p>
            <a:fld id="{EAC495B5-0DCC-4423-A1D9-4E9DCAD71A62}" type="slidenum">
              <a:rPr lang="en-US" smtClean="0"/>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Segnaposto immagine diapositiva 1"/>
          <p:cNvSpPr>
            <a:spLocks noGrp="1" noRot="1" noChangeAspect="1" noTextEdit="1"/>
          </p:cNvSpPr>
          <p:nvPr>
            <p:ph type="sldImg"/>
          </p:nvPr>
        </p:nvSpPr>
        <p:spPr bwMode="auto">
          <a:xfrm>
            <a:off x="993775" y="768350"/>
            <a:ext cx="5111750" cy="3835400"/>
          </a:xfrm>
          <a:noFill/>
          <a:ln>
            <a:solidFill>
              <a:srgbClr val="000000"/>
            </a:solidFill>
            <a:miter lim="800000"/>
            <a:headEnd/>
            <a:tailEnd/>
          </a:ln>
        </p:spPr>
      </p:sp>
      <p:sp>
        <p:nvSpPr>
          <p:cNvPr id="202754" name="Segnaposto note 2"/>
          <p:cNvSpPr>
            <a:spLocks noGrp="1"/>
          </p:cNvSpPr>
          <p:nvPr>
            <p:ph type="body" idx="1"/>
          </p:nvPr>
        </p:nvSpPr>
        <p:spPr>
          <a:noFill/>
          <a:ln/>
        </p:spPr>
        <p:txBody>
          <a:bodyPr lIns="98042" tIns="49021" rIns="98042" bIns="49021"/>
          <a:lstStyle/>
          <a:p>
            <a:r>
              <a:rPr lang="en-US" smtClean="0"/>
              <a:t>I would say that “the prototype [basically] consisted of 5 pieces made of OFE C10100 that were assembled through vacuum brazing in 3 steps”.</a:t>
            </a:r>
          </a:p>
          <a:p>
            <a:r>
              <a:rPr lang="en-US" smtClean="0"/>
              <a:t>The profile of both halfcells has been machined with a 20 mm-bandwidth tolerance. The maximum roughness permitted for the surface [why did you write inner?] is 0.4 mm. </a:t>
            </a:r>
          </a:p>
          <a:p>
            <a:endParaRPr lang="fr-CH" smtClean="0"/>
          </a:p>
          <a:p>
            <a:r>
              <a:rPr lang="fr-CH" smtClean="0"/>
              <a:t>Señalar la cavidad para que la gente se haga una idea de las dimensiones</a:t>
            </a:r>
            <a:endParaRPr lang="en-US" smtClean="0"/>
          </a:p>
          <a:p>
            <a:pPr>
              <a:spcBef>
                <a:spcPct val="0"/>
              </a:spcBef>
            </a:pPr>
            <a:endParaRPr lang="en-GB" smtClean="0"/>
          </a:p>
          <a:p>
            <a:pPr>
              <a:spcBef>
                <a:spcPct val="0"/>
              </a:spcBef>
            </a:pPr>
            <a:endParaRPr lang="en-GB" smtClean="0"/>
          </a:p>
        </p:txBody>
      </p:sp>
      <p:sp>
        <p:nvSpPr>
          <p:cNvPr id="202755" name="Segnaposto numero diapositiva 3"/>
          <p:cNvSpPr txBox="1">
            <a:spLocks noGrp="1"/>
          </p:cNvSpPr>
          <p:nvPr/>
        </p:nvSpPr>
        <p:spPr bwMode="auto">
          <a:xfrm>
            <a:off x="4021138" y="9718675"/>
            <a:ext cx="3076575" cy="514350"/>
          </a:xfrm>
          <a:prstGeom prst="rect">
            <a:avLst/>
          </a:prstGeom>
          <a:noFill/>
          <a:ln w="9525">
            <a:noFill/>
            <a:miter lim="800000"/>
            <a:headEnd/>
            <a:tailEnd/>
          </a:ln>
        </p:spPr>
        <p:txBody>
          <a:bodyPr lIns="98042" tIns="49021" rIns="98042" bIns="49021" anchor="b"/>
          <a:lstStyle/>
          <a:p>
            <a:pPr algn="r" defTabSz="971550"/>
            <a:fld id="{DAD51CF6-9EDC-4DD5-A4FB-723B1FBAC796}" type="slidenum">
              <a:rPr lang="en-US" sz="1300">
                <a:latin typeface="Calibri" pitchFamily="34" charset="0"/>
              </a:rPr>
              <a:pPr algn="r" defTabSz="971550"/>
              <a:t>12</a:t>
            </a:fld>
            <a:endParaRPr lang="en-US" sz="130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04802" name="Notes Placeholder 2"/>
          <p:cNvSpPr>
            <a:spLocks noGrp="1"/>
          </p:cNvSpPr>
          <p:nvPr>
            <p:ph type="body" idx="1"/>
          </p:nvPr>
        </p:nvSpPr>
        <p:spPr>
          <a:noFill/>
          <a:ln/>
        </p:spPr>
        <p:txBody>
          <a:bodyPr/>
          <a:lstStyle/>
          <a:p>
            <a:r>
              <a:rPr lang="fr-CH" smtClean="0"/>
              <a:t>The machining was done at…</a:t>
            </a:r>
          </a:p>
          <a:p>
            <a:r>
              <a:rPr lang="fr-CH" smtClean="0"/>
              <a:t>All the process was done in less than one month. </a:t>
            </a:r>
            <a:endParaRPr lang="en-US" smtClean="0"/>
          </a:p>
        </p:txBody>
      </p:sp>
      <p:sp>
        <p:nvSpPr>
          <p:cNvPr id="204803" name="Slide Number Placeholder 3"/>
          <p:cNvSpPr>
            <a:spLocks noGrp="1"/>
          </p:cNvSpPr>
          <p:nvPr>
            <p:ph type="sldNum" sz="quarter" idx="5"/>
          </p:nvPr>
        </p:nvSpPr>
        <p:spPr>
          <a:noFill/>
        </p:spPr>
        <p:txBody>
          <a:bodyPr/>
          <a:lstStyle/>
          <a:p>
            <a:fld id="{27FAEB2F-E26C-4AE8-83B7-ABD10CAB7BCB}" type="slidenum">
              <a:rPr lang="en-US" smtClean="0"/>
              <a:pPr/>
              <a:t>13</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06850" name="Notes Placeholder 2"/>
          <p:cNvSpPr>
            <a:spLocks noGrp="1"/>
          </p:cNvSpPr>
          <p:nvPr>
            <p:ph type="body" idx="1"/>
          </p:nvPr>
        </p:nvSpPr>
        <p:spPr>
          <a:noFill/>
          <a:ln/>
        </p:spPr>
        <p:txBody>
          <a:bodyPr/>
          <a:lstStyle/>
          <a:p>
            <a:r>
              <a:rPr lang="fr-CH" smtClean="0"/>
              <a:t>We were on frequency</a:t>
            </a:r>
          </a:p>
          <a:p>
            <a:r>
              <a:rPr lang="fr-CH" smtClean="0"/>
              <a:t>Q differed 4% from value calculated by simulations</a:t>
            </a:r>
          </a:p>
          <a:p>
            <a:endParaRPr lang="en-US" smtClean="0"/>
          </a:p>
        </p:txBody>
      </p:sp>
      <p:sp>
        <p:nvSpPr>
          <p:cNvPr id="206851" name="Slide Number Placeholder 3"/>
          <p:cNvSpPr>
            <a:spLocks noGrp="1"/>
          </p:cNvSpPr>
          <p:nvPr>
            <p:ph type="sldNum" sz="quarter" idx="5"/>
          </p:nvPr>
        </p:nvSpPr>
        <p:spPr>
          <a:noFill/>
        </p:spPr>
        <p:txBody>
          <a:bodyPr/>
          <a:lstStyle/>
          <a:p>
            <a:fld id="{64D5438C-E1DB-4766-800D-AADB75D886B4}" type="slidenum">
              <a:rPr lang="en-US" smtClean="0"/>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08898" name="Notes Placeholder 2"/>
          <p:cNvSpPr>
            <a:spLocks noGrp="1"/>
          </p:cNvSpPr>
          <p:nvPr>
            <p:ph type="body" idx="1"/>
          </p:nvPr>
        </p:nvSpPr>
        <p:spPr>
          <a:noFill/>
          <a:ln/>
        </p:spPr>
        <p:txBody>
          <a:bodyPr/>
          <a:lstStyle/>
          <a:p>
            <a:pPr>
              <a:spcBef>
                <a:spcPct val="50000"/>
              </a:spcBef>
            </a:pPr>
            <a:r>
              <a:rPr lang="en-GB" smtClean="0">
                <a:latin typeface="Georgia" pitchFamily="18" charset="0"/>
              </a:rPr>
              <a:t>There was a time slot of 1 week at CTF3 so we profited and did the first high-power test of the cavity. Little time, only 1-2 weeks foreseen for test. Furthermore, the test was performed during CTF3 linac start-up, so many interventions (down time) on the facility were done.</a:t>
            </a:r>
            <a:endParaRPr lang="en-US" smtClean="0"/>
          </a:p>
        </p:txBody>
      </p:sp>
      <p:sp>
        <p:nvSpPr>
          <p:cNvPr id="208899" name="Slide Number Placeholder 3"/>
          <p:cNvSpPr>
            <a:spLocks noGrp="1"/>
          </p:cNvSpPr>
          <p:nvPr>
            <p:ph type="sldNum" sz="quarter" idx="5"/>
          </p:nvPr>
        </p:nvSpPr>
        <p:spPr>
          <a:noFill/>
        </p:spPr>
        <p:txBody>
          <a:bodyPr/>
          <a:lstStyle/>
          <a:p>
            <a:fld id="{312A928E-39DD-451B-8E19-B782AF6D2681}" type="slidenum">
              <a:rPr lang="en-US" smtClean="0"/>
              <a:pPr/>
              <a:t>15</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Slide Image Placeholder 1"/>
          <p:cNvSpPr>
            <a:spLocks noGrp="1" noRot="1" noChangeAspect="1" noTextEdit="1"/>
          </p:cNvSpPr>
          <p:nvPr>
            <p:ph type="sldImg"/>
          </p:nvPr>
        </p:nvSpPr>
        <p:spPr bwMode="auto">
          <a:xfrm>
            <a:off x="992188" y="768350"/>
            <a:ext cx="5114925" cy="3836988"/>
          </a:xfrm>
          <a:noFill/>
          <a:ln>
            <a:solidFill>
              <a:srgbClr val="000000"/>
            </a:solidFill>
            <a:miter lim="800000"/>
            <a:headEnd/>
            <a:tailEnd/>
          </a:ln>
        </p:spPr>
      </p:sp>
      <p:sp>
        <p:nvSpPr>
          <p:cNvPr id="54275" name="Notes Placeholder 2"/>
          <p:cNvSpPr>
            <a:spLocks noGrp="1"/>
          </p:cNvSpPr>
          <p:nvPr>
            <p:ph type="body" idx="1"/>
          </p:nvPr>
        </p:nvSpPr>
        <p:spPr>
          <a:ln/>
        </p:spPr>
        <p:txBody>
          <a:bodyPr/>
          <a:lstStyle/>
          <a:p>
            <a:pPr marL="342900" indent="-342900">
              <a:spcBef>
                <a:spcPct val="40000"/>
              </a:spcBef>
              <a:defRPr/>
            </a:pPr>
            <a:r>
              <a:rPr lang="en-US" dirty="0" smtClean="0">
                <a:latin typeface="Georgia" pitchFamily="18" charset="0"/>
              </a:rPr>
              <a:t>The test was performed at CTF3. In order to </a:t>
            </a:r>
            <a:r>
              <a:rPr lang="en-US" dirty="0" err="1" smtClean="0">
                <a:latin typeface="Georgia" pitchFamily="18" charset="0"/>
              </a:rPr>
              <a:t>monitorize</a:t>
            </a:r>
            <a:r>
              <a:rPr lang="en-US" dirty="0" smtClean="0">
                <a:latin typeface="Georgia" pitchFamily="18" charset="0"/>
              </a:rPr>
              <a:t> the </a:t>
            </a:r>
            <a:r>
              <a:rPr lang="en-US" dirty="0" err="1" smtClean="0">
                <a:latin typeface="Georgia" pitchFamily="18" charset="0"/>
              </a:rPr>
              <a:t>behaviour</a:t>
            </a:r>
            <a:r>
              <a:rPr lang="en-US" dirty="0" smtClean="0">
                <a:latin typeface="Georgia" pitchFamily="18" charset="0"/>
              </a:rPr>
              <a:t> of the cavity, we used… . We did not have…</a:t>
            </a:r>
          </a:p>
          <a:p>
            <a:pPr marL="342900" indent="-342900">
              <a:spcBef>
                <a:spcPct val="40000"/>
              </a:spcBef>
              <a:defRPr/>
            </a:pPr>
            <a:endParaRPr lang="en-US" dirty="0" smtClean="0">
              <a:latin typeface="Georgia" pitchFamily="18" charset="0"/>
            </a:endParaRPr>
          </a:p>
          <a:p>
            <a:pPr marL="342900" indent="-342900">
              <a:spcBef>
                <a:spcPct val="40000"/>
              </a:spcBef>
              <a:defRPr/>
            </a:pPr>
            <a:r>
              <a:rPr lang="en-US" dirty="0" smtClean="0">
                <a:latin typeface="Georgia" pitchFamily="18" charset="0"/>
              </a:rPr>
              <a:t>pressure reducer installed</a:t>
            </a:r>
          </a:p>
          <a:p>
            <a:pPr marL="342900" indent="-342900">
              <a:spcBef>
                <a:spcPct val="40000"/>
              </a:spcBef>
              <a:defRPr/>
            </a:pPr>
            <a:r>
              <a:rPr lang="en-US" dirty="0" smtClean="0">
                <a:solidFill>
                  <a:srgbClr val="A50021"/>
                </a:solidFill>
                <a:latin typeface="Georgia" pitchFamily="18" charset="0"/>
              </a:rPr>
              <a:t>no water flow meter</a:t>
            </a:r>
            <a:r>
              <a:rPr lang="en-US" dirty="0" smtClean="0">
                <a:latin typeface="Georgia" pitchFamily="18" charset="0"/>
              </a:rPr>
              <a:t> installed</a:t>
            </a:r>
          </a:p>
          <a:p>
            <a:pPr>
              <a:defRPr/>
            </a:pPr>
            <a:endParaRPr lang="en-US" dirty="0" smtClean="0"/>
          </a:p>
        </p:txBody>
      </p:sp>
      <p:sp>
        <p:nvSpPr>
          <p:cNvPr id="210947" name="Slide Number Placeholder 3"/>
          <p:cNvSpPr>
            <a:spLocks noGrp="1"/>
          </p:cNvSpPr>
          <p:nvPr>
            <p:ph type="sldNum" sz="quarter" idx="5"/>
          </p:nvPr>
        </p:nvSpPr>
        <p:spPr>
          <a:noFill/>
        </p:spPr>
        <p:txBody>
          <a:bodyPr/>
          <a:lstStyle/>
          <a:p>
            <a:fld id="{2F3F3FA3-6920-4B14-A952-6CBB8BF7CC94}" type="slidenum">
              <a:rPr lang="it-IT" smtClean="0"/>
              <a:pPr/>
              <a:t>16</a:t>
            </a:fld>
            <a:endParaRPr lang="it-IT"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Slide Image Placeholder 1"/>
          <p:cNvSpPr>
            <a:spLocks noGrp="1" noRot="1" noChangeAspect="1" noTextEdit="1"/>
          </p:cNvSpPr>
          <p:nvPr>
            <p:ph type="sldImg"/>
          </p:nvPr>
        </p:nvSpPr>
        <p:spPr bwMode="auto">
          <a:xfrm>
            <a:off x="992188" y="768350"/>
            <a:ext cx="5114925" cy="3836988"/>
          </a:xfrm>
          <a:noFill/>
          <a:ln>
            <a:solidFill>
              <a:srgbClr val="000000"/>
            </a:solidFill>
            <a:miter lim="800000"/>
            <a:headEnd/>
            <a:tailEnd/>
          </a:ln>
        </p:spPr>
      </p:sp>
      <p:sp>
        <p:nvSpPr>
          <p:cNvPr id="212994" name="Notes Placeholder 2"/>
          <p:cNvSpPr>
            <a:spLocks noGrp="1"/>
          </p:cNvSpPr>
          <p:nvPr>
            <p:ph type="body" idx="1"/>
          </p:nvPr>
        </p:nvSpPr>
        <p:spPr>
          <a:noFill/>
          <a:ln/>
        </p:spPr>
        <p:txBody>
          <a:bodyPr/>
          <a:lstStyle/>
          <a:p>
            <a:r>
              <a:rPr lang="fr-CH" smtClean="0"/>
              <a:t>As we did not have antenna in the cavity we had to rely completely on the power measurements to calculate the fields inside the cavity. Here we can see the power forwarded to and reflected by the cavity. The pulse if 5 us long and it is send with a repetition rate of 50 Hz. We considered that we were at resonance when less than 10% of power forwarded was reflected by cavity. From power in the cavity we could calculate E. As cavity hot, more power dissipated and so less used for creating fields </a:t>
            </a:r>
            <a:r>
              <a:rPr lang="fr-CH" smtClean="0">
                <a:sym typeface="Wingdings" pitchFamily="2" charset="2"/>
              </a:rPr>
              <a:t> factor. </a:t>
            </a:r>
            <a:endParaRPr lang="fr-CH" smtClean="0"/>
          </a:p>
          <a:p>
            <a:r>
              <a:rPr lang="fr-CH" smtClean="0"/>
              <a:t>Imprecision 5% power to determine power (show picture).</a:t>
            </a:r>
            <a:endParaRPr lang="en-US" smtClean="0"/>
          </a:p>
          <a:p>
            <a:endParaRPr lang="fr-CH" smtClean="0"/>
          </a:p>
          <a:p>
            <a:endParaRPr lang="fr-CH" smtClean="0"/>
          </a:p>
          <a:p>
            <a:r>
              <a:rPr lang="fr-CH" smtClean="0"/>
              <a:t>We do not have antenna in cavity so we are blind:Rely completely on power measurements into cavity. </a:t>
            </a:r>
            <a:r>
              <a:rPr lang="en-GB" smtClean="0"/>
              <a:t>no RF pickup=&gt;  relying on power measurements to calculate fields inside cavity + simulations for R</a:t>
            </a:r>
            <a:r>
              <a:rPr lang="en-GB" baseline="-25000" smtClean="0"/>
              <a:t>sh.</a:t>
            </a:r>
          </a:p>
          <a:p>
            <a:endParaRPr lang="fr-CH" smtClean="0"/>
          </a:p>
          <a:p>
            <a:r>
              <a:rPr lang="fr-CH" smtClean="0"/>
              <a:t>Measurements: 10% static (uncorrelated errors)</a:t>
            </a:r>
          </a:p>
          <a:p>
            <a:r>
              <a:rPr lang="fr-CH" smtClean="0"/>
              <a:t>5% dynamic errors. All static errors cancel for relative measurements.</a:t>
            </a:r>
          </a:p>
          <a:p>
            <a:endParaRPr lang="en-GB" smtClean="0"/>
          </a:p>
          <a:p>
            <a:endParaRPr lang="en-GB" baseline="-25000" smtClean="0"/>
          </a:p>
          <a:p>
            <a:pPr marL="0" lvl="1"/>
            <a:r>
              <a:rPr lang="fr-CH" smtClean="0"/>
              <a:t>The power absorbed by the cavity was calculated by subtracting the reflected power from the forwarded power. From the obtained value we could obtain the field in the cavity.</a:t>
            </a:r>
          </a:p>
          <a:p>
            <a:endParaRPr lang="fr-CH" smtClean="0"/>
          </a:p>
          <a:p>
            <a:r>
              <a:rPr lang="fr-CH" smtClean="0"/>
              <a:t>Pulse compressor installed on klystron but it is not used: that makes pulse funny;</a:t>
            </a:r>
          </a:p>
          <a:p>
            <a:r>
              <a:rPr lang="fr-CH" smtClean="0"/>
              <a:t>Imprecision 5% power to determine power.</a:t>
            </a:r>
            <a:endParaRPr lang="en-US" smtClean="0"/>
          </a:p>
        </p:txBody>
      </p:sp>
      <p:sp>
        <p:nvSpPr>
          <p:cNvPr id="212995" name="Slide Number Placeholder 3"/>
          <p:cNvSpPr>
            <a:spLocks noGrp="1"/>
          </p:cNvSpPr>
          <p:nvPr>
            <p:ph type="sldNum" sz="quarter" idx="5"/>
          </p:nvPr>
        </p:nvSpPr>
        <p:spPr>
          <a:noFill/>
        </p:spPr>
        <p:txBody>
          <a:bodyPr/>
          <a:lstStyle/>
          <a:p>
            <a:fld id="{F4711B67-FC1E-4E13-BBB5-6C7322E73E1D}" type="slidenum">
              <a:rPr lang="it-IT" smtClean="0"/>
              <a:pPr/>
              <a:t>17</a:t>
            </a:fld>
            <a:endParaRPr lang="it-IT"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5"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16066" name="Notes Placeholder 2"/>
          <p:cNvSpPr>
            <a:spLocks noGrp="1"/>
          </p:cNvSpPr>
          <p:nvPr>
            <p:ph type="body" idx="1"/>
          </p:nvPr>
        </p:nvSpPr>
        <p:spPr>
          <a:noFill/>
          <a:ln/>
        </p:spPr>
        <p:txBody>
          <a:bodyPr/>
          <a:lstStyle/>
          <a:p>
            <a:endParaRPr lang="es-ES" smtClean="0"/>
          </a:p>
        </p:txBody>
      </p:sp>
      <p:sp>
        <p:nvSpPr>
          <p:cNvPr id="216067" name="Slide Number Placeholder 3"/>
          <p:cNvSpPr>
            <a:spLocks noGrp="1"/>
          </p:cNvSpPr>
          <p:nvPr>
            <p:ph type="sldNum" sz="quarter" idx="5"/>
          </p:nvPr>
        </p:nvSpPr>
        <p:spPr>
          <a:noFill/>
        </p:spPr>
        <p:txBody>
          <a:bodyPr/>
          <a:lstStyle/>
          <a:p>
            <a:fld id="{279C4C8D-0DEE-46A0-BC11-A2FDBB682EC2}" type="slidenum">
              <a:rPr lang="en-US" smtClean="0"/>
              <a:pPr/>
              <a:t>19</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Slide Image Placeholder 1"/>
          <p:cNvSpPr>
            <a:spLocks noGrp="1" noRot="1" noChangeAspect="1" noTextEdit="1"/>
          </p:cNvSpPr>
          <p:nvPr>
            <p:ph type="sldImg"/>
          </p:nvPr>
        </p:nvSpPr>
        <p:spPr bwMode="auto">
          <a:xfrm>
            <a:off x="992188" y="768350"/>
            <a:ext cx="5114925" cy="3836988"/>
          </a:xfrm>
          <a:noFill/>
          <a:ln>
            <a:solidFill>
              <a:srgbClr val="000000"/>
            </a:solidFill>
            <a:miter lim="800000"/>
            <a:headEnd/>
            <a:tailEnd/>
          </a:ln>
        </p:spPr>
      </p:sp>
      <p:sp>
        <p:nvSpPr>
          <p:cNvPr id="218114" name="Notes Placeholder 2"/>
          <p:cNvSpPr>
            <a:spLocks noGrp="1"/>
          </p:cNvSpPr>
          <p:nvPr>
            <p:ph type="body" idx="1"/>
          </p:nvPr>
        </p:nvSpPr>
        <p:spPr>
          <a:noFill/>
          <a:ln/>
        </p:spPr>
        <p:txBody>
          <a:bodyPr/>
          <a:lstStyle/>
          <a:p>
            <a:r>
              <a:rPr lang="fr-CH" smtClean="0"/>
              <a:t>Maximum surface field as function of frequency. The data points are measured at different pulse lengths. </a:t>
            </a:r>
            <a:endParaRPr lang="en-US" smtClean="0"/>
          </a:p>
          <a:p>
            <a:r>
              <a:rPr lang="fr-CH" smtClean="0"/>
              <a:t>In 2004 Steffan Doebert presented the maximum surface field reached by different copper cavities as function of frequency. The blue line show the limit in copper to surface field by breakdown surface damage. </a:t>
            </a:r>
          </a:p>
          <a:p>
            <a:endParaRPr lang="fr-CH" smtClean="0"/>
          </a:p>
          <a:p>
            <a:r>
              <a:rPr lang="fr-CH" smtClean="0"/>
              <a:t>The red spot shows the maximum surface field achieved with our cavity.  </a:t>
            </a:r>
            <a:endParaRPr lang="en-US" smtClean="0"/>
          </a:p>
        </p:txBody>
      </p:sp>
      <p:sp>
        <p:nvSpPr>
          <p:cNvPr id="218115" name="Slide Number Placeholder 3"/>
          <p:cNvSpPr>
            <a:spLocks noGrp="1"/>
          </p:cNvSpPr>
          <p:nvPr>
            <p:ph type="sldNum" sz="quarter" idx="5"/>
          </p:nvPr>
        </p:nvSpPr>
        <p:spPr>
          <a:noFill/>
        </p:spPr>
        <p:txBody>
          <a:bodyPr/>
          <a:lstStyle/>
          <a:p>
            <a:fld id="{E3CE0805-D42F-4B59-9DFF-67F1FBE8CDBD}" type="slidenum">
              <a:rPr lang="it-IT" smtClean="0"/>
              <a:pPr/>
              <a:t>20</a:t>
            </a:fld>
            <a:endParaRPr lang="it-IT"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Slide Image Placeholder 1"/>
          <p:cNvSpPr>
            <a:spLocks noGrp="1" noRot="1" noChangeAspect="1" noTextEdit="1"/>
          </p:cNvSpPr>
          <p:nvPr>
            <p:ph type="sldImg"/>
          </p:nvPr>
        </p:nvSpPr>
        <p:spPr bwMode="auto">
          <a:xfrm>
            <a:off x="992188" y="768350"/>
            <a:ext cx="5114925" cy="3836988"/>
          </a:xfrm>
          <a:noFill/>
          <a:ln>
            <a:solidFill>
              <a:srgbClr val="000000"/>
            </a:solidFill>
            <a:miter lim="800000"/>
            <a:headEnd/>
            <a:tailEnd/>
          </a:ln>
        </p:spPr>
      </p:sp>
      <p:sp>
        <p:nvSpPr>
          <p:cNvPr id="220162" name="Notes Placeholder 2"/>
          <p:cNvSpPr>
            <a:spLocks noGrp="1"/>
          </p:cNvSpPr>
          <p:nvPr>
            <p:ph type="body" idx="1"/>
          </p:nvPr>
        </p:nvSpPr>
        <p:spPr>
          <a:noFill/>
          <a:ln/>
        </p:spPr>
        <p:txBody>
          <a:bodyPr/>
          <a:lstStyle/>
          <a:p>
            <a:r>
              <a:rPr lang="fr-CH" smtClean="0"/>
              <a:t>Further : scaling like this in order to compare structures.</a:t>
            </a:r>
          </a:p>
          <a:p>
            <a:r>
              <a:rPr lang="fr-CH" smtClean="0"/>
              <a:t>Alexej will speak about this concept (ask him directly)</a:t>
            </a:r>
            <a:endParaRPr lang="en-US" smtClean="0"/>
          </a:p>
        </p:txBody>
      </p:sp>
      <p:sp>
        <p:nvSpPr>
          <p:cNvPr id="220163" name="Slide Number Placeholder 3"/>
          <p:cNvSpPr>
            <a:spLocks noGrp="1"/>
          </p:cNvSpPr>
          <p:nvPr>
            <p:ph type="sldNum" sz="quarter" idx="5"/>
          </p:nvPr>
        </p:nvSpPr>
        <p:spPr>
          <a:noFill/>
        </p:spPr>
        <p:txBody>
          <a:bodyPr/>
          <a:lstStyle/>
          <a:p>
            <a:fld id="{109EB00F-3E8A-44BC-8118-082744429E1A}" type="slidenum">
              <a:rPr lang="it-IT" smtClean="0"/>
              <a:pPr/>
              <a:t>21</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Segnaposto immagine diapositiva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182274" name="Segnaposto note 2"/>
          <p:cNvSpPr>
            <a:spLocks noGrp="1"/>
          </p:cNvSpPr>
          <p:nvPr>
            <p:ph type="body" idx="1"/>
          </p:nvPr>
        </p:nvSpPr>
        <p:spPr>
          <a:noFill/>
          <a:ln/>
        </p:spPr>
        <p:txBody>
          <a:bodyPr/>
          <a:lstStyle/>
          <a:p>
            <a:r>
              <a:rPr lang="it-IT" smtClean="0"/>
              <a:t>Hadrontherapy is the radiotherapy technique that exploits the advantegeous depth-dose profile of hadrons while traversing the matter. Proton beams of 200 MeV and carbon ions beams of about 400 MeV/u are needed for killing tumoural cells at 27 cm depth. Intensity: a couple of nA. </a:t>
            </a:r>
          </a:p>
          <a:p>
            <a:endParaRPr lang="it-IT" smtClean="0"/>
          </a:p>
          <a:p>
            <a:endParaRPr lang="it-IT" smtClean="0"/>
          </a:p>
          <a:p>
            <a:r>
              <a:rPr lang="it-IT" smtClean="0"/>
              <a:t>Proton and carbon ion beams present advantegeous depth-dose distributions (Bragg peak) with respect to X rays. Carbon ions beams produce clustered damages to the DNA of the traversed cells which allows the control of tumours which are “radioresistant” to both X-rays and protons. </a:t>
            </a:r>
          </a:p>
          <a:p>
            <a:endParaRPr lang="it-IT" smtClean="0"/>
          </a:p>
          <a:p>
            <a:r>
              <a:rPr lang="it-IT" smtClean="0"/>
              <a:t>The depth at which the maximum dose delivery occurs can be modified by changing the beam energy. </a:t>
            </a:r>
          </a:p>
          <a:p>
            <a:endParaRPr lang="it-IT" smtClean="0"/>
          </a:p>
          <a:p>
            <a:r>
              <a:rPr lang="it-IT" smtClean="0"/>
              <a:t>The accelerators should provide small currents of proton and carbon ions (less than a couple of nanoamperes) of energies larger than 200 MeV and 400 MeV/u, respectively if one wants to reach tumoural cells located at 27 centimeters depth.  </a:t>
            </a:r>
          </a:p>
        </p:txBody>
      </p:sp>
      <p:sp>
        <p:nvSpPr>
          <p:cNvPr id="182275" name="Segnaposto numero diapositiva 3"/>
          <p:cNvSpPr>
            <a:spLocks noGrp="1"/>
          </p:cNvSpPr>
          <p:nvPr>
            <p:ph type="sldNum" sz="quarter" idx="5"/>
          </p:nvPr>
        </p:nvSpPr>
        <p:spPr>
          <a:noFill/>
        </p:spPr>
        <p:txBody>
          <a:bodyPr/>
          <a:lstStyle/>
          <a:p>
            <a:fld id="{D27217E3-AAFA-45AC-A2E7-8D10DA58F44F}"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09" name="Slide Image Placeholder 1"/>
          <p:cNvSpPr>
            <a:spLocks noGrp="1" noRot="1" noChangeAspect="1" noTextEdit="1"/>
          </p:cNvSpPr>
          <p:nvPr>
            <p:ph type="sldImg"/>
          </p:nvPr>
        </p:nvSpPr>
        <p:spPr bwMode="auto">
          <a:xfrm>
            <a:off x="992188" y="768350"/>
            <a:ext cx="5114925" cy="3836988"/>
          </a:xfrm>
          <a:noFill/>
          <a:ln>
            <a:solidFill>
              <a:srgbClr val="000000"/>
            </a:solidFill>
            <a:miter lim="800000"/>
            <a:headEnd/>
            <a:tailEnd/>
          </a:ln>
        </p:spPr>
      </p:sp>
      <p:sp>
        <p:nvSpPr>
          <p:cNvPr id="60419" name="Notes Placeholder 2"/>
          <p:cNvSpPr>
            <a:spLocks noGrp="1"/>
          </p:cNvSpPr>
          <p:nvPr>
            <p:ph type="body" idx="1"/>
          </p:nvPr>
        </p:nvSpPr>
        <p:spPr>
          <a:ln/>
        </p:spPr>
        <p:txBody>
          <a:bodyPr/>
          <a:lstStyle/>
          <a:p>
            <a:pPr>
              <a:defRPr/>
            </a:pPr>
            <a:r>
              <a:rPr lang="fr-CH" dirty="0" err="1" smtClean="0"/>
              <a:t>We</a:t>
            </a:r>
            <a:r>
              <a:rPr lang="fr-CH" dirty="0" smtClean="0"/>
              <a:t> </a:t>
            </a:r>
            <a:r>
              <a:rPr lang="fr-CH" dirty="0" err="1" smtClean="0"/>
              <a:t>should</a:t>
            </a:r>
            <a:r>
              <a:rPr lang="fr-CH" dirty="0" smtClean="0"/>
              <a:t> not </a:t>
            </a:r>
            <a:r>
              <a:rPr lang="fr-CH" dirty="0" err="1" smtClean="0"/>
              <a:t>forget</a:t>
            </a:r>
            <a:r>
              <a:rPr lang="fr-CH" dirty="0" smtClean="0"/>
              <a:t> </a:t>
            </a:r>
            <a:r>
              <a:rPr lang="fr-CH" dirty="0" err="1" smtClean="0"/>
              <a:t>that</a:t>
            </a:r>
            <a:r>
              <a:rPr lang="fr-CH" dirty="0" smtClean="0"/>
              <a:t> </a:t>
            </a:r>
            <a:r>
              <a:rPr lang="fr-CH" dirty="0" err="1" smtClean="0"/>
              <a:t>cavity</a:t>
            </a:r>
            <a:r>
              <a:rPr lang="fr-CH" dirty="0" smtClean="0"/>
              <a:t> </a:t>
            </a:r>
            <a:r>
              <a:rPr lang="fr-CH" dirty="0" err="1" smtClean="0"/>
              <a:t>was</a:t>
            </a:r>
            <a:r>
              <a:rPr lang="fr-CH" dirty="0" smtClean="0"/>
              <a:t> </a:t>
            </a:r>
            <a:r>
              <a:rPr lang="fr-CH" dirty="0" err="1" smtClean="0"/>
              <a:t>too</a:t>
            </a:r>
            <a:r>
              <a:rPr lang="fr-CH" dirty="0" smtClean="0"/>
              <a:t> hot.</a:t>
            </a:r>
          </a:p>
          <a:p>
            <a:pPr>
              <a:defRPr/>
            </a:pPr>
            <a:r>
              <a:rPr lang="fr-CH" dirty="0" smtClean="0"/>
              <a:t>12 and 3 GHz the </a:t>
            </a:r>
            <a:r>
              <a:rPr lang="fr-CH" dirty="0" err="1" smtClean="0"/>
              <a:t>same</a:t>
            </a:r>
            <a:r>
              <a:rPr lang="fr-CH" dirty="0" smtClean="0"/>
              <a:t>.</a:t>
            </a:r>
          </a:p>
          <a:p>
            <a:pPr>
              <a:defRPr/>
            </a:pPr>
            <a:endParaRPr lang="fr-CH" dirty="0" smtClean="0"/>
          </a:p>
          <a:p>
            <a:pPr marL="243825" indent="-243825">
              <a:buFontTx/>
              <a:buAutoNum type="arabicPeriod"/>
              <a:defRPr/>
            </a:pPr>
            <a:r>
              <a:rPr lang="fr-CH" dirty="0" smtClean="0"/>
              <a:t>In </a:t>
            </a:r>
            <a:r>
              <a:rPr lang="fr-CH" dirty="0" err="1" smtClean="0"/>
              <a:t>principle</a:t>
            </a:r>
            <a:r>
              <a:rPr lang="fr-CH" dirty="0" smtClean="0"/>
              <a:t> </a:t>
            </a:r>
            <a:r>
              <a:rPr lang="fr-CH" dirty="0" err="1" smtClean="0"/>
              <a:t>we</a:t>
            </a:r>
            <a:r>
              <a:rPr lang="fr-CH" dirty="0" smtClean="0"/>
              <a:t> </a:t>
            </a:r>
            <a:r>
              <a:rPr lang="fr-CH" dirty="0" err="1" smtClean="0"/>
              <a:t>would</a:t>
            </a:r>
            <a:r>
              <a:rPr lang="fr-CH" dirty="0" smtClean="0"/>
              <a:t> </a:t>
            </a:r>
            <a:r>
              <a:rPr lang="fr-CH" dirty="0" err="1" smtClean="0"/>
              <a:t>like</a:t>
            </a:r>
            <a:r>
              <a:rPr lang="fr-CH" dirty="0" smtClean="0"/>
              <a:t> to have 1 BD per session as maximum. The </a:t>
            </a:r>
            <a:r>
              <a:rPr lang="fr-CH" dirty="0" err="1" smtClean="0"/>
              <a:t>multipainting</a:t>
            </a:r>
            <a:r>
              <a:rPr lang="fr-CH" dirty="0" smtClean="0"/>
              <a:t> technique </a:t>
            </a:r>
            <a:r>
              <a:rPr lang="fr-CH" dirty="0" err="1" smtClean="0"/>
              <a:t>could</a:t>
            </a:r>
            <a:r>
              <a:rPr lang="fr-CH" dirty="0" smtClean="0"/>
              <a:t> </a:t>
            </a:r>
            <a:r>
              <a:rPr lang="fr-CH" dirty="0" err="1" smtClean="0"/>
              <a:t>solve</a:t>
            </a:r>
            <a:r>
              <a:rPr lang="fr-CH" dirty="0" smtClean="0"/>
              <a:t> the </a:t>
            </a:r>
            <a:r>
              <a:rPr lang="fr-CH" dirty="0" err="1" smtClean="0"/>
              <a:t>problem</a:t>
            </a:r>
            <a:r>
              <a:rPr lang="fr-CH" dirty="0" smtClean="0"/>
              <a:t> if more </a:t>
            </a:r>
            <a:r>
              <a:rPr lang="fr-CH" dirty="0" err="1" smtClean="0"/>
              <a:t>than</a:t>
            </a:r>
            <a:r>
              <a:rPr lang="fr-CH" dirty="0" smtClean="0"/>
              <a:t> one BD per session </a:t>
            </a:r>
            <a:r>
              <a:rPr lang="fr-CH" dirty="0" err="1" smtClean="0"/>
              <a:t>occurs</a:t>
            </a:r>
            <a:r>
              <a:rPr lang="fr-CH" dirty="0" smtClean="0"/>
              <a:t>.</a:t>
            </a:r>
          </a:p>
          <a:p>
            <a:pPr marL="243825" indent="-243825">
              <a:buFontTx/>
              <a:buAutoNum type="arabicPeriod"/>
              <a:defRPr/>
            </a:pPr>
            <a:r>
              <a:rPr lang="fr-CH" dirty="0" smtClean="0"/>
              <a:t>Data </a:t>
            </a:r>
            <a:r>
              <a:rPr lang="fr-CH" dirty="0" err="1" smtClean="0"/>
              <a:t>was</a:t>
            </a:r>
            <a:r>
              <a:rPr lang="fr-CH" dirty="0" smtClean="0"/>
              <a:t> </a:t>
            </a:r>
            <a:r>
              <a:rPr lang="fr-CH" dirty="0" err="1" smtClean="0"/>
              <a:t>scaled</a:t>
            </a:r>
            <a:r>
              <a:rPr lang="fr-CH" dirty="0" smtClean="0"/>
              <a:t> to</a:t>
            </a:r>
          </a:p>
          <a:p>
            <a:pPr marL="243825" indent="-243825">
              <a:buFontTx/>
              <a:buAutoNum type="arabicPeriod"/>
              <a:defRPr/>
            </a:pPr>
            <a:r>
              <a:rPr lang="fr-CH" dirty="0" err="1" smtClean="0"/>
              <a:t>Here</a:t>
            </a:r>
            <a:r>
              <a:rPr lang="fr-CH" dirty="0" smtClean="0"/>
              <a:t> </a:t>
            </a:r>
            <a:r>
              <a:rPr lang="fr-CH" dirty="0" err="1" smtClean="0"/>
              <a:t>we</a:t>
            </a:r>
            <a:r>
              <a:rPr lang="fr-CH" dirty="0" smtClean="0"/>
              <a:t> plot </a:t>
            </a:r>
          </a:p>
          <a:p>
            <a:pPr marL="243825" indent="-243825">
              <a:buFontTx/>
              <a:buAutoNum type="arabicPeriod"/>
              <a:defRPr/>
            </a:pPr>
            <a:r>
              <a:rPr lang="fr-CH" dirty="0" smtClean="0"/>
              <a:t>Our data do not </a:t>
            </a:r>
            <a:r>
              <a:rPr lang="fr-CH" dirty="0" err="1" smtClean="0"/>
              <a:t>follow</a:t>
            </a:r>
            <a:r>
              <a:rPr lang="fr-CH" dirty="0" smtClean="0"/>
              <a:t> the </a:t>
            </a:r>
            <a:r>
              <a:rPr lang="fr-CH" dirty="0" err="1" smtClean="0"/>
              <a:t>scaling</a:t>
            </a:r>
            <a:r>
              <a:rPr lang="fr-CH" dirty="0" smtClean="0"/>
              <a:t> </a:t>
            </a:r>
            <a:r>
              <a:rPr lang="fr-CH" dirty="0" err="1" smtClean="0"/>
              <a:t>law</a:t>
            </a:r>
            <a:r>
              <a:rPr lang="fr-CH" dirty="0" smtClean="0"/>
              <a:t> but E^6. </a:t>
            </a:r>
          </a:p>
          <a:p>
            <a:pPr marL="243825" indent="-243825">
              <a:buFontTx/>
              <a:buAutoNum type="arabicPeriod"/>
              <a:defRPr/>
            </a:pPr>
            <a:r>
              <a:rPr lang="fr-CH" dirty="0" smtClean="0"/>
              <a:t>In the </a:t>
            </a:r>
            <a:r>
              <a:rPr lang="fr-CH" dirty="0" err="1" smtClean="0"/>
              <a:t>next</a:t>
            </a:r>
            <a:r>
              <a:rPr lang="fr-CH" dirty="0" smtClean="0"/>
              <a:t> test </a:t>
            </a:r>
            <a:r>
              <a:rPr lang="fr-CH" dirty="0" err="1" smtClean="0"/>
              <a:t>we</a:t>
            </a:r>
            <a:r>
              <a:rPr lang="fr-CH" dirty="0" smtClean="0"/>
              <a:t> </a:t>
            </a:r>
            <a:r>
              <a:rPr lang="fr-CH" dirty="0" err="1" smtClean="0"/>
              <a:t>intend</a:t>
            </a:r>
            <a:r>
              <a:rPr lang="fr-CH" dirty="0" smtClean="0"/>
              <a:t> to explore the </a:t>
            </a:r>
            <a:r>
              <a:rPr lang="fr-CH" dirty="0" err="1" smtClean="0"/>
              <a:t>region</a:t>
            </a:r>
            <a:r>
              <a:rPr lang="fr-CH" dirty="0" smtClean="0"/>
              <a:t> of </a:t>
            </a:r>
            <a:r>
              <a:rPr lang="fr-CH" dirty="0" err="1" smtClean="0"/>
              <a:t>lower</a:t>
            </a:r>
            <a:r>
              <a:rPr lang="fr-CH" dirty="0" smtClean="0"/>
              <a:t> </a:t>
            </a:r>
            <a:r>
              <a:rPr lang="fr-CH" dirty="0" err="1" smtClean="0"/>
              <a:t>fields</a:t>
            </a:r>
            <a:r>
              <a:rPr lang="fr-CH" dirty="0" smtClean="0"/>
              <a:t>, but </a:t>
            </a:r>
            <a:r>
              <a:rPr lang="fr-CH" dirty="0" err="1" smtClean="0"/>
              <a:t>we</a:t>
            </a:r>
            <a:r>
              <a:rPr lang="fr-CH" dirty="0" smtClean="0"/>
              <a:t> </a:t>
            </a:r>
            <a:r>
              <a:rPr lang="fr-CH" dirty="0" err="1" smtClean="0"/>
              <a:t>will</a:t>
            </a:r>
            <a:r>
              <a:rPr lang="fr-CH" dirty="0" smtClean="0"/>
              <a:t> </a:t>
            </a:r>
            <a:r>
              <a:rPr lang="fr-CH" dirty="0" err="1" smtClean="0"/>
              <a:t>need</a:t>
            </a:r>
            <a:r>
              <a:rPr lang="fr-CH" dirty="0" smtClean="0"/>
              <a:t>:</a:t>
            </a:r>
          </a:p>
          <a:p>
            <a:pPr marL="243825" indent="-243825">
              <a:buFontTx/>
              <a:buChar char="-"/>
              <a:defRPr/>
            </a:pPr>
            <a:r>
              <a:rPr lang="fr-CH" dirty="0" smtClean="0"/>
              <a:t>Time (more </a:t>
            </a:r>
            <a:r>
              <a:rPr lang="fr-CH" dirty="0" err="1" smtClean="0"/>
              <a:t>statistics</a:t>
            </a:r>
            <a:r>
              <a:rPr lang="fr-CH" dirty="0" smtClean="0"/>
              <a:t> </a:t>
            </a:r>
            <a:r>
              <a:rPr lang="fr-CH" dirty="0" err="1" smtClean="0"/>
              <a:t>is</a:t>
            </a:r>
            <a:r>
              <a:rPr lang="fr-CH" dirty="0" smtClean="0"/>
              <a:t> </a:t>
            </a:r>
            <a:r>
              <a:rPr lang="fr-CH" dirty="0" err="1" smtClean="0"/>
              <a:t>needed</a:t>
            </a:r>
            <a:r>
              <a:rPr lang="fr-CH" dirty="0" smtClean="0"/>
              <a:t>, </a:t>
            </a:r>
            <a:r>
              <a:rPr lang="fr-CH" dirty="0" err="1" smtClean="0"/>
              <a:t>specially</a:t>
            </a:r>
            <a:r>
              <a:rPr lang="fr-CH" dirty="0" smtClean="0"/>
              <a:t> for </a:t>
            </a:r>
            <a:r>
              <a:rPr lang="fr-CH" dirty="0" err="1" smtClean="0"/>
              <a:t>determining</a:t>
            </a:r>
            <a:r>
              <a:rPr lang="fr-CH" dirty="0" smtClean="0"/>
              <a:t> </a:t>
            </a:r>
            <a:r>
              <a:rPr lang="fr-CH" dirty="0" err="1" smtClean="0"/>
              <a:t>very</a:t>
            </a:r>
            <a:r>
              <a:rPr lang="fr-CH" dirty="0" smtClean="0"/>
              <a:t> </a:t>
            </a:r>
            <a:r>
              <a:rPr lang="fr-CH" dirty="0" err="1" smtClean="0"/>
              <a:t>low</a:t>
            </a:r>
            <a:r>
              <a:rPr lang="fr-CH" dirty="0" smtClean="0"/>
              <a:t> BDR!)</a:t>
            </a:r>
          </a:p>
          <a:p>
            <a:pPr marL="243825" indent="-243825">
              <a:buFontTx/>
              <a:buChar char="-"/>
              <a:defRPr/>
            </a:pPr>
            <a:r>
              <a:rPr lang="fr-CH" dirty="0" smtClean="0"/>
              <a:t>Data </a:t>
            </a:r>
            <a:r>
              <a:rPr lang="fr-CH" dirty="0" err="1" smtClean="0"/>
              <a:t>adquisition</a:t>
            </a:r>
            <a:r>
              <a:rPr lang="fr-CH" dirty="0" smtClean="0"/>
              <a:t> system</a:t>
            </a:r>
          </a:p>
          <a:p>
            <a:pPr marL="243825" indent="-243825">
              <a:buFontTx/>
              <a:buChar char="-"/>
              <a:defRPr/>
            </a:pPr>
            <a:r>
              <a:rPr lang="fr-CH" dirty="0" err="1" smtClean="0"/>
              <a:t>Analysis</a:t>
            </a:r>
            <a:r>
              <a:rPr lang="fr-CH" dirty="0" smtClean="0"/>
              <a:t> instrumentation</a:t>
            </a:r>
          </a:p>
          <a:p>
            <a:pPr marL="243825" indent="-243825">
              <a:buFontTx/>
              <a:buChar char="-"/>
              <a:defRPr/>
            </a:pPr>
            <a:r>
              <a:rPr lang="fr-CH" dirty="0" smtClean="0"/>
              <a:t>Feedback </a:t>
            </a:r>
            <a:r>
              <a:rPr lang="fr-CH" dirty="0" err="1" smtClean="0"/>
              <a:t>freq</a:t>
            </a:r>
            <a:r>
              <a:rPr lang="fr-CH" dirty="0" smtClean="0"/>
              <a:t>-amplitude</a:t>
            </a:r>
          </a:p>
          <a:p>
            <a:pPr>
              <a:defRPr/>
            </a:pPr>
            <a:endParaRPr lang="en-US" dirty="0" smtClean="0"/>
          </a:p>
        </p:txBody>
      </p:sp>
      <p:sp>
        <p:nvSpPr>
          <p:cNvPr id="222211" name="Slide Number Placeholder 3"/>
          <p:cNvSpPr>
            <a:spLocks noGrp="1"/>
          </p:cNvSpPr>
          <p:nvPr>
            <p:ph type="sldNum" sz="quarter" idx="5"/>
          </p:nvPr>
        </p:nvSpPr>
        <p:spPr>
          <a:noFill/>
        </p:spPr>
        <p:txBody>
          <a:bodyPr/>
          <a:lstStyle/>
          <a:p>
            <a:fld id="{5A0450C9-8097-4F78-A777-5FDC62268E14}" type="slidenum">
              <a:rPr lang="it-IT" smtClean="0"/>
              <a:pPr/>
              <a:t>22</a:t>
            </a:fld>
            <a:endParaRPr lang="it-IT"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Slide Image Placeholder 1"/>
          <p:cNvSpPr>
            <a:spLocks noGrp="1" noRot="1" noChangeAspect="1" noTextEdit="1"/>
          </p:cNvSpPr>
          <p:nvPr>
            <p:ph type="sldImg"/>
          </p:nvPr>
        </p:nvSpPr>
        <p:spPr bwMode="auto">
          <a:xfrm>
            <a:off x="992188" y="768350"/>
            <a:ext cx="5114925" cy="3836988"/>
          </a:xfrm>
          <a:noFill/>
          <a:ln>
            <a:solidFill>
              <a:srgbClr val="000000"/>
            </a:solidFill>
            <a:miter lim="800000"/>
            <a:headEnd/>
            <a:tailEnd/>
          </a:ln>
        </p:spPr>
      </p:sp>
      <p:sp>
        <p:nvSpPr>
          <p:cNvPr id="60419" name="Notes Placeholder 2"/>
          <p:cNvSpPr>
            <a:spLocks noGrp="1"/>
          </p:cNvSpPr>
          <p:nvPr>
            <p:ph type="body" idx="1"/>
          </p:nvPr>
        </p:nvSpPr>
        <p:spPr>
          <a:ln/>
        </p:spPr>
        <p:txBody>
          <a:bodyPr/>
          <a:lstStyle/>
          <a:p>
            <a:pPr>
              <a:defRPr/>
            </a:pPr>
            <a:r>
              <a:rPr lang="fr-CH" dirty="0" err="1" smtClean="0"/>
              <a:t>We</a:t>
            </a:r>
            <a:r>
              <a:rPr lang="fr-CH" dirty="0" smtClean="0"/>
              <a:t> </a:t>
            </a:r>
            <a:r>
              <a:rPr lang="fr-CH" dirty="0" err="1" smtClean="0"/>
              <a:t>should</a:t>
            </a:r>
            <a:r>
              <a:rPr lang="fr-CH" dirty="0" smtClean="0"/>
              <a:t> not </a:t>
            </a:r>
            <a:r>
              <a:rPr lang="fr-CH" dirty="0" err="1" smtClean="0"/>
              <a:t>forget</a:t>
            </a:r>
            <a:r>
              <a:rPr lang="fr-CH" dirty="0" smtClean="0"/>
              <a:t> </a:t>
            </a:r>
            <a:r>
              <a:rPr lang="fr-CH" dirty="0" err="1" smtClean="0"/>
              <a:t>that</a:t>
            </a:r>
            <a:r>
              <a:rPr lang="fr-CH" dirty="0" smtClean="0"/>
              <a:t> </a:t>
            </a:r>
            <a:r>
              <a:rPr lang="fr-CH" dirty="0" err="1" smtClean="0"/>
              <a:t>cavity</a:t>
            </a:r>
            <a:r>
              <a:rPr lang="fr-CH" dirty="0" smtClean="0"/>
              <a:t> </a:t>
            </a:r>
            <a:r>
              <a:rPr lang="fr-CH" dirty="0" err="1" smtClean="0"/>
              <a:t>was</a:t>
            </a:r>
            <a:r>
              <a:rPr lang="fr-CH" dirty="0" smtClean="0"/>
              <a:t> </a:t>
            </a:r>
            <a:r>
              <a:rPr lang="fr-CH" dirty="0" err="1" smtClean="0"/>
              <a:t>too</a:t>
            </a:r>
            <a:r>
              <a:rPr lang="fr-CH" dirty="0" smtClean="0"/>
              <a:t> hot.</a:t>
            </a:r>
          </a:p>
          <a:p>
            <a:pPr>
              <a:defRPr/>
            </a:pPr>
            <a:r>
              <a:rPr lang="fr-CH" dirty="0" smtClean="0"/>
              <a:t>12 and 3 GHz the </a:t>
            </a:r>
            <a:r>
              <a:rPr lang="fr-CH" dirty="0" err="1" smtClean="0"/>
              <a:t>same</a:t>
            </a:r>
            <a:r>
              <a:rPr lang="fr-CH" dirty="0" smtClean="0"/>
              <a:t>.</a:t>
            </a:r>
          </a:p>
          <a:p>
            <a:pPr>
              <a:defRPr/>
            </a:pPr>
            <a:endParaRPr lang="fr-CH" dirty="0" smtClean="0"/>
          </a:p>
          <a:p>
            <a:pPr marL="243825" indent="-243825">
              <a:buFontTx/>
              <a:buAutoNum type="arabicPeriod"/>
              <a:defRPr/>
            </a:pPr>
            <a:r>
              <a:rPr lang="fr-CH" dirty="0" smtClean="0"/>
              <a:t>In </a:t>
            </a:r>
            <a:r>
              <a:rPr lang="fr-CH" dirty="0" err="1" smtClean="0"/>
              <a:t>principle</a:t>
            </a:r>
            <a:r>
              <a:rPr lang="fr-CH" dirty="0" smtClean="0"/>
              <a:t> </a:t>
            </a:r>
            <a:r>
              <a:rPr lang="fr-CH" dirty="0" err="1" smtClean="0"/>
              <a:t>we</a:t>
            </a:r>
            <a:r>
              <a:rPr lang="fr-CH" dirty="0" smtClean="0"/>
              <a:t> </a:t>
            </a:r>
            <a:r>
              <a:rPr lang="fr-CH" dirty="0" err="1" smtClean="0"/>
              <a:t>would</a:t>
            </a:r>
            <a:r>
              <a:rPr lang="fr-CH" dirty="0" smtClean="0"/>
              <a:t> </a:t>
            </a:r>
            <a:r>
              <a:rPr lang="fr-CH" dirty="0" err="1" smtClean="0"/>
              <a:t>like</a:t>
            </a:r>
            <a:r>
              <a:rPr lang="fr-CH" dirty="0" smtClean="0"/>
              <a:t> to have 1 BD per session as maximum. The </a:t>
            </a:r>
            <a:r>
              <a:rPr lang="fr-CH" dirty="0" err="1" smtClean="0"/>
              <a:t>multipainting</a:t>
            </a:r>
            <a:r>
              <a:rPr lang="fr-CH" dirty="0" smtClean="0"/>
              <a:t> technique </a:t>
            </a:r>
            <a:r>
              <a:rPr lang="fr-CH" dirty="0" err="1" smtClean="0"/>
              <a:t>could</a:t>
            </a:r>
            <a:r>
              <a:rPr lang="fr-CH" dirty="0" smtClean="0"/>
              <a:t> </a:t>
            </a:r>
            <a:r>
              <a:rPr lang="fr-CH" dirty="0" err="1" smtClean="0"/>
              <a:t>solve</a:t>
            </a:r>
            <a:r>
              <a:rPr lang="fr-CH" dirty="0" smtClean="0"/>
              <a:t> the </a:t>
            </a:r>
            <a:r>
              <a:rPr lang="fr-CH" dirty="0" err="1" smtClean="0"/>
              <a:t>problem</a:t>
            </a:r>
            <a:r>
              <a:rPr lang="fr-CH" dirty="0" smtClean="0"/>
              <a:t> if more </a:t>
            </a:r>
            <a:r>
              <a:rPr lang="fr-CH" dirty="0" err="1" smtClean="0"/>
              <a:t>than</a:t>
            </a:r>
            <a:r>
              <a:rPr lang="fr-CH" dirty="0" smtClean="0"/>
              <a:t> one BD per session </a:t>
            </a:r>
            <a:r>
              <a:rPr lang="fr-CH" dirty="0" err="1" smtClean="0"/>
              <a:t>occurs</a:t>
            </a:r>
            <a:r>
              <a:rPr lang="fr-CH" dirty="0" smtClean="0"/>
              <a:t>.</a:t>
            </a:r>
          </a:p>
          <a:p>
            <a:pPr marL="243825" indent="-243825">
              <a:buFontTx/>
              <a:buAutoNum type="arabicPeriod"/>
              <a:defRPr/>
            </a:pPr>
            <a:r>
              <a:rPr lang="fr-CH" dirty="0" smtClean="0"/>
              <a:t>Data </a:t>
            </a:r>
            <a:r>
              <a:rPr lang="fr-CH" dirty="0" err="1" smtClean="0"/>
              <a:t>was</a:t>
            </a:r>
            <a:r>
              <a:rPr lang="fr-CH" dirty="0" smtClean="0"/>
              <a:t> </a:t>
            </a:r>
            <a:r>
              <a:rPr lang="fr-CH" dirty="0" err="1" smtClean="0"/>
              <a:t>scaled</a:t>
            </a:r>
            <a:r>
              <a:rPr lang="fr-CH" dirty="0" smtClean="0"/>
              <a:t> to</a:t>
            </a:r>
          </a:p>
          <a:p>
            <a:pPr marL="243825" indent="-243825">
              <a:buFontTx/>
              <a:buAutoNum type="arabicPeriod"/>
              <a:defRPr/>
            </a:pPr>
            <a:r>
              <a:rPr lang="fr-CH" dirty="0" err="1" smtClean="0"/>
              <a:t>Here</a:t>
            </a:r>
            <a:r>
              <a:rPr lang="fr-CH" dirty="0" smtClean="0"/>
              <a:t> </a:t>
            </a:r>
            <a:r>
              <a:rPr lang="fr-CH" dirty="0" err="1" smtClean="0"/>
              <a:t>we</a:t>
            </a:r>
            <a:r>
              <a:rPr lang="fr-CH" dirty="0" smtClean="0"/>
              <a:t> plot </a:t>
            </a:r>
          </a:p>
          <a:p>
            <a:pPr marL="243825" indent="-243825">
              <a:buFontTx/>
              <a:buAutoNum type="arabicPeriod"/>
              <a:defRPr/>
            </a:pPr>
            <a:r>
              <a:rPr lang="fr-CH" dirty="0" smtClean="0"/>
              <a:t>Our data do not </a:t>
            </a:r>
            <a:r>
              <a:rPr lang="fr-CH" dirty="0" err="1" smtClean="0"/>
              <a:t>follow</a:t>
            </a:r>
            <a:r>
              <a:rPr lang="fr-CH" dirty="0" smtClean="0"/>
              <a:t> the </a:t>
            </a:r>
            <a:r>
              <a:rPr lang="fr-CH" dirty="0" err="1" smtClean="0"/>
              <a:t>scaling</a:t>
            </a:r>
            <a:r>
              <a:rPr lang="fr-CH" dirty="0" smtClean="0"/>
              <a:t> </a:t>
            </a:r>
            <a:r>
              <a:rPr lang="fr-CH" dirty="0" err="1" smtClean="0"/>
              <a:t>law</a:t>
            </a:r>
            <a:r>
              <a:rPr lang="fr-CH" dirty="0" smtClean="0"/>
              <a:t> but E^6. </a:t>
            </a:r>
          </a:p>
          <a:p>
            <a:pPr marL="243825" indent="-243825">
              <a:buFontTx/>
              <a:buAutoNum type="arabicPeriod"/>
              <a:defRPr/>
            </a:pPr>
            <a:r>
              <a:rPr lang="fr-CH" dirty="0" smtClean="0"/>
              <a:t>In the </a:t>
            </a:r>
            <a:r>
              <a:rPr lang="fr-CH" dirty="0" err="1" smtClean="0"/>
              <a:t>next</a:t>
            </a:r>
            <a:r>
              <a:rPr lang="fr-CH" dirty="0" smtClean="0"/>
              <a:t> test </a:t>
            </a:r>
            <a:r>
              <a:rPr lang="fr-CH" dirty="0" err="1" smtClean="0"/>
              <a:t>we</a:t>
            </a:r>
            <a:r>
              <a:rPr lang="fr-CH" dirty="0" smtClean="0"/>
              <a:t> </a:t>
            </a:r>
            <a:r>
              <a:rPr lang="fr-CH" dirty="0" err="1" smtClean="0"/>
              <a:t>intend</a:t>
            </a:r>
            <a:r>
              <a:rPr lang="fr-CH" dirty="0" smtClean="0"/>
              <a:t> to explore the </a:t>
            </a:r>
            <a:r>
              <a:rPr lang="fr-CH" dirty="0" err="1" smtClean="0"/>
              <a:t>region</a:t>
            </a:r>
            <a:r>
              <a:rPr lang="fr-CH" dirty="0" smtClean="0"/>
              <a:t> of </a:t>
            </a:r>
            <a:r>
              <a:rPr lang="fr-CH" dirty="0" err="1" smtClean="0"/>
              <a:t>lower</a:t>
            </a:r>
            <a:r>
              <a:rPr lang="fr-CH" dirty="0" smtClean="0"/>
              <a:t> </a:t>
            </a:r>
            <a:r>
              <a:rPr lang="fr-CH" dirty="0" err="1" smtClean="0"/>
              <a:t>fields</a:t>
            </a:r>
            <a:r>
              <a:rPr lang="fr-CH" dirty="0" smtClean="0"/>
              <a:t>, but </a:t>
            </a:r>
            <a:r>
              <a:rPr lang="fr-CH" dirty="0" err="1" smtClean="0"/>
              <a:t>we</a:t>
            </a:r>
            <a:r>
              <a:rPr lang="fr-CH" dirty="0" smtClean="0"/>
              <a:t> </a:t>
            </a:r>
            <a:r>
              <a:rPr lang="fr-CH" dirty="0" err="1" smtClean="0"/>
              <a:t>will</a:t>
            </a:r>
            <a:r>
              <a:rPr lang="fr-CH" dirty="0" smtClean="0"/>
              <a:t> </a:t>
            </a:r>
            <a:r>
              <a:rPr lang="fr-CH" dirty="0" err="1" smtClean="0"/>
              <a:t>need</a:t>
            </a:r>
            <a:r>
              <a:rPr lang="fr-CH" dirty="0" smtClean="0"/>
              <a:t>:</a:t>
            </a:r>
          </a:p>
          <a:p>
            <a:pPr marL="243825" indent="-243825">
              <a:buFontTx/>
              <a:buChar char="-"/>
              <a:defRPr/>
            </a:pPr>
            <a:r>
              <a:rPr lang="fr-CH" dirty="0" smtClean="0"/>
              <a:t>Time (more </a:t>
            </a:r>
            <a:r>
              <a:rPr lang="fr-CH" dirty="0" err="1" smtClean="0"/>
              <a:t>statistics</a:t>
            </a:r>
            <a:r>
              <a:rPr lang="fr-CH" dirty="0" smtClean="0"/>
              <a:t> </a:t>
            </a:r>
            <a:r>
              <a:rPr lang="fr-CH" dirty="0" err="1" smtClean="0"/>
              <a:t>is</a:t>
            </a:r>
            <a:r>
              <a:rPr lang="fr-CH" dirty="0" smtClean="0"/>
              <a:t> </a:t>
            </a:r>
            <a:r>
              <a:rPr lang="fr-CH" dirty="0" err="1" smtClean="0"/>
              <a:t>needed</a:t>
            </a:r>
            <a:r>
              <a:rPr lang="fr-CH" dirty="0" smtClean="0"/>
              <a:t>, </a:t>
            </a:r>
            <a:r>
              <a:rPr lang="fr-CH" dirty="0" err="1" smtClean="0"/>
              <a:t>specially</a:t>
            </a:r>
            <a:r>
              <a:rPr lang="fr-CH" dirty="0" smtClean="0"/>
              <a:t> for </a:t>
            </a:r>
            <a:r>
              <a:rPr lang="fr-CH" dirty="0" err="1" smtClean="0"/>
              <a:t>determining</a:t>
            </a:r>
            <a:r>
              <a:rPr lang="fr-CH" dirty="0" smtClean="0"/>
              <a:t> </a:t>
            </a:r>
            <a:r>
              <a:rPr lang="fr-CH" dirty="0" err="1" smtClean="0"/>
              <a:t>very</a:t>
            </a:r>
            <a:r>
              <a:rPr lang="fr-CH" dirty="0" smtClean="0"/>
              <a:t> </a:t>
            </a:r>
            <a:r>
              <a:rPr lang="fr-CH" dirty="0" err="1" smtClean="0"/>
              <a:t>low</a:t>
            </a:r>
            <a:r>
              <a:rPr lang="fr-CH" dirty="0" smtClean="0"/>
              <a:t> BDR!)</a:t>
            </a:r>
          </a:p>
          <a:p>
            <a:pPr marL="243825" indent="-243825">
              <a:buFontTx/>
              <a:buChar char="-"/>
              <a:defRPr/>
            </a:pPr>
            <a:r>
              <a:rPr lang="fr-CH" dirty="0" smtClean="0"/>
              <a:t>Data </a:t>
            </a:r>
            <a:r>
              <a:rPr lang="fr-CH" dirty="0" err="1" smtClean="0"/>
              <a:t>adquisition</a:t>
            </a:r>
            <a:r>
              <a:rPr lang="fr-CH" dirty="0" smtClean="0"/>
              <a:t> system</a:t>
            </a:r>
          </a:p>
          <a:p>
            <a:pPr marL="243825" indent="-243825">
              <a:buFontTx/>
              <a:buChar char="-"/>
              <a:defRPr/>
            </a:pPr>
            <a:r>
              <a:rPr lang="fr-CH" dirty="0" err="1" smtClean="0"/>
              <a:t>Analysis</a:t>
            </a:r>
            <a:r>
              <a:rPr lang="fr-CH" dirty="0" smtClean="0"/>
              <a:t> instrumentation</a:t>
            </a:r>
          </a:p>
          <a:p>
            <a:pPr marL="243825" indent="-243825">
              <a:buFontTx/>
              <a:buChar char="-"/>
              <a:defRPr/>
            </a:pPr>
            <a:r>
              <a:rPr lang="fr-CH" dirty="0" smtClean="0"/>
              <a:t>Feedback </a:t>
            </a:r>
            <a:r>
              <a:rPr lang="fr-CH" dirty="0" err="1" smtClean="0"/>
              <a:t>freq</a:t>
            </a:r>
            <a:r>
              <a:rPr lang="fr-CH" dirty="0" smtClean="0"/>
              <a:t>-amplitude</a:t>
            </a:r>
          </a:p>
          <a:p>
            <a:pPr>
              <a:defRPr/>
            </a:pPr>
            <a:endParaRPr lang="en-US" dirty="0" smtClean="0"/>
          </a:p>
        </p:txBody>
      </p:sp>
      <p:sp>
        <p:nvSpPr>
          <p:cNvPr id="224259" name="Slide Number Placeholder 3"/>
          <p:cNvSpPr>
            <a:spLocks noGrp="1"/>
          </p:cNvSpPr>
          <p:nvPr>
            <p:ph type="sldNum" sz="quarter" idx="5"/>
          </p:nvPr>
        </p:nvSpPr>
        <p:spPr>
          <a:noFill/>
        </p:spPr>
        <p:txBody>
          <a:bodyPr/>
          <a:lstStyle/>
          <a:p>
            <a:fld id="{CF84C90D-71D2-4E77-9D8A-A3D92F24D51C}" type="slidenum">
              <a:rPr lang="it-IT" smtClean="0"/>
              <a:pPr/>
              <a:t>23</a:t>
            </a:fld>
            <a:endParaRPr lang="it-IT"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5"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62146" name="Notes Placeholder 2"/>
          <p:cNvSpPr>
            <a:spLocks noGrp="1"/>
          </p:cNvSpPr>
          <p:nvPr>
            <p:ph type="body" idx="1"/>
          </p:nvPr>
        </p:nvSpPr>
        <p:spPr>
          <a:noFill/>
          <a:ln/>
        </p:spPr>
        <p:txBody>
          <a:bodyPr/>
          <a:lstStyle/>
          <a:p>
            <a:r>
              <a:rPr lang="fr-CH" smtClean="0"/>
              <a:t>As we intend to test the cavity again, the cavity cannot be cut for inspection. Hence, the inspection is limited to a small region. We opened one of the flanges that cover the bore hole of the cavity and we used an optical microscope with a maximum magnification of 90. The maximum angles at which we could inspect are shown in the picture. </a:t>
            </a:r>
          </a:p>
          <a:p>
            <a:endParaRPr lang="fr-CH" smtClean="0"/>
          </a:p>
          <a:p>
            <a:r>
              <a:rPr lang="fr-CH" smtClean="0"/>
              <a:t>We have taken nice pictures of the cavity nose region, were maximum E-field and Poynting vector are reached. </a:t>
            </a:r>
          </a:p>
          <a:p>
            <a:r>
              <a:rPr lang="fr-CH" smtClean="0"/>
              <a:t>[Put scheme of Superfish]</a:t>
            </a:r>
          </a:p>
          <a:p>
            <a:r>
              <a:rPr lang="fr-CH" smtClean="0"/>
              <a:t>During 40 hours of operation, the cavity suffered around14400 breakdowns. Point out activity, craters about micrometers diameter, (check) roughness less than 0.4 </a:t>
            </a:r>
            <a:r>
              <a:rPr lang="fr-CH" smtClean="0">
                <a:latin typeface="Symbol" pitchFamily="18" charset="2"/>
              </a:rPr>
              <a:t>u</a:t>
            </a:r>
            <a:r>
              <a:rPr lang="fr-CH" smtClean="0"/>
              <a:t>m, </a:t>
            </a:r>
            <a:endParaRPr lang="en-US" smtClean="0"/>
          </a:p>
          <a:p>
            <a:endParaRPr lang="en-US" smtClean="0"/>
          </a:p>
          <a:p>
            <a:endParaRPr lang="en-US" smtClean="0"/>
          </a:p>
        </p:txBody>
      </p:sp>
      <p:sp>
        <p:nvSpPr>
          <p:cNvPr id="262147" name="Slide Number Placeholder 3"/>
          <p:cNvSpPr>
            <a:spLocks noGrp="1"/>
          </p:cNvSpPr>
          <p:nvPr>
            <p:ph type="sldNum" sz="quarter" idx="5"/>
          </p:nvPr>
        </p:nvSpPr>
        <p:spPr>
          <a:noFill/>
        </p:spPr>
        <p:txBody>
          <a:bodyPr/>
          <a:lstStyle/>
          <a:p>
            <a:fld id="{D7299C43-42B9-4B47-BF6E-CEEC3AB6692B}" type="slidenum">
              <a:rPr lang="en-US" smtClean="0"/>
              <a:pPr/>
              <a:t>24</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3"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64194" name="Notes Placeholder 2"/>
          <p:cNvSpPr>
            <a:spLocks noGrp="1"/>
          </p:cNvSpPr>
          <p:nvPr>
            <p:ph type="body" idx="1"/>
          </p:nvPr>
        </p:nvSpPr>
        <p:spPr>
          <a:noFill/>
          <a:ln/>
        </p:spPr>
        <p:txBody>
          <a:bodyPr/>
          <a:lstStyle/>
          <a:p>
            <a:r>
              <a:rPr lang="fr-CH" smtClean="0"/>
              <a:t>We have taken nice pictures of the cavity nose region, were maximum E-field and Poynting vector are reached. </a:t>
            </a:r>
          </a:p>
          <a:p>
            <a:r>
              <a:rPr lang="fr-CH" smtClean="0"/>
              <a:t>[Put scheme of Superfish]</a:t>
            </a:r>
          </a:p>
          <a:p>
            <a:r>
              <a:rPr lang="fr-CH" smtClean="0"/>
              <a:t>During 40 hours of operation, the cavity suffered around14400 breakdowns. Point out activity, craters about micrometers diameter, (check) roughness less than 0.4 </a:t>
            </a:r>
            <a:r>
              <a:rPr lang="fr-CH" smtClean="0">
                <a:latin typeface="Symbol" pitchFamily="18" charset="2"/>
              </a:rPr>
              <a:t>u</a:t>
            </a:r>
            <a:r>
              <a:rPr lang="fr-CH" smtClean="0"/>
              <a:t>m (?), </a:t>
            </a:r>
            <a:endParaRPr lang="en-US" smtClean="0"/>
          </a:p>
        </p:txBody>
      </p:sp>
      <p:sp>
        <p:nvSpPr>
          <p:cNvPr id="264195" name="Slide Number Placeholder 3"/>
          <p:cNvSpPr>
            <a:spLocks noGrp="1"/>
          </p:cNvSpPr>
          <p:nvPr>
            <p:ph type="sldNum" sz="quarter" idx="5"/>
          </p:nvPr>
        </p:nvSpPr>
        <p:spPr>
          <a:noFill/>
        </p:spPr>
        <p:txBody>
          <a:bodyPr/>
          <a:lstStyle/>
          <a:p>
            <a:fld id="{AFEC4913-E803-4697-A199-93B8DE1AC921}" type="slidenum">
              <a:rPr lang="en-US" smtClean="0"/>
              <a:pPr/>
              <a:t>25</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1"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66242" name="Notes Placeholder 2"/>
          <p:cNvSpPr>
            <a:spLocks noGrp="1"/>
          </p:cNvSpPr>
          <p:nvPr>
            <p:ph type="body" idx="1"/>
          </p:nvPr>
        </p:nvSpPr>
        <p:spPr>
          <a:noFill/>
          <a:ln/>
        </p:spPr>
        <p:txBody>
          <a:bodyPr/>
          <a:lstStyle/>
          <a:p>
            <a:endParaRPr lang="es-ES" smtClean="0"/>
          </a:p>
        </p:txBody>
      </p:sp>
      <p:sp>
        <p:nvSpPr>
          <p:cNvPr id="266243" name="Slide Number Placeholder 3"/>
          <p:cNvSpPr>
            <a:spLocks noGrp="1"/>
          </p:cNvSpPr>
          <p:nvPr>
            <p:ph type="sldNum" sz="quarter" idx="5"/>
          </p:nvPr>
        </p:nvSpPr>
        <p:spPr>
          <a:noFill/>
        </p:spPr>
        <p:txBody>
          <a:bodyPr/>
          <a:lstStyle/>
          <a:p>
            <a:fld id="{EB92A624-3441-4827-94E5-14E7E46E01D3}" type="slidenum">
              <a:rPr lang="en-US" smtClean="0"/>
              <a:pPr/>
              <a:t>26</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70338" name="Notes Placeholder 2"/>
          <p:cNvSpPr>
            <a:spLocks noGrp="1"/>
          </p:cNvSpPr>
          <p:nvPr>
            <p:ph type="body" idx="1"/>
          </p:nvPr>
        </p:nvSpPr>
        <p:spPr>
          <a:noFill/>
          <a:ln/>
        </p:spPr>
        <p:txBody>
          <a:bodyPr/>
          <a:lstStyle/>
          <a:p>
            <a:r>
              <a:rPr lang="fr-CH" i="1" smtClean="0"/>
              <a:t>Of course, </a:t>
            </a:r>
            <a:r>
              <a:rPr lang="fr-CH" smtClean="0"/>
              <a:t>we still have to performe a high-precision high-power  test of the 3GHz test cavity </a:t>
            </a:r>
            <a:endParaRPr lang="en-US" smtClean="0"/>
          </a:p>
          <a:p>
            <a:endParaRPr lang="fr-CH" smtClean="0"/>
          </a:p>
          <a:p>
            <a:r>
              <a:rPr lang="fr-CH" smtClean="0"/>
              <a:t>Experience has been so satisfactory that we have begun the design of another single-cell cavity, this time operating at 5.7 GHz, that will be built and high-power tested before the end of 2010.  to design, built and high-power test another single-cell cavity. In this case, it will operate at 5.7 GHz and will include based on experience adquired with our 3GHz cavity. Test surfaces, diff. Field points, other freq., etc.</a:t>
            </a:r>
          </a:p>
          <a:p>
            <a:endParaRPr lang="fr-CH" smtClean="0"/>
          </a:p>
          <a:p>
            <a:r>
              <a:rPr lang="fr-CH" smtClean="0"/>
              <a:t>Apply experience acquired </a:t>
            </a:r>
          </a:p>
          <a:p>
            <a:endParaRPr lang="en-US" smtClean="0"/>
          </a:p>
        </p:txBody>
      </p:sp>
      <p:sp>
        <p:nvSpPr>
          <p:cNvPr id="270339" name="Slide Number Placeholder 3"/>
          <p:cNvSpPr>
            <a:spLocks noGrp="1"/>
          </p:cNvSpPr>
          <p:nvPr>
            <p:ph type="sldNum" sz="quarter" idx="5"/>
          </p:nvPr>
        </p:nvSpPr>
        <p:spPr>
          <a:noFill/>
        </p:spPr>
        <p:txBody>
          <a:bodyPr/>
          <a:lstStyle/>
          <a:p>
            <a:fld id="{432614FB-1D79-4C26-A0F0-A6FCC2A49F45}" type="slidenum">
              <a:rPr lang="en-US" smtClean="0"/>
              <a:pPr/>
              <a:t>29</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5"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72386" name="Notes Placeholder 2"/>
          <p:cNvSpPr>
            <a:spLocks noGrp="1"/>
          </p:cNvSpPr>
          <p:nvPr>
            <p:ph type="body" idx="1"/>
          </p:nvPr>
        </p:nvSpPr>
        <p:spPr>
          <a:noFill/>
          <a:ln/>
        </p:spPr>
        <p:txBody>
          <a:bodyPr/>
          <a:lstStyle/>
          <a:p>
            <a:r>
              <a:rPr lang="fr-CH" smtClean="0"/>
              <a:t>So I would like to thank…</a:t>
            </a:r>
          </a:p>
          <a:p>
            <a:endParaRPr lang="fr-CH" smtClean="0"/>
          </a:p>
          <a:p>
            <a:r>
              <a:rPr lang="fr-CH" smtClean="0"/>
              <a:t>And of course, thank you for the attention you paid. </a:t>
            </a:r>
            <a:endParaRPr lang="en-US" smtClean="0"/>
          </a:p>
        </p:txBody>
      </p:sp>
      <p:sp>
        <p:nvSpPr>
          <p:cNvPr id="272387" name="Slide Number Placeholder 3"/>
          <p:cNvSpPr>
            <a:spLocks noGrp="1"/>
          </p:cNvSpPr>
          <p:nvPr>
            <p:ph type="sldNum" sz="quarter" idx="5"/>
          </p:nvPr>
        </p:nvSpPr>
        <p:spPr>
          <a:noFill/>
        </p:spPr>
        <p:txBody>
          <a:bodyPr/>
          <a:lstStyle/>
          <a:p>
            <a:fld id="{8CE36DEA-D300-48F4-A59E-12C3F3C80E42}" type="slidenum">
              <a:rPr lang="en-US" smtClean="0"/>
              <a:pPr/>
              <a:t>30</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78530" name="Notes Placeholder 2"/>
          <p:cNvSpPr>
            <a:spLocks noGrp="1"/>
          </p:cNvSpPr>
          <p:nvPr>
            <p:ph type="body" idx="1"/>
          </p:nvPr>
        </p:nvSpPr>
        <p:spPr>
          <a:noFill/>
          <a:ln/>
        </p:spPr>
        <p:txBody>
          <a:bodyPr/>
          <a:lstStyle/>
          <a:p>
            <a:endParaRPr lang="es-ES" smtClean="0"/>
          </a:p>
        </p:txBody>
      </p:sp>
      <p:sp>
        <p:nvSpPr>
          <p:cNvPr id="278531" name="Slide Number Placeholder 3"/>
          <p:cNvSpPr>
            <a:spLocks noGrp="1"/>
          </p:cNvSpPr>
          <p:nvPr>
            <p:ph type="sldNum" sz="quarter" idx="5"/>
          </p:nvPr>
        </p:nvSpPr>
        <p:spPr>
          <a:noFill/>
        </p:spPr>
        <p:txBody>
          <a:bodyPr/>
          <a:lstStyle/>
          <a:p>
            <a:fld id="{67186D13-7E47-4AC5-928A-985520F03D89}" type="slidenum">
              <a:rPr lang="en-US" smtClean="0"/>
              <a:pPr/>
              <a:t>35</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7"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80578" name="Notes Placeholder 2"/>
          <p:cNvSpPr>
            <a:spLocks noGrp="1"/>
          </p:cNvSpPr>
          <p:nvPr>
            <p:ph type="body" idx="1"/>
          </p:nvPr>
        </p:nvSpPr>
        <p:spPr>
          <a:noFill/>
          <a:ln/>
        </p:spPr>
        <p:txBody>
          <a:bodyPr/>
          <a:lstStyle/>
          <a:p>
            <a:endParaRPr lang="es-ES" smtClean="0"/>
          </a:p>
        </p:txBody>
      </p:sp>
      <p:sp>
        <p:nvSpPr>
          <p:cNvPr id="280579" name="Slide Number Placeholder 3"/>
          <p:cNvSpPr>
            <a:spLocks noGrp="1"/>
          </p:cNvSpPr>
          <p:nvPr>
            <p:ph type="sldNum" sz="quarter" idx="5"/>
          </p:nvPr>
        </p:nvSpPr>
        <p:spPr>
          <a:noFill/>
        </p:spPr>
        <p:txBody>
          <a:bodyPr/>
          <a:lstStyle/>
          <a:p>
            <a:fld id="{972048AC-E4E1-4BDA-9E0E-99F1BBB17FE2}" type="slidenum">
              <a:rPr lang="en-US" smtClean="0"/>
              <a:pPr/>
              <a:t>36</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69"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288770" name="Notes Placeholder 2"/>
          <p:cNvSpPr>
            <a:spLocks noGrp="1"/>
          </p:cNvSpPr>
          <p:nvPr>
            <p:ph type="body" idx="1"/>
          </p:nvPr>
        </p:nvSpPr>
        <p:spPr>
          <a:noFill/>
          <a:ln/>
        </p:spPr>
        <p:txBody>
          <a:bodyPr/>
          <a:lstStyle/>
          <a:p>
            <a:r>
              <a:rPr lang="fr-CH" smtClean="0"/>
              <a:t>As we intend to test the cavity again, the cavity cannot be cut for inspection. Hence, the inspection is limited to a small region. We opened one of the flanges that cover the bore hole of the cavity and we used an optical microscope with a maximum magnification of 90. The maximum angles at which we could inspect are shown in the picture. </a:t>
            </a:r>
          </a:p>
          <a:p>
            <a:endParaRPr lang="fr-CH" smtClean="0"/>
          </a:p>
          <a:p>
            <a:r>
              <a:rPr lang="fr-CH" smtClean="0"/>
              <a:t>We have taken nice pictures of the cavity nose region, were maximum E-field and Poynting vector are reached. </a:t>
            </a:r>
          </a:p>
          <a:p>
            <a:r>
              <a:rPr lang="fr-CH" smtClean="0"/>
              <a:t>[Put scheme of Superfish]</a:t>
            </a:r>
          </a:p>
          <a:p>
            <a:r>
              <a:rPr lang="fr-CH" smtClean="0"/>
              <a:t>During 40 hours of operation, the cavity suffered around14400 breakdowns. Point out activity, craters about micrometers diameter, (check) roughness less than 0.4 </a:t>
            </a:r>
            <a:r>
              <a:rPr lang="fr-CH" smtClean="0">
                <a:latin typeface="Symbol" pitchFamily="18" charset="2"/>
              </a:rPr>
              <a:t>u</a:t>
            </a:r>
            <a:r>
              <a:rPr lang="fr-CH" smtClean="0"/>
              <a:t>m, </a:t>
            </a:r>
            <a:endParaRPr lang="en-US" smtClean="0"/>
          </a:p>
          <a:p>
            <a:endParaRPr lang="en-US" smtClean="0"/>
          </a:p>
          <a:p>
            <a:endParaRPr lang="en-US" smtClean="0"/>
          </a:p>
        </p:txBody>
      </p:sp>
      <p:sp>
        <p:nvSpPr>
          <p:cNvPr id="288771" name="Slide Number Placeholder 3"/>
          <p:cNvSpPr>
            <a:spLocks noGrp="1"/>
          </p:cNvSpPr>
          <p:nvPr>
            <p:ph type="sldNum" sz="quarter" idx="5"/>
          </p:nvPr>
        </p:nvSpPr>
        <p:spPr>
          <a:noFill/>
        </p:spPr>
        <p:txBody>
          <a:bodyPr/>
          <a:lstStyle/>
          <a:p>
            <a:fld id="{F51D1FDC-3555-44A7-8659-741FE07589EC}" type="slidenum">
              <a:rPr lang="en-US" smtClean="0"/>
              <a:pPr/>
              <a:t>37</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Segnaposto immagine diapositiva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186370" name="Segnaposto note 2"/>
          <p:cNvSpPr>
            <a:spLocks noGrp="1"/>
          </p:cNvSpPr>
          <p:nvPr>
            <p:ph type="body" idx="1"/>
          </p:nvPr>
        </p:nvSpPr>
        <p:spPr>
          <a:noFill/>
          <a:ln/>
        </p:spPr>
        <p:txBody>
          <a:bodyPr/>
          <a:lstStyle/>
          <a:p>
            <a:r>
              <a:rPr lang="en-US" smtClean="0">
                <a:ea typeface="ＭＳ Ｐゴシック"/>
                <a:cs typeface="ＭＳ Ｐゴシック"/>
              </a:rPr>
              <a:t>For these hadrontherapy applications the Italian  research foundation TERA proposes a new type of accelerator, the cyclinac, made of a high-frequency linac which boosts the energy of the hadrons accelerated by a cyclotron. CABOTO is the newest proposal of TERA and will accelerate </a:t>
            </a:r>
          </a:p>
          <a:p>
            <a:endParaRPr lang="fr-CH" smtClean="0">
              <a:ea typeface="ＭＳ Ｐゴシック"/>
              <a:cs typeface="ＭＳ Ｐゴシック"/>
            </a:endParaRPr>
          </a:p>
          <a:p>
            <a:r>
              <a:rPr lang="en-US" smtClean="0">
                <a:ea typeface="ＭＳ Ｐゴシック"/>
                <a:cs typeface="ＭＳ Ｐゴシック"/>
              </a:rPr>
              <a:t> </a:t>
            </a:r>
          </a:p>
          <a:p>
            <a:r>
              <a:rPr lang="fr-CH" smtClean="0">
                <a:ea typeface="ＭＳ Ｐゴシック"/>
                <a:cs typeface="ＭＳ Ｐゴシック"/>
              </a:rPr>
              <a:t>[</a:t>
            </a:r>
            <a:r>
              <a:rPr lang="en-US" smtClean="0"/>
              <a:t>TErapia con Radiazioni Adroniche: Application of physics and computing to medicine and biology]</a:t>
            </a:r>
            <a:endParaRPr lang="en-US" smtClean="0">
              <a:ea typeface="ＭＳ Ｐゴシック"/>
              <a:cs typeface="ＭＳ Ｐゴシック"/>
            </a:endParaRPr>
          </a:p>
          <a:p>
            <a:endParaRPr lang="en-GB" b="1" smtClean="0">
              <a:latin typeface="Arial" charset="0"/>
            </a:endParaRPr>
          </a:p>
          <a:p>
            <a:r>
              <a:rPr lang="en-GB" b="1" smtClean="0">
                <a:latin typeface="Arial" charset="0"/>
              </a:rPr>
              <a:t>[CABOTO</a:t>
            </a:r>
            <a:r>
              <a:rPr lang="en-GB" smtClean="0">
                <a:latin typeface="Arial" charset="0"/>
              </a:rPr>
              <a:t> (</a:t>
            </a:r>
            <a:r>
              <a:rPr lang="en-GB" i="1" smtClean="0">
                <a:latin typeface="Arial" charset="0"/>
              </a:rPr>
              <a:t>Carbon BOoster for Therapy in Oncology </a:t>
            </a:r>
            <a:r>
              <a:rPr lang="en-GB" smtClean="0">
                <a:latin typeface="Arial" charset="0"/>
              </a:rPr>
              <a:t>) works at a higher frequency of </a:t>
            </a:r>
            <a:r>
              <a:rPr lang="en-GB" b="1" smtClean="0">
                <a:latin typeface="Arial" charset="0"/>
              </a:rPr>
              <a:t>5,7 GHz</a:t>
            </a:r>
            <a:r>
              <a:rPr lang="en-GB" smtClean="0">
                <a:latin typeface="Arial" charset="0"/>
              </a:rPr>
              <a:t>, to </a:t>
            </a:r>
            <a:r>
              <a:rPr lang="en-GB" b="1" smtClean="0">
                <a:latin typeface="Arial" charset="0"/>
              </a:rPr>
              <a:t>reduce the overall length</a:t>
            </a:r>
            <a:r>
              <a:rPr lang="en-GB" smtClean="0">
                <a:latin typeface="Arial" charset="0"/>
              </a:rPr>
              <a:t>. The CCL (Cell Coupled Linac) is made of </a:t>
            </a:r>
            <a:r>
              <a:rPr lang="en-GB" b="1" smtClean="0">
                <a:latin typeface="Arial" charset="0"/>
              </a:rPr>
              <a:t>eighteen</a:t>
            </a:r>
            <a:r>
              <a:rPr lang="en-GB" smtClean="0">
                <a:latin typeface="Arial" charset="0"/>
              </a:rPr>
              <a:t> 1,3 m long units (gradient = </a:t>
            </a:r>
            <a:r>
              <a:rPr lang="en-GB" b="1" smtClean="0">
                <a:latin typeface="Arial" charset="0"/>
              </a:rPr>
              <a:t>40 MV/m</a:t>
            </a:r>
            <a:r>
              <a:rPr lang="en-GB" smtClean="0">
                <a:latin typeface="Arial" charset="0"/>
              </a:rPr>
              <a:t>, Kilpatrick = 2.9).]</a:t>
            </a:r>
          </a:p>
          <a:p>
            <a:endParaRPr lang="en-GB" smtClean="0">
              <a:latin typeface="Arial" charset="0"/>
            </a:endParaRPr>
          </a:p>
          <a:p>
            <a:endParaRPr lang="en-US" smtClean="0">
              <a:latin typeface="Arial" charset="0"/>
            </a:endParaRPr>
          </a:p>
          <a:p>
            <a:endParaRPr lang="it-IT" smtClean="0"/>
          </a:p>
        </p:txBody>
      </p:sp>
      <p:sp>
        <p:nvSpPr>
          <p:cNvPr id="186371" name="Segnaposto numero diapositiva 3"/>
          <p:cNvSpPr>
            <a:spLocks noGrp="1"/>
          </p:cNvSpPr>
          <p:nvPr>
            <p:ph type="sldNum" sz="quarter" idx="5"/>
          </p:nvPr>
        </p:nvSpPr>
        <p:spPr>
          <a:noFill/>
        </p:spPr>
        <p:txBody>
          <a:bodyPr/>
          <a:lstStyle/>
          <a:p>
            <a:fld id="{5F01513D-06DB-4202-A319-7B39BB98D81E}" type="slidenum">
              <a:rPr lang="en-US" smtClean="0"/>
              <a:pPr/>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Segnaposto immagine diapositiva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188418" name="Segnaposto note 2"/>
          <p:cNvSpPr>
            <a:spLocks noGrp="1"/>
          </p:cNvSpPr>
          <p:nvPr>
            <p:ph type="body" idx="1"/>
          </p:nvPr>
        </p:nvSpPr>
        <p:spPr>
          <a:noFill/>
          <a:ln/>
        </p:spPr>
        <p:txBody>
          <a:bodyPr/>
          <a:lstStyle/>
          <a:p>
            <a:r>
              <a:rPr lang="fr-CH" smtClean="0">
                <a:ea typeface="ＭＳ Ｐゴシック"/>
                <a:cs typeface="ＭＳ Ｐゴシック"/>
              </a:rPr>
              <a:t>Obviously the dimensions of the cyclotron-linac complex could be greatly reduced if higher accelerating gradients would be achieved in the linac.   </a:t>
            </a:r>
          </a:p>
          <a:p>
            <a:endParaRPr lang="fr-CH" smtClean="0">
              <a:ea typeface="ＭＳ Ｐゴシック"/>
              <a:cs typeface="ＭＳ Ｐゴシック"/>
            </a:endParaRPr>
          </a:p>
          <a:p>
            <a:r>
              <a:rPr lang="en-US" smtClean="0"/>
              <a:t>(Check!) AIM: To reach energies needed for hadrontherapy (accelerate protons or carbon ions up to 200 or 400 MeV/u respectively) in 20 meters, an accelerating field of about  40 MV/m is required.  For hadron linacs the ratio of the maximum surface field Emax to the</a:t>
            </a:r>
          </a:p>
          <a:p>
            <a:r>
              <a:rPr lang="en-US" smtClean="0"/>
              <a:t>average accelerating field Eacc is Emax/Eacc ≈ 4-5.</a:t>
            </a:r>
          </a:p>
          <a:p>
            <a:r>
              <a:rPr lang="fr-CH" smtClean="0">
                <a:ea typeface="ＭＳ Ｐゴシック"/>
                <a:cs typeface="ＭＳ Ｐゴシック"/>
              </a:rPr>
              <a:t>Our goal is similar to the one pursued by CLIC if one takes into account that our structure measures around 30 m and CLIC structure measures 30 km. Of course different beams has to be accelerated in each machine. </a:t>
            </a:r>
            <a:endParaRPr lang="en-US" smtClean="0">
              <a:ea typeface="ＭＳ Ｐゴシック"/>
              <a:cs typeface="ＭＳ Ｐゴシック"/>
            </a:endParaRPr>
          </a:p>
          <a:p>
            <a:r>
              <a:rPr lang="en-US" smtClean="0">
                <a:ea typeface="ＭＳ Ｐゴシック"/>
                <a:cs typeface="ＭＳ Ｐゴシック"/>
              </a:rPr>
              <a:t> </a:t>
            </a:r>
          </a:p>
          <a:p>
            <a:r>
              <a:rPr lang="fr-CH" smtClean="0">
                <a:ea typeface="ＭＳ Ｐゴシック"/>
                <a:cs typeface="ＭＳ Ｐゴシック"/>
              </a:rPr>
              <a:t>[</a:t>
            </a:r>
            <a:r>
              <a:rPr lang="en-US" smtClean="0"/>
              <a:t>TErapia con Radiazioni Adroniche: Application of physics and computing to medicine and biology]</a:t>
            </a:r>
            <a:endParaRPr lang="en-US" smtClean="0">
              <a:ea typeface="ＭＳ Ｐゴシック"/>
              <a:cs typeface="ＭＳ Ｐゴシック"/>
            </a:endParaRPr>
          </a:p>
          <a:p>
            <a:endParaRPr lang="en-GB" b="1" smtClean="0">
              <a:latin typeface="Arial" charset="0"/>
            </a:endParaRPr>
          </a:p>
          <a:p>
            <a:r>
              <a:rPr lang="en-GB" b="1" smtClean="0">
                <a:latin typeface="Arial" charset="0"/>
              </a:rPr>
              <a:t>[CABOTO</a:t>
            </a:r>
            <a:r>
              <a:rPr lang="en-GB" smtClean="0">
                <a:latin typeface="Arial" charset="0"/>
              </a:rPr>
              <a:t> (</a:t>
            </a:r>
            <a:r>
              <a:rPr lang="en-GB" i="1" smtClean="0">
                <a:latin typeface="Arial" charset="0"/>
              </a:rPr>
              <a:t>Carbon BOoster for Therapy in Oncology </a:t>
            </a:r>
            <a:r>
              <a:rPr lang="en-GB" smtClean="0">
                <a:latin typeface="Arial" charset="0"/>
              </a:rPr>
              <a:t>) works at a higher frequency of </a:t>
            </a:r>
            <a:r>
              <a:rPr lang="en-GB" b="1" smtClean="0">
                <a:latin typeface="Arial" charset="0"/>
              </a:rPr>
              <a:t>5,7 GHz</a:t>
            </a:r>
            <a:r>
              <a:rPr lang="en-GB" smtClean="0">
                <a:latin typeface="Arial" charset="0"/>
              </a:rPr>
              <a:t>, to </a:t>
            </a:r>
            <a:r>
              <a:rPr lang="en-GB" b="1" smtClean="0">
                <a:latin typeface="Arial" charset="0"/>
              </a:rPr>
              <a:t>reduce the overall length</a:t>
            </a:r>
            <a:r>
              <a:rPr lang="en-GB" smtClean="0">
                <a:latin typeface="Arial" charset="0"/>
              </a:rPr>
              <a:t>. The CCL (Cell Coupled Linac) is made of </a:t>
            </a:r>
            <a:r>
              <a:rPr lang="en-GB" b="1" smtClean="0">
                <a:latin typeface="Arial" charset="0"/>
              </a:rPr>
              <a:t>eighteen</a:t>
            </a:r>
            <a:r>
              <a:rPr lang="en-GB" smtClean="0">
                <a:latin typeface="Arial" charset="0"/>
              </a:rPr>
              <a:t> 1,3 m long units (gradient = </a:t>
            </a:r>
            <a:r>
              <a:rPr lang="en-GB" b="1" smtClean="0">
                <a:latin typeface="Arial" charset="0"/>
              </a:rPr>
              <a:t>40 MV/m</a:t>
            </a:r>
            <a:r>
              <a:rPr lang="en-GB" smtClean="0">
                <a:latin typeface="Arial" charset="0"/>
              </a:rPr>
              <a:t>, Kilpatrick = 2.9).]</a:t>
            </a:r>
          </a:p>
          <a:p>
            <a:endParaRPr lang="en-GB" smtClean="0">
              <a:latin typeface="Arial" charset="0"/>
            </a:endParaRPr>
          </a:p>
          <a:p>
            <a:endParaRPr lang="en-US" smtClean="0">
              <a:latin typeface="Arial" charset="0"/>
            </a:endParaRPr>
          </a:p>
          <a:p>
            <a:endParaRPr lang="it-IT" smtClean="0"/>
          </a:p>
        </p:txBody>
      </p:sp>
      <p:sp>
        <p:nvSpPr>
          <p:cNvPr id="188419" name="Segnaposto numero diapositiva 3"/>
          <p:cNvSpPr>
            <a:spLocks noGrp="1"/>
          </p:cNvSpPr>
          <p:nvPr>
            <p:ph type="sldNum" sz="quarter" idx="5"/>
          </p:nvPr>
        </p:nvSpPr>
        <p:spPr>
          <a:noFill/>
        </p:spPr>
        <p:txBody>
          <a:bodyPr/>
          <a:lstStyle/>
          <a:p>
            <a:fld id="{D1D35C76-2DA0-4198-8975-8FE422168A2E}" type="slidenum">
              <a:rPr lang="en-US" smtClean="0"/>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Slide Image Placeholder 1"/>
          <p:cNvSpPr>
            <a:spLocks noGrp="1" noRot="1" noChangeAspect="1" noTextEdit="1"/>
          </p:cNvSpPr>
          <p:nvPr>
            <p:ph type="sldImg"/>
          </p:nvPr>
        </p:nvSpPr>
        <p:spPr bwMode="auto">
          <a:xfrm>
            <a:off x="992188" y="768350"/>
            <a:ext cx="5114925" cy="3836988"/>
          </a:xfrm>
          <a:noFill/>
          <a:ln>
            <a:solidFill>
              <a:srgbClr val="000000"/>
            </a:solidFill>
            <a:miter lim="800000"/>
            <a:headEnd/>
            <a:tailEnd/>
          </a:ln>
        </p:spPr>
      </p:sp>
      <p:sp>
        <p:nvSpPr>
          <p:cNvPr id="190466" name="Notes Placeholder 2"/>
          <p:cNvSpPr>
            <a:spLocks noGrp="1"/>
          </p:cNvSpPr>
          <p:nvPr>
            <p:ph type="body" idx="1"/>
          </p:nvPr>
        </p:nvSpPr>
        <p:spPr>
          <a:noFill/>
          <a:ln/>
        </p:spPr>
        <p:txBody>
          <a:bodyPr/>
          <a:lstStyle/>
          <a:p>
            <a:r>
              <a:rPr lang="fr-CH" smtClean="0"/>
              <a:t>First of all, we would like to know the operation limit for S-band cavities. For that, we will consider the BDR/length. The limitation can be given/established by the surface electric field or by the modified Poynting vector plus a scaling law. </a:t>
            </a:r>
          </a:p>
          <a:p>
            <a:endParaRPr lang="fr-CH" smtClean="0"/>
          </a:p>
        </p:txBody>
      </p:sp>
      <p:sp>
        <p:nvSpPr>
          <p:cNvPr id="190467" name="Slide Number Placeholder 3"/>
          <p:cNvSpPr txBox="1">
            <a:spLocks noGrp="1"/>
          </p:cNvSpPr>
          <p:nvPr/>
        </p:nvSpPr>
        <p:spPr bwMode="auto">
          <a:xfrm>
            <a:off x="4021138" y="9721850"/>
            <a:ext cx="3076575" cy="511175"/>
          </a:xfrm>
          <a:prstGeom prst="rect">
            <a:avLst/>
          </a:prstGeom>
          <a:noFill/>
          <a:ln w="9525">
            <a:noFill/>
            <a:miter lim="800000"/>
            <a:headEnd/>
            <a:tailEnd/>
          </a:ln>
        </p:spPr>
        <p:txBody>
          <a:bodyPr lIns="99048" tIns="49524" rIns="99048" bIns="49524" anchor="b"/>
          <a:lstStyle/>
          <a:p>
            <a:pPr algn="r" defTabSz="990600"/>
            <a:fld id="{DBA5A19A-64DC-4B3A-8E65-5B2C0DFD8680}" type="slidenum">
              <a:rPr lang="en-US" sz="1300">
                <a:latin typeface="Calibri" pitchFamily="34" charset="0"/>
              </a:rPr>
              <a:pPr algn="r" defTabSz="990600"/>
              <a:t>6</a:t>
            </a:fld>
            <a:endParaRPr lang="en-US" sz="130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192514" name="Notes Placeholder 2"/>
          <p:cNvSpPr>
            <a:spLocks noGrp="1"/>
          </p:cNvSpPr>
          <p:nvPr>
            <p:ph type="body" idx="1"/>
          </p:nvPr>
        </p:nvSpPr>
        <p:spPr>
          <a:noFill/>
          <a:ln/>
        </p:spPr>
        <p:txBody>
          <a:bodyPr/>
          <a:lstStyle/>
          <a:p>
            <a:r>
              <a:rPr lang="fr-CH" smtClean="0"/>
              <a:t>First of all, we would like to know the operation limit for S-band cavities. For that, we will consider the BDR/length. The limitation can be given/established by the surface electric field or by the modified Poynting vector plus a scaling law. </a:t>
            </a:r>
          </a:p>
          <a:p>
            <a:endParaRPr lang="fr-CH" smtClean="0"/>
          </a:p>
        </p:txBody>
      </p:sp>
      <p:sp>
        <p:nvSpPr>
          <p:cNvPr id="192515" name="Slide Number Placeholder 3"/>
          <p:cNvSpPr>
            <a:spLocks noGrp="1"/>
          </p:cNvSpPr>
          <p:nvPr>
            <p:ph type="sldNum" sz="quarter" idx="5"/>
          </p:nvPr>
        </p:nvSpPr>
        <p:spPr>
          <a:noFill/>
        </p:spPr>
        <p:txBody>
          <a:bodyPr/>
          <a:lstStyle/>
          <a:p>
            <a:fld id="{2D37B16A-6BE9-41ED-AAFD-89D9612D3F28}" type="slidenum">
              <a:rPr lang="en-US" smtClean="0"/>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194562" name="Notes Placeholder 2"/>
          <p:cNvSpPr>
            <a:spLocks noGrp="1"/>
          </p:cNvSpPr>
          <p:nvPr>
            <p:ph type="body" idx="1"/>
          </p:nvPr>
        </p:nvSpPr>
        <p:spPr>
          <a:noFill/>
          <a:ln/>
        </p:spPr>
        <p:txBody>
          <a:bodyPr/>
          <a:lstStyle/>
          <a:p>
            <a:r>
              <a:rPr lang="fr-CH" smtClean="0"/>
              <a:t>Then we want to find out the scaling laws that relate quantities such as Es, Sc, tP, T and rep.rate and that apply at S-band. </a:t>
            </a:r>
          </a:p>
          <a:p>
            <a:endParaRPr lang="fr-CH" smtClean="0"/>
          </a:p>
        </p:txBody>
      </p:sp>
      <p:sp>
        <p:nvSpPr>
          <p:cNvPr id="194563" name="Slide Number Placeholder 3"/>
          <p:cNvSpPr>
            <a:spLocks noGrp="1"/>
          </p:cNvSpPr>
          <p:nvPr>
            <p:ph type="sldNum" sz="quarter" idx="5"/>
          </p:nvPr>
        </p:nvSpPr>
        <p:spPr>
          <a:noFill/>
        </p:spPr>
        <p:txBody>
          <a:bodyPr/>
          <a:lstStyle/>
          <a:p>
            <a:fld id="{25C8B34B-2481-471C-B5B5-9BE52F464394}" type="slidenum">
              <a:rPr lang="en-US" smtClean="0"/>
              <a:pPr/>
              <a:t>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196610" name="Notes Placeholder 2"/>
          <p:cNvSpPr>
            <a:spLocks noGrp="1"/>
          </p:cNvSpPr>
          <p:nvPr>
            <p:ph type="body" idx="1"/>
          </p:nvPr>
        </p:nvSpPr>
        <p:spPr>
          <a:noFill/>
          <a:ln/>
        </p:spPr>
        <p:txBody>
          <a:bodyPr/>
          <a:lstStyle/>
          <a:p>
            <a:r>
              <a:rPr lang="fr-CH" smtClean="0"/>
              <a:t>Finally, we should apply the found limit to future designs in order to ensure reliable operation and to optimize Rf structures in terms of efficiency, length and cost. </a:t>
            </a:r>
          </a:p>
          <a:p>
            <a:endParaRPr lang="fr-CH" smtClean="0"/>
          </a:p>
          <a:p>
            <a:r>
              <a:rPr lang="fr-CH" smtClean="0"/>
              <a:t>[</a:t>
            </a:r>
            <a:r>
              <a:rPr lang="fr-CH" sz="1400" smtClean="0"/>
              <a:t>Valid at S-band? Valid for </a:t>
            </a:r>
            <a:r>
              <a:rPr lang="en-GB" sz="1400" smtClean="0"/>
              <a:t>T</a:t>
            </a:r>
            <a:r>
              <a:rPr lang="en-GB" sz="1400" baseline="-25000" smtClean="0"/>
              <a:t>Pulse</a:t>
            </a:r>
            <a:r>
              <a:rPr lang="fr-CH" sz="1400" smtClean="0"/>
              <a:t>=2ms? </a:t>
            </a:r>
            <a:r>
              <a:rPr lang="en-US" sz="1400" smtClean="0"/>
              <a:t>Can a 3 GHz SW cavity be operated reliably with Es= 150 MV/m = 3.2 Kilp.?]</a:t>
            </a:r>
            <a:endParaRPr lang="en-US" smtClean="0"/>
          </a:p>
        </p:txBody>
      </p:sp>
      <p:sp>
        <p:nvSpPr>
          <p:cNvPr id="196611" name="Slide Number Placeholder 3"/>
          <p:cNvSpPr>
            <a:spLocks noGrp="1"/>
          </p:cNvSpPr>
          <p:nvPr>
            <p:ph type="sldNum" sz="quarter" idx="5"/>
          </p:nvPr>
        </p:nvSpPr>
        <p:spPr>
          <a:noFill/>
        </p:spPr>
        <p:txBody>
          <a:bodyPr/>
          <a:lstStyle/>
          <a:p>
            <a:fld id="{140F4A5D-A988-459F-8F6F-A0B8A15858FC}" type="slidenum">
              <a:rPr lang="en-US" smtClean="0"/>
              <a:pPr/>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Slide Image Placeholder 1"/>
          <p:cNvSpPr>
            <a:spLocks noGrp="1" noRot="1" noChangeAspect="1"/>
          </p:cNvSpPr>
          <p:nvPr>
            <p:ph type="sldImg"/>
          </p:nvPr>
        </p:nvSpPr>
        <p:spPr bwMode="auto">
          <a:xfrm>
            <a:off x="992188" y="768350"/>
            <a:ext cx="5114925" cy="3836988"/>
          </a:xfrm>
          <a:noFill/>
          <a:ln>
            <a:solidFill>
              <a:srgbClr val="000000"/>
            </a:solidFill>
            <a:miter lim="800000"/>
            <a:headEnd/>
            <a:tailEnd/>
          </a:ln>
        </p:spPr>
      </p:sp>
      <p:sp>
        <p:nvSpPr>
          <p:cNvPr id="198658" name="Notes Placeholder 2"/>
          <p:cNvSpPr>
            <a:spLocks noGrp="1"/>
          </p:cNvSpPr>
          <p:nvPr>
            <p:ph type="body" idx="1"/>
          </p:nvPr>
        </p:nvSpPr>
        <p:spPr>
          <a:noFill/>
          <a:ln/>
        </p:spPr>
        <p:txBody>
          <a:bodyPr/>
          <a:lstStyle/>
          <a:p>
            <a:endParaRPr lang="fr-CH" smtClean="0"/>
          </a:p>
        </p:txBody>
      </p:sp>
      <p:sp>
        <p:nvSpPr>
          <p:cNvPr id="198659" name="Slide Number Placeholder 3"/>
          <p:cNvSpPr>
            <a:spLocks noGrp="1"/>
          </p:cNvSpPr>
          <p:nvPr>
            <p:ph type="sldNum" sz="quarter" idx="5"/>
          </p:nvPr>
        </p:nvSpPr>
        <p:spPr>
          <a:noFill/>
        </p:spPr>
        <p:txBody>
          <a:bodyPr/>
          <a:lstStyle/>
          <a:p>
            <a:fld id="{980F2AB0-0DCC-45A2-9878-4E2F9A4E6856}" type="slidenum">
              <a:rPr lang="en-US" smtClean="0"/>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035050" y="1552575"/>
            <a:ext cx="10179050" cy="5305425"/>
            <a:chOff x="-652" y="978"/>
            <a:chExt cx="6412" cy="3342"/>
          </a:xfrm>
        </p:grpSpPr>
        <p:sp>
          <p:nvSpPr>
            <p:cNvPr id="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fontAlgn="auto">
                <a:spcBef>
                  <a:spcPts val="0"/>
                </a:spcBef>
                <a:spcAft>
                  <a:spcPts val="0"/>
                </a:spcAft>
                <a:defRPr/>
              </a:pPr>
              <a:endParaRPr lang="en-US">
                <a:latin typeface="+mn-lt"/>
              </a:endParaRPr>
            </a:p>
          </p:txBody>
        </p:sp>
        <p:sp>
          <p:nvSpPr>
            <p:cNvPr id="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pPr fontAlgn="auto">
                <a:spcBef>
                  <a:spcPts val="0"/>
                </a:spcBef>
                <a:spcAft>
                  <a:spcPts val="0"/>
                </a:spcAft>
                <a:defRPr/>
              </a:pPr>
              <a:endParaRPr lang="en-US">
                <a:latin typeface="+mn-lt"/>
              </a:endParaRPr>
            </a:p>
          </p:txBody>
        </p:sp>
      </p:grpSp>
      <p:sp>
        <p:nvSpPr>
          <p:cNvPr id="7" name="Rectangle 10"/>
          <p:cNvSpPr>
            <a:spLocks noChangeAspect="1" noChangeArrowheads="1"/>
          </p:cNvSpPr>
          <p:nvPr/>
        </p:nvSpPr>
        <p:spPr bwMode="auto">
          <a:xfrm>
            <a:off x="4824413" y="6681788"/>
            <a:ext cx="3175" cy="3175"/>
          </a:xfrm>
          <a:prstGeom prst="rect">
            <a:avLst/>
          </a:prstGeom>
          <a:solidFill>
            <a:srgbClr val="9E9E9E"/>
          </a:solidFill>
          <a:ln w="9525">
            <a:noFill/>
            <a:miter lim="800000"/>
            <a:headEnd/>
            <a:tailEnd/>
          </a:ln>
        </p:spPr>
        <p:txBody>
          <a:bodyPr/>
          <a:lstStyle/>
          <a:p>
            <a:pPr fontAlgn="auto">
              <a:spcBef>
                <a:spcPts val="0"/>
              </a:spcBef>
              <a:spcAft>
                <a:spcPts val="0"/>
              </a:spcAft>
              <a:defRPr/>
            </a:pPr>
            <a:endParaRPr lang="en-US">
              <a:latin typeface="+mn-lt"/>
            </a:endParaRPr>
          </a:p>
        </p:txBody>
      </p:sp>
      <p:sp>
        <p:nvSpPr>
          <p:cNvPr id="25605" name="Rectangle 5"/>
          <p:cNvSpPr>
            <a:spLocks noGrp="1" noChangeArrowheads="1"/>
          </p:cNvSpPr>
          <p:nvPr>
            <p:ph type="ctrTitle" sz="quarter"/>
          </p:nvPr>
        </p:nvSpPr>
        <p:spPr>
          <a:xfrm>
            <a:off x="1293813" y="762000"/>
            <a:ext cx="7772400" cy="1143000"/>
          </a:xfrm>
          <a:noFill/>
        </p:spPr>
        <p:txBody>
          <a:bodyPr anchor="b"/>
          <a:lstStyle>
            <a:lvl1pPr>
              <a:defRPr sz="1200"/>
            </a:lvl1pPr>
          </a:lstStyle>
          <a:p>
            <a:r>
              <a:rPr lang="en-US" dirty="0" smtClean="0"/>
              <a:t>Click to edit Master title style</a:t>
            </a:r>
            <a:endParaRPr lang="en-GB" dirty="0"/>
          </a:p>
        </p:txBody>
      </p:sp>
      <p:sp>
        <p:nvSpPr>
          <p:cNvPr id="25606"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r>
              <a:rPr lang="en-US" smtClean="0"/>
              <a:t>Click to edit Master subtitle style</a:t>
            </a:r>
            <a:endParaRPr lang="en-GB"/>
          </a:p>
        </p:txBody>
      </p:sp>
      <p:sp>
        <p:nvSpPr>
          <p:cNvPr id="8" name="Rectangle 7"/>
          <p:cNvSpPr>
            <a:spLocks noGrp="1" noChangeArrowheads="1"/>
          </p:cNvSpPr>
          <p:nvPr>
            <p:ph type="dt" sz="quarter" idx="10"/>
          </p:nvPr>
        </p:nvSpPr>
        <p:spPr>
          <a:xfrm>
            <a:off x="685800" y="6248400"/>
            <a:ext cx="1905000" cy="457200"/>
          </a:xfrm>
        </p:spPr>
        <p:txBody>
          <a:bodyPr/>
          <a:lstStyle>
            <a:lvl1pPr>
              <a:defRPr sz="1400"/>
            </a:lvl1pPr>
          </a:lstStyle>
          <a:p>
            <a:pPr>
              <a:defRPr/>
            </a:pPr>
            <a:fld id="{A79EB917-EEDD-4B9F-84AE-FEC7838185F0}" type="datetime3">
              <a:rPr lang="en-US"/>
              <a:pPr>
                <a:defRPr/>
              </a:pPr>
              <a:t>3 May 2010</a:t>
            </a:fld>
            <a:endParaRPr lang="en-US"/>
          </a:p>
        </p:txBody>
      </p:sp>
      <p:sp>
        <p:nvSpPr>
          <p:cNvPr id="9" name="Rectangle 8"/>
          <p:cNvSpPr>
            <a:spLocks noGrp="1" noChangeArrowheads="1"/>
          </p:cNvSpPr>
          <p:nvPr>
            <p:ph type="ftr" sz="quarter" idx="11"/>
          </p:nvPr>
        </p:nvSpPr>
        <p:spPr>
          <a:xfrm>
            <a:off x="3124200" y="6248400"/>
            <a:ext cx="2895600" cy="457200"/>
          </a:xfrm>
        </p:spPr>
        <p:txBody>
          <a:bodyPr/>
          <a:lstStyle>
            <a:lvl1pPr>
              <a:defRPr sz="1400"/>
            </a:lvl1pPr>
          </a:lstStyle>
          <a:p>
            <a:pPr>
              <a:defRPr/>
            </a:pPr>
            <a:r>
              <a:rPr lang="en-US"/>
              <a:t>Silvia Verdú-Andrés</a:t>
            </a:r>
          </a:p>
        </p:txBody>
      </p:sp>
      <p:sp>
        <p:nvSpPr>
          <p:cNvPr id="10" name="Rectangle 9"/>
          <p:cNvSpPr>
            <a:spLocks noGrp="1" noChangeArrowheads="1"/>
          </p:cNvSpPr>
          <p:nvPr>
            <p:ph type="sldNum" sz="quarter" idx="12"/>
          </p:nvPr>
        </p:nvSpPr>
        <p:spPr>
          <a:xfrm>
            <a:off x="6553200" y="6324600"/>
            <a:ext cx="1905000" cy="304800"/>
          </a:xfrm>
        </p:spPr>
        <p:txBody>
          <a:bodyPr/>
          <a:lstStyle>
            <a:lvl1pPr>
              <a:defRPr sz="1400"/>
            </a:lvl1pPr>
          </a:lstStyle>
          <a:p>
            <a:pPr>
              <a:defRPr/>
            </a:pPr>
            <a:fld id="{82CD3F5A-0979-43AF-B04E-261233EB4D38}" type="slidenum">
              <a:rPr lang="en-US"/>
              <a:pPr>
                <a:defRPr/>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fld id="{EE51A5FC-48F9-4BB6-ACB3-16D68B5E3CF4}" type="datetime3">
              <a:rPr lang="en-US"/>
              <a:pPr>
                <a:defRPr/>
              </a:pPr>
              <a:t>3 May 2010</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Silvia Verdú-Andrés</a:t>
            </a:r>
          </a:p>
        </p:txBody>
      </p:sp>
      <p:sp>
        <p:nvSpPr>
          <p:cNvPr id="6" name="Rectangle 8"/>
          <p:cNvSpPr>
            <a:spLocks noGrp="1" noChangeArrowheads="1"/>
          </p:cNvSpPr>
          <p:nvPr>
            <p:ph type="sldNum" sz="quarter" idx="12"/>
          </p:nvPr>
        </p:nvSpPr>
        <p:spPr>
          <a:ln/>
        </p:spPr>
        <p:txBody>
          <a:bodyPr/>
          <a:lstStyle>
            <a:lvl1pPr>
              <a:defRPr/>
            </a:lvl1pPr>
          </a:lstStyle>
          <a:p>
            <a:pPr>
              <a:defRPr/>
            </a:pPr>
            <a:fld id="{31AFA67A-1514-4AA0-B35A-2D805EE99663}" type="slidenum">
              <a:rPr lang="en-US"/>
              <a:pPr>
                <a:defRPr/>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fld id="{0FC37ACE-6C81-4188-97C3-7B8EB116BE5A}" type="datetime3">
              <a:rPr lang="en-US"/>
              <a:pPr>
                <a:defRPr/>
              </a:pPr>
              <a:t>3 May 2010</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Silvia Verdú-Andrés</a:t>
            </a:r>
          </a:p>
        </p:txBody>
      </p:sp>
      <p:sp>
        <p:nvSpPr>
          <p:cNvPr id="6" name="Rectangle 8"/>
          <p:cNvSpPr>
            <a:spLocks noGrp="1" noChangeArrowheads="1"/>
          </p:cNvSpPr>
          <p:nvPr>
            <p:ph type="sldNum" sz="quarter" idx="12"/>
          </p:nvPr>
        </p:nvSpPr>
        <p:spPr>
          <a:ln/>
        </p:spPr>
        <p:txBody>
          <a:bodyPr/>
          <a:lstStyle>
            <a:lvl1pPr>
              <a:defRPr/>
            </a:lvl1pPr>
          </a:lstStyle>
          <a:p>
            <a:pPr>
              <a:defRPr/>
            </a:pPr>
            <a:fld id="{281CFECE-CDC8-4E23-A164-DAE87750E3D7}" type="slidenum">
              <a:rPr lang="en-US"/>
              <a:pPr>
                <a:defRPr/>
              </a:pPr>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dt" sz="half" idx="10"/>
          </p:nvPr>
        </p:nvSpPr>
        <p:spPr>
          <a:ln/>
        </p:spPr>
        <p:txBody>
          <a:bodyPr/>
          <a:lstStyle>
            <a:lvl1pPr>
              <a:defRPr/>
            </a:lvl1pPr>
          </a:lstStyle>
          <a:p>
            <a:pPr>
              <a:defRPr/>
            </a:pPr>
            <a:fld id="{C955EC77-42DF-459F-8B4C-B42E0BF169B1}" type="datetime3">
              <a:rPr lang="en-US"/>
              <a:pPr>
                <a:defRPr/>
              </a:pPr>
              <a:t>3 May 2010</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Silvia Verdú-Andrés</a:t>
            </a:r>
          </a:p>
        </p:txBody>
      </p:sp>
      <p:sp>
        <p:nvSpPr>
          <p:cNvPr id="6" name="Rectangle 8"/>
          <p:cNvSpPr>
            <a:spLocks noGrp="1" noChangeArrowheads="1"/>
          </p:cNvSpPr>
          <p:nvPr>
            <p:ph type="sldNum" sz="quarter" idx="12"/>
          </p:nvPr>
        </p:nvSpPr>
        <p:spPr>
          <a:ln/>
        </p:spPr>
        <p:txBody>
          <a:bodyPr/>
          <a:lstStyle>
            <a:lvl1pPr>
              <a:defRPr/>
            </a:lvl1pPr>
          </a:lstStyle>
          <a:p>
            <a:pPr>
              <a:defRPr/>
            </a:pPr>
            <a:fld id="{B6B6D273-D906-4BB2-9188-3BF834CA0B07}" type="slidenum">
              <a:rPr lang="en-US"/>
              <a:pPr>
                <a:defRPr/>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7772400" cy="462307"/>
          </a:xfrm>
        </p:spPr>
        <p:txBody>
          <a:bodyPr/>
          <a:lstStyle>
            <a:lvl1pPr algn="r">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dt" sz="half" idx="10"/>
          </p:nvPr>
        </p:nvSpPr>
        <p:spPr>
          <a:ln/>
        </p:spPr>
        <p:txBody>
          <a:bodyPr/>
          <a:lstStyle>
            <a:lvl1pPr>
              <a:defRPr/>
            </a:lvl1pPr>
          </a:lstStyle>
          <a:p>
            <a:pPr>
              <a:defRPr/>
            </a:pPr>
            <a:fld id="{03C214B6-A8A7-4630-9E13-B8D3EBB12114}" type="datetime3">
              <a:rPr lang="en-US"/>
              <a:pPr>
                <a:defRPr/>
              </a:pPr>
              <a:t>3 May 2010</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Silvia Verdú-Andrés</a:t>
            </a:r>
          </a:p>
        </p:txBody>
      </p:sp>
      <p:sp>
        <p:nvSpPr>
          <p:cNvPr id="6" name="Rectangle 8"/>
          <p:cNvSpPr>
            <a:spLocks noGrp="1" noChangeArrowheads="1"/>
          </p:cNvSpPr>
          <p:nvPr>
            <p:ph type="sldNum" sz="quarter" idx="12"/>
          </p:nvPr>
        </p:nvSpPr>
        <p:spPr>
          <a:ln/>
        </p:spPr>
        <p:txBody>
          <a:bodyPr/>
          <a:lstStyle>
            <a:lvl1pPr>
              <a:defRPr/>
            </a:lvl1pPr>
          </a:lstStyle>
          <a:p>
            <a:pPr>
              <a:defRPr/>
            </a:pPr>
            <a:fld id="{E6CE5A3F-4311-4037-83A5-99EF73EBDBC5}"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fld id="{706425C4-F48C-43C7-95A4-2849D6BBFBB5}" type="datetime3">
              <a:rPr lang="en-US"/>
              <a:pPr>
                <a:defRPr/>
              </a:pPr>
              <a:t>3 May 2010</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Silvia Verdú-Andrés</a:t>
            </a:r>
          </a:p>
        </p:txBody>
      </p:sp>
      <p:sp>
        <p:nvSpPr>
          <p:cNvPr id="6" name="Rectangle 8"/>
          <p:cNvSpPr>
            <a:spLocks noGrp="1" noChangeArrowheads="1"/>
          </p:cNvSpPr>
          <p:nvPr>
            <p:ph type="sldNum" sz="quarter" idx="12"/>
          </p:nvPr>
        </p:nvSpPr>
        <p:spPr>
          <a:ln/>
        </p:spPr>
        <p:txBody>
          <a:bodyPr/>
          <a:lstStyle>
            <a:lvl1pPr>
              <a:defRPr/>
            </a:lvl1pPr>
          </a:lstStyle>
          <a:p>
            <a:pPr>
              <a:defRPr/>
            </a:pPr>
            <a:fld id="{313B09A7-D730-4C01-947B-43F88B5AC7B6}"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3810000" cy="4114800"/>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419600" y="1447800"/>
            <a:ext cx="3810000" cy="4114800"/>
          </a:xfrm>
        </p:spPr>
        <p:txBody>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dt" sz="half" idx="10"/>
          </p:nvPr>
        </p:nvSpPr>
        <p:spPr>
          <a:ln/>
        </p:spPr>
        <p:txBody>
          <a:bodyPr/>
          <a:lstStyle>
            <a:lvl1pPr>
              <a:defRPr/>
            </a:lvl1pPr>
          </a:lstStyle>
          <a:p>
            <a:pPr>
              <a:defRPr/>
            </a:pPr>
            <a:fld id="{5928136B-8BD2-4671-AF72-C95056F75780}" type="datetime3">
              <a:rPr lang="en-US"/>
              <a:pPr>
                <a:defRPr/>
              </a:pPr>
              <a:t>3 May 2010</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Silvia Verdú-Andrés</a:t>
            </a:r>
          </a:p>
        </p:txBody>
      </p:sp>
      <p:sp>
        <p:nvSpPr>
          <p:cNvPr id="7" name="Rectangle 8"/>
          <p:cNvSpPr>
            <a:spLocks noGrp="1" noChangeArrowheads="1"/>
          </p:cNvSpPr>
          <p:nvPr>
            <p:ph type="sldNum" sz="quarter" idx="12"/>
          </p:nvPr>
        </p:nvSpPr>
        <p:spPr>
          <a:ln/>
        </p:spPr>
        <p:txBody>
          <a:bodyPr/>
          <a:lstStyle>
            <a:lvl1pPr>
              <a:defRPr/>
            </a:lvl1pPr>
          </a:lstStyle>
          <a:p>
            <a:pPr>
              <a:defRPr/>
            </a:pPr>
            <a:fld id="{A32337DC-F452-4CF7-82D8-7611384C1D0E}" type="slidenum">
              <a:rPr lang="en-US"/>
              <a:pPr>
                <a:defRPr/>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fld id="{C4A5D588-12D6-4A3D-8F0B-F06F487A3B37}" type="datetime3">
              <a:rPr lang="en-US"/>
              <a:pPr>
                <a:defRPr/>
              </a:pPr>
              <a:t>3 May 2010</a:t>
            </a:fld>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en-US"/>
              <a:t>Silvia Verdú-Andrés</a:t>
            </a:r>
          </a:p>
        </p:txBody>
      </p:sp>
      <p:sp>
        <p:nvSpPr>
          <p:cNvPr id="9" name="Rectangle 8"/>
          <p:cNvSpPr>
            <a:spLocks noGrp="1" noChangeArrowheads="1"/>
          </p:cNvSpPr>
          <p:nvPr>
            <p:ph type="sldNum" sz="quarter" idx="12"/>
          </p:nvPr>
        </p:nvSpPr>
        <p:spPr>
          <a:ln/>
        </p:spPr>
        <p:txBody>
          <a:bodyPr/>
          <a:lstStyle>
            <a:lvl1pPr>
              <a:defRPr/>
            </a:lvl1pPr>
          </a:lstStyle>
          <a:p>
            <a:pPr>
              <a:defRPr/>
            </a:pPr>
            <a:fld id="{72AA1054-81DC-448F-8546-88B76221B522}" type="slidenum">
              <a:rPr lang="en-US"/>
              <a:pPr>
                <a:defRPr/>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fld id="{29ED5D1E-95D5-45C8-B1A5-E6200A7B155B}" type="datetime3">
              <a:rPr lang="en-US"/>
              <a:pPr>
                <a:defRPr/>
              </a:pPr>
              <a:t>3 May 2010</a:t>
            </a:fld>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en-US"/>
              <a:t>Silvia Verdú-Andrés</a:t>
            </a:r>
          </a:p>
        </p:txBody>
      </p:sp>
      <p:sp>
        <p:nvSpPr>
          <p:cNvPr id="5" name="Rectangle 8"/>
          <p:cNvSpPr>
            <a:spLocks noGrp="1" noChangeArrowheads="1"/>
          </p:cNvSpPr>
          <p:nvPr>
            <p:ph type="sldNum" sz="quarter" idx="12"/>
          </p:nvPr>
        </p:nvSpPr>
        <p:spPr>
          <a:ln/>
        </p:spPr>
        <p:txBody>
          <a:bodyPr/>
          <a:lstStyle>
            <a:lvl1pPr>
              <a:defRPr/>
            </a:lvl1pPr>
          </a:lstStyle>
          <a:p>
            <a:pPr>
              <a:defRPr/>
            </a:pPr>
            <a:fld id="{F0A72952-6F21-4367-BAAB-7702D068E40C}"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9DD280AC-4962-4AA8-B3C3-589B025D295C}" type="datetime3">
              <a:rPr lang="en-US"/>
              <a:pPr>
                <a:defRPr/>
              </a:pPr>
              <a:t>3 May 2010</a:t>
            </a:fld>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en-US"/>
              <a:t>Silvia Verdú-Andrés</a:t>
            </a:r>
          </a:p>
        </p:txBody>
      </p:sp>
      <p:sp>
        <p:nvSpPr>
          <p:cNvPr id="4" name="Rectangle 8"/>
          <p:cNvSpPr>
            <a:spLocks noGrp="1" noChangeArrowheads="1"/>
          </p:cNvSpPr>
          <p:nvPr>
            <p:ph type="sldNum" sz="quarter" idx="12"/>
          </p:nvPr>
        </p:nvSpPr>
        <p:spPr>
          <a:ln/>
        </p:spPr>
        <p:txBody>
          <a:bodyPr/>
          <a:lstStyle>
            <a:lvl1pPr>
              <a:defRPr/>
            </a:lvl1pPr>
          </a:lstStyle>
          <a:p>
            <a:pPr>
              <a:defRPr/>
            </a:pPr>
            <a:fld id="{C4DF6917-B6AD-4E6A-9812-B1631F1D2264}" type="slidenum">
              <a:rPr lang="en-US"/>
              <a:pPr>
                <a:defRPr/>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EE451A6C-9942-4562-AC22-AF21F4064B96}" type="datetime3">
              <a:rPr lang="en-US"/>
              <a:pPr>
                <a:defRPr/>
              </a:pPr>
              <a:t>3 May 2010</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Silvia Verdú-Andrés</a:t>
            </a:r>
          </a:p>
        </p:txBody>
      </p:sp>
      <p:sp>
        <p:nvSpPr>
          <p:cNvPr id="7" name="Rectangle 8"/>
          <p:cNvSpPr>
            <a:spLocks noGrp="1" noChangeArrowheads="1"/>
          </p:cNvSpPr>
          <p:nvPr>
            <p:ph type="sldNum" sz="quarter" idx="12"/>
          </p:nvPr>
        </p:nvSpPr>
        <p:spPr>
          <a:ln/>
        </p:spPr>
        <p:txBody>
          <a:bodyPr/>
          <a:lstStyle>
            <a:lvl1pPr>
              <a:defRPr/>
            </a:lvl1pPr>
          </a:lstStyle>
          <a:p>
            <a:pPr>
              <a:defRPr/>
            </a:pPr>
            <a:fld id="{F8F13911-EB82-4D44-AFA1-90BF9964888E}"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76BD4240-1740-413A-8DFB-28D21F4546AC}" type="datetime3">
              <a:rPr lang="en-US"/>
              <a:pPr>
                <a:defRPr/>
              </a:pPr>
              <a:t>3 May 2010</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Silvia Verdú-Andrés</a:t>
            </a:r>
          </a:p>
        </p:txBody>
      </p:sp>
      <p:sp>
        <p:nvSpPr>
          <p:cNvPr id="7" name="Rectangle 8"/>
          <p:cNvSpPr>
            <a:spLocks noGrp="1" noChangeArrowheads="1"/>
          </p:cNvSpPr>
          <p:nvPr>
            <p:ph type="sldNum" sz="quarter" idx="12"/>
          </p:nvPr>
        </p:nvSpPr>
        <p:spPr>
          <a:ln/>
        </p:spPr>
        <p:txBody>
          <a:bodyPr/>
          <a:lstStyle>
            <a:lvl1pPr>
              <a:defRPr/>
            </a:lvl1pPr>
          </a:lstStyle>
          <a:p>
            <a:pPr>
              <a:defRPr/>
            </a:pPr>
            <a:fld id="{FCCDB363-8637-4EC2-B569-6E593973DC53}" type="slidenum">
              <a:rPr lang="en-US"/>
              <a:pPr>
                <a:defRPr/>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66FF"/>
        </a:solidFill>
        <a:effectLst/>
      </p:bgPr>
    </p:bg>
    <p:spTree>
      <p:nvGrpSpPr>
        <p:cNvPr id="1" name=""/>
        <p:cNvGrpSpPr/>
        <p:nvPr/>
      </p:nvGrpSpPr>
      <p:grpSpPr>
        <a:xfrm>
          <a:off x="0" y="0"/>
          <a:ext cx="0" cy="0"/>
          <a:chOff x="0" y="0"/>
          <a:chExt cx="0" cy="0"/>
        </a:xfrm>
      </p:grpSpPr>
      <p:sp>
        <p:nvSpPr>
          <p:cNvPr id="24590" name="Freeform 14"/>
          <p:cNvSpPr>
            <a:spLocks/>
          </p:cNvSpPr>
          <p:nvPr/>
        </p:nvSpPr>
        <p:spPr bwMode="auto">
          <a:xfrm>
            <a:off x="4572000" y="3429000"/>
            <a:ext cx="4572000" cy="3429000"/>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tint val="60000"/>
                  <a:invGamma/>
                </a:schemeClr>
              </a:gs>
              <a:gs pos="100000">
                <a:schemeClr val="accent2"/>
              </a:gs>
            </a:gsLst>
            <a:lin ang="0" scaled="1"/>
          </a:gradFill>
          <a:ln w="9525" cap="rnd">
            <a:noFill/>
            <a:round/>
            <a:headEnd/>
            <a:tailEnd/>
          </a:ln>
          <a:effectLst/>
        </p:spPr>
        <p:txBody>
          <a:bodyPr/>
          <a:lstStyle/>
          <a:p>
            <a:pPr fontAlgn="auto">
              <a:spcBef>
                <a:spcPts val="0"/>
              </a:spcBef>
              <a:spcAft>
                <a:spcPts val="0"/>
              </a:spcAft>
              <a:defRPr/>
            </a:pPr>
            <a:endParaRPr lang="en-US">
              <a:latin typeface="+mn-lt"/>
            </a:endParaRPr>
          </a:p>
        </p:txBody>
      </p:sp>
      <p:sp>
        <p:nvSpPr>
          <p:cNvPr id="24581" name="Rectangle 5"/>
          <p:cNvSpPr>
            <a:spLocks noGrp="1" noChangeArrowheads="1"/>
          </p:cNvSpPr>
          <p:nvPr>
            <p:ph type="title"/>
          </p:nvPr>
        </p:nvSpPr>
        <p:spPr bwMode="auto">
          <a:xfrm>
            <a:off x="1143000" y="228600"/>
            <a:ext cx="7772400" cy="708025"/>
          </a:xfrm>
          <a:prstGeom prst="rect">
            <a:avLst/>
          </a:prstGeom>
          <a:gradFill rotWithShape="0">
            <a:gsLst>
              <a:gs pos="0">
                <a:schemeClr val="accent2"/>
              </a:gs>
              <a:gs pos="100000">
                <a:schemeClr val="accent2">
                  <a:gamma/>
                  <a:tint val="52941"/>
                  <a:invGamma/>
                </a:schemeClr>
              </a:gs>
            </a:gsLst>
            <a:lin ang="0" scaled="1"/>
          </a:gradFill>
          <a:ln w="9525">
            <a:noFill/>
            <a:miter lim="800000"/>
            <a:headEnd/>
            <a:tailEnd/>
          </a:ln>
          <a:effectLst/>
        </p:spPr>
        <p:txBody>
          <a:bodyPr vert="horz" wrap="square" lIns="92075" tIns="46038" rIns="92075" bIns="46038" numCol="1" anchor="ctr" anchorCtr="0" compatLnSpc="1">
            <a:prstTxWarp prst="textNoShape">
              <a:avLst/>
            </a:prstTxWarp>
            <a:spAutoFit/>
          </a:bodyPr>
          <a:lstStyle/>
          <a:p>
            <a:pPr lvl="0"/>
            <a:r>
              <a:rPr lang="en-US" dirty="0" smtClean="0"/>
              <a:t>Click to edit Master title style</a:t>
            </a:r>
            <a:endParaRPr lang="en-GB" dirty="0" smtClean="0"/>
          </a:p>
        </p:txBody>
      </p:sp>
      <p:sp>
        <p:nvSpPr>
          <p:cNvPr id="24582" name="Rectangle 6"/>
          <p:cNvSpPr>
            <a:spLocks noGrp="1" noChangeArrowheads="1"/>
          </p:cNvSpPr>
          <p:nvPr>
            <p:ph type="dt" sz="half" idx="2"/>
          </p:nvPr>
        </p:nvSpPr>
        <p:spPr bwMode="auto">
          <a:xfrm>
            <a:off x="152400" y="6477000"/>
            <a:ext cx="32766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l" fontAlgn="auto">
              <a:spcBef>
                <a:spcPct val="0"/>
              </a:spcBef>
              <a:spcAft>
                <a:spcPts val="0"/>
              </a:spcAft>
              <a:defRPr sz="1000">
                <a:solidFill>
                  <a:schemeClr val="tx1"/>
                </a:solidFill>
                <a:latin typeface="Arial Unicode MS" pitchFamily="34" charset="-128"/>
              </a:defRPr>
            </a:lvl1pPr>
          </a:lstStyle>
          <a:p>
            <a:pPr>
              <a:defRPr/>
            </a:pPr>
            <a:fld id="{149B771B-7852-4CB8-88B0-EB01BDE56164}" type="datetime3">
              <a:rPr lang="en-US"/>
              <a:pPr>
                <a:defRPr/>
              </a:pPr>
              <a:t>3 May 2010</a:t>
            </a:fld>
            <a:endParaRPr lang="en-US"/>
          </a:p>
        </p:txBody>
      </p:sp>
      <p:sp>
        <p:nvSpPr>
          <p:cNvPr id="24583" name="Rectangle 7"/>
          <p:cNvSpPr>
            <a:spLocks noGrp="1" noChangeArrowheads="1"/>
          </p:cNvSpPr>
          <p:nvPr>
            <p:ph type="ftr" sz="quarter" idx="3"/>
          </p:nvPr>
        </p:nvSpPr>
        <p:spPr bwMode="auto">
          <a:xfrm>
            <a:off x="3581400" y="6477000"/>
            <a:ext cx="29718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fontAlgn="auto">
              <a:spcBef>
                <a:spcPct val="0"/>
              </a:spcBef>
              <a:spcAft>
                <a:spcPts val="0"/>
              </a:spcAft>
              <a:defRPr sz="1000">
                <a:solidFill>
                  <a:schemeClr val="tx1"/>
                </a:solidFill>
                <a:latin typeface="Arial Unicode MS" pitchFamily="34" charset="-128"/>
              </a:defRPr>
            </a:lvl1pPr>
          </a:lstStyle>
          <a:p>
            <a:pPr>
              <a:defRPr/>
            </a:pPr>
            <a:r>
              <a:rPr lang="en-US"/>
              <a:t>Silvia Verdú-Andrés</a:t>
            </a:r>
          </a:p>
        </p:txBody>
      </p:sp>
      <p:sp>
        <p:nvSpPr>
          <p:cNvPr id="24584" name="Rectangle 8"/>
          <p:cNvSpPr>
            <a:spLocks noGrp="1" noChangeArrowheads="1"/>
          </p:cNvSpPr>
          <p:nvPr>
            <p:ph type="sldNum" sz="quarter" idx="4"/>
          </p:nvPr>
        </p:nvSpPr>
        <p:spPr bwMode="auto">
          <a:xfrm>
            <a:off x="6629400" y="6477000"/>
            <a:ext cx="2438400" cy="244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fontAlgn="auto">
              <a:spcBef>
                <a:spcPct val="0"/>
              </a:spcBef>
              <a:spcAft>
                <a:spcPts val="0"/>
              </a:spcAft>
              <a:defRPr sz="1000">
                <a:solidFill>
                  <a:schemeClr val="tx1"/>
                </a:solidFill>
                <a:latin typeface="Arial Unicode MS" pitchFamily="34" charset="-128"/>
              </a:defRPr>
            </a:lvl1pPr>
          </a:lstStyle>
          <a:p>
            <a:pPr>
              <a:defRPr/>
            </a:pPr>
            <a:fld id="{BB8363D8-2889-46EC-8C87-99B3C3D32F0C}" type="slidenum">
              <a:rPr lang="en-US"/>
              <a:pPr>
                <a:defRPr/>
              </a:pPr>
              <a:t>‹N›</a:t>
            </a:fld>
            <a:endParaRPr lang="en-US"/>
          </a:p>
        </p:txBody>
      </p:sp>
      <p:sp>
        <p:nvSpPr>
          <p:cNvPr id="1031" name="Rectangle 9"/>
          <p:cNvSpPr>
            <a:spLocks noGrp="1" noChangeArrowheads="1"/>
          </p:cNvSpPr>
          <p:nvPr>
            <p:ph type="body" idx="1"/>
          </p:nvPr>
        </p:nvSpPr>
        <p:spPr bwMode="auto">
          <a:xfrm>
            <a:off x="457200" y="14478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24586" name="Rectangle 10"/>
          <p:cNvSpPr>
            <a:spLocks noChangeAspect="1" noChangeArrowheads="1"/>
          </p:cNvSpPr>
          <p:nvPr/>
        </p:nvSpPr>
        <p:spPr bwMode="auto">
          <a:xfrm>
            <a:off x="4824413" y="6681788"/>
            <a:ext cx="3175" cy="3175"/>
          </a:xfrm>
          <a:prstGeom prst="rect">
            <a:avLst/>
          </a:prstGeom>
          <a:solidFill>
            <a:srgbClr val="9E9E9E"/>
          </a:solidFill>
          <a:ln w="9525">
            <a:noFill/>
            <a:miter lim="800000"/>
            <a:headEnd/>
            <a:tailEnd/>
          </a:ln>
        </p:spPr>
        <p:txBody>
          <a:bodyPr/>
          <a:lstStyle/>
          <a:p>
            <a:pPr fontAlgn="auto">
              <a:spcBef>
                <a:spcPts val="0"/>
              </a:spcBef>
              <a:spcAft>
                <a:spcPts val="0"/>
              </a:spcAft>
              <a:defRPr/>
            </a:pPr>
            <a:endParaRPr lang="en-US">
              <a:latin typeface="+mn-lt"/>
            </a:endParaRPr>
          </a:p>
        </p:txBody>
      </p:sp>
      <p:pic>
        <p:nvPicPr>
          <p:cNvPr id="1033" name="Picture 113" descr="tera_logo_noborder_gif"/>
          <p:cNvPicPr>
            <a:picLocks noChangeAspect="1" noChangeArrowheads="1"/>
          </p:cNvPicPr>
          <p:nvPr/>
        </p:nvPicPr>
        <p:blipFill>
          <a:blip r:embed="rId14" cstate="print"/>
          <a:srcRect/>
          <a:stretch>
            <a:fillRect/>
          </a:stretch>
        </p:blipFill>
        <p:spPr bwMode="auto">
          <a:xfrm>
            <a:off x="7467600" y="6302375"/>
            <a:ext cx="838200" cy="41910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73" r:id="rId1"/>
    <p:sldLayoutId id="2147483672" r:id="rId2"/>
    <p:sldLayoutId id="2147483671" r:id="rId3"/>
    <p:sldLayoutId id="2147483670" r:id="rId4"/>
    <p:sldLayoutId id="2147483669" r:id="rId5"/>
    <p:sldLayoutId id="2147483668" r:id="rId6"/>
    <p:sldLayoutId id="2147483667" r:id="rId7"/>
    <p:sldLayoutId id="2147483666" r:id="rId8"/>
    <p:sldLayoutId id="2147483665" r:id="rId9"/>
    <p:sldLayoutId id="2147483664" r:id="rId10"/>
    <p:sldLayoutId id="2147483663" r:id="rId11"/>
    <p:sldLayoutId id="2147483662" r:id="rId12"/>
  </p:sldLayoutIdLst>
  <p:hf hdr="0" dt="0"/>
  <p:txStyles>
    <p:titleStyle>
      <a:lvl1pPr algn="r" rtl="0" eaLnBrk="0" fontAlgn="base" hangingPunct="0">
        <a:spcBef>
          <a:spcPct val="0"/>
        </a:spcBef>
        <a:spcAft>
          <a:spcPct val="0"/>
        </a:spcAft>
        <a:defRPr sz="4000" b="1" i="1">
          <a:solidFill>
            <a:schemeClr val="folHlink"/>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4000" b="1" i="1">
          <a:solidFill>
            <a:schemeClr val="folHlink"/>
          </a:solidFill>
          <a:effectLst>
            <a:outerShdw blurRad="38100" dist="38100" dir="2700000" algn="tl">
              <a:srgbClr val="000000"/>
            </a:outerShdw>
          </a:effectLst>
          <a:latin typeface="Arial" charset="0"/>
        </a:defRPr>
      </a:lvl2pPr>
      <a:lvl3pPr algn="r" rtl="0" eaLnBrk="0" fontAlgn="base" hangingPunct="0">
        <a:spcBef>
          <a:spcPct val="0"/>
        </a:spcBef>
        <a:spcAft>
          <a:spcPct val="0"/>
        </a:spcAft>
        <a:defRPr sz="4000" b="1" i="1">
          <a:solidFill>
            <a:schemeClr val="folHlink"/>
          </a:solidFill>
          <a:effectLst>
            <a:outerShdw blurRad="38100" dist="38100" dir="2700000" algn="tl">
              <a:srgbClr val="000000"/>
            </a:outerShdw>
          </a:effectLst>
          <a:latin typeface="Arial" charset="0"/>
        </a:defRPr>
      </a:lvl3pPr>
      <a:lvl4pPr algn="r" rtl="0" eaLnBrk="0" fontAlgn="base" hangingPunct="0">
        <a:spcBef>
          <a:spcPct val="0"/>
        </a:spcBef>
        <a:spcAft>
          <a:spcPct val="0"/>
        </a:spcAft>
        <a:defRPr sz="4000" b="1" i="1">
          <a:solidFill>
            <a:schemeClr val="folHlink"/>
          </a:solidFill>
          <a:effectLst>
            <a:outerShdw blurRad="38100" dist="38100" dir="2700000" algn="tl">
              <a:srgbClr val="000000"/>
            </a:outerShdw>
          </a:effectLst>
          <a:latin typeface="Arial" charset="0"/>
        </a:defRPr>
      </a:lvl4pPr>
      <a:lvl5pPr algn="r" rtl="0" eaLnBrk="0" fontAlgn="base" hangingPunct="0">
        <a:spcBef>
          <a:spcPct val="0"/>
        </a:spcBef>
        <a:spcAft>
          <a:spcPct val="0"/>
        </a:spcAft>
        <a:defRPr sz="4000" b="1" i="1">
          <a:solidFill>
            <a:schemeClr val="folHlink"/>
          </a:solidFill>
          <a:effectLst>
            <a:outerShdw blurRad="38100" dist="38100" dir="2700000" algn="tl">
              <a:srgbClr val="000000"/>
            </a:outerShdw>
          </a:effectLst>
          <a:latin typeface="Arial" charset="0"/>
        </a:defRPr>
      </a:lvl5pPr>
      <a:lvl6pPr marL="457200" algn="r" rtl="0" eaLnBrk="1" fontAlgn="base" hangingPunct="1">
        <a:spcBef>
          <a:spcPct val="0"/>
        </a:spcBef>
        <a:spcAft>
          <a:spcPct val="0"/>
        </a:spcAft>
        <a:defRPr sz="2400" b="1" i="1">
          <a:solidFill>
            <a:schemeClr val="folHlink"/>
          </a:solidFill>
          <a:effectLst>
            <a:outerShdw blurRad="38100" dist="38100" dir="2700000" algn="tl">
              <a:srgbClr val="000000"/>
            </a:outerShdw>
          </a:effectLst>
          <a:latin typeface="Arial" charset="0"/>
        </a:defRPr>
      </a:lvl6pPr>
      <a:lvl7pPr marL="914400" algn="r" rtl="0" eaLnBrk="1" fontAlgn="base" hangingPunct="1">
        <a:spcBef>
          <a:spcPct val="0"/>
        </a:spcBef>
        <a:spcAft>
          <a:spcPct val="0"/>
        </a:spcAft>
        <a:defRPr sz="2400" b="1" i="1">
          <a:solidFill>
            <a:schemeClr val="folHlink"/>
          </a:solidFill>
          <a:effectLst>
            <a:outerShdw blurRad="38100" dist="38100" dir="2700000" algn="tl">
              <a:srgbClr val="000000"/>
            </a:outerShdw>
          </a:effectLst>
          <a:latin typeface="Arial" charset="0"/>
        </a:defRPr>
      </a:lvl7pPr>
      <a:lvl8pPr marL="1371600" algn="r" rtl="0" eaLnBrk="1" fontAlgn="base" hangingPunct="1">
        <a:spcBef>
          <a:spcPct val="0"/>
        </a:spcBef>
        <a:spcAft>
          <a:spcPct val="0"/>
        </a:spcAft>
        <a:defRPr sz="2400" b="1" i="1">
          <a:solidFill>
            <a:schemeClr val="folHlink"/>
          </a:solidFill>
          <a:effectLst>
            <a:outerShdw blurRad="38100" dist="38100" dir="2700000" algn="tl">
              <a:srgbClr val="000000"/>
            </a:outerShdw>
          </a:effectLst>
          <a:latin typeface="Arial" charset="0"/>
        </a:defRPr>
      </a:lvl8pPr>
      <a:lvl9pPr marL="1828800" algn="r" rtl="0" eaLnBrk="1" fontAlgn="base" hangingPunct="1">
        <a:spcBef>
          <a:spcPct val="0"/>
        </a:spcBef>
        <a:spcAft>
          <a:spcPct val="0"/>
        </a:spcAft>
        <a:defRPr sz="2400" b="1" i="1">
          <a:solidFill>
            <a:schemeClr val="folHlink"/>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folHlink"/>
        </a:buClr>
        <a:buFont typeface="Wingdings" pitchFamily="2" charset="2"/>
        <a:buChar char="l"/>
        <a:defRPr sz="2000">
          <a:solidFill>
            <a:schemeClr val="folHlink"/>
          </a:solidFill>
          <a:latin typeface="+mn-lt"/>
          <a:ea typeface="+mn-ea"/>
          <a:cs typeface="+mn-cs"/>
        </a:defRPr>
      </a:lvl1pPr>
      <a:lvl2pPr marL="742950" indent="-285750" algn="l" rtl="0" eaLnBrk="0" fontAlgn="base" hangingPunct="0">
        <a:spcBef>
          <a:spcPct val="20000"/>
        </a:spcBef>
        <a:spcAft>
          <a:spcPct val="0"/>
        </a:spcAft>
        <a:buClr>
          <a:schemeClr val="folHlink"/>
        </a:buClr>
        <a:buChar char="–"/>
        <a:defRPr>
          <a:solidFill>
            <a:schemeClr val="folHlink"/>
          </a:solidFill>
          <a:latin typeface="+mn-lt"/>
        </a:defRPr>
      </a:lvl2pPr>
      <a:lvl3pPr marL="1143000" indent="-228600" algn="l" rtl="0" eaLnBrk="0" fontAlgn="base" hangingPunct="0">
        <a:spcBef>
          <a:spcPct val="20000"/>
        </a:spcBef>
        <a:spcAft>
          <a:spcPct val="0"/>
        </a:spcAft>
        <a:buClr>
          <a:schemeClr val="folHlink"/>
        </a:buClr>
        <a:buFont typeface="Wingdings" pitchFamily="2" charset="2"/>
        <a:buChar char="l"/>
        <a:defRPr>
          <a:solidFill>
            <a:schemeClr val="folHlink"/>
          </a:solidFill>
          <a:latin typeface="+mn-lt"/>
        </a:defRPr>
      </a:lvl3pPr>
      <a:lvl4pPr marL="1600200" indent="-228600" algn="l" rtl="0" eaLnBrk="0" fontAlgn="base" hangingPunct="0">
        <a:spcBef>
          <a:spcPct val="20000"/>
        </a:spcBef>
        <a:spcAft>
          <a:spcPct val="0"/>
        </a:spcAft>
        <a:buClr>
          <a:schemeClr val="folHlink"/>
        </a:buClr>
        <a:buChar char="–"/>
        <a:defRPr>
          <a:solidFill>
            <a:schemeClr val="folHlink"/>
          </a:solidFill>
          <a:latin typeface="+mn-lt"/>
        </a:defRPr>
      </a:lvl4pPr>
      <a:lvl5pPr marL="2057400" indent="-228600" algn="l" rtl="0" eaLnBrk="0" fontAlgn="base" hangingPunct="0">
        <a:spcBef>
          <a:spcPct val="20000"/>
        </a:spcBef>
        <a:spcAft>
          <a:spcPct val="0"/>
        </a:spcAft>
        <a:buClr>
          <a:schemeClr val="folHlink"/>
        </a:buClr>
        <a:buChar char="•"/>
        <a:defRPr>
          <a:solidFill>
            <a:schemeClr val="folHlink"/>
          </a:solidFill>
          <a:latin typeface="+mn-lt"/>
        </a:defRPr>
      </a:lvl5pPr>
      <a:lvl6pPr marL="2514600" indent="-228600" algn="l" rtl="0" eaLnBrk="1" fontAlgn="base" hangingPunct="1">
        <a:spcBef>
          <a:spcPct val="20000"/>
        </a:spcBef>
        <a:spcAft>
          <a:spcPct val="0"/>
        </a:spcAft>
        <a:buClr>
          <a:schemeClr val="folHlink"/>
        </a:buClr>
        <a:buChar char="•"/>
        <a:defRPr>
          <a:solidFill>
            <a:schemeClr val="folHlink"/>
          </a:solidFill>
          <a:latin typeface="+mn-lt"/>
        </a:defRPr>
      </a:lvl6pPr>
      <a:lvl7pPr marL="2971800" indent="-228600" algn="l" rtl="0" eaLnBrk="1" fontAlgn="base" hangingPunct="1">
        <a:spcBef>
          <a:spcPct val="20000"/>
        </a:spcBef>
        <a:spcAft>
          <a:spcPct val="0"/>
        </a:spcAft>
        <a:buClr>
          <a:schemeClr val="folHlink"/>
        </a:buClr>
        <a:buChar char="•"/>
        <a:defRPr>
          <a:solidFill>
            <a:schemeClr val="folHlink"/>
          </a:solidFill>
          <a:latin typeface="+mn-lt"/>
        </a:defRPr>
      </a:lvl7pPr>
      <a:lvl8pPr marL="3429000" indent="-228600" algn="l" rtl="0" eaLnBrk="1" fontAlgn="base" hangingPunct="1">
        <a:spcBef>
          <a:spcPct val="20000"/>
        </a:spcBef>
        <a:spcAft>
          <a:spcPct val="0"/>
        </a:spcAft>
        <a:buClr>
          <a:schemeClr val="folHlink"/>
        </a:buClr>
        <a:buChar char="•"/>
        <a:defRPr>
          <a:solidFill>
            <a:schemeClr val="folHlink"/>
          </a:solidFill>
          <a:latin typeface="+mn-lt"/>
        </a:defRPr>
      </a:lvl8pPr>
      <a:lvl9pPr marL="3886200" indent="-228600" algn="l" rtl="0" eaLnBrk="1" fontAlgn="base" hangingPunct="1">
        <a:spcBef>
          <a:spcPct val="20000"/>
        </a:spcBef>
        <a:spcAft>
          <a:spcPct val="0"/>
        </a:spcAft>
        <a:buClr>
          <a:schemeClr val="folHlink"/>
        </a:buClr>
        <a:buChar char="•"/>
        <a:defRPr>
          <a:solidFill>
            <a:schemeClr val="folHlink"/>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png"/><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1.png"/><Relationship Id="rId4" Type="http://schemas.openxmlformats.org/officeDocument/2006/relationships/oleObject" Target="../embeddings/oleObject2.bin"/></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3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51.png"/><Relationship Id="rId7" Type="http://schemas.openxmlformats.org/officeDocument/2006/relationships/image" Target="../media/image53.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52.png"/><Relationship Id="rId5" Type="http://schemas.openxmlformats.org/officeDocument/2006/relationships/oleObject" Target="../embeddings/oleObject6.bin"/><Relationship Id="rId4" Type="http://schemas.openxmlformats.org/officeDocument/2006/relationships/oleObject" Target="../embeddings/oleObject5.bin"/><Relationship Id="rId9" Type="http://schemas.openxmlformats.org/officeDocument/2006/relationships/image" Target="../media/image55.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1857375" y="1143000"/>
            <a:ext cx="6643688" cy="1323975"/>
          </a:xfrm>
          <a:gradFill>
            <a:gsLst>
              <a:gs pos="0">
                <a:schemeClr val="accent2"/>
              </a:gs>
              <a:gs pos="100000">
                <a:srgbClr val="93AEFF"/>
              </a:gs>
            </a:gsLst>
          </a:gradFill>
        </p:spPr>
        <p:txBody>
          <a:bodyPr/>
          <a:lstStyle/>
          <a:p>
            <a:pPr>
              <a:defRPr/>
            </a:pPr>
            <a:r>
              <a:rPr lang="en-GB" dirty="0" smtClean="0"/>
              <a:t>High-Gradient Test of a </a:t>
            </a:r>
            <a:br>
              <a:rPr lang="en-GB" dirty="0" smtClean="0"/>
            </a:br>
            <a:r>
              <a:rPr lang="en-GB" dirty="0" smtClean="0"/>
              <a:t>3 GHz Single-Cell Cavity</a:t>
            </a:r>
            <a:endParaRPr lang="en-GB" dirty="0" smtClean="0">
              <a:effectLst/>
            </a:endParaRPr>
          </a:p>
        </p:txBody>
      </p:sp>
      <p:sp>
        <p:nvSpPr>
          <p:cNvPr id="15362" name="Rectangle 3"/>
          <p:cNvSpPr>
            <a:spLocks noGrp="1" noChangeArrowheads="1"/>
          </p:cNvSpPr>
          <p:nvPr>
            <p:ph type="subTitle" idx="1"/>
          </p:nvPr>
        </p:nvSpPr>
        <p:spPr>
          <a:xfrm>
            <a:off x="1500188" y="3000375"/>
            <a:ext cx="7500937" cy="1500188"/>
          </a:xfrm>
        </p:spPr>
        <p:txBody>
          <a:bodyPr/>
          <a:lstStyle/>
          <a:p>
            <a:pPr>
              <a:defRPr/>
            </a:pPr>
            <a:r>
              <a:rPr lang="en-US" sz="2400" b="1" dirty="0" smtClean="0">
                <a:solidFill>
                  <a:schemeClr val="tx1"/>
                </a:solidFill>
              </a:rPr>
              <a:t>4th Annual X-band Structure Collaboration Meeting</a:t>
            </a:r>
          </a:p>
          <a:p>
            <a:pPr>
              <a:defRPr/>
            </a:pPr>
            <a:endParaRPr lang="en-GB" sz="2400" dirty="0" smtClean="0">
              <a:solidFill>
                <a:schemeClr val="tx1"/>
              </a:solidFill>
            </a:endParaRPr>
          </a:p>
          <a:p>
            <a:pPr marL="457200" indent="-457200">
              <a:defRPr/>
            </a:pPr>
            <a:r>
              <a:rPr lang="en-GB" sz="2400" b="1" i="1" dirty="0" smtClean="0">
                <a:solidFill>
                  <a:srgbClr val="FFFF00"/>
                </a:solidFill>
                <a:latin typeface="Calibri" pitchFamily="34" charset="0"/>
              </a:rPr>
              <a:t>Silvia </a:t>
            </a:r>
            <a:r>
              <a:rPr lang="en-GB" sz="2400" b="1" i="1" dirty="0" err="1" smtClean="0">
                <a:solidFill>
                  <a:srgbClr val="FFFF00"/>
                </a:solidFill>
                <a:latin typeface="Calibri" pitchFamily="34" charset="0"/>
              </a:rPr>
              <a:t>Verdú</a:t>
            </a:r>
            <a:r>
              <a:rPr lang="en-GB" sz="2400" b="1" i="1" dirty="0" smtClean="0">
                <a:solidFill>
                  <a:srgbClr val="FFFF00"/>
                </a:solidFill>
                <a:latin typeface="Calibri" pitchFamily="34" charset="0"/>
              </a:rPr>
              <a:t>-Andrés </a:t>
            </a:r>
            <a:r>
              <a:rPr lang="en-GB" i="1" dirty="0" smtClean="0">
                <a:solidFill>
                  <a:schemeClr val="tx1"/>
                </a:solidFill>
                <a:latin typeface="Calibri" pitchFamily="34" charset="0"/>
              </a:rPr>
              <a:t>(TERA, IFIC)</a:t>
            </a:r>
          </a:p>
          <a:p>
            <a:pPr marL="457200" indent="-457200">
              <a:defRPr/>
            </a:pPr>
            <a:endParaRPr lang="en-GB" sz="1200" i="1" dirty="0" smtClean="0">
              <a:solidFill>
                <a:schemeClr val="tx1"/>
              </a:solidFill>
              <a:latin typeface="Calibri" pitchFamily="34" charset="0"/>
            </a:endParaRPr>
          </a:p>
          <a:p>
            <a:pPr marL="457200" indent="-457200">
              <a:defRPr/>
            </a:pPr>
            <a:r>
              <a:rPr lang="en-GB" sz="1800" i="1" dirty="0" smtClean="0">
                <a:solidFill>
                  <a:schemeClr val="tx1"/>
                </a:solidFill>
                <a:latin typeface="Calibri" pitchFamily="34" charset="0"/>
              </a:rPr>
              <a:t>U. Amaldi, M. </a:t>
            </a:r>
            <a:r>
              <a:rPr lang="en-GB" sz="1800" i="1" dirty="0" err="1" smtClean="0">
                <a:solidFill>
                  <a:schemeClr val="tx1"/>
                </a:solidFill>
                <a:latin typeface="Calibri" pitchFamily="34" charset="0"/>
              </a:rPr>
              <a:t>Garlasché</a:t>
            </a:r>
            <a:r>
              <a:rPr lang="en-GB" sz="1800" i="1" dirty="0" smtClean="0">
                <a:solidFill>
                  <a:schemeClr val="tx1"/>
                </a:solidFill>
                <a:latin typeface="Calibri" pitchFamily="34" charset="0"/>
              </a:rPr>
              <a:t> (TERA), </a:t>
            </a:r>
          </a:p>
          <a:p>
            <a:pPr marL="457200" indent="-457200">
              <a:defRPr/>
            </a:pPr>
            <a:r>
              <a:rPr lang="en-GB" sz="1800" i="1" dirty="0" smtClean="0">
                <a:solidFill>
                  <a:schemeClr val="tx1"/>
                </a:solidFill>
                <a:latin typeface="Calibri" pitchFamily="34" charset="0"/>
              </a:rPr>
              <a:t>R. Bonomi (TERA, </a:t>
            </a:r>
            <a:r>
              <a:rPr lang="en-GB" sz="1800" i="1" dirty="0" err="1" smtClean="0">
                <a:solidFill>
                  <a:schemeClr val="tx1"/>
                </a:solidFill>
                <a:latin typeface="Calibri" pitchFamily="34" charset="0"/>
              </a:rPr>
              <a:t>Politecnico</a:t>
            </a:r>
            <a:r>
              <a:rPr lang="en-GB" sz="1800" i="1" dirty="0" smtClean="0">
                <a:solidFill>
                  <a:schemeClr val="tx1"/>
                </a:solidFill>
                <a:latin typeface="Calibri" pitchFamily="34" charset="0"/>
              </a:rPr>
              <a:t> </a:t>
            </a:r>
            <a:r>
              <a:rPr lang="en-GB" sz="1800" i="1" dirty="0" err="1" smtClean="0">
                <a:solidFill>
                  <a:schemeClr val="tx1"/>
                </a:solidFill>
                <a:latin typeface="Calibri" pitchFamily="34" charset="0"/>
              </a:rPr>
              <a:t>di</a:t>
            </a:r>
            <a:r>
              <a:rPr lang="en-GB" sz="1800" i="1" dirty="0" smtClean="0">
                <a:solidFill>
                  <a:schemeClr val="tx1"/>
                </a:solidFill>
                <a:latin typeface="Calibri" pitchFamily="34" charset="0"/>
              </a:rPr>
              <a:t> Torino), </a:t>
            </a:r>
          </a:p>
          <a:p>
            <a:pPr marL="457200" indent="-457200">
              <a:defRPr/>
            </a:pPr>
            <a:r>
              <a:rPr lang="en-GB" sz="1800" i="1" dirty="0" smtClean="0">
                <a:solidFill>
                  <a:schemeClr val="tx1"/>
                </a:solidFill>
                <a:latin typeface="Calibri" pitchFamily="34" charset="0"/>
              </a:rPr>
              <a:t>A. Degiovanni, A. Garonna (TERA, EPFL), </a:t>
            </a:r>
          </a:p>
          <a:p>
            <a:pPr marL="457200" indent="-457200">
              <a:defRPr/>
            </a:pPr>
            <a:r>
              <a:rPr lang="en-GB" sz="1800" i="1" dirty="0" smtClean="0">
                <a:solidFill>
                  <a:schemeClr val="tx1"/>
                </a:solidFill>
                <a:latin typeface="Calibri" pitchFamily="34" charset="0"/>
              </a:rPr>
              <a:t>R. Wegner (TERA, CERN), C. Mellace (A.D.A.M.)</a:t>
            </a:r>
            <a:endParaRPr lang="en-GB" sz="1800" b="1" i="1" dirty="0" smtClean="0">
              <a:solidFill>
                <a:schemeClr val="tx1"/>
              </a:solidFill>
              <a:latin typeface="Calibri" pitchFamily="34" charset="0"/>
            </a:endParaRPr>
          </a:p>
        </p:txBody>
      </p:sp>
      <p:sp>
        <p:nvSpPr>
          <p:cNvPr id="15363" name="TextBox 6"/>
          <p:cNvSpPr txBox="1">
            <a:spLocks noChangeArrowheads="1"/>
          </p:cNvSpPr>
          <p:nvPr/>
        </p:nvSpPr>
        <p:spPr bwMode="auto">
          <a:xfrm>
            <a:off x="214313" y="6426200"/>
            <a:ext cx="1338262" cy="646113"/>
          </a:xfrm>
          <a:prstGeom prst="rect">
            <a:avLst/>
          </a:prstGeom>
          <a:noFill/>
          <a:ln w="9525">
            <a:noFill/>
            <a:miter lim="800000"/>
            <a:headEnd/>
            <a:tailEnd/>
          </a:ln>
        </p:spPr>
        <p:txBody>
          <a:bodyPr wrap="none">
            <a:spAutoFit/>
          </a:bodyPr>
          <a:lstStyle/>
          <a:p>
            <a:r>
              <a:rPr lang="en-GB" b="1"/>
              <a:t>03.05.2010</a:t>
            </a:r>
          </a:p>
          <a:p>
            <a:endParaRPr lang="en-US"/>
          </a:p>
        </p:txBody>
      </p:sp>
      <p:pic>
        <p:nvPicPr>
          <p:cNvPr id="15364" name="Picture 6"/>
          <p:cNvPicPr>
            <a:picLocks noChangeAspect="1" noChangeArrowheads="1"/>
          </p:cNvPicPr>
          <p:nvPr/>
        </p:nvPicPr>
        <p:blipFill>
          <a:blip r:embed="rId3" cstate="print"/>
          <a:srcRect r="6252"/>
          <a:stretch>
            <a:fillRect/>
          </a:stretch>
        </p:blipFill>
        <p:spPr bwMode="auto">
          <a:xfrm>
            <a:off x="0" y="4929188"/>
            <a:ext cx="1643063" cy="1066800"/>
          </a:xfrm>
          <a:prstGeom prst="rect">
            <a:avLst/>
          </a:prstGeom>
          <a:noFill/>
          <a:ln w="9525">
            <a:noFill/>
            <a:miter lim="800000"/>
            <a:headEnd/>
            <a:tailEnd/>
          </a:ln>
        </p:spPr>
      </p:pic>
      <p:pic>
        <p:nvPicPr>
          <p:cNvPr id="15365" name="Picture 4"/>
          <p:cNvPicPr>
            <a:picLocks noChangeAspect="1" noChangeArrowheads="1"/>
          </p:cNvPicPr>
          <p:nvPr/>
        </p:nvPicPr>
        <p:blipFill>
          <a:blip r:embed="rId4" cstate="print"/>
          <a:srcRect/>
          <a:stretch>
            <a:fillRect/>
          </a:stretch>
        </p:blipFill>
        <p:spPr bwMode="auto">
          <a:xfrm>
            <a:off x="0" y="0"/>
            <a:ext cx="1643063" cy="1066800"/>
          </a:xfrm>
          <a:prstGeom prst="rect">
            <a:avLst/>
          </a:prstGeom>
          <a:noFill/>
          <a:ln w="9525">
            <a:noFill/>
            <a:miter lim="800000"/>
            <a:headEnd/>
            <a:tailEnd/>
          </a:ln>
        </p:spPr>
      </p:pic>
      <p:pic>
        <p:nvPicPr>
          <p:cNvPr id="15366" name="Picture 5"/>
          <p:cNvPicPr>
            <a:picLocks noChangeAspect="1" noChangeArrowheads="1"/>
          </p:cNvPicPr>
          <p:nvPr/>
        </p:nvPicPr>
        <p:blipFill>
          <a:blip r:embed="rId5" cstate="print"/>
          <a:srcRect/>
          <a:stretch>
            <a:fillRect/>
          </a:stretch>
        </p:blipFill>
        <p:spPr bwMode="auto">
          <a:xfrm>
            <a:off x="0" y="1214438"/>
            <a:ext cx="1643063" cy="1149350"/>
          </a:xfrm>
          <a:prstGeom prst="rect">
            <a:avLst/>
          </a:prstGeom>
          <a:noFill/>
          <a:ln w="9525">
            <a:noFill/>
            <a:miter lim="800000"/>
            <a:headEnd/>
            <a:tailEnd/>
          </a:ln>
        </p:spPr>
      </p:pic>
      <p:pic>
        <p:nvPicPr>
          <p:cNvPr id="15367" name="Picture 9"/>
          <p:cNvPicPr>
            <a:picLocks noChangeAspect="1" noChangeArrowheads="1"/>
          </p:cNvPicPr>
          <p:nvPr/>
        </p:nvPicPr>
        <p:blipFill>
          <a:blip r:embed="rId6" cstate="print"/>
          <a:srcRect/>
          <a:stretch>
            <a:fillRect/>
          </a:stretch>
        </p:blipFill>
        <p:spPr bwMode="auto">
          <a:xfrm>
            <a:off x="0" y="2500313"/>
            <a:ext cx="1643063" cy="1066800"/>
          </a:xfrm>
          <a:prstGeom prst="rect">
            <a:avLst/>
          </a:prstGeom>
          <a:noFill/>
          <a:ln w="9525">
            <a:noFill/>
            <a:miter lim="800000"/>
            <a:headEnd/>
            <a:tailEnd/>
          </a:ln>
        </p:spPr>
      </p:pic>
      <p:pic>
        <p:nvPicPr>
          <p:cNvPr id="15368" name="Picture 10"/>
          <p:cNvPicPr>
            <a:picLocks noChangeAspect="1" noChangeArrowheads="1"/>
          </p:cNvPicPr>
          <p:nvPr/>
        </p:nvPicPr>
        <p:blipFill>
          <a:blip r:embed="rId7" cstate="print"/>
          <a:srcRect/>
          <a:stretch>
            <a:fillRect/>
          </a:stretch>
        </p:blipFill>
        <p:spPr bwMode="auto">
          <a:xfrm>
            <a:off x="0" y="3714750"/>
            <a:ext cx="1643063" cy="1066800"/>
          </a:xfrm>
          <a:prstGeom prst="rect">
            <a:avLst/>
          </a:prstGeom>
          <a:noFill/>
          <a:ln w="9525">
            <a:noFill/>
            <a:miter lim="800000"/>
            <a:headEnd/>
            <a:tailEnd/>
          </a:ln>
        </p:spPr>
      </p:pic>
      <p:sp>
        <p:nvSpPr>
          <p:cNvPr id="15369" name="Slide Number Placeholder 15"/>
          <p:cNvSpPr>
            <a:spLocks noGrp="1"/>
          </p:cNvSpPr>
          <p:nvPr>
            <p:ph type="sldNum" sz="quarter" idx="12"/>
          </p:nvPr>
        </p:nvSpPr>
        <p:spPr>
          <a:noFill/>
        </p:spPr>
        <p:txBody>
          <a:bodyPr/>
          <a:lstStyle/>
          <a:p>
            <a:pPr fontAlgn="base">
              <a:spcAft>
                <a:spcPct val="0"/>
              </a:spcAft>
            </a:pPr>
            <a:fld id="{0BAFC8CA-3E60-4D63-A9A0-531E7803466E}" type="slidenum">
              <a:rPr lang="en-US" smtClean="0"/>
              <a:pPr fontAlgn="base">
                <a:spcAft>
                  <a:spcPct val="0"/>
                </a:spcAft>
              </a:pPr>
              <a:t>1</a:t>
            </a:fld>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Content Placeholder 2"/>
          <p:cNvSpPr>
            <a:spLocks noGrp="1"/>
          </p:cNvSpPr>
          <p:nvPr>
            <p:ph idx="1"/>
          </p:nvPr>
        </p:nvSpPr>
        <p:spPr>
          <a:xfrm>
            <a:off x="2500313" y="5857875"/>
            <a:ext cx="3714750" cy="500063"/>
          </a:xfrm>
        </p:spPr>
        <p:txBody>
          <a:bodyPr/>
          <a:lstStyle/>
          <a:p>
            <a:pPr>
              <a:spcBef>
                <a:spcPct val="40000"/>
              </a:spcBef>
              <a:buFont typeface="Wingdings" pitchFamily="2" charset="2"/>
              <a:buNone/>
            </a:pPr>
            <a:r>
              <a:rPr lang="en-US" sz="2400" b="1" smtClean="0">
                <a:solidFill>
                  <a:srgbClr val="FFFF00"/>
                </a:solidFill>
                <a:sym typeface="Wingdings" pitchFamily="2" charset="2"/>
              </a:rPr>
              <a:t> </a:t>
            </a:r>
            <a:r>
              <a:rPr lang="en-US" sz="2400" b="1" smtClean="0">
                <a:solidFill>
                  <a:srgbClr val="FFFF00"/>
                </a:solidFill>
              </a:rPr>
              <a:t>single-cell test cavity</a:t>
            </a:r>
            <a:endParaRPr lang="en-US" smtClean="0">
              <a:solidFill>
                <a:srgbClr val="FFFF00"/>
              </a:solidFill>
            </a:endParaRPr>
          </a:p>
        </p:txBody>
      </p:sp>
      <p:sp>
        <p:nvSpPr>
          <p:cNvPr id="197634" name="Footer Placeholder 4"/>
          <p:cNvSpPr>
            <a:spLocks noGrp="1"/>
          </p:cNvSpPr>
          <p:nvPr>
            <p:ph type="ftr" sz="quarter" idx="11"/>
          </p:nvPr>
        </p:nvSpPr>
        <p:spPr>
          <a:xfrm>
            <a:off x="3581400" y="6475413"/>
            <a:ext cx="2971800" cy="247650"/>
          </a:xfrm>
          <a:noFill/>
        </p:spPr>
        <p:txBody>
          <a:bodyPr/>
          <a:lstStyle/>
          <a:p>
            <a:pPr fontAlgn="base">
              <a:spcAft>
                <a:spcPct val="0"/>
              </a:spcAft>
            </a:pPr>
            <a:r>
              <a:rPr lang="en-US" smtClean="0"/>
              <a:t>Silvia Verdú-Andrés</a:t>
            </a:r>
          </a:p>
        </p:txBody>
      </p:sp>
      <p:sp>
        <p:nvSpPr>
          <p:cNvPr id="9" name="TextBox 8"/>
          <p:cNvSpPr txBox="1"/>
          <p:nvPr/>
        </p:nvSpPr>
        <p:spPr>
          <a:xfrm>
            <a:off x="768350" y="1285875"/>
            <a:ext cx="8027988" cy="4386263"/>
          </a:xfrm>
          <a:prstGeom prst="rect">
            <a:avLst/>
          </a:prstGeom>
          <a:noFill/>
        </p:spPr>
        <p:txBody>
          <a:bodyPr wrap="none">
            <a:spAutoFit/>
          </a:bodyPr>
          <a:lstStyle/>
          <a:p>
            <a:pPr>
              <a:lnSpc>
                <a:spcPct val="150000"/>
              </a:lnSpc>
              <a:buFont typeface="Wingdings" pitchFamily="2" charset="2"/>
              <a:buChar char="v"/>
              <a:defRPr/>
            </a:pPr>
            <a:r>
              <a:rPr lang="fr-CH" dirty="0"/>
              <a:t> </a:t>
            </a:r>
            <a:r>
              <a:rPr lang="fr-CH" b="1" u="sng" dirty="0" err="1">
                <a:solidFill>
                  <a:srgbClr val="FFFF00"/>
                </a:solidFill>
              </a:rPr>
              <a:t>Operation</a:t>
            </a:r>
            <a:r>
              <a:rPr lang="fr-CH" b="1" u="sng" dirty="0">
                <a:solidFill>
                  <a:srgbClr val="FFFF00"/>
                </a:solidFill>
              </a:rPr>
              <a:t> </a:t>
            </a:r>
            <a:r>
              <a:rPr lang="fr-CH" b="1" u="sng" dirty="0" err="1">
                <a:solidFill>
                  <a:srgbClr val="FFFF00"/>
                </a:solidFill>
              </a:rPr>
              <a:t>limit</a:t>
            </a:r>
            <a:r>
              <a:rPr lang="fr-CH" b="1" dirty="0">
                <a:solidFill>
                  <a:srgbClr val="FFFF00"/>
                </a:solidFill>
              </a:rPr>
              <a:t> for S-band </a:t>
            </a:r>
            <a:r>
              <a:rPr lang="fr-CH" b="1" dirty="0" err="1">
                <a:solidFill>
                  <a:srgbClr val="FFFF00"/>
                </a:solidFill>
              </a:rPr>
              <a:t>cavities</a:t>
            </a:r>
            <a:r>
              <a:rPr lang="fr-CH" b="1" dirty="0">
                <a:solidFill>
                  <a:srgbClr val="FFFF00"/>
                </a:solidFill>
              </a:rPr>
              <a:t> </a:t>
            </a:r>
            <a:r>
              <a:rPr lang="fr-CH" dirty="0">
                <a:sym typeface="Wingdings" pitchFamily="2" charset="2"/>
              </a:rPr>
              <a:t> </a:t>
            </a:r>
            <a:r>
              <a:rPr lang="fr-CH" dirty="0">
                <a:effectLst>
                  <a:outerShdw blurRad="38100" dist="38100" dir="2700000" algn="tl">
                    <a:srgbClr val="000000">
                      <a:alpha val="43137"/>
                    </a:srgbClr>
                  </a:outerShdw>
                </a:effectLst>
                <a:sym typeface="Wingdings" pitchFamily="2" charset="2"/>
              </a:rPr>
              <a:t>Break Down Rate </a:t>
            </a:r>
            <a:r>
              <a:rPr lang="fr-CH" b="1" dirty="0">
                <a:effectLst>
                  <a:outerShdw blurRad="38100" dist="38100" dir="2700000" algn="tl">
                    <a:srgbClr val="000000">
                      <a:alpha val="43137"/>
                    </a:srgbClr>
                  </a:outerShdw>
                </a:effectLst>
                <a:sym typeface="Wingdings" pitchFamily="2" charset="2"/>
              </a:rPr>
              <a:t>BDR</a:t>
            </a:r>
            <a:r>
              <a:rPr lang="fr-CH" dirty="0">
                <a:effectLst>
                  <a:outerShdw blurRad="38100" dist="38100" dir="2700000" algn="tl">
                    <a:srgbClr val="000000">
                      <a:alpha val="43137"/>
                    </a:srgbClr>
                  </a:outerShdw>
                </a:effectLst>
                <a:sym typeface="Wingdings" pitchFamily="2" charset="2"/>
              </a:rPr>
              <a:t> per </a:t>
            </a:r>
            <a:r>
              <a:rPr lang="fr-CH" dirty="0" err="1">
                <a:effectLst>
                  <a:outerShdw blurRad="38100" dist="38100" dir="2700000" algn="tl">
                    <a:srgbClr val="000000">
                      <a:alpha val="43137"/>
                    </a:srgbClr>
                  </a:outerShdw>
                </a:effectLst>
                <a:sym typeface="Wingdings" pitchFamily="2" charset="2"/>
              </a:rPr>
              <a:t>length</a:t>
            </a:r>
            <a:endParaRPr lang="fr-CH" dirty="0">
              <a:effectLst>
                <a:outerShdw blurRad="38100" dist="38100" dir="2700000" algn="tl">
                  <a:srgbClr val="000000">
                    <a:alpha val="43137"/>
                  </a:srgbClr>
                </a:outerShdw>
              </a:effectLst>
              <a:sym typeface="Wingdings" pitchFamily="2" charset="2"/>
            </a:endParaRPr>
          </a:p>
          <a:p>
            <a:pPr>
              <a:lnSpc>
                <a:spcPct val="150000"/>
              </a:lnSpc>
              <a:defRPr/>
            </a:pPr>
            <a:r>
              <a:rPr lang="fr-CH" dirty="0">
                <a:sym typeface="Wingdings" pitchFamily="2" charset="2"/>
              </a:rPr>
              <a:t>       </a:t>
            </a:r>
            <a:r>
              <a:rPr lang="fr-CH" dirty="0" err="1">
                <a:sym typeface="Wingdings" pitchFamily="2" charset="2"/>
              </a:rPr>
              <a:t>Limit</a:t>
            </a:r>
            <a:r>
              <a:rPr lang="fr-CH" dirty="0">
                <a:sym typeface="Wingdings" pitchFamily="2" charset="2"/>
              </a:rPr>
              <a:t> </a:t>
            </a:r>
            <a:r>
              <a:rPr lang="fr-CH" dirty="0" err="1">
                <a:sym typeface="Wingdings" pitchFamily="2" charset="2"/>
              </a:rPr>
              <a:t>given</a:t>
            </a:r>
            <a:r>
              <a:rPr lang="fr-CH" dirty="0">
                <a:sym typeface="Wingdings" pitchFamily="2" charset="2"/>
              </a:rPr>
              <a:t> by:</a:t>
            </a:r>
          </a:p>
          <a:p>
            <a:pPr lvl="1">
              <a:lnSpc>
                <a:spcPct val="150000"/>
              </a:lnSpc>
              <a:buFont typeface="Wingdings" pitchFamily="2" charset="2"/>
              <a:buChar char="§"/>
              <a:defRPr/>
            </a:pPr>
            <a:r>
              <a:rPr lang="fr-CH" dirty="0"/>
              <a:t> surface </a:t>
            </a:r>
            <a:r>
              <a:rPr lang="fr-CH" dirty="0" err="1"/>
              <a:t>field</a:t>
            </a:r>
            <a:r>
              <a:rPr lang="fr-CH" dirty="0"/>
              <a:t> E</a:t>
            </a:r>
            <a:r>
              <a:rPr lang="fr-CH" baseline="-25000" dirty="0"/>
              <a:t>s</a:t>
            </a:r>
            <a:r>
              <a:rPr lang="fr-CH" dirty="0"/>
              <a:t> (</a:t>
            </a:r>
            <a:r>
              <a:rPr lang="fr-CH" dirty="0" err="1"/>
              <a:t>Kilp</a:t>
            </a:r>
            <a:r>
              <a:rPr lang="fr-CH" dirty="0"/>
              <a:t>.)          </a:t>
            </a:r>
            <a:r>
              <a:rPr lang="fr-CH" i="1" dirty="0">
                <a:effectLst>
                  <a:outerShdw blurRad="38100" dist="38100" dir="2700000" algn="tl">
                    <a:srgbClr val="000000">
                      <a:alpha val="43137"/>
                    </a:srgbClr>
                  </a:outerShdw>
                </a:effectLst>
              </a:rPr>
              <a:t>or</a:t>
            </a:r>
            <a:endParaRPr lang="fr-CH" i="1" dirty="0"/>
          </a:p>
          <a:p>
            <a:pPr lvl="1">
              <a:lnSpc>
                <a:spcPct val="150000"/>
              </a:lnSpc>
              <a:buFont typeface="Wingdings" pitchFamily="2" charset="2"/>
              <a:buChar char="§"/>
              <a:defRPr/>
            </a:pPr>
            <a:r>
              <a:rPr lang="fr-CH" dirty="0"/>
              <a:t> </a:t>
            </a:r>
            <a:r>
              <a:rPr lang="fr-CH" dirty="0" err="1"/>
              <a:t>modified</a:t>
            </a:r>
            <a:r>
              <a:rPr lang="fr-CH" dirty="0"/>
              <a:t> </a:t>
            </a:r>
            <a:r>
              <a:rPr lang="fr-CH" dirty="0" err="1"/>
              <a:t>Poynting</a:t>
            </a:r>
            <a:r>
              <a:rPr lang="fr-CH" dirty="0"/>
              <a:t> </a:t>
            </a:r>
            <a:r>
              <a:rPr lang="fr-CH" dirty="0" err="1"/>
              <a:t>vector</a:t>
            </a:r>
            <a:r>
              <a:rPr lang="fr-CH" dirty="0"/>
              <a:t> </a:t>
            </a:r>
            <a:r>
              <a:rPr lang="fr-CH" dirty="0" err="1"/>
              <a:t>S</a:t>
            </a:r>
            <a:r>
              <a:rPr lang="fr-CH" baseline="-25000" dirty="0" err="1"/>
              <a:t>c</a:t>
            </a:r>
            <a:r>
              <a:rPr lang="fr-CH" baseline="-25000" dirty="0"/>
              <a:t> </a:t>
            </a:r>
            <a:r>
              <a:rPr lang="fr-CH" dirty="0"/>
              <a:t>+ </a:t>
            </a:r>
            <a:r>
              <a:rPr lang="fr-CH" dirty="0" err="1"/>
              <a:t>scaling</a:t>
            </a:r>
            <a:r>
              <a:rPr lang="fr-CH" dirty="0"/>
              <a:t> </a:t>
            </a:r>
            <a:r>
              <a:rPr lang="fr-CH" dirty="0" err="1"/>
              <a:t>law</a:t>
            </a:r>
            <a:r>
              <a:rPr lang="fr-CH" dirty="0"/>
              <a:t> (X, K-band)</a:t>
            </a:r>
          </a:p>
          <a:p>
            <a:pPr lvl="1">
              <a:buFont typeface="Wingdings" pitchFamily="2" charset="2"/>
              <a:buChar char="v"/>
              <a:defRPr/>
            </a:pPr>
            <a:endParaRPr lang="fr-CH" dirty="0"/>
          </a:p>
          <a:p>
            <a:pPr>
              <a:lnSpc>
                <a:spcPct val="150000"/>
              </a:lnSpc>
              <a:buFont typeface="Wingdings" pitchFamily="2" charset="2"/>
              <a:buChar char="v"/>
              <a:defRPr/>
            </a:pPr>
            <a:r>
              <a:rPr lang="fr-CH" dirty="0"/>
              <a:t> </a:t>
            </a:r>
            <a:r>
              <a:rPr lang="fr-CH" b="1" u="sng" dirty="0" err="1">
                <a:solidFill>
                  <a:srgbClr val="FFFF00"/>
                </a:solidFill>
              </a:rPr>
              <a:t>Scaling</a:t>
            </a:r>
            <a:r>
              <a:rPr lang="fr-CH" b="1" u="sng" dirty="0">
                <a:solidFill>
                  <a:srgbClr val="FFFF00"/>
                </a:solidFill>
              </a:rPr>
              <a:t> </a:t>
            </a:r>
            <a:r>
              <a:rPr lang="fr-CH" b="1" u="sng" dirty="0" err="1">
                <a:solidFill>
                  <a:srgbClr val="FFFF00"/>
                </a:solidFill>
              </a:rPr>
              <a:t>laws</a:t>
            </a:r>
            <a:r>
              <a:rPr lang="fr-CH" b="1" u="sng" dirty="0">
                <a:solidFill>
                  <a:srgbClr val="FFFF00"/>
                </a:solidFill>
              </a:rPr>
              <a:t> </a:t>
            </a:r>
            <a:r>
              <a:rPr lang="fr-CH" b="1" dirty="0" err="1">
                <a:solidFill>
                  <a:srgbClr val="FFFF00"/>
                </a:solidFill>
              </a:rPr>
              <a:t>at</a:t>
            </a:r>
            <a:r>
              <a:rPr lang="fr-CH" b="1" dirty="0">
                <a:solidFill>
                  <a:srgbClr val="FFFF00"/>
                </a:solidFill>
              </a:rPr>
              <a:t> S-band</a:t>
            </a:r>
          </a:p>
          <a:p>
            <a:pPr>
              <a:lnSpc>
                <a:spcPct val="150000"/>
              </a:lnSpc>
              <a:defRPr/>
            </a:pPr>
            <a:r>
              <a:rPr lang="fr-CH" dirty="0"/>
              <a:t>       [E</a:t>
            </a:r>
            <a:r>
              <a:rPr lang="fr-CH" baseline="-25000" dirty="0"/>
              <a:t>s</a:t>
            </a:r>
            <a:r>
              <a:rPr lang="fr-CH" dirty="0"/>
              <a:t>, </a:t>
            </a:r>
            <a:r>
              <a:rPr lang="fr-CH" dirty="0" err="1"/>
              <a:t>S</a:t>
            </a:r>
            <a:r>
              <a:rPr lang="fr-CH" baseline="-25000" dirty="0" err="1"/>
              <a:t>c</a:t>
            </a:r>
            <a:r>
              <a:rPr lang="fr-CH" dirty="0"/>
              <a:t>, pulse </a:t>
            </a:r>
            <a:r>
              <a:rPr lang="en-US" dirty="0"/>
              <a:t>length</a:t>
            </a:r>
            <a:r>
              <a:rPr lang="fr-CH" dirty="0"/>
              <a:t>, </a:t>
            </a:r>
            <a:r>
              <a:rPr lang="fr-CH" dirty="0" err="1"/>
              <a:t>temperature</a:t>
            </a:r>
            <a:r>
              <a:rPr lang="fr-CH" dirty="0"/>
              <a:t>, </a:t>
            </a:r>
            <a:r>
              <a:rPr lang="fr-CH" dirty="0" err="1"/>
              <a:t>repetition</a:t>
            </a:r>
            <a:r>
              <a:rPr lang="fr-CH" dirty="0"/>
              <a:t> </a:t>
            </a:r>
            <a:r>
              <a:rPr lang="fr-CH" dirty="0" err="1"/>
              <a:t>frequency</a:t>
            </a:r>
            <a:r>
              <a:rPr lang="fr-CH" dirty="0"/>
              <a:t>]</a:t>
            </a:r>
          </a:p>
          <a:p>
            <a:pPr>
              <a:defRPr/>
            </a:pPr>
            <a:endParaRPr lang="fr-CH" dirty="0"/>
          </a:p>
          <a:p>
            <a:pPr>
              <a:lnSpc>
                <a:spcPct val="150000"/>
              </a:lnSpc>
              <a:buFont typeface="Wingdings" pitchFamily="2" charset="2"/>
              <a:buChar char="v"/>
              <a:defRPr/>
            </a:pPr>
            <a:r>
              <a:rPr lang="fr-CH" dirty="0"/>
              <a:t> </a:t>
            </a:r>
            <a:r>
              <a:rPr lang="fr-CH" b="1" dirty="0" err="1">
                <a:solidFill>
                  <a:srgbClr val="FFFF00"/>
                </a:solidFill>
              </a:rPr>
              <a:t>Applying</a:t>
            </a:r>
            <a:r>
              <a:rPr lang="fr-CH" b="1" dirty="0">
                <a:solidFill>
                  <a:srgbClr val="FFFF00"/>
                </a:solidFill>
              </a:rPr>
              <a:t> </a:t>
            </a:r>
            <a:r>
              <a:rPr lang="fr-CH" b="1" dirty="0" err="1">
                <a:solidFill>
                  <a:srgbClr val="FFFF00"/>
                </a:solidFill>
              </a:rPr>
              <a:t>found</a:t>
            </a:r>
            <a:r>
              <a:rPr lang="fr-CH" b="1" dirty="0">
                <a:solidFill>
                  <a:srgbClr val="FFFF00"/>
                </a:solidFill>
              </a:rPr>
              <a:t> </a:t>
            </a:r>
            <a:r>
              <a:rPr lang="fr-CH" b="1" dirty="0" err="1">
                <a:solidFill>
                  <a:srgbClr val="FFFF00"/>
                </a:solidFill>
              </a:rPr>
              <a:t>limit</a:t>
            </a:r>
            <a:r>
              <a:rPr lang="fr-CH" b="1" dirty="0">
                <a:solidFill>
                  <a:srgbClr val="FFFF00"/>
                </a:solidFill>
              </a:rPr>
              <a:t> to </a:t>
            </a:r>
            <a:r>
              <a:rPr lang="fr-CH" b="1" u="sng" dirty="0">
                <a:solidFill>
                  <a:srgbClr val="FFFF00"/>
                </a:solidFill>
              </a:rPr>
              <a:t>future designs</a:t>
            </a:r>
          </a:p>
          <a:p>
            <a:pPr lvl="1">
              <a:lnSpc>
                <a:spcPct val="150000"/>
              </a:lnSpc>
              <a:buFont typeface="Wingdings" pitchFamily="2" charset="2"/>
              <a:buChar char="§"/>
              <a:defRPr/>
            </a:pPr>
            <a:r>
              <a:rPr lang="fr-CH" dirty="0"/>
              <a:t> </a:t>
            </a:r>
            <a:r>
              <a:rPr lang="fr-CH" dirty="0" err="1"/>
              <a:t>ensure</a:t>
            </a:r>
            <a:r>
              <a:rPr lang="fr-CH" dirty="0"/>
              <a:t> </a:t>
            </a:r>
            <a:r>
              <a:rPr lang="fr-CH" u="sng" dirty="0" err="1"/>
              <a:t>reliable</a:t>
            </a:r>
            <a:r>
              <a:rPr lang="fr-CH" u="sng" dirty="0"/>
              <a:t> </a:t>
            </a:r>
            <a:r>
              <a:rPr lang="fr-CH" u="sng" dirty="0" err="1"/>
              <a:t>operation</a:t>
            </a:r>
            <a:endParaRPr lang="en-US" u="sng" dirty="0"/>
          </a:p>
          <a:p>
            <a:pPr lvl="1">
              <a:lnSpc>
                <a:spcPct val="150000"/>
              </a:lnSpc>
              <a:buFont typeface="Wingdings" pitchFamily="2" charset="2"/>
              <a:buChar char="§"/>
              <a:defRPr/>
            </a:pPr>
            <a:r>
              <a:rPr lang="fr-CH" dirty="0"/>
              <a:t> </a:t>
            </a:r>
            <a:r>
              <a:rPr lang="fr-CH" u="sng" dirty="0" err="1"/>
              <a:t>optimize</a:t>
            </a:r>
            <a:r>
              <a:rPr lang="fr-CH" dirty="0"/>
              <a:t> RF structures (</a:t>
            </a:r>
            <a:r>
              <a:rPr lang="fr-CH" dirty="0" err="1"/>
              <a:t>efficiency</a:t>
            </a:r>
            <a:r>
              <a:rPr lang="fr-CH" dirty="0"/>
              <a:t>, </a:t>
            </a:r>
            <a:r>
              <a:rPr lang="fr-CH" dirty="0" err="1"/>
              <a:t>length</a:t>
            </a:r>
            <a:r>
              <a:rPr lang="fr-CH" dirty="0"/>
              <a:t>, </a:t>
            </a:r>
            <a:r>
              <a:rPr lang="fr-CH" dirty="0" err="1"/>
              <a:t>cost</a:t>
            </a:r>
            <a:r>
              <a:rPr lang="fr-CH" dirty="0"/>
              <a:t>)</a:t>
            </a:r>
          </a:p>
        </p:txBody>
      </p:sp>
      <p:sp>
        <p:nvSpPr>
          <p:cNvPr id="7" name="Titolo 1"/>
          <p:cNvSpPr txBox="1">
            <a:spLocks/>
          </p:cNvSpPr>
          <p:nvPr/>
        </p:nvSpPr>
        <p:spPr bwMode="auto">
          <a:xfrm>
            <a:off x="1157288" y="95250"/>
            <a:ext cx="7772400" cy="1017588"/>
          </a:xfrm>
          <a:prstGeom prst="rect">
            <a:avLst/>
          </a:prstGeom>
          <a:gradFill rotWithShape="0">
            <a:gsLst>
              <a:gs pos="0">
                <a:schemeClr val="accent2"/>
              </a:gs>
              <a:gs pos="100000">
                <a:schemeClr val="accent2">
                  <a:gamma/>
                  <a:tint val="52941"/>
                  <a:invGamma/>
                </a:schemeClr>
              </a:gs>
            </a:gsLst>
            <a:lin ang="0" scaled="1"/>
          </a:gradFill>
          <a:ln w="9525">
            <a:noFill/>
            <a:miter lim="800000"/>
            <a:headEnd/>
            <a:tailEnd/>
          </a:ln>
          <a:effectLst/>
        </p:spPr>
        <p:txBody>
          <a:bodyPr lIns="92075" tIns="46038" rIns="92075" bIns="46038" anchor="ctr">
            <a:spAutoFit/>
          </a:bodyPr>
          <a:lstStyle/>
          <a:p>
            <a:pPr algn="r" eaLnBrk="0" hangingPunct="0">
              <a:defRPr/>
            </a:pPr>
            <a:r>
              <a:rPr lang="fr-CH" sz="3200" b="1" kern="0" dirty="0">
                <a:solidFill>
                  <a:srgbClr val="FFFF00"/>
                </a:solidFill>
                <a:effectLst>
                  <a:outerShdw blurRad="38100" dist="38100" dir="2700000" algn="tl">
                    <a:srgbClr val="000000"/>
                  </a:outerShdw>
                </a:effectLst>
                <a:latin typeface="+mj-lt"/>
                <a:ea typeface="+mj-ea"/>
                <a:cs typeface="+mj-cs"/>
              </a:rPr>
              <a:t>3 GHz </a:t>
            </a:r>
            <a:r>
              <a:rPr lang="fr-CH" sz="3200" b="1" kern="0" dirty="0" err="1">
                <a:solidFill>
                  <a:srgbClr val="FFFF00"/>
                </a:solidFill>
                <a:effectLst>
                  <a:outerShdw blurRad="38100" dist="38100" dir="2700000" algn="tl">
                    <a:srgbClr val="000000"/>
                  </a:outerShdw>
                </a:effectLst>
                <a:latin typeface="+mj-lt"/>
                <a:ea typeface="+mj-ea"/>
                <a:cs typeface="+mj-cs"/>
              </a:rPr>
              <a:t>high</a:t>
            </a:r>
            <a:r>
              <a:rPr lang="fr-CH" sz="3200" b="1" kern="0" dirty="0">
                <a:solidFill>
                  <a:srgbClr val="FFFF00"/>
                </a:solidFill>
                <a:effectLst>
                  <a:outerShdw blurRad="38100" dist="38100" dir="2700000" algn="tl">
                    <a:srgbClr val="000000"/>
                  </a:outerShdw>
                </a:effectLst>
                <a:latin typeface="+mj-lt"/>
                <a:ea typeface="+mj-ea"/>
                <a:cs typeface="+mj-cs"/>
              </a:rPr>
              <a:t>-gradient test:</a:t>
            </a:r>
            <a:r>
              <a:rPr lang="fr-CH" sz="3200" b="1" i="1" kern="0" dirty="0">
                <a:solidFill>
                  <a:srgbClr val="FFFF00"/>
                </a:solidFill>
                <a:effectLst>
                  <a:outerShdw blurRad="38100" dist="38100" dir="2700000" algn="tl">
                    <a:srgbClr val="000000"/>
                  </a:outerShdw>
                </a:effectLst>
                <a:latin typeface="+mj-lt"/>
                <a:ea typeface="+mj-ea"/>
                <a:cs typeface="+mj-cs"/>
              </a:rPr>
              <a:t/>
            </a:r>
            <a:br>
              <a:rPr lang="fr-CH" sz="3200" b="1" i="1" kern="0" dirty="0">
                <a:solidFill>
                  <a:srgbClr val="FFFF00"/>
                </a:solidFill>
                <a:effectLst>
                  <a:outerShdw blurRad="38100" dist="38100" dir="2700000" algn="tl">
                    <a:srgbClr val="000000"/>
                  </a:outerShdw>
                </a:effectLst>
                <a:latin typeface="+mj-lt"/>
                <a:ea typeface="+mj-ea"/>
                <a:cs typeface="+mj-cs"/>
              </a:rPr>
            </a:br>
            <a:r>
              <a:rPr lang="fr-CH" sz="2800" b="1" i="1" kern="0" dirty="0">
                <a:effectLst>
                  <a:outerShdw blurRad="38100" dist="38100" dir="2700000" algn="tl">
                    <a:srgbClr val="000000"/>
                  </a:outerShdw>
                </a:effectLst>
                <a:latin typeface="+mj-lt"/>
                <a:ea typeface="+mj-ea"/>
                <a:cs typeface="+mj-cs"/>
              </a:rPr>
              <a:t>motivation and objectives</a:t>
            </a:r>
            <a:endParaRPr lang="it-IT" sz="3200" b="1" i="1" u="sng" kern="0" dirty="0">
              <a:effectLst>
                <a:outerShdw blurRad="38100" dist="38100" dir="2700000" algn="tl">
                  <a:srgbClr val="000000"/>
                </a:outerShdw>
              </a:effectLst>
              <a:latin typeface="+mj-lt"/>
              <a:ea typeface="+mj-ea"/>
              <a:cs typeface="+mj-cs"/>
            </a:endParaRPr>
          </a:p>
        </p:txBody>
      </p:sp>
      <p:sp>
        <p:nvSpPr>
          <p:cNvPr id="197637" name="Slide Number Placeholder 5"/>
          <p:cNvSpPr>
            <a:spLocks noGrp="1"/>
          </p:cNvSpPr>
          <p:nvPr>
            <p:ph type="sldNum" sz="quarter" idx="12"/>
          </p:nvPr>
        </p:nvSpPr>
        <p:spPr>
          <a:noFill/>
        </p:spPr>
        <p:txBody>
          <a:bodyPr/>
          <a:lstStyle/>
          <a:p>
            <a:pPr fontAlgn="base">
              <a:spcAft>
                <a:spcPct val="0"/>
              </a:spcAft>
            </a:pPr>
            <a:fld id="{3BA30605-AF75-4F59-B0CA-9B525790F89E}" type="slidenum">
              <a:rPr lang="en-US" smtClean="0"/>
              <a:pPr fontAlgn="base">
                <a:spcAft>
                  <a:spcPct val="0"/>
                </a:spcAft>
              </a:pPr>
              <a:t>10</a:t>
            </a:fld>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9681" name="Group 34"/>
          <p:cNvGrpSpPr>
            <a:grpSpLocks/>
          </p:cNvGrpSpPr>
          <p:nvPr/>
        </p:nvGrpSpPr>
        <p:grpSpPr bwMode="auto">
          <a:xfrm>
            <a:off x="571500" y="3143250"/>
            <a:ext cx="3286125" cy="3214688"/>
            <a:chOff x="4429124" y="2214554"/>
            <a:chExt cx="4286280" cy="3929090"/>
          </a:xfrm>
        </p:grpSpPr>
        <p:grpSp>
          <p:nvGrpSpPr>
            <p:cNvPr id="199699" name="Group 11"/>
            <p:cNvGrpSpPr>
              <a:grpSpLocks/>
            </p:cNvGrpSpPr>
            <p:nvPr/>
          </p:nvGrpSpPr>
          <p:grpSpPr bwMode="auto">
            <a:xfrm>
              <a:off x="4429124" y="2214554"/>
              <a:ext cx="4286281" cy="3929090"/>
              <a:chOff x="642910" y="2643182"/>
              <a:chExt cx="3429024" cy="3071834"/>
            </a:xfrm>
          </p:grpSpPr>
          <p:pic>
            <p:nvPicPr>
              <p:cNvPr id="199709" name="Picture 3"/>
              <p:cNvPicPr>
                <a:picLocks noChangeAspect="1" noChangeArrowheads="1"/>
              </p:cNvPicPr>
              <p:nvPr/>
            </p:nvPicPr>
            <p:blipFill>
              <a:blip r:embed="rId3" cstate="print"/>
              <a:srcRect l="16968" t="7942" r="17249" b="49702"/>
              <a:stretch>
                <a:fillRect/>
              </a:stretch>
            </p:blipFill>
            <p:spPr bwMode="auto">
              <a:xfrm>
                <a:off x="642910" y="2643182"/>
                <a:ext cx="3357586" cy="3071834"/>
              </a:xfrm>
              <a:prstGeom prst="rect">
                <a:avLst/>
              </a:prstGeom>
              <a:noFill/>
              <a:ln w="9525">
                <a:noFill/>
                <a:miter lim="800000"/>
                <a:headEnd/>
                <a:tailEnd/>
              </a:ln>
            </p:spPr>
          </p:pic>
          <p:cxnSp>
            <p:nvCxnSpPr>
              <p:cNvPr id="47" name="Straight Connector 46"/>
              <p:cNvCxnSpPr/>
              <p:nvPr/>
            </p:nvCxnSpPr>
            <p:spPr>
              <a:xfrm>
                <a:off x="642910" y="5715016"/>
                <a:ext cx="3429023" cy="0"/>
              </a:xfrm>
              <a:prstGeom prst="line">
                <a:avLst/>
              </a:prstGeom>
              <a:ln w="76200">
                <a:prstDash val="dashDot"/>
              </a:ln>
            </p:spPr>
            <p:style>
              <a:lnRef idx="2">
                <a:schemeClr val="dk1"/>
              </a:lnRef>
              <a:fillRef idx="0">
                <a:schemeClr val="dk1"/>
              </a:fillRef>
              <a:effectRef idx="1">
                <a:schemeClr val="dk1"/>
              </a:effectRef>
              <a:fontRef idx="minor">
                <a:schemeClr val="tx1"/>
              </a:fontRef>
            </p:style>
          </p:cxnSp>
        </p:grpSp>
        <p:sp>
          <p:nvSpPr>
            <p:cNvPr id="37" name="Multiply 36"/>
            <p:cNvSpPr/>
            <p:nvPr/>
          </p:nvSpPr>
          <p:spPr bwMode="auto">
            <a:xfrm>
              <a:off x="7073366" y="5286035"/>
              <a:ext cx="285752" cy="285222"/>
            </a:xfrm>
            <a:prstGeom prst="mathMultiply">
              <a:avLst/>
            </a:prstGeom>
            <a:solidFill>
              <a:srgbClr val="FF0000"/>
            </a:solidFill>
            <a:ln w="28575" cap="flat" cmpd="sng" algn="ctr">
              <a:solidFill>
                <a:schemeClr val="bg2"/>
              </a:solidFill>
              <a:prstDash val="solid"/>
              <a:round/>
              <a:headEnd type="none" w="med" len="med"/>
              <a:tailEnd type="triangle" w="med" len="med"/>
            </a:ln>
            <a:effectLst/>
          </p:spPr>
          <p:txBody>
            <a:bodyPr>
              <a:spAutoFit/>
            </a:bodyPr>
            <a:lstStyle/>
            <a:p>
              <a:pPr algn="ctr">
                <a:spcBef>
                  <a:spcPct val="50000"/>
                </a:spcBef>
                <a:defRPr/>
              </a:pPr>
              <a:endParaRPr lang="en-US" sz="2000">
                <a:solidFill>
                  <a:schemeClr val="folHlink"/>
                </a:solidFill>
              </a:endParaRPr>
            </a:p>
          </p:txBody>
        </p:sp>
        <p:sp>
          <p:nvSpPr>
            <p:cNvPr id="38" name="Multiply 37"/>
            <p:cNvSpPr/>
            <p:nvPr/>
          </p:nvSpPr>
          <p:spPr bwMode="auto">
            <a:xfrm>
              <a:off x="6715140" y="5429617"/>
              <a:ext cx="285752" cy="285222"/>
            </a:xfrm>
            <a:prstGeom prst="mathMultiply">
              <a:avLst/>
            </a:prstGeom>
            <a:solidFill>
              <a:srgbClr val="FF00FF"/>
            </a:solidFill>
            <a:ln w="28575" cap="flat" cmpd="sng" algn="ctr">
              <a:solidFill>
                <a:schemeClr val="bg2"/>
              </a:solidFill>
              <a:prstDash val="solid"/>
              <a:round/>
              <a:headEnd type="none" w="med" len="med"/>
              <a:tailEnd type="triangle" w="med" len="med"/>
            </a:ln>
            <a:effectLst/>
          </p:spPr>
          <p:txBody>
            <a:bodyPr>
              <a:spAutoFit/>
            </a:bodyPr>
            <a:lstStyle/>
            <a:p>
              <a:pPr algn="ctr">
                <a:spcBef>
                  <a:spcPct val="50000"/>
                </a:spcBef>
                <a:defRPr/>
              </a:pPr>
              <a:endParaRPr lang="en-US" sz="2000">
                <a:solidFill>
                  <a:schemeClr val="folHlink"/>
                </a:solidFill>
              </a:endParaRPr>
            </a:p>
          </p:txBody>
        </p:sp>
        <p:sp>
          <p:nvSpPr>
            <p:cNvPr id="39" name="Multiply 38"/>
            <p:cNvSpPr/>
            <p:nvPr/>
          </p:nvSpPr>
          <p:spPr bwMode="auto">
            <a:xfrm>
              <a:off x="6644737" y="5501407"/>
              <a:ext cx="285752" cy="285223"/>
            </a:xfrm>
            <a:prstGeom prst="mathMultiply">
              <a:avLst/>
            </a:prstGeom>
            <a:solidFill>
              <a:schemeClr val="bg1"/>
            </a:solidFill>
            <a:ln w="28575" cap="flat" cmpd="sng" algn="ctr">
              <a:solidFill>
                <a:schemeClr val="bg2"/>
              </a:solidFill>
              <a:prstDash val="solid"/>
              <a:round/>
              <a:headEnd type="none" w="med" len="med"/>
              <a:tailEnd type="triangle" w="med" len="med"/>
            </a:ln>
            <a:effectLst/>
          </p:spPr>
          <p:txBody>
            <a:bodyPr>
              <a:spAutoFit/>
            </a:bodyPr>
            <a:lstStyle/>
            <a:p>
              <a:pPr algn="ctr">
                <a:spcBef>
                  <a:spcPct val="50000"/>
                </a:spcBef>
                <a:defRPr/>
              </a:pPr>
              <a:endParaRPr lang="en-US" sz="2000">
                <a:solidFill>
                  <a:schemeClr val="folHlink"/>
                </a:solidFill>
              </a:endParaRPr>
            </a:p>
          </p:txBody>
        </p:sp>
        <p:sp>
          <p:nvSpPr>
            <p:cNvPr id="40" name="Multiply 39"/>
            <p:cNvSpPr/>
            <p:nvPr/>
          </p:nvSpPr>
          <p:spPr bwMode="auto">
            <a:xfrm>
              <a:off x="4644473" y="2773358"/>
              <a:ext cx="285752" cy="287163"/>
            </a:xfrm>
            <a:prstGeom prst="mathMultiply">
              <a:avLst/>
            </a:prstGeom>
            <a:solidFill>
              <a:srgbClr val="FF0000"/>
            </a:solidFill>
            <a:ln w="28575" cap="flat" cmpd="sng" algn="ctr">
              <a:solidFill>
                <a:schemeClr val="bg2"/>
              </a:solidFill>
              <a:prstDash val="solid"/>
              <a:round/>
              <a:headEnd type="none" w="med" len="med"/>
              <a:tailEnd type="triangle" w="med" len="med"/>
            </a:ln>
            <a:effectLst/>
          </p:spPr>
          <p:txBody>
            <a:bodyPr>
              <a:spAutoFit/>
            </a:bodyPr>
            <a:lstStyle/>
            <a:p>
              <a:pPr algn="ctr">
                <a:spcBef>
                  <a:spcPct val="50000"/>
                </a:spcBef>
                <a:defRPr/>
              </a:pPr>
              <a:endParaRPr lang="en-US" sz="2000">
                <a:solidFill>
                  <a:schemeClr val="folHlink"/>
                </a:solidFill>
              </a:endParaRPr>
            </a:p>
          </p:txBody>
        </p:sp>
        <p:sp>
          <p:nvSpPr>
            <p:cNvPr id="41" name="Multiply 40"/>
            <p:cNvSpPr/>
            <p:nvPr/>
          </p:nvSpPr>
          <p:spPr bwMode="auto">
            <a:xfrm>
              <a:off x="4644473" y="2416344"/>
              <a:ext cx="285752" cy="285223"/>
            </a:xfrm>
            <a:prstGeom prst="mathMultiply">
              <a:avLst/>
            </a:prstGeom>
            <a:solidFill>
              <a:schemeClr val="bg1"/>
            </a:solidFill>
            <a:ln w="28575" cap="flat" cmpd="sng" algn="ctr">
              <a:solidFill>
                <a:schemeClr val="bg2"/>
              </a:solidFill>
              <a:prstDash val="solid"/>
              <a:round/>
              <a:headEnd type="none" w="med" len="med"/>
              <a:tailEnd type="triangle" w="med" len="med"/>
            </a:ln>
            <a:effectLst/>
          </p:spPr>
          <p:txBody>
            <a:bodyPr>
              <a:spAutoFit/>
            </a:bodyPr>
            <a:lstStyle/>
            <a:p>
              <a:pPr algn="ctr">
                <a:spcBef>
                  <a:spcPct val="50000"/>
                </a:spcBef>
                <a:defRPr/>
              </a:pPr>
              <a:endParaRPr lang="en-US" sz="2000">
                <a:solidFill>
                  <a:schemeClr val="folHlink"/>
                </a:solidFill>
              </a:endParaRPr>
            </a:p>
          </p:txBody>
        </p:sp>
        <p:sp>
          <p:nvSpPr>
            <p:cNvPr id="42" name="Multiply 41"/>
            <p:cNvSpPr/>
            <p:nvPr/>
          </p:nvSpPr>
          <p:spPr bwMode="auto">
            <a:xfrm>
              <a:off x="4644473" y="3130371"/>
              <a:ext cx="285752" cy="287163"/>
            </a:xfrm>
            <a:prstGeom prst="mathMultiply">
              <a:avLst/>
            </a:prstGeom>
            <a:solidFill>
              <a:srgbClr val="FF00FF"/>
            </a:solidFill>
            <a:ln w="28575" cap="flat" cmpd="sng" algn="ctr">
              <a:solidFill>
                <a:schemeClr val="bg2"/>
              </a:solidFill>
              <a:prstDash val="solid"/>
              <a:round/>
              <a:headEnd type="none" w="med" len="med"/>
              <a:tailEnd type="triangle" w="med" len="med"/>
            </a:ln>
            <a:effectLst/>
          </p:spPr>
          <p:txBody>
            <a:bodyPr>
              <a:spAutoFit/>
            </a:bodyPr>
            <a:lstStyle/>
            <a:p>
              <a:pPr algn="ctr">
                <a:spcBef>
                  <a:spcPct val="50000"/>
                </a:spcBef>
                <a:defRPr/>
              </a:pPr>
              <a:endParaRPr lang="en-US" sz="2000">
                <a:solidFill>
                  <a:schemeClr val="folHlink"/>
                </a:solidFill>
              </a:endParaRPr>
            </a:p>
          </p:txBody>
        </p:sp>
        <p:sp>
          <p:nvSpPr>
            <p:cNvPr id="43" name="TextBox 42"/>
            <p:cNvSpPr txBox="1"/>
            <p:nvPr/>
          </p:nvSpPr>
          <p:spPr>
            <a:xfrm>
              <a:off x="4930225" y="2344554"/>
              <a:ext cx="927659" cy="370595"/>
            </a:xfrm>
            <a:prstGeom prst="rect">
              <a:avLst/>
            </a:prstGeom>
            <a:noFill/>
          </p:spPr>
          <p:txBody>
            <a:bodyPr wrap="none">
              <a:spAutoFit/>
            </a:bodyPr>
            <a:lstStyle/>
            <a:p>
              <a:pPr>
                <a:defRPr/>
              </a:pPr>
              <a:r>
                <a:rPr lang="fr-CH" b="1" dirty="0">
                  <a:solidFill>
                    <a:schemeClr val="bg1"/>
                  </a:solidFill>
                  <a:effectLst>
                    <a:outerShdw blurRad="38100" dist="38100" dir="2700000" algn="tl">
                      <a:srgbClr val="000000">
                        <a:alpha val="43137"/>
                      </a:srgbClr>
                    </a:outerShdw>
                  </a:effectLst>
                </a:rPr>
                <a:t>max. E</a:t>
              </a:r>
              <a:endParaRPr lang="en-US" b="1" dirty="0">
                <a:solidFill>
                  <a:schemeClr val="bg1"/>
                </a:solidFill>
                <a:effectLst>
                  <a:outerShdw blurRad="38100" dist="38100" dir="2700000" algn="tl">
                    <a:srgbClr val="000000">
                      <a:alpha val="43137"/>
                    </a:srgbClr>
                  </a:outerShdw>
                </a:effectLst>
              </a:endParaRPr>
            </a:p>
          </p:txBody>
        </p:sp>
        <p:sp>
          <p:nvSpPr>
            <p:cNvPr id="44" name="TextBox 43"/>
            <p:cNvSpPr txBox="1"/>
            <p:nvPr/>
          </p:nvSpPr>
          <p:spPr>
            <a:xfrm>
              <a:off x="4930225" y="2701568"/>
              <a:ext cx="940083" cy="370595"/>
            </a:xfrm>
            <a:prstGeom prst="rect">
              <a:avLst/>
            </a:prstGeom>
            <a:noFill/>
          </p:spPr>
          <p:txBody>
            <a:bodyPr wrap="none">
              <a:spAutoFit/>
            </a:bodyPr>
            <a:lstStyle/>
            <a:p>
              <a:pPr>
                <a:defRPr/>
              </a:pPr>
              <a:r>
                <a:rPr lang="fr-CH" b="1" dirty="0">
                  <a:solidFill>
                    <a:srgbClr val="FF0000"/>
                  </a:solidFill>
                  <a:effectLst>
                    <a:outerShdw blurRad="38100" dist="38100" dir="2700000" algn="tl">
                      <a:srgbClr val="000000">
                        <a:alpha val="43137"/>
                      </a:srgbClr>
                    </a:outerShdw>
                  </a:effectLst>
                </a:rPr>
                <a:t>max. H</a:t>
              </a:r>
              <a:endParaRPr lang="en-US" b="1" dirty="0">
                <a:solidFill>
                  <a:srgbClr val="FF0000"/>
                </a:solidFill>
                <a:effectLst>
                  <a:outerShdw blurRad="38100" dist="38100" dir="2700000" algn="tl">
                    <a:srgbClr val="000000">
                      <a:alpha val="43137"/>
                    </a:srgbClr>
                  </a:outerShdw>
                </a:effectLst>
              </a:endParaRPr>
            </a:p>
          </p:txBody>
        </p:sp>
        <p:sp>
          <p:nvSpPr>
            <p:cNvPr id="45" name="TextBox 44"/>
            <p:cNvSpPr txBox="1"/>
            <p:nvPr/>
          </p:nvSpPr>
          <p:spPr>
            <a:xfrm>
              <a:off x="4930225" y="3060521"/>
              <a:ext cx="1012557" cy="368655"/>
            </a:xfrm>
            <a:prstGeom prst="rect">
              <a:avLst/>
            </a:prstGeom>
            <a:noFill/>
          </p:spPr>
          <p:txBody>
            <a:bodyPr wrap="none">
              <a:spAutoFit/>
            </a:bodyPr>
            <a:lstStyle/>
            <a:p>
              <a:pPr>
                <a:defRPr/>
              </a:pPr>
              <a:r>
                <a:rPr lang="fr-CH" b="1" dirty="0">
                  <a:solidFill>
                    <a:srgbClr val="FF00FF"/>
                  </a:solidFill>
                  <a:effectLst>
                    <a:outerShdw blurRad="38100" dist="38100" dir="2700000" algn="tl">
                      <a:srgbClr val="000000">
                        <a:alpha val="43137"/>
                      </a:srgbClr>
                    </a:outerShdw>
                  </a:effectLst>
                </a:rPr>
                <a:t>max. </a:t>
              </a:r>
              <a:r>
                <a:rPr lang="fr-CH" b="1" dirty="0" err="1">
                  <a:solidFill>
                    <a:srgbClr val="FF00FF"/>
                  </a:solidFill>
                  <a:effectLst>
                    <a:outerShdw blurRad="38100" dist="38100" dir="2700000" algn="tl">
                      <a:srgbClr val="000000">
                        <a:alpha val="43137"/>
                      </a:srgbClr>
                    </a:outerShdw>
                  </a:effectLst>
                </a:rPr>
                <a:t>S</a:t>
              </a:r>
              <a:r>
                <a:rPr lang="fr-CH" b="1" baseline="-25000" dirty="0" err="1">
                  <a:solidFill>
                    <a:srgbClr val="FF00FF"/>
                  </a:solidFill>
                  <a:effectLst>
                    <a:outerShdw blurRad="38100" dist="38100" dir="2700000" algn="tl">
                      <a:srgbClr val="000000">
                        <a:alpha val="43137"/>
                      </a:srgbClr>
                    </a:outerShdw>
                  </a:effectLst>
                </a:rPr>
                <a:t>c</a:t>
              </a:r>
              <a:endParaRPr lang="en-US" b="1" baseline="-25000" dirty="0">
                <a:solidFill>
                  <a:srgbClr val="FF00FF"/>
                </a:solidFill>
                <a:effectLst>
                  <a:outerShdw blurRad="38100" dist="38100" dir="2700000" algn="tl">
                    <a:srgbClr val="000000">
                      <a:alpha val="43137"/>
                    </a:srgbClr>
                  </a:outerShdw>
                </a:effectLst>
              </a:endParaRPr>
            </a:p>
          </p:txBody>
        </p:sp>
      </p:grpSp>
      <p:sp>
        <p:nvSpPr>
          <p:cNvPr id="2" name="Title 1"/>
          <p:cNvSpPr>
            <a:spLocks noGrp="1"/>
          </p:cNvSpPr>
          <p:nvPr>
            <p:ph type="title"/>
          </p:nvPr>
        </p:nvSpPr>
        <p:spPr>
          <a:xfrm>
            <a:off x="1143000" y="104775"/>
            <a:ext cx="7772400" cy="709613"/>
          </a:xfrm>
        </p:spPr>
        <p:txBody>
          <a:bodyPr/>
          <a:lstStyle/>
          <a:p>
            <a:pPr>
              <a:defRPr/>
            </a:pPr>
            <a:r>
              <a:rPr lang="en-US" dirty="0" smtClean="0"/>
              <a:t>RF &amp; mechanical design</a:t>
            </a:r>
            <a:endParaRPr lang="en-US" dirty="0"/>
          </a:p>
        </p:txBody>
      </p:sp>
      <p:sp>
        <p:nvSpPr>
          <p:cNvPr id="199683" name="Footer Placeholder 4"/>
          <p:cNvSpPr>
            <a:spLocks noGrp="1"/>
          </p:cNvSpPr>
          <p:nvPr>
            <p:ph type="ftr" sz="quarter" idx="11"/>
          </p:nvPr>
        </p:nvSpPr>
        <p:spPr>
          <a:noFill/>
        </p:spPr>
        <p:txBody>
          <a:bodyPr/>
          <a:lstStyle/>
          <a:p>
            <a:pPr fontAlgn="base">
              <a:spcAft>
                <a:spcPct val="0"/>
              </a:spcAft>
            </a:pPr>
            <a:r>
              <a:rPr lang="en-US" smtClean="0"/>
              <a:t>Silvia Verdú-Andrés</a:t>
            </a:r>
          </a:p>
        </p:txBody>
      </p:sp>
      <p:sp>
        <p:nvSpPr>
          <p:cNvPr id="7" name="Text Box 6"/>
          <p:cNvSpPr txBox="1">
            <a:spLocks noGrp="1" noChangeArrowheads="1"/>
          </p:cNvSpPr>
          <p:nvPr>
            <p:ph idx="1"/>
          </p:nvPr>
        </p:nvSpPr>
        <p:spPr>
          <a:xfrm>
            <a:off x="671513" y="1357313"/>
            <a:ext cx="2971800" cy="1600200"/>
          </a:xfrm>
        </p:spPr>
        <p:style>
          <a:lnRef idx="2">
            <a:schemeClr val="accent1"/>
          </a:lnRef>
          <a:fillRef idx="1">
            <a:schemeClr val="lt1"/>
          </a:fillRef>
          <a:effectRef idx="0">
            <a:schemeClr val="accent1"/>
          </a:effectRef>
          <a:fontRef idx="minor">
            <a:schemeClr val="dk1"/>
          </a:fontRef>
        </p:style>
        <p:txBody>
          <a:bodyPr>
            <a:spAutoFit/>
          </a:bodyPr>
          <a:lstStyle/>
          <a:p>
            <a:pPr>
              <a:spcBef>
                <a:spcPct val="30000"/>
              </a:spcBef>
              <a:buFont typeface="Wingdings" pitchFamily="2" charset="2"/>
              <a:buNone/>
              <a:defRPr/>
            </a:pPr>
            <a:r>
              <a:rPr lang="el-GR" dirty="0">
                <a:solidFill>
                  <a:schemeClr val="bg2"/>
                </a:solidFill>
              </a:rPr>
              <a:t>β</a:t>
            </a:r>
            <a:r>
              <a:rPr lang="en-GB" dirty="0">
                <a:solidFill>
                  <a:schemeClr val="bg2"/>
                </a:solidFill>
              </a:rPr>
              <a:t>= 0.38   (</a:t>
            </a:r>
            <a:r>
              <a:rPr lang="en-GB" dirty="0" err="1">
                <a:solidFill>
                  <a:schemeClr val="bg2"/>
                </a:solidFill>
              </a:rPr>
              <a:t>E</a:t>
            </a:r>
            <a:r>
              <a:rPr lang="en-GB" baseline="-25000" dirty="0" err="1">
                <a:solidFill>
                  <a:schemeClr val="bg2"/>
                </a:solidFill>
              </a:rPr>
              <a:t>kin</a:t>
            </a:r>
            <a:r>
              <a:rPr lang="en-GB" dirty="0">
                <a:solidFill>
                  <a:schemeClr val="bg2"/>
                </a:solidFill>
              </a:rPr>
              <a:t>=70 </a:t>
            </a:r>
            <a:r>
              <a:rPr lang="en-GB" dirty="0" err="1">
                <a:solidFill>
                  <a:schemeClr val="bg2"/>
                </a:solidFill>
              </a:rPr>
              <a:t>MeV</a:t>
            </a:r>
            <a:r>
              <a:rPr lang="en-GB" dirty="0">
                <a:solidFill>
                  <a:schemeClr val="bg2"/>
                </a:solidFill>
              </a:rPr>
              <a:t>)</a:t>
            </a:r>
          </a:p>
          <a:p>
            <a:pPr>
              <a:spcBef>
                <a:spcPct val="30000"/>
              </a:spcBef>
              <a:buFont typeface="Wingdings" pitchFamily="2" charset="2"/>
              <a:buNone/>
              <a:defRPr/>
            </a:pPr>
            <a:r>
              <a:rPr lang="en-GB" dirty="0">
                <a:solidFill>
                  <a:schemeClr val="bg2"/>
                </a:solidFill>
              </a:rPr>
              <a:t>f</a:t>
            </a:r>
            <a:r>
              <a:rPr lang="en-GB" baseline="-25000" dirty="0">
                <a:solidFill>
                  <a:schemeClr val="bg2"/>
                </a:solidFill>
              </a:rPr>
              <a:t>0</a:t>
            </a:r>
            <a:r>
              <a:rPr lang="en-GB" dirty="0">
                <a:solidFill>
                  <a:schemeClr val="bg2"/>
                </a:solidFill>
              </a:rPr>
              <a:t>= 3000 MHz</a:t>
            </a:r>
          </a:p>
          <a:p>
            <a:pPr>
              <a:spcBef>
                <a:spcPct val="30000"/>
              </a:spcBef>
              <a:buFont typeface="Wingdings" pitchFamily="2" charset="2"/>
              <a:buNone/>
              <a:defRPr/>
            </a:pPr>
            <a:r>
              <a:rPr lang="en-GB" dirty="0">
                <a:solidFill>
                  <a:schemeClr val="bg2"/>
                </a:solidFill>
              </a:rPr>
              <a:t>Q</a:t>
            </a:r>
            <a:r>
              <a:rPr lang="en-GB" baseline="-25000" dirty="0">
                <a:solidFill>
                  <a:schemeClr val="bg2"/>
                </a:solidFill>
              </a:rPr>
              <a:t>0</a:t>
            </a:r>
            <a:r>
              <a:rPr lang="en-GB" dirty="0">
                <a:solidFill>
                  <a:schemeClr val="bg2"/>
                </a:solidFill>
              </a:rPr>
              <a:t>= </a:t>
            </a:r>
            <a:r>
              <a:rPr lang="en-GB" dirty="0" smtClean="0">
                <a:solidFill>
                  <a:schemeClr val="bg2"/>
                </a:solidFill>
              </a:rPr>
              <a:t>9000</a:t>
            </a:r>
          </a:p>
          <a:p>
            <a:pPr>
              <a:spcBef>
                <a:spcPct val="30000"/>
              </a:spcBef>
              <a:buFont typeface="Wingdings" pitchFamily="2" charset="2"/>
              <a:buNone/>
              <a:defRPr/>
            </a:pPr>
            <a:r>
              <a:rPr lang="en-GB" dirty="0" err="1" smtClean="0">
                <a:solidFill>
                  <a:schemeClr val="bg2"/>
                </a:solidFill>
              </a:rPr>
              <a:t>E</a:t>
            </a:r>
            <a:r>
              <a:rPr lang="en-GB" baseline="-25000" dirty="0" err="1" smtClean="0">
                <a:solidFill>
                  <a:schemeClr val="bg2"/>
                </a:solidFill>
              </a:rPr>
              <a:t>max</a:t>
            </a:r>
            <a:r>
              <a:rPr lang="en-GB" dirty="0" smtClean="0">
                <a:solidFill>
                  <a:schemeClr val="bg2"/>
                </a:solidFill>
              </a:rPr>
              <a:t>/E</a:t>
            </a:r>
            <a:r>
              <a:rPr lang="en-GB" baseline="-25000" dirty="0" smtClean="0">
                <a:solidFill>
                  <a:schemeClr val="bg2"/>
                </a:solidFill>
              </a:rPr>
              <a:t>0</a:t>
            </a:r>
            <a:r>
              <a:rPr lang="en-GB" dirty="0" smtClean="0">
                <a:solidFill>
                  <a:schemeClr val="bg2"/>
                </a:solidFill>
              </a:rPr>
              <a:t> = 6.5</a:t>
            </a:r>
            <a:endParaRPr lang="en-GB" dirty="0">
              <a:solidFill>
                <a:schemeClr val="bg2"/>
              </a:solidFill>
            </a:endParaRPr>
          </a:p>
        </p:txBody>
      </p:sp>
      <p:sp>
        <p:nvSpPr>
          <p:cNvPr id="17" name="TextBox 16"/>
          <p:cNvSpPr txBox="1"/>
          <p:nvPr/>
        </p:nvSpPr>
        <p:spPr>
          <a:xfrm>
            <a:off x="4214813" y="4429125"/>
            <a:ext cx="1773237" cy="584200"/>
          </a:xfrm>
          <a:prstGeom prst="rect">
            <a:avLst/>
          </a:prstGeom>
          <a:noFill/>
        </p:spPr>
        <p:txBody>
          <a:bodyPr wrap="none">
            <a:spAutoFit/>
          </a:bodyPr>
          <a:lstStyle/>
          <a:p>
            <a:pPr>
              <a:defRPr/>
            </a:pPr>
            <a:r>
              <a:rPr lang="fr-CH" sz="3200" b="1" i="1" dirty="0" err="1">
                <a:solidFill>
                  <a:srgbClr val="FFFF00"/>
                </a:solidFill>
                <a:effectLst>
                  <a:outerShdw blurRad="38100" dist="38100" dir="2700000" algn="tl">
                    <a:srgbClr val="000000">
                      <a:alpha val="43137"/>
                    </a:srgbClr>
                  </a:outerShdw>
                </a:effectLst>
                <a:latin typeface="+mj-lt"/>
              </a:rPr>
              <a:t>Cooling</a:t>
            </a:r>
            <a:r>
              <a:rPr lang="fr-CH" dirty="0"/>
              <a:t> </a:t>
            </a:r>
            <a:endParaRPr lang="en-US" dirty="0"/>
          </a:p>
        </p:txBody>
      </p:sp>
      <p:grpSp>
        <p:nvGrpSpPr>
          <p:cNvPr id="199686" name="Group 21"/>
          <p:cNvGrpSpPr>
            <a:grpSpLocks/>
          </p:cNvGrpSpPr>
          <p:nvPr/>
        </p:nvGrpSpPr>
        <p:grpSpPr bwMode="auto">
          <a:xfrm>
            <a:off x="6429375" y="3929063"/>
            <a:ext cx="2714625" cy="2928937"/>
            <a:chOff x="6429356" y="3929058"/>
            <a:chExt cx="2714676" cy="2928942"/>
          </a:xfrm>
        </p:grpSpPr>
        <p:grpSp>
          <p:nvGrpSpPr>
            <p:cNvPr id="199695" name="Group 19"/>
            <p:cNvGrpSpPr>
              <a:grpSpLocks/>
            </p:cNvGrpSpPr>
            <p:nvPr/>
          </p:nvGrpSpPr>
          <p:grpSpPr bwMode="auto">
            <a:xfrm>
              <a:off x="6429356" y="3929058"/>
              <a:ext cx="2714644" cy="2928942"/>
              <a:chOff x="571472" y="1143000"/>
              <a:chExt cx="4287411" cy="5246320"/>
            </a:xfrm>
          </p:grpSpPr>
          <p:pic>
            <p:nvPicPr>
              <p:cNvPr id="199697" name="Picture 17" descr="155W_h170_tempcav.bmp"/>
              <p:cNvPicPr>
                <a:picLocks noChangeAspect="1"/>
              </p:cNvPicPr>
              <p:nvPr/>
            </p:nvPicPr>
            <p:blipFill>
              <a:blip r:embed="rId4" cstate="print"/>
              <a:srcRect t="16055" r="81844" b="41614"/>
              <a:stretch>
                <a:fillRect/>
              </a:stretch>
            </p:blipFill>
            <p:spPr bwMode="auto">
              <a:xfrm>
                <a:off x="571472" y="1143000"/>
                <a:ext cx="1295400" cy="2209800"/>
              </a:xfrm>
              <a:prstGeom prst="rect">
                <a:avLst/>
              </a:prstGeom>
              <a:noFill/>
              <a:ln w="9525">
                <a:noFill/>
                <a:miter lim="800000"/>
                <a:headEnd/>
                <a:tailEnd/>
              </a:ln>
            </p:spPr>
          </p:pic>
          <p:pic>
            <p:nvPicPr>
              <p:cNvPr id="199698" name="Picture 18" descr="155W_h170_tempcav.bmp"/>
              <p:cNvPicPr>
                <a:picLocks noChangeAspect="1"/>
              </p:cNvPicPr>
              <p:nvPr/>
            </p:nvPicPr>
            <p:blipFill>
              <a:blip r:embed="rId4" cstate="print"/>
              <a:srcRect l="30972" r="13341"/>
              <a:stretch>
                <a:fillRect/>
              </a:stretch>
            </p:blipFill>
            <p:spPr bwMode="auto">
              <a:xfrm>
                <a:off x="1562071" y="2057400"/>
                <a:ext cx="3296812" cy="4331920"/>
              </a:xfrm>
              <a:prstGeom prst="rect">
                <a:avLst/>
              </a:prstGeom>
              <a:noFill/>
              <a:ln w="9525">
                <a:noFill/>
                <a:miter lim="800000"/>
                <a:headEnd/>
                <a:tailEnd/>
              </a:ln>
            </p:spPr>
          </p:pic>
        </p:grpSp>
        <p:sp>
          <p:nvSpPr>
            <p:cNvPr id="21" name="TextBox 20"/>
            <p:cNvSpPr txBox="1"/>
            <p:nvPr/>
          </p:nvSpPr>
          <p:spPr>
            <a:xfrm>
              <a:off x="8339155" y="4500559"/>
              <a:ext cx="804877" cy="307976"/>
            </a:xfrm>
            <a:prstGeom prst="rect">
              <a:avLst/>
            </a:prstGeom>
            <a:noFill/>
          </p:spPr>
          <p:txBody>
            <a:bodyPr wrap="none">
              <a:spAutoFit/>
            </a:bodyPr>
            <a:lstStyle/>
            <a:p>
              <a:pPr>
                <a:defRPr/>
              </a:pPr>
              <a:r>
                <a:rPr lang="fr-CH" sz="1400" b="1" dirty="0">
                  <a:solidFill>
                    <a:schemeClr val="bg1">
                      <a:lumMod val="75000"/>
                    </a:schemeClr>
                  </a:solidFill>
                  <a:effectLst>
                    <a:outerShdw blurRad="38100" dist="38100" dir="2700000" algn="tl">
                      <a:srgbClr val="000000">
                        <a:alpha val="43137"/>
                      </a:srgbClr>
                    </a:outerShdw>
                  </a:effectLst>
                </a:rPr>
                <a:t>ANSYS</a:t>
              </a:r>
              <a:endParaRPr lang="en-US" sz="1400" b="1" dirty="0">
                <a:solidFill>
                  <a:schemeClr val="bg1">
                    <a:lumMod val="75000"/>
                  </a:schemeClr>
                </a:solidFill>
                <a:effectLst>
                  <a:outerShdw blurRad="38100" dist="38100" dir="2700000" algn="tl">
                    <a:srgbClr val="000000">
                      <a:alpha val="43137"/>
                    </a:srgbClr>
                  </a:outerShdw>
                </a:effectLst>
              </a:endParaRPr>
            </a:p>
          </p:txBody>
        </p:sp>
      </p:grpSp>
      <p:sp>
        <p:nvSpPr>
          <p:cNvPr id="23" name="Text Box 6"/>
          <p:cNvSpPr txBox="1">
            <a:spLocks noChangeArrowheads="1"/>
          </p:cNvSpPr>
          <p:nvPr/>
        </p:nvSpPr>
        <p:spPr bwMode="auto">
          <a:xfrm>
            <a:off x="4286250" y="5143500"/>
            <a:ext cx="7772400" cy="1190625"/>
          </a:xfrm>
          <a:prstGeom prst="rect">
            <a:avLst/>
          </a:prstGeom>
          <a:noFill/>
          <a:ln w="9525">
            <a:noFill/>
            <a:miter lim="800000"/>
            <a:headEnd/>
            <a:tailEnd/>
          </a:ln>
        </p:spPr>
        <p:txBody>
          <a:bodyPr>
            <a:spAutoFit/>
          </a:bodyPr>
          <a:lstStyle/>
          <a:p>
            <a:pPr marL="342900" indent="-342900" eaLnBrk="0" hangingPunct="0">
              <a:spcBef>
                <a:spcPct val="30000"/>
              </a:spcBef>
              <a:buClr>
                <a:schemeClr val="folHlink"/>
              </a:buClr>
            </a:pPr>
            <a:r>
              <a:rPr lang="en-GB" sz="2000">
                <a:solidFill>
                  <a:srgbClr val="FFFF00"/>
                </a:solidFill>
              </a:rPr>
              <a:t>P</a:t>
            </a:r>
            <a:r>
              <a:rPr lang="en-GB" sz="2000" baseline="-25000">
                <a:solidFill>
                  <a:srgbClr val="FFFF00"/>
                </a:solidFill>
              </a:rPr>
              <a:t>ave</a:t>
            </a:r>
            <a:r>
              <a:rPr lang="en-GB" sz="2000">
                <a:solidFill>
                  <a:srgbClr val="FFFF00"/>
                </a:solidFill>
              </a:rPr>
              <a:t> = 350 W</a:t>
            </a:r>
          </a:p>
          <a:p>
            <a:pPr marL="342900" indent="-342900" eaLnBrk="0" hangingPunct="0">
              <a:spcBef>
                <a:spcPct val="30000"/>
              </a:spcBef>
              <a:buClr>
                <a:schemeClr val="folHlink"/>
              </a:buClr>
            </a:pPr>
            <a:r>
              <a:rPr lang="en-GB" sz="2000">
                <a:solidFill>
                  <a:srgbClr val="FFFF00"/>
                </a:solidFill>
              </a:rPr>
              <a:t>Mass Flow = 2.5 L/min</a:t>
            </a:r>
          </a:p>
          <a:p>
            <a:pPr marL="342900" indent="-342900" eaLnBrk="0" hangingPunct="0">
              <a:spcBef>
                <a:spcPct val="30000"/>
              </a:spcBef>
              <a:buClr>
                <a:schemeClr val="folHlink"/>
              </a:buClr>
            </a:pPr>
            <a:r>
              <a:rPr lang="en-GB" sz="2000">
                <a:solidFill>
                  <a:srgbClr val="FFFF00"/>
                </a:solidFill>
                <a:latin typeface="Symbol" pitchFamily="18" charset="2"/>
              </a:rPr>
              <a:t>D</a:t>
            </a:r>
            <a:r>
              <a:rPr lang="en-GB" sz="2000">
                <a:solidFill>
                  <a:srgbClr val="FFFF00"/>
                </a:solidFill>
              </a:rPr>
              <a:t>f/</a:t>
            </a:r>
            <a:r>
              <a:rPr lang="en-GB" sz="2000">
                <a:solidFill>
                  <a:srgbClr val="FFFF00"/>
                </a:solidFill>
                <a:latin typeface="Symbol" pitchFamily="18" charset="2"/>
              </a:rPr>
              <a:t>D</a:t>
            </a:r>
            <a:r>
              <a:rPr lang="en-GB" sz="2000">
                <a:solidFill>
                  <a:srgbClr val="FFFF00"/>
                </a:solidFill>
              </a:rPr>
              <a:t>T= -1.1 MHz / 20K</a:t>
            </a:r>
          </a:p>
        </p:txBody>
      </p:sp>
      <p:grpSp>
        <p:nvGrpSpPr>
          <p:cNvPr id="199688" name="Group 11"/>
          <p:cNvGrpSpPr>
            <a:grpSpLocks/>
          </p:cNvGrpSpPr>
          <p:nvPr/>
        </p:nvGrpSpPr>
        <p:grpSpPr bwMode="auto">
          <a:xfrm>
            <a:off x="10001250" y="2286000"/>
            <a:ext cx="1928813" cy="3286125"/>
            <a:chOff x="1382503" y="2643182"/>
            <a:chExt cx="1815366" cy="3071834"/>
          </a:xfrm>
        </p:grpSpPr>
        <p:pic>
          <p:nvPicPr>
            <p:cNvPr id="199693" name="Picture 3"/>
            <p:cNvPicPr>
              <a:picLocks noChangeAspect="1" noChangeArrowheads="1"/>
            </p:cNvPicPr>
            <p:nvPr/>
          </p:nvPicPr>
          <p:blipFill>
            <a:blip r:embed="rId3" cstate="print"/>
            <a:srcRect l="31458" t="7942" r="32974" b="49702"/>
            <a:stretch>
              <a:fillRect/>
            </a:stretch>
          </p:blipFill>
          <p:spPr bwMode="auto">
            <a:xfrm>
              <a:off x="1382503" y="2643182"/>
              <a:ext cx="1815366" cy="3071834"/>
            </a:xfrm>
            <a:prstGeom prst="rect">
              <a:avLst/>
            </a:prstGeom>
            <a:noFill/>
            <a:ln w="9525">
              <a:noFill/>
              <a:miter lim="800000"/>
              <a:headEnd/>
              <a:tailEnd/>
            </a:ln>
          </p:spPr>
        </p:pic>
        <p:cxnSp>
          <p:nvCxnSpPr>
            <p:cNvPr id="26" name="Straight Connector 25"/>
            <p:cNvCxnSpPr/>
            <p:nvPr/>
          </p:nvCxnSpPr>
          <p:spPr>
            <a:xfrm>
              <a:off x="1382503" y="5715016"/>
              <a:ext cx="1815366" cy="0"/>
            </a:xfrm>
            <a:prstGeom prst="line">
              <a:avLst/>
            </a:prstGeom>
            <a:ln w="76200">
              <a:prstDash val="dashDot"/>
            </a:ln>
          </p:spPr>
          <p:style>
            <a:lnRef idx="2">
              <a:schemeClr val="dk1"/>
            </a:lnRef>
            <a:fillRef idx="0">
              <a:schemeClr val="dk1"/>
            </a:fillRef>
            <a:effectRef idx="1">
              <a:schemeClr val="dk1"/>
            </a:effectRef>
            <a:fontRef idx="minor">
              <a:schemeClr val="tx1"/>
            </a:fontRef>
          </p:style>
        </p:cxnSp>
      </p:grpSp>
      <p:sp>
        <p:nvSpPr>
          <p:cNvPr id="29" name="Up Arrow 28"/>
          <p:cNvSpPr/>
          <p:nvPr/>
        </p:nvSpPr>
        <p:spPr bwMode="auto">
          <a:xfrm rot="8100000">
            <a:off x="1173163" y="5321300"/>
            <a:ext cx="365125" cy="641350"/>
          </a:xfrm>
          <a:prstGeom prst="upArrow">
            <a:avLst/>
          </a:prstGeom>
          <a:solidFill>
            <a:schemeClr val="accent1">
              <a:alpha val="71000"/>
            </a:schemeClr>
          </a:solidFill>
          <a:ln>
            <a:noFill/>
            <a:headEnd type="none" w="med" len="med"/>
            <a:tailEnd type="triangle" w="med" len="med"/>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spcBef>
                <a:spcPct val="50000"/>
              </a:spcBef>
              <a:defRPr/>
            </a:pPr>
            <a:endParaRPr lang="en-US" sz="2000">
              <a:solidFill>
                <a:schemeClr val="folHlink"/>
              </a:solidFill>
            </a:endParaRPr>
          </a:p>
        </p:txBody>
      </p:sp>
      <p:sp>
        <p:nvSpPr>
          <p:cNvPr id="30" name="TextBox 29"/>
          <p:cNvSpPr txBox="1"/>
          <p:nvPr/>
        </p:nvSpPr>
        <p:spPr>
          <a:xfrm>
            <a:off x="642938" y="5000625"/>
            <a:ext cx="784225" cy="400050"/>
          </a:xfrm>
          <a:prstGeom prst="rect">
            <a:avLst/>
          </a:prstGeom>
          <a:noFill/>
        </p:spPr>
        <p:txBody>
          <a:bodyPr wrap="none">
            <a:spAutoFit/>
          </a:bodyPr>
          <a:lstStyle/>
          <a:p>
            <a:pPr>
              <a:defRPr/>
            </a:pPr>
            <a:r>
              <a:rPr lang="fr-CH" sz="2000" b="1" dirty="0" err="1">
                <a:solidFill>
                  <a:schemeClr val="accent1">
                    <a:lumMod val="60000"/>
                    <a:lumOff val="40000"/>
                  </a:schemeClr>
                </a:solidFill>
                <a:effectLst>
                  <a:outerShdw blurRad="38100" dist="38100" dir="2700000" algn="tl">
                    <a:srgbClr val="000000">
                      <a:alpha val="43137"/>
                    </a:srgbClr>
                  </a:outerShdw>
                </a:effectLst>
              </a:rPr>
              <a:t>nose</a:t>
            </a:r>
            <a:endParaRPr lang="en-US" sz="2000" b="1" dirty="0">
              <a:solidFill>
                <a:schemeClr val="accent1">
                  <a:lumMod val="60000"/>
                  <a:lumOff val="40000"/>
                </a:schemeClr>
              </a:solidFill>
              <a:effectLst>
                <a:outerShdw blurRad="38100" dist="38100" dir="2700000" algn="tl">
                  <a:srgbClr val="000000">
                    <a:alpha val="43137"/>
                  </a:srgbClr>
                </a:outerShdw>
              </a:effectLst>
            </a:endParaRPr>
          </a:p>
        </p:txBody>
      </p:sp>
      <p:sp>
        <p:nvSpPr>
          <p:cNvPr id="199691" name="Slide Number Placeholder 30"/>
          <p:cNvSpPr>
            <a:spLocks noGrp="1"/>
          </p:cNvSpPr>
          <p:nvPr>
            <p:ph type="sldNum" sz="quarter" idx="12"/>
          </p:nvPr>
        </p:nvSpPr>
        <p:spPr>
          <a:noFill/>
        </p:spPr>
        <p:txBody>
          <a:bodyPr/>
          <a:lstStyle/>
          <a:p>
            <a:pPr fontAlgn="base">
              <a:spcAft>
                <a:spcPct val="0"/>
              </a:spcAft>
            </a:pPr>
            <a:fld id="{3FFEEBBD-4FB9-48E0-9BB1-BCD8825CDCDE}" type="slidenum">
              <a:rPr lang="en-US" smtClean="0"/>
              <a:pPr fontAlgn="base">
                <a:spcAft>
                  <a:spcPct val="0"/>
                </a:spcAft>
              </a:pPr>
              <a:t>11</a:t>
            </a:fld>
            <a:endParaRPr lang="en-US" smtClean="0"/>
          </a:p>
        </p:txBody>
      </p:sp>
      <p:pic>
        <p:nvPicPr>
          <p:cNvPr id="199692" name="Picture 8" descr="Cavity_with_E"/>
          <p:cNvPicPr>
            <a:picLocks noChangeAspect="1" noChangeArrowheads="1"/>
          </p:cNvPicPr>
          <p:nvPr/>
        </p:nvPicPr>
        <p:blipFill>
          <a:blip r:embed="rId5" cstate="print"/>
          <a:srcRect/>
          <a:stretch>
            <a:fillRect/>
          </a:stretch>
        </p:blipFill>
        <p:spPr bwMode="auto">
          <a:xfrm>
            <a:off x="4286250" y="1214438"/>
            <a:ext cx="1522413" cy="2786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Espace réservé du pied de page 2"/>
          <p:cNvSpPr>
            <a:spLocks noGrp="1"/>
          </p:cNvSpPr>
          <p:nvPr>
            <p:ph type="ftr" sz="quarter" idx="11"/>
          </p:nvPr>
        </p:nvSpPr>
        <p:spPr>
          <a:xfrm>
            <a:off x="6629400" y="6477000"/>
            <a:ext cx="2438400" cy="244475"/>
          </a:xfrm>
          <a:noFill/>
        </p:spPr>
        <p:txBody>
          <a:bodyPr/>
          <a:lstStyle/>
          <a:p>
            <a:pPr algn="r" fontAlgn="base">
              <a:spcAft>
                <a:spcPct val="0"/>
              </a:spcAft>
            </a:pPr>
            <a:r>
              <a:rPr lang="it-IT" smtClean="0"/>
              <a:t>Silvia Verdú-Andrés</a:t>
            </a:r>
          </a:p>
        </p:txBody>
      </p:sp>
      <p:sp>
        <p:nvSpPr>
          <p:cNvPr id="28677" name="Titolo 1"/>
          <p:cNvSpPr>
            <a:spLocks noGrp="1"/>
          </p:cNvSpPr>
          <p:nvPr>
            <p:ph type="title" idx="4294967295"/>
          </p:nvPr>
        </p:nvSpPr>
        <p:spPr/>
        <p:txBody>
          <a:bodyPr/>
          <a:lstStyle/>
          <a:p>
            <a:pPr>
              <a:defRPr/>
            </a:pPr>
            <a:r>
              <a:rPr lang="it-IT" dirty="0" smtClean="0">
                <a:solidFill>
                  <a:srgbClr val="FFFF00"/>
                </a:solidFill>
              </a:rPr>
              <a:t>Production</a:t>
            </a:r>
          </a:p>
        </p:txBody>
      </p:sp>
      <p:pic>
        <p:nvPicPr>
          <p:cNvPr id="42" name="Picture 41" descr="acc_cell.png"/>
          <p:cNvPicPr>
            <a:picLocks noChangeAspect="1"/>
          </p:cNvPicPr>
          <p:nvPr/>
        </p:nvPicPr>
        <p:blipFill>
          <a:blip r:embed="rId3" cstate="print"/>
          <a:srcRect/>
          <a:stretch>
            <a:fillRect/>
          </a:stretch>
        </p:blipFill>
        <p:spPr bwMode="auto">
          <a:xfrm>
            <a:off x="-228600" y="1905000"/>
            <a:ext cx="5005388" cy="3505200"/>
          </a:xfrm>
          <a:prstGeom prst="rect">
            <a:avLst/>
          </a:prstGeom>
          <a:noFill/>
          <a:ln w="9525">
            <a:noFill/>
            <a:miter lim="800000"/>
            <a:headEnd/>
            <a:tailEnd/>
          </a:ln>
        </p:spPr>
      </p:pic>
      <p:sp>
        <p:nvSpPr>
          <p:cNvPr id="46" name="TextBox 7"/>
          <p:cNvSpPr txBox="1">
            <a:spLocks noChangeArrowheads="1"/>
          </p:cNvSpPr>
          <p:nvPr/>
        </p:nvSpPr>
        <p:spPr bwMode="auto">
          <a:xfrm>
            <a:off x="5029200" y="2497138"/>
            <a:ext cx="3671888" cy="646112"/>
          </a:xfrm>
          <a:prstGeom prst="rect">
            <a:avLst/>
          </a:prstGeom>
          <a:noFill/>
          <a:ln w="9525">
            <a:noFill/>
            <a:miter lim="800000"/>
            <a:headEnd/>
            <a:tailEnd/>
          </a:ln>
        </p:spPr>
        <p:txBody>
          <a:bodyPr>
            <a:spAutoFit/>
          </a:bodyPr>
          <a:lstStyle/>
          <a:p>
            <a:pPr>
              <a:defRPr/>
            </a:pPr>
            <a:r>
              <a:rPr lang="en-US" dirty="0">
                <a:latin typeface="+mn-lt"/>
              </a:rPr>
              <a:t> Accelerating cell @ 3 GHz</a:t>
            </a:r>
          </a:p>
          <a:p>
            <a:pPr>
              <a:defRPr/>
            </a:pPr>
            <a:r>
              <a:rPr lang="en-US" dirty="0">
                <a:latin typeface="+mn-lt"/>
              </a:rPr>
              <a:t>(two unsymmetrical half cells)</a:t>
            </a:r>
          </a:p>
        </p:txBody>
      </p:sp>
      <p:sp>
        <p:nvSpPr>
          <p:cNvPr id="47" name="TextBox 8"/>
          <p:cNvSpPr txBox="1">
            <a:spLocks noChangeArrowheads="1"/>
          </p:cNvSpPr>
          <p:nvPr/>
        </p:nvSpPr>
        <p:spPr bwMode="auto">
          <a:xfrm>
            <a:off x="5029200" y="3354388"/>
            <a:ext cx="3167063" cy="646112"/>
          </a:xfrm>
          <a:prstGeom prst="rect">
            <a:avLst/>
          </a:prstGeom>
          <a:noFill/>
          <a:ln w="9525">
            <a:noFill/>
            <a:miter lim="800000"/>
            <a:headEnd/>
            <a:tailEnd/>
          </a:ln>
        </p:spPr>
        <p:txBody>
          <a:bodyPr>
            <a:spAutoFit/>
          </a:bodyPr>
          <a:lstStyle/>
          <a:p>
            <a:pPr>
              <a:defRPr/>
            </a:pPr>
            <a:r>
              <a:rPr lang="en-US" dirty="0">
                <a:latin typeface="+mn-lt"/>
              </a:rPr>
              <a:t>RF coupling system</a:t>
            </a:r>
          </a:p>
          <a:p>
            <a:pPr>
              <a:defRPr/>
            </a:pPr>
            <a:r>
              <a:rPr lang="en-US" dirty="0">
                <a:latin typeface="+mn-lt"/>
              </a:rPr>
              <a:t>(waveguide, short circuit)</a:t>
            </a:r>
          </a:p>
        </p:txBody>
      </p:sp>
      <p:sp>
        <p:nvSpPr>
          <p:cNvPr id="48" name="TextBox 9"/>
          <p:cNvSpPr txBox="1">
            <a:spLocks noChangeArrowheads="1"/>
          </p:cNvSpPr>
          <p:nvPr/>
        </p:nvSpPr>
        <p:spPr bwMode="auto">
          <a:xfrm>
            <a:off x="5029200" y="4997450"/>
            <a:ext cx="3643313" cy="646113"/>
          </a:xfrm>
          <a:prstGeom prst="rect">
            <a:avLst/>
          </a:prstGeom>
          <a:noFill/>
          <a:ln w="9525">
            <a:noFill/>
            <a:miter lim="800000"/>
            <a:headEnd/>
            <a:tailEnd/>
          </a:ln>
        </p:spPr>
        <p:txBody>
          <a:bodyPr>
            <a:spAutoFit/>
          </a:bodyPr>
          <a:lstStyle/>
          <a:p>
            <a:pPr>
              <a:defRPr/>
            </a:pPr>
            <a:r>
              <a:rPr lang="en-US" dirty="0">
                <a:latin typeface="+mn-lt"/>
              </a:rPr>
              <a:t>Connection to data acquisition</a:t>
            </a:r>
          </a:p>
          <a:p>
            <a:pPr>
              <a:defRPr/>
            </a:pPr>
            <a:r>
              <a:rPr lang="en-US" dirty="0">
                <a:latin typeface="+mn-lt"/>
              </a:rPr>
              <a:t>(through CF flanges)</a:t>
            </a:r>
          </a:p>
        </p:txBody>
      </p:sp>
      <p:grpSp>
        <p:nvGrpSpPr>
          <p:cNvPr id="5" name="Group 52"/>
          <p:cNvGrpSpPr>
            <a:grpSpLocks/>
          </p:cNvGrpSpPr>
          <p:nvPr/>
        </p:nvGrpSpPr>
        <p:grpSpPr bwMode="auto">
          <a:xfrm>
            <a:off x="-228600" y="1905000"/>
            <a:ext cx="5005388" cy="3505200"/>
            <a:chOff x="301752" y="1444752"/>
            <a:chExt cx="5004826" cy="3505208"/>
          </a:xfrm>
        </p:grpSpPr>
        <p:pic>
          <p:nvPicPr>
            <p:cNvPr id="201747" name="Picture 42" descr="acc_cell+wguide.png"/>
            <p:cNvPicPr>
              <a:picLocks noChangeAspect="1"/>
            </p:cNvPicPr>
            <p:nvPr/>
          </p:nvPicPr>
          <p:blipFill>
            <a:blip r:embed="rId4" cstate="print"/>
            <a:srcRect/>
            <a:stretch>
              <a:fillRect/>
            </a:stretch>
          </p:blipFill>
          <p:spPr bwMode="auto">
            <a:xfrm>
              <a:off x="301752" y="1444752"/>
              <a:ext cx="5004826" cy="3505208"/>
            </a:xfrm>
            <a:prstGeom prst="rect">
              <a:avLst/>
            </a:prstGeom>
            <a:noFill/>
            <a:ln w="9525">
              <a:noFill/>
              <a:miter lim="800000"/>
              <a:headEnd/>
              <a:tailEnd/>
            </a:ln>
          </p:spPr>
        </p:pic>
        <p:sp>
          <p:nvSpPr>
            <p:cNvPr id="52" name="Down Arrow 51"/>
            <p:cNvSpPr/>
            <p:nvPr/>
          </p:nvSpPr>
          <p:spPr>
            <a:xfrm>
              <a:off x="4648200" y="1676400"/>
              <a:ext cx="152400" cy="533400"/>
            </a:xfrm>
            <a:prstGeom prst="downArrow">
              <a:avLst/>
            </a:prstGeom>
            <a:solidFill>
              <a:srgbClr val="FF0000"/>
            </a:solidFill>
            <a:ln>
              <a:noFill/>
            </a:ln>
            <a:scene3d>
              <a:camera prst="orthographicFront">
                <a:rot lat="0" lon="0" rev="18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pic>
        <p:nvPicPr>
          <p:cNvPr id="44" name="Picture 43" descr="acc_cell+wguide+short.png"/>
          <p:cNvPicPr>
            <a:picLocks noChangeAspect="1"/>
          </p:cNvPicPr>
          <p:nvPr/>
        </p:nvPicPr>
        <p:blipFill>
          <a:blip r:embed="rId5" cstate="print"/>
          <a:srcRect/>
          <a:stretch>
            <a:fillRect/>
          </a:stretch>
        </p:blipFill>
        <p:spPr bwMode="auto">
          <a:xfrm>
            <a:off x="-228600" y="1905000"/>
            <a:ext cx="5005388" cy="3505200"/>
          </a:xfrm>
          <a:prstGeom prst="rect">
            <a:avLst/>
          </a:prstGeom>
          <a:noFill/>
          <a:ln w="9525">
            <a:noFill/>
            <a:miter lim="800000"/>
            <a:headEnd/>
            <a:tailEnd/>
          </a:ln>
        </p:spPr>
      </p:pic>
      <p:sp>
        <p:nvSpPr>
          <p:cNvPr id="49" name="TextBox 10"/>
          <p:cNvSpPr txBox="1">
            <a:spLocks noChangeArrowheads="1"/>
          </p:cNvSpPr>
          <p:nvPr/>
        </p:nvSpPr>
        <p:spPr bwMode="auto">
          <a:xfrm>
            <a:off x="5029200" y="4211638"/>
            <a:ext cx="3162300" cy="646112"/>
          </a:xfrm>
          <a:prstGeom prst="rect">
            <a:avLst/>
          </a:prstGeom>
          <a:noFill/>
          <a:ln w="9525">
            <a:noFill/>
            <a:miter lim="800000"/>
            <a:headEnd/>
            <a:tailEnd/>
          </a:ln>
        </p:spPr>
        <p:txBody>
          <a:bodyPr>
            <a:spAutoFit/>
          </a:bodyPr>
          <a:lstStyle/>
          <a:p>
            <a:pPr>
              <a:defRPr/>
            </a:pPr>
            <a:r>
              <a:rPr lang="en-US" dirty="0">
                <a:latin typeface="+mn-lt"/>
              </a:rPr>
              <a:t>Cooling system</a:t>
            </a:r>
          </a:p>
          <a:p>
            <a:pPr>
              <a:defRPr/>
            </a:pPr>
            <a:r>
              <a:rPr lang="en-US" dirty="0">
                <a:latin typeface="+mn-lt"/>
              </a:rPr>
              <a:t>(two plates, in-out pipes)</a:t>
            </a:r>
          </a:p>
        </p:txBody>
      </p:sp>
      <p:grpSp>
        <p:nvGrpSpPr>
          <p:cNvPr id="6" name="Group 58"/>
          <p:cNvGrpSpPr>
            <a:grpSpLocks/>
          </p:cNvGrpSpPr>
          <p:nvPr/>
        </p:nvGrpSpPr>
        <p:grpSpPr bwMode="auto">
          <a:xfrm>
            <a:off x="-228600" y="1676400"/>
            <a:ext cx="5005388" cy="3717925"/>
            <a:chOff x="24374" y="3977640"/>
            <a:chExt cx="5004826" cy="3718560"/>
          </a:xfrm>
        </p:grpSpPr>
        <p:pic>
          <p:nvPicPr>
            <p:cNvPr id="201742" name="Picture 44" descr="acc_cell+wguide+short+cool.png"/>
            <p:cNvPicPr>
              <a:picLocks noChangeAspect="1"/>
            </p:cNvPicPr>
            <p:nvPr/>
          </p:nvPicPr>
          <p:blipFill>
            <a:blip r:embed="rId6" cstate="print"/>
            <a:srcRect/>
            <a:stretch>
              <a:fillRect/>
            </a:stretch>
          </p:blipFill>
          <p:spPr bwMode="auto">
            <a:xfrm>
              <a:off x="24374" y="4190992"/>
              <a:ext cx="5004826" cy="3505208"/>
            </a:xfrm>
            <a:prstGeom prst="rect">
              <a:avLst/>
            </a:prstGeom>
            <a:noFill/>
            <a:ln w="9525">
              <a:noFill/>
              <a:miter lim="800000"/>
              <a:headEnd/>
              <a:tailEnd/>
            </a:ln>
          </p:spPr>
        </p:pic>
        <p:sp>
          <p:nvSpPr>
            <p:cNvPr id="54" name="Down Arrow 53"/>
            <p:cNvSpPr/>
            <p:nvPr/>
          </p:nvSpPr>
          <p:spPr>
            <a:xfrm>
              <a:off x="1344168" y="5367528"/>
              <a:ext cx="76200" cy="381000"/>
            </a:xfrm>
            <a:prstGeom prst="downArrow">
              <a:avLst/>
            </a:prstGeom>
            <a:solidFill>
              <a:srgbClr val="00B0F0"/>
            </a:solidFill>
            <a:ln>
              <a:noFill/>
            </a:ln>
            <a:scene3d>
              <a:camera prst="orthographicFront">
                <a:rot lat="0" lon="0" rev="7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Down Arrow 54"/>
            <p:cNvSpPr/>
            <p:nvPr/>
          </p:nvSpPr>
          <p:spPr>
            <a:xfrm>
              <a:off x="3931920" y="4096512"/>
              <a:ext cx="76200" cy="381000"/>
            </a:xfrm>
            <a:prstGeom prst="downArrow">
              <a:avLst/>
            </a:prstGeom>
            <a:solidFill>
              <a:srgbClr val="00B0F0"/>
            </a:solidFill>
            <a:ln>
              <a:noFill/>
            </a:ln>
            <a:scene3d>
              <a:camera prst="orthographicFront">
                <a:rot lat="0" lon="0" rev="7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Down Arrow 55"/>
            <p:cNvSpPr/>
            <p:nvPr/>
          </p:nvSpPr>
          <p:spPr>
            <a:xfrm>
              <a:off x="1545336" y="5486400"/>
              <a:ext cx="76200" cy="381000"/>
            </a:xfrm>
            <a:prstGeom prst="downArrow">
              <a:avLst/>
            </a:prstGeom>
            <a:solidFill>
              <a:srgbClr val="00B0F0"/>
            </a:solidFill>
            <a:ln>
              <a:noFill/>
            </a:ln>
            <a:scene3d>
              <a:camera prst="orthographicFront">
                <a:rot lat="0" lon="0" rev="18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Down Arrow 57"/>
            <p:cNvSpPr/>
            <p:nvPr/>
          </p:nvSpPr>
          <p:spPr>
            <a:xfrm>
              <a:off x="3749040" y="3977640"/>
              <a:ext cx="76200" cy="381000"/>
            </a:xfrm>
            <a:prstGeom prst="downArrow">
              <a:avLst/>
            </a:prstGeom>
            <a:solidFill>
              <a:srgbClr val="00B0F0"/>
            </a:solidFill>
            <a:ln>
              <a:noFill/>
            </a:ln>
            <a:scene3d>
              <a:camera prst="orthographicFront">
                <a:rot lat="0" lon="0" rev="18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pic>
        <p:nvPicPr>
          <p:cNvPr id="41" name="Picture 40" descr="assembly.png"/>
          <p:cNvPicPr>
            <a:picLocks noChangeAspect="1"/>
          </p:cNvPicPr>
          <p:nvPr/>
        </p:nvPicPr>
        <p:blipFill>
          <a:blip r:embed="rId7" cstate="print"/>
          <a:srcRect/>
          <a:stretch>
            <a:fillRect/>
          </a:stretch>
        </p:blipFill>
        <p:spPr bwMode="auto">
          <a:xfrm>
            <a:off x="-228600" y="1905000"/>
            <a:ext cx="5005388" cy="3505200"/>
          </a:xfrm>
          <a:prstGeom prst="rect">
            <a:avLst/>
          </a:prstGeom>
          <a:noFill/>
          <a:ln w="9525">
            <a:noFill/>
            <a:miter lim="800000"/>
            <a:headEnd/>
            <a:tailEnd/>
          </a:ln>
        </p:spPr>
      </p:pic>
      <p:sp>
        <p:nvSpPr>
          <p:cNvPr id="201740" name="TextBox 30"/>
          <p:cNvSpPr txBox="1">
            <a:spLocks noChangeArrowheads="1"/>
          </p:cNvSpPr>
          <p:nvPr/>
        </p:nvSpPr>
        <p:spPr bwMode="auto">
          <a:xfrm>
            <a:off x="5286375" y="1071563"/>
            <a:ext cx="2265363" cy="1338262"/>
          </a:xfrm>
          <a:prstGeom prst="rect">
            <a:avLst/>
          </a:prstGeom>
          <a:noFill/>
          <a:ln w="9525">
            <a:noFill/>
            <a:miter lim="800000"/>
            <a:headEnd/>
            <a:tailEnd/>
          </a:ln>
        </p:spPr>
        <p:txBody>
          <a:bodyPr wrap="none">
            <a:spAutoFit/>
          </a:bodyPr>
          <a:lstStyle/>
          <a:p>
            <a:pPr>
              <a:lnSpc>
                <a:spcPct val="150000"/>
              </a:lnSpc>
              <a:buFont typeface="Wingdings" pitchFamily="2" charset="2"/>
              <a:buChar char="§"/>
            </a:pPr>
            <a:r>
              <a:rPr lang="fr-CH">
                <a:solidFill>
                  <a:srgbClr val="FFFF00"/>
                </a:solidFill>
              </a:rPr>
              <a:t> OFE copper</a:t>
            </a:r>
          </a:p>
          <a:p>
            <a:pPr>
              <a:lnSpc>
                <a:spcPct val="150000"/>
              </a:lnSpc>
              <a:buFont typeface="Wingdings" pitchFamily="2" charset="2"/>
              <a:buChar char="§"/>
            </a:pPr>
            <a:r>
              <a:rPr lang="fr-CH">
                <a:solidFill>
                  <a:srgbClr val="FFFF00"/>
                </a:solidFill>
              </a:rPr>
              <a:t> 0.02 mm tolerance</a:t>
            </a:r>
          </a:p>
          <a:p>
            <a:pPr>
              <a:lnSpc>
                <a:spcPct val="150000"/>
              </a:lnSpc>
              <a:buFont typeface="Wingdings" pitchFamily="2" charset="2"/>
              <a:buChar char="§"/>
            </a:pPr>
            <a:r>
              <a:rPr lang="fr-CH">
                <a:solidFill>
                  <a:srgbClr val="FFFF00"/>
                </a:solidFill>
              </a:rPr>
              <a:t> 0.4 </a:t>
            </a:r>
            <a:r>
              <a:rPr lang="fr-CH">
                <a:solidFill>
                  <a:srgbClr val="FFFF00"/>
                </a:solidFill>
                <a:latin typeface="Symbol" pitchFamily="18" charset="2"/>
              </a:rPr>
              <a:t>m</a:t>
            </a:r>
            <a:r>
              <a:rPr lang="fr-CH">
                <a:solidFill>
                  <a:srgbClr val="FFFF00"/>
                </a:solidFill>
              </a:rPr>
              <a:t>m roughness</a:t>
            </a:r>
            <a:endParaRPr lang="en-US">
              <a:solidFill>
                <a:srgbClr val="FFFF00"/>
              </a:solidFill>
            </a:endParaRPr>
          </a:p>
        </p:txBody>
      </p:sp>
      <p:sp>
        <p:nvSpPr>
          <p:cNvPr id="201741" name="Slide Number Placeholder 21"/>
          <p:cNvSpPr>
            <a:spLocks noGrp="1"/>
          </p:cNvSpPr>
          <p:nvPr>
            <p:ph type="sldNum" sz="quarter" idx="12"/>
          </p:nvPr>
        </p:nvSpPr>
        <p:spPr>
          <a:noFill/>
        </p:spPr>
        <p:txBody>
          <a:bodyPr/>
          <a:lstStyle/>
          <a:p>
            <a:pPr fontAlgn="base">
              <a:spcAft>
                <a:spcPct val="0"/>
              </a:spcAft>
            </a:pPr>
            <a:fld id="{D037230B-9A12-4A28-8265-62280811A4C2}" type="slidenum">
              <a:rPr lang="en-US" smtClean="0"/>
              <a:pPr fontAlgn="base">
                <a:spcAft>
                  <a:spcPct val="0"/>
                </a:spcAft>
              </a:pPr>
              <a:t>12</a:t>
            </a:fld>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childTnLst>
                                </p:cTn>
                              </p:par>
                              <p:par>
                                <p:cTn id="8" presetID="10" presetClass="entr" presetSubtype="0"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2000"/>
                                        <p:tgtEl>
                                          <p:spTgt spid="4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2000"/>
                                        <p:tgtEl>
                                          <p:spTgt spid="47"/>
                                        </p:tgtEl>
                                      </p:cBhvr>
                                    </p:animEffect>
                                  </p:childTnLst>
                                </p:cTn>
                              </p:par>
                            </p:childTnLst>
                          </p:cTn>
                        </p:par>
                        <p:par>
                          <p:cTn id="19" fill="hold">
                            <p:stCondLst>
                              <p:cond delay="2000"/>
                            </p:stCondLst>
                            <p:childTnLst>
                              <p:par>
                                <p:cTn id="20" presetID="10" presetClass="entr" presetSubtype="0" fill="hold" nodeType="afterEffect">
                                  <p:stCondLst>
                                    <p:cond delay="50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1000"/>
                                        <p:tgtEl>
                                          <p:spTgt spid="44"/>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5"/>
                                        </p:tgtEl>
                                        <p:attrNameLst>
                                          <p:attrName>style.visibility</p:attrName>
                                        </p:attrNameLst>
                                      </p:cBhvr>
                                      <p:to>
                                        <p:strVal val="hidden"/>
                                      </p:to>
                                    </p:set>
                                  </p:childTnLst>
                                </p:cTn>
                              </p:par>
                              <p:par>
                                <p:cTn id="27" presetID="10" presetClass="entr" presetSubtype="0"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2000"/>
                                        <p:tgtEl>
                                          <p:spTgt spid="49"/>
                                        </p:tgtEl>
                                      </p:cBhvr>
                                    </p:animEffect>
                                  </p:childTnLst>
                                </p:cTn>
                              </p:par>
                              <p:par>
                                <p:cTn id="30" presetID="10"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1000"/>
                                        <p:tgtEl>
                                          <p:spTgt spid="4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2000"/>
                                        <p:tgtEl>
                                          <p:spTgt spid="48"/>
                                        </p:tgtEl>
                                      </p:cBhvr>
                                    </p:animEffect>
                                  </p:childTnLst>
                                </p:cTn>
                              </p:par>
                            </p:childTnLst>
                          </p:cTn>
                        </p:par>
                        <p:par>
                          <p:cTn id="41" fill="hold">
                            <p:stCondLst>
                              <p:cond delay="2000"/>
                            </p:stCondLst>
                            <p:childTnLst>
                              <p:par>
                                <p:cTn id="42" presetID="10" presetClass="exit" presetSubtype="0" fill="hold" nodeType="afterEffect">
                                  <p:stCondLst>
                                    <p:cond delay="0"/>
                                  </p:stCondLst>
                                  <p:childTnLst>
                                    <p:animEffect transition="out" filter="fade">
                                      <p:cBhvr>
                                        <p:cTn id="43" dur="1000"/>
                                        <p:tgtEl>
                                          <p:spTgt spid="6"/>
                                        </p:tgtEl>
                                      </p:cBhvr>
                                    </p:animEffect>
                                    <p:set>
                                      <p:cBhvr>
                                        <p:cTn id="44" dur="1" fill="hold">
                                          <p:stCondLst>
                                            <p:cond delay="999"/>
                                          </p:stCondLst>
                                        </p:cTn>
                                        <p:tgtEl>
                                          <p:spTgt spid="6"/>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1" nodeType="clickEffect">
                                  <p:stCondLst>
                                    <p:cond delay="0"/>
                                  </p:stCondLst>
                                  <p:childTnLst>
                                    <p:set>
                                      <p:cBhvr>
                                        <p:cTn id="4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7" grpId="1"/>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04775"/>
            <a:ext cx="7772400" cy="709613"/>
          </a:xfrm>
        </p:spPr>
        <p:txBody>
          <a:bodyPr/>
          <a:lstStyle/>
          <a:p>
            <a:pPr>
              <a:defRPr/>
            </a:pPr>
            <a:r>
              <a:rPr lang="fr-CH" dirty="0" smtClean="0"/>
              <a:t>Production</a:t>
            </a:r>
            <a:endParaRPr lang="en-US" dirty="0"/>
          </a:p>
        </p:txBody>
      </p:sp>
      <p:sp>
        <p:nvSpPr>
          <p:cNvPr id="203778" name="Footer Placeholder 4"/>
          <p:cNvSpPr>
            <a:spLocks noGrp="1"/>
          </p:cNvSpPr>
          <p:nvPr>
            <p:ph type="ftr" sz="quarter" idx="11"/>
          </p:nvPr>
        </p:nvSpPr>
        <p:spPr>
          <a:noFill/>
        </p:spPr>
        <p:txBody>
          <a:bodyPr/>
          <a:lstStyle/>
          <a:p>
            <a:pPr fontAlgn="base">
              <a:spcAft>
                <a:spcPct val="0"/>
              </a:spcAft>
            </a:pPr>
            <a:r>
              <a:rPr lang="en-US" smtClean="0"/>
              <a:t>Silvia Verdú-Andrés</a:t>
            </a:r>
          </a:p>
        </p:txBody>
      </p:sp>
      <p:sp>
        <p:nvSpPr>
          <p:cNvPr id="7" name="Text Box 84"/>
          <p:cNvSpPr txBox="1">
            <a:spLocks noChangeArrowheads="1"/>
          </p:cNvSpPr>
          <p:nvPr/>
        </p:nvSpPr>
        <p:spPr bwMode="auto">
          <a:xfrm>
            <a:off x="576263" y="1866900"/>
            <a:ext cx="8353425" cy="1347788"/>
          </a:xfrm>
          <a:prstGeom prst="rect">
            <a:avLst/>
          </a:prstGeom>
          <a:noFill/>
          <a:ln w="9525">
            <a:noFill/>
            <a:miter lim="800000"/>
            <a:headEnd/>
            <a:tailEnd/>
          </a:ln>
        </p:spPr>
        <p:txBody>
          <a:bodyPr>
            <a:spAutoFit/>
          </a:bodyPr>
          <a:lstStyle/>
          <a:p>
            <a:pPr>
              <a:spcBef>
                <a:spcPct val="20000"/>
              </a:spcBef>
              <a:buFont typeface="Wingdings" pitchFamily="2" charset="2"/>
              <a:buChar char="v"/>
              <a:defRPr/>
            </a:pPr>
            <a:r>
              <a:rPr lang="en-GB" sz="2400" dirty="0">
                <a:latin typeface="+mj-lt"/>
              </a:rPr>
              <a:t>  Machining at </a:t>
            </a:r>
            <a:r>
              <a:rPr lang="en-GB" sz="2400" dirty="0" err="1">
                <a:latin typeface="+mj-lt"/>
              </a:rPr>
              <a:t>Veca</a:t>
            </a:r>
            <a:r>
              <a:rPr lang="en-GB" sz="2400" dirty="0">
                <a:latin typeface="+mj-lt"/>
              </a:rPr>
              <a:t> (Modena, Italy)</a:t>
            </a:r>
          </a:p>
          <a:p>
            <a:pPr>
              <a:spcBef>
                <a:spcPct val="20000"/>
              </a:spcBef>
              <a:buFont typeface="Wingdings" pitchFamily="2" charset="2"/>
              <a:buChar char="v"/>
              <a:defRPr/>
            </a:pPr>
            <a:r>
              <a:rPr lang="en-GB" sz="2400" dirty="0">
                <a:latin typeface="+mj-lt"/>
              </a:rPr>
              <a:t>  Cleaning at CERN (Geneva, Switzerland)</a:t>
            </a:r>
          </a:p>
          <a:p>
            <a:pPr>
              <a:spcBef>
                <a:spcPct val="20000"/>
              </a:spcBef>
              <a:buFont typeface="Wingdings" pitchFamily="2" charset="2"/>
              <a:buChar char="v"/>
              <a:defRPr/>
            </a:pPr>
            <a:r>
              <a:rPr lang="en-GB" sz="2400" dirty="0">
                <a:latin typeface="+mj-lt"/>
              </a:rPr>
              <a:t>  (vacuum) Brazing at Bodycote (Annecy, France)</a:t>
            </a:r>
          </a:p>
        </p:txBody>
      </p:sp>
      <p:sp>
        <p:nvSpPr>
          <p:cNvPr id="203780" name="TextBox 8"/>
          <p:cNvSpPr txBox="1">
            <a:spLocks noChangeArrowheads="1"/>
          </p:cNvSpPr>
          <p:nvPr/>
        </p:nvSpPr>
        <p:spPr bwMode="auto">
          <a:xfrm>
            <a:off x="1000125" y="4214813"/>
            <a:ext cx="4489450" cy="461962"/>
          </a:xfrm>
          <a:prstGeom prst="rect">
            <a:avLst/>
          </a:prstGeom>
          <a:noFill/>
          <a:ln w="9525">
            <a:noFill/>
            <a:miter lim="800000"/>
            <a:headEnd/>
            <a:tailEnd/>
          </a:ln>
        </p:spPr>
        <p:txBody>
          <a:bodyPr wrap="none">
            <a:spAutoFit/>
          </a:bodyPr>
          <a:lstStyle/>
          <a:p>
            <a:r>
              <a:rPr lang="fr-CH" sz="2400" b="1">
                <a:solidFill>
                  <a:schemeClr val="accent1"/>
                </a:solidFill>
              </a:rPr>
              <a:t>Done in less than one month!</a:t>
            </a:r>
            <a:endParaRPr lang="en-US" b="1">
              <a:solidFill>
                <a:schemeClr val="accent1"/>
              </a:solidFill>
            </a:endParaRPr>
          </a:p>
        </p:txBody>
      </p:sp>
      <p:sp>
        <p:nvSpPr>
          <p:cNvPr id="203781" name="Slide Number Placeholder 5"/>
          <p:cNvSpPr>
            <a:spLocks noGrp="1"/>
          </p:cNvSpPr>
          <p:nvPr>
            <p:ph type="sldNum" sz="quarter" idx="12"/>
          </p:nvPr>
        </p:nvSpPr>
        <p:spPr>
          <a:noFill/>
        </p:spPr>
        <p:txBody>
          <a:bodyPr/>
          <a:lstStyle/>
          <a:p>
            <a:pPr fontAlgn="base">
              <a:spcAft>
                <a:spcPct val="0"/>
              </a:spcAft>
            </a:pPr>
            <a:fld id="{0264E41A-470D-46A0-B509-63AACDB51995}" type="slidenum">
              <a:rPr lang="en-US" smtClean="0"/>
              <a:pPr fontAlgn="base">
                <a:spcAft>
                  <a:spcPct val="0"/>
                </a:spcAft>
              </a:pPr>
              <a:t>13</a:t>
            </a:fld>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04775"/>
            <a:ext cx="7772400" cy="709613"/>
          </a:xfrm>
        </p:spPr>
        <p:txBody>
          <a:bodyPr/>
          <a:lstStyle/>
          <a:p>
            <a:pPr>
              <a:defRPr/>
            </a:pPr>
            <a:r>
              <a:rPr lang="fr-CH" dirty="0" err="1" smtClean="0"/>
              <a:t>Low</a:t>
            </a:r>
            <a:r>
              <a:rPr lang="fr-CH" dirty="0" smtClean="0"/>
              <a:t> power test</a:t>
            </a:r>
            <a:endParaRPr lang="en-US" dirty="0"/>
          </a:p>
        </p:txBody>
      </p:sp>
      <p:sp>
        <p:nvSpPr>
          <p:cNvPr id="205826" name="Footer Placeholder 4"/>
          <p:cNvSpPr>
            <a:spLocks noGrp="1"/>
          </p:cNvSpPr>
          <p:nvPr>
            <p:ph type="ftr" sz="quarter" idx="11"/>
          </p:nvPr>
        </p:nvSpPr>
        <p:spPr>
          <a:noFill/>
        </p:spPr>
        <p:txBody>
          <a:bodyPr/>
          <a:lstStyle/>
          <a:p>
            <a:pPr fontAlgn="base">
              <a:spcAft>
                <a:spcPct val="0"/>
              </a:spcAft>
            </a:pPr>
            <a:r>
              <a:rPr lang="en-US" smtClean="0"/>
              <a:t>Silvia Verdú-Andrés</a:t>
            </a:r>
          </a:p>
        </p:txBody>
      </p:sp>
      <p:pic>
        <p:nvPicPr>
          <p:cNvPr id="8" name="Picture 9"/>
          <p:cNvPicPr>
            <a:picLocks noChangeAspect="1" noChangeArrowheads="1"/>
          </p:cNvPicPr>
          <p:nvPr/>
        </p:nvPicPr>
        <p:blipFill>
          <a:blip r:embed="rId3" cstate="print"/>
          <a:srcRect l="1667" r="618"/>
          <a:stretch>
            <a:fillRect/>
          </a:stretch>
        </p:blipFill>
        <p:spPr bwMode="auto">
          <a:xfrm>
            <a:off x="714375" y="1143000"/>
            <a:ext cx="8001000" cy="3616325"/>
          </a:xfrm>
          <a:prstGeom prst="rect">
            <a:avLst/>
          </a:prstGeom>
          <a:ln>
            <a:headEnd/>
            <a:tailEnd/>
          </a:ln>
        </p:spPr>
        <p:style>
          <a:lnRef idx="1">
            <a:schemeClr val="accent1"/>
          </a:lnRef>
          <a:fillRef idx="2">
            <a:schemeClr val="accent1"/>
          </a:fillRef>
          <a:effectRef idx="1">
            <a:schemeClr val="accent1"/>
          </a:effectRef>
          <a:fontRef idx="minor">
            <a:schemeClr val="dk1"/>
          </a:fontRef>
        </p:style>
      </p:pic>
      <p:sp>
        <p:nvSpPr>
          <p:cNvPr id="9" name="TextBox 6"/>
          <p:cNvSpPr txBox="1">
            <a:spLocks noChangeArrowheads="1"/>
          </p:cNvSpPr>
          <p:nvPr/>
        </p:nvSpPr>
        <p:spPr bwMode="auto">
          <a:xfrm>
            <a:off x="954088" y="2852738"/>
            <a:ext cx="1403350" cy="36671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defRPr/>
            </a:pPr>
            <a:r>
              <a:rPr lang="fr-CH" b="1" dirty="0">
                <a:latin typeface="Calibri" pitchFamily="34" charset="0"/>
              </a:rPr>
              <a:t>Short Circuit</a:t>
            </a:r>
            <a:endParaRPr lang="en-US" b="1" dirty="0">
              <a:latin typeface="Calibri" pitchFamily="34" charset="0"/>
            </a:endParaRPr>
          </a:p>
        </p:txBody>
      </p:sp>
      <p:sp>
        <p:nvSpPr>
          <p:cNvPr id="10" name="TextBox 7"/>
          <p:cNvSpPr txBox="1">
            <a:spLocks noChangeArrowheads="1"/>
          </p:cNvSpPr>
          <p:nvPr/>
        </p:nvSpPr>
        <p:spPr bwMode="auto">
          <a:xfrm>
            <a:off x="4073525" y="3617913"/>
            <a:ext cx="1692275" cy="36671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defRPr/>
            </a:pPr>
            <a:r>
              <a:rPr lang="fr-CH" b="1" dirty="0">
                <a:latin typeface="Calibri" pitchFamily="34" charset="0"/>
              </a:rPr>
              <a:t>Test </a:t>
            </a:r>
            <a:r>
              <a:rPr lang="fr-CH" b="1" dirty="0" err="1">
                <a:latin typeface="Calibri" pitchFamily="34" charset="0"/>
              </a:rPr>
              <a:t>Cavity</a:t>
            </a:r>
            <a:endParaRPr lang="en-US" b="1" dirty="0">
              <a:latin typeface="Calibri" pitchFamily="34" charset="0"/>
            </a:endParaRPr>
          </a:p>
        </p:txBody>
      </p:sp>
      <p:sp>
        <p:nvSpPr>
          <p:cNvPr id="11" name="Up Arrow 10"/>
          <p:cNvSpPr/>
          <p:nvPr/>
        </p:nvSpPr>
        <p:spPr bwMode="auto">
          <a:xfrm rot="1200000">
            <a:off x="4754563" y="3124200"/>
            <a:ext cx="400050" cy="528638"/>
          </a:xfrm>
          <a:prstGeom prst="upArrow">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14" name="TextBox 8"/>
          <p:cNvSpPr txBox="1">
            <a:spLocks noChangeArrowheads="1"/>
          </p:cNvSpPr>
          <p:nvPr/>
        </p:nvSpPr>
        <p:spPr bwMode="auto">
          <a:xfrm>
            <a:off x="7434263" y="1773238"/>
            <a:ext cx="1066800" cy="36988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defRPr/>
            </a:pPr>
            <a:r>
              <a:rPr lang="fr-CH" b="1">
                <a:latin typeface="Calibri" pitchFamily="34" charset="0"/>
              </a:rPr>
              <a:t>RF input</a:t>
            </a:r>
            <a:endParaRPr lang="en-US" b="1">
              <a:latin typeface="Calibri" pitchFamily="34" charset="0"/>
            </a:endParaRPr>
          </a:p>
        </p:txBody>
      </p:sp>
      <p:sp>
        <p:nvSpPr>
          <p:cNvPr id="13" name="Up Arrow 12"/>
          <p:cNvSpPr/>
          <p:nvPr/>
        </p:nvSpPr>
        <p:spPr bwMode="auto">
          <a:xfrm rot="1200000">
            <a:off x="1846263" y="2432050"/>
            <a:ext cx="400050" cy="457200"/>
          </a:xfrm>
          <a:prstGeom prst="upArrow">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pic>
        <p:nvPicPr>
          <p:cNvPr id="205833" name="Picture 21"/>
          <p:cNvPicPr>
            <a:picLocks noChangeAspect="1" noChangeArrowheads="1"/>
          </p:cNvPicPr>
          <p:nvPr/>
        </p:nvPicPr>
        <p:blipFill>
          <a:blip r:embed="rId4" cstate="print"/>
          <a:srcRect/>
          <a:stretch>
            <a:fillRect/>
          </a:stretch>
        </p:blipFill>
        <p:spPr bwMode="auto">
          <a:xfrm>
            <a:off x="0" y="4321175"/>
            <a:ext cx="5472113" cy="2536825"/>
          </a:xfrm>
          <a:prstGeom prst="rect">
            <a:avLst/>
          </a:prstGeom>
          <a:noFill/>
          <a:ln w="9525">
            <a:noFill/>
            <a:miter lim="800000"/>
            <a:headEnd/>
            <a:tailEnd/>
          </a:ln>
        </p:spPr>
      </p:pic>
      <p:sp>
        <p:nvSpPr>
          <p:cNvPr id="17" name="TextBox 16"/>
          <p:cNvSpPr txBox="1">
            <a:spLocks noChangeArrowheads="1"/>
          </p:cNvSpPr>
          <p:nvPr/>
        </p:nvSpPr>
        <p:spPr bwMode="auto">
          <a:xfrm>
            <a:off x="5691188" y="5114925"/>
            <a:ext cx="3024187" cy="957263"/>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defRPr/>
            </a:pPr>
            <a:r>
              <a:rPr lang="en-US" dirty="0">
                <a:solidFill>
                  <a:schemeClr val="bg2"/>
                </a:solidFill>
                <a:latin typeface="Calibri" pitchFamily="34" charset="0"/>
              </a:rPr>
              <a:t>f</a:t>
            </a:r>
            <a:r>
              <a:rPr lang="en-US" baseline="-25000" dirty="0">
                <a:solidFill>
                  <a:schemeClr val="bg2"/>
                </a:solidFill>
                <a:latin typeface="Calibri" pitchFamily="34" charset="0"/>
              </a:rPr>
              <a:t>0</a:t>
            </a:r>
            <a:r>
              <a:rPr lang="en-US" dirty="0">
                <a:solidFill>
                  <a:schemeClr val="bg2"/>
                </a:solidFill>
                <a:latin typeface="Calibri" pitchFamily="34" charset="0"/>
              </a:rPr>
              <a:t>= 3000.2 MHz</a:t>
            </a:r>
          </a:p>
          <a:p>
            <a:pPr>
              <a:defRPr/>
            </a:pPr>
            <a:r>
              <a:rPr lang="en-US" dirty="0">
                <a:solidFill>
                  <a:schemeClr val="bg2"/>
                </a:solidFill>
                <a:latin typeface="Calibri" pitchFamily="34" charset="0"/>
              </a:rPr>
              <a:t>Q</a:t>
            </a:r>
            <a:r>
              <a:rPr lang="en-US" baseline="-25000" dirty="0">
                <a:solidFill>
                  <a:schemeClr val="bg2"/>
                </a:solidFill>
                <a:latin typeface="Calibri" pitchFamily="34" charset="0"/>
              </a:rPr>
              <a:t>0</a:t>
            </a:r>
            <a:r>
              <a:rPr lang="en-US" dirty="0">
                <a:solidFill>
                  <a:schemeClr val="bg2"/>
                </a:solidFill>
                <a:latin typeface="Calibri" pitchFamily="34" charset="0"/>
              </a:rPr>
              <a:t>= 8650 (96% Q</a:t>
            </a:r>
            <a:r>
              <a:rPr lang="en-US" baseline="-25000" dirty="0">
                <a:solidFill>
                  <a:schemeClr val="bg2"/>
                </a:solidFill>
                <a:latin typeface="Calibri" pitchFamily="34" charset="0"/>
              </a:rPr>
              <a:t>0,sim</a:t>
            </a:r>
            <a:r>
              <a:rPr lang="en-US" dirty="0">
                <a:solidFill>
                  <a:schemeClr val="bg2"/>
                </a:solidFill>
                <a:latin typeface="Calibri" pitchFamily="34" charset="0"/>
              </a:rPr>
              <a:t>)</a:t>
            </a:r>
          </a:p>
          <a:p>
            <a:pPr>
              <a:defRPr/>
            </a:pPr>
            <a:r>
              <a:rPr lang="en-US" dirty="0">
                <a:solidFill>
                  <a:schemeClr val="bg2"/>
                </a:solidFill>
                <a:latin typeface="Symbol" pitchFamily="18" charset="2"/>
              </a:rPr>
              <a:t>b</a:t>
            </a:r>
            <a:r>
              <a:rPr lang="en-US" dirty="0">
                <a:solidFill>
                  <a:schemeClr val="bg2"/>
                </a:solidFill>
                <a:latin typeface="Calibri" pitchFamily="34" charset="0"/>
              </a:rPr>
              <a:t> = 0.92,   </a:t>
            </a:r>
            <a:r>
              <a:rPr lang="en-US" dirty="0">
                <a:solidFill>
                  <a:schemeClr val="bg2"/>
                </a:solidFill>
                <a:latin typeface="Symbol" pitchFamily="18" charset="2"/>
              </a:rPr>
              <a:t>G</a:t>
            </a:r>
            <a:r>
              <a:rPr lang="en-US" dirty="0">
                <a:solidFill>
                  <a:schemeClr val="bg2"/>
                </a:solidFill>
                <a:latin typeface="Calibri" pitchFamily="34" charset="0"/>
              </a:rPr>
              <a:t>=-27 dB </a:t>
            </a:r>
          </a:p>
        </p:txBody>
      </p:sp>
      <p:sp>
        <p:nvSpPr>
          <p:cNvPr id="20" name="Up Arrow 19"/>
          <p:cNvSpPr/>
          <p:nvPr/>
        </p:nvSpPr>
        <p:spPr bwMode="auto">
          <a:xfrm rot="11635397" flipH="1">
            <a:off x="7721600" y="2124075"/>
            <a:ext cx="400050" cy="528638"/>
          </a:xfrm>
          <a:prstGeom prst="upArrow">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205836" name="Slide Number Placeholder 14"/>
          <p:cNvSpPr>
            <a:spLocks noGrp="1"/>
          </p:cNvSpPr>
          <p:nvPr>
            <p:ph type="sldNum" sz="quarter" idx="12"/>
          </p:nvPr>
        </p:nvSpPr>
        <p:spPr>
          <a:noFill/>
        </p:spPr>
        <p:txBody>
          <a:bodyPr/>
          <a:lstStyle/>
          <a:p>
            <a:pPr fontAlgn="base">
              <a:spcAft>
                <a:spcPct val="0"/>
              </a:spcAft>
            </a:pPr>
            <a:fld id="{998CBCF7-6F03-4703-9BC3-DE637A101A7F}" type="slidenum">
              <a:rPr lang="en-US" smtClean="0"/>
              <a:pPr fontAlgn="base">
                <a:spcAft>
                  <a:spcPct val="0"/>
                </a:spcAft>
              </a:pPr>
              <a:t>14</a:t>
            </a:fld>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Espace réservé du pied de page 2"/>
          <p:cNvSpPr>
            <a:spLocks noGrp="1"/>
          </p:cNvSpPr>
          <p:nvPr>
            <p:ph type="ftr" sz="quarter" idx="11"/>
          </p:nvPr>
        </p:nvSpPr>
        <p:spPr>
          <a:xfrm>
            <a:off x="6629400" y="6477000"/>
            <a:ext cx="2438400" cy="244475"/>
          </a:xfrm>
          <a:noFill/>
        </p:spPr>
        <p:txBody>
          <a:bodyPr/>
          <a:lstStyle/>
          <a:p>
            <a:pPr algn="r" fontAlgn="base">
              <a:spcAft>
                <a:spcPct val="0"/>
              </a:spcAft>
            </a:pPr>
            <a:r>
              <a:rPr lang="it-IT" smtClean="0"/>
              <a:t>Silvia Verdú-Andrés</a:t>
            </a:r>
          </a:p>
        </p:txBody>
      </p:sp>
      <p:sp>
        <p:nvSpPr>
          <p:cNvPr id="34820" name="Rectangle 2"/>
          <p:cNvSpPr>
            <a:spLocks noGrp="1"/>
          </p:cNvSpPr>
          <p:nvPr>
            <p:ph type="title" idx="4294967295"/>
          </p:nvPr>
        </p:nvSpPr>
        <p:spPr>
          <a:xfrm>
            <a:off x="1143000" y="258763"/>
            <a:ext cx="7772400" cy="647700"/>
          </a:xfrm>
        </p:spPr>
        <p:txBody>
          <a:bodyPr/>
          <a:lstStyle/>
          <a:p>
            <a:pPr>
              <a:defRPr/>
            </a:pPr>
            <a:r>
              <a:rPr lang="en-US" sz="3600" dirty="0" smtClean="0"/>
              <a:t>First high-power test: </a:t>
            </a:r>
            <a:r>
              <a:rPr lang="en-US" sz="3600" i="0" dirty="0" smtClean="0">
                <a:solidFill>
                  <a:schemeClr val="tx1"/>
                </a:solidFill>
              </a:rPr>
              <a:t>objectives</a:t>
            </a:r>
          </a:p>
        </p:txBody>
      </p:sp>
      <p:sp>
        <p:nvSpPr>
          <p:cNvPr id="151566" name="Text Box 14"/>
          <p:cNvSpPr txBox="1">
            <a:spLocks noChangeArrowheads="1"/>
          </p:cNvSpPr>
          <p:nvPr/>
        </p:nvSpPr>
        <p:spPr bwMode="auto">
          <a:xfrm>
            <a:off x="468313" y="1708150"/>
            <a:ext cx="8353425" cy="3846513"/>
          </a:xfrm>
          <a:prstGeom prst="rect">
            <a:avLst/>
          </a:prstGeom>
          <a:noFill/>
          <a:ln w="9525">
            <a:noFill/>
            <a:miter lim="800000"/>
            <a:headEnd/>
            <a:tailEnd/>
          </a:ln>
        </p:spPr>
        <p:txBody>
          <a:bodyPr>
            <a:spAutoFit/>
          </a:bodyPr>
          <a:lstStyle/>
          <a:p>
            <a:pPr>
              <a:spcBef>
                <a:spcPct val="50000"/>
              </a:spcBef>
              <a:buFontTx/>
              <a:buChar char="•"/>
              <a:defRPr/>
            </a:pPr>
            <a:endParaRPr lang="en-GB" sz="400" dirty="0">
              <a:latin typeface="Georgia" pitchFamily="18" charset="0"/>
            </a:endParaRPr>
          </a:p>
          <a:p>
            <a:pPr>
              <a:spcBef>
                <a:spcPct val="50000"/>
              </a:spcBef>
              <a:buFont typeface="Wingdings" pitchFamily="2" charset="2"/>
              <a:buChar char="v"/>
              <a:defRPr/>
            </a:pPr>
            <a:r>
              <a:rPr lang="en-GB" sz="2400" u="sng" dirty="0">
                <a:latin typeface="+mn-lt"/>
              </a:rPr>
              <a:t>Debugging</a:t>
            </a:r>
            <a:r>
              <a:rPr lang="en-GB" sz="2400" dirty="0">
                <a:latin typeface="+mn-lt"/>
              </a:rPr>
              <a:t> test </a:t>
            </a:r>
            <a:r>
              <a:rPr lang="en-GB" sz="2400" u="sng" dirty="0">
                <a:latin typeface="+mn-lt"/>
              </a:rPr>
              <a:t>set-up</a:t>
            </a:r>
            <a:r>
              <a:rPr lang="en-GB" sz="2400" dirty="0">
                <a:latin typeface="+mn-lt"/>
              </a:rPr>
              <a:t> and </a:t>
            </a:r>
            <a:r>
              <a:rPr lang="en-GB" sz="2400" u="sng" dirty="0">
                <a:latin typeface="+mn-lt"/>
              </a:rPr>
              <a:t>cavity</a:t>
            </a:r>
          </a:p>
          <a:p>
            <a:pPr>
              <a:spcBef>
                <a:spcPct val="50000"/>
              </a:spcBef>
              <a:buFont typeface="Wingdings" pitchFamily="2" charset="2"/>
              <a:buChar char="v"/>
              <a:defRPr/>
            </a:pPr>
            <a:r>
              <a:rPr lang="en-GB" sz="2400" dirty="0">
                <a:latin typeface="+mn-lt"/>
              </a:rPr>
              <a:t> First check of </a:t>
            </a:r>
            <a:r>
              <a:rPr lang="en-GB" sz="2400" u="sng" dirty="0">
                <a:latin typeface="+mn-lt"/>
              </a:rPr>
              <a:t>cavity behaviour</a:t>
            </a:r>
            <a:r>
              <a:rPr lang="en-GB" sz="2400" dirty="0">
                <a:latin typeface="+mn-lt"/>
              </a:rPr>
              <a:t> under high-power</a:t>
            </a:r>
          </a:p>
          <a:p>
            <a:pPr>
              <a:spcBef>
                <a:spcPct val="50000"/>
              </a:spcBef>
              <a:buFont typeface="Wingdings" pitchFamily="2" charset="2"/>
              <a:buChar char="v"/>
              <a:defRPr/>
            </a:pPr>
            <a:r>
              <a:rPr lang="en-GB" sz="2400" dirty="0">
                <a:latin typeface="+mn-lt"/>
              </a:rPr>
              <a:t> Finding </a:t>
            </a:r>
            <a:r>
              <a:rPr lang="en-GB" sz="2400" u="sng" dirty="0">
                <a:latin typeface="+mn-lt"/>
              </a:rPr>
              <a:t>improvements for precision test</a:t>
            </a:r>
            <a:r>
              <a:rPr lang="en-GB" sz="2400" dirty="0">
                <a:latin typeface="+mn-lt"/>
              </a:rPr>
              <a:t>                                   to evaluate scaling laws [BDR(E</a:t>
            </a:r>
            <a:r>
              <a:rPr lang="en-GB" sz="2400" baseline="-25000" dirty="0">
                <a:latin typeface="+mn-lt"/>
              </a:rPr>
              <a:t>s</a:t>
            </a:r>
            <a:r>
              <a:rPr lang="en-GB" sz="2400" dirty="0">
                <a:latin typeface="+mn-lt"/>
              </a:rPr>
              <a:t>, </a:t>
            </a:r>
            <a:r>
              <a:rPr lang="en-GB" sz="2400" dirty="0" err="1">
                <a:latin typeface="+mn-lt"/>
              </a:rPr>
              <a:t>T</a:t>
            </a:r>
            <a:r>
              <a:rPr lang="en-GB" sz="2400" baseline="-25000" dirty="0" err="1">
                <a:latin typeface="+mn-lt"/>
              </a:rPr>
              <a:t>p</a:t>
            </a:r>
            <a:r>
              <a:rPr lang="en-GB" sz="2400" dirty="0">
                <a:latin typeface="+mn-lt"/>
              </a:rPr>
              <a:t>, </a:t>
            </a:r>
            <a:r>
              <a:rPr lang="en-GB" sz="2400" dirty="0" err="1">
                <a:latin typeface="+mn-lt"/>
              </a:rPr>
              <a:t>f</a:t>
            </a:r>
            <a:r>
              <a:rPr lang="en-GB" sz="2400" baseline="-25000" dirty="0" err="1">
                <a:latin typeface="+mn-lt"/>
              </a:rPr>
              <a:t>rep</a:t>
            </a:r>
            <a:r>
              <a:rPr lang="en-GB" sz="2400" dirty="0">
                <a:latin typeface="+mn-lt"/>
              </a:rPr>
              <a:t>)]</a:t>
            </a:r>
          </a:p>
          <a:p>
            <a:pPr>
              <a:spcBef>
                <a:spcPct val="50000"/>
              </a:spcBef>
              <a:buFont typeface="Wingdings" pitchFamily="2" charset="2"/>
              <a:buChar char="v"/>
              <a:defRPr/>
            </a:pPr>
            <a:endParaRPr lang="en-GB" sz="2400" dirty="0">
              <a:latin typeface="+mn-lt"/>
            </a:endParaRPr>
          </a:p>
          <a:p>
            <a:pPr>
              <a:spcBef>
                <a:spcPct val="50000"/>
              </a:spcBef>
              <a:defRPr/>
            </a:pPr>
            <a:r>
              <a:rPr lang="en-GB" sz="2400" b="1" i="1" dirty="0">
                <a:solidFill>
                  <a:schemeClr val="accent1">
                    <a:lumMod val="60000"/>
                    <a:lumOff val="40000"/>
                  </a:schemeClr>
                </a:solidFill>
              </a:rPr>
              <a:t>Only 1-2 weeks foreseen for test</a:t>
            </a:r>
          </a:p>
          <a:p>
            <a:pPr>
              <a:spcBef>
                <a:spcPct val="50000"/>
              </a:spcBef>
              <a:defRPr/>
            </a:pPr>
            <a:endParaRPr lang="en-GB" sz="2400" dirty="0">
              <a:latin typeface="+mn-lt"/>
            </a:endParaRPr>
          </a:p>
        </p:txBody>
      </p:sp>
      <p:sp>
        <p:nvSpPr>
          <p:cNvPr id="7" name="Rectangle 6"/>
          <p:cNvSpPr/>
          <p:nvPr/>
        </p:nvSpPr>
        <p:spPr>
          <a:xfrm>
            <a:off x="9358313" y="3071813"/>
            <a:ext cx="4572000" cy="2586037"/>
          </a:xfrm>
          <a:prstGeom prst="rect">
            <a:avLst/>
          </a:prstGeom>
        </p:spPr>
        <p:txBody>
          <a:bodyPr>
            <a:spAutoFit/>
          </a:bodyPr>
          <a:lstStyle/>
          <a:p>
            <a:pPr marL="342900" indent="-342900">
              <a:defRPr/>
            </a:pPr>
            <a:r>
              <a:rPr lang="en-GB" b="1" dirty="0"/>
              <a:t>Purpose of first test:</a:t>
            </a:r>
          </a:p>
          <a:p>
            <a:pPr marL="342900" indent="-342900">
              <a:defRPr/>
            </a:pPr>
            <a:r>
              <a:rPr lang="en-GB" b="1" dirty="0"/>
              <a:t>1.</a:t>
            </a:r>
            <a:r>
              <a:rPr lang="en-GB" dirty="0"/>
              <a:t> First check of </a:t>
            </a:r>
            <a:r>
              <a:rPr lang="en-GB" u="sng" dirty="0"/>
              <a:t>RF behaviour </a:t>
            </a:r>
            <a:r>
              <a:rPr lang="en-GB" dirty="0"/>
              <a:t>of test cavity</a:t>
            </a:r>
          </a:p>
          <a:p>
            <a:pPr marL="342900" indent="-342900">
              <a:defRPr/>
            </a:pPr>
            <a:endParaRPr lang="en-US" dirty="0"/>
          </a:p>
          <a:p>
            <a:pPr>
              <a:defRPr/>
            </a:pPr>
            <a:r>
              <a:rPr lang="en-GB" b="1" dirty="0"/>
              <a:t>2.</a:t>
            </a:r>
            <a:r>
              <a:rPr lang="en-GB" dirty="0"/>
              <a:t> </a:t>
            </a:r>
            <a:r>
              <a:rPr lang="en-GB" u="sng" dirty="0"/>
              <a:t>Debugging set-up</a:t>
            </a:r>
            <a:r>
              <a:rPr lang="en-GB" dirty="0"/>
              <a:t> and </a:t>
            </a:r>
            <a:r>
              <a:rPr lang="en-GB" u="sng" dirty="0"/>
              <a:t>test</a:t>
            </a:r>
            <a:r>
              <a:rPr lang="en-GB" dirty="0"/>
              <a:t> of cavity</a:t>
            </a:r>
          </a:p>
          <a:p>
            <a:pPr>
              <a:defRPr/>
            </a:pPr>
            <a:endParaRPr lang="en-US" dirty="0"/>
          </a:p>
          <a:p>
            <a:pPr>
              <a:defRPr/>
            </a:pPr>
            <a:r>
              <a:rPr lang="en-GB" b="1" dirty="0"/>
              <a:t>3.</a:t>
            </a:r>
            <a:r>
              <a:rPr lang="en-GB" dirty="0"/>
              <a:t> Finding </a:t>
            </a:r>
            <a:r>
              <a:rPr lang="en-GB" u="sng" dirty="0"/>
              <a:t>improvements for precision test</a:t>
            </a:r>
            <a:r>
              <a:rPr lang="en-GB" dirty="0">
                <a:effectLst>
                  <a:outerShdw blurRad="38100" dist="38100" dir="2700000" algn="tl">
                    <a:srgbClr val="000000">
                      <a:alpha val="43137"/>
                    </a:srgbClr>
                  </a:outerShdw>
                </a:effectLst>
              </a:rPr>
              <a:t> </a:t>
            </a:r>
            <a:r>
              <a:rPr lang="en-GB" dirty="0"/>
              <a:t>(machining, instrumentation, data acquisition) to evaluate scaling laws [BDR(Es, </a:t>
            </a:r>
            <a:r>
              <a:rPr lang="en-GB" dirty="0" err="1"/>
              <a:t>Tp</a:t>
            </a:r>
            <a:r>
              <a:rPr lang="en-GB" dirty="0"/>
              <a:t>, </a:t>
            </a:r>
            <a:r>
              <a:rPr lang="en-GB" dirty="0" err="1"/>
              <a:t>frep</a:t>
            </a:r>
            <a:r>
              <a:rPr lang="en-GB" dirty="0"/>
              <a:t>)]</a:t>
            </a:r>
            <a:endParaRPr lang="es-ES" dirty="0"/>
          </a:p>
        </p:txBody>
      </p:sp>
      <p:sp>
        <p:nvSpPr>
          <p:cNvPr id="207877" name="Slide Number Placeholder 5"/>
          <p:cNvSpPr>
            <a:spLocks noGrp="1"/>
          </p:cNvSpPr>
          <p:nvPr>
            <p:ph type="sldNum" sz="quarter" idx="12"/>
          </p:nvPr>
        </p:nvSpPr>
        <p:spPr>
          <a:noFill/>
        </p:spPr>
        <p:txBody>
          <a:bodyPr/>
          <a:lstStyle/>
          <a:p>
            <a:pPr fontAlgn="base">
              <a:spcAft>
                <a:spcPct val="0"/>
              </a:spcAft>
            </a:pPr>
            <a:fld id="{13496B94-0F65-416B-B75E-53A59CFA2E2D}" type="slidenum">
              <a:rPr lang="en-US" smtClean="0"/>
              <a:pPr fontAlgn="base">
                <a:spcAft>
                  <a:spcPct val="0"/>
                </a:spcAft>
              </a:pPr>
              <a:t>15</a:t>
            </a:fld>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Espace réservé du pied de page 2"/>
          <p:cNvSpPr>
            <a:spLocks noGrp="1"/>
          </p:cNvSpPr>
          <p:nvPr>
            <p:ph type="ftr" sz="quarter" idx="11"/>
          </p:nvPr>
        </p:nvSpPr>
        <p:spPr>
          <a:xfrm>
            <a:off x="6629400" y="6477000"/>
            <a:ext cx="2438400" cy="244475"/>
          </a:xfrm>
          <a:noFill/>
        </p:spPr>
        <p:txBody>
          <a:bodyPr/>
          <a:lstStyle/>
          <a:p>
            <a:pPr algn="r" fontAlgn="base">
              <a:spcAft>
                <a:spcPct val="0"/>
              </a:spcAft>
            </a:pPr>
            <a:r>
              <a:rPr lang="it-IT" smtClean="0"/>
              <a:t>Silvia Verdú-Andrés</a:t>
            </a:r>
          </a:p>
        </p:txBody>
      </p:sp>
      <p:sp>
        <p:nvSpPr>
          <p:cNvPr id="12293" name="Rectangle 2"/>
          <p:cNvSpPr>
            <a:spLocks noGrp="1"/>
          </p:cNvSpPr>
          <p:nvPr>
            <p:ph type="title" idx="4294967295"/>
          </p:nvPr>
        </p:nvSpPr>
        <p:spPr>
          <a:xfrm>
            <a:off x="1143000" y="284163"/>
            <a:ext cx="7772400" cy="584200"/>
          </a:xfrm>
        </p:spPr>
        <p:txBody>
          <a:bodyPr/>
          <a:lstStyle/>
          <a:p>
            <a:pPr>
              <a:defRPr/>
            </a:pPr>
            <a:r>
              <a:rPr lang="en-US" sz="3200" i="0" dirty="0" smtClean="0"/>
              <a:t>High power test: </a:t>
            </a:r>
            <a:r>
              <a:rPr lang="en-US" sz="2800" dirty="0" smtClean="0">
                <a:solidFill>
                  <a:schemeClr val="tx1"/>
                </a:solidFill>
              </a:rPr>
              <a:t>set-up</a:t>
            </a:r>
            <a:endParaRPr lang="en-US" sz="3600" dirty="0" smtClean="0">
              <a:solidFill>
                <a:schemeClr val="tx1"/>
              </a:solidFill>
            </a:endParaRPr>
          </a:p>
        </p:txBody>
      </p:sp>
      <p:sp>
        <p:nvSpPr>
          <p:cNvPr id="154868" name="Text Box 244"/>
          <p:cNvSpPr txBox="1">
            <a:spLocks noChangeArrowheads="1"/>
          </p:cNvSpPr>
          <p:nvPr/>
        </p:nvSpPr>
        <p:spPr bwMode="auto">
          <a:xfrm>
            <a:off x="428625" y="3786188"/>
            <a:ext cx="7429500" cy="2446337"/>
          </a:xfrm>
          <a:prstGeom prst="rect">
            <a:avLst/>
          </a:prstGeom>
          <a:noFill/>
          <a:ln w="9525">
            <a:noFill/>
            <a:miter lim="800000"/>
            <a:headEnd/>
            <a:tailEnd/>
          </a:ln>
        </p:spPr>
        <p:txBody>
          <a:bodyPr>
            <a:spAutoFit/>
          </a:bodyPr>
          <a:lstStyle/>
          <a:p>
            <a:pPr>
              <a:spcBef>
                <a:spcPct val="50000"/>
              </a:spcBef>
              <a:buFont typeface="Wingdings" pitchFamily="2" charset="2"/>
              <a:buChar char="ü"/>
              <a:defRPr/>
            </a:pPr>
            <a:r>
              <a:rPr lang="en-GB" dirty="0">
                <a:latin typeface="+mn-lt"/>
              </a:rPr>
              <a:t> Faraday Cup</a:t>
            </a:r>
          </a:p>
          <a:p>
            <a:pPr>
              <a:spcBef>
                <a:spcPct val="50000"/>
              </a:spcBef>
              <a:buFont typeface="Wingdings" pitchFamily="2" charset="2"/>
              <a:buChar char="ü"/>
              <a:defRPr/>
            </a:pPr>
            <a:r>
              <a:rPr lang="en-GB" dirty="0">
                <a:latin typeface="+mn-lt"/>
              </a:rPr>
              <a:t> Peak Power Analyser</a:t>
            </a:r>
          </a:p>
          <a:p>
            <a:pPr>
              <a:spcBef>
                <a:spcPct val="50000"/>
              </a:spcBef>
              <a:buFont typeface="Wingdings" pitchFamily="2" charset="2"/>
              <a:buChar char="ü"/>
              <a:defRPr/>
            </a:pPr>
            <a:r>
              <a:rPr lang="en-GB" dirty="0">
                <a:latin typeface="+mn-lt"/>
              </a:rPr>
              <a:t> Temperature sensors</a:t>
            </a:r>
          </a:p>
          <a:p>
            <a:pPr>
              <a:spcBef>
                <a:spcPct val="50000"/>
              </a:spcBef>
              <a:buFontTx/>
              <a:buBlip>
                <a:blip r:embed="rId3"/>
              </a:buBlip>
              <a:defRPr/>
            </a:pPr>
            <a:r>
              <a:rPr lang="en-GB" dirty="0">
                <a:latin typeface="+mn-lt"/>
              </a:rPr>
              <a:t> no Data Acquisition System</a:t>
            </a:r>
          </a:p>
          <a:p>
            <a:pPr>
              <a:spcBef>
                <a:spcPct val="50000"/>
              </a:spcBef>
              <a:buFontTx/>
              <a:buBlip>
                <a:blip r:embed="rId3"/>
              </a:buBlip>
              <a:defRPr/>
            </a:pPr>
            <a:r>
              <a:rPr lang="en-GB" dirty="0">
                <a:latin typeface="+mn-lt"/>
              </a:rPr>
              <a:t> no control system for stabilising frequency &amp; amplitude</a:t>
            </a:r>
          </a:p>
          <a:p>
            <a:pPr>
              <a:spcBef>
                <a:spcPct val="50000"/>
              </a:spcBef>
              <a:buFontTx/>
              <a:buBlip>
                <a:blip r:embed="rId3"/>
              </a:buBlip>
              <a:defRPr/>
            </a:pPr>
            <a:r>
              <a:rPr lang="en-GB" dirty="0">
                <a:latin typeface="+mn-lt"/>
              </a:rPr>
              <a:t> no RF Pickup</a:t>
            </a:r>
            <a:endParaRPr lang="en-GB" baseline="-25000" dirty="0">
              <a:solidFill>
                <a:srgbClr val="0000FF"/>
              </a:solidFill>
              <a:latin typeface="Georgia" pitchFamily="18" charset="0"/>
            </a:endParaRPr>
          </a:p>
        </p:txBody>
      </p:sp>
      <p:sp>
        <p:nvSpPr>
          <p:cNvPr id="209924" name="Picture 7"/>
          <p:cNvSpPr>
            <a:spLocks noChangeAspect="1" noChangeArrowheads="1"/>
          </p:cNvSpPr>
          <p:nvPr/>
        </p:nvSpPr>
        <p:spPr bwMode="auto">
          <a:xfrm>
            <a:off x="357188" y="571500"/>
            <a:ext cx="3514725" cy="2620963"/>
          </a:xfrm>
          <a:prstGeom prst="rect">
            <a:avLst/>
          </a:prstGeom>
          <a:noFill/>
          <a:ln w="9525">
            <a:noFill/>
            <a:miter lim="800000"/>
            <a:headEnd/>
            <a:tailEnd/>
          </a:ln>
        </p:spPr>
        <p:txBody>
          <a:bodyPr/>
          <a:lstStyle/>
          <a:p>
            <a:endParaRPr lang="es-ES"/>
          </a:p>
        </p:txBody>
      </p:sp>
      <p:grpSp>
        <p:nvGrpSpPr>
          <p:cNvPr id="209925" name="Group 15"/>
          <p:cNvGrpSpPr>
            <a:grpSpLocks/>
          </p:cNvGrpSpPr>
          <p:nvPr/>
        </p:nvGrpSpPr>
        <p:grpSpPr bwMode="auto">
          <a:xfrm>
            <a:off x="3471863" y="1571625"/>
            <a:ext cx="4419600" cy="3143250"/>
            <a:chOff x="1025" y="261"/>
            <a:chExt cx="3832" cy="2865"/>
          </a:xfrm>
        </p:grpSpPr>
        <p:pic>
          <p:nvPicPr>
            <p:cNvPr id="20" name="Picture 5"/>
            <p:cNvPicPr>
              <a:picLocks noChangeAspect="1" noChangeArrowheads="1"/>
            </p:cNvPicPr>
            <p:nvPr/>
          </p:nvPicPr>
          <p:blipFill>
            <a:blip r:embed="rId4" cstate="print"/>
            <a:srcRect/>
            <a:stretch>
              <a:fillRect/>
            </a:stretch>
          </p:blipFill>
          <p:spPr bwMode="auto">
            <a:xfrm>
              <a:off x="1025" y="261"/>
              <a:ext cx="3832" cy="2865"/>
            </a:xfrm>
            <a:prstGeom prst="rect">
              <a:avLst/>
            </a:prstGeom>
            <a:ln>
              <a:noFill/>
            </a:ln>
            <a:effectLst>
              <a:outerShdw blurRad="292100" dist="139700" dir="2700000" algn="tl" rotWithShape="0">
                <a:srgbClr val="333333">
                  <a:alpha val="65000"/>
                </a:srgbClr>
              </a:outerShdw>
            </a:effectLst>
          </p:spPr>
          <p:style>
            <a:lnRef idx="1">
              <a:schemeClr val="accent1"/>
            </a:lnRef>
            <a:fillRef idx="2">
              <a:schemeClr val="accent1"/>
            </a:fillRef>
            <a:effectRef idx="1">
              <a:schemeClr val="accent1"/>
            </a:effectRef>
            <a:fontRef idx="minor">
              <a:schemeClr val="dk1"/>
            </a:fontRef>
          </p:style>
        </p:pic>
        <p:sp>
          <p:nvSpPr>
            <p:cNvPr id="21" name="Ovale 7"/>
            <p:cNvSpPr/>
            <p:nvPr/>
          </p:nvSpPr>
          <p:spPr>
            <a:xfrm>
              <a:off x="2103" y="1173"/>
              <a:ext cx="190" cy="145"/>
            </a:xfrm>
            <a:prstGeom prst="ellipse">
              <a:avLst/>
            </a:prstGeom>
            <a:ln/>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it-IT"/>
            </a:p>
          </p:txBody>
        </p:sp>
        <p:sp>
          <p:nvSpPr>
            <p:cNvPr id="22" name="Ovale 8"/>
            <p:cNvSpPr/>
            <p:nvPr/>
          </p:nvSpPr>
          <p:spPr>
            <a:xfrm>
              <a:off x="1483" y="782"/>
              <a:ext cx="191" cy="145"/>
            </a:xfrm>
            <a:prstGeom prst="ellipse">
              <a:avLst/>
            </a:prstGeom>
            <a:ln/>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it-IT"/>
            </a:p>
          </p:txBody>
        </p:sp>
        <p:sp>
          <p:nvSpPr>
            <p:cNvPr id="23" name="Ovale 9"/>
            <p:cNvSpPr/>
            <p:nvPr/>
          </p:nvSpPr>
          <p:spPr>
            <a:xfrm>
              <a:off x="2660" y="1563"/>
              <a:ext cx="193" cy="145"/>
            </a:xfrm>
            <a:prstGeom prst="ellipse">
              <a:avLst/>
            </a:prstGeom>
            <a:ln/>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it-IT"/>
            </a:p>
          </p:txBody>
        </p:sp>
      </p:grpSp>
      <p:sp>
        <p:nvSpPr>
          <p:cNvPr id="24" name="Text Box 244"/>
          <p:cNvSpPr txBox="1">
            <a:spLocks noChangeArrowheads="1"/>
          </p:cNvSpPr>
          <p:nvPr/>
        </p:nvSpPr>
        <p:spPr bwMode="auto">
          <a:xfrm>
            <a:off x="2286000" y="3286125"/>
            <a:ext cx="1143000" cy="369888"/>
          </a:xfrm>
          <a:prstGeom prst="rect">
            <a:avLst/>
          </a:prstGeom>
          <a:noFill/>
          <a:ln w="9525">
            <a:noFill/>
            <a:miter lim="800000"/>
            <a:headEnd/>
            <a:tailEnd/>
          </a:ln>
        </p:spPr>
        <p:txBody>
          <a:bodyPr>
            <a:spAutoFit/>
          </a:bodyPr>
          <a:lstStyle/>
          <a:p>
            <a:pPr>
              <a:spcBef>
                <a:spcPct val="50000"/>
              </a:spcBef>
              <a:defRPr/>
            </a:pPr>
            <a:r>
              <a:rPr lang="en-GB" b="1" i="1" dirty="0">
                <a:solidFill>
                  <a:srgbClr val="FFFF00"/>
                </a:solidFill>
                <a:effectLst>
                  <a:outerShdw blurRad="38100" dist="38100" dir="2700000" algn="tl">
                    <a:srgbClr val="000000">
                      <a:alpha val="43137"/>
                    </a:srgbClr>
                  </a:outerShdw>
                </a:effectLst>
                <a:latin typeface="+mj-lt"/>
              </a:rPr>
              <a:t>@ CTF3</a:t>
            </a:r>
            <a:endParaRPr lang="en-GB" b="1" i="1" baseline="-25000" dirty="0">
              <a:solidFill>
                <a:srgbClr val="FFFF00"/>
              </a:solidFill>
              <a:latin typeface="Georgia" pitchFamily="18" charset="0"/>
            </a:endParaRPr>
          </a:p>
        </p:txBody>
      </p:sp>
      <p:sp>
        <p:nvSpPr>
          <p:cNvPr id="209927" name="Slide Number Placeholder 11"/>
          <p:cNvSpPr>
            <a:spLocks noGrp="1"/>
          </p:cNvSpPr>
          <p:nvPr>
            <p:ph type="sldNum" sz="quarter" idx="12"/>
          </p:nvPr>
        </p:nvSpPr>
        <p:spPr>
          <a:noFill/>
        </p:spPr>
        <p:txBody>
          <a:bodyPr/>
          <a:lstStyle/>
          <a:p>
            <a:pPr fontAlgn="base">
              <a:spcAft>
                <a:spcPct val="0"/>
              </a:spcAft>
            </a:pPr>
            <a:fld id="{9DCF1FC6-1B6D-487B-B123-896C0D99EB7E}" type="slidenum">
              <a:rPr lang="en-US" smtClean="0"/>
              <a:pPr fontAlgn="base">
                <a:spcAft>
                  <a:spcPct val="0"/>
                </a:spcAft>
              </a:pPr>
              <a:t>16</a:t>
            </a:fld>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4214813" y="4884738"/>
            <a:ext cx="3643312" cy="1616075"/>
          </a:xfrm>
          <a:prstGeom prst="rect">
            <a:avLst/>
          </a:prstGeom>
        </p:spPr>
        <p:txBody>
          <a:bodyPr>
            <a:spAutoFit/>
          </a:bodyPr>
          <a:lstStyle/>
          <a:p>
            <a:pPr lvl="1">
              <a:spcBef>
                <a:spcPct val="50000"/>
              </a:spcBef>
              <a:defRPr/>
            </a:pPr>
            <a:r>
              <a:rPr lang="en-GB" b="1" u="sng" dirty="0">
                <a:solidFill>
                  <a:srgbClr val="FFFF00"/>
                </a:solidFill>
                <a:effectLst>
                  <a:outerShdw blurRad="38100" dist="38100" dir="2700000" algn="tl">
                    <a:srgbClr val="000000">
                      <a:alpha val="43137"/>
                    </a:srgbClr>
                  </a:outerShdw>
                </a:effectLst>
              </a:rPr>
              <a:t>At resonance</a:t>
            </a:r>
            <a:r>
              <a:rPr lang="en-GB" b="1" dirty="0">
                <a:solidFill>
                  <a:srgbClr val="FFFF00"/>
                </a:solidFill>
                <a:effectLst>
                  <a:outerShdw blurRad="38100" dist="38100" dir="2700000" algn="tl">
                    <a:srgbClr val="000000">
                      <a:alpha val="43137"/>
                    </a:srgbClr>
                  </a:outerShdw>
                </a:effectLst>
              </a:rPr>
              <a:t>:                               </a:t>
            </a:r>
            <a:r>
              <a:rPr lang="en-GB" dirty="0"/>
              <a:t>adjusting frequency until                 </a:t>
            </a:r>
            <a:r>
              <a:rPr lang="en-GB" dirty="0">
                <a:solidFill>
                  <a:schemeClr val="accent1"/>
                </a:solidFill>
              </a:rPr>
              <a:t>P</a:t>
            </a:r>
            <a:r>
              <a:rPr lang="en-GB" baseline="-25000" dirty="0">
                <a:solidFill>
                  <a:schemeClr val="accent1"/>
                </a:solidFill>
              </a:rPr>
              <a:t>REF</a:t>
            </a:r>
            <a:r>
              <a:rPr lang="en-GB" dirty="0">
                <a:solidFill>
                  <a:schemeClr val="accent1"/>
                </a:solidFill>
              </a:rPr>
              <a:t>(f) &lt; 10% P</a:t>
            </a:r>
            <a:r>
              <a:rPr lang="en-GB" baseline="-25000" dirty="0">
                <a:solidFill>
                  <a:schemeClr val="accent1"/>
                </a:solidFill>
              </a:rPr>
              <a:t>FW</a:t>
            </a:r>
            <a:r>
              <a:rPr lang="en-GB" dirty="0">
                <a:solidFill>
                  <a:schemeClr val="accent1"/>
                </a:solidFill>
              </a:rPr>
              <a:t>(f)</a:t>
            </a:r>
          </a:p>
          <a:p>
            <a:pPr lvl="1">
              <a:spcBef>
                <a:spcPct val="50000"/>
              </a:spcBef>
              <a:defRPr/>
            </a:pPr>
            <a:r>
              <a:rPr lang="en-GB" b="1" u="sng" dirty="0">
                <a:solidFill>
                  <a:srgbClr val="FFFF00"/>
                </a:solidFill>
                <a:effectLst>
                  <a:outerShdw blurRad="38100" dist="38100" dir="2700000" algn="tl">
                    <a:srgbClr val="000000">
                      <a:alpha val="43137"/>
                    </a:srgbClr>
                  </a:outerShdw>
                </a:effectLst>
              </a:rPr>
              <a:t>Hot cavity</a:t>
            </a:r>
            <a:r>
              <a:rPr lang="en-GB" b="1" dirty="0">
                <a:solidFill>
                  <a:srgbClr val="FFFF00"/>
                </a:solidFill>
                <a:effectLst>
                  <a:outerShdw blurRad="38100" dist="38100" dir="2700000" algn="tl">
                    <a:srgbClr val="000000">
                      <a:alpha val="43137"/>
                    </a:srgbClr>
                  </a:outerShdw>
                </a:effectLst>
              </a:rPr>
              <a:t>                               </a:t>
            </a:r>
            <a:r>
              <a:rPr lang="en-GB" dirty="0"/>
              <a:t>  </a:t>
            </a:r>
            <a:endParaRPr lang="en-GB" baseline="-25000" dirty="0">
              <a:solidFill>
                <a:schemeClr val="accent1"/>
              </a:solidFill>
            </a:endParaRPr>
          </a:p>
          <a:p>
            <a:pPr lvl="1">
              <a:spcBef>
                <a:spcPct val="50000"/>
              </a:spcBef>
              <a:defRPr/>
            </a:pPr>
            <a:endParaRPr lang="en-GB" baseline="-25000" dirty="0">
              <a:solidFill>
                <a:schemeClr val="accent1"/>
              </a:solidFill>
            </a:endParaRPr>
          </a:p>
        </p:txBody>
      </p:sp>
      <p:pic>
        <p:nvPicPr>
          <p:cNvPr id="211970" name="Picture 52"/>
          <p:cNvPicPr>
            <a:picLocks noChangeAspect="1" noChangeArrowheads="1"/>
          </p:cNvPicPr>
          <p:nvPr/>
        </p:nvPicPr>
        <p:blipFill>
          <a:blip r:embed="rId3" cstate="print"/>
          <a:srcRect/>
          <a:stretch>
            <a:fillRect/>
          </a:stretch>
        </p:blipFill>
        <p:spPr bwMode="auto">
          <a:xfrm>
            <a:off x="180975" y="981075"/>
            <a:ext cx="4265613" cy="2805113"/>
          </a:xfrm>
          <a:prstGeom prst="rect">
            <a:avLst/>
          </a:prstGeom>
          <a:noFill/>
          <a:ln w="9525">
            <a:noFill/>
            <a:miter lim="800000"/>
            <a:headEnd/>
            <a:tailEnd/>
          </a:ln>
        </p:spPr>
      </p:pic>
      <p:sp>
        <p:nvSpPr>
          <p:cNvPr id="25" name="Slide Number Placeholder 2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A909E25A-8930-4C42-8CEA-9F9438DB86F4}" type="slidenum">
              <a:rPr lang="en-US" sz="1200">
                <a:solidFill>
                  <a:schemeClr val="tx1">
                    <a:tint val="75000"/>
                  </a:schemeClr>
                </a:solidFill>
                <a:latin typeface="+mn-lt"/>
              </a:rPr>
              <a:pPr algn="r" fontAlgn="auto">
                <a:spcBef>
                  <a:spcPts val="0"/>
                </a:spcBef>
                <a:spcAft>
                  <a:spcPts val="0"/>
                </a:spcAft>
                <a:defRPr/>
              </a:pPr>
              <a:t>17</a:t>
            </a:fld>
            <a:endParaRPr lang="en-US" sz="1200">
              <a:solidFill>
                <a:schemeClr val="tx1">
                  <a:tint val="75000"/>
                </a:schemeClr>
              </a:solidFill>
              <a:latin typeface="+mn-lt"/>
            </a:endParaRPr>
          </a:p>
        </p:txBody>
      </p:sp>
      <p:pic>
        <p:nvPicPr>
          <p:cNvPr id="211972" name="Picture 53"/>
          <p:cNvPicPr>
            <a:picLocks noChangeAspect="1" noChangeArrowheads="1"/>
          </p:cNvPicPr>
          <p:nvPr/>
        </p:nvPicPr>
        <p:blipFill>
          <a:blip r:embed="rId4" cstate="print"/>
          <a:srcRect/>
          <a:stretch>
            <a:fillRect/>
          </a:stretch>
        </p:blipFill>
        <p:spPr bwMode="auto">
          <a:xfrm>
            <a:off x="3643313" y="1643063"/>
            <a:ext cx="4714875" cy="3276600"/>
          </a:xfrm>
          <a:prstGeom prst="rect">
            <a:avLst/>
          </a:prstGeom>
          <a:noFill/>
          <a:ln w="9525">
            <a:noFill/>
            <a:miter lim="800000"/>
            <a:headEnd/>
            <a:tailEnd/>
          </a:ln>
        </p:spPr>
      </p:pic>
      <p:sp>
        <p:nvSpPr>
          <p:cNvPr id="17" name="Rectangle 2"/>
          <p:cNvSpPr>
            <a:spLocks noGrp="1"/>
          </p:cNvSpPr>
          <p:nvPr>
            <p:ph type="title" idx="4294967295"/>
          </p:nvPr>
        </p:nvSpPr>
        <p:spPr>
          <a:xfrm>
            <a:off x="0" y="71438"/>
            <a:ext cx="8929688" cy="585787"/>
          </a:xfrm>
        </p:spPr>
        <p:txBody>
          <a:bodyPr/>
          <a:lstStyle/>
          <a:p>
            <a:pPr>
              <a:defRPr/>
            </a:pPr>
            <a:r>
              <a:rPr lang="en-US" sz="3200" i="0" dirty="0" smtClean="0"/>
              <a:t>High power test: </a:t>
            </a:r>
            <a:r>
              <a:rPr lang="en-US" sz="2800" dirty="0" smtClean="0">
                <a:solidFill>
                  <a:schemeClr val="tx1"/>
                </a:solidFill>
              </a:rPr>
              <a:t>measurements</a:t>
            </a:r>
            <a:endParaRPr lang="en-US" sz="3200" dirty="0" smtClean="0">
              <a:solidFill>
                <a:schemeClr val="tx1"/>
              </a:solidFill>
            </a:endParaRPr>
          </a:p>
        </p:txBody>
      </p:sp>
      <p:sp>
        <p:nvSpPr>
          <p:cNvPr id="18" name="TextBox 13"/>
          <p:cNvSpPr txBox="1">
            <a:spLocks noChangeArrowheads="1"/>
          </p:cNvSpPr>
          <p:nvPr/>
        </p:nvSpPr>
        <p:spPr bwMode="auto">
          <a:xfrm>
            <a:off x="2000250" y="1143000"/>
            <a:ext cx="2214563" cy="36988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defRPr/>
            </a:pPr>
            <a:r>
              <a:rPr lang="fr-CH" b="1" dirty="0" err="1">
                <a:solidFill>
                  <a:schemeClr val="bg2"/>
                </a:solidFill>
                <a:latin typeface="+mj-lt"/>
              </a:rPr>
              <a:t>Peak</a:t>
            </a:r>
            <a:r>
              <a:rPr lang="fr-CH" b="1" dirty="0">
                <a:solidFill>
                  <a:schemeClr val="bg2"/>
                </a:solidFill>
                <a:latin typeface="+mj-lt"/>
              </a:rPr>
              <a:t> Power </a:t>
            </a:r>
            <a:r>
              <a:rPr lang="fr-CH" b="1" dirty="0" err="1">
                <a:solidFill>
                  <a:schemeClr val="bg2"/>
                </a:solidFill>
                <a:latin typeface="+mj-lt"/>
              </a:rPr>
              <a:t>Meter</a:t>
            </a:r>
            <a:endParaRPr lang="en-US" b="1" dirty="0">
              <a:solidFill>
                <a:schemeClr val="bg2"/>
              </a:solidFill>
              <a:latin typeface="+mj-lt"/>
            </a:endParaRPr>
          </a:p>
        </p:txBody>
      </p:sp>
      <p:sp>
        <p:nvSpPr>
          <p:cNvPr id="21" name="TextBox 13"/>
          <p:cNvSpPr txBox="1">
            <a:spLocks noChangeArrowheads="1"/>
          </p:cNvSpPr>
          <p:nvPr/>
        </p:nvSpPr>
        <p:spPr bwMode="auto">
          <a:xfrm>
            <a:off x="3786188" y="1928813"/>
            <a:ext cx="714375" cy="36988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defRPr/>
            </a:pPr>
            <a:r>
              <a:rPr lang="fr-CH" b="1" dirty="0">
                <a:solidFill>
                  <a:schemeClr val="bg2"/>
                </a:solidFill>
                <a:latin typeface="+mj-lt"/>
              </a:rPr>
              <a:t>P</a:t>
            </a:r>
            <a:r>
              <a:rPr lang="fr-CH" b="1" baseline="-25000" dirty="0">
                <a:solidFill>
                  <a:schemeClr val="bg2"/>
                </a:solidFill>
                <a:latin typeface="+mj-lt"/>
              </a:rPr>
              <a:t>FW</a:t>
            </a:r>
            <a:endParaRPr lang="en-US" b="1" baseline="-25000" dirty="0">
              <a:solidFill>
                <a:schemeClr val="bg2"/>
              </a:solidFill>
              <a:latin typeface="+mj-lt"/>
            </a:endParaRPr>
          </a:p>
        </p:txBody>
      </p:sp>
      <p:sp>
        <p:nvSpPr>
          <p:cNvPr id="22" name="TextBox 13"/>
          <p:cNvSpPr txBox="1">
            <a:spLocks noChangeArrowheads="1"/>
          </p:cNvSpPr>
          <p:nvPr/>
        </p:nvSpPr>
        <p:spPr bwMode="auto">
          <a:xfrm>
            <a:off x="3786188" y="3000375"/>
            <a:ext cx="714375" cy="36988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defRPr/>
            </a:pPr>
            <a:r>
              <a:rPr lang="fr-CH" b="1" dirty="0">
                <a:solidFill>
                  <a:schemeClr val="bg2"/>
                </a:solidFill>
                <a:latin typeface="+mj-lt"/>
              </a:rPr>
              <a:t>P</a:t>
            </a:r>
            <a:r>
              <a:rPr lang="fr-CH" b="1" baseline="-25000" dirty="0">
                <a:solidFill>
                  <a:schemeClr val="bg2"/>
                </a:solidFill>
                <a:latin typeface="+mj-lt"/>
              </a:rPr>
              <a:t>REF</a:t>
            </a:r>
            <a:endParaRPr lang="en-US" b="1" baseline="-25000" dirty="0">
              <a:solidFill>
                <a:schemeClr val="bg2"/>
              </a:solidFill>
              <a:latin typeface="+mj-lt"/>
            </a:endParaRPr>
          </a:p>
        </p:txBody>
      </p:sp>
      <p:sp>
        <p:nvSpPr>
          <p:cNvPr id="23" name="TextBox 13"/>
          <p:cNvSpPr txBox="1">
            <a:spLocks noChangeArrowheads="1"/>
          </p:cNvSpPr>
          <p:nvPr/>
        </p:nvSpPr>
        <p:spPr bwMode="auto">
          <a:xfrm>
            <a:off x="6786563" y="3857625"/>
            <a:ext cx="1428750" cy="36988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defRPr/>
            </a:pPr>
            <a:r>
              <a:rPr lang="fr-CH" b="1" dirty="0" err="1">
                <a:solidFill>
                  <a:schemeClr val="bg2"/>
                </a:solidFill>
                <a:latin typeface="+mj-lt"/>
              </a:rPr>
              <a:t>T</a:t>
            </a:r>
            <a:r>
              <a:rPr lang="fr-CH" b="1" baseline="-25000" dirty="0" err="1">
                <a:solidFill>
                  <a:schemeClr val="bg2"/>
                </a:solidFill>
                <a:latin typeface="+mj-lt"/>
              </a:rPr>
              <a:t>pulse</a:t>
            </a:r>
            <a:r>
              <a:rPr lang="fr-CH" b="1" baseline="-25000" dirty="0">
                <a:solidFill>
                  <a:schemeClr val="bg2"/>
                </a:solidFill>
                <a:latin typeface="+mj-lt"/>
              </a:rPr>
              <a:t> </a:t>
            </a:r>
            <a:r>
              <a:rPr lang="fr-CH" b="1" dirty="0">
                <a:solidFill>
                  <a:schemeClr val="bg2"/>
                </a:solidFill>
                <a:latin typeface="+mj-lt"/>
              </a:rPr>
              <a:t>= 5 </a:t>
            </a:r>
            <a:r>
              <a:rPr lang="fr-CH" b="1" dirty="0">
                <a:solidFill>
                  <a:schemeClr val="bg2"/>
                </a:solidFill>
                <a:latin typeface="Symbol" pitchFamily="18" charset="2"/>
              </a:rPr>
              <a:t>m</a:t>
            </a:r>
            <a:r>
              <a:rPr lang="fr-CH" b="1" dirty="0">
                <a:solidFill>
                  <a:schemeClr val="bg2"/>
                </a:solidFill>
                <a:latin typeface="+mj-lt"/>
              </a:rPr>
              <a:t>s</a:t>
            </a:r>
            <a:endParaRPr lang="en-US" b="1" dirty="0">
              <a:solidFill>
                <a:schemeClr val="bg2"/>
              </a:solidFill>
              <a:latin typeface="+mj-lt"/>
            </a:endParaRPr>
          </a:p>
        </p:txBody>
      </p:sp>
      <p:sp>
        <p:nvSpPr>
          <p:cNvPr id="24" name="TextBox 13"/>
          <p:cNvSpPr txBox="1">
            <a:spLocks noChangeArrowheads="1"/>
          </p:cNvSpPr>
          <p:nvPr/>
        </p:nvSpPr>
        <p:spPr bwMode="auto">
          <a:xfrm>
            <a:off x="6786563" y="4357688"/>
            <a:ext cx="1428750" cy="36988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defRPr/>
            </a:pPr>
            <a:r>
              <a:rPr lang="fr-CH" b="1" dirty="0" err="1">
                <a:solidFill>
                  <a:schemeClr val="bg2"/>
                </a:solidFill>
                <a:latin typeface="+mj-lt"/>
              </a:rPr>
              <a:t>f</a:t>
            </a:r>
            <a:r>
              <a:rPr lang="fr-CH" b="1" baseline="-25000" dirty="0" err="1">
                <a:solidFill>
                  <a:schemeClr val="bg2"/>
                </a:solidFill>
                <a:latin typeface="+mj-lt"/>
              </a:rPr>
              <a:t>rep</a:t>
            </a:r>
            <a:r>
              <a:rPr lang="fr-CH" b="1" baseline="-25000" dirty="0">
                <a:solidFill>
                  <a:schemeClr val="bg2"/>
                </a:solidFill>
                <a:latin typeface="+mj-lt"/>
              </a:rPr>
              <a:t> </a:t>
            </a:r>
            <a:r>
              <a:rPr lang="fr-CH" b="1" dirty="0">
                <a:solidFill>
                  <a:schemeClr val="bg2"/>
                </a:solidFill>
                <a:latin typeface="+mj-lt"/>
              </a:rPr>
              <a:t>= 50 Hz</a:t>
            </a:r>
            <a:endParaRPr lang="en-US" b="1" dirty="0">
              <a:solidFill>
                <a:schemeClr val="bg2"/>
              </a:solidFill>
              <a:latin typeface="+mj-lt"/>
            </a:endParaRPr>
          </a:p>
        </p:txBody>
      </p:sp>
      <p:sp>
        <p:nvSpPr>
          <p:cNvPr id="211979" name="Rectangle 25"/>
          <p:cNvSpPr>
            <a:spLocks noChangeArrowheads="1"/>
          </p:cNvSpPr>
          <p:nvPr/>
        </p:nvSpPr>
        <p:spPr bwMode="auto">
          <a:xfrm>
            <a:off x="357188" y="4000500"/>
            <a:ext cx="3643312" cy="646113"/>
          </a:xfrm>
          <a:prstGeom prst="rect">
            <a:avLst/>
          </a:prstGeom>
          <a:noFill/>
          <a:ln w="9525">
            <a:noFill/>
            <a:miter lim="800000"/>
            <a:headEnd/>
            <a:tailEnd/>
          </a:ln>
        </p:spPr>
        <p:txBody>
          <a:bodyPr>
            <a:spAutoFit/>
          </a:bodyPr>
          <a:lstStyle/>
          <a:p>
            <a:pPr>
              <a:spcBef>
                <a:spcPct val="50000"/>
              </a:spcBef>
              <a:buClr>
                <a:srgbClr val="FFFF00"/>
              </a:buClr>
              <a:buFont typeface="Wingdings" pitchFamily="2" charset="2"/>
              <a:buChar char="v"/>
            </a:pPr>
            <a:r>
              <a:rPr lang="en-GB"/>
              <a:t> </a:t>
            </a:r>
            <a:r>
              <a:rPr lang="en-GB" i="1">
                <a:solidFill>
                  <a:srgbClr val="FFFF00"/>
                </a:solidFill>
              </a:rPr>
              <a:t>no RF Pickup </a:t>
            </a:r>
            <a:r>
              <a:rPr lang="en-GB">
                <a:solidFill>
                  <a:srgbClr val="FFFF00"/>
                </a:solidFill>
                <a:sym typeface="Wingdings" pitchFamily="2" charset="2"/>
              </a:rPr>
              <a:t></a:t>
            </a:r>
            <a:r>
              <a:rPr lang="en-GB">
                <a:solidFill>
                  <a:srgbClr val="FFFF00"/>
                </a:solidFill>
              </a:rPr>
              <a:t> </a:t>
            </a:r>
            <a:r>
              <a:rPr lang="en-GB"/>
              <a:t>relying on     power measurements</a:t>
            </a:r>
          </a:p>
        </p:txBody>
      </p:sp>
      <p:sp>
        <p:nvSpPr>
          <p:cNvPr id="28" name="TextBox 29"/>
          <p:cNvSpPr txBox="1"/>
          <p:nvPr/>
        </p:nvSpPr>
        <p:spPr bwMode="auto">
          <a:xfrm>
            <a:off x="5000625" y="6386513"/>
            <a:ext cx="2286000" cy="40005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defRPr/>
            </a:pPr>
            <a:r>
              <a:rPr lang="en-US" sz="2000" dirty="0">
                <a:latin typeface="Calibri" pitchFamily="34" charset="0"/>
              </a:rPr>
              <a:t>E</a:t>
            </a:r>
            <a:r>
              <a:rPr lang="en-US" sz="2000" baseline="-25000" dirty="0">
                <a:latin typeface="Calibri" pitchFamily="34" charset="0"/>
              </a:rPr>
              <a:t>S</a:t>
            </a:r>
            <a:r>
              <a:rPr lang="en-US" sz="2000" dirty="0">
                <a:latin typeface="Calibri" pitchFamily="34" charset="0"/>
              </a:rPr>
              <a:t>= </a:t>
            </a:r>
            <a:r>
              <a:rPr lang="en-US" sz="2000" dirty="0" err="1">
                <a:latin typeface="Calibri" pitchFamily="34" charset="0"/>
              </a:rPr>
              <a:t>E</a:t>
            </a:r>
            <a:r>
              <a:rPr lang="en-US" sz="2000" baseline="-25000" dirty="0" err="1">
                <a:latin typeface="Calibri" pitchFamily="34" charset="0"/>
              </a:rPr>
              <a:t>S,calculated</a:t>
            </a:r>
            <a:r>
              <a:rPr lang="en-US" sz="2000" dirty="0">
                <a:latin typeface="Calibri" pitchFamily="34" charset="0"/>
              </a:rPr>
              <a:t> * </a:t>
            </a:r>
            <a:r>
              <a:rPr lang="en-US" sz="2000" b="1" dirty="0">
                <a:solidFill>
                  <a:schemeClr val="bg1"/>
                </a:solidFill>
                <a:effectLst>
                  <a:outerShdw blurRad="38100" dist="38100" dir="2700000" algn="tl">
                    <a:srgbClr val="000000">
                      <a:alpha val="43137"/>
                    </a:srgbClr>
                  </a:outerShdw>
                </a:effectLst>
                <a:latin typeface="Calibri" pitchFamily="34" charset="0"/>
              </a:rPr>
              <a:t>0.93</a:t>
            </a:r>
          </a:p>
        </p:txBody>
      </p:sp>
      <p:sp>
        <p:nvSpPr>
          <p:cNvPr id="31" name="Up Arrow 30"/>
          <p:cNvSpPr/>
          <p:nvPr/>
        </p:nvSpPr>
        <p:spPr bwMode="auto">
          <a:xfrm rot="7500000">
            <a:off x="6171407" y="5884069"/>
            <a:ext cx="273050" cy="731837"/>
          </a:xfrm>
          <a:prstGeom prst="upArrow">
            <a:avLst/>
          </a:prstGeom>
          <a:ln>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a:spAutoFit/>
          </a:bodyPr>
          <a:lstStyle/>
          <a:p>
            <a:pPr algn="ctr">
              <a:spcBef>
                <a:spcPct val="50000"/>
              </a:spcBef>
              <a:defRPr/>
            </a:pPr>
            <a:endParaRPr lang="en-US" sz="2000">
              <a:solidFill>
                <a:schemeClr val="folHlink"/>
              </a:solidFill>
            </a:endParaRPr>
          </a:p>
        </p:txBody>
      </p:sp>
      <p:sp>
        <p:nvSpPr>
          <p:cNvPr id="32" name="TextBox 31"/>
          <p:cNvSpPr txBox="1"/>
          <p:nvPr/>
        </p:nvSpPr>
        <p:spPr>
          <a:xfrm>
            <a:off x="1000125" y="4786313"/>
            <a:ext cx="2159000" cy="46196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a:spAutoFit/>
          </a:bodyPr>
          <a:lstStyle/>
          <a:p>
            <a:pPr marL="0" lvl="1">
              <a:defRPr/>
            </a:pPr>
            <a:r>
              <a:rPr lang="fr-CH" sz="2400" dirty="0" err="1">
                <a:solidFill>
                  <a:schemeClr val="tx1"/>
                </a:solidFill>
              </a:rPr>
              <a:t>P</a:t>
            </a:r>
            <a:r>
              <a:rPr lang="fr-CH" sz="2400" baseline="-25000" dirty="0" err="1">
                <a:solidFill>
                  <a:schemeClr val="tx1"/>
                </a:solidFill>
              </a:rPr>
              <a:t>cav</a:t>
            </a:r>
            <a:r>
              <a:rPr lang="fr-CH" sz="2400" dirty="0">
                <a:solidFill>
                  <a:schemeClr val="tx1"/>
                </a:solidFill>
              </a:rPr>
              <a:t> = P</a:t>
            </a:r>
            <a:r>
              <a:rPr lang="fr-CH" sz="2400" baseline="-25000" dirty="0">
                <a:solidFill>
                  <a:schemeClr val="tx1"/>
                </a:solidFill>
              </a:rPr>
              <a:t>FW</a:t>
            </a:r>
            <a:r>
              <a:rPr lang="fr-CH" sz="2400" dirty="0">
                <a:solidFill>
                  <a:schemeClr val="tx1"/>
                </a:solidFill>
              </a:rPr>
              <a:t>-P</a:t>
            </a:r>
            <a:r>
              <a:rPr lang="fr-CH" sz="2400" baseline="-25000" dirty="0">
                <a:solidFill>
                  <a:schemeClr val="tx1"/>
                </a:solidFill>
              </a:rPr>
              <a:t>RF</a:t>
            </a:r>
            <a:endParaRPr lang="en-US" dirty="0">
              <a:solidFill>
                <a:schemeClr val="tx1"/>
              </a:solidFill>
            </a:endParaRPr>
          </a:p>
        </p:txBody>
      </p:sp>
      <p:sp>
        <p:nvSpPr>
          <p:cNvPr id="33" name="Down Arrow 32"/>
          <p:cNvSpPr/>
          <p:nvPr/>
        </p:nvSpPr>
        <p:spPr>
          <a:xfrm>
            <a:off x="1739900" y="5357813"/>
            <a:ext cx="484188" cy="533400"/>
          </a:xfrm>
          <a:prstGeom prst="downArrow">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34" name="TextBox 33"/>
          <p:cNvSpPr txBox="1"/>
          <p:nvPr/>
        </p:nvSpPr>
        <p:spPr>
          <a:xfrm>
            <a:off x="1690688" y="5967413"/>
            <a:ext cx="709612" cy="46196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a:spAutoFit/>
          </a:bodyPr>
          <a:lstStyle/>
          <a:p>
            <a:pPr marL="0" lvl="1">
              <a:defRPr/>
            </a:pPr>
            <a:r>
              <a:rPr lang="fr-CH" sz="2400" dirty="0" err="1">
                <a:solidFill>
                  <a:schemeClr val="tx1"/>
                </a:solidFill>
              </a:rPr>
              <a:t>E</a:t>
            </a:r>
            <a:r>
              <a:rPr lang="fr-CH" sz="2400" baseline="-25000" dirty="0" err="1">
                <a:solidFill>
                  <a:schemeClr val="tx1"/>
                </a:solidFill>
              </a:rPr>
              <a:t>acc</a:t>
            </a:r>
            <a:endParaRPr lang="en-US" dirty="0">
              <a:solidFill>
                <a:schemeClr val="tx1"/>
              </a:solidFill>
            </a:endParaRPr>
          </a:p>
        </p:txBody>
      </p:sp>
      <p:sp>
        <p:nvSpPr>
          <p:cNvPr id="35" name="Rounded Rectangle 34"/>
          <p:cNvSpPr/>
          <p:nvPr/>
        </p:nvSpPr>
        <p:spPr>
          <a:xfrm>
            <a:off x="928688" y="4748213"/>
            <a:ext cx="2133600" cy="1752600"/>
          </a:xfrm>
          <a:prstGeom prst="roundRect">
            <a:avLst/>
          </a:prstGeom>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a:p>
        </p:txBody>
      </p:sp>
      <p:pic>
        <p:nvPicPr>
          <p:cNvPr id="211986" name="Picture 56"/>
          <p:cNvPicPr>
            <a:picLocks noChangeAspect="1" noChangeArrowheads="1"/>
          </p:cNvPicPr>
          <p:nvPr/>
        </p:nvPicPr>
        <p:blipFill>
          <a:blip r:embed="rId5" cstate="print"/>
          <a:srcRect/>
          <a:stretch>
            <a:fillRect/>
          </a:stretch>
        </p:blipFill>
        <p:spPr bwMode="auto">
          <a:xfrm>
            <a:off x="6562725" y="928688"/>
            <a:ext cx="2581275" cy="1928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7" name="Espace réservé du pied de page 2"/>
          <p:cNvSpPr>
            <a:spLocks noGrp="1"/>
          </p:cNvSpPr>
          <p:nvPr>
            <p:ph type="ftr" sz="quarter" idx="11"/>
          </p:nvPr>
        </p:nvSpPr>
        <p:spPr>
          <a:xfrm>
            <a:off x="6629400" y="6477000"/>
            <a:ext cx="2438400" cy="244475"/>
          </a:xfrm>
          <a:noFill/>
        </p:spPr>
        <p:txBody>
          <a:bodyPr/>
          <a:lstStyle/>
          <a:p>
            <a:pPr algn="r" fontAlgn="base">
              <a:spcAft>
                <a:spcPct val="0"/>
              </a:spcAft>
            </a:pPr>
            <a:r>
              <a:rPr lang="it-IT" smtClean="0"/>
              <a:t>Silvia Verdú-Andrés</a:t>
            </a:r>
          </a:p>
        </p:txBody>
      </p:sp>
      <p:sp>
        <p:nvSpPr>
          <p:cNvPr id="25" name="Slide Number Placeholder 2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108AD485-DB35-499A-B534-BC8441F44808}" type="slidenum">
              <a:rPr lang="en-US" sz="1200">
                <a:solidFill>
                  <a:schemeClr val="tx1">
                    <a:tint val="75000"/>
                  </a:schemeClr>
                </a:solidFill>
                <a:latin typeface="+mn-lt"/>
              </a:rPr>
              <a:pPr algn="r" fontAlgn="auto">
                <a:spcBef>
                  <a:spcPts val="0"/>
                </a:spcBef>
                <a:spcAft>
                  <a:spcPts val="0"/>
                </a:spcAft>
                <a:defRPr/>
              </a:pPr>
              <a:t>18</a:t>
            </a:fld>
            <a:endParaRPr lang="en-US" sz="1200">
              <a:solidFill>
                <a:schemeClr val="tx1">
                  <a:tint val="75000"/>
                </a:schemeClr>
              </a:solidFill>
              <a:latin typeface="+mn-lt"/>
            </a:endParaRPr>
          </a:p>
        </p:txBody>
      </p:sp>
      <p:pic>
        <p:nvPicPr>
          <p:cNvPr id="214019" name="Picture 14"/>
          <p:cNvPicPr>
            <a:picLocks noChangeAspect="1" noChangeArrowheads="1"/>
          </p:cNvPicPr>
          <p:nvPr/>
        </p:nvPicPr>
        <p:blipFill>
          <a:blip r:embed="rId2" cstate="print"/>
          <a:srcRect/>
          <a:stretch>
            <a:fillRect/>
          </a:stretch>
        </p:blipFill>
        <p:spPr bwMode="auto">
          <a:xfrm>
            <a:off x="714375" y="2214563"/>
            <a:ext cx="4752975" cy="3565525"/>
          </a:xfrm>
          <a:prstGeom prst="rect">
            <a:avLst/>
          </a:prstGeom>
          <a:noFill/>
          <a:ln w="9525">
            <a:noFill/>
            <a:miter lim="800000"/>
            <a:headEnd/>
            <a:tailEnd/>
          </a:ln>
        </p:spPr>
      </p:pic>
      <p:grpSp>
        <p:nvGrpSpPr>
          <p:cNvPr id="3" name="Group 24"/>
          <p:cNvGrpSpPr>
            <a:grpSpLocks/>
          </p:cNvGrpSpPr>
          <p:nvPr/>
        </p:nvGrpSpPr>
        <p:grpSpPr bwMode="auto">
          <a:xfrm>
            <a:off x="2300288" y="2857500"/>
            <a:ext cx="1960562" cy="2603500"/>
            <a:chOff x="1854926" y="2208793"/>
            <a:chExt cx="1959428" cy="2602401"/>
          </a:xfrm>
        </p:grpSpPr>
        <p:sp>
          <p:nvSpPr>
            <p:cNvPr id="214035" name="Freeform 21"/>
            <p:cNvSpPr>
              <a:spLocks/>
            </p:cNvSpPr>
            <p:nvPr/>
          </p:nvSpPr>
          <p:spPr bwMode="auto">
            <a:xfrm>
              <a:off x="1854926" y="2217111"/>
              <a:ext cx="1397725" cy="2594083"/>
            </a:xfrm>
            <a:custGeom>
              <a:avLst/>
              <a:gdLst>
                <a:gd name="T0" fmla="*/ 0 w 1397725"/>
                <a:gd name="T1" fmla="*/ 3575 h 2594083"/>
                <a:gd name="T2" fmla="*/ 600891 w 1397725"/>
                <a:gd name="T3" fmla="*/ 16638 h 2594083"/>
                <a:gd name="T4" fmla="*/ 627017 w 1397725"/>
                <a:gd name="T5" fmla="*/ 55826 h 2594083"/>
                <a:gd name="T6" fmla="*/ 705394 w 1397725"/>
                <a:gd name="T7" fmla="*/ 121140 h 2594083"/>
                <a:gd name="T8" fmla="*/ 718457 w 1397725"/>
                <a:gd name="T9" fmla="*/ 277895 h 2594083"/>
                <a:gd name="T10" fmla="*/ 770708 w 1397725"/>
                <a:gd name="T11" fmla="*/ 290958 h 2594083"/>
                <a:gd name="T12" fmla="*/ 783771 w 1397725"/>
                <a:gd name="T13" fmla="*/ 395460 h 2594083"/>
                <a:gd name="T14" fmla="*/ 822960 w 1397725"/>
                <a:gd name="T15" fmla="*/ 434649 h 2594083"/>
                <a:gd name="T16" fmla="*/ 862148 w 1397725"/>
                <a:gd name="T17" fmla="*/ 513026 h 2594083"/>
                <a:gd name="T18" fmla="*/ 875211 w 1397725"/>
                <a:gd name="T19" fmla="*/ 630592 h 2594083"/>
                <a:gd name="T20" fmla="*/ 901337 w 1397725"/>
                <a:gd name="T21" fmla="*/ 708969 h 2594083"/>
                <a:gd name="T22" fmla="*/ 914400 w 1397725"/>
                <a:gd name="T23" fmla="*/ 774283 h 2594083"/>
                <a:gd name="T24" fmla="*/ 966651 w 1397725"/>
                <a:gd name="T25" fmla="*/ 852660 h 2594083"/>
                <a:gd name="T26" fmla="*/ 979714 w 1397725"/>
                <a:gd name="T27" fmla="*/ 904912 h 2594083"/>
                <a:gd name="T28" fmla="*/ 1005840 w 1397725"/>
                <a:gd name="T29" fmla="*/ 1126986 h 2594083"/>
                <a:gd name="T30" fmla="*/ 1018903 w 1397725"/>
                <a:gd name="T31" fmla="*/ 1166175 h 2594083"/>
                <a:gd name="T32" fmla="*/ 1071154 w 1397725"/>
                <a:gd name="T33" fmla="*/ 1244552 h 2594083"/>
                <a:gd name="T34" fmla="*/ 1097280 w 1397725"/>
                <a:gd name="T35" fmla="*/ 1322929 h 2594083"/>
                <a:gd name="T36" fmla="*/ 1110343 w 1397725"/>
                <a:gd name="T37" fmla="*/ 1362118 h 2594083"/>
                <a:gd name="T38" fmla="*/ 1123405 w 1397725"/>
                <a:gd name="T39" fmla="*/ 1427432 h 2594083"/>
                <a:gd name="T40" fmla="*/ 1162594 w 1397725"/>
                <a:gd name="T41" fmla="*/ 1440495 h 2594083"/>
                <a:gd name="T42" fmla="*/ 1201783 w 1397725"/>
                <a:gd name="T43" fmla="*/ 1466621 h 2594083"/>
                <a:gd name="T44" fmla="*/ 1280160 w 1397725"/>
                <a:gd name="T45" fmla="*/ 1492746 h 2594083"/>
                <a:gd name="T46" fmla="*/ 1345474 w 1397725"/>
                <a:gd name="T47" fmla="*/ 1571124 h 2594083"/>
                <a:gd name="T48" fmla="*/ 1384663 w 1397725"/>
                <a:gd name="T49" fmla="*/ 1597249 h 2594083"/>
                <a:gd name="T50" fmla="*/ 1397725 w 1397725"/>
                <a:gd name="T51" fmla="*/ 1636438 h 2594083"/>
                <a:gd name="T52" fmla="*/ 1384663 w 1397725"/>
                <a:gd name="T53" fmla="*/ 2354889 h 2594083"/>
                <a:gd name="T54" fmla="*/ 1384663 w 1397725"/>
                <a:gd name="T55" fmla="*/ 1388244 h 259408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397725"/>
                <a:gd name="T85" fmla="*/ 0 h 2594083"/>
                <a:gd name="T86" fmla="*/ 1397725 w 1397725"/>
                <a:gd name="T87" fmla="*/ 2594083 h 259408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397725" h="2594083">
                  <a:moveTo>
                    <a:pt x="0" y="3575"/>
                  </a:moveTo>
                  <a:cubicBezTo>
                    <a:pt x="200297" y="7929"/>
                    <a:pt x="401239" y="0"/>
                    <a:pt x="600891" y="16638"/>
                  </a:cubicBezTo>
                  <a:cubicBezTo>
                    <a:pt x="616536" y="17942"/>
                    <a:pt x="616966" y="43765"/>
                    <a:pt x="627017" y="55826"/>
                  </a:cubicBezTo>
                  <a:cubicBezTo>
                    <a:pt x="658451" y="93547"/>
                    <a:pt x="666858" y="95450"/>
                    <a:pt x="705394" y="121140"/>
                  </a:cubicBezTo>
                  <a:cubicBezTo>
                    <a:pt x="709748" y="173392"/>
                    <a:pt x="699635" y="228957"/>
                    <a:pt x="718457" y="277895"/>
                  </a:cubicBezTo>
                  <a:cubicBezTo>
                    <a:pt x="724902" y="294651"/>
                    <a:pt x="761989" y="275264"/>
                    <a:pt x="770708" y="290958"/>
                  </a:cubicBezTo>
                  <a:cubicBezTo>
                    <a:pt x="787757" y="321645"/>
                    <a:pt x="771774" y="362469"/>
                    <a:pt x="783771" y="395460"/>
                  </a:cubicBezTo>
                  <a:cubicBezTo>
                    <a:pt x="790084" y="412822"/>
                    <a:pt x="811133" y="420457"/>
                    <a:pt x="822960" y="434649"/>
                  </a:cubicBezTo>
                  <a:cubicBezTo>
                    <a:pt x="851094" y="468411"/>
                    <a:pt x="849056" y="473752"/>
                    <a:pt x="862148" y="513026"/>
                  </a:cubicBezTo>
                  <a:cubicBezTo>
                    <a:pt x="866502" y="552215"/>
                    <a:pt x="867478" y="591928"/>
                    <a:pt x="875211" y="630592"/>
                  </a:cubicBezTo>
                  <a:cubicBezTo>
                    <a:pt x="880612" y="657596"/>
                    <a:pt x="895936" y="681965"/>
                    <a:pt x="901337" y="708969"/>
                  </a:cubicBezTo>
                  <a:cubicBezTo>
                    <a:pt x="905691" y="730740"/>
                    <a:pt x="905213" y="754071"/>
                    <a:pt x="914400" y="774283"/>
                  </a:cubicBezTo>
                  <a:cubicBezTo>
                    <a:pt x="927393" y="802868"/>
                    <a:pt x="966651" y="852660"/>
                    <a:pt x="966651" y="852660"/>
                  </a:cubicBezTo>
                  <a:cubicBezTo>
                    <a:pt x="971005" y="870077"/>
                    <a:pt x="977175" y="887139"/>
                    <a:pt x="979714" y="904912"/>
                  </a:cubicBezTo>
                  <a:cubicBezTo>
                    <a:pt x="992669" y="995596"/>
                    <a:pt x="988820" y="1041880"/>
                    <a:pt x="1005840" y="1126980"/>
                  </a:cubicBezTo>
                  <a:cubicBezTo>
                    <a:pt x="1008540" y="1140482"/>
                    <a:pt x="1012216" y="1154132"/>
                    <a:pt x="1018903" y="1166169"/>
                  </a:cubicBezTo>
                  <a:cubicBezTo>
                    <a:pt x="1034152" y="1193617"/>
                    <a:pt x="1071154" y="1244546"/>
                    <a:pt x="1071154" y="1244546"/>
                  </a:cubicBezTo>
                  <a:lnTo>
                    <a:pt x="1097280" y="1322923"/>
                  </a:lnTo>
                  <a:cubicBezTo>
                    <a:pt x="1101634" y="1335986"/>
                    <a:pt x="1107643" y="1348610"/>
                    <a:pt x="1110343" y="1362112"/>
                  </a:cubicBezTo>
                  <a:cubicBezTo>
                    <a:pt x="1114697" y="1383883"/>
                    <a:pt x="1111089" y="1408952"/>
                    <a:pt x="1123405" y="1427426"/>
                  </a:cubicBezTo>
                  <a:cubicBezTo>
                    <a:pt x="1131043" y="1438883"/>
                    <a:pt x="1150278" y="1434331"/>
                    <a:pt x="1162594" y="1440489"/>
                  </a:cubicBezTo>
                  <a:cubicBezTo>
                    <a:pt x="1176636" y="1447510"/>
                    <a:pt x="1187436" y="1460239"/>
                    <a:pt x="1201783" y="1466615"/>
                  </a:cubicBezTo>
                  <a:cubicBezTo>
                    <a:pt x="1226948" y="1477799"/>
                    <a:pt x="1280160" y="1492740"/>
                    <a:pt x="1280160" y="1492740"/>
                  </a:cubicBezTo>
                  <a:cubicBezTo>
                    <a:pt x="1305848" y="1531273"/>
                    <a:pt x="1307756" y="1539687"/>
                    <a:pt x="1345474" y="1571118"/>
                  </a:cubicBezTo>
                  <a:cubicBezTo>
                    <a:pt x="1357535" y="1581169"/>
                    <a:pt x="1371600" y="1588535"/>
                    <a:pt x="1384663" y="1597243"/>
                  </a:cubicBezTo>
                  <a:cubicBezTo>
                    <a:pt x="1389017" y="1610306"/>
                    <a:pt x="1397725" y="1622662"/>
                    <a:pt x="1397725" y="1636432"/>
                  </a:cubicBezTo>
                  <a:cubicBezTo>
                    <a:pt x="1397725" y="1875957"/>
                    <a:pt x="1397251" y="2594083"/>
                    <a:pt x="1384663" y="2354889"/>
                  </a:cubicBezTo>
                  <a:cubicBezTo>
                    <a:pt x="1367729" y="2033117"/>
                    <a:pt x="1384663" y="1710455"/>
                    <a:pt x="1384663" y="1388238"/>
                  </a:cubicBezTo>
                </a:path>
              </a:pathLst>
            </a:custGeom>
            <a:noFill/>
            <a:ln w="41275" cap="flat" cmpd="sng" algn="ctr">
              <a:solidFill>
                <a:schemeClr val="accent1"/>
              </a:solidFill>
              <a:prstDash val="solid"/>
              <a:round/>
              <a:headEnd/>
              <a:tailEnd/>
            </a:ln>
          </p:spPr>
          <p:txBody>
            <a:bodyPr anchor="ctr"/>
            <a:lstStyle/>
            <a:p>
              <a:endParaRPr lang="es-ES"/>
            </a:p>
          </p:txBody>
        </p:sp>
        <p:sp>
          <p:nvSpPr>
            <p:cNvPr id="37909" name="Freeform 23"/>
            <p:cNvSpPr>
              <a:spLocks/>
            </p:cNvSpPr>
            <p:nvPr/>
          </p:nvSpPr>
          <p:spPr bwMode="auto">
            <a:xfrm>
              <a:off x="3222559" y="2208793"/>
              <a:ext cx="591795" cy="1383716"/>
            </a:xfrm>
            <a:custGeom>
              <a:avLst/>
              <a:gdLst>
                <a:gd name="T0" fmla="*/ 17251 w 592016"/>
                <a:gd name="T1" fmla="*/ 1383493 h 1383493"/>
                <a:gd name="T2" fmla="*/ 30313 w 592016"/>
                <a:gd name="T3" fmla="*/ 1122236 h 1383493"/>
                <a:gd name="T4" fmla="*/ 43376 w 592016"/>
                <a:gd name="T5" fmla="*/ 978544 h 1383493"/>
                <a:gd name="T6" fmla="*/ 82565 w 592016"/>
                <a:gd name="T7" fmla="*/ 638910 h 1383493"/>
                <a:gd name="T8" fmla="*/ 121753 w 592016"/>
                <a:gd name="T9" fmla="*/ 403778 h 1383493"/>
                <a:gd name="T10" fmla="*/ 147879 w 592016"/>
                <a:gd name="T11" fmla="*/ 364590 h 1383493"/>
                <a:gd name="T12" fmla="*/ 174005 w 592016"/>
                <a:gd name="T13" fmla="*/ 403778 h 1383493"/>
                <a:gd name="T14" fmla="*/ 187068 w 592016"/>
                <a:gd name="T15" fmla="*/ 338464 h 1383493"/>
                <a:gd name="T16" fmla="*/ 200131 w 592016"/>
                <a:gd name="T17" fmla="*/ 299276 h 1383493"/>
                <a:gd name="T18" fmla="*/ 213193 w 592016"/>
                <a:gd name="T19" fmla="*/ 338464 h 1383493"/>
                <a:gd name="T20" fmla="*/ 226256 w 592016"/>
                <a:gd name="T21" fmla="*/ 299276 h 1383493"/>
                <a:gd name="T22" fmla="*/ 252382 w 592016"/>
                <a:gd name="T23" fmla="*/ 207836 h 1383493"/>
                <a:gd name="T24" fmla="*/ 265445 w 592016"/>
                <a:gd name="T25" fmla="*/ 338464 h 1383493"/>
                <a:gd name="T26" fmla="*/ 278508 w 592016"/>
                <a:gd name="T27" fmla="*/ 299276 h 1383493"/>
                <a:gd name="T28" fmla="*/ 304633 w 592016"/>
                <a:gd name="T29" fmla="*/ 168647 h 1383493"/>
                <a:gd name="T30" fmla="*/ 317696 w 592016"/>
                <a:gd name="T31" fmla="*/ 299276 h 1383493"/>
                <a:gd name="T32" fmla="*/ 330759 w 592016"/>
                <a:gd name="T33" fmla="*/ 220898 h 1383493"/>
                <a:gd name="T34" fmla="*/ 369948 w 592016"/>
                <a:gd name="T35" fmla="*/ 181710 h 1383493"/>
                <a:gd name="T36" fmla="*/ 448325 w 592016"/>
                <a:gd name="T37" fmla="*/ 129458 h 1383493"/>
                <a:gd name="T38" fmla="*/ 461388 w 592016"/>
                <a:gd name="T39" fmla="*/ 90270 h 1383493"/>
                <a:gd name="T40" fmla="*/ 592016 w 592016"/>
                <a:gd name="T41" fmla="*/ 38018 h 138349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92016"/>
                <a:gd name="T64" fmla="*/ 0 h 1383493"/>
                <a:gd name="T65" fmla="*/ 592016 w 592016"/>
                <a:gd name="T66" fmla="*/ 1383493 h 138349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92016" h="1383493">
                  <a:moveTo>
                    <a:pt x="17251" y="1383493"/>
                  </a:moveTo>
                  <a:cubicBezTo>
                    <a:pt x="21605" y="1296407"/>
                    <a:pt x="24699" y="1209250"/>
                    <a:pt x="30313" y="1122236"/>
                  </a:cubicBezTo>
                  <a:cubicBezTo>
                    <a:pt x="33409" y="1074241"/>
                    <a:pt x="40552" y="1026556"/>
                    <a:pt x="43376" y="978544"/>
                  </a:cubicBezTo>
                  <a:cubicBezTo>
                    <a:pt x="62442" y="654433"/>
                    <a:pt x="0" y="762755"/>
                    <a:pt x="82565" y="638910"/>
                  </a:cubicBezTo>
                  <a:cubicBezTo>
                    <a:pt x="86298" y="594110"/>
                    <a:pt x="85149" y="458682"/>
                    <a:pt x="121753" y="403778"/>
                  </a:cubicBezTo>
                  <a:lnTo>
                    <a:pt x="147879" y="364590"/>
                  </a:lnTo>
                  <a:cubicBezTo>
                    <a:pt x="181839" y="262711"/>
                    <a:pt x="134594" y="384072"/>
                    <a:pt x="174005" y="403778"/>
                  </a:cubicBezTo>
                  <a:cubicBezTo>
                    <a:pt x="193864" y="413707"/>
                    <a:pt x="181683" y="360004"/>
                    <a:pt x="187068" y="338464"/>
                  </a:cubicBezTo>
                  <a:cubicBezTo>
                    <a:pt x="190408" y="325106"/>
                    <a:pt x="195777" y="312339"/>
                    <a:pt x="200131" y="299276"/>
                  </a:cubicBezTo>
                  <a:cubicBezTo>
                    <a:pt x="204485" y="312339"/>
                    <a:pt x="199424" y="338464"/>
                    <a:pt x="213193" y="338464"/>
                  </a:cubicBezTo>
                  <a:cubicBezTo>
                    <a:pt x="226962" y="338464"/>
                    <a:pt x="222473" y="312515"/>
                    <a:pt x="226256" y="299276"/>
                  </a:cubicBezTo>
                  <a:cubicBezTo>
                    <a:pt x="259061" y="184459"/>
                    <a:pt x="221062" y="301795"/>
                    <a:pt x="252382" y="207836"/>
                  </a:cubicBezTo>
                  <a:cubicBezTo>
                    <a:pt x="256736" y="251379"/>
                    <a:pt x="253423" y="296388"/>
                    <a:pt x="265445" y="338464"/>
                  </a:cubicBezTo>
                  <a:cubicBezTo>
                    <a:pt x="269228" y="351703"/>
                    <a:pt x="275808" y="312778"/>
                    <a:pt x="278508" y="299276"/>
                  </a:cubicBezTo>
                  <a:cubicBezTo>
                    <a:pt x="308531" y="149164"/>
                    <a:pt x="275121" y="257189"/>
                    <a:pt x="304633" y="168647"/>
                  </a:cubicBezTo>
                  <a:cubicBezTo>
                    <a:pt x="308987" y="212190"/>
                    <a:pt x="298126" y="260136"/>
                    <a:pt x="317696" y="299276"/>
                  </a:cubicBezTo>
                  <a:cubicBezTo>
                    <a:pt x="329541" y="322966"/>
                    <a:pt x="320002" y="245102"/>
                    <a:pt x="330759" y="220898"/>
                  </a:cubicBezTo>
                  <a:cubicBezTo>
                    <a:pt x="338262" y="204017"/>
                    <a:pt x="355366" y="193052"/>
                    <a:pt x="369948" y="181710"/>
                  </a:cubicBezTo>
                  <a:cubicBezTo>
                    <a:pt x="394733" y="162433"/>
                    <a:pt x="448325" y="129458"/>
                    <a:pt x="448325" y="129458"/>
                  </a:cubicBezTo>
                  <a:cubicBezTo>
                    <a:pt x="452679" y="116395"/>
                    <a:pt x="457605" y="103509"/>
                    <a:pt x="461388" y="90270"/>
                  </a:cubicBezTo>
                  <a:cubicBezTo>
                    <a:pt x="487180" y="0"/>
                    <a:pt x="449460" y="38018"/>
                    <a:pt x="592016" y="38018"/>
                  </a:cubicBezTo>
                </a:path>
              </a:pathLst>
            </a:custGeom>
            <a:ln w="38100">
              <a:solidFill>
                <a:schemeClr val="accent1"/>
              </a:solidFill>
              <a:headEnd/>
              <a:tailEnd/>
            </a:ln>
          </p:spPr>
          <p:style>
            <a:lnRef idx="1">
              <a:schemeClr val="accent2"/>
            </a:lnRef>
            <a:fillRef idx="0">
              <a:schemeClr val="accent2"/>
            </a:fillRef>
            <a:effectRef idx="0">
              <a:schemeClr val="accent2"/>
            </a:effectRef>
            <a:fontRef idx="minor">
              <a:schemeClr val="tx1"/>
            </a:fontRef>
          </p:style>
          <p:txBody>
            <a:bodyPr anchor="ctr"/>
            <a:lstStyle/>
            <a:p>
              <a:pPr>
                <a:defRPr/>
              </a:pPr>
              <a:endParaRPr lang="en-US"/>
            </a:p>
          </p:txBody>
        </p:sp>
      </p:grpSp>
      <p:grpSp>
        <p:nvGrpSpPr>
          <p:cNvPr id="214021" name="Group 29"/>
          <p:cNvGrpSpPr>
            <a:grpSpLocks/>
          </p:cNvGrpSpPr>
          <p:nvPr/>
        </p:nvGrpSpPr>
        <p:grpSpPr bwMode="auto">
          <a:xfrm>
            <a:off x="4583113" y="3429000"/>
            <a:ext cx="4560887" cy="3429000"/>
            <a:chOff x="2472" y="1570"/>
            <a:chExt cx="3243" cy="2428"/>
          </a:xfrm>
        </p:grpSpPr>
        <p:pic>
          <p:nvPicPr>
            <p:cNvPr id="37902" name="Picture 23"/>
            <p:cNvPicPr>
              <a:picLocks noChangeAspect="1" noChangeArrowheads="1"/>
            </p:cNvPicPr>
            <p:nvPr/>
          </p:nvPicPr>
          <p:blipFill>
            <a:blip r:embed="rId3" cstate="print"/>
            <a:srcRect/>
            <a:stretch>
              <a:fillRect/>
            </a:stretch>
          </p:blipFill>
          <p:spPr bwMode="auto">
            <a:xfrm>
              <a:off x="2472" y="1570"/>
              <a:ext cx="3243" cy="2428"/>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pic>
        <p:sp>
          <p:nvSpPr>
            <p:cNvPr id="7" name="Up Arrow 6"/>
            <p:cNvSpPr>
              <a:spLocks noChangeArrowheads="1"/>
            </p:cNvSpPr>
            <p:nvPr/>
          </p:nvSpPr>
          <p:spPr bwMode="auto">
            <a:xfrm rot="16200000" flipH="1">
              <a:off x="3754" y="3068"/>
              <a:ext cx="192" cy="231"/>
            </a:xfrm>
            <a:prstGeom prst="upArrow">
              <a:avLst>
                <a:gd name="adj1" fmla="val 50000"/>
                <a:gd name="adj2" fmla="val 50036"/>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endParaRPr lang="en-US">
                <a:solidFill>
                  <a:schemeClr val="dk1"/>
                </a:solidFill>
              </a:endParaRPr>
            </a:p>
          </p:txBody>
        </p:sp>
        <p:sp>
          <p:nvSpPr>
            <p:cNvPr id="37904" name="TextBox 11"/>
            <p:cNvSpPr txBox="1">
              <a:spLocks noChangeArrowheads="1"/>
            </p:cNvSpPr>
            <p:nvPr/>
          </p:nvSpPr>
          <p:spPr bwMode="auto">
            <a:xfrm>
              <a:off x="4087" y="3037"/>
              <a:ext cx="1526" cy="654"/>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fr-CH" b="1" dirty="0">
                  <a:solidFill>
                    <a:schemeClr val="bg2"/>
                  </a:solidFill>
                  <a:latin typeface="+mj-lt"/>
                </a:rPr>
                <a:t>Breakdown!</a:t>
              </a:r>
              <a:br>
                <a:rPr lang="fr-CH" b="1" dirty="0">
                  <a:solidFill>
                    <a:schemeClr val="bg2"/>
                  </a:solidFill>
                  <a:latin typeface="+mj-lt"/>
                </a:rPr>
              </a:br>
              <a:r>
                <a:rPr lang="fr-CH" b="1" dirty="0">
                  <a:solidFill>
                    <a:schemeClr val="bg2"/>
                  </a:solidFill>
                  <a:latin typeface="+mj-lt"/>
                </a:rPr>
                <a:t>125 pulses, 1 BD</a:t>
              </a:r>
            </a:p>
            <a:p>
              <a:pPr>
                <a:defRPr/>
              </a:pPr>
              <a:r>
                <a:rPr lang="fr-CH" b="1" dirty="0">
                  <a:solidFill>
                    <a:schemeClr val="bg2"/>
                  </a:solidFill>
                  <a:latin typeface="+mj-lt"/>
                  <a:sym typeface="Wingdings" pitchFamily="2" charset="2"/>
                </a:rPr>
                <a:t> </a:t>
              </a:r>
              <a:r>
                <a:rPr lang="fr-CH" b="1" dirty="0">
                  <a:solidFill>
                    <a:schemeClr val="bg2"/>
                  </a:solidFill>
                  <a:latin typeface="+mj-lt"/>
                </a:rPr>
                <a:t> BDR= 0.8 • 10</a:t>
              </a:r>
              <a:r>
                <a:rPr lang="fr-CH" b="1" baseline="30000" dirty="0">
                  <a:solidFill>
                    <a:schemeClr val="bg2"/>
                  </a:solidFill>
                  <a:latin typeface="+mj-lt"/>
                </a:rPr>
                <a:t>-2</a:t>
              </a:r>
              <a:endParaRPr lang="en-US" b="1" baseline="30000" dirty="0">
                <a:solidFill>
                  <a:schemeClr val="bg2"/>
                </a:solidFill>
                <a:latin typeface="+mj-lt"/>
              </a:endParaRPr>
            </a:p>
          </p:txBody>
        </p:sp>
      </p:grpSp>
      <p:grpSp>
        <p:nvGrpSpPr>
          <p:cNvPr id="214022" name="Group 38"/>
          <p:cNvGrpSpPr>
            <a:grpSpLocks/>
          </p:cNvGrpSpPr>
          <p:nvPr/>
        </p:nvGrpSpPr>
        <p:grpSpPr bwMode="auto">
          <a:xfrm>
            <a:off x="2286000" y="4286250"/>
            <a:ext cx="1666875" cy="1643063"/>
            <a:chOff x="1104" y="2024"/>
            <a:chExt cx="1050" cy="1035"/>
          </a:xfrm>
        </p:grpSpPr>
        <p:sp>
          <p:nvSpPr>
            <p:cNvPr id="37899" name="TextBox 13"/>
            <p:cNvSpPr txBox="1">
              <a:spLocks noChangeArrowheads="1"/>
            </p:cNvSpPr>
            <p:nvPr/>
          </p:nvSpPr>
          <p:spPr bwMode="auto">
            <a:xfrm>
              <a:off x="1104" y="2828"/>
              <a:ext cx="1050" cy="231"/>
            </a:xfrm>
            <a:prstGeom prst="rect">
              <a:avLst/>
            </a:prstGeom>
            <a:solidFill>
              <a:schemeClr val="tx1"/>
            </a:solidFill>
            <a:ln w="28575">
              <a:solidFill>
                <a:srgbClr val="FFFF00"/>
              </a:solidFill>
              <a:headEnd/>
              <a:tailEnd/>
            </a:ln>
          </p:spPr>
          <p:style>
            <a:lnRef idx="1">
              <a:schemeClr val="accent4"/>
            </a:lnRef>
            <a:fillRef idx="2">
              <a:schemeClr val="accent4"/>
            </a:fillRef>
            <a:effectRef idx="1">
              <a:schemeClr val="accent4"/>
            </a:effectRef>
            <a:fontRef idx="minor">
              <a:schemeClr val="dk1"/>
            </a:fontRef>
          </p:style>
          <p:txBody>
            <a:bodyPr>
              <a:spAutoFit/>
            </a:bodyPr>
            <a:lstStyle/>
            <a:p>
              <a:pPr>
                <a:defRPr/>
              </a:pPr>
              <a:r>
                <a:rPr lang="fr-CH" b="1" dirty="0" err="1">
                  <a:solidFill>
                    <a:schemeClr val="bg2"/>
                  </a:solidFill>
                  <a:latin typeface="Georgia" pitchFamily="18" charset="0"/>
                </a:rPr>
                <a:t>T</a:t>
              </a:r>
              <a:r>
                <a:rPr lang="fr-CH" b="1" baseline="-25000" dirty="0" err="1">
                  <a:solidFill>
                    <a:schemeClr val="bg2"/>
                  </a:solidFill>
                  <a:latin typeface="Georgia" pitchFamily="18" charset="0"/>
                </a:rPr>
                <a:t>Flat</a:t>
              </a:r>
              <a:r>
                <a:rPr lang="fr-CH" b="1" baseline="-25000" dirty="0">
                  <a:solidFill>
                    <a:schemeClr val="bg2"/>
                  </a:solidFill>
                  <a:latin typeface="Georgia" pitchFamily="18" charset="0"/>
                </a:rPr>
                <a:t> top</a:t>
              </a:r>
              <a:r>
                <a:rPr lang="fr-CH" b="1" dirty="0">
                  <a:solidFill>
                    <a:schemeClr val="bg2"/>
                  </a:solidFill>
                  <a:latin typeface="Georgia" pitchFamily="18" charset="0"/>
                </a:rPr>
                <a:t>= 3 </a:t>
              </a:r>
              <a:r>
                <a:rPr lang="el-GR" b="1" dirty="0">
                  <a:solidFill>
                    <a:schemeClr val="bg2"/>
                  </a:solidFill>
                  <a:latin typeface="Georgia" pitchFamily="18" charset="0"/>
                </a:rPr>
                <a:t>μ</a:t>
              </a:r>
              <a:r>
                <a:rPr lang="fr-CH" b="1" dirty="0">
                  <a:solidFill>
                    <a:schemeClr val="bg2"/>
                  </a:solidFill>
                  <a:latin typeface="Georgia" pitchFamily="18" charset="0"/>
                </a:rPr>
                <a:t>s</a:t>
              </a:r>
              <a:endParaRPr lang="en-US" b="1" dirty="0">
                <a:solidFill>
                  <a:schemeClr val="bg2"/>
                </a:solidFill>
                <a:latin typeface="Georgia" pitchFamily="18" charset="0"/>
              </a:endParaRPr>
            </a:p>
          </p:txBody>
        </p:sp>
        <p:sp>
          <p:nvSpPr>
            <p:cNvPr id="37900" name="Line 36"/>
            <p:cNvSpPr>
              <a:spLocks noChangeShapeType="1"/>
            </p:cNvSpPr>
            <p:nvPr/>
          </p:nvSpPr>
          <p:spPr bwMode="auto">
            <a:xfrm flipH="1">
              <a:off x="1374" y="2024"/>
              <a:ext cx="9" cy="810"/>
            </a:xfrm>
            <a:prstGeom prst="line">
              <a:avLst/>
            </a:prstGeom>
            <a:ln>
              <a:solidFill>
                <a:srgbClr val="FFFF00"/>
              </a:solidFill>
              <a:headEnd/>
              <a:tailEnd/>
            </a:ln>
          </p:spPr>
          <p:style>
            <a:lnRef idx="1">
              <a:schemeClr val="accent1"/>
            </a:lnRef>
            <a:fillRef idx="0">
              <a:schemeClr val="accent1"/>
            </a:fillRef>
            <a:effectRef idx="0">
              <a:schemeClr val="accent1"/>
            </a:effectRef>
            <a:fontRef idx="minor">
              <a:schemeClr val="tx1"/>
            </a:fontRef>
          </p:style>
          <p:txBody>
            <a:bodyPr/>
            <a:lstStyle/>
            <a:p>
              <a:pPr>
                <a:defRPr/>
              </a:pPr>
              <a:endParaRPr lang="en-US"/>
            </a:p>
          </p:txBody>
        </p:sp>
        <p:sp>
          <p:nvSpPr>
            <p:cNvPr id="37901" name="Line 37"/>
            <p:cNvSpPr>
              <a:spLocks noChangeShapeType="1"/>
            </p:cNvSpPr>
            <p:nvPr/>
          </p:nvSpPr>
          <p:spPr bwMode="auto">
            <a:xfrm flipH="1">
              <a:off x="2004" y="2024"/>
              <a:ext cx="14" cy="810"/>
            </a:xfrm>
            <a:prstGeom prst="line">
              <a:avLst/>
            </a:prstGeom>
            <a:ln>
              <a:solidFill>
                <a:srgbClr val="FFFF00"/>
              </a:solidFill>
              <a:headEnd/>
              <a:tailEnd/>
            </a:ln>
          </p:spPr>
          <p:style>
            <a:lnRef idx="1">
              <a:schemeClr val="accent1"/>
            </a:lnRef>
            <a:fillRef idx="0">
              <a:schemeClr val="accent1"/>
            </a:fillRef>
            <a:effectRef idx="0">
              <a:schemeClr val="accent1"/>
            </a:effectRef>
            <a:fontRef idx="minor">
              <a:schemeClr val="tx1"/>
            </a:fontRef>
          </p:style>
          <p:txBody>
            <a:bodyPr/>
            <a:lstStyle/>
            <a:p>
              <a:pPr>
                <a:defRPr/>
              </a:pPr>
              <a:endParaRPr lang="en-US"/>
            </a:p>
          </p:txBody>
        </p:sp>
      </p:grpSp>
      <p:sp>
        <p:nvSpPr>
          <p:cNvPr id="22" name="Rectangle 2"/>
          <p:cNvSpPr>
            <a:spLocks noGrp="1"/>
          </p:cNvSpPr>
          <p:nvPr>
            <p:ph type="title" idx="4294967295"/>
          </p:nvPr>
        </p:nvSpPr>
        <p:spPr>
          <a:xfrm>
            <a:off x="0" y="71438"/>
            <a:ext cx="8929688" cy="585787"/>
          </a:xfrm>
        </p:spPr>
        <p:txBody>
          <a:bodyPr/>
          <a:lstStyle/>
          <a:p>
            <a:pPr>
              <a:defRPr/>
            </a:pPr>
            <a:r>
              <a:rPr lang="en-US" sz="3200" i="0" dirty="0" smtClean="0"/>
              <a:t>High power test: </a:t>
            </a:r>
            <a:r>
              <a:rPr lang="en-US" sz="2800" dirty="0" smtClean="0">
                <a:solidFill>
                  <a:schemeClr val="tx1"/>
                </a:solidFill>
              </a:rPr>
              <a:t>breakdown evaluation</a:t>
            </a:r>
            <a:endParaRPr lang="en-US" sz="3200" dirty="0" smtClean="0">
              <a:solidFill>
                <a:schemeClr val="tx1"/>
              </a:solidFill>
            </a:endParaRPr>
          </a:p>
        </p:txBody>
      </p:sp>
      <p:pic>
        <p:nvPicPr>
          <p:cNvPr id="214024" name="Picture 8"/>
          <p:cNvPicPr>
            <a:picLocks noChangeAspect="1" noChangeArrowheads="1"/>
          </p:cNvPicPr>
          <p:nvPr/>
        </p:nvPicPr>
        <p:blipFill>
          <a:blip r:embed="rId4" cstate="print"/>
          <a:srcRect t="21210"/>
          <a:stretch>
            <a:fillRect/>
          </a:stretch>
        </p:blipFill>
        <p:spPr bwMode="auto">
          <a:xfrm>
            <a:off x="4572000" y="785813"/>
            <a:ext cx="3746500" cy="2654300"/>
          </a:xfrm>
          <a:prstGeom prst="rect">
            <a:avLst/>
          </a:prstGeom>
          <a:noFill/>
          <a:ln w="9525">
            <a:noFill/>
            <a:miter lim="800000"/>
            <a:headEnd/>
            <a:tailEnd/>
          </a:ln>
        </p:spPr>
      </p:pic>
      <p:sp>
        <p:nvSpPr>
          <p:cNvPr id="26" name="TextBox 25"/>
          <p:cNvSpPr txBox="1"/>
          <p:nvPr/>
        </p:nvSpPr>
        <p:spPr>
          <a:xfrm>
            <a:off x="1000125" y="3429000"/>
            <a:ext cx="1504950" cy="369888"/>
          </a:xfrm>
          <a:prstGeom prst="rect">
            <a:avLst/>
          </a:prstGeom>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fr-CH" b="1" dirty="0">
                <a:solidFill>
                  <a:schemeClr val="bg2"/>
                </a:solidFill>
              </a:rPr>
              <a:t>Breakdown!</a:t>
            </a:r>
            <a:endParaRPr lang="en-US" b="1" dirty="0">
              <a:solidFill>
                <a:schemeClr val="bg2"/>
              </a:solidFill>
            </a:endParaRPr>
          </a:p>
        </p:txBody>
      </p:sp>
      <p:sp>
        <p:nvSpPr>
          <p:cNvPr id="27" name="Up Arrow 26"/>
          <p:cNvSpPr>
            <a:spLocks noChangeArrowheads="1"/>
          </p:cNvSpPr>
          <p:nvPr/>
        </p:nvSpPr>
        <p:spPr bwMode="auto">
          <a:xfrm rot="5400000">
            <a:off x="2770188" y="3444875"/>
            <a:ext cx="285750" cy="396875"/>
          </a:xfrm>
          <a:prstGeom prst="upArrow">
            <a:avLst>
              <a:gd name="adj1" fmla="val 50000"/>
              <a:gd name="adj2" fmla="val 50036"/>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endParaRPr lang="en-US">
              <a:solidFill>
                <a:schemeClr val="dk1"/>
              </a:solidFill>
            </a:endParaRPr>
          </a:p>
        </p:txBody>
      </p:sp>
      <p:sp>
        <p:nvSpPr>
          <p:cNvPr id="28" name="TextBox 13"/>
          <p:cNvSpPr txBox="1">
            <a:spLocks noChangeArrowheads="1"/>
          </p:cNvSpPr>
          <p:nvPr/>
        </p:nvSpPr>
        <p:spPr bwMode="auto">
          <a:xfrm>
            <a:off x="4714875" y="2714625"/>
            <a:ext cx="1666875" cy="36988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defRPr/>
            </a:pPr>
            <a:r>
              <a:rPr lang="fr-CH" b="1" dirty="0">
                <a:solidFill>
                  <a:schemeClr val="bg2"/>
                </a:solidFill>
                <a:latin typeface="+mj-lt"/>
              </a:rPr>
              <a:t>Faraday </a:t>
            </a:r>
            <a:r>
              <a:rPr lang="fr-CH" b="1" dirty="0" err="1">
                <a:solidFill>
                  <a:schemeClr val="bg2"/>
                </a:solidFill>
                <a:latin typeface="+mj-lt"/>
              </a:rPr>
              <a:t>Cup</a:t>
            </a:r>
            <a:endParaRPr lang="en-US" b="1" dirty="0">
              <a:solidFill>
                <a:schemeClr val="bg2"/>
              </a:solidFill>
              <a:latin typeface="+mj-lt"/>
            </a:endParaRPr>
          </a:p>
        </p:txBody>
      </p:sp>
      <p:sp>
        <p:nvSpPr>
          <p:cNvPr id="214028" name="Slide Number Placeholder 20"/>
          <p:cNvSpPr>
            <a:spLocks noGrp="1"/>
          </p:cNvSpPr>
          <p:nvPr>
            <p:ph type="sldNum" sz="quarter" idx="12"/>
          </p:nvPr>
        </p:nvSpPr>
        <p:spPr>
          <a:noFill/>
        </p:spPr>
        <p:txBody>
          <a:bodyPr/>
          <a:lstStyle/>
          <a:p>
            <a:pPr fontAlgn="base">
              <a:spcAft>
                <a:spcPct val="0"/>
              </a:spcAft>
            </a:pPr>
            <a:fld id="{7E99B140-DEB4-4493-A057-A7CD1C34A527}" type="slidenum">
              <a:rPr lang="en-US" smtClean="0"/>
              <a:pPr fontAlgn="base">
                <a:spcAft>
                  <a:spcPct val="0"/>
                </a:spcAft>
              </a:pPr>
              <a:t>18</a:t>
            </a:fld>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2"/>
          <p:cNvSpPr>
            <a:spLocks noGrp="1"/>
          </p:cNvSpPr>
          <p:nvPr>
            <p:ph type="title" idx="4294967295"/>
          </p:nvPr>
        </p:nvSpPr>
        <p:spPr>
          <a:xfrm>
            <a:off x="0" y="71438"/>
            <a:ext cx="8929688" cy="585787"/>
          </a:xfrm>
        </p:spPr>
        <p:txBody>
          <a:bodyPr/>
          <a:lstStyle/>
          <a:p>
            <a:pPr>
              <a:defRPr/>
            </a:pPr>
            <a:r>
              <a:rPr lang="en-US" sz="3200" i="0" dirty="0" smtClean="0"/>
              <a:t>High power test: </a:t>
            </a:r>
            <a:r>
              <a:rPr lang="en-US" sz="2800" dirty="0" smtClean="0">
                <a:solidFill>
                  <a:schemeClr val="tx1"/>
                </a:solidFill>
              </a:rPr>
              <a:t>first results</a:t>
            </a:r>
            <a:endParaRPr lang="en-US" sz="3200" dirty="0" smtClean="0">
              <a:solidFill>
                <a:schemeClr val="tx1"/>
              </a:solidFill>
            </a:endParaRPr>
          </a:p>
        </p:txBody>
      </p:sp>
      <p:graphicFrame>
        <p:nvGraphicFramePr>
          <p:cNvPr id="18" name="Table 17"/>
          <p:cNvGraphicFramePr>
            <a:graphicFrameLocks noGrp="1"/>
          </p:cNvGraphicFramePr>
          <p:nvPr/>
        </p:nvGraphicFramePr>
        <p:xfrm>
          <a:off x="285750" y="785813"/>
          <a:ext cx="8572559" cy="5643616"/>
        </p:xfrm>
        <a:graphic>
          <a:graphicData uri="http://schemas.openxmlformats.org/drawingml/2006/table">
            <a:tbl>
              <a:tblPr/>
              <a:tblGrid>
                <a:gridCol w="589941"/>
                <a:gridCol w="884908"/>
                <a:gridCol w="1769818"/>
                <a:gridCol w="1769818"/>
                <a:gridCol w="1327366"/>
                <a:gridCol w="1345800"/>
                <a:gridCol w="884908"/>
              </a:tblGrid>
              <a:tr h="256528">
                <a:tc>
                  <a:txBody>
                    <a:bodyPr/>
                    <a:lstStyle/>
                    <a:p>
                      <a:pPr algn="ctr" fontAlgn="b"/>
                      <a:r>
                        <a:rPr lang="en-US" sz="1600" b="0" i="0" u="none" strike="noStrike" dirty="0">
                          <a:solidFill>
                            <a:srgbClr val="FFFFFF"/>
                          </a:solidFill>
                          <a:latin typeface="Calibri"/>
                        </a:rPr>
                        <a:t># Set</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F81BD"/>
                    </a:solidFill>
                  </a:tcPr>
                </a:tc>
                <a:tc>
                  <a:txBody>
                    <a:bodyPr/>
                    <a:lstStyle/>
                    <a:p>
                      <a:pPr algn="ctr" fontAlgn="b"/>
                      <a:r>
                        <a:rPr lang="en-US" sz="1600" b="0" i="0" u="none" strike="noStrike" dirty="0" err="1">
                          <a:solidFill>
                            <a:srgbClr val="FFFFFF"/>
                          </a:solidFill>
                          <a:latin typeface="Calibri"/>
                        </a:rPr>
                        <a:t>t</a:t>
                      </a:r>
                      <a:r>
                        <a:rPr lang="en-US" sz="1600" b="0" i="0" u="none" strike="noStrike" baseline="-25000" dirty="0" err="1">
                          <a:solidFill>
                            <a:srgbClr val="FFFFFF"/>
                          </a:solidFill>
                          <a:latin typeface="Calibri"/>
                        </a:rPr>
                        <a:t>FLAT</a:t>
                      </a:r>
                      <a:r>
                        <a:rPr lang="en-US" sz="1600" b="0" i="0" u="none" strike="noStrike" dirty="0">
                          <a:solidFill>
                            <a:srgbClr val="FFFFFF"/>
                          </a:solidFill>
                          <a:latin typeface="Calibri"/>
                        </a:rPr>
                        <a:t> [µs]</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F81BD"/>
                    </a:solidFill>
                  </a:tcPr>
                </a:tc>
                <a:tc>
                  <a:txBody>
                    <a:bodyPr/>
                    <a:lstStyle/>
                    <a:p>
                      <a:pPr algn="ctr" fontAlgn="b"/>
                      <a:r>
                        <a:rPr lang="en-US" sz="1600" b="0" i="0" u="none" strike="noStrike" dirty="0">
                          <a:solidFill>
                            <a:srgbClr val="FFFFFF"/>
                          </a:solidFill>
                          <a:latin typeface="Calibri"/>
                        </a:rPr>
                        <a:t>P</a:t>
                      </a:r>
                      <a:r>
                        <a:rPr lang="en-US" sz="1600" b="0" i="0" u="none" strike="noStrike" baseline="-25000" dirty="0">
                          <a:solidFill>
                            <a:srgbClr val="FFFFFF"/>
                          </a:solidFill>
                          <a:latin typeface="Calibri"/>
                        </a:rPr>
                        <a:t>ABS</a:t>
                      </a:r>
                      <a:r>
                        <a:rPr lang="en-US" sz="1600" b="0" i="0" u="none" strike="noStrike" dirty="0">
                          <a:solidFill>
                            <a:srgbClr val="FFFFFF"/>
                          </a:solidFill>
                          <a:latin typeface="Calibri"/>
                        </a:rPr>
                        <a:t>  +/- </a:t>
                      </a:r>
                      <a:r>
                        <a:rPr lang="en-US" sz="1600" b="0" i="0" u="none" strike="noStrike" dirty="0">
                          <a:solidFill>
                            <a:srgbClr val="FFFFFF"/>
                          </a:solidFill>
                          <a:latin typeface="Symbol" pitchFamily="18" charset="2"/>
                        </a:rPr>
                        <a:t>e</a:t>
                      </a:r>
                      <a:r>
                        <a:rPr lang="en-US" sz="1600" b="0" i="0" u="none" strike="noStrike" dirty="0">
                          <a:solidFill>
                            <a:srgbClr val="FFFFFF"/>
                          </a:solidFill>
                          <a:latin typeface="Calibri"/>
                        </a:rPr>
                        <a:t> [kW]</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F81BD"/>
                    </a:solidFill>
                  </a:tcPr>
                </a:tc>
                <a:tc>
                  <a:txBody>
                    <a:bodyPr/>
                    <a:lstStyle/>
                    <a:p>
                      <a:pPr algn="ctr" fontAlgn="b"/>
                      <a:r>
                        <a:rPr lang="en-US" sz="1600" b="0" i="0" u="none" strike="noStrike" dirty="0">
                          <a:solidFill>
                            <a:srgbClr val="FFFFFF"/>
                          </a:solidFill>
                          <a:latin typeface="Calibri"/>
                        </a:rPr>
                        <a:t>E</a:t>
                      </a:r>
                      <a:r>
                        <a:rPr lang="en-US" sz="1600" b="0" i="0" u="none" strike="noStrike" baseline="-25000" dirty="0">
                          <a:solidFill>
                            <a:srgbClr val="FFFFFF"/>
                          </a:solidFill>
                          <a:latin typeface="Calibri"/>
                        </a:rPr>
                        <a:t>S</a:t>
                      </a:r>
                      <a:r>
                        <a:rPr lang="en-US" sz="1600" b="0" i="0" u="none" strike="noStrike" dirty="0">
                          <a:solidFill>
                            <a:srgbClr val="FFFFFF"/>
                          </a:solidFill>
                          <a:latin typeface="Calibri"/>
                        </a:rPr>
                        <a:t>  </a:t>
                      </a:r>
                      <a:r>
                        <a:rPr lang="en-US" sz="1600" b="0" i="0" u="none" strike="noStrike" dirty="0" smtClean="0">
                          <a:solidFill>
                            <a:srgbClr val="FFFFFF"/>
                          </a:solidFill>
                          <a:latin typeface="Symbol" pitchFamily="18" charset="2"/>
                        </a:rPr>
                        <a:t>[</a:t>
                      </a:r>
                      <a:r>
                        <a:rPr lang="en-US" sz="1600" b="0" i="0" u="none" strike="noStrike" dirty="0" smtClean="0">
                          <a:solidFill>
                            <a:srgbClr val="FFFFFF"/>
                          </a:solidFill>
                          <a:latin typeface="+mn-lt"/>
                        </a:rPr>
                        <a:t>+/- 10</a:t>
                      </a:r>
                      <a:r>
                        <a:rPr lang="en-US" sz="1600" b="0" i="0" u="none" strike="noStrike" dirty="0" smtClean="0">
                          <a:solidFill>
                            <a:srgbClr val="FFFFFF"/>
                          </a:solidFill>
                          <a:latin typeface="Symbol" pitchFamily="18" charset="2"/>
                        </a:rPr>
                        <a:t> </a:t>
                      </a:r>
                      <a:r>
                        <a:rPr lang="en-US" sz="1600" b="0" i="0" u="none" strike="noStrike" dirty="0" smtClean="0">
                          <a:solidFill>
                            <a:srgbClr val="FFFFFF"/>
                          </a:solidFill>
                          <a:latin typeface="Calibri"/>
                        </a:rPr>
                        <a:t>MV/m</a:t>
                      </a:r>
                      <a:r>
                        <a:rPr lang="en-US" sz="1600" b="0" i="0" u="none" strike="noStrike" dirty="0">
                          <a:solidFill>
                            <a:srgbClr val="FFFFFF"/>
                          </a:solidFill>
                          <a:latin typeface="Calibri"/>
                        </a:rPr>
                        <a:t>] </a:t>
                      </a:r>
                      <a:endParaRPr lang="en-US" sz="1600" b="0" i="0" u="none" strike="noStrike" dirty="0" smtClean="0">
                        <a:solidFill>
                          <a:srgbClr val="FFFFFF"/>
                        </a:solidFill>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4F81BD"/>
                    </a:solidFill>
                  </a:tcPr>
                </a:tc>
                <a:tc>
                  <a:txBody>
                    <a:bodyPr/>
                    <a:lstStyle/>
                    <a:p>
                      <a:pPr algn="ctr" fontAlgn="b"/>
                      <a:r>
                        <a:rPr lang="en-US" sz="1600" b="0" i="0" u="none" strike="noStrike" dirty="0">
                          <a:solidFill>
                            <a:srgbClr val="FFFFFF"/>
                          </a:solidFill>
                          <a:latin typeface="Calibri"/>
                        </a:rPr>
                        <a:t>S</a:t>
                      </a:r>
                      <a:r>
                        <a:rPr lang="en-US" sz="1600" b="0" i="0" u="none" strike="noStrike" baseline="-25000" dirty="0">
                          <a:solidFill>
                            <a:srgbClr val="FFFFFF"/>
                          </a:solidFill>
                          <a:latin typeface="Calibri"/>
                        </a:rPr>
                        <a:t>c</a:t>
                      </a:r>
                      <a:r>
                        <a:rPr lang="en-US" sz="1600" b="0" i="0" u="none" strike="noStrike" dirty="0">
                          <a:solidFill>
                            <a:srgbClr val="FFFFFF"/>
                          </a:solidFill>
                          <a:latin typeface="Calibri"/>
                        </a:rPr>
                        <a:t> [MW/mm2]</a:t>
                      </a:r>
                    </a:p>
                  </a:txBody>
                  <a:tcPr marL="0" marR="0" marT="0" marB="0" anchor="b">
                    <a:lnL>
                      <a:noFill/>
                    </a:lnL>
                    <a:lnR>
                      <a:noFill/>
                    </a:lnR>
                    <a:lnT>
                      <a:noFill/>
                    </a:lnT>
                    <a:lnB>
                      <a:noFill/>
                    </a:lnB>
                    <a:solidFill>
                      <a:srgbClr val="4F81BD"/>
                    </a:solidFill>
                  </a:tcPr>
                </a:tc>
                <a:tc>
                  <a:txBody>
                    <a:bodyPr/>
                    <a:lstStyle/>
                    <a:p>
                      <a:pPr algn="ctr" fontAlgn="b"/>
                      <a:r>
                        <a:rPr lang="en-US" sz="1600" b="0" i="0" u="none" strike="noStrike" dirty="0">
                          <a:solidFill>
                            <a:srgbClr val="FFFFFF"/>
                          </a:solidFill>
                          <a:latin typeface="Calibri"/>
                        </a:rPr>
                        <a:t>BDR/L [</a:t>
                      </a:r>
                      <a:r>
                        <a:rPr lang="en-US" sz="1600" b="0" i="0" u="none" strike="noStrike" dirty="0" err="1">
                          <a:solidFill>
                            <a:srgbClr val="FFFFFF"/>
                          </a:solidFill>
                          <a:latin typeface="Calibri"/>
                        </a:rPr>
                        <a:t>bpp</a:t>
                      </a:r>
                      <a:r>
                        <a:rPr lang="en-US" sz="1600" b="0" i="0" u="none" strike="noStrike" dirty="0">
                          <a:solidFill>
                            <a:srgbClr val="FFFFFF"/>
                          </a:solidFill>
                          <a:latin typeface="Calibri"/>
                        </a:rPr>
                        <a:t>/m]</a:t>
                      </a:r>
                    </a:p>
                  </a:txBody>
                  <a:tcPr marL="0" marR="0" marT="0" marB="0" anchor="b">
                    <a:lnL>
                      <a:noFill/>
                    </a:lnL>
                    <a:lnR>
                      <a:noFill/>
                    </a:lnR>
                    <a:lnT>
                      <a:noFill/>
                    </a:lnT>
                    <a:lnB>
                      <a:noFill/>
                    </a:lnB>
                    <a:solidFill>
                      <a:srgbClr val="4F81BD"/>
                    </a:solidFill>
                  </a:tcPr>
                </a:tc>
                <a:tc>
                  <a:txBody>
                    <a:bodyPr/>
                    <a:lstStyle/>
                    <a:p>
                      <a:pPr algn="ctr" fontAlgn="b"/>
                      <a:r>
                        <a:rPr lang="en-US" sz="1600" b="0" i="0" u="none" strike="noStrike" dirty="0" err="1">
                          <a:solidFill>
                            <a:srgbClr val="FFFFFF"/>
                          </a:solidFill>
                          <a:latin typeface="Calibri"/>
                        </a:rPr>
                        <a:t>Kilp</a:t>
                      </a:r>
                      <a:r>
                        <a:rPr lang="en-US" sz="1600" b="0" i="0" u="none" strike="noStrike" dirty="0">
                          <a:solidFill>
                            <a:srgbClr val="FFFFFF"/>
                          </a:solidFill>
                          <a:latin typeface="Calibri"/>
                        </a:rPr>
                        <a:t>.</a:t>
                      </a:r>
                    </a:p>
                  </a:txBody>
                  <a:tcPr marL="0" marR="0" marT="0" marB="0" anchor="b">
                    <a:lnL>
                      <a:noFill/>
                    </a:lnL>
                    <a:lnR>
                      <a:noFill/>
                    </a:lnR>
                    <a:lnT>
                      <a:noFill/>
                    </a:lnT>
                    <a:lnB>
                      <a:noFill/>
                    </a:lnB>
                    <a:solidFill>
                      <a:srgbClr val="4F81BD"/>
                    </a:solidFill>
                  </a:tcPr>
                </a:tc>
              </a:tr>
              <a:tr h="256528">
                <a:tc>
                  <a:txBody>
                    <a:bodyPr/>
                    <a:lstStyle/>
                    <a:p>
                      <a:pPr algn="ctr" fontAlgn="b"/>
                      <a:r>
                        <a:rPr lang="en-US" sz="1400" b="0" i="0" u="none" strike="noStrike">
                          <a:solidFill>
                            <a:schemeClr val="tx1"/>
                          </a:solidFill>
                          <a:latin typeface="Calibri"/>
                        </a:rPr>
                        <a:t>1</a:t>
                      </a:r>
                    </a:p>
                  </a:txBody>
                  <a:tcPr marL="0" marR="0" marT="0" marB="0" anchor="b">
                    <a:lnL>
                      <a:noFill/>
                    </a:lnL>
                    <a:lnR>
                      <a:noFill/>
                    </a:lnR>
                    <a:lnT w="6350" cap="flat" cmpd="sng" algn="ctr">
                      <a:solidFill>
                        <a:srgbClr val="FFFFFF"/>
                      </a:solidFill>
                      <a:prstDash val="solid"/>
                      <a:round/>
                      <a:headEnd type="none" w="med" len="med"/>
                      <a:tailEnd type="none" w="med" len="med"/>
                    </a:lnT>
                    <a:lnB>
                      <a:noFill/>
                    </a:lnB>
                  </a:tcPr>
                </a:tc>
                <a:tc>
                  <a:txBody>
                    <a:bodyPr/>
                    <a:lstStyle/>
                    <a:p>
                      <a:pPr algn="ctr" fontAlgn="b"/>
                      <a:r>
                        <a:rPr lang="en-US" sz="1600" b="0" i="0" u="none" strike="noStrike" dirty="0">
                          <a:solidFill>
                            <a:srgbClr val="000000"/>
                          </a:solidFill>
                          <a:latin typeface="Calibri"/>
                        </a:rPr>
                        <a:t>1.5</a:t>
                      </a:r>
                    </a:p>
                  </a:txBody>
                  <a:tcPr marL="0" marR="0" marT="0" marB="0" anchor="b">
                    <a:lnL>
                      <a:noFill/>
                    </a:lnL>
                    <a:lnR>
                      <a:noFill/>
                    </a:lnR>
                    <a:lnT w="6350" cap="flat" cmpd="sng" algn="ctr">
                      <a:solidFill>
                        <a:srgbClr val="FFFFFF"/>
                      </a:solidFill>
                      <a:prstDash val="solid"/>
                      <a:round/>
                      <a:headEnd type="none" w="med" len="med"/>
                      <a:tailEnd type="none" w="med" len="med"/>
                    </a:lnT>
                    <a:lnB>
                      <a:noFill/>
                    </a:lnB>
                    <a:solidFill>
                      <a:srgbClr val="C5D9F1"/>
                    </a:solidFill>
                  </a:tcPr>
                </a:tc>
                <a:tc>
                  <a:txBody>
                    <a:bodyPr/>
                    <a:lstStyle/>
                    <a:p>
                      <a:pPr algn="ctr" fontAlgn="b"/>
                      <a:r>
                        <a:rPr lang="en-US" sz="1600" b="0" i="0" u="none" strike="noStrike">
                          <a:solidFill>
                            <a:srgbClr val="000000"/>
                          </a:solidFill>
                          <a:latin typeface="Calibri"/>
                        </a:rPr>
                        <a:t>830 +/- 40</a:t>
                      </a:r>
                    </a:p>
                  </a:txBody>
                  <a:tcPr marL="0" marR="0" marT="0" marB="0" anchor="b">
                    <a:lnL>
                      <a:noFill/>
                    </a:lnL>
                    <a:lnR>
                      <a:noFill/>
                    </a:lnR>
                    <a:lnT w="6350" cap="flat" cmpd="sng" algn="ctr">
                      <a:solidFill>
                        <a:srgbClr val="FFFFFF"/>
                      </a:solidFill>
                      <a:prstDash val="solid"/>
                      <a:round/>
                      <a:headEnd type="none" w="med" len="med"/>
                      <a:tailEnd type="none" w="med" len="med"/>
                    </a:lnT>
                    <a:lnB>
                      <a:noFill/>
                    </a:lnB>
                    <a:solidFill>
                      <a:srgbClr val="C5D9F1"/>
                    </a:solidFill>
                  </a:tcPr>
                </a:tc>
                <a:tc>
                  <a:txBody>
                    <a:bodyPr/>
                    <a:lstStyle/>
                    <a:p>
                      <a:pPr algn="ctr" fontAlgn="b"/>
                      <a:r>
                        <a:rPr lang="en-US" sz="1600" b="0" i="0" u="none" strike="noStrike" dirty="0" smtClean="0">
                          <a:solidFill>
                            <a:srgbClr val="000000"/>
                          </a:solidFill>
                          <a:latin typeface="Calibri"/>
                        </a:rPr>
                        <a:t>380 </a:t>
                      </a:r>
                      <a:endParaRPr lang="en-US" sz="1600" b="0" i="0" u="none" strike="noStrike" dirty="0">
                        <a:solidFill>
                          <a:srgbClr val="000000"/>
                        </a:solidFill>
                        <a:latin typeface="Calibri"/>
                      </a:endParaRPr>
                    </a:p>
                  </a:txBody>
                  <a:tcPr marL="0" marR="0" marT="0" marB="0" anchor="b">
                    <a:lnL>
                      <a:noFill/>
                    </a:lnL>
                    <a:lnR>
                      <a:noFill/>
                    </a:lnR>
                    <a:lnT w="6350" cap="flat" cmpd="sng" algn="ctr">
                      <a:solidFill>
                        <a:srgbClr val="FFFFFF"/>
                      </a:solidFill>
                      <a:prstDash val="solid"/>
                      <a:round/>
                      <a:headEnd type="none" w="med" len="med"/>
                      <a:tailEnd type="none" w="med" len="med"/>
                    </a:lnT>
                    <a:lnB>
                      <a:noFill/>
                    </a:lnB>
                    <a:solidFill>
                      <a:srgbClr val="EAF1DD"/>
                    </a:solidFill>
                  </a:tcPr>
                </a:tc>
                <a:tc>
                  <a:txBody>
                    <a:bodyPr/>
                    <a:lstStyle/>
                    <a:p>
                      <a:pPr algn="ctr" fontAlgn="b"/>
                      <a:r>
                        <a:rPr lang="en-US" sz="1600" b="0" i="0" u="none" strike="noStrike">
                          <a:solidFill>
                            <a:srgbClr val="000000"/>
                          </a:solidFill>
                          <a:latin typeface="Calibri"/>
                        </a:rPr>
                        <a:t>2.4</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a:solidFill>
                            <a:srgbClr val="000000"/>
                          </a:solidFill>
                          <a:latin typeface="Calibri"/>
                        </a:rPr>
                        <a:t>5.E-02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8.1</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1</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latin typeface="Calibri"/>
                        </a:rPr>
                        <a:t>1.5</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a:solidFill>
                            <a:srgbClr val="000000"/>
                          </a:solidFill>
                          <a:latin typeface="Calibri"/>
                        </a:rPr>
                        <a:t>850 +/- 40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390 </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2.4</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a:solidFill>
                            <a:srgbClr val="000000"/>
                          </a:solidFill>
                          <a:latin typeface="Calibri"/>
                        </a:rPr>
                        <a:t>5.E-02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a:solidFill>
                            <a:srgbClr val="000000"/>
                          </a:solidFill>
                          <a:latin typeface="Calibri"/>
                        </a:rPr>
                        <a:t>8.2</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1</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1.5</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a:solidFill>
                            <a:srgbClr val="000000"/>
                          </a:solidFill>
                          <a:latin typeface="Calibri"/>
                        </a:rPr>
                        <a:t>900 +/- 50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400 </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2.6</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a:solidFill>
                            <a:srgbClr val="000000"/>
                          </a:solidFill>
                          <a:latin typeface="Calibri"/>
                        </a:rPr>
                        <a:t>6.E-02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a:solidFill>
                            <a:srgbClr val="000000"/>
                          </a:solidFill>
                          <a:latin typeface="Calibri"/>
                        </a:rPr>
                        <a:t>8.4</a:t>
                      </a:r>
                    </a:p>
                  </a:txBody>
                  <a:tcPr marL="0" marR="0" marT="0" marB="0" anchor="b">
                    <a:lnL>
                      <a:noFill/>
                    </a:lnL>
                    <a:lnR>
                      <a:noFill/>
                    </a:lnR>
                    <a:lnT>
                      <a:noFill/>
                    </a:lnT>
                    <a:lnB>
                      <a:noFill/>
                    </a:lnB>
                    <a:solidFill>
                      <a:srgbClr val="EAF1DD"/>
                    </a:solidFill>
                  </a:tcPr>
                </a:tc>
              </a:tr>
              <a:tr h="256528">
                <a:tc>
                  <a:txBody>
                    <a:bodyPr/>
                    <a:lstStyle/>
                    <a:p>
                      <a:pPr algn="ctr" fontAlgn="b"/>
                      <a:endParaRPr lang="en-US" sz="1400" b="0" i="0" u="none" strike="noStrike">
                        <a:solidFill>
                          <a:schemeClr val="tx1"/>
                        </a:solidFill>
                        <a:latin typeface="Calibri"/>
                      </a:endParaRPr>
                    </a:p>
                  </a:txBody>
                  <a:tcPr marL="0" marR="0" marT="0" marB="0" anchor="b">
                    <a:lnL>
                      <a:noFill/>
                    </a:lnL>
                    <a:lnR>
                      <a:noFill/>
                    </a:lnR>
                    <a:lnT>
                      <a:noFill/>
                    </a:lnT>
                    <a:lnB>
                      <a:noFill/>
                    </a:lnB>
                  </a:tcPr>
                </a:tc>
                <a:tc>
                  <a:txBody>
                    <a:bodyPr/>
                    <a:lstStyle/>
                    <a:p>
                      <a:pPr algn="ctr" fontAlgn="b"/>
                      <a:endParaRPr lang="en-US" sz="1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6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0" marR="0" marT="0" marB="0" anchor="b">
                    <a:lnL>
                      <a:noFill/>
                    </a:lnL>
                    <a:lnR>
                      <a:noFill/>
                    </a:lnR>
                    <a:lnT>
                      <a:noFill/>
                    </a:lnT>
                    <a:lnB>
                      <a:noFill/>
                    </a:lnB>
                  </a:tcPr>
                </a:tc>
              </a:tr>
              <a:tr h="256528">
                <a:tc>
                  <a:txBody>
                    <a:bodyPr/>
                    <a:lstStyle/>
                    <a:p>
                      <a:pPr algn="ctr" fontAlgn="b"/>
                      <a:r>
                        <a:rPr lang="en-US" sz="1400" b="0" i="0" u="none" strike="noStrike">
                          <a:solidFill>
                            <a:schemeClr val="tx1"/>
                          </a:solidFill>
                          <a:latin typeface="Calibri"/>
                        </a:rPr>
                        <a:t>2</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120 +/- 10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150 </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0.4</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a:solidFill>
                            <a:srgbClr val="000000"/>
                          </a:solidFill>
                          <a:latin typeface="Calibri"/>
                        </a:rPr>
                        <a:t>--</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a:solidFill>
                            <a:srgbClr val="000000"/>
                          </a:solidFill>
                          <a:latin typeface="Calibri"/>
                        </a:rPr>
                        <a:t>3.1</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2</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120 +/- 10 </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150 </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dirty="0">
                          <a:solidFill>
                            <a:srgbClr val="000000"/>
                          </a:solidFill>
                          <a:latin typeface="Calibri"/>
                        </a:rPr>
                        <a:t>0.4</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a:solidFill>
                            <a:srgbClr val="000000"/>
                          </a:solidFill>
                          <a:latin typeface="Calibri"/>
                        </a:rPr>
                        <a:t>--</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3.1</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2</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300 +/- 20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230 </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dirty="0">
                          <a:solidFill>
                            <a:srgbClr val="000000"/>
                          </a:solidFill>
                          <a:latin typeface="Calibri"/>
                        </a:rPr>
                        <a:t>0.9</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4.E-03</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a:solidFill>
                            <a:srgbClr val="000000"/>
                          </a:solidFill>
                          <a:latin typeface="Calibri"/>
                        </a:rPr>
                        <a:t>4.9</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2</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300 +/- 20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230 </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dirty="0">
                          <a:solidFill>
                            <a:srgbClr val="000000"/>
                          </a:solidFill>
                          <a:latin typeface="Calibri"/>
                        </a:rPr>
                        <a:t>0.9</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4.E-03</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a:solidFill>
                            <a:srgbClr val="000000"/>
                          </a:solidFill>
                          <a:latin typeface="Calibri"/>
                        </a:rPr>
                        <a:t>4.9</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1</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400 +/- 20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270 </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1.2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5.6</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2</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520 +/- 30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300 </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1.5</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3.E-02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6.4</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2</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520 +/- 30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300</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1.5</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4.E-02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6.4</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2</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600 +/- 30 </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330</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1.7</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4.E-02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7.0</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1</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790 +/- 40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370</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2.3</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5.E-02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7.9</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2</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820 +/- 40 </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380</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2.4</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8.E-02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8.0</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1</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860 +/- 40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390</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2.5</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1.E-01</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8.3</a:t>
                      </a:r>
                    </a:p>
                  </a:txBody>
                  <a:tcPr marL="0" marR="0" marT="0" marB="0" anchor="b">
                    <a:lnL>
                      <a:noFill/>
                    </a:lnL>
                    <a:lnR>
                      <a:noFill/>
                    </a:lnR>
                    <a:lnT>
                      <a:noFill/>
                    </a:lnT>
                    <a:lnB>
                      <a:noFill/>
                    </a:lnB>
                    <a:solidFill>
                      <a:srgbClr val="EAF1DD"/>
                    </a:solidFill>
                  </a:tcPr>
                </a:tc>
              </a:tr>
              <a:tr h="256528">
                <a:tc>
                  <a:txBody>
                    <a:bodyPr/>
                    <a:lstStyle/>
                    <a:p>
                      <a:pPr algn="ctr" fontAlgn="b"/>
                      <a:endParaRPr lang="en-US" sz="1400" b="0" i="0" u="none" strike="noStrike">
                        <a:solidFill>
                          <a:schemeClr val="tx1"/>
                        </a:solidFill>
                        <a:latin typeface="Calibri"/>
                      </a:endParaRPr>
                    </a:p>
                  </a:txBody>
                  <a:tcPr marL="0" marR="0" marT="0" marB="0" anchor="b">
                    <a:lnL>
                      <a:noFill/>
                    </a:lnL>
                    <a:lnR>
                      <a:noFill/>
                    </a:lnR>
                    <a:lnT>
                      <a:noFill/>
                    </a:lnT>
                    <a:lnB>
                      <a:noFill/>
                    </a:lnB>
                  </a:tcPr>
                </a:tc>
                <a:tc>
                  <a:txBody>
                    <a:bodyPr/>
                    <a:lstStyle/>
                    <a:p>
                      <a:pPr algn="ctr" fontAlgn="b"/>
                      <a:endParaRPr lang="en-US" sz="1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6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l" fontAlgn="b"/>
                      <a:endParaRPr lang="en-US" sz="1600" b="0" i="0" u="none" strike="noStrike" dirty="0">
                        <a:solidFill>
                          <a:srgbClr val="000000"/>
                        </a:solidFill>
                        <a:latin typeface="Calibri"/>
                      </a:endParaRPr>
                    </a:p>
                  </a:txBody>
                  <a:tcPr marL="0" marR="0" marT="0" marB="0" anchor="b">
                    <a:lnL>
                      <a:noFill/>
                    </a:lnL>
                    <a:lnR>
                      <a:noFill/>
                    </a:lnR>
                    <a:lnT>
                      <a:noFill/>
                    </a:lnT>
                    <a:lnB>
                      <a:noFill/>
                    </a:lnB>
                  </a:tcPr>
                </a:tc>
              </a:tr>
              <a:tr h="256528">
                <a:tc>
                  <a:txBody>
                    <a:bodyPr/>
                    <a:lstStyle/>
                    <a:p>
                      <a:pPr algn="ctr" fontAlgn="b"/>
                      <a:r>
                        <a:rPr lang="en-US" sz="1400" b="0" i="0" u="none" strike="noStrike">
                          <a:solidFill>
                            <a:schemeClr val="tx1"/>
                          </a:solidFill>
                          <a:latin typeface="Calibri"/>
                        </a:rPr>
                        <a:t>1</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2.5</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590 +/- 30 </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320</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1.7</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6.E-02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6.9</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2</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2.5</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590 +/- 30 </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320</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1.7</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4.E-02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6.9</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1</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2.5</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720 +/- 40 </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360</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2.1</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7.E-02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7.6</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a:solidFill>
                            <a:schemeClr val="tx1"/>
                          </a:solidFill>
                          <a:latin typeface="Calibri"/>
                        </a:rPr>
                        <a:t>1</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2.5</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a:solidFill>
                            <a:srgbClr val="000000"/>
                          </a:solidFill>
                          <a:latin typeface="Calibri"/>
                        </a:rPr>
                        <a:t>800 +/- 40 </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380</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a:solidFill>
                            <a:srgbClr val="000000"/>
                          </a:solidFill>
                          <a:latin typeface="Calibri"/>
                        </a:rPr>
                        <a:t>2.3</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a:solidFill>
                            <a:srgbClr val="000000"/>
                          </a:solidFill>
                          <a:latin typeface="Calibri"/>
                        </a:rPr>
                        <a:t>8.E-02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8.0</a:t>
                      </a:r>
                    </a:p>
                  </a:txBody>
                  <a:tcPr marL="0" marR="0" marT="0" marB="0" anchor="b">
                    <a:lnL>
                      <a:noFill/>
                    </a:lnL>
                    <a:lnR>
                      <a:noFill/>
                    </a:lnR>
                    <a:lnT>
                      <a:noFill/>
                    </a:lnT>
                    <a:lnB>
                      <a:noFill/>
                    </a:lnB>
                    <a:solidFill>
                      <a:srgbClr val="EAF1DD"/>
                    </a:solidFill>
                  </a:tcPr>
                </a:tc>
              </a:tr>
              <a:tr h="256528">
                <a:tc>
                  <a:txBody>
                    <a:bodyPr/>
                    <a:lstStyle/>
                    <a:p>
                      <a:pPr algn="ctr" fontAlgn="b"/>
                      <a:r>
                        <a:rPr lang="en-US" sz="1400" b="0" i="0" u="none" strike="noStrike" dirty="0">
                          <a:solidFill>
                            <a:schemeClr val="tx1"/>
                          </a:solidFill>
                          <a:latin typeface="Calibri"/>
                        </a:rPr>
                        <a:t>2</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latin typeface="Calibri"/>
                        </a:rPr>
                        <a:t>2.5</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a:solidFill>
                            <a:srgbClr val="000000"/>
                          </a:solidFill>
                          <a:latin typeface="Calibri"/>
                        </a:rPr>
                        <a:t>800 +/- 40</a:t>
                      </a:r>
                    </a:p>
                  </a:txBody>
                  <a:tcPr marL="0" marR="0" marT="0" marB="0" anchor="b">
                    <a:lnL>
                      <a:noFill/>
                    </a:lnL>
                    <a:lnR>
                      <a:noFill/>
                    </a:lnR>
                    <a:lnT>
                      <a:noFill/>
                    </a:lnT>
                    <a:lnB>
                      <a:noFill/>
                    </a:lnB>
                    <a:solidFill>
                      <a:srgbClr val="C5D9F1"/>
                    </a:solidFill>
                  </a:tcPr>
                </a:tc>
                <a:tc>
                  <a:txBody>
                    <a:bodyPr/>
                    <a:lstStyle/>
                    <a:p>
                      <a:pPr algn="ctr" fontAlgn="b"/>
                      <a:r>
                        <a:rPr lang="en-US" sz="1600" b="0" i="0" u="none" strike="noStrike" dirty="0" smtClean="0">
                          <a:solidFill>
                            <a:srgbClr val="000000"/>
                          </a:solidFill>
                          <a:latin typeface="Calibri"/>
                        </a:rPr>
                        <a:t>380</a:t>
                      </a:r>
                      <a:endParaRPr lang="en-US" sz="16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600" b="0" i="0" u="none" strike="noStrike" dirty="0">
                          <a:solidFill>
                            <a:srgbClr val="000000"/>
                          </a:solidFill>
                          <a:latin typeface="Calibri"/>
                        </a:rPr>
                        <a:t>2.3</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a:solidFill>
                            <a:srgbClr val="000000"/>
                          </a:solidFill>
                          <a:latin typeface="Calibri"/>
                        </a:rPr>
                        <a:t>9.E-02</a:t>
                      </a:r>
                    </a:p>
                  </a:txBody>
                  <a:tcPr marL="0" marR="0" marT="0" marB="0" anchor="b">
                    <a:lnL>
                      <a:noFill/>
                    </a:lnL>
                    <a:lnR>
                      <a:noFill/>
                    </a:lnR>
                    <a:lnT>
                      <a:noFill/>
                    </a:lnT>
                    <a:lnB>
                      <a:noFill/>
                    </a:lnB>
                    <a:solidFill>
                      <a:srgbClr val="E5E0EC"/>
                    </a:solidFill>
                  </a:tcPr>
                </a:tc>
                <a:tc>
                  <a:txBody>
                    <a:bodyPr/>
                    <a:lstStyle/>
                    <a:p>
                      <a:pPr algn="r" fontAlgn="b"/>
                      <a:r>
                        <a:rPr lang="en-US" sz="1600" b="0" i="0" u="none" strike="noStrike" dirty="0">
                          <a:solidFill>
                            <a:srgbClr val="000000"/>
                          </a:solidFill>
                          <a:latin typeface="Calibri"/>
                        </a:rPr>
                        <a:t>8.0</a:t>
                      </a:r>
                    </a:p>
                  </a:txBody>
                  <a:tcPr marL="0" marR="0" marT="0" marB="0" anchor="b">
                    <a:lnL>
                      <a:noFill/>
                    </a:lnL>
                    <a:lnR>
                      <a:noFill/>
                    </a:lnR>
                    <a:lnT>
                      <a:noFill/>
                    </a:lnT>
                    <a:lnB>
                      <a:noFill/>
                    </a:lnB>
                    <a:solidFill>
                      <a:srgbClr val="EAF1DD"/>
                    </a:solidFill>
                  </a:tcPr>
                </a:tc>
              </a:tr>
            </a:tbl>
          </a:graphicData>
        </a:graphic>
      </p:graphicFrame>
      <p:sp>
        <p:nvSpPr>
          <p:cNvPr id="19" name="Rounded Rectangle 18"/>
          <p:cNvSpPr/>
          <p:nvPr/>
        </p:nvSpPr>
        <p:spPr bwMode="auto">
          <a:xfrm>
            <a:off x="357188" y="4643438"/>
            <a:ext cx="8572500" cy="285750"/>
          </a:xfrm>
          <a:prstGeom prst="roundRect">
            <a:avLst/>
          </a:prstGeom>
          <a:noFill/>
          <a:ln w="57150">
            <a:headEnd type="none" w="med" len="med"/>
            <a:tailEnd type="triangle" w="med" len="med"/>
          </a:ln>
        </p:spPr>
        <p:style>
          <a:lnRef idx="2">
            <a:schemeClr val="accent1"/>
          </a:lnRef>
          <a:fillRef idx="1">
            <a:schemeClr val="lt1"/>
          </a:fillRef>
          <a:effectRef idx="0">
            <a:schemeClr val="accent1"/>
          </a:effectRef>
          <a:fontRef idx="minor">
            <a:schemeClr val="dk1"/>
          </a:fontRef>
        </p:style>
        <p:txBody>
          <a:bodyPr>
            <a:spAutoFit/>
          </a:bodyPr>
          <a:lstStyle/>
          <a:p>
            <a:pPr algn="ctr">
              <a:spcBef>
                <a:spcPct val="50000"/>
              </a:spcBef>
              <a:defRPr/>
            </a:pPr>
            <a:endParaRPr lang="en-US" sz="2000">
              <a:solidFill>
                <a:schemeClr val="folHlink"/>
              </a:solidFill>
            </a:endParaRPr>
          </a:p>
        </p:txBody>
      </p:sp>
      <p:sp>
        <p:nvSpPr>
          <p:cNvPr id="215201" name="Slide Number Placeholder 4"/>
          <p:cNvSpPr>
            <a:spLocks noGrp="1"/>
          </p:cNvSpPr>
          <p:nvPr>
            <p:ph type="sldNum" sz="quarter" idx="12"/>
          </p:nvPr>
        </p:nvSpPr>
        <p:spPr>
          <a:noFill/>
        </p:spPr>
        <p:txBody>
          <a:bodyPr/>
          <a:lstStyle/>
          <a:p>
            <a:pPr fontAlgn="base">
              <a:spcAft>
                <a:spcPct val="0"/>
              </a:spcAft>
            </a:pPr>
            <a:fld id="{DBB2F34E-51B0-4B84-B38C-CFFEF57BAC18}" type="slidenum">
              <a:rPr lang="en-US" smtClean="0"/>
              <a:pPr fontAlgn="base">
                <a:spcAft>
                  <a:spcPct val="0"/>
                </a:spcAft>
              </a:pPr>
              <a:t>19</a:t>
            </a:fld>
            <a:endParaRPr lang="en-US" smtClean="0"/>
          </a:p>
        </p:txBody>
      </p:sp>
      <p:sp>
        <p:nvSpPr>
          <p:cNvPr id="215202" name="Footer Placeholder 5"/>
          <p:cNvSpPr>
            <a:spLocks noGrp="1"/>
          </p:cNvSpPr>
          <p:nvPr>
            <p:ph type="ftr" sz="quarter" idx="11"/>
          </p:nvPr>
        </p:nvSpPr>
        <p:spPr>
          <a:noFill/>
        </p:spPr>
        <p:txBody>
          <a:bodyPr/>
          <a:lstStyle/>
          <a:p>
            <a:pPr fontAlgn="base">
              <a:spcAft>
                <a:spcPct val="0"/>
              </a:spcAft>
            </a:pPr>
            <a:r>
              <a:rPr lang="en-US" smtClean="0"/>
              <a:t>Silvia Verdú-Andrés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43000" y="136525"/>
            <a:ext cx="7772400" cy="646113"/>
          </a:xfrm>
        </p:spPr>
        <p:txBody>
          <a:bodyPr/>
          <a:lstStyle/>
          <a:p>
            <a:pPr>
              <a:defRPr/>
            </a:pPr>
            <a:r>
              <a:rPr lang="it-IT" sz="3600" i="0" dirty="0" err="1" smtClean="0"/>
              <a:t>Hadron</a:t>
            </a:r>
            <a:r>
              <a:rPr lang="it-IT" sz="3600" i="0" dirty="0" smtClean="0"/>
              <a:t> </a:t>
            </a:r>
            <a:r>
              <a:rPr lang="it-IT" sz="3600" i="0" dirty="0" err="1" smtClean="0"/>
              <a:t>therapy</a:t>
            </a:r>
            <a:r>
              <a:rPr lang="it-IT" sz="3600" i="0" dirty="0" smtClean="0"/>
              <a:t>: </a:t>
            </a:r>
            <a:r>
              <a:rPr lang="it-IT" sz="3200" dirty="0" smtClean="0">
                <a:solidFill>
                  <a:schemeClr val="tx1"/>
                </a:solidFill>
              </a:rPr>
              <a:t>the </a:t>
            </a:r>
            <a:r>
              <a:rPr lang="it-IT" sz="3200" dirty="0" err="1" smtClean="0">
                <a:solidFill>
                  <a:schemeClr val="tx1"/>
                </a:solidFill>
              </a:rPr>
              <a:t>basics</a:t>
            </a:r>
            <a:endParaRPr lang="it-IT" dirty="0">
              <a:solidFill>
                <a:schemeClr val="tx1"/>
              </a:solidFill>
            </a:endParaRPr>
          </a:p>
        </p:txBody>
      </p:sp>
      <p:grpSp>
        <p:nvGrpSpPr>
          <p:cNvPr id="181252" name="Gruppo 43"/>
          <p:cNvGrpSpPr>
            <a:grpSpLocks/>
          </p:cNvGrpSpPr>
          <p:nvPr/>
        </p:nvGrpSpPr>
        <p:grpSpPr bwMode="auto">
          <a:xfrm>
            <a:off x="184150" y="4000500"/>
            <a:ext cx="8959850" cy="2654300"/>
            <a:chOff x="112778" y="928670"/>
            <a:chExt cx="8959144" cy="2654420"/>
          </a:xfrm>
        </p:grpSpPr>
        <p:grpSp>
          <p:nvGrpSpPr>
            <p:cNvPr id="181268" name="Group 4"/>
            <p:cNvGrpSpPr>
              <a:grpSpLocks/>
            </p:cNvGrpSpPr>
            <p:nvPr/>
          </p:nvGrpSpPr>
          <p:grpSpPr bwMode="auto">
            <a:xfrm>
              <a:off x="2442999" y="928670"/>
              <a:ext cx="6628923" cy="2252663"/>
              <a:chOff x="1549" y="459"/>
              <a:chExt cx="4028" cy="1419"/>
            </a:xfrm>
          </p:grpSpPr>
          <p:graphicFrame>
            <p:nvGraphicFramePr>
              <p:cNvPr id="181250" name="Object 2"/>
              <p:cNvGraphicFramePr>
                <a:graphicFrameLocks noChangeAspect="1"/>
              </p:cNvGraphicFramePr>
              <p:nvPr/>
            </p:nvGraphicFramePr>
            <p:xfrm>
              <a:off x="1549" y="459"/>
              <a:ext cx="4028" cy="1419"/>
            </p:xfrm>
            <a:graphic>
              <a:graphicData uri="http://schemas.openxmlformats.org/presentationml/2006/ole">
                <p:oleObj spid="_x0000_s181250" name="Bitmap Image" r:id="rId4" imgW="7000000" imgH="2657846" progId="PBrush">
                  <p:embed/>
                </p:oleObj>
              </a:graphicData>
            </a:graphic>
          </p:graphicFrame>
          <p:sp>
            <p:nvSpPr>
              <p:cNvPr id="181271" name="Line 6"/>
              <p:cNvSpPr>
                <a:spLocks noChangeShapeType="1"/>
              </p:cNvSpPr>
              <p:nvPr/>
            </p:nvSpPr>
            <p:spPr bwMode="auto">
              <a:xfrm>
                <a:off x="1553" y="731"/>
                <a:ext cx="2939" cy="0"/>
              </a:xfrm>
              <a:prstGeom prst="line">
                <a:avLst/>
              </a:prstGeom>
              <a:noFill/>
              <a:ln w="6350">
                <a:solidFill>
                  <a:srgbClr val="FFFF66"/>
                </a:solidFill>
                <a:round/>
                <a:headEnd type="triangle" w="med" len="med"/>
                <a:tailEnd type="triangle" w="med" len="med"/>
              </a:ln>
            </p:spPr>
            <p:txBody>
              <a:bodyPr>
                <a:spAutoFit/>
              </a:bodyPr>
              <a:lstStyle/>
              <a:p>
                <a:endParaRPr lang="es-ES"/>
              </a:p>
            </p:txBody>
          </p:sp>
          <p:sp>
            <p:nvSpPr>
              <p:cNvPr id="181272" name="Text Box 7"/>
              <p:cNvSpPr txBox="1">
                <a:spLocks noChangeArrowheads="1"/>
              </p:cNvSpPr>
              <p:nvPr/>
            </p:nvSpPr>
            <p:spPr bwMode="auto">
              <a:xfrm>
                <a:off x="1619" y="1412"/>
                <a:ext cx="1831" cy="368"/>
              </a:xfrm>
              <a:prstGeom prst="rect">
                <a:avLst/>
              </a:prstGeom>
              <a:noFill/>
              <a:ln w="28575">
                <a:noFill/>
                <a:miter lim="800000"/>
                <a:headEnd/>
                <a:tailEnd/>
              </a:ln>
            </p:spPr>
            <p:txBody>
              <a:bodyPr>
                <a:spAutoFit/>
              </a:bodyPr>
              <a:lstStyle/>
              <a:p>
                <a:pPr algn="ctr">
                  <a:spcBef>
                    <a:spcPct val="25000"/>
                  </a:spcBef>
                </a:pPr>
                <a:r>
                  <a:rPr lang="en-US" sz="1600" i="1"/>
                  <a:t>Charged hadron beam that loses energy in matter</a:t>
                </a:r>
                <a:endParaRPr lang="en-US" sz="1400" i="1"/>
              </a:p>
            </p:txBody>
          </p:sp>
          <p:sp>
            <p:nvSpPr>
              <p:cNvPr id="181273" name="Text Box 8"/>
              <p:cNvSpPr txBox="1">
                <a:spLocks noChangeArrowheads="1"/>
              </p:cNvSpPr>
              <p:nvPr/>
            </p:nvSpPr>
            <p:spPr bwMode="auto">
              <a:xfrm>
                <a:off x="2524" y="528"/>
                <a:ext cx="442" cy="212"/>
              </a:xfrm>
              <a:prstGeom prst="rect">
                <a:avLst/>
              </a:prstGeom>
              <a:noFill/>
              <a:ln w="28575">
                <a:noFill/>
                <a:miter lim="800000"/>
                <a:headEnd/>
                <a:tailEnd/>
              </a:ln>
            </p:spPr>
            <p:txBody>
              <a:bodyPr wrap="none">
                <a:spAutoFit/>
              </a:bodyPr>
              <a:lstStyle/>
              <a:p>
                <a:r>
                  <a:rPr lang="en-US" sz="1600">
                    <a:solidFill>
                      <a:schemeClr val="folHlink"/>
                    </a:solidFill>
                  </a:rPr>
                  <a:t>27 cm</a:t>
                </a:r>
              </a:p>
            </p:txBody>
          </p:sp>
          <p:sp>
            <p:nvSpPr>
              <p:cNvPr id="181274" name="Text Box 9"/>
              <p:cNvSpPr txBox="1">
                <a:spLocks noChangeArrowheads="1"/>
              </p:cNvSpPr>
              <p:nvPr/>
            </p:nvSpPr>
            <p:spPr bwMode="auto">
              <a:xfrm>
                <a:off x="3797" y="1404"/>
                <a:ext cx="537" cy="368"/>
              </a:xfrm>
              <a:prstGeom prst="rect">
                <a:avLst/>
              </a:prstGeom>
              <a:noFill/>
              <a:ln w="28575">
                <a:noFill/>
                <a:miter lim="800000"/>
                <a:headEnd/>
                <a:tailEnd/>
              </a:ln>
            </p:spPr>
            <p:txBody>
              <a:bodyPr wrap="none">
                <a:spAutoFit/>
              </a:bodyPr>
              <a:lstStyle/>
              <a:p>
                <a:pPr algn="ctr"/>
                <a:r>
                  <a:rPr lang="en-US" sz="1600">
                    <a:solidFill>
                      <a:srgbClr val="FFC000"/>
                    </a:solidFill>
                  </a:rPr>
                  <a:t>Tumour</a:t>
                </a:r>
              </a:p>
              <a:p>
                <a:pPr algn="ctr"/>
                <a:r>
                  <a:rPr lang="en-US" sz="1600">
                    <a:solidFill>
                      <a:srgbClr val="FFC000"/>
                    </a:solidFill>
                  </a:rPr>
                  <a:t>target</a:t>
                </a:r>
              </a:p>
            </p:txBody>
          </p:sp>
        </p:grpSp>
        <p:sp>
          <p:nvSpPr>
            <p:cNvPr id="13" name="Text Box 10"/>
            <p:cNvSpPr txBox="1">
              <a:spLocks noChangeArrowheads="1"/>
            </p:cNvSpPr>
            <p:nvPr/>
          </p:nvSpPr>
          <p:spPr bwMode="auto">
            <a:xfrm>
              <a:off x="142939" y="1142993"/>
              <a:ext cx="2571547" cy="2440097"/>
            </a:xfrm>
            <a:prstGeom prst="rect">
              <a:avLst/>
            </a:prstGeom>
            <a:noFill/>
            <a:ln w="28575">
              <a:noFill/>
              <a:miter lim="800000"/>
              <a:headEnd/>
              <a:tailEnd/>
            </a:ln>
            <a:effectLst/>
          </p:spPr>
          <p:txBody>
            <a:bodyPr>
              <a:spAutoFit/>
            </a:bodyPr>
            <a:lstStyle/>
            <a:p>
              <a:pPr>
                <a:lnSpc>
                  <a:spcPct val="150000"/>
                </a:lnSpc>
                <a:defRPr/>
              </a:pPr>
              <a:r>
                <a:rPr lang="en-US" dirty="0">
                  <a:solidFill>
                    <a:schemeClr val="folHlink"/>
                  </a:solidFill>
                </a:rPr>
                <a:t>   </a:t>
              </a:r>
              <a:r>
                <a:rPr lang="en-US" dirty="0">
                  <a:effectLst>
                    <a:outerShdw blurRad="38100" dist="38100" dir="2700000" algn="tl">
                      <a:srgbClr val="000000"/>
                    </a:outerShdw>
                  </a:effectLst>
                </a:rPr>
                <a:t>200 </a:t>
              </a:r>
              <a:r>
                <a:rPr lang="en-US" dirty="0" err="1">
                  <a:effectLst>
                    <a:outerShdw blurRad="38100" dist="38100" dir="2700000" algn="tl">
                      <a:srgbClr val="000000"/>
                    </a:outerShdw>
                  </a:effectLst>
                </a:rPr>
                <a:t>MeV</a:t>
              </a:r>
              <a:r>
                <a:rPr lang="en-US" dirty="0">
                  <a:effectLst>
                    <a:outerShdw blurRad="38100" dist="38100" dir="2700000" algn="tl">
                      <a:srgbClr val="000000"/>
                    </a:outerShdw>
                  </a:effectLst>
                </a:rPr>
                <a:t> - 1 </a:t>
              </a:r>
              <a:r>
                <a:rPr lang="en-US" dirty="0" err="1">
                  <a:effectLst>
                    <a:outerShdw blurRad="38100" dist="38100" dir="2700000" algn="tl">
                      <a:srgbClr val="000000"/>
                    </a:outerShdw>
                  </a:effectLst>
                </a:rPr>
                <a:t>nA</a:t>
              </a:r>
              <a:endParaRPr lang="en-US" dirty="0">
                <a:effectLst>
                  <a:outerShdw blurRad="38100" dist="38100" dir="2700000" algn="tl">
                    <a:srgbClr val="000000"/>
                  </a:outerShdw>
                </a:effectLst>
              </a:endParaRPr>
            </a:p>
            <a:p>
              <a:pPr>
                <a:lnSpc>
                  <a:spcPct val="150000"/>
                </a:lnSpc>
                <a:defRPr/>
              </a:pPr>
              <a:r>
                <a:rPr lang="en-US" dirty="0">
                  <a:effectLst>
                    <a:outerShdw blurRad="38100" dist="38100" dir="2700000" algn="tl">
                      <a:srgbClr val="000000"/>
                    </a:outerShdw>
                  </a:effectLst>
                </a:rPr>
                <a:t>          </a:t>
              </a:r>
              <a:r>
                <a:rPr lang="en-US" i="1" dirty="0">
                  <a:effectLst>
                    <a:outerShdw blurRad="38100" dist="38100" dir="2700000" algn="tl">
                      <a:srgbClr val="000000"/>
                    </a:outerShdw>
                  </a:effectLst>
                </a:rPr>
                <a:t>protons</a:t>
              </a:r>
            </a:p>
            <a:p>
              <a:pPr>
                <a:lnSpc>
                  <a:spcPct val="150000"/>
                </a:lnSpc>
                <a:defRPr/>
              </a:pPr>
              <a:endParaRPr lang="en-US" dirty="0">
                <a:effectLst>
                  <a:outerShdw blurRad="38100" dist="38100" dir="2700000" algn="tl">
                    <a:srgbClr val="000000"/>
                  </a:outerShdw>
                </a:effectLst>
              </a:endParaRPr>
            </a:p>
            <a:p>
              <a:pPr>
                <a:lnSpc>
                  <a:spcPct val="150000"/>
                </a:lnSpc>
                <a:defRPr/>
              </a:pPr>
              <a:r>
                <a:rPr lang="en-US" dirty="0">
                  <a:effectLst>
                    <a:outerShdw blurRad="38100" dist="38100" dir="2700000" algn="tl">
                      <a:srgbClr val="000000"/>
                    </a:outerShdw>
                  </a:effectLst>
                </a:rPr>
                <a:t>4800 </a:t>
              </a:r>
              <a:r>
                <a:rPr lang="en-US" dirty="0" err="1">
                  <a:effectLst>
                    <a:outerShdw blurRad="38100" dist="38100" dir="2700000" algn="tl">
                      <a:srgbClr val="000000"/>
                    </a:outerShdw>
                  </a:effectLst>
                </a:rPr>
                <a:t>MeV</a:t>
              </a:r>
              <a:r>
                <a:rPr lang="en-US" dirty="0">
                  <a:effectLst>
                    <a:outerShdw blurRad="38100" dist="38100" dir="2700000" algn="tl">
                      <a:srgbClr val="000000"/>
                    </a:outerShdw>
                  </a:effectLst>
                </a:rPr>
                <a:t> – 0.1 </a:t>
              </a:r>
              <a:r>
                <a:rPr lang="en-US" dirty="0" err="1">
                  <a:effectLst>
                    <a:outerShdw blurRad="38100" dist="38100" dir="2700000" algn="tl">
                      <a:srgbClr val="000000"/>
                    </a:outerShdw>
                  </a:effectLst>
                </a:rPr>
                <a:t>nA</a:t>
              </a:r>
              <a:endParaRPr lang="en-US" dirty="0">
                <a:effectLst>
                  <a:outerShdw blurRad="38100" dist="38100" dir="2700000" algn="tl">
                    <a:srgbClr val="000000"/>
                  </a:outerShdw>
                </a:effectLst>
              </a:endParaRPr>
            </a:p>
            <a:p>
              <a:pPr>
                <a:lnSpc>
                  <a:spcPct val="150000"/>
                </a:lnSpc>
                <a:defRPr/>
              </a:pPr>
              <a:r>
                <a:rPr lang="en-US" i="1" dirty="0">
                  <a:effectLst>
                    <a:outerShdw blurRad="38100" dist="38100" dir="2700000" algn="tl">
                      <a:srgbClr val="000000"/>
                    </a:outerShdw>
                  </a:effectLst>
                </a:rPr>
                <a:t>      carbon ions</a:t>
              </a:r>
            </a:p>
            <a:p>
              <a:pPr>
                <a:lnSpc>
                  <a:spcPct val="80000"/>
                </a:lnSpc>
                <a:spcBef>
                  <a:spcPct val="30000"/>
                </a:spcBef>
                <a:defRPr/>
              </a:pPr>
              <a:r>
                <a:rPr lang="en-US" sz="1600" u="sng" dirty="0">
                  <a:solidFill>
                    <a:schemeClr val="folHlink"/>
                  </a:solidFill>
                  <a:effectLst>
                    <a:outerShdw blurRad="38100" dist="38100" dir="2700000" algn="tl">
                      <a:srgbClr val="000000"/>
                    </a:outerShdw>
                  </a:effectLst>
                </a:rPr>
                <a:t>(</a:t>
              </a:r>
              <a:r>
                <a:rPr lang="en-US" sz="1600" u="sng" dirty="0" err="1">
                  <a:solidFill>
                    <a:schemeClr val="folHlink"/>
                  </a:solidFill>
                  <a:effectLst>
                    <a:outerShdw blurRad="38100" dist="38100" dir="2700000" algn="tl">
                      <a:srgbClr val="000000"/>
                    </a:outerShdw>
                  </a:effectLst>
                </a:rPr>
                <a:t>radioresistant</a:t>
              </a:r>
              <a:r>
                <a:rPr lang="en-US" sz="1600" u="sng" dirty="0">
                  <a:solidFill>
                    <a:schemeClr val="folHlink"/>
                  </a:solidFill>
                  <a:effectLst>
                    <a:outerShdw blurRad="38100" dist="38100" dir="2700000" algn="tl">
                      <a:srgbClr val="000000"/>
                    </a:outerShdw>
                  </a:effectLst>
                </a:rPr>
                <a:t> </a:t>
              </a:r>
              <a:r>
                <a:rPr lang="en-US" sz="1600" u="sng" dirty="0" err="1">
                  <a:solidFill>
                    <a:schemeClr val="folHlink"/>
                  </a:solidFill>
                  <a:effectLst>
                    <a:outerShdw blurRad="38100" dist="38100" dir="2700000" algn="tl">
                      <a:srgbClr val="000000"/>
                    </a:outerShdw>
                  </a:effectLst>
                </a:rPr>
                <a:t>tumours</a:t>
              </a:r>
              <a:r>
                <a:rPr lang="en-US" sz="1600" u="sng" dirty="0">
                  <a:solidFill>
                    <a:schemeClr val="folHlink"/>
                  </a:solidFill>
                  <a:effectLst>
                    <a:outerShdw blurRad="38100" dist="38100" dir="2700000" algn="tl">
                      <a:srgbClr val="000000"/>
                    </a:outerShdw>
                  </a:effectLst>
                </a:rPr>
                <a:t>)</a:t>
              </a:r>
              <a:endParaRPr lang="en-US" u="sng" dirty="0">
                <a:solidFill>
                  <a:schemeClr val="folHlink"/>
                </a:solidFill>
                <a:effectLst>
                  <a:outerShdw blurRad="38100" dist="38100" dir="2700000" algn="tl">
                    <a:srgbClr val="000000"/>
                  </a:outerShdw>
                </a:effectLst>
              </a:endParaRPr>
            </a:p>
          </p:txBody>
        </p:sp>
        <p:sp>
          <p:nvSpPr>
            <p:cNvPr id="181270" name="Line 11"/>
            <p:cNvSpPr>
              <a:spLocks noChangeShapeType="1"/>
            </p:cNvSpPr>
            <p:nvPr/>
          </p:nvSpPr>
          <p:spPr bwMode="auto">
            <a:xfrm>
              <a:off x="112778" y="2214554"/>
              <a:ext cx="2316114" cy="0"/>
            </a:xfrm>
            <a:prstGeom prst="line">
              <a:avLst/>
            </a:prstGeom>
            <a:noFill/>
            <a:ln w="57150">
              <a:solidFill>
                <a:schemeClr val="accent1"/>
              </a:solidFill>
              <a:round/>
              <a:headEnd/>
              <a:tailEnd type="triangle" w="med" len="med"/>
            </a:ln>
          </p:spPr>
          <p:txBody>
            <a:bodyPr>
              <a:spAutoFit/>
            </a:bodyPr>
            <a:lstStyle/>
            <a:p>
              <a:endParaRPr lang="es-ES"/>
            </a:p>
          </p:txBody>
        </p:sp>
      </p:grpSp>
      <p:sp>
        <p:nvSpPr>
          <p:cNvPr id="181253" name="CasellaDiTesto 44"/>
          <p:cNvSpPr txBox="1">
            <a:spLocks noChangeArrowheads="1"/>
          </p:cNvSpPr>
          <p:nvPr/>
        </p:nvSpPr>
        <p:spPr bwMode="auto">
          <a:xfrm>
            <a:off x="7888288" y="5929313"/>
            <a:ext cx="1255712" cy="285750"/>
          </a:xfrm>
          <a:prstGeom prst="rect">
            <a:avLst/>
          </a:prstGeom>
          <a:noFill/>
          <a:ln w="9525">
            <a:noFill/>
            <a:miter lim="800000"/>
            <a:headEnd/>
            <a:tailEnd/>
          </a:ln>
        </p:spPr>
        <p:txBody>
          <a:bodyPr>
            <a:spAutoFit/>
          </a:bodyPr>
          <a:lstStyle/>
          <a:p>
            <a:r>
              <a:rPr lang="it-IT" sz="1200"/>
              <a:t>Courtesy of PSI</a:t>
            </a:r>
          </a:p>
        </p:txBody>
      </p:sp>
      <p:sp>
        <p:nvSpPr>
          <p:cNvPr id="181254" name="Footer Placeholder 45"/>
          <p:cNvSpPr>
            <a:spLocks noGrp="1"/>
          </p:cNvSpPr>
          <p:nvPr>
            <p:ph type="ftr" sz="quarter" idx="11"/>
          </p:nvPr>
        </p:nvSpPr>
        <p:spPr>
          <a:noFill/>
        </p:spPr>
        <p:txBody>
          <a:bodyPr/>
          <a:lstStyle/>
          <a:p>
            <a:pPr fontAlgn="base">
              <a:spcAft>
                <a:spcPct val="0"/>
              </a:spcAft>
            </a:pPr>
            <a:r>
              <a:rPr lang="en-US" smtClean="0"/>
              <a:t>Silvia Verdú-Andrés</a:t>
            </a:r>
          </a:p>
        </p:txBody>
      </p:sp>
      <p:grpSp>
        <p:nvGrpSpPr>
          <p:cNvPr id="181255" name="Group 12"/>
          <p:cNvGrpSpPr>
            <a:grpSpLocks/>
          </p:cNvGrpSpPr>
          <p:nvPr/>
        </p:nvGrpSpPr>
        <p:grpSpPr bwMode="auto">
          <a:xfrm>
            <a:off x="857250" y="1000125"/>
            <a:ext cx="8801100" cy="2784475"/>
            <a:chOff x="146" y="2092"/>
            <a:chExt cx="5322" cy="1900"/>
          </a:xfrm>
        </p:grpSpPr>
        <p:sp>
          <p:nvSpPr>
            <p:cNvPr id="181259" name="AutoShape 16"/>
            <p:cNvSpPr>
              <a:spLocks noChangeAspect="1" noChangeArrowheads="1" noTextEdit="1"/>
            </p:cNvSpPr>
            <p:nvPr/>
          </p:nvSpPr>
          <p:spPr bwMode="auto">
            <a:xfrm>
              <a:off x="3072" y="2129"/>
              <a:ext cx="2396" cy="1809"/>
            </a:xfrm>
            <a:prstGeom prst="rect">
              <a:avLst/>
            </a:prstGeom>
            <a:noFill/>
            <a:ln w="9525">
              <a:noFill/>
              <a:miter lim="800000"/>
              <a:headEnd/>
              <a:tailEnd/>
            </a:ln>
          </p:spPr>
          <p:txBody>
            <a:bodyPr/>
            <a:lstStyle/>
            <a:p>
              <a:endParaRPr lang="es-ES"/>
            </a:p>
          </p:txBody>
        </p:sp>
        <p:grpSp>
          <p:nvGrpSpPr>
            <p:cNvPr id="181260" name="Group 31"/>
            <p:cNvGrpSpPr>
              <a:grpSpLocks/>
            </p:cNvGrpSpPr>
            <p:nvPr/>
          </p:nvGrpSpPr>
          <p:grpSpPr bwMode="auto">
            <a:xfrm>
              <a:off x="146" y="2092"/>
              <a:ext cx="2660" cy="1900"/>
              <a:chOff x="146" y="2092"/>
              <a:chExt cx="2660" cy="1900"/>
            </a:xfrm>
          </p:grpSpPr>
          <p:sp>
            <p:nvSpPr>
              <p:cNvPr id="181261" name="Text Box 32"/>
              <p:cNvSpPr txBox="1">
                <a:spLocks noChangeArrowheads="1"/>
              </p:cNvSpPr>
              <p:nvPr/>
            </p:nvSpPr>
            <p:spPr bwMode="auto">
              <a:xfrm>
                <a:off x="1595" y="2606"/>
                <a:ext cx="107" cy="231"/>
              </a:xfrm>
              <a:prstGeom prst="rect">
                <a:avLst/>
              </a:prstGeom>
              <a:noFill/>
              <a:ln w="28575">
                <a:noFill/>
                <a:miter lim="800000"/>
                <a:headEnd/>
                <a:tailEnd/>
              </a:ln>
            </p:spPr>
            <p:txBody>
              <a:bodyPr wrap="none">
                <a:spAutoFit/>
              </a:bodyPr>
              <a:lstStyle/>
              <a:p>
                <a:endParaRPr lang="en-GB">
                  <a:solidFill>
                    <a:schemeClr val="folHlink"/>
                  </a:solidFill>
                </a:endParaRPr>
              </a:p>
            </p:txBody>
          </p:sp>
          <p:pic>
            <p:nvPicPr>
              <p:cNvPr id="181262" name="Picture 33" descr="Bragg-3D-Mitsubishi"/>
              <p:cNvPicPr>
                <a:picLocks noChangeAspect="1" noChangeArrowheads="1"/>
              </p:cNvPicPr>
              <p:nvPr/>
            </p:nvPicPr>
            <p:blipFill>
              <a:blip r:embed="rId5" cstate="print"/>
              <a:srcRect/>
              <a:stretch>
                <a:fillRect/>
              </a:stretch>
            </p:blipFill>
            <p:spPr bwMode="auto">
              <a:xfrm>
                <a:off x="146" y="2092"/>
                <a:ext cx="2660" cy="1900"/>
              </a:xfrm>
              <a:prstGeom prst="rect">
                <a:avLst/>
              </a:prstGeom>
              <a:noFill/>
              <a:ln w="9525">
                <a:noFill/>
                <a:miter lim="800000"/>
                <a:headEnd/>
                <a:tailEnd/>
              </a:ln>
            </p:spPr>
          </p:pic>
          <p:sp>
            <p:nvSpPr>
              <p:cNvPr id="181263" name="Line 34"/>
              <p:cNvSpPr>
                <a:spLocks noChangeShapeType="1"/>
              </p:cNvSpPr>
              <p:nvPr/>
            </p:nvSpPr>
            <p:spPr bwMode="auto">
              <a:xfrm flipH="1">
                <a:off x="2248" y="3318"/>
                <a:ext cx="144" cy="249"/>
              </a:xfrm>
              <a:prstGeom prst="line">
                <a:avLst/>
              </a:prstGeom>
              <a:noFill/>
              <a:ln w="28575">
                <a:solidFill>
                  <a:schemeClr val="hlink"/>
                </a:solidFill>
                <a:round/>
                <a:headEnd/>
                <a:tailEnd type="triangle" w="med" len="med"/>
              </a:ln>
            </p:spPr>
            <p:txBody>
              <a:bodyPr anchor="ctr">
                <a:spAutoFit/>
              </a:bodyPr>
              <a:lstStyle/>
              <a:p>
                <a:endParaRPr lang="es-ES"/>
              </a:p>
            </p:txBody>
          </p:sp>
          <p:sp>
            <p:nvSpPr>
              <p:cNvPr id="181264" name="Text Box 35"/>
              <p:cNvSpPr txBox="1">
                <a:spLocks noChangeArrowheads="1"/>
              </p:cNvSpPr>
              <p:nvPr/>
            </p:nvSpPr>
            <p:spPr bwMode="auto">
              <a:xfrm>
                <a:off x="2278" y="3172"/>
                <a:ext cx="256" cy="145"/>
              </a:xfrm>
              <a:prstGeom prst="rect">
                <a:avLst/>
              </a:prstGeom>
              <a:noFill/>
              <a:ln w="28575" algn="ctr">
                <a:noFill/>
                <a:miter lim="800000"/>
                <a:headEnd/>
                <a:tailEnd/>
              </a:ln>
            </p:spPr>
            <p:txBody>
              <a:bodyPr wrap="none">
                <a:spAutoFit/>
              </a:bodyPr>
              <a:lstStyle/>
              <a:p>
                <a:pPr>
                  <a:lnSpc>
                    <a:spcPct val="65000"/>
                  </a:lnSpc>
                  <a:spcBef>
                    <a:spcPct val="20000"/>
                  </a:spcBef>
                </a:pPr>
                <a:r>
                  <a:rPr lang="en-US" sz="1400">
                    <a:solidFill>
                      <a:schemeClr val="hlink"/>
                    </a:solidFill>
                  </a:rPr>
                  <a:t>tail</a:t>
                </a:r>
              </a:p>
            </p:txBody>
          </p:sp>
          <p:sp>
            <p:nvSpPr>
              <p:cNvPr id="86" name="Text Box 38"/>
              <p:cNvSpPr txBox="1">
                <a:spLocks noChangeArrowheads="1"/>
              </p:cNvSpPr>
              <p:nvPr/>
            </p:nvSpPr>
            <p:spPr bwMode="auto">
              <a:xfrm>
                <a:off x="232" y="3849"/>
                <a:ext cx="2382" cy="130"/>
              </a:xfrm>
              <a:prstGeom prst="rect">
                <a:avLst/>
              </a:prstGeom>
              <a:solidFill>
                <a:schemeClr val="tx1"/>
              </a:solidFill>
              <a:ln w="9525" algn="ctr">
                <a:noFill/>
                <a:miter lim="800000"/>
                <a:headEnd/>
                <a:tailEnd/>
              </a:ln>
              <a:effectLst/>
            </p:spPr>
            <p:txBody>
              <a:bodyPr wrap="none">
                <a:spAutoFit/>
              </a:bodyPr>
              <a:lstStyle/>
              <a:p>
                <a:pPr>
                  <a:lnSpc>
                    <a:spcPct val="75000"/>
                  </a:lnSpc>
                  <a:spcBef>
                    <a:spcPct val="30000"/>
                  </a:spcBef>
                  <a:defRPr/>
                </a:pPr>
                <a:r>
                  <a:rPr lang="en-US" sz="1000" dirty="0">
                    <a:solidFill>
                      <a:schemeClr val="bg2"/>
                    </a:solidFill>
                    <a:effectLst>
                      <a:outerShdw blurRad="38100" dist="38100" dir="2700000" algn="tl">
                        <a:srgbClr val="C0C0C0"/>
                      </a:outerShdw>
                    </a:effectLst>
                  </a:rPr>
                  <a:t>httt://global.mitsubishielectric.com/bu/particlebeam/index_b.html</a:t>
                </a:r>
              </a:p>
            </p:txBody>
          </p:sp>
          <p:sp>
            <p:nvSpPr>
              <p:cNvPr id="181266" name="Text Box 39"/>
              <p:cNvSpPr txBox="1">
                <a:spLocks noChangeArrowheads="1"/>
              </p:cNvSpPr>
              <p:nvPr/>
            </p:nvSpPr>
            <p:spPr bwMode="auto">
              <a:xfrm>
                <a:off x="1485" y="3371"/>
                <a:ext cx="618" cy="296"/>
              </a:xfrm>
              <a:prstGeom prst="rect">
                <a:avLst/>
              </a:prstGeom>
              <a:solidFill>
                <a:schemeClr val="tx1"/>
              </a:solidFill>
              <a:ln w="9525" algn="ctr">
                <a:noFill/>
                <a:miter lim="800000"/>
                <a:headEnd/>
                <a:tailEnd/>
              </a:ln>
            </p:spPr>
            <p:txBody>
              <a:bodyPr>
                <a:spAutoFit/>
              </a:bodyPr>
              <a:lstStyle/>
              <a:p>
                <a:pPr>
                  <a:lnSpc>
                    <a:spcPct val="75000"/>
                  </a:lnSpc>
                  <a:spcBef>
                    <a:spcPct val="35000"/>
                  </a:spcBef>
                </a:pPr>
                <a:r>
                  <a:rPr lang="en-US" sz="1200" b="1">
                    <a:solidFill>
                      <a:srgbClr val="000000"/>
                    </a:solidFill>
                  </a:rPr>
                  <a:t>light  ion</a:t>
                </a:r>
              </a:p>
              <a:p>
                <a:pPr>
                  <a:lnSpc>
                    <a:spcPct val="75000"/>
                  </a:lnSpc>
                  <a:spcBef>
                    <a:spcPct val="35000"/>
                  </a:spcBef>
                </a:pPr>
                <a:r>
                  <a:rPr lang="en-US" sz="1200" b="1">
                    <a:solidFill>
                      <a:srgbClr val="000000"/>
                    </a:solidFill>
                  </a:rPr>
                  <a:t>(carbon)</a:t>
                </a:r>
              </a:p>
            </p:txBody>
          </p:sp>
          <p:sp>
            <p:nvSpPr>
              <p:cNvPr id="181267" name="Text Box 40"/>
              <p:cNvSpPr txBox="1">
                <a:spLocks noChangeArrowheads="1"/>
              </p:cNvSpPr>
              <p:nvPr/>
            </p:nvSpPr>
            <p:spPr bwMode="auto">
              <a:xfrm>
                <a:off x="1171" y="2908"/>
                <a:ext cx="407" cy="189"/>
              </a:xfrm>
              <a:prstGeom prst="rect">
                <a:avLst/>
              </a:prstGeom>
              <a:solidFill>
                <a:schemeClr val="tx1"/>
              </a:solidFill>
              <a:ln w="9525" algn="ctr">
                <a:noFill/>
                <a:miter lim="800000"/>
                <a:headEnd/>
                <a:tailEnd/>
              </a:ln>
            </p:spPr>
            <p:txBody>
              <a:bodyPr wrap="none">
                <a:spAutoFit/>
              </a:bodyPr>
              <a:lstStyle/>
              <a:p>
                <a:r>
                  <a:rPr lang="en-US" sz="1200" b="1">
                    <a:solidFill>
                      <a:srgbClr val="000000"/>
                    </a:solidFill>
                  </a:rPr>
                  <a:t>proton</a:t>
                </a:r>
              </a:p>
            </p:txBody>
          </p:sp>
        </p:grpSp>
      </p:grpSp>
      <p:sp>
        <p:nvSpPr>
          <p:cNvPr id="108" name="Freeform 107"/>
          <p:cNvSpPr/>
          <p:nvPr/>
        </p:nvSpPr>
        <p:spPr bwMode="auto">
          <a:xfrm>
            <a:off x="6072188" y="4500563"/>
            <a:ext cx="1463675" cy="822325"/>
          </a:xfrm>
          <a:custGeom>
            <a:avLst/>
            <a:gdLst>
              <a:gd name="connsiteX0" fmla="*/ 0 w 5074692"/>
              <a:gd name="connsiteY0" fmla="*/ 1937982 h 2190466"/>
              <a:gd name="connsiteX1" fmla="*/ 3220871 w 5074692"/>
              <a:gd name="connsiteY1" fmla="*/ 1856096 h 2190466"/>
              <a:gd name="connsiteX2" fmla="*/ 4148919 w 5074692"/>
              <a:gd name="connsiteY2" fmla="*/ 0 h 2190466"/>
              <a:gd name="connsiteX3" fmla="*/ 4735773 w 5074692"/>
              <a:gd name="connsiteY3" fmla="*/ 1856096 h 2190466"/>
              <a:gd name="connsiteX4" fmla="*/ 5036023 w 5074692"/>
              <a:gd name="connsiteY4" fmla="*/ 2006221 h 2190466"/>
              <a:gd name="connsiteX5" fmla="*/ 4967785 w 5074692"/>
              <a:gd name="connsiteY5" fmla="*/ 2006221 h 2190466"/>
              <a:gd name="connsiteX6" fmla="*/ 4967785 w 5074692"/>
              <a:gd name="connsiteY6" fmla="*/ 2006221 h 2190466"/>
              <a:gd name="connsiteX0" fmla="*/ 0 w 5041440"/>
              <a:gd name="connsiteY0" fmla="*/ 1895345 h 2190466"/>
              <a:gd name="connsiteX1" fmla="*/ 3187619 w 5041440"/>
              <a:gd name="connsiteY1" fmla="*/ 1856096 h 2190466"/>
              <a:gd name="connsiteX2" fmla="*/ 4115667 w 5041440"/>
              <a:gd name="connsiteY2" fmla="*/ 0 h 2190466"/>
              <a:gd name="connsiteX3" fmla="*/ 4702521 w 5041440"/>
              <a:gd name="connsiteY3" fmla="*/ 1856096 h 2190466"/>
              <a:gd name="connsiteX4" fmla="*/ 5002771 w 5041440"/>
              <a:gd name="connsiteY4" fmla="*/ 2006221 h 2190466"/>
              <a:gd name="connsiteX5" fmla="*/ 4934533 w 5041440"/>
              <a:gd name="connsiteY5" fmla="*/ 2006221 h 2190466"/>
              <a:gd name="connsiteX6" fmla="*/ 4934533 w 5041440"/>
              <a:gd name="connsiteY6" fmla="*/ 2006221 h 2190466"/>
              <a:gd name="connsiteX0" fmla="*/ 0 w 5041440"/>
              <a:gd name="connsiteY0" fmla="*/ 1895345 h 2190466"/>
              <a:gd name="connsiteX1" fmla="*/ 3187619 w 5041440"/>
              <a:gd name="connsiteY1" fmla="*/ 1856096 h 2190466"/>
              <a:gd name="connsiteX2" fmla="*/ 4115667 w 5041440"/>
              <a:gd name="connsiteY2" fmla="*/ 0 h 2190466"/>
              <a:gd name="connsiteX3" fmla="*/ 4702521 w 5041440"/>
              <a:gd name="connsiteY3" fmla="*/ 1856096 h 2190466"/>
              <a:gd name="connsiteX4" fmla="*/ 5002771 w 5041440"/>
              <a:gd name="connsiteY4" fmla="*/ 2006221 h 2190466"/>
              <a:gd name="connsiteX5" fmla="*/ 4934533 w 5041440"/>
              <a:gd name="connsiteY5" fmla="*/ 2006221 h 2190466"/>
              <a:gd name="connsiteX6" fmla="*/ 4934533 w 5041440"/>
              <a:gd name="connsiteY6" fmla="*/ 2006221 h 2190466"/>
              <a:gd name="connsiteX0" fmla="*/ 1031336 w 6072776"/>
              <a:gd name="connsiteY0" fmla="*/ 1895345 h 2195800"/>
              <a:gd name="connsiteX1" fmla="*/ 531270 w 6072776"/>
              <a:gd name="connsiteY1" fmla="*/ 2038221 h 2195800"/>
              <a:gd name="connsiteX2" fmla="*/ 4218955 w 6072776"/>
              <a:gd name="connsiteY2" fmla="*/ 1856096 h 2195800"/>
              <a:gd name="connsiteX3" fmla="*/ 5147003 w 6072776"/>
              <a:gd name="connsiteY3" fmla="*/ 0 h 2195800"/>
              <a:gd name="connsiteX4" fmla="*/ 5733857 w 6072776"/>
              <a:gd name="connsiteY4" fmla="*/ 1856096 h 2195800"/>
              <a:gd name="connsiteX5" fmla="*/ 6034107 w 6072776"/>
              <a:gd name="connsiteY5" fmla="*/ 2006221 h 2195800"/>
              <a:gd name="connsiteX6" fmla="*/ 5965869 w 6072776"/>
              <a:gd name="connsiteY6" fmla="*/ 2006221 h 2195800"/>
              <a:gd name="connsiteX7" fmla="*/ 5965869 w 6072776"/>
              <a:gd name="connsiteY7" fmla="*/ 2006221 h 2195800"/>
              <a:gd name="connsiteX0" fmla="*/ 1071570 w 6113010"/>
              <a:gd name="connsiteY0" fmla="*/ 1901886 h 2241590"/>
              <a:gd name="connsiteX1" fmla="*/ 571504 w 6113010"/>
              <a:gd name="connsiteY1" fmla="*/ 2044762 h 2241590"/>
              <a:gd name="connsiteX2" fmla="*/ 4500594 w 6113010"/>
              <a:gd name="connsiteY2" fmla="*/ 1901886 h 2241590"/>
              <a:gd name="connsiteX3" fmla="*/ 5187237 w 6113010"/>
              <a:gd name="connsiteY3" fmla="*/ 6541 h 2241590"/>
              <a:gd name="connsiteX4" fmla="*/ 5774091 w 6113010"/>
              <a:gd name="connsiteY4" fmla="*/ 1862637 h 2241590"/>
              <a:gd name="connsiteX5" fmla="*/ 6074341 w 6113010"/>
              <a:gd name="connsiteY5" fmla="*/ 2012762 h 2241590"/>
              <a:gd name="connsiteX6" fmla="*/ 6006103 w 6113010"/>
              <a:gd name="connsiteY6" fmla="*/ 2012762 h 2241590"/>
              <a:gd name="connsiteX7" fmla="*/ 6006103 w 6113010"/>
              <a:gd name="connsiteY7" fmla="*/ 2012762 h 2241590"/>
              <a:gd name="connsiteX0" fmla="*/ 1071570 w 6113010"/>
              <a:gd name="connsiteY0" fmla="*/ 1863929 h 2197306"/>
              <a:gd name="connsiteX1" fmla="*/ 571504 w 6113010"/>
              <a:gd name="connsiteY1" fmla="*/ 2006805 h 2197306"/>
              <a:gd name="connsiteX2" fmla="*/ 4500594 w 6113010"/>
              <a:gd name="connsiteY2" fmla="*/ 1863929 h 2197306"/>
              <a:gd name="connsiteX3" fmla="*/ 5357850 w 6113010"/>
              <a:gd name="connsiteY3" fmla="*/ 6541 h 2197306"/>
              <a:gd name="connsiteX4" fmla="*/ 5774091 w 6113010"/>
              <a:gd name="connsiteY4" fmla="*/ 1824680 h 2197306"/>
              <a:gd name="connsiteX5" fmla="*/ 6074341 w 6113010"/>
              <a:gd name="connsiteY5" fmla="*/ 1974805 h 2197306"/>
              <a:gd name="connsiteX6" fmla="*/ 6006103 w 6113010"/>
              <a:gd name="connsiteY6" fmla="*/ 1974805 h 2197306"/>
              <a:gd name="connsiteX7" fmla="*/ 6006103 w 6113010"/>
              <a:gd name="connsiteY7" fmla="*/ 1974805 h 2197306"/>
              <a:gd name="connsiteX0" fmla="*/ 1071570 w 6158571"/>
              <a:gd name="connsiteY0" fmla="*/ 1857388 h 2190765"/>
              <a:gd name="connsiteX1" fmla="*/ 571504 w 6158571"/>
              <a:gd name="connsiteY1" fmla="*/ 2000264 h 2190765"/>
              <a:gd name="connsiteX2" fmla="*/ 4500594 w 6158571"/>
              <a:gd name="connsiteY2" fmla="*/ 1857388 h 2190765"/>
              <a:gd name="connsiteX3" fmla="*/ 5357850 w 6158571"/>
              <a:gd name="connsiteY3" fmla="*/ 0 h 2190765"/>
              <a:gd name="connsiteX4" fmla="*/ 5500726 w 6158571"/>
              <a:gd name="connsiteY4" fmla="*/ 1857388 h 2190765"/>
              <a:gd name="connsiteX5" fmla="*/ 6074341 w 6158571"/>
              <a:gd name="connsiteY5" fmla="*/ 1968264 h 2190765"/>
              <a:gd name="connsiteX6" fmla="*/ 6006103 w 6158571"/>
              <a:gd name="connsiteY6" fmla="*/ 1968264 h 2190765"/>
              <a:gd name="connsiteX7" fmla="*/ 6006103 w 6158571"/>
              <a:gd name="connsiteY7" fmla="*/ 1968264 h 2190765"/>
              <a:gd name="connsiteX0" fmla="*/ 0 w 5087001"/>
              <a:gd name="connsiteY0" fmla="*/ 1857388 h 2185432"/>
              <a:gd name="connsiteX1" fmla="*/ 928694 w 5087001"/>
              <a:gd name="connsiteY1" fmla="*/ 1928826 h 2185432"/>
              <a:gd name="connsiteX2" fmla="*/ 3429024 w 5087001"/>
              <a:gd name="connsiteY2" fmla="*/ 1857388 h 2185432"/>
              <a:gd name="connsiteX3" fmla="*/ 4286280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87001"/>
              <a:gd name="connsiteY0" fmla="*/ 1857388 h 2185432"/>
              <a:gd name="connsiteX1" fmla="*/ 1571636 w 5087001"/>
              <a:gd name="connsiteY1" fmla="*/ 1928826 h 2185432"/>
              <a:gd name="connsiteX2" fmla="*/ 3429024 w 5087001"/>
              <a:gd name="connsiteY2" fmla="*/ 1857388 h 2185432"/>
              <a:gd name="connsiteX3" fmla="*/ 4286280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87001"/>
              <a:gd name="connsiteY0" fmla="*/ 1857388 h 2185432"/>
              <a:gd name="connsiteX1" fmla="*/ 1571636 w 5087001"/>
              <a:gd name="connsiteY1" fmla="*/ 1928826 h 2185432"/>
              <a:gd name="connsiteX2" fmla="*/ 3429024 w 5087001"/>
              <a:gd name="connsiteY2" fmla="*/ 1857388 h 2185432"/>
              <a:gd name="connsiteX3" fmla="*/ 4286280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87001"/>
              <a:gd name="connsiteY0" fmla="*/ 1857388 h 2185432"/>
              <a:gd name="connsiteX1" fmla="*/ 1714512 w 5087001"/>
              <a:gd name="connsiteY1" fmla="*/ 1857388 h 2185432"/>
              <a:gd name="connsiteX2" fmla="*/ 3429024 w 5087001"/>
              <a:gd name="connsiteY2" fmla="*/ 1857388 h 2185432"/>
              <a:gd name="connsiteX3" fmla="*/ 4286280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87001"/>
              <a:gd name="connsiteY0" fmla="*/ 1869294 h 2250297"/>
              <a:gd name="connsiteX1" fmla="*/ 1714512 w 5087001"/>
              <a:gd name="connsiteY1" fmla="*/ 1869294 h 2250297"/>
              <a:gd name="connsiteX2" fmla="*/ 3357586 w 5087001"/>
              <a:gd name="connsiteY2" fmla="*/ 1940732 h 2250297"/>
              <a:gd name="connsiteX3" fmla="*/ 4286280 w 5087001"/>
              <a:gd name="connsiteY3" fmla="*/ 11906 h 2250297"/>
              <a:gd name="connsiteX4" fmla="*/ 4429156 w 5087001"/>
              <a:gd name="connsiteY4" fmla="*/ 1869294 h 2250297"/>
              <a:gd name="connsiteX5" fmla="*/ 5002771 w 5087001"/>
              <a:gd name="connsiteY5" fmla="*/ 1980170 h 2250297"/>
              <a:gd name="connsiteX6" fmla="*/ 4934533 w 5087001"/>
              <a:gd name="connsiteY6" fmla="*/ 1980170 h 2250297"/>
              <a:gd name="connsiteX7" fmla="*/ 4934533 w 5087001"/>
              <a:gd name="connsiteY7" fmla="*/ 1980170 h 2250297"/>
              <a:gd name="connsiteX0" fmla="*/ 0 w 5087001"/>
              <a:gd name="connsiteY0" fmla="*/ 1869294 h 2197338"/>
              <a:gd name="connsiteX1" fmla="*/ 1714512 w 5087001"/>
              <a:gd name="connsiteY1" fmla="*/ 1869294 h 2197338"/>
              <a:gd name="connsiteX2" fmla="*/ 3357586 w 5087001"/>
              <a:gd name="connsiteY2" fmla="*/ 1940732 h 2197338"/>
              <a:gd name="connsiteX3" fmla="*/ 4286280 w 5087001"/>
              <a:gd name="connsiteY3" fmla="*/ 11906 h 2197338"/>
              <a:gd name="connsiteX4" fmla="*/ 4429156 w 5087001"/>
              <a:gd name="connsiteY4" fmla="*/ 1869294 h 2197338"/>
              <a:gd name="connsiteX5" fmla="*/ 5002771 w 5087001"/>
              <a:gd name="connsiteY5" fmla="*/ 1980170 h 2197338"/>
              <a:gd name="connsiteX6" fmla="*/ 4934533 w 5087001"/>
              <a:gd name="connsiteY6" fmla="*/ 1980170 h 2197338"/>
              <a:gd name="connsiteX7" fmla="*/ 4934533 w 5087001"/>
              <a:gd name="connsiteY7" fmla="*/ 1980170 h 2197338"/>
              <a:gd name="connsiteX0" fmla="*/ 0 w 5087001"/>
              <a:gd name="connsiteY0" fmla="*/ 1869294 h 2197338"/>
              <a:gd name="connsiteX1" fmla="*/ 1714512 w 5087001"/>
              <a:gd name="connsiteY1" fmla="*/ 1869294 h 2197338"/>
              <a:gd name="connsiteX2" fmla="*/ 3357586 w 5087001"/>
              <a:gd name="connsiteY2" fmla="*/ 1940732 h 2197338"/>
              <a:gd name="connsiteX3" fmla="*/ 4286280 w 5087001"/>
              <a:gd name="connsiteY3" fmla="*/ 11906 h 2197338"/>
              <a:gd name="connsiteX4" fmla="*/ 4429156 w 5087001"/>
              <a:gd name="connsiteY4" fmla="*/ 1869294 h 2197338"/>
              <a:gd name="connsiteX5" fmla="*/ 5002771 w 5087001"/>
              <a:gd name="connsiteY5" fmla="*/ 1980170 h 2197338"/>
              <a:gd name="connsiteX6" fmla="*/ 4934533 w 5087001"/>
              <a:gd name="connsiteY6" fmla="*/ 1980170 h 2197338"/>
              <a:gd name="connsiteX7" fmla="*/ 4934533 w 5087001"/>
              <a:gd name="connsiteY7" fmla="*/ 1980170 h 2197338"/>
              <a:gd name="connsiteX0" fmla="*/ 0 w 5087001"/>
              <a:gd name="connsiteY0" fmla="*/ 1869294 h 2197338"/>
              <a:gd name="connsiteX1" fmla="*/ 1714512 w 5087001"/>
              <a:gd name="connsiteY1" fmla="*/ 1869294 h 2197338"/>
              <a:gd name="connsiteX2" fmla="*/ 3357586 w 5087001"/>
              <a:gd name="connsiteY2" fmla="*/ 1940732 h 2197338"/>
              <a:gd name="connsiteX3" fmla="*/ 4286280 w 5087001"/>
              <a:gd name="connsiteY3" fmla="*/ 11906 h 2197338"/>
              <a:gd name="connsiteX4" fmla="*/ 4429156 w 5087001"/>
              <a:gd name="connsiteY4" fmla="*/ 1869294 h 2197338"/>
              <a:gd name="connsiteX5" fmla="*/ 5002771 w 5087001"/>
              <a:gd name="connsiteY5" fmla="*/ 1980170 h 2197338"/>
              <a:gd name="connsiteX6" fmla="*/ 4934533 w 5087001"/>
              <a:gd name="connsiteY6" fmla="*/ 1980170 h 2197338"/>
              <a:gd name="connsiteX7" fmla="*/ 4934533 w 5087001"/>
              <a:gd name="connsiteY7" fmla="*/ 1980170 h 2197338"/>
              <a:gd name="connsiteX0" fmla="*/ 0 w 5087001"/>
              <a:gd name="connsiteY0" fmla="*/ 1869294 h 2197338"/>
              <a:gd name="connsiteX1" fmla="*/ 1714512 w 5087001"/>
              <a:gd name="connsiteY1" fmla="*/ 1869294 h 2197338"/>
              <a:gd name="connsiteX2" fmla="*/ 3357586 w 5087001"/>
              <a:gd name="connsiteY2" fmla="*/ 1940732 h 2197338"/>
              <a:gd name="connsiteX3" fmla="*/ 4000528 w 5087001"/>
              <a:gd name="connsiteY3" fmla="*/ 11906 h 2197338"/>
              <a:gd name="connsiteX4" fmla="*/ 4429156 w 5087001"/>
              <a:gd name="connsiteY4" fmla="*/ 1869294 h 2197338"/>
              <a:gd name="connsiteX5" fmla="*/ 5002771 w 5087001"/>
              <a:gd name="connsiteY5" fmla="*/ 1980170 h 2197338"/>
              <a:gd name="connsiteX6" fmla="*/ 4934533 w 5087001"/>
              <a:gd name="connsiteY6" fmla="*/ 1980170 h 2197338"/>
              <a:gd name="connsiteX7" fmla="*/ 4934533 w 5087001"/>
              <a:gd name="connsiteY7" fmla="*/ 1980170 h 2197338"/>
              <a:gd name="connsiteX0" fmla="*/ 0 w 5087001"/>
              <a:gd name="connsiteY0" fmla="*/ 1857388 h 2185432"/>
              <a:gd name="connsiteX1" fmla="*/ 1714512 w 5087001"/>
              <a:gd name="connsiteY1" fmla="*/ 1857388 h 2185432"/>
              <a:gd name="connsiteX2" fmla="*/ 3571900 w 5087001"/>
              <a:gd name="connsiteY2" fmla="*/ 1857388 h 2185432"/>
              <a:gd name="connsiteX3" fmla="*/ 4000528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87001"/>
              <a:gd name="connsiteY0" fmla="*/ 1857388 h 2185432"/>
              <a:gd name="connsiteX1" fmla="*/ 1714512 w 5087001"/>
              <a:gd name="connsiteY1" fmla="*/ 1857388 h 2185432"/>
              <a:gd name="connsiteX2" fmla="*/ 3571900 w 5087001"/>
              <a:gd name="connsiteY2" fmla="*/ 1857388 h 2185432"/>
              <a:gd name="connsiteX3" fmla="*/ 4214842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87001"/>
              <a:gd name="connsiteY0" fmla="*/ 1857388 h 2185432"/>
              <a:gd name="connsiteX1" fmla="*/ 1714512 w 5087001"/>
              <a:gd name="connsiteY1" fmla="*/ 1857388 h 2185432"/>
              <a:gd name="connsiteX2" fmla="*/ 3643338 w 5087001"/>
              <a:gd name="connsiteY2" fmla="*/ 1857388 h 2185432"/>
              <a:gd name="connsiteX3" fmla="*/ 4214842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87001"/>
              <a:gd name="connsiteY0" fmla="*/ 1857388 h 2185432"/>
              <a:gd name="connsiteX1" fmla="*/ 1714512 w 5087001"/>
              <a:gd name="connsiteY1" fmla="*/ 1857388 h 2185432"/>
              <a:gd name="connsiteX2" fmla="*/ 3643338 w 5087001"/>
              <a:gd name="connsiteY2" fmla="*/ 1857388 h 2185432"/>
              <a:gd name="connsiteX3" fmla="*/ 4214842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87001"/>
              <a:gd name="connsiteY0" fmla="*/ 1857388 h 2185432"/>
              <a:gd name="connsiteX1" fmla="*/ 1643074 w 5087001"/>
              <a:gd name="connsiteY1" fmla="*/ 1928826 h 2185432"/>
              <a:gd name="connsiteX2" fmla="*/ 3643338 w 5087001"/>
              <a:gd name="connsiteY2" fmla="*/ 1857388 h 2185432"/>
              <a:gd name="connsiteX3" fmla="*/ 4214842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87001"/>
              <a:gd name="connsiteY0" fmla="*/ 1857388 h 2185432"/>
              <a:gd name="connsiteX1" fmla="*/ 1643074 w 5087001"/>
              <a:gd name="connsiteY1" fmla="*/ 1857388 h 2185432"/>
              <a:gd name="connsiteX2" fmla="*/ 3643338 w 5087001"/>
              <a:gd name="connsiteY2" fmla="*/ 1857388 h 2185432"/>
              <a:gd name="connsiteX3" fmla="*/ 4214842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87001"/>
              <a:gd name="connsiteY0" fmla="*/ 1857388 h 2185432"/>
              <a:gd name="connsiteX1" fmla="*/ 1643074 w 5087001"/>
              <a:gd name="connsiteY1" fmla="*/ 1857388 h 2185432"/>
              <a:gd name="connsiteX2" fmla="*/ 3643338 w 5087001"/>
              <a:gd name="connsiteY2" fmla="*/ 1857388 h 2185432"/>
              <a:gd name="connsiteX3" fmla="*/ 4214842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87001"/>
              <a:gd name="connsiteY0" fmla="*/ 1857388 h 2185432"/>
              <a:gd name="connsiteX1" fmla="*/ 1571636 w 5087001"/>
              <a:gd name="connsiteY1" fmla="*/ 1857388 h 2185432"/>
              <a:gd name="connsiteX2" fmla="*/ 3643338 w 5087001"/>
              <a:gd name="connsiteY2" fmla="*/ 1857388 h 2185432"/>
              <a:gd name="connsiteX3" fmla="*/ 4214842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87001"/>
              <a:gd name="connsiteY0" fmla="*/ 1857388 h 2185432"/>
              <a:gd name="connsiteX1" fmla="*/ 1571636 w 5087001"/>
              <a:gd name="connsiteY1" fmla="*/ 1857388 h 2185432"/>
              <a:gd name="connsiteX2" fmla="*/ 3857652 w 5087001"/>
              <a:gd name="connsiteY2" fmla="*/ 1857388 h 2185432"/>
              <a:gd name="connsiteX3" fmla="*/ 4214842 w 5087001"/>
              <a:gd name="connsiteY3" fmla="*/ 0 h 2185432"/>
              <a:gd name="connsiteX4" fmla="*/ 4429156 w 5087001"/>
              <a:gd name="connsiteY4" fmla="*/ 1857388 h 2185432"/>
              <a:gd name="connsiteX5" fmla="*/ 5002771 w 5087001"/>
              <a:gd name="connsiteY5" fmla="*/ 1968264 h 2185432"/>
              <a:gd name="connsiteX6" fmla="*/ 4934533 w 5087001"/>
              <a:gd name="connsiteY6" fmla="*/ 1968264 h 2185432"/>
              <a:gd name="connsiteX7" fmla="*/ 4934533 w 5087001"/>
              <a:gd name="connsiteY7" fmla="*/ 1968264 h 2185432"/>
              <a:gd name="connsiteX0" fmla="*/ 0 w 5098907"/>
              <a:gd name="connsiteY0" fmla="*/ 1940732 h 2768842"/>
              <a:gd name="connsiteX1" fmla="*/ 1571636 w 5098907"/>
              <a:gd name="connsiteY1" fmla="*/ 1940732 h 2768842"/>
              <a:gd name="connsiteX2" fmla="*/ 3857652 w 5098907"/>
              <a:gd name="connsiteY2" fmla="*/ 1940732 h 2768842"/>
              <a:gd name="connsiteX3" fmla="*/ 4214842 w 5098907"/>
              <a:gd name="connsiteY3" fmla="*/ 83344 h 2768842"/>
              <a:gd name="connsiteX4" fmla="*/ 4357718 w 5098907"/>
              <a:gd name="connsiteY4" fmla="*/ 2440798 h 2768842"/>
              <a:gd name="connsiteX5" fmla="*/ 5002771 w 5098907"/>
              <a:gd name="connsiteY5" fmla="*/ 2051608 h 2768842"/>
              <a:gd name="connsiteX6" fmla="*/ 4934533 w 5098907"/>
              <a:gd name="connsiteY6" fmla="*/ 2051608 h 2768842"/>
              <a:gd name="connsiteX7" fmla="*/ 4934533 w 5098907"/>
              <a:gd name="connsiteY7" fmla="*/ 2051608 h 2768842"/>
              <a:gd name="connsiteX0" fmla="*/ 0 w 5098907"/>
              <a:gd name="connsiteY0" fmla="*/ 1869294 h 2685498"/>
              <a:gd name="connsiteX1" fmla="*/ 1571636 w 5098907"/>
              <a:gd name="connsiteY1" fmla="*/ 1869294 h 2685498"/>
              <a:gd name="connsiteX2" fmla="*/ 3857652 w 5098907"/>
              <a:gd name="connsiteY2" fmla="*/ 1869294 h 2685498"/>
              <a:gd name="connsiteX3" fmla="*/ 4286280 w 5098907"/>
              <a:gd name="connsiteY3" fmla="*/ 83344 h 2685498"/>
              <a:gd name="connsiteX4" fmla="*/ 4357718 w 5098907"/>
              <a:gd name="connsiteY4" fmla="*/ 2369360 h 2685498"/>
              <a:gd name="connsiteX5" fmla="*/ 5002771 w 5098907"/>
              <a:gd name="connsiteY5" fmla="*/ 1980170 h 2685498"/>
              <a:gd name="connsiteX6" fmla="*/ 4934533 w 5098907"/>
              <a:gd name="connsiteY6" fmla="*/ 1980170 h 2685498"/>
              <a:gd name="connsiteX7" fmla="*/ 4934533 w 5098907"/>
              <a:gd name="connsiteY7" fmla="*/ 1980170 h 2685498"/>
              <a:gd name="connsiteX0" fmla="*/ 0 w 5098907"/>
              <a:gd name="connsiteY0" fmla="*/ 1893107 h 2709311"/>
              <a:gd name="connsiteX1" fmla="*/ 1571636 w 5098907"/>
              <a:gd name="connsiteY1" fmla="*/ 1893107 h 2709311"/>
              <a:gd name="connsiteX2" fmla="*/ 4000528 w 5098907"/>
              <a:gd name="connsiteY2" fmla="*/ 1750231 h 2709311"/>
              <a:gd name="connsiteX3" fmla="*/ 4286280 w 5098907"/>
              <a:gd name="connsiteY3" fmla="*/ 107157 h 2709311"/>
              <a:gd name="connsiteX4" fmla="*/ 4357718 w 5098907"/>
              <a:gd name="connsiteY4" fmla="*/ 2393173 h 2709311"/>
              <a:gd name="connsiteX5" fmla="*/ 5002771 w 5098907"/>
              <a:gd name="connsiteY5" fmla="*/ 2003983 h 2709311"/>
              <a:gd name="connsiteX6" fmla="*/ 4934533 w 5098907"/>
              <a:gd name="connsiteY6" fmla="*/ 2003983 h 2709311"/>
              <a:gd name="connsiteX7" fmla="*/ 4934533 w 5098907"/>
              <a:gd name="connsiteY7" fmla="*/ 2003983 h 2709311"/>
              <a:gd name="connsiteX0" fmla="*/ 0 w 5098907"/>
              <a:gd name="connsiteY0" fmla="*/ 1893107 h 2709311"/>
              <a:gd name="connsiteX1" fmla="*/ 1571636 w 5098907"/>
              <a:gd name="connsiteY1" fmla="*/ 1893107 h 2709311"/>
              <a:gd name="connsiteX2" fmla="*/ 4000528 w 5098907"/>
              <a:gd name="connsiteY2" fmla="*/ 1750231 h 2709311"/>
              <a:gd name="connsiteX3" fmla="*/ 4286280 w 5098907"/>
              <a:gd name="connsiteY3" fmla="*/ 107157 h 2709311"/>
              <a:gd name="connsiteX4" fmla="*/ 4357718 w 5098907"/>
              <a:gd name="connsiteY4" fmla="*/ 2393173 h 2709311"/>
              <a:gd name="connsiteX5" fmla="*/ 5002771 w 5098907"/>
              <a:gd name="connsiteY5" fmla="*/ 2003983 h 2709311"/>
              <a:gd name="connsiteX6" fmla="*/ 4934533 w 5098907"/>
              <a:gd name="connsiteY6" fmla="*/ 2003983 h 2709311"/>
              <a:gd name="connsiteX7" fmla="*/ 4934533 w 5098907"/>
              <a:gd name="connsiteY7" fmla="*/ 2003983 h 2709311"/>
              <a:gd name="connsiteX0" fmla="*/ 0 w 5098907"/>
              <a:gd name="connsiteY0" fmla="*/ 1893107 h 2709311"/>
              <a:gd name="connsiteX1" fmla="*/ 1571636 w 5098907"/>
              <a:gd name="connsiteY1" fmla="*/ 1893107 h 2709311"/>
              <a:gd name="connsiteX2" fmla="*/ 4000528 w 5098907"/>
              <a:gd name="connsiteY2" fmla="*/ 1750231 h 2709311"/>
              <a:gd name="connsiteX3" fmla="*/ 4286280 w 5098907"/>
              <a:gd name="connsiteY3" fmla="*/ 107157 h 2709311"/>
              <a:gd name="connsiteX4" fmla="*/ 4357718 w 5098907"/>
              <a:gd name="connsiteY4" fmla="*/ 2393173 h 2709311"/>
              <a:gd name="connsiteX5" fmla="*/ 5002771 w 5098907"/>
              <a:gd name="connsiteY5" fmla="*/ 2003983 h 2709311"/>
              <a:gd name="connsiteX6" fmla="*/ 4934533 w 5098907"/>
              <a:gd name="connsiteY6" fmla="*/ 2003983 h 2709311"/>
              <a:gd name="connsiteX7" fmla="*/ 4934533 w 5098907"/>
              <a:gd name="connsiteY7" fmla="*/ 2003983 h 2709311"/>
              <a:gd name="connsiteX0" fmla="*/ 0 w 5098907"/>
              <a:gd name="connsiteY0" fmla="*/ 1893107 h 2709311"/>
              <a:gd name="connsiteX1" fmla="*/ 1571636 w 5098907"/>
              <a:gd name="connsiteY1" fmla="*/ 1893107 h 2709311"/>
              <a:gd name="connsiteX2" fmla="*/ 4000528 w 5098907"/>
              <a:gd name="connsiteY2" fmla="*/ 1750231 h 2709311"/>
              <a:gd name="connsiteX3" fmla="*/ 4286280 w 5098907"/>
              <a:gd name="connsiteY3" fmla="*/ 107157 h 2709311"/>
              <a:gd name="connsiteX4" fmla="*/ 4357718 w 5098907"/>
              <a:gd name="connsiteY4" fmla="*/ 2393173 h 2709311"/>
              <a:gd name="connsiteX5" fmla="*/ 5002771 w 5098907"/>
              <a:gd name="connsiteY5" fmla="*/ 2003983 h 2709311"/>
              <a:gd name="connsiteX6" fmla="*/ 4934533 w 5098907"/>
              <a:gd name="connsiteY6" fmla="*/ 2003983 h 2709311"/>
              <a:gd name="connsiteX7" fmla="*/ 4786346 w 5098907"/>
              <a:gd name="connsiteY7" fmla="*/ 2536050 h 2709311"/>
              <a:gd name="connsiteX0" fmla="*/ 0 w 5098022"/>
              <a:gd name="connsiteY0" fmla="*/ 1893107 h 2709311"/>
              <a:gd name="connsiteX1" fmla="*/ 1571636 w 5098022"/>
              <a:gd name="connsiteY1" fmla="*/ 1893107 h 2709311"/>
              <a:gd name="connsiteX2" fmla="*/ 4000528 w 5098022"/>
              <a:gd name="connsiteY2" fmla="*/ 1750231 h 2709311"/>
              <a:gd name="connsiteX3" fmla="*/ 4286280 w 5098022"/>
              <a:gd name="connsiteY3" fmla="*/ 107157 h 2709311"/>
              <a:gd name="connsiteX4" fmla="*/ 4357718 w 5098022"/>
              <a:gd name="connsiteY4" fmla="*/ 2393173 h 2709311"/>
              <a:gd name="connsiteX5" fmla="*/ 5002771 w 5098022"/>
              <a:gd name="connsiteY5" fmla="*/ 2003983 h 2709311"/>
              <a:gd name="connsiteX6" fmla="*/ 4929222 w 5098022"/>
              <a:gd name="connsiteY6" fmla="*/ 2571768 h 2709311"/>
              <a:gd name="connsiteX7" fmla="*/ 4786346 w 5098022"/>
              <a:gd name="connsiteY7" fmla="*/ 2536050 h 2709311"/>
              <a:gd name="connsiteX0" fmla="*/ 0 w 4988754"/>
              <a:gd name="connsiteY0" fmla="*/ 1893107 h 2792035"/>
              <a:gd name="connsiteX1" fmla="*/ 1571636 w 4988754"/>
              <a:gd name="connsiteY1" fmla="*/ 1893107 h 2792035"/>
              <a:gd name="connsiteX2" fmla="*/ 4000528 w 4988754"/>
              <a:gd name="connsiteY2" fmla="*/ 1750231 h 2792035"/>
              <a:gd name="connsiteX3" fmla="*/ 4286280 w 4988754"/>
              <a:gd name="connsiteY3" fmla="*/ 107157 h 2792035"/>
              <a:gd name="connsiteX4" fmla="*/ 4357718 w 4988754"/>
              <a:gd name="connsiteY4" fmla="*/ 2393173 h 2792035"/>
              <a:gd name="connsiteX5" fmla="*/ 4429156 w 4988754"/>
              <a:gd name="connsiteY5" fmla="*/ 2500330 h 2792035"/>
              <a:gd name="connsiteX6" fmla="*/ 4929222 w 4988754"/>
              <a:gd name="connsiteY6" fmla="*/ 2571768 h 2792035"/>
              <a:gd name="connsiteX7" fmla="*/ 4786346 w 4988754"/>
              <a:gd name="connsiteY7" fmla="*/ 2536050 h 2792035"/>
              <a:gd name="connsiteX0" fmla="*/ 0 w 4835742"/>
              <a:gd name="connsiteY0" fmla="*/ 1893107 h 2792035"/>
              <a:gd name="connsiteX1" fmla="*/ 1571636 w 4835742"/>
              <a:gd name="connsiteY1" fmla="*/ 1893107 h 2792035"/>
              <a:gd name="connsiteX2" fmla="*/ 4000528 w 4835742"/>
              <a:gd name="connsiteY2" fmla="*/ 1750231 h 2792035"/>
              <a:gd name="connsiteX3" fmla="*/ 4286280 w 4835742"/>
              <a:gd name="connsiteY3" fmla="*/ 107157 h 2792035"/>
              <a:gd name="connsiteX4" fmla="*/ 4357718 w 4835742"/>
              <a:gd name="connsiteY4" fmla="*/ 2393173 h 2792035"/>
              <a:gd name="connsiteX5" fmla="*/ 4429156 w 4835742"/>
              <a:gd name="connsiteY5" fmla="*/ 2500330 h 2792035"/>
              <a:gd name="connsiteX6" fmla="*/ 4429156 w 4835742"/>
              <a:gd name="connsiteY6" fmla="*/ 2500330 h 2792035"/>
              <a:gd name="connsiteX7" fmla="*/ 4786346 w 4835742"/>
              <a:gd name="connsiteY7" fmla="*/ 2536050 h 2792035"/>
              <a:gd name="connsiteX0" fmla="*/ 0 w 4488688"/>
              <a:gd name="connsiteY0" fmla="*/ 1893107 h 2792035"/>
              <a:gd name="connsiteX1" fmla="*/ 1571636 w 4488688"/>
              <a:gd name="connsiteY1" fmla="*/ 1893107 h 2792035"/>
              <a:gd name="connsiteX2" fmla="*/ 4000528 w 4488688"/>
              <a:gd name="connsiteY2" fmla="*/ 1750231 h 2792035"/>
              <a:gd name="connsiteX3" fmla="*/ 4286280 w 4488688"/>
              <a:gd name="connsiteY3" fmla="*/ 107157 h 2792035"/>
              <a:gd name="connsiteX4" fmla="*/ 4357718 w 4488688"/>
              <a:gd name="connsiteY4" fmla="*/ 2393173 h 2792035"/>
              <a:gd name="connsiteX5" fmla="*/ 4429156 w 4488688"/>
              <a:gd name="connsiteY5" fmla="*/ 2500330 h 2792035"/>
              <a:gd name="connsiteX6" fmla="*/ 4429156 w 4488688"/>
              <a:gd name="connsiteY6" fmla="*/ 2500330 h 2792035"/>
              <a:gd name="connsiteX7" fmla="*/ 4429156 w 4488688"/>
              <a:gd name="connsiteY7" fmla="*/ 2643206 h 2792035"/>
              <a:gd name="connsiteX0" fmla="*/ 0 w 4429156"/>
              <a:gd name="connsiteY0" fmla="*/ 1893107 h 2792035"/>
              <a:gd name="connsiteX1" fmla="*/ 1571636 w 4429156"/>
              <a:gd name="connsiteY1" fmla="*/ 1893107 h 2792035"/>
              <a:gd name="connsiteX2" fmla="*/ 4000528 w 4429156"/>
              <a:gd name="connsiteY2" fmla="*/ 1750231 h 2792035"/>
              <a:gd name="connsiteX3" fmla="*/ 4286280 w 4429156"/>
              <a:gd name="connsiteY3" fmla="*/ 107157 h 2792035"/>
              <a:gd name="connsiteX4" fmla="*/ 4357718 w 4429156"/>
              <a:gd name="connsiteY4" fmla="*/ 2393173 h 2792035"/>
              <a:gd name="connsiteX5" fmla="*/ 4429156 w 4429156"/>
              <a:gd name="connsiteY5" fmla="*/ 2500330 h 2792035"/>
              <a:gd name="connsiteX6" fmla="*/ 4429156 w 4429156"/>
              <a:gd name="connsiteY6" fmla="*/ 2643206 h 2792035"/>
              <a:gd name="connsiteX7" fmla="*/ 4429156 w 4429156"/>
              <a:gd name="connsiteY7" fmla="*/ 2643206 h 2792035"/>
              <a:gd name="connsiteX0" fmla="*/ 0 w 4429156"/>
              <a:gd name="connsiteY0" fmla="*/ 1893107 h 2815848"/>
              <a:gd name="connsiteX1" fmla="*/ 1571636 w 4429156"/>
              <a:gd name="connsiteY1" fmla="*/ 1893107 h 2815848"/>
              <a:gd name="connsiteX2" fmla="*/ 4000528 w 4429156"/>
              <a:gd name="connsiteY2" fmla="*/ 1750231 h 2815848"/>
              <a:gd name="connsiteX3" fmla="*/ 4286280 w 4429156"/>
              <a:gd name="connsiteY3" fmla="*/ 107157 h 2815848"/>
              <a:gd name="connsiteX4" fmla="*/ 4357718 w 4429156"/>
              <a:gd name="connsiteY4" fmla="*/ 2393173 h 2815848"/>
              <a:gd name="connsiteX5" fmla="*/ 4429156 w 4429156"/>
              <a:gd name="connsiteY5" fmla="*/ 2643206 h 2815848"/>
              <a:gd name="connsiteX6" fmla="*/ 4429156 w 4429156"/>
              <a:gd name="connsiteY6" fmla="*/ 2643206 h 2815848"/>
              <a:gd name="connsiteX7" fmla="*/ 4429156 w 4429156"/>
              <a:gd name="connsiteY7" fmla="*/ 2643206 h 2815848"/>
              <a:gd name="connsiteX0" fmla="*/ 0 w 4572032"/>
              <a:gd name="connsiteY0" fmla="*/ 1893107 h 2815848"/>
              <a:gd name="connsiteX1" fmla="*/ 1571636 w 4572032"/>
              <a:gd name="connsiteY1" fmla="*/ 1893107 h 2815848"/>
              <a:gd name="connsiteX2" fmla="*/ 4000528 w 4572032"/>
              <a:gd name="connsiteY2" fmla="*/ 1750231 h 2815848"/>
              <a:gd name="connsiteX3" fmla="*/ 4286280 w 4572032"/>
              <a:gd name="connsiteY3" fmla="*/ 107157 h 2815848"/>
              <a:gd name="connsiteX4" fmla="*/ 4357718 w 4572032"/>
              <a:gd name="connsiteY4" fmla="*/ 2393173 h 2815848"/>
              <a:gd name="connsiteX5" fmla="*/ 4429156 w 4572032"/>
              <a:gd name="connsiteY5" fmla="*/ 2643206 h 2815848"/>
              <a:gd name="connsiteX6" fmla="*/ 4429156 w 4572032"/>
              <a:gd name="connsiteY6" fmla="*/ 2643206 h 2815848"/>
              <a:gd name="connsiteX7" fmla="*/ 4572032 w 4572032"/>
              <a:gd name="connsiteY7" fmla="*/ 2643205 h 2815848"/>
              <a:gd name="connsiteX0" fmla="*/ 0 w 4572032"/>
              <a:gd name="connsiteY0" fmla="*/ 1893107 h 2815848"/>
              <a:gd name="connsiteX1" fmla="*/ 1571636 w 4572032"/>
              <a:gd name="connsiteY1" fmla="*/ 1893107 h 2815848"/>
              <a:gd name="connsiteX2" fmla="*/ 4000528 w 4572032"/>
              <a:gd name="connsiteY2" fmla="*/ 1750231 h 2815848"/>
              <a:gd name="connsiteX3" fmla="*/ 4286280 w 4572032"/>
              <a:gd name="connsiteY3" fmla="*/ 107157 h 2815848"/>
              <a:gd name="connsiteX4" fmla="*/ 4357718 w 4572032"/>
              <a:gd name="connsiteY4" fmla="*/ 2393173 h 2815848"/>
              <a:gd name="connsiteX5" fmla="*/ 4429156 w 4572032"/>
              <a:gd name="connsiteY5" fmla="*/ 2643206 h 2815848"/>
              <a:gd name="connsiteX6" fmla="*/ 4500594 w 4572032"/>
              <a:gd name="connsiteY6" fmla="*/ 2571767 h 2815848"/>
              <a:gd name="connsiteX7" fmla="*/ 4572032 w 4572032"/>
              <a:gd name="connsiteY7" fmla="*/ 2643205 h 2815848"/>
              <a:gd name="connsiteX0" fmla="*/ 0 w 4572032"/>
              <a:gd name="connsiteY0" fmla="*/ 1893107 h 2815848"/>
              <a:gd name="connsiteX1" fmla="*/ 1571636 w 4572032"/>
              <a:gd name="connsiteY1" fmla="*/ 1893107 h 2815848"/>
              <a:gd name="connsiteX2" fmla="*/ 4000528 w 4572032"/>
              <a:gd name="connsiteY2" fmla="*/ 1750231 h 2815848"/>
              <a:gd name="connsiteX3" fmla="*/ 4286280 w 4572032"/>
              <a:gd name="connsiteY3" fmla="*/ 107157 h 2815848"/>
              <a:gd name="connsiteX4" fmla="*/ 4357718 w 4572032"/>
              <a:gd name="connsiteY4" fmla="*/ 2393173 h 2815848"/>
              <a:gd name="connsiteX5" fmla="*/ 4429156 w 4572032"/>
              <a:gd name="connsiteY5" fmla="*/ 2643206 h 2815848"/>
              <a:gd name="connsiteX6" fmla="*/ 4429156 w 4572032"/>
              <a:gd name="connsiteY6" fmla="*/ 2643205 h 2815848"/>
              <a:gd name="connsiteX7" fmla="*/ 4572032 w 4572032"/>
              <a:gd name="connsiteY7" fmla="*/ 2643205 h 2815848"/>
              <a:gd name="connsiteX0" fmla="*/ 0 w 4714908"/>
              <a:gd name="connsiteY0" fmla="*/ 1893107 h 2815848"/>
              <a:gd name="connsiteX1" fmla="*/ 1571636 w 4714908"/>
              <a:gd name="connsiteY1" fmla="*/ 1893107 h 2815848"/>
              <a:gd name="connsiteX2" fmla="*/ 4000528 w 4714908"/>
              <a:gd name="connsiteY2" fmla="*/ 1750231 h 2815848"/>
              <a:gd name="connsiteX3" fmla="*/ 4286280 w 4714908"/>
              <a:gd name="connsiteY3" fmla="*/ 107157 h 2815848"/>
              <a:gd name="connsiteX4" fmla="*/ 4357718 w 4714908"/>
              <a:gd name="connsiteY4" fmla="*/ 2393173 h 2815848"/>
              <a:gd name="connsiteX5" fmla="*/ 4429156 w 4714908"/>
              <a:gd name="connsiteY5" fmla="*/ 2643206 h 2815848"/>
              <a:gd name="connsiteX6" fmla="*/ 4714908 w 4714908"/>
              <a:gd name="connsiteY6" fmla="*/ 2643206 h 2815848"/>
              <a:gd name="connsiteX7" fmla="*/ 4572032 w 4714908"/>
              <a:gd name="connsiteY7" fmla="*/ 2643205 h 2815848"/>
              <a:gd name="connsiteX0" fmla="*/ 0 w 4714908"/>
              <a:gd name="connsiteY0" fmla="*/ 1893107 h 2803941"/>
              <a:gd name="connsiteX1" fmla="*/ 1571636 w 4714908"/>
              <a:gd name="connsiteY1" fmla="*/ 1893107 h 2803941"/>
              <a:gd name="connsiteX2" fmla="*/ 4000528 w 4714908"/>
              <a:gd name="connsiteY2" fmla="*/ 1750231 h 2803941"/>
              <a:gd name="connsiteX3" fmla="*/ 4286280 w 4714908"/>
              <a:gd name="connsiteY3" fmla="*/ 107157 h 2803941"/>
              <a:gd name="connsiteX4" fmla="*/ 4357718 w 4714908"/>
              <a:gd name="connsiteY4" fmla="*/ 2393173 h 2803941"/>
              <a:gd name="connsiteX5" fmla="*/ 4572032 w 4714908"/>
              <a:gd name="connsiteY5" fmla="*/ 2571768 h 2803941"/>
              <a:gd name="connsiteX6" fmla="*/ 4714908 w 4714908"/>
              <a:gd name="connsiteY6" fmla="*/ 2643206 h 2803941"/>
              <a:gd name="connsiteX7" fmla="*/ 4572032 w 4714908"/>
              <a:gd name="connsiteY7" fmla="*/ 2643205 h 2803941"/>
              <a:gd name="connsiteX0" fmla="*/ 0 w 4714908"/>
              <a:gd name="connsiteY0" fmla="*/ 1893107 h 2803941"/>
              <a:gd name="connsiteX1" fmla="*/ 1571636 w 4714908"/>
              <a:gd name="connsiteY1" fmla="*/ 1893107 h 2803941"/>
              <a:gd name="connsiteX2" fmla="*/ 4000528 w 4714908"/>
              <a:gd name="connsiteY2" fmla="*/ 1750231 h 2803941"/>
              <a:gd name="connsiteX3" fmla="*/ 4286280 w 4714908"/>
              <a:gd name="connsiteY3" fmla="*/ 107157 h 2803941"/>
              <a:gd name="connsiteX4" fmla="*/ 4357718 w 4714908"/>
              <a:gd name="connsiteY4" fmla="*/ 2393173 h 2803941"/>
              <a:gd name="connsiteX5" fmla="*/ 4572032 w 4714908"/>
              <a:gd name="connsiteY5" fmla="*/ 2571768 h 2803941"/>
              <a:gd name="connsiteX6" fmla="*/ 4714908 w 4714908"/>
              <a:gd name="connsiteY6" fmla="*/ 2643206 h 2803941"/>
              <a:gd name="connsiteX7" fmla="*/ 4572032 w 4714908"/>
              <a:gd name="connsiteY7" fmla="*/ 2714645 h 2803941"/>
              <a:gd name="connsiteX0" fmla="*/ 0 w 4714908"/>
              <a:gd name="connsiteY0" fmla="*/ 1893107 h 2827754"/>
              <a:gd name="connsiteX1" fmla="*/ 1571636 w 4714908"/>
              <a:gd name="connsiteY1" fmla="*/ 1893107 h 2827754"/>
              <a:gd name="connsiteX2" fmla="*/ 4000528 w 4714908"/>
              <a:gd name="connsiteY2" fmla="*/ 1750231 h 2827754"/>
              <a:gd name="connsiteX3" fmla="*/ 4286280 w 4714908"/>
              <a:gd name="connsiteY3" fmla="*/ 107157 h 2827754"/>
              <a:gd name="connsiteX4" fmla="*/ 4357718 w 4714908"/>
              <a:gd name="connsiteY4" fmla="*/ 2393173 h 2827754"/>
              <a:gd name="connsiteX5" fmla="*/ 4572032 w 4714908"/>
              <a:gd name="connsiteY5" fmla="*/ 2714645 h 2827754"/>
              <a:gd name="connsiteX6" fmla="*/ 4714908 w 4714908"/>
              <a:gd name="connsiteY6" fmla="*/ 2643206 h 2827754"/>
              <a:gd name="connsiteX7" fmla="*/ 4572032 w 4714908"/>
              <a:gd name="connsiteY7" fmla="*/ 2714645 h 2827754"/>
              <a:gd name="connsiteX0" fmla="*/ 0 w 4929222"/>
              <a:gd name="connsiteY0" fmla="*/ 1893107 h 2827754"/>
              <a:gd name="connsiteX1" fmla="*/ 1571636 w 4929222"/>
              <a:gd name="connsiteY1" fmla="*/ 1893107 h 2827754"/>
              <a:gd name="connsiteX2" fmla="*/ 4000528 w 4929222"/>
              <a:gd name="connsiteY2" fmla="*/ 1750231 h 2827754"/>
              <a:gd name="connsiteX3" fmla="*/ 4286280 w 4929222"/>
              <a:gd name="connsiteY3" fmla="*/ 107157 h 2827754"/>
              <a:gd name="connsiteX4" fmla="*/ 4357718 w 4929222"/>
              <a:gd name="connsiteY4" fmla="*/ 2393173 h 2827754"/>
              <a:gd name="connsiteX5" fmla="*/ 4572032 w 4929222"/>
              <a:gd name="connsiteY5" fmla="*/ 2714645 h 2827754"/>
              <a:gd name="connsiteX6" fmla="*/ 4929222 w 4929222"/>
              <a:gd name="connsiteY6" fmla="*/ 2714644 h 2827754"/>
              <a:gd name="connsiteX7" fmla="*/ 4572032 w 4929222"/>
              <a:gd name="connsiteY7" fmla="*/ 2714645 h 2827754"/>
              <a:gd name="connsiteX0" fmla="*/ 0 w 4929222"/>
              <a:gd name="connsiteY0" fmla="*/ 1893107 h 2827754"/>
              <a:gd name="connsiteX1" fmla="*/ 1571636 w 4929222"/>
              <a:gd name="connsiteY1" fmla="*/ 1893107 h 2827754"/>
              <a:gd name="connsiteX2" fmla="*/ 4000528 w 4929222"/>
              <a:gd name="connsiteY2" fmla="*/ 1750231 h 2827754"/>
              <a:gd name="connsiteX3" fmla="*/ 4286280 w 4929222"/>
              <a:gd name="connsiteY3" fmla="*/ 107157 h 2827754"/>
              <a:gd name="connsiteX4" fmla="*/ 4357718 w 4929222"/>
              <a:gd name="connsiteY4" fmla="*/ 2393173 h 2827754"/>
              <a:gd name="connsiteX5" fmla="*/ 4572032 w 4929222"/>
              <a:gd name="connsiteY5" fmla="*/ 2714645 h 2827754"/>
              <a:gd name="connsiteX6" fmla="*/ 4929222 w 4929222"/>
              <a:gd name="connsiteY6" fmla="*/ 2714644 h 2827754"/>
              <a:gd name="connsiteX7" fmla="*/ 4572032 w 4929222"/>
              <a:gd name="connsiteY7" fmla="*/ 2643206 h 2827754"/>
              <a:gd name="connsiteX0" fmla="*/ 0 w 4941128"/>
              <a:gd name="connsiteY0" fmla="*/ 1893107 h 2827754"/>
              <a:gd name="connsiteX1" fmla="*/ 1571636 w 4941128"/>
              <a:gd name="connsiteY1" fmla="*/ 1893107 h 2827754"/>
              <a:gd name="connsiteX2" fmla="*/ 4000528 w 4941128"/>
              <a:gd name="connsiteY2" fmla="*/ 1750231 h 2827754"/>
              <a:gd name="connsiteX3" fmla="*/ 4286280 w 4941128"/>
              <a:gd name="connsiteY3" fmla="*/ 107157 h 2827754"/>
              <a:gd name="connsiteX4" fmla="*/ 4357718 w 4941128"/>
              <a:gd name="connsiteY4" fmla="*/ 2393173 h 2827754"/>
              <a:gd name="connsiteX5" fmla="*/ 4572032 w 4941128"/>
              <a:gd name="connsiteY5" fmla="*/ 2714645 h 2827754"/>
              <a:gd name="connsiteX6" fmla="*/ 4929222 w 4941128"/>
              <a:gd name="connsiteY6" fmla="*/ 2714644 h 2827754"/>
              <a:gd name="connsiteX7" fmla="*/ 4500594 w 4941128"/>
              <a:gd name="connsiteY7" fmla="*/ 2571768 h 2827754"/>
              <a:gd name="connsiteX0" fmla="*/ 0 w 4929222"/>
              <a:gd name="connsiteY0" fmla="*/ 1893107 h 2827754"/>
              <a:gd name="connsiteX1" fmla="*/ 1571636 w 4929222"/>
              <a:gd name="connsiteY1" fmla="*/ 1893107 h 2827754"/>
              <a:gd name="connsiteX2" fmla="*/ 4000528 w 4929222"/>
              <a:gd name="connsiteY2" fmla="*/ 1750231 h 2827754"/>
              <a:gd name="connsiteX3" fmla="*/ 4286280 w 4929222"/>
              <a:gd name="connsiteY3" fmla="*/ 107157 h 2827754"/>
              <a:gd name="connsiteX4" fmla="*/ 4357718 w 4929222"/>
              <a:gd name="connsiteY4" fmla="*/ 2393173 h 2827754"/>
              <a:gd name="connsiteX5" fmla="*/ 4572032 w 4929222"/>
              <a:gd name="connsiteY5" fmla="*/ 2714645 h 2827754"/>
              <a:gd name="connsiteX6" fmla="*/ 4929222 w 4929222"/>
              <a:gd name="connsiteY6" fmla="*/ 2714644 h 2827754"/>
              <a:gd name="connsiteX7" fmla="*/ 4929222 w 4929222"/>
              <a:gd name="connsiteY7" fmla="*/ 2714644 h 2827754"/>
              <a:gd name="connsiteX0" fmla="*/ 0 w 4929222"/>
              <a:gd name="connsiteY0" fmla="*/ 1893107 h 2815848"/>
              <a:gd name="connsiteX1" fmla="*/ 1571636 w 4929222"/>
              <a:gd name="connsiteY1" fmla="*/ 1893107 h 2815848"/>
              <a:gd name="connsiteX2" fmla="*/ 4000528 w 4929222"/>
              <a:gd name="connsiteY2" fmla="*/ 1750231 h 2815848"/>
              <a:gd name="connsiteX3" fmla="*/ 4286280 w 4929222"/>
              <a:gd name="connsiteY3" fmla="*/ 107157 h 2815848"/>
              <a:gd name="connsiteX4" fmla="*/ 4357718 w 4929222"/>
              <a:gd name="connsiteY4" fmla="*/ 2393173 h 2815848"/>
              <a:gd name="connsiteX5" fmla="*/ 4572032 w 4929222"/>
              <a:gd name="connsiteY5" fmla="*/ 2643206 h 2815848"/>
              <a:gd name="connsiteX6" fmla="*/ 4929222 w 4929222"/>
              <a:gd name="connsiteY6" fmla="*/ 2714644 h 2815848"/>
              <a:gd name="connsiteX7" fmla="*/ 4929222 w 4929222"/>
              <a:gd name="connsiteY7" fmla="*/ 2714644 h 2815848"/>
              <a:gd name="connsiteX0" fmla="*/ 0 w 4929222"/>
              <a:gd name="connsiteY0" fmla="*/ 1893107 h 2815848"/>
              <a:gd name="connsiteX1" fmla="*/ 1571636 w 4929222"/>
              <a:gd name="connsiteY1" fmla="*/ 1893107 h 2815848"/>
              <a:gd name="connsiteX2" fmla="*/ 4000528 w 4929222"/>
              <a:gd name="connsiteY2" fmla="*/ 1750231 h 2815848"/>
              <a:gd name="connsiteX3" fmla="*/ 4286280 w 4929222"/>
              <a:gd name="connsiteY3" fmla="*/ 107157 h 2815848"/>
              <a:gd name="connsiteX4" fmla="*/ 4357718 w 4929222"/>
              <a:gd name="connsiteY4" fmla="*/ 2393173 h 2815848"/>
              <a:gd name="connsiteX5" fmla="*/ 4572032 w 4929222"/>
              <a:gd name="connsiteY5" fmla="*/ 2643206 h 2815848"/>
              <a:gd name="connsiteX6" fmla="*/ 4929222 w 4929222"/>
              <a:gd name="connsiteY6" fmla="*/ 2714644 h 2815848"/>
              <a:gd name="connsiteX7" fmla="*/ 4929222 w 4929222"/>
              <a:gd name="connsiteY7" fmla="*/ 2714644 h 2815848"/>
              <a:gd name="connsiteX0" fmla="*/ 0 w 4929222"/>
              <a:gd name="connsiteY0" fmla="*/ 1893107 h 2827754"/>
              <a:gd name="connsiteX1" fmla="*/ 1571636 w 4929222"/>
              <a:gd name="connsiteY1" fmla="*/ 1893107 h 2827754"/>
              <a:gd name="connsiteX2" fmla="*/ 4000528 w 4929222"/>
              <a:gd name="connsiteY2" fmla="*/ 1750231 h 2827754"/>
              <a:gd name="connsiteX3" fmla="*/ 4286280 w 4929222"/>
              <a:gd name="connsiteY3" fmla="*/ 107157 h 2827754"/>
              <a:gd name="connsiteX4" fmla="*/ 4357718 w 4929222"/>
              <a:gd name="connsiteY4" fmla="*/ 2393173 h 2827754"/>
              <a:gd name="connsiteX5" fmla="*/ 4572032 w 4929222"/>
              <a:gd name="connsiteY5" fmla="*/ 2714644 h 2827754"/>
              <a:gd name="connsiteX6" fmla="*/ 4929222 w 4929222"/>
              <a:gd name="connsiteY6" fmla="*/ 2714644 h 2827754"/>
              <a:gd name="connsiteX7" fmla="*/ 4929222 w 4929222"/>
              <a:gd name="connsiteY7" fmla="*/ 2714644 h 2827754"/>
              <a:gd name="connsiteX0" fmla="*/ 0 w 4929222"/>
              <a:gd name="connsiteY0" fmla="*/ 1893107 h 2827754"/>
              <a:gd name="connsiteX1" fmla="*/ 1571636 w 4929222"/>
              <a:gd name="connsiteY1" fmla="*/ 1893107 h 2827754"/>
              <a:gd name="connsiteX2" fmla="*/ 4000528 w 4929222"/>
              <a:gd name="connsiteY2" fmla="*/ 1750231 h 2827754"/>
              <a:gd name="connsiteX3" fmla="*/ 4286280 w 4929222"/>
              <a:gd name="connsiteY3" fmla="*/ 107157 h 2827754"/>
              <a:gd name="connsiteX4" fmla="*/ 4357718 w 4929222"/>
              <a:gd name="connsiteY4" fmla="*/ 2393173 h 2827754"/>
              <a:gd name="connsiteX5" fmla="*/ 4572032 w 4929222"/>
              <a:gd name="connsiteY5" fmla="*/ 2714644 h 2827754"/>
              <a:gd name="connsiteX6" fmla="*/ 4929222 w 4929222"/>
              <a:gd name="connsiteY6" fmla="*/ 2714644 h 2827754"/>
              <a:gd name="connsiteX7" fmla="*/ 4929222 w 4929222"/>
              <a:gd name="connsiteY7" fmla="*/ 2714644 h 2827754"/>
              <a:gd name="connsiteX0" fmla="*/ 0 w 4929222"/>
              <a:gd name="connsiteY0" fmla="*/ 1893107 h 2827754"/>
              <a:gd name="connsiteX1" fmla="*/ 1571636 w 4929222"/>
              <a:gd name="connsiteY1" fmla="*/ 1893107 h 2827754"/>
              <a:gd name="connsiteX2" fmla="*/ 4000528 w 4929222"/>
              <a:gd name="connsiteY2" fmla="*/ 1750231 h 2827754"/>
              <a:gd name="connsiteX3" fmla="*/ 4286280 w 4929222"/>
              <a:gd name="connsiteY3" fmla="*/ 107157 h 2827754"/>
              <a:gd name="connsiteX4" fmla="*/ 4357718 w 4929222"/>
              <a:gd name="connsiteY4" fmla="*/ 2393173 h 2827754"/>
              <a:gd name="connsiteX5" fmla="*/ 4572032 w 4929222"/>
              <a:gd name="connsiteY5" fmla="*/ 2714644 h 2827754"/>
              <a:gd name="connsiteX6" fmla="*/ 4929222 w 4929222"/>
              <a:gd name="connsiteY6" fmla="*/ 2714644 h 2827754"/>
              <a:gd name="connsiteX7" fmla="*/ 4929222 w 4929222"/>
              <a:gd name="connsiteY7" fmla="*/ 2786082 h 2827754"/>
              <a:gd name="connsiteX0" fmla="*/ 0 w 4929222"/>
              <a:gd name="connsiteY0" fmla="*/ 1893107 h 2827754"/>
              <a:gd name="connsiteX1" fmla="*/ 1571636 w 4929222"/>
              <a:gd name="connsiteY1" fmla="*/ 1893107 h 2827754"/>
              <a:gd name="connsiteX2" fmla="*/ 4000528 w 4929222"/>
              <a:gd name="connsiteY2" fmla="*/ 1750231 h 2827754"/>
              <a:gd name="connsiteX3" fmla="*/ 4286280 w 4929222"/>
              <a:gd name="connsiteY3" fmla="*/ 107157 h 2827754"/>
              <a:gd name="connsiteX4" fmla="*/ 4357718 w 4929222"/>
              <a:gd name="connsiteY4" fmla="*/ 2393173 h 2827754"/>
              <a:gd name="connsiteX5" fmla="*/ 4572032 w 4929222"/>
              <a:gd name="connsiteY5" fmla="*/ 2714644 h 2827754"/>
              <a:gd name="connsiteX6" fmla="*/ 4929222 w 4929222"/>
              <a:gd name="connsiteY6" fmla="*/ 2786082 h 2827754"/>
              <a:gd name="connsiteX7" fmla="*/ 4929222 w 4929222"/>
              <a:gd name="connsiteY7" fmla="*/ 2786082 h 2827754"/>
              <a:gd name="connsiteX0" fmla="*/ 0 w 4929222"/>
              <a:gd name="connsiteY0" fmla="*/ 1893107 h 2827754"/>
              <a:gd name="connsiteX1" fmla="*/ 1571636 w 4929222"/>
              <a:gd name="connsiteY1" fmla="*/ 1893107 h 2827754"/>
              <a:gd name="connsiteX2" fmla="*/ 4000528 w 4929222"/>
              <a:gd name="connsiteY2" fmla="*/ 1750231 h 2827754"/>
              <a:gd name="connsiteX3" fmla="*/ 4286280 w 4929222"/>
              <a:gd name="connsiteY3" fmla="*/ 107157 h 2827754"/>
              <a:gd name="connsiteX4" fmla="*/ 4357718 w 4929222"/>
              <a:gd name="connsiteY4" fmla="*/ 2393173 h 2827754"/>
              <a:gd name="connsiteX5" fmla="*/ 4572032 w 4929222"/>
              <a:gd name="connsiteY5" fmla="*/ 2714644 h 2827754"/>
              <a:gd name="connsiteX6" fmla="*/ 4929222 w 4929222"/>
              <a:gd name="connsiteY6" fmla="*/ 2786082 h 2827754"/>
              <a:gd name="connsiteX7" fmla="*/ 4929222 w 4929222"/>
              <a:gd name="connsiteY7" fmla="*/ 2786082 h 2827754"/>
              <a:gd name="connsiteX0" fmla="*/ 0 w 4929222"/>
              <a:gd name="connsiteY0" fmla="*/ 1893107 h 2827754"/>
              <a:gd name="connsiteX1" fmla="*/ 1571636 w 4929222"/>
              <a:gd name="connsiteY1" fmla="*/ 1893107 h 2827754"/>
              <a:gd name="connsiteX2" fmla="*/ 4000528 w 4929222"/>
              <a:gd name="connsiteY2" fmla="*/ 1750231 h 2827754"/>
              <a:gd name="connsiteX3" fmla="*/ 4286280 w 4929222"/>
              <a:gd name="connsiteY3" fmla="*/ 107157 h 2827754"/>
              <a:gd name="connsiteX4" fmla="*/ 4357718 w 4929222"/>
              <a:gd name="connsiteY4" fmla="*/ 2393173 h 2827754"/>
              <a:gd name="connsiteX5" fmla="*/ 4572032 w 4929222"/>
              <a:gd name="connsiteY5" fmla="*/ 2714644 h 2827754"/>
              <a:gd name="connsiteX6" fmla="*/ 4929222 w 4929222"/>
              <a:gd name="connsiteY6" fmla="*/ 2786082 h 2827754"/>
              <a:gd name="connsiteX7" fmla="*/ 4929222 w 4929222"/>
              <a:gd name="connsiteY7" fmla="*/ 2786082 h 2827754"/>
              <a:gd name="connsiteX0" fmla="*/ 0 w 4929222"/>
              <a:gd name="connsiteY0" fmla="*/ 1893107 h 2827754"/>
              <a:gd name="connsiteX1" fmla="*/ 1571636 w 4929222"/>
              <a:gd name="connsiteY1" fmla="*/ 1893107 h 2827754"/>
              <a:gd name="connsiteX2" fmla="*/ 4000528 w 4929222"/>
              <a:gd name="connsiteY2" fmla="*/ 1750231 h 2827754"/>
              <a:gd name="connsiteX3" fmla="*/ 4286280 w 4929222"/>
              <a:gd name="connsiteY3" fmla="*/ 107157 h 2827754"/>
              <a:gd name="connsiteX4" fmla="*/ 4357718 w 4929222"/>
              <a:gd name="connsiteY4" fmla="*/ 2393173 h 2827754"/>
              <a:gd name="connsiteX5" fmla="*/ 4572032 w 4929222"/>
              <a:gd name="connsiteY5" fmla="*/ 2714644 h 2827754"/>
              <a:gd name="connsiteX6" fmla="*/ 4929222 w 4929222"/>
              <a:gd name="connsiteY6" fmla="*/ 2786082 h 2827754"/>
              <a:gd name="connsiteX7" fmla="*/ 4929222 w 4929222"/>
              <a:gd name="connsiteY7" fmla="*/ 2714644 h 2827754"/>
              <a:gd name="connsiteX0" fmla="*/ 0 w 4929222"/>
              <a:gd name="connsiteY0" fmla="*/ 1893107 h 2827754"/>
              <a:gd name="connsiteX1" fmla="*/ 1571636 w 4929222"/>
              <a:gd name="connsiteY1" fmla="*/ 1893107 h 2827754"/>
              <a:gd name="connsiteX2" fmla="*/ 4000528 w 4929222"/>
              <a:gd name="connsiteY2" fmla="*/ 1750231 h 2827754"/>
              <a:gd name="connsiteX3" fmla="*/ 4286280 w 4929222"/>
              <a:gd name="connsiteY3" fmla="*/ 107157 h 2827754"/>
              <a:gd name="connsiteX4" fmla="*/ 4357718 w 4929222"/>
              <a:gd name="connsiteY4" fmla="*/ 2393173 h 2827754"/>
              <a:gd name="connsiteX5" fmla="*/ 4572032 w 4929222"/>
              <a:gd name="connsiteY5" fmla="*/ 2714644 h 2827754"/>
              <a:gd name="connsiteX6" fmla="*/ 4929222 w 4929222"/>
              <a:gd name="connsiteY6" fmla="*/ 2786082 h 2827754"/>
              <a:gd name="connsiteX7" fmla="*/ 4929222 w 4929222"/>
              <a:gd name="connsiteY7" fmla="*/ 2643206 h 2827754"/>
              <a:gd name="connsiteX0" fmla="*/ 0 w 4929222"/>
              <a:gd name="connsiteY0" fmla="*/ 1893107 h 2827754"/>
              <a:gd name="connsiteX1" fmla="*/ 1571636 w 4929222"/>
              <a:gd name="connsiteY1" fmla="*/ 1893107 h 2827754"/>
              <a:gd name="connsiteX2" fmla="*/ 4000528 w 4929222"/>
              <a:gd name="connsiteY2" fmla="*/ 1750231 h 2827754"/>
              <a:gd name="connsiteX3" fmla="*/ 4286280 w 4929222"/>
              <a:gd name="connsiteY3" fmla="*/ 107157 h 2827754"/>
              <a:gd name="connsiteX4" fmla="*/ 4357718 w 4929222"/>
              <a:gd name="connsiteY4" fmla="*/ 2393173 h 2827754"/>
              <a:gd name="connsiteX5" fmla="*/ 4572032 w 4929222"/>
              <a:gd name="connsiteY5" fmla="*/ 2714644 h 2827754"/>
              <a:gd name="connsiteX6" fmla="*/ 4929222 w 4929222"/>
              <a:gd name="connsiteY6" fmla="*/ 2786082 h 2827754"/>
              <a:gd name="connsiteX7" fmla="*/ 4929222 w 4929222"/>
              <a:gd name="connsiteY7" fmla="*/ 2714644 h 2827754"/>
              <a:gd name="connsiteX0" fmla="*/ 0 w 5072098"/>
              <a:gd name="connsiteY0" fmla="*/ 1893107 h 2827754"/>
              <a:gd name="connsiteX1" fmla="*/ 1571636 w 5072098"/>
              <a:gd name="connsiteY1" fmla="*/ 1893107 h 2827754"/>
              <a:gd name="connsiteX2" fmla="*/ 4000528 w 5072098"/>
              <a:gd name="connsiteY2" fmla="*/ 1750231 h 2827754"/>
              <a:gd name="connsiteX3" fmla="*/ 4286280 w 5072098"/>
              <a:gd name="connsiteY3" fmla="*/ 107157 h 2827754"/>
              <a:gd name="connsiteX4" fmla="*/ 4357718 w 5072098"/>
              <a:gd name="connsiteY4" fmla="*/ 2393173 h 2827754"/>
              <a:gd name="connsiteX5" fmla="*/ 4572032 w 5072098"/>
              <a:gd name="connsiteY5" fmla="*/ 2714644 h 2827754"/>
              <a:gd name="connsiteX6" fmla="*/ 5072098 w 5072098"/>
              <a:gd name="connsiteY6" fmla="*/ 2714644 h 2827754"/>
              <a:gd name="connsiteX7" fmla="*/ 4929222 w 5072098"/>
              <a:gd name="connsiteY7" fmla="*/ 2714644 h 2827754"/>
              <a:gd name="connsiteX0" fmla="*/ 0 w 5072098"/>
              <a:gd name="connsiteY0" fmla="*/ 1893107 h 2827754"/>
              <a:gd name="connsiteX1" fmla="*/ 1571636 w 5072098"/>
              <a:gd name="connsiteY1" fmla="*/ 1928826 h 2827754"/>
              <a:gd name="connsiteX2" fmla="*/ 4000528 w 5072098"/>
              <a:gd name="connsiteY2" fmla="*/ 1750231 h 2827754"/>
              <a:gd name="connsiteX3" fmla="*/ 4286280 w 5072098"/>
              <a:gd name="connsiteY3" fmla="*/ 107157 h 2827754"/>
              <a:gd name="connsiteX4" fmla="*/ 4357718 w 5072098"/>
              <a:gd name="connsiteY4" fmla="*/ 2393173 h 2827754"/>
              <a:gd name="connsiteX5" fmla="*/ 4572032 w 5072098"/>
              <a:gd name="connsiteY5" fmla="*/ 2714644 h 2827754"/>
              <a:gd name="connsiteX6" fmla="*/ 5072098 w 5072098"/>
              <a:gd name="connsiteY6" fmla="*/ 2714644 h 2827754"/>
              <a:gd name="connsiteX7" fmla="*/ 4929222 w 5072098"/>
              <a:gd name="connsiteY7" fmla="*/ 2714644 h 2827754"/>
              <a:gd name="connsiteX0" fmla="*/ 0 w 5072098"/>
              <a:gd name="connsiteY0" fmla="*/ 1893107 h 2827754"/>
              <a:gd name="connsiteX1" fmla="*/ 1571636 w 5072098"/>
              <a:gd name="connsiteY1" fmla="*/ 1928826 h 2827754"/>
              <a:gd name="connsiteX2" fmla="*/ 1714512 w 5072098"/>
              <a:gd name="connsiteY2" fmla="*/ 1928826 h 2827754"/>
              <a:gd name="connsiteX3" fmla="*/ 4000528 w 5072098"/>
              <a:gd name="connsiteY3" fmla="*/ 1750231 h 2827754"/>
              <a:gd name="connsiteX4" fmla="*/ 4286280 w 5072098"/>
              <a:gd name="connsiteY4" fmla="*/ 107157 h 2827754"/>
              <a:gd name="connsiteX5" fmla="*/ 4357718 w 5072098"/>
              <a:gd name="connsiteY5" fmla="*/ 2393173 h 2827754"/>
              <a:gd name="connsiteX6" fmla="*/ 4572032 w 5072098"/>
              <a:gd name="connsiteY6" fmla="*/ 2714644 h 2827754"/>
              <a:gd name="connsiteX7" fmla="*/ 5072098 w 5072098"/>
              <a:gd name="connsiteY7" fmla="*/ 2714644 h 2827754"/>
              <a:gd name="connsiteX8" fmla="*/ 4929222 w 5072098"/>
              <a:gd name="connsiteY8" fmla="*/ 2714644 h 2827754"/>
              <a:gd name="connsiteX0" fmla="*/ 0 w 5072098"/>
              <a:gd name="connsiteY0" fmla="*/ 1893107 h 2827754"/>
              <a:gd name="connsiteX1" fmla="*/ 1571636 w 5072098"/>
              <a:gd name="connsiteY1" fmla="*/ 1928826 h 2827754"/>
              <a:gd name="connsiteX2" fmla="*/ 428628 w 5072098"/>
              <a:gd name="connsiteY2" fmla="*/ 1928826 h 2827754"/>
              <a:gd name="connsiteX3" fmla="*/ 4000528 w 5072098"/>
              <a:gd name="connsiteY3" fmla="*/ 1750231 h 2827754"/>
              <a:gd name="connsiteX4" fmla="*/ 4286280 w 5072098"/>
              <a:gd name="connsiteY4" fmla="*/ 107157 h 2827754"/>
              <a:gd name="connsiteX5" fmla="*/ 4357718 w 5072098"/>
              <a:gd name="connsiteY5" fmla="*/ 2393173 h 2827754"/>
              <a:gd name="connsiteX6" fmla="*/ 4572032 w 5072098"/>
              <a:gd name="connsiteY6" fmla="*/ 2714644 h 2827754"/>
              <a:gd name="connsiteX7" fmla="*/ 5072098 w 5072098"/>
              <a:gd name="connsiteY7" fmla="*/ 2714644 h 2827754"/>
              <a:gd name="connsiteX8" fmla="*/ 4929222 w 5072098"/>
              <a:gd name="connsiteY8" fmla="*/ 2714644 h 2827754"/>
              <a:gd name="connsiteX0" fmla="*/ 261939 w 5334037"/>
              <a:gd name="connsiteY0" fmla="*/ 1893107 h 2827754"/>
              <a:gd name="connsiteX1" fmla="*/ 1833575 w 5334037"/>
              <a:gd name="connsiteY1" fmla="*/ 1928826 h 2827754"/>
              <a:gd name="connsiteX2" fmla="*/ 404815 w 5334037"/>
              <a:gd name="connsiteY2" fmla="*/ 1928826 h 2827754"/>
              <a:gd name="connsiteX3" fmla="*/ 4262467 w 5334037"/>
              <a:gd name="connsiteY3" fmla="*/ 1750231 h 2827754"/>
              <a:gd name="connsiteX4" fmla="*/ 4548219 w 5334037"/>
              <a:gd name="connsiteY4" fmla="*/ 107157 h 2827754"/>
              <a:gd name="connsiteX5" fmla="*/ 4619657 w 5334037"/>
              <a:gd name="connsiteY5" fmla="*/ 2393173 h 2827754"/>
              <a:gd name="connsiteX6" fmla="*/ 4833971 w 5334037"/>
              <a:gd name="connsiteY6" fmla="*/ 2714644 h 2827754"/>
              <a:gd name="connsiteX7" fmla="*/ 5334037 w 5334037"/>
              <a:gd name="connsiteY7" fmla="*/ 2714644 h 2827754"/>
              <a:gd name="connsiteX8" fmla="*/ 5191161 w 5334037"/>
              <a:gd name="connsiteY8" fmla="*/ 2714644 h 2827754"/>
              <a:gd name="connsiteX0" fmla="*/ 333377 w 5334037"/>
              <a:gd name="connsiteY0" fmla="*/ 2428892 h 2827754"/>
              <a:gd name="connsiteX1" fmla="*/ 1833575 w 5334037"/>
              <a:gd name="connsiteY1" fmla="*/ 1928826 h 2827754"/>
              <a:gd name="connsiteX2" fmla="*/ 404815 w 5334037"/>
              <a:gd name="connsiteY2" fmla="*/ 1928826 h 2827754"/>
              <a:gd name="connsiteX3" fmla="*/ 4262467 w 5334037"/>
              <a:gd name="connsiteY3" fmla="*/ 1750231 h 2827754"/>
              <a:gd name="connsiteX4" fmla="*/ 4548219 w 5334037"/>
              <a:gd name="connsiteY4" fmla="*/ 107157 h 2827754"/>
              <a:gd name="connsiteX5" fmla="*/ 4619657 w 5334037"/>
              <a:gd name="connsiteY5" fmla="*/ 2393173 h 2827754"/>
              <a:gd name="connsiteX6" fmla="*/ 4833971 w 5334037"/>
              <a:gd name="connsiteY6" fmla="*/ 2714644 h 2827754"/>
              <a:gd name="connsiteX7" fmla="*/ 5334037 w 5334037"/>
              <a:gd name="connsiteY7" fmla="*/ 2714644 h 2827754"/>
              <a:gd name="connsiteX8" fmla="*/ 5191161 w 5334037"/>
              <a:gd name="connsiteY8" fmla="*/ 2714644 h 2827754"/>
              <a:gd name="connsiteX0" fmla="*/ 1833575 w 5334037"/>
              <a:gd name="connsiteY0" fmla="*/ 1928826 h 2827754"/>
              <a:gd name="connsiteX1" fmla="*/ 404815 w 5334037"/>
              <a:gd name="connsiteY1" fmla="*/ 1928826 h 2827754"/>
              <a:gd name="connsiteX2" fmla="*/ 4262467 w 5334037"/>
              <a:gd name="connsiteY2" fmla="*/ 1750231 h 2827754"/>
              <a:gd name="connsiteX3" fmla="*/ 4548219 w 5334037"/>
              <a:gd name="connsiteY3" fmla="*/ 107157 h 2827754"/>
              <a:gd name="connsiteX4" fmla="*/ 4619657 w 5334037"/>
              <a:gd name="connsiteY4" fmla="*/ 2393173 h 2827754"/>
              <a:gd name="connsiteX5" fmla="*/ 4833971 w 5334037"/>
              <a:gd name="connsiteY5" fmla="*/ 2714644 h 2827754"/>
              <a:gd name="connsiteX6" fmla="*/ 5334037 w 5334037"/>
              <a:gd name="connsiteY6" fmla="*/ 2714644 h 2827754"/>
              <a:gd name="connsiteX7" fmla="*/ 5191161 w 5334037"/>
              <a:gd name="connsiteY7" fmla="*/ 2714644 h 2827754"/>
              <a:gd name="connsiteX0" fmla="*/ 0 w 3500462"/>
              <a:gd name="connsiteY0" fmla="*/ 1928826 h 2827754"/>
              <a:gd name="connsiteX1" fmla="*/ 2428892 w 3500462"/>
              <a:gd name="connsiteY1" fmla="*/ 1750231 h 2827754"/>
              <a:gd name="connsiteX2" fmla="*/ 2714644 w 3500462"/>
              <a:gd name="connsiteY2" fmla="*/ 107157 h 2827754"/>
              <a:gd name="connsiteX3" fmla="*/ 2786082 w 3500462"/>
              <a:gd name="connsiteY3" fmla="*/ 2393173 h 2827754"/>
              <a:gd name="connsiteX4" fmla="*/ 3000396 w 3500462"/>
              <a:gd name="connsiteY4" fmla="*/ 2714644 h 2827754"/>
              <a:gd name="connsiteX5" fmla="*/ 3500462 w 3500462"/>
              <a:gd name="connsiteY5" fmla="*/ 2714644 h 2827754"/>
              <a:gd name="connsiteX6" fmla="*/ 3357586 w 3500462"/>
              <a:gd name="connsiteY6" fmla="*/ 2714644 h 2827754"/>
              <a:gd name="connsiteX0" fmla="*/ 447084 w 3947546"/>
              <a:gd name="connsiteY0" fmla="*/ 1928826 h 2827754"/>
              <a:gd name="connsiteX1" fmla="*/ 404815 w 3947546"/>
              <a:gd name="connsiteY1" fmla="*/ 1915170 h 2827754"/>
              <a:gd name="connsiteX2" fmla="*/ 2875976 w 3947546"/>
              <a:gd name="connsiteY2" fmla="*/ 1750231 h 2827754"/>
              <a:gd name="connsiteX3" fmla="*/ 3161728 w 3947546"/>
              <a:gd name="connsiteY3" fmla="*/ 107157 h 2827754"/>
              <a:gd name="connsiteX4" fmla="*/ 3233166 w 3947546"/>
              <a:gd name="connsiteY4" fmla="*/ 2393173 h 2827754"/>
              <a:gd name="connsiteX5" fmla="*/ 3447480 w 3947546"/>
              <a:gd name="connsiteY5" fmla="*/ 2714644 h 2827754"/>
              <a:gd name="connsiteX6" fmla="*/ 3947546 w 3947546"/>
              <a:gd name="connsiteY6" fmla="*/ 2714644 h 2827754"/>
              <a:gd name="connsiteX7" fmla="*/ 3804670 w 3947546"/>
              <a:gd name="connsiteY7" fmla="*/ 2714644 h 2827754"/>
              <a:gd name="connsiteX0" fmla="*/ 7045 w 3507507"/>
              <a:gd name="connsiteY0" fmla="*/ 1928826 h 2827754"/>
              <a:gd name="connsiteX1" fmla="*/ 1150052 w 3507507"/>
              <a:gd name="connsiteY1" fmla="*/ 1857388 h 2827754"/>
              <a:gd name="connsiteX2" fmla="*/ 2435937 w 3507507"/>
              <a:gd name="connsiteY2" fmla="*/ 1750231 h 2827754"/>
              <a:gd name="connsiteX3" fmla="*/ 2721689 w 3507507"/>
              <a:gd name="connsiteY3" fmla="*/ 107157 h 2827754"/>
              <a:gd name="connsiteX4" fmla="*/ 2793127 w 3507507"/>
              <a:gd name="connsiteY4" fmla="*/ 2393173 h 2827754"/>
              <a:gd name="connsiteX5" fmla="*/ 3007441 w 3507507"/>
              <a:gd name="connsiteY5" fmla="*/ 2714644 h 2827754"/>
              <a:gd name="connsiteX6" fmla="*/ 3507507 w 3507507"/>
              <a:gd name="connsiteY6" fmla="*/ 2714644 h 2827754"/>
              <a:gd name="connsiteX7" fmla="*/ 3364631 w 3507507"/>
              <a:gd name="connsiteY7" fmla="*/ 2714644 h 2827754"/>
              <a:gd name="connsiteX0" fmla="*/ 7045 w 5079144"/>
              <a:gd name="connsiteY0" fmla="*/ 1928826 h 2827754"/>
              <a:gd name="connsiteX1" fmla="*/ 2721689 w 5079144"/>
              <a:gd name="connsiteY1" fmla="*/ 1857388 h 2827754"/>
              <a:gd name="connsiteX2" fmla="*/ 4007574 w 5079144"/>
              <a:gd name="connsiteY2" fmla="*/ 1750231 h 2827754"/>
              <a:gd name="connsiteX3" fmla="*/ 4293326 w 5079144"/>
              <a:gd name="connsiteY3" fmla="*/ 107157 h 2827754"/>
              <a:gd name="connsiteX4" fmla="*/ 4364764 w 5079144"/>
              <a:gd name="connsiteY4" fmla="*/ 2393173 h 2827754"/>
              <a:gd name="connsiteX5" fmla="*/ 4579078 w 5079144"/>
              <a:gd name="connsiteY5" fmla="*/ 2714644 h 2827754"/>
              <a:gd name="connsiteX6" fmla="*/ 5079144 w 5079144"/>
              <a:gd name="connsiteY6" fmla="*/ 2714644 h 2827754"/>
              <a:gd name="connsiteX7" fmla="*/ 4936268 w 5079144"/>
              <a:gd name="connsiteY7" fmla="*/ 2714644 h 2827754"/>
              <a:gd name="connsiteX0" fmla="*/ 7045 w 5079144"/>
              <a:gd name="connsiteY0" fmla="*/ 1928826 h 2827754"/>
              <a:gd name="connsiteX1" fmla="*/ 2721689 w 5079144"/>
              <a:gd name="connsiteY1" fmla="*/ 1928826 h 2827754"/>
              <a:gd name="connsiteX2" fmla="*/ 4007574 w 5079144"/>
              <a:gd name="connsiteY2" fmla="*/ 1750231 h 2827754"/>
              <a:gd name="connsiteX3" fmla="*/ 4293326 w 5079144"/>
              <a:gd name="connsiteY3" fmla="*/ 107157 h 2827754"/>
              <a:gd name="connsiteX4" fmla="*/ 4364764 w 5079144"/>
              <a:gd name="connsiteY4" fmla="*/ 2393173 h 2827754"/>
              <a:gd name="connsiteX5" fmla="*/ 4579078 w 5079144"/>
              <a:gd name="connsiteY5" fmla="*/ 2714644 h 2827754"/>
              <a:gd name="connsiteX6" fmla="*/ 5079144 w 5079144"/>
              <a:gd name="connsiteY6" fmla="*/ 2714644 h 2827754"/>
              <a:gd name="connsiteX7" fmla="*/ 4936268 w 5079144"/>
              <a:gd name="connsiteY7" fmla="*/ 2714644 h 2827754"/>
              <a:gd name="connsiteX0" fmla="*/ 7045 w 5079144"/>
              <a:gd name="connsiteY0" fmla="*/ 1928826 h 2827754"/>
              <a:gd name="connsiteX1" fmla="*/ 2721689 w 5079144"/>
              <a:gd name="connsiteY1" fmla="*/ 1928826 h 2827754"/>
              <a:gd name="connsiteX2" fmla="*/ 4007574 w 5079144"/>
              <a:gd name="connsiteY2" fmla="*/ 1750231 h 2827754"/>
              <a:gd name="connsiteX3" fmla="*/ 4293326 w 5079144"/>
              <a:gd name="connsiteY3" fmla="*/ 107157 h 2827754"/>
              <a:gd name="connsiteX4" fmla="*/ 4364764 w 5079144"/>
              <a:gd name="connsiteY4" fmla="*/ 2393173 h 2827754"/>
              <a:gd name="connsiteX5" fmla="*/ 4579078 w 5079144"/>
              <a:gd name="connsiteY5" fmla="*/ 2714644 h 2827754"/>
              <a:gd name="connsiteX6" fmla="*/ 5079144 w 5079144"/>
              <a:gd name="connsiteY6" fmla="*/ 2714644 h 2827754"/>
              <a:gd name="connsiteX7" fmla="*/ 4936268 w 5079144"/>
              <a:gd name="connsiteY7" fmla="*/ 2714644 h 2827754"/>
              <a:gd name="connsiteX0" fmla="*/ 7045 w 5079144"/>
              <a:gd name="connsiteY0" fmla="*/ 1928826 h 2827754"/>
              <a:gd name="connsiteX1" fmla="*/ 2721689 w 5079144"/>
              <a:gd name="connsiteY1" fmla="*/ 1928826 h 2827754"/>
              <a:gd name="connsiteX2" fmla="*/ 4007574 w 5079144"/>
              <a:gd name="connsiteY2" fmla="*/ 1750231 h 2827754"/>
              <a:gd name="connsiteX3" fmla="*/ 4293326 w 5079144"/>
              <a:gd name="connsiteY3" fmla="*/ 107157 h 2827754"/>
              <a:gd name="connsiteX4" fmla="*/ 4364764 w 5079144"/>
              <a:gd name="connsiteY4" fmla="*/ 2393173 h 2827754"/>
              <a:gd name="connsiteX5" fmla="*/ 4579078 w 5079144"/>
              <a:gd name="connsiteY5" fmla="*/ 2714644 h 2827754"/>
              <a:gd name="connsiteX6" fmla="*/ 5079144 w 5079144"/>
              <a:gd name="connsiteY6" fmla="*/ 2714644 h 2827754"/>
              <a:gd name="connsiteX7" fmla="*/ 4936268 w 5079144"/>
              <a:gd name="connsiteY7" fmla="*/ 2714644 h 2827754"/>
              <a:gd name="connsiteX0" fmla="*/ 7045 w 5079144"/>
              <a:gd name="connsiteY0" fmla="*/ 1893107 h 2786082"/>
              <a:gd name="connsiteX1" fmla="*/ 2721689 w 5079144"/>
              <a:gd name="connsiteY1" fmla="*/ 1893107 h 2786082"/>
              <a:gd name="connsiteX2" fmla="*/ 4007574 w 5079144"/>
              <a:gd name="connsiteY2" fmla="*/ 1714512 h 2786082"/>
              <a:gd name="connsiteX3" fmla="*/ 4364763 w 5079144"/>
              <a:gd name="connsiteY3" fmla="*/ 107157 h 2786082"/>
              <a:gd name="connsiteX4" fmla="*/ 4364764 w 5079144"/>
              <a:gd name="connsiteY4" fmla="*/ 2357454 h 2786082"/>
              <a:gd name="connsiteX5" fmla="*/ 4579078 w 5079144"/>
              <a:gd name="connsiteY5" fmla="*/ 2678925 h 2786082"/>
              <a:gd name="connsiteX6" fmla="*/ 5079144 w 5079144"/>
              <a:gd name="connsiteY6" fmla="*/ 2678925 h 2786082"/>
              <a:gd name="connsiteX7" fmla="*/ 4936268 w 5079144"/>
              <a:gd name="connsiteY7" fmla="*/ 2678925 h 2786082"/>
              <a:gd name="connsiteX0" fmla="*/ 7045 w 5079144"/>
              <a:gd name="connsiteY0" fmla="*/ 1893107 h 2786082"/>
              <a:gd name="connsiteX1" fmla="*/ 2721689 w 5079144"/>
              <a:gd name="connsiteY1" fmla="*/ 1893107 h 2786082"/>
              <a:gd name="connsiteX2" fmla="*/ 4007574 w 5079144"/>
              <a:gd name="connsiteY2" fmla="*/ 1714512 h 2786082"/>
              <a:gd name="connsiteX3" fmla="*/ 4364763 w 5079144"/>
              <a:gd name="connsiteY3" fmla="*/ 107157 h 2786082"/>
              <a:gd name="connsiteX4" fmla="*/ 4364764 w 5079144"/>
              <a:gd name="connsiteY4" fmla="*/ 2357454 h 2786082"/>
              <a:gd name="connsiteX5" fmla="*/ 4579078 w 5079144"/>
              <a:gd name="connsiteY5" fmla="*/ 2678925 h 2786082"/>
              <a:gd name="connsiteX6" fmla="*/ 5079144 w 5079144"/>
              <a:gd name="connsiteY6" fmla="*/ 2678925 h 2786082"/>
              <a:gd name="connsiteX0" fmla="*/ 7045 w 4579078"/>
              <a:gd name="connsiteY0" fmla="*/ 1893107 h 2786082"/>
              <a:gd name="connsiteX1" fmla="*/ 2721689 w 4579078"/>
              <a:gd name="connsiteY1" fmla="*/ 1893107 h 2786082"/>
              <a:gd name="connsiteX2" fmla="*/ 4007574 w 4579078"/>
              <a:gd name="connsiteY2" fmla="*/ 1714512 h 2786082"/>
              <a:gd name="connsiteX3" fmla="*/ 4364763 w 4579078"/>
              <a:gd name="connsiteY3" fmla="*/ 107157 h 2786082"/>
              <a:gd name="connsiteX4" fmla="*/ 4364764 w 4579078"/>
              <a:gd name="connsiteY4" fmla="*/ 2357454 h 2786082"/>
              <a:gd name="connsiteX5" fmla="*/ 4579078 w 4579078"/>
              <a:gd name="connsiteY5" fmla="*/ 2678925 h 2786082"/>
              <a:gd name="connsiteX0" fmla="*/ 7045 w 4936267"/>
              <a:gd name="connsiteY0" fmla="*/ 1893107 h 2786082"/>
              <a:gd name="connsiteX1" fmla="*/ 2721689 w 4936267"/>
              <a:gd name="connsiteY1" fmla="*/ 1893107 h 2786082"/>
              <a:gd name="connsiteX2" fmla="*/ 4007574 w 4936267"/>
              <a:gd name="connsiteY2" fmla="*/ 1714512 h 2786082"/>
              <a:gd name="connsiteX3" fmla="*/ 4364763 w 4936267"/>
              <a:gd name="connsiteY3" fmla="*/ 107157 h 2786082"/>
              <a:gd name="connsiteX4" fmla="*/ 4364764 w 4936267"/>
              <a:gd name="connsiteY4" fmla="*/ 2357454 h 2786082"/>
              <a:gd name="connsiteX5" fmla="*/ 4936267 w 4936267"/>
              <a:gd name="connsiteY5" fmla="*/ 2678925 h 2786082"/>
              <a:gd name="connsiteX0" fmla="*/ 7045 w 4936267"/>
              <a:gd name="connsiteY0" fmla="*/ 1874953 h 2764903"/>
              <a:gd name="connsiteX1" fmla="*/ 2721689 w 4936267"/>
              <a:gd name="connsiteY1" fmla="*/ 1874953 h 2764903"/>
              <a:gd name="connsiteX2" fmla="*/ 4007574 w 4936267"/>
              <a:gd name="connsiteY2" fmla="*/ 1696358 h 2764903"/>
              <a:gd name="connsiteX3" fmla="*/ 4330140 w 4936267"/>
              <a:gd name="connsiteY3" fmla="*/ 107157 h 2764903"/>
              <a:gd name="connsiteX4" fmla="*/ 4364764 w 4936267"/>
              <a:gd name="connsiteY4" fmla="*/ 2339300 h 2764903"/>
              <a:gd name="connsiteX5" fmla="*/ 4936267 w 4936267"/>
              <a:gd name="connsiteY5" fmla="*/ 2660771 h 2764903"/>
              <a:gd name="connsiteX0" fmla="*/ 7045 w 4936267"/>
              <a:gd name="connsiteY0" fmla="*/ 1925461 h 2815409"/>
              <a:gd name="connsiteX1" fmla="*/ 2721689 w 4936267"/>
              <a:gd name="connsiteY1" fmla="*/ 1925461 h 2815409"/>
              <a:gd name="connsiteX2" fmla="*/ 4007574 w 4936267"/>
              <a:gd name="connsiteY2" fmla="*/ 1746866 h 2815409"/>
              <a:gd name="connsiteX3" fmla="*/ 4330140 w 4936267"/>
              <a:gd name="connsiteY3" fmla="*/ 157665 h 2815409"/>
              <a:gd name="connsiteX4" fmla="*/ 4364764 w 4936267"/>
              <a:gd name="connsiteY4" fmla="*/ 2389808 h 2815409"/>
              <a:gd name="connsiteX5" fmla="*/ 4936267 w 4936267"/>
              <a:gd name="connsiteY5" fmla="*/ 2711279 h 2815409"/>
              <a:gd name="connsiteX0" fmla="*/ 7045 w 4936267"/>
              <a:gd name="connsiteY0" fmla="*/ 1915746 h 2805695"/>
              <a:gd name="connsiteX1" fmla="*/ 2721689 w 4936267"/>
              <a:gd name="connsiteY1" fmla="*/ 1915746 h 2805695"/>
              <a:gd name="connsiteX2" fmla="*/ 4007574 w 4936267"/>
              <a:gd name="connsiteY2" fmla="*/ 1737151 h 2805695"/>
              <a:gd name="connsiteX3" fmla="*/ 4330140 w 4936267"/>
              <a:gd name="connsiteY3" fmla="*/ 147950 h 2805695"/>
              <a:gd name="connsiteX4" fmla="*/ 4364764 w 4936267"/>
              <a:gd name="connsiteY4" fmla="*/ 2380093 h 2805695"/>
              <a:gd name="connsiteX5" fmla="*/ 4936267 w 4936267"/>
              <a:gd name="connsiteY5" fmla="*/ 2701564 h 2805695"/>
              <a:gd name="connsiteX0" fmla="*/ 7045 w 4936267"/>
              <a:gd name="connsiteY0" fmla="*/ 1915746 h 2805695"/>
              <a:gd name="connsiteX1" fmla="*/ 2721689 w 4936267"/>
              <a:gd name="connsiteY1" fmla="*/ 1915746 h 2805695"/>
              <a:gd name="connsiteX2" fmla="*/ 4007574 w 4936267"/>
              <a:gd name="connsiteY2" fmla="*/ 1737151 h 2805695"/>
              <a:gd name="connsiteX3" fmla="*/ 4330140 w 4936267"/>
              <a:gd name="connsiteY3" fmla="*/ 147950 h 2805695"/>
              <a:gd name="connsiteX4" fmla="*/ 4364764 w 4936267"/>
              <a:gd name="connsiteY4" fmla="*/ 2380093 h 2805695"/>
              <a:gd name="connsiteX5" fmla="*/ 4936267 w 4936267"/>
              <a:gd name="connsiteY5" fmla="*/ 2701564 h 2805695"/>
              <a:gd name="connsiteX0" fmla="*/ 7045 w 4936267"/>
              <a:gd name="connsiteY0" fmla="*/ 1953906 h 2843855"/>
              <a:gd name="connsiteX1" fmla="*/ 2721689 w 4936267"/>
              <a:gd name="connsiteY1" fmla="*/ 1953906 h 2843855"/>
              <a:gd name="connsiteX2" fmla="*/ 4007574 w 4936267"/>
              <a:gd name="connsiteY2" fmla="*/ 1775311 h 2843855"/>
              <a:gd name="connsiteX3" fmla="*/ 4330140 w 4936267"/>
              <a:gd name="connsiteY3" fmla="*/ 186110 h 2843855"/>
              <a:gd name="connsiteX4" fmla="*/ 4364764 w 4936267"/>
              <a:gd name="connsiteY4" fmla="*/ 2418253 h 2843855"/>
              <a:gd name="connsiteX5" fmla="*/ 4936267 w 4936267"/>
              <a:gd name="connsiteY5" fmla="*/ 2739724 h 2843855"/>
              <a:gd name="connsiteX0" fmla="*/ 7045 w 4936267"/>
              <a:gd name="connsiteY0" fmla="*/ 1953906 h 2843855"/>
              <a:gd name="connsiteX1" fmla="*/ 2721689 w 4936267"/>
              <a:gd name="connsiteY1" fmla="*/ 1953906 h 2843855"/>
              <a:gd name="connsiteX2" fmla="*/ 4007574 w 4936267"/>
              <a:gd name="connsiteY2" fmla="*/ 1775311 h 2843855"/>
              <a:gd name="connsiteX3" fmla="*/ 4330140 w 4936267"/>
              <a:gd name="connsiteY3" fmla="*/ 186110 h 2843855"/>
              <a:gd name="connsiteX4" fmla="*/ 4364764 w 4936267"/>
              <a:gd name="connsiteY4" fmla="*/ 2418253 h 2843855"/>
              <a:gd name="connsiteX5" fmla="*/ 4936267 w 4936267"/>
              <a:gd name="connsiteY5" fmla="*/ 2739724 h 2843855"/>
              <a:gd name="connsiteX0" fmla="*/ 7045 w 4936267"/>
              <a:gd name="connsiteY0" fmla="*/ 1953906 h 2843855"/>
              <a:gd name="connsiteX1" fmla="*/ 2721689 w 4936267"/>
              <a:gd name="connsiteY1" fmla="*/ 1953906 h 2843855"/>
              <a:gd name="connsiteX2" fmla="*/ 4007574 w 4936267"/>
              <a:gd name="connsiteY2" fmla="*/ 1775311 h 2843855"/>
              <a:gd name="connsiteX3" fmla="*/ 4330140 w 4936267"/>
              <a:gd name="connsiteY3" fmla="*/ 186110 h 2843855"/>
              <a:gd name="connsiteX4" fmla="*/ 4364764 w 4936267"/>
              <a:gd name="connsiteY4" fmla="*/ 2418253 h 2843855"/>
              <a:gd name="connsiteX5" fmla="*/ 4936267 w 4936267"/>
              <a:gd name="connsiteY5" fmla="*/ 2739724 h 2843855"/>
              <a:gd name="connsiteX0" fmla="*/ 7045 w 4936267"/>
              <a:gd name="connsiteY0" fmla="*/ 1821868 h 2711817"/>
              <a:gd name="connsiteX1" fmla="*/ 2721689 w 4936267"/>
              <a:gd name="connsiteY1" fmla="*/ 1821868 h 2711817"/>
              <a:gd name="connsiteX2" fmla="*/ 4007574 w 4936267"/>
              <a:gd name="connsiteY2" fmla="*/ 1643273 h 2711817"/>
              <a:gd name="connsiteX3" fmla="*/ 4330140 w 4936267"/>
              <a:gd name="connsiteY3" fmla="*/ 54072 h 2711817"/>
              <a:gd name="connsiteX4" fmla="*/ 4364764 w 4936267"/>
              <a:gd name="connsiteY4" fmla="*/ 2286215 h 2711817"/>
              <a:gd name="connsiteX5" fmla="*/ 4936267 w 4936267"/>
              <a:gd name="connsiteY5" fmla="*/ 2607686 h 2711817"/>
              <a:gd name="connsiteX0" fmla="*/ 7045 w 4936267"/>
              <a:gd name="connsiteY0" fmla="*/ 1750639 h 2628717"/>
              <a:gd name="connsiteX1" fmla="*/ 2721689 w 4936267"/>
              <a:gd name="connsiteY1" fmla="*/ 1750639 h 2628717"/>
              <a:gd name="connsiteX2" fmla="*/ 4007574 w 4936267"/>
              <a:gd name="connsiteY2" fmla="*/ 1572044 h 2628717"/>
              <a:gd name="connsiteX3" fmla="*/ 4336709 w 4936267"/>
              <a:gd name="connsiteY3" fmla="*/ 54072 h 2628717"/>
              <a:gd name="connsiteX4" fmla="*/ 4364764 w 4936267"/>
              <a:gd name="connsiteY4" fmla="*/ 2214986 h 2628717"/>
              <a:gd name="connsiteX5" fmla="*/ 4936267 w 4936267"/>
              <a:gd name="connsiteY5" fmla="*/ 2536457 h 2628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36267" h="2628717">
                <a:moveTo>
                  <a:pt x="7045" y="1750639"/>
                </a:moveTo>
                <a:cubicBezTo>
                  <a:pt x="0" y="1748363"/>
                  <a:pt x="2316874" y="1780405"/>
                  <a:pt x="2721689" y="1750639"/>
                </a:cubicBezTo>
                <a:cubicBezTo>
                  <a:pt x="3146849" y="1748889"/>
                  <a:pt x="3600425" y="1733501"/>
                  <a:pt x="4007574" y="1572044"/>
                </a:cubicBezTo>
                <a:cubicBezTo>
                  <a:pt x="4467059" y="1270709"/>
                  <a:pt x="4289654" y="0"/>
                  <a:pt x="4336709" y="54072"/>
                </a:cubicBezTo>
                <a:cubicBezTo>
                  <a:pt x="4397961" y="26916"/>
                  <a:pt x="4264838" y="1801255"/>
                  <a:pt x="4364764" y="2214986"/>
                </a:cubicBezTo>
                <a:cubicBezTo>
                  <a:pt x="4464690" y="2628717"/>
                  <a:pt x="4924361" y="2518598"/>
                  <a:pt x="4936267" y="2536457"/>
                </a:cubicBezTo>
              </a:path>
            </a:pathLst>
          </a:custGeom>
          <a:ln>
            <a:solidFill>
              <a:srgbClr val="FF5353">
                <a:alpha val="92941"/>
              </a:srgbClr>
            </a:solidFill>
            <a:headEnd type="none" w="med" len="med"/>
            <a:tailEnd type="none" w="med" len="med"/>
          </a:ln>
        </p:spPr>
        <p:style>
          <a:lnRef idx="3">
            <a:schemeClr val="accent6"/>
          </a:lnRef>
          <a:fillRef idx="0">
            <a:schemeClr val="accent6"/>
          </a:fillRef>
          <a:effectRef idx="2">
            <a:schemeClr val="accent6"/>
          </a:effectRef>
          <a:fontRef idx="minor">
            <a:schemeClr val="tx1"/>
          </a:fontRef>
        </p:style>
        <p:txBody>
          <a:bodyPr>
            <a:spAutoFit/>
          </a:bodyPr>
          <a:lstStyle/>
          <a:p>
            <a:pPr algn="ctr">
              <a:spcBef>
                <a:spcPct val="50000"/>
              </a:spcBef>
              <a:defRPr/>
            </a:pPr>
            <a:endParaRPr lang="en-US" sz="2000">
              <a:solidFill>
                <a:schemeClr val="folHlink"/>
              </a:solidFill>
            </a:endParaRPr>
          </a:p>
        </p:txBody>
      </p:sp>
      <p:sp>
        <p:nvSpPr>
          <p:cNvPr id="181257" name="Slide Number Placeholder 34"/>
          <p:cNvSpPr>
            <a:spLocks noGrp="1"/>
          </p:cNvSpPr>
          <p:nvPr>
            <p:ph type="sldNum" sz="quarter" idx="12"/>
          </p:nvPr>
        </p:nvSpPr>
        <p:spPr>
          <a:noFill/>
        </p:spPr>
        <p:txBody>
          <a:bodyPr/>
          <a:lstStyle/>
          <a:p>
            <a:pPr fontAlgn="base">
              <a:spcAft>
                <a:spcPct val="0"/>
              </a:spcAft>
            </a:pPr>
            <a:fld id="{22D8FADF-8F63-4C6E-850F-A780951E90FE}" type="slidenum">
              <a:rPr lang="en-US" smtClean="0"/>
              <a:pPr fontAlgn="base">
                <a:spcAft>
                  <a:spcPct val="0"/>
                </a:spcAft>
              </a:pPr>
              <a:t>2</a:t>
            </a:fld>
            <a:endParaRPr lang="en-US" smtClean="0"/>
          </a:p>
        </p:txBody>
      </p:sp>
      <p:sp>
        <p:nvSpPr>
          <p:cNvPr id="181258" name="Text Box 9"/>
          <p:cNvSpPr txBox="1">
            <a:spLocks noChangeArrowheads="1"/>
          </p:cNvSpPr>
          <p:nvPr/>
        </p:nvSpPr>
        <p:spPr bwMode="auto">
          <a:xfrm>
            <a:off x="7572375" y="4286250"/>
            <a:ext cx="1244600" cy="584200"/>
          </a:xfrm>
          <a:prstGeom prst="rect">
            <a:avLst/>
          </a:prstGeom>
          <a:noFill/>
          <a:ln w="28575">
            <a:noFill/>
            <a:miter lim="800000"/>
            <a:headEnd/>
            <a:tailEnd/>
          </a:ln>
        </p:spPr>
        <p:txBody>
          <a:bodyPr wrap="none">
            <a:spAutoFit/>
          </a:bodyPr>
          <a:lstStyle/>
          <a:p>
            <a:pPr algn="ctr"/>
            <a:r>
              <a:rPr lang="en-US" sz="1600">
                <a:solidFill>
                  <a:srgbClr val="FF5353"/>
                </a:solidFill>
              </a:rPr>
              <a:t>Depth-dose</a:t>
            </a:r>
          </a:p>
          <a:p>
            <a:pPr algn="ctr"/>
            <a:r>
              <a:rPr lang="en-US" sz="1600">
                <a:solidFill>
                  <a:srgbClr val="FF5353"/>
                </a:solidFill>
              </a:rPr>
              <a:t> distribution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2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66134773-2F24-4DF1-9932-6D141B9CE1B2}" type="slidenum">
              <a:rPr lang="en-US" sz="1200">
                <a:solidFill>
                  <a:schemeClr val="tx1">
                    <a:tint val="75000"/>
                  </a:schemeClr>
                </a:solidFill>
                <a:latin typeface="+mn-lt"/>
              </a:rPr>
              <a:pPr algn="r" fontAlgn="auto">
                <a:spcBef>
                  <a:spcPts val="0"/>
                </a:spcBef>
                <a:spcAft>
                  <a:spcPts val="0"/>
                </a:spcAft>
                <a:defRPr/>
              </a:pPr>
              <a:t>20</a:t>
            </a:fld>
            <a:endParaRPr lang="en-US" sz="1200">
              <a:solidFill>
                <a:schemeClr val="tx1">
                  <a:tint val="75000"/>
                </a:schemeClr>
              </a:solidFill>
              <a:latin typeface="+mn-lt"/>
            </a:endParaRPr>
          </a:p>
        </p:txBody>
      </p:sp>
      <p:sp>
        <p:nvSpPr>
          <p:cNvPr id="217090" name="Rectangle 139"/>
          <p:cNvSpPr>
            <a:spLocks noChangeArrowheads="1"/>
          </p:cNvSpPr>
          <p:nvPr/>
        </p:nvSpPr>
        <p:spPr bwMode="auto">
          <a:xfrm>
            <a:off x="2428875" y="5516563"/>
            <a:ext cx="4500563" cy="523875"/>
          </a:xfrm>
          <a:prstGeom prst="rect">
            <a:avLst/>
          </a:prstGeom>
          <a:noFill/>
          <a:ln w="9525">
            <a:noFill/>
            <a:miter lim="800000"/>
            <a:headEnd/>
            <a:tailEnd/>
          </a:ln>
        </p:spPr>
        <p:txBody>
          <a:bodyPr>
            <a:spAutoFit/>
          </a:bodyPr>
          <a:lstStyle/>
          <a:p>
            <a:pPr algn="just"/>
            <a:r>
              <a:rPr lang="en-US" sz="1400" i="1">
                <a:latin typeface="Georgia" pitchFamily="18" charset="0"/>
              </a:rPr>
              <a:t>Gradient limitations for high frequency accelerators, </a:t>
            </a:r>
            <a:r>
              <a:rPr lang="en-US" sz="1400">
                <a:latin typeface="Georgia" pitchFamily="18" charset="0"/>
              </a:rPr>
              <a:t>S. Döbert, SLAC, Menlo Park, CA 94025, USA (2004)</a:t>
            </a:r>
            <a:endParaRPr lang="en-GB" sz="1400">
              <a:latin typeface="Georgia" pitchFamily="18" charset="0"/>
            </a:endParaRPr>
          </a:p>
        </p:txBody>
      </p:sp>
      <p:pic>
        <p:nvPicPr>
          <p:cNvPr id="217091" name="Picture 140"/>
          <p:cNvPicPr>
            <a:picLocks noChangeAspect="1" noChangeArrowheads="1"/>
          </p:cNvPicPr>
          <p:nvPr/>
        </p:nvPicPr>
        <p:blipFill>
          <a:blip r:embed="rId3" cstate="print"/>
          <a:srcRect b="18309"/>
          <a:stretch>
            <a:fillRect/>
          </a:stretch>
        </p:blipFill>
        <p:spPr bwMode="auto">
          <a:xfrm>
            <a:off x="2286000" y="1714500"/>
            <a:ext cx="4997450" cy="3441700"/>
          </a:xfrm>
          <a:prstGeom prst="rect">
            <a:avLst/>
          </a:prstGeom>
          <a:noFill/>
          <a:ln w="9525">
            <a:noFill/>
            <a:miter lim="800000"/>
            <a:headEnd/>
            <a:tailEnd/>
          </a:ln>
        </p:spPr>
      </p:pic>
      <p:sp>
        <p:nvSpPr>
          <p:cNvPr id="161933" name="AutoShape 141"/>
          <p:cNvSpPr>
            <a:spLocks noChangeArrowheads="1"/>
          </p:cNvSpPr>
          <p:nvPr/>
        </p:nvSpPr>
        <p:spPr bwMode="auto">
          <a:xfrm>
            <a:off x="3071813" y="2286000"/>
            <a:ext cx="357187" cy="357188"/>
          </a:xfrm>
          <a:prstGeom prst="irregularSeal1">
            <a:avLst/>
          </a:prstGeom>
          <a:solidFill>
            <a:srgbClr val="FF6600"/>
          </a:solidFill>
          <a:ln>
            <a:solidFill>
              <a:srgbClr val="FF0000"/>
            </a:solidFill>
            <a:headEnd/>
            <a:tailEnd/>
          </a:ln>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defRPr/>
            </a:pPr>
            <a:endParaRPr lang="en-US"/>
          </a:p>
        </p:txBody>
      </p:sp>
      <p:sp>
        <p:nvSpPr>
          <p:cNvPr id="12" name="Rectangle 2"/>
          <p:cNvSpPr>
            <a:spLocks noGrp="1"/>
          </p:cNvSpPr>
          <p:nvPr>
            <p:ph type="title" idx="4294967295"/>
          </p:nvPr>
        </p:nvSpPr>
        <p:spPr>
          <a:xfrm>
            <a:off x="0" y="71438"/>
            <a:ext cx="8929688" cy="585787"/>
          </a:xfrm>
        </p:spPr>
        <p:txBody>
          <a:bodyPr/>
          <a:lstStyle/>
          <a:p>
            <a:pPr>
              <a:defRPr/>
            </a:pPr>
            <a:r>
              <a:rPr lang="en-US" sz="3200" i="0" dirty="0" smtClean="0"/>
              <a:t>High power test: </a:t>
            </a:r>
            <a:r>
              <a:rPr lang="en-US" sz="2800" dirty="0" smtClean="0">
                <a:solidFill>
                  <a:schemeClr val="tx1"/>
                </a:solidFill>
              </a:rPr>
              <a:t>comparison to other tests</a:t>
            </a:r>
            <a:endParaRPr lang="en-US" sz="3200" dirty="0" smtClean="0">
              <a:solidFill>
                <a:schemeClr val="tx1"/>
              </a:solidFill>
            </a:endParaRPr>
          </a:p>
        </p:txBody>
      </p:sp>
      <p:sp>
        <p:nvSpPr>
          <p:cNvPr id="14" name="Up Arrow 13"/>
          <p:cNvSpPr/>
          <p:nvPr/>
        </p:nvSpPr>
        <p:spPr bwMode="auto">
          <a:xfrm rot="-5400000">
            <a:off x="6851651" y="2351087"/>
            <a:ext cx="361950" cy="365125"/>
          </a:xfrm>
          <a:prstGeom prst="upArrow">
            <a:avLst/>
          </a:prstGeom>
          <a:solidFill>
            <a:schemeClr val="accent1">
              <a:alpha val="71000"/>
            </a:schemeClr>
          </a:solidFill>
          <a:ln>
            <a:noFill/>
            <a:headEnd type="none" w="med" len="med"/>
            <a:tailEnd type="triangle" w="med" len="med"/>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spcBef>
                <a:spcPct val="50000"/>
              </a:spcBef>
              <a:defRPr/>
            </a:pPr>
            <a:endParaRPr lang="en-US" sz="2000">
              <a:solidFill>
                <a:schemeClr val="folHlink"/>
              </a:solidFill>
            </a:endParaRPr>
          </a:p>
        </p:txBody>
      </p:sp>
      <p:sp>
        <p:nvSpPr>
          <p:cNvPr id="15" name="TextBox 14"/>
          <p:cNvSpPr txBox="1"/>
          <p:nvPr/>
        </p:nvSpPr>
        <p:spPr>
          <a:xfrm>
            <a:off x="7429500" y="2357438"/>
            <a:ext cx="1714500" cy="1077912"/>
          </a:xfrm>
          <a:prstGeom prst="rect">
            <a:avLst/>
          </a:prstGeom>
          <a:noFill/>
        </p:spPr>
        <p:txBody>
          <a:bodyPr>
            <a:spAutoFit/>
          </a:bodyPr>
          <a:lstStyle/>
          <a:p>
            <a:pPr>
              <a:defRPr/>
            </a:pPr>
            <a:r>
              <a:rPr lang="fr-CH" sz="1600" dirty="0" err="1">
                <a:solidFill>
                  <a:schemeClr val="accent5"/>
                </a:solidFill>
              </a:rPr>
              <a:t>Limit</a:t>
            </a:r>
            <a:r>
              <a:rPr lang="fr-CH" sz="1600" dirty="0">
                <a:solidFill>
                  <a:schemeClr val="accent5"/>
                </a:solidFill>
              </a:rPr>
              <a:t> in </a:t>
            </a:r>
            <a:r>
              <a:rPr lang="fr-CH" sz="1600" dirty="0" err="1">
                <a:solidFill>
                  <a:schemeClr val="accent5"/>
                </a:solidFill>
              </a:rPr>
              <a:t>copper</a:t>
            </a:r>
            <a:r>
              <a:rPr lang="fr-CH" sz="1600" dirty="0">
                <a:solidFill>
                  <a:schemeClr val="accent5"/>
                </a:solidFill>
              </a:rPr>
              <a:t> to surface </a:t>
            </a:r>
            <a:r>
              <a:rPr lang="fr-CH" sz="1600" dirty="0" err="1">
                <a:solidFill>
                  <a:schemeClr val="accent5"/>
                </a:solidFill>
              </a:rPr>
              <a:t>field</a:t>
            </a:r>
            <a:r>
              <a:rPr lang="fr-CH" sz="1600" dirty="0">
                <a:solidFill>
                  <a:schemeClr val="accent5"/>
                </a:solidFill>
              </a:rPr>
              <a:t> by breakdown surface damage</a:t>
            </a:r>
            <a:endParaRPr lang="en-US" sz="1600" dirty="0">
              <a:solidFill>
                <a:schemeClr val="accent5"/>
              </a:solidFill>
            </a:endParaRPr>
          </a:p>
        </p:txBody>
      </p:sp>
      <p:sp>
        <p:nvSpPr>
          <p:cNvPr id="16" name="Up Arrow 15"/>
          <p:cNvSpPr/>
          <p:nvPr/>
        </p:nvSpPr>
        <p:spPr bwMode="auto">
          <a:xfrm rot="-8700000">
            <a:off x="3400425" y="1655763"/>
            <a:ext cx="273050" cy="731837"/>
          </a:xfrm>
          <a:prstGeom prst="upArrow">
            <a:avLst/>
          </a:prstGeom>
          <a:solidFill>
            <a:srgbClr val="FF6600">
              <a:alpha val="71000"/>
            </a:srgbClr>
          </a:solidFill>
          <a:ln>
            <a:noFill/>
            <a:headEnd type="none" w="med" len="med"/>
            <a:tailEnd type="triangle" w="med" len="med"/>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spcBef>
                <a:spcPct val="50000"/>
              </a:spcBef>
              <a:defRPr/>
            </a:pPr>
            <a:endParaRPr lang="en-US" sz="2000">
              <a:solidFill>
                <a:schemeClr val="folHlink"/>
              </a:solidFill>
            </a:endParaRPr>
          </a:p>
        </p:txBody>
      </p:sp>
      <p:sp>
        <p:nvSpPr>
          <p:cNvPr id="17" name="TextBox 16"/>
          <p:cNvSpPr txBox="1"/>
          <p:nvPr/>
        </p:nvSpPr>
        <p:spPr>
          <a:xfrm>
            <a:off x="3643313" y="1304925"/>
            <a:ext cx="785812" cy="338138"/>
          </a:xfrm>
          <a:prstGeom prst="rect">
            <a:avLst/>
          </a:prstGeom>
          <a:solidFill>
            <a:srgbClr val="FF6600">
              <a:alpha val="78000"/>
            </a:srgbClr>
          </a:solidFill>
        </p:spPr>
        <p:txBody>
          <a:bodyPr>
            <a:spAutoFit/>
          </a:bodyPr>
          <a:lstStyle/>
          <a:p>
            <a:pPr>
              <a:defRPr/>
            </a:pPr>
            <a:r>
              <a:rPr lang="fr-CH" sz="1600" b="1" dirty="0">
                <a:effectLst>
                  <a:outerShdw blurRad="38100" dist="38100" dir="2700000" algn="tl">
                    <a:srgbClr val="000000">
                      <a:alpha val="43137"/>
                    </a:srgbClr>
                  </a:outerShdw>
                </a:effectLst>
              </a:rPr>
              <a:t>TERA</a:t>
            </a:r>
            <a:endParaRPr lang="en-US" sz="1600" b="1" dirty="0">
              <a:effectLst>
                <a:outerShdw blurRad="38100" dist="38100" dir="2700000" algn="tl">
                  <a:srgbClr val="000000">
                    <a:alpha val="43137"/>
                  </a:srgbClr>
                </a:outerShdw>
              </a:effectLst>
            </a:endParaRPr>
          </a:p>
        </p:txBody>
      </p:sp>
      <p:sp>
        <p:nvSpPr>
          <p:cNvPr id="217098" name="Footer Placeholder 17"/>
          <p:cNvSpPr>
            <a:spLocks noGrp="1"/>
          </p:cNvSpPr>
          <p:nvPr>
            <p:ph type="ftr" sz="quarter" idx="11"/>
          </p:nvPr>
        </p:nvSpPr>
        <p:spPr>
          <a:noFill/>
        </p:spPr>
        <p:txBody>
          <a:bodyPr/>
          <a:lstStyle/>
          <a:p>
            <a:pPr fontAlgn="base">
              <a:spcAft>
                <a:spcPct val="0"/>
              </a:spcAft>
            </a:pPr>
            <a:r>
              <a:rPr lang="en-US" smtClean="0"/>
              <a:t>Silvia Verdú-Andrés</a:t>
            </a:r>
          </a:p>
        </p:txBody>
      </p:sp>
      <p:sp>
        <p:nvSpPr>
          <p:cNvPr id="217099" name="Slide Number Placeholder 12"/>
          <p:cNvSpPr>
            <a:spLocks noGrp="1"/>
          </p:cNvSpPr>
          <p:nvPr>
            <p:ph type="sldNum" sz="quarter" idx="12"/>
          </p:nvPr>
        </p:nvSpPr>
        <p:spPr>
          <a:noFill/>
        </p:spPr>
        <p:txBody>
          <a:bodyPr/>
          <a:lstStyle/>
          <a:p>
            <a:pPr fontAlgn="base">
              <a:spcAft>
                <a:spcPct val="0"/>
              </a:spcAft>
            </a:pPr>
            <a:fld id="{6D58B146-445C-4A2E-8B8A-4D8C7CF35F6E}" type="slidenum">
              <a:rPr lang="en-US" smtClean="0"/>
              <a:pPr fontAlgn="base">
                <a:spcAft>
                  <a:spcPct val="0"/>
                </a:spcAft>
              </a:pPr>
              <a:t>20</a:t>
            </a:fld>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19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933" grpId="0" animBg="1"/>
      <p:bldP spid="16"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txBox="1">
            <a:spLocks noGrp="1"/>
          </p:cNvSpPr>
          <p:nvPr/>
        </p:nvSpPr>
        <p:spPr>
          <a:xfrm>
            <a:off x="4362450" y="1027113"/>
            <a:ext cx="457200" cy="441325"/>
          </a:xfrm>
          <a:prstGeom prst="rect">
            <a:avLst/>
          </a:prstGeom>
          <a:noFill/>
        </p:spPr>
        <p:txBody>
          <a:bodyPr lIns="45720" rIns="45720" anchor="ctr">
            <a:normAutofit/>
          </a:bodyPr>
          <a:lstStyle/>
          <a:p>
            <a:pPr algn="ctr" fontAlgn="auto">
              <a:spcBef>
                <a:spcPts val="0"/>
              </a:spcBef>
              <a:spcAft>
                <a:spcPts val="0"/>
              </a:spcAft>
              <a:defRPr/>
            </a:pPr>
            <a:fld id="{96962793-A0F5-4F16-A919-813F3E5297DF}" type="slidenum">
              <a:rPr lang="it-IT" sz="1600">
                <a:solidFill>
                  <a:schemeClr val="accent3">
                    <a:shade val="75000"/>
                  </a:schemeClr>
                </a:solidFill>
                <a:latin typeface="+mn-lt"/>
              </a:rPr>
              <a:pPr algn="ctr" fontAlgn="auto">
                <a:spcBef>
                  <a:spcPts val="0"/>
                </a:spcBef>
                <a:spcAft>
                  <a:spcPts val="0"/>
                </a:spcAft>
                <a:defRPr/>
              </a:pPr>
              <a:t>21</a:t>
            </a:fld>
            <a:endParaRPr lang="it-IT" sz="1600">
              <a:solidFill>
                <a:schemeClr val="accent3">
                  <a:shade val="75000"/>
                </a:schemeClr>
              </a:solidFill>
              <a:latin typeface="+mn-lt"/>
            </a:endParaRPr>
          </a:p>
        </p:txBody>
      </p:sp>
      <p:sp>
        <p:nvSpPr>
          <p:cNvPr id="25" name="Slide Number Placeholder 2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25A755E7-2D58-4036-A61B-F03C786698F0}" type="slidenum">
              <a:rPr lang="en-US" sz="1200">
                <a:solidFill>
                  <a:schemeClr val="tx1">
                    <a:tint val="75000"/>
                  </a:schemeClr>
                </a:solidFill>
                <a:latin typeface="+mn-lt"/>
              </a:rPr>
              <a:pPr algn="r" fontAlgn="auto">
                <a:spcBef>
                  <a:spcPts val="0"/>
                </a:spcBef>
                <a:spcAft>
                  <a:spcPts val="0"/>
                </a:spcAft>
                <a:defRPr/>
              </a:pPr>
              <a:t>21</a:t>
            </a:fld>
            <a:endParaRPr lang="en-US" sz="1200">
              <a:solidFill>
                <a:schemeClr val="tx1">
                  <a:tint val="75000"/>
                </a:schemeClr>
              </a:solidFill>
              <a:latin typeface="+mn-lt"/>
            </a:endParaRPr>
          </a:p>
        </p:txBody>
      </p:sp>
      <p:pic>
        <p:nvPicPr>
          <p:cNvPr id="219139" name="Picture 2"/>
          <p:cNvPicPr>
            <a:picLocks noChangeAspect="1" noChangeArrowheads="1"/>
          </p:cNvPicPr>
          <p:nvPr/>
        </p:nvPicPr>
        <p:blipFill>
          <a:blip r:embed="rId3" cstate="print"/>
          <a:srcRect/>
          <a:stretch>
            <a:fillRect/>
          </a:stretch>
        </p:blipFill>
        <p:spPr bwMode="auto">
          <a:xfrm>
            <a:off x="1928813" y="2652713"/>
            <a:ext cx="5329237" cy="3348037"/>
          </a:xfrm>
          <a:prstGeom prst="rect">
            <a:avLst/>
          </a:prstGeom>
          <a:noFill/>
          <a:ln w="9525">
            <a:noFill/>
            <a:miter lim="800000"/>
            <a:headEnd/>
            <a:tailEnd/>
          </a:ln>
        </p:spPr>
      </p:pic>
      <p:sp>
        <p:nvSpPr>
          <p:cNvPr id="219140" name="Rectangle 8"/>
          <p:cNvSpPr>
            <a:spLocks noChangeArrowheads="1"/>
          </p:cNvSpPr>
          <p:nvPr/>
        </p:nvSpPr>
        <p:spPr bwMode="auto">
          <a:xfrm>
            <a:off x="1785938" y="6048375"/>
            <a:ext cx="5857875" cy="738188"/>
          </a:xfrm>
          <a:prstGeom prst="rect">
            <a:avLst/>
          </a:prstGeom>
          <a:noFill/>
          <a:ln w="9525">
            <a:noFill/>
            <a:miter lim="800000"/>
            <a:headEnd/>
            <a:tailEnd/>
          </a:ln>
        </p:spPr>
        <p:txBody>
          <a:bodyPr>
            <a:spAutoFit/>
          </a:bodyPr>
          <a:lstStyle/>
          <a:p>
            <a:r>
              <a:rPr lang="es-ES" sz="1400" i="1">
                <a:latin typeface="Georgia" pitchFamily="18" charset="0"/>
              </a:rPr>
              <a:t>A New Local Field Quantity Describing the High Gradient Limit of Accelerating Structures</a:t>
            </a:r>
            <a:r>
              <a:rPr lang="es-ES" sz="1400">
                <a:latin typeface="Georgia" pitchFamily="18" charset="0"/>
              </a:rPr>
              <a:t>,  A. Grudiev, S. Calatroni, and W. Wuensch, Phys.Rev. Accel. Beams (2009) 102001</a:t>
            </a:r>
            <a:endParaRPr lang="en-US" sz="1400">
              <a:latin typeface="Georgia" pitchFamily="18" charset="0"/>
            </a:endParaRPr>
          </a:p>
        </p:txBody>
      </p:sp>
      <p:sp>
        <p:nvSpPr>
          <p:cNvPr id="11" name="Title 1"/>
          <p:cNvSpPr txBox="1">
            <a:spLocks/>
          </p:cNvSpPr>
          <p:nvPr/>
        </p:nvSpPr>
        <p:spPr>
          <a:xfrm>
            <a:off x="214313" y="1000125"/>
            <a:ext cx="8715375" cy="531813"/>
          </a:xfrm>
          <a:prstGeom prst="rect">
            <a:avLst/>
          </a:prstGeom>
          <a:ln/>
        </p:spPr>
        <p:style>
          <a:lnRef idx="1">
            <a:schemeClr val="accent6"/>
          </a:lnRef>
          <a:fillRef idx="2">
            <a:schemeClr val="accent6"/>
          </a:fillRef>
          <a:effectRef idx="1">
            <a:schemeClr val="accent6"/>
          </a:effectRef>
          <a:fontRef idx="minor">
            <a:schemeClr val="dk1"/>
          </a:fontRef>
        </p:style>
        <p:txBody>
          <a:bodyPr anchor="ctr"/>
          <a:lstStyle/>
          <a:p>
            <a:pPr>
              <a:defRPr/>
            </a:pPr>
            <a:r>
              <a:rPr lang="en-GB" sz="2000" i="1" dirty="0">
                <a:solidFill>
                  <a:srgbClr val="FFFF00"/>
                </a:solidFill>
                <a:latin typeface="Calibri" pitchFamily="34" charset="0"/>
              </a:rPr>
              <a:t>   </a:t>
            </a:r>
            <a:r>
              <a:rPr lang="en-GB" sz="2000" b="1" i="1" dirty="0">
                <a:solidFill>
                  <a:schemeClr val="bg2"/>
                </a:solidFill>
                <a:latin typeface="Calibri" pitchFamily="34" charset="0"/>
              </a:rPr>
              <a:t>The modified </a:t>
            </a:r>
            <a:r>
              <a:rPr lang="en-GB" sz="2000" b="1" i="1" dirty="0" err="1">
                <a:solidFill>
                  <a:schemeClr val="bg2"/>
                </a:solidFill>
                <a:latin typeface="Calibri" pitchFamily="34" charset="0"/>
              </a:rPr>
              <a:t>Poynting</a:t>
            </a:r>
            <a:r>
              <a:rPr lang="en-GB" sz="2000" b="1" i="1" dirty="0">
                <a:solidFill>
                  <a:schemeClr val="bg2"/>
                </a:solidFill>
                <a:latin typeface="Calibri" pitchFamily="34" charset="0"/>
              </a:rPr>
              <a:t> vector as an RF constraint to high gradient performance</a:t>
            </a:r>
            <a:r>
              <a:rPr lang="fr-CH" sz="2000" b="1" i="1" dirty="0">
                <a:solidFill>
                  <a:schemeClr val="bg2"/>
                </a:solidFill>
                <a:effectLst>
                  <a:outerShdw blurRad="38100" dist="38100" dir="2700000" algn="tl">
                    <a:srgbClr val="000000"/>
                  </a:outerShdw>
                </a:effectLst>
                <a:latin typeface="Calibri" pitchFamily="34" charset="0"/>
              </a:rPr>
              <a:t>  </a:t>
            </a:r>
            <a:endParaRPr lang="en-US" sz="2000" b="1" i="1" dirty="0">
              <a:solidFill>
                <a:schemeClr val="bg2"/>
              </a:solidFill>
              <a:effectLst>
                <a:outerShdw blurRad="38100" dist="38100" dir="2700000" algn="tl">
                  <a:srgbClr val="000000"/>
                </a:outerShdw>
              </a:effectLst>
              <a:latin typeface="Calibri" pitchFamily="34" charset="0"/>
            </a:endParaRPr>
          </a:p>
        </p:txBody>
      </p:sp>
      <p:sp>
        <p:nvSpPr>
          <p:cNvPr id="219142" name="TextBox 13"/>
          <p:cNvSpPr txBox="1">
            <a:spLocks noChangeArrowheads="1"/>
          </p:cNvSpPr>
          <p:nvPr/>
        </p:nvSpPr>
        <p:spPr bwMode="auto">
          <a:xfrm>
            <a:off x="571500" y="1785938"/>
            <a:ext cx="3886200" cy="641350"/>
          </a:xfrm>
          <a:prstGeom prst="rect">
            <a:avLst/>
          </a:prstGeom>
          <a:noFill/>
          <a:ln w="9525">
            <a:noFill/>
            <a:miter lim="800000"/>
            <a:headEnd/>
            <a:tailEnd/>
          </a:ln>
        </p:spPr>
        <p:txBody>
          <a:bodyPr>
            <a:spAutoFit/>
          </a:bodyPr>
          <a:lstStyle/>
          <a:p>
            <a:pPr algn="just"/>
            <a:r>
              <a:rPr lang="fr-CH">
                <a:latin typeface="Calibri" pitchFamily="34" charset="0"/>
              </a:rPr>
              <a:t>The square root of S</a:t>
            </a:r>
            <a:r>
              <a:rPr lang="fr-CH" baseline="-25000">
                <a:latin typeface="Calibri" pitchFamily="34" charset="0"/>
              </a:rPr>
              <a:t>C</a:t>
            </a:r>
            <a:r>
              <a:rPr lang="fr-CH">
                <a:latin typeface="Calibri" pitchFamily="34" charset="0"/>
              </a:rPr>
              <a:t> has been scaled to </a:t>
            </a:r>
            <a:r>
              <a:rPr lang="fr-CH">
                <a:solidFill>
                  <a:srgbClr val="FFFF00"/>
                </a:solidFill>
                <a:latin typeface="Calibri" pitchFamily="34" charset="0"/>
              </a:rPr>
              <a:t>t</a:t>
            </a:r>
            <a:r>
              <a:rPr lang="fr-CH" baseline="-25000">
                <a:solidFill>
                  <a:srgbClr val="FFFF00"/>
                </a:solidFill>
                <a:latin typeface="Calibri" pitchFamily="34" charset="0"/>
              </a:rPr>
              <a:t>pulse</a:t>
            </a:r>
            <a:r>
              <a:rPr lang="fr-CH">
                <a:solidFill>
                  <a:srgbClr val="FFFF00"/>
                </a:solidFill>
                <a:latin typeface="Calibri" pitchFamily="34" charset="0"/>
              </a:rPr>
              <a:t> =</a:t>
            </a:r>
            <a:r>
              <a:rPr lang="fr-CH" b="1">
                <a:solidFill>
                  <a:srgbClr val="FFFF00"/>
                </a:solidFill>
                <a:latin typeface="Calibri" pitchFamily="34" charset="0"/>
              </a:rPr>
              <a:t>200 ns </a:t>
            </a:r>
            <a:r>
              <a:rPr lang="fr-CH">
                <a:latin typeface="Calibri" pitchFamily="34" charset="0"/>
              </a:rPr>
              <a:t>and </a:t>
            </a:r>
            <a:r>
              <a:rPr lang="fr-CH">
                <a:solidFill>
                  <a:srgbClr val="FFFF00"/>
                </a:solidFill>
                <a:latin typeface="Calibri" pitchFamily="34" charset="0"/>
              </a:rPr>
              <a:t>BDR=</a:t>
            </a:r>
            <a:r>
              <a:rPr lang="fr-CH" b="1">
                <a:solidFill>
                  <a:srgbClr val="FFFF00"/>
                </a:solidFill>
                <a:latin typeface="Calibri" pitchFamily="34" charset="0"/>
              </a:rPr>
              <a:t>10</a:t>
            </a:r>
            <a:r>
              <a:rPr lang="fr-CH" b="1" baseline="30000">
                <a:solidFill>
                  <a:srgbClr val="FFFF00"/>
                </a:solidFill>
                <a:latin typeface="Calibri" pitchFamily="34" charset="0"/>
              </a:rPr>
              <a:t>-6 </a:t>
            </a:r>
            <a:r>
              <a:rPr lang="fr-CH" b="1">
                <a:solidFill>
                  <a:srgbClr val="FFFF00"/>
                </a:solidFill>
                <a:latin typeface="Calibri" pitchFamily="34" charset="0"/>
              </a:rPr>
              <a:t>bbp/m </a:t>
            </a:r>
            <a:endParaRPr lang="en-US" b="1">
              <a:solidFill>
                <a:srgbClr val="FFFF00"/>
              </a:solidFill>
              <a:latin typeface="Calibri" pitchFamily="34" charset="0"/>
            </a:endParaRPr>
          </a:p>
        </p:txBody>
      </p:sp>
      <p:pic>
        <p:nvPicPr>
          <p:cNvPr id="219143" name="Picture 14" descr="scale_CLIC.bmp"/>
          <p:cNvPicPr>
            <a:picLocks noChangeAspect="1"/>
          </p:cNvPicPr>
          <p:nvPr/>
        </p:nvPicPr>
        <p:blipFill>
          <a:blip r:embed="rId4" cstate="print"/>
          <a:srcRect b="64000"/>
          <a:stretch>
            <a:fillRect/>
          </a:stretch>
        </p:blipFill>
        <p:spPr bwMode="auto">
          <a:xfrm>
            <a:off x="4714875" y="1714500"/>
            <a:ext cx="4079875" cy="788988"/>
          </a:xfrm>
          <a:prstGeom prst="rect">
            <a:avLst/>
          </a:prstGeom>
          <a:noFill/>
          <a:ln w="25400">
            <a:solidFill>
              <a:srgbClr val="FFFF00"/>
            </a:solidFill>
            <a:miter lim="800000"/>
            <a:headEnd/>
            <a:tailEnd/>
          </a:ln>
        </p:spPr>
      </p:pic>
      <p:grpSp>
        <p:nvGrpSpPr>
          <p:cNvPr id="2" name="Group 25"/>
          <p:cNvGrpSpPr>
            <a:grpSpLocks/>
          </p:cNvGrpSpPr>
          <p:nvPr/>
        </p:nvGrpSpPr>
        <p:grpSpPr bwMode="auto">
          <a:xfrm>
            <a:off x="2689225" y="3857625"/>
            <a:ext cx="6454775" cy="731838"/>
            <a:chOff x="612" y="2267"/>
            <a:chExt cx="4066" cy="461"/>
          </a:xfrm>
        </p:grpSpPr>
        <p:sp>
          <p:nvSpPr>
            <p:cNvPr id="21" name="TextBox 20"/>
            <p:cNvSpPr txBox="1"/>
            <p:nvPr/>
          </p:nvSpPr>
          <p:spPr>
            <a:xfrm>
              <a:off x="3492" y="2267"/>
              <a:ext cx="1186" cy="461"/>
            </a:xfrm>
            <a:prstGeom prst="rect">
              <a:avLst/>
            </a:prstGeom>
            <a:noFill/>
          </p:spPr>
          <p:txBody>
            <a:bodyPr wrap="none">
              <a:spAutoFit/>
            </a:bodyPr>
            <a:lstStyle/>
            <a:p>
              <a:pPr algn="ctr">
                <a:defRPr/>
              </a:pPr>
              <a:r>
                <a:rPr lang="fr-CH" sz="2400" b="1" dirty="0">
                  <a:solidFill>
                    <a:srgbClr val="FFFF00"/>
                  </a:solidFill>
                  <a:effectLst>
                    <a:outerShdw blurRad="38100" dist="38100" dir="2700000" algn="tl">
                      <a:srgbClr val="C0C0C0"/>
                    </a:outerShdw>
                  </a:effectLst>
                  <a:latin typeface="Calibri" pitchFamily="34" charset="0"/>
                </a:rPr>
                <a:t>first </a:t>
              </a:r>
              <a:r>
                <a:rPr lang="fr-CH" sz="2400" b="1" dirty="0" err="1">
                  <a:solidFill>
                    <a:srgbClr val="FFFF00"/>
                  </a:solidFill>
                  <a:effectLst>
                    <a:outerShdw blurRad="38100" dist="38100" dir="2700000" algn="tl">
                      <a:srgbClr val="C0C0C0"/>
                    </a:outerShdw>
                  </a:effectLst>
                  <a:latin typeface="Calibri" pitchFamily="34" charset="0"/>
                </a:rPr>
                <a:t>results</a:t>
              </a:r>
              <a:endParaRPr lang="fr-CH" sz="2400" b="1" dirty="0">
                <a:solidFill>
                  <a:srgbClr val="FFFF00"/>
                </a:solidFill>
                <a:effectLst>
                  <a:outerShdw blurRad="38100" dist="38100" dir="2700000" algn="tl">
                    <a:srgbClr val="C0C0C0"/>
                  </a:outerShdw>
                </a:effectLst>
                <a:latin typeface="Calibri" pitchFamily="34" charset="0"/>
              </a:endParaRPr>
            </a:p>
            <a:p>
              <a:pPr algn="ctr">
                <a:defRPr/>
              </a:pPr>
              <a:r>
                <a:rPr lang="en-US" dirty="0" err="1">
                  <a:solidFill>
                    <a:srgbClr val="FFFF00"/>
                  </a:solidFill>
                  <a:latin typeface="Calibri" pitchFamily="34" charset="0"/>
                </a:rPr>
                <a:t>Sqrt</a:t>
              </a:r>
              <a:r>
                <a:rPr lang="en-US" dirty="0">
                  <a:solidFill>
                    <a:srgbClr val="FFFF00"/>
                  </a:solidFill>
                  <a:latin typeface="Calibri" pitchFamily="34" charset="0"/>
                </a:rPr>
                <a:t>(S</a:t>
              </a:r>
              <a:r>
                <a:rPr lang="en-US" baseline="-25000" dirty="0">
                  <a:solidFill>
                    <a:srgbClr val="FFFF00"/>
                  </a:solidFill>
                  <a:latin typeface="Calibri" pitchFamily="34" charset="0"/>
                </a:rPr>
                <a:t>c</a:t>
              </a:r>
              <a:r>
                <a:rPr lang="en-US" dirty="0">
                  <a:solidFill>
                    <a:srgbClr val="FFFF00"/>
                  </a:solidFill>
                  <a:latin typeface="Calibri" pitchFamily="34" charset="0"/>
                </a:rPr>
                <a:t>) </a:t>
              </a:r>
              <a:r>
                <a:rPr lang="az-Cyrl-AZ" dirty="0">
                  <a:solidFill>
                    <a:srgbClr val="FFFF00"/>
                  </a:solidFill>
                  <a:latin typeface="Calibri" pitchFamily="34" charset="0"/>
                </a:rPr>
                <a:t>є</a:t>
              </a:r>
              <a:r>
                <a:rPr lang="fr-CH" dirty="0">
                  <a:solidFill>
                    <a:srgbClr val="FFFF00"/>
                  </a:solidFill>
                  <a:latin typeface="Calibri" pitchFamily="34" charset="0"/>
                </a:rPr>
                <a:t> </a:t>
              </a:r>
              <a:r>
                <a:rPr lang="en-US" dirty="0">
                  <a:solidFill>
                    <a:srgbClr val="FFFF00"/>
                  </a:solidFill>
                  <a:latin typeface="Calibri" pitchFamily="34" charset="0"/>
                </a:rPr>
                <a:t>[1.3-1.6]</a:t>
              </a:r>
              <a:endParaRPr lang="en-US" b="1" dirty="0">
                <a:solidFill>
                  <a:srgbClr val="FFFF00"/>
                </a:solidFill>
                <a:effectLst>
                  <a:outerShdw blurRad="38100" dist="38100" dir="2700000" algn="tl">
                    <a:srgbClr val="C0C0C0"/>
                  </a:outerShdw>
                </a:effectLst>
                <a:latin typeface="Calibri" pitchFamily="34" charset="0"/>
              </a:endParaRPr>
            </a:p>
          </p:txBody>
        </p:sp>
        <p:sp>
          <p:nvSpPr>
            <p:cNvPr id="13" name="Rounded Rectangle 12"/>
            <p:cNvSpPr>
              <a:spLocks noChangeArrowheads="1"/>
            </p:cNvSpPr>
            <p:nvPr/>
          </p:nvSpPr>
          <p:spPr bwMode="auto">
            <a:xfrm>
              <a:off x="612" y="2357"/>
              <a:ext cx="2767" cy="270"/>
            </a:xfrm>
            <a:prstGeom prst="roundRect">
              <a:avLst>
                <a:gd name="adj" fmla="val 16667"/>
              </a:avLst>
            </a:prstGeom>
            <a:noFill/>
            <a:ln w="57150">
              <a:headEnd/>
              <a:tailEnd/>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solidFill>
                  <a:schemeClr val="lt1"/>
                </a:solidFill>
              </a:endParaRPr>
            </a:p>
          </p:txBody>
        </p:sp>
      </p:grpSp>
      <p:sp>
        <p:nvSpPr>
          <p:cNvPr id="16" name="Rectangle 2"/>
          <p:cNvSpPr>
            <a:spLocks noGrp="1"/>
          </p:cNvSpPr>
          <p:nvPr>
            <p:ph type="title" idx="4294967295"/>
          </p:nvPr>
        </p:nvSpPr>
        <p:spPr>
          <a:xfrm>
            <a:off x="0" y="71438"/>
            <a:ext cx="8929688" cy="585787"/>
          </a:xfrm>
        </p:spPr>
        <p:txBody>
          <a:bodyPr/>
          <a:lstStyle/>
          <a:p>
            <a:pPr>
              <a:defRPr/>
            </a:pPr>
            <a:r>
              <a:rPr lang="en-US" sz="3200" i="0" dirty="0" smtClean="0"/>
              <a:t>High power test: </a:t>
            </a:r>
            <a:r>
              <a:rPr lang="en-US" sz="2800" dirty="0" smtClean="0">
                <a:solidFill>
                  <a:schemeClr val="tx1"/>
                </a:solidFill>
              </a:rPr>
              <a:t>comparison to other tests</a:t>
            </a:r>
            <a:endParaRPr lang="en-US" sz="3200" dirty="0" smtClean="0">
              <a:solidFill>
                <a:schemeClr val="tx1"/>
              </a:solidFill>
            </a:endParaRPr>
          </a:p>
        </p:txBody>
      </p:sp>
      <p:sp>
        <p:nvSpPr>
          <p:cNvPr id="219146" name="Slide Number Placeholder 13"/>
          <p:cNvSpPr>
            <a:spLocks noGrp="1"/>
          </p:cNvSpPr>
          <p:nvPr>
            <p:ph type="sldNum" sz="quarter" idx="12"/>
          </p:nvPr>
        </p:nvSpPr>
        <p:spPr>
          <a:noFill/>
        </p:spPr>
        <p:txBody>
          <a:bodyPr/>
          <a:lstStyle/>
          <a:p>
            <a:pPr fontAlgn="base">
              <a:spcAft>
                <a:spcPct val="0"/>
              </a:spcAft>
            </a:pPr>
            <a:fld id="{D073167D-A831-4BE9-AB0A-C4BF7C5B1672}" type="slidenum">
              <a:rPr lang="en-US" smtClean="0"/>
              <a:pPr fontAlgn="base">
                <a:spcAft>
                  <a:spcPct val="0"/>
                </a:spcAft>
              </a:pPr>
              <a:t>21</a:t>
            </a:fld>
            <a:endParaRPr lang="en-US" smtClean="0"/>
          </a:p>
        </p:txBody>
      </p:sp>
      <p:sp>
        <p:nvSpPr>
          <p:cNvPr id="219147" name="Footer Placeholder 16"/>
          <p:cNvSpPr>
            <a:spLocks noGrp="1"/>
          </p:cNvSpPr>
          <p:nvPr>
            <p:ph type="ftr" sz="quarter" idx="11"/>
          </p:nvPr>
        </p:nvSpPr>
        <p:spPr>
          <a:noFill/>
        </p:spPr>
        <p:txBody>
          <a:bodyPr/>
          <a:lstStyle/>
          <a:p>
            <a:pPr fontAlgn="base">
              <a:spcAft>
                <a:spcPct val="0"/>
              </a:spcAft>
            </a:pPr>
            <a:r>
              <a:rPr lang="en-US" smtClean="0"/>
              <a:t>Silvia Verdú-Andrés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217" name="Picture 1"/>
          <p:cNvPicPr>
            <a:picLocks noChangeAspect="1" noChangeArrowheads="1"/>
          </p:cNvPicPr>
          <p:nvPr/>
        </p:nvPicPr>
        <p:blipFill>
          <a:blip r:embed="rId3" cstate="print"/>
          <a:srcRect/>
          <a:stretch>
            <a:fillRect/>
          </a:stretch>
        </p:blipFill>
        <p:spPr bwMode="auto">
          <a:xfrm>
            <a:off x="428596" y="1500174"/>
            <a:ext cx="6143625" cy="4953000"/>
          </a:xfrm>
          <a:prstGeom prst="rect">
            <a:avLst/>
          </a:prstGeom>
          <a:noFill/>
          <a:ln w="9525">
            <a:noFill/>
            <a:miter lim="800000"/>
            <a:headEnd/>
            <a:tailEnd/>
          </a:ln>
        </p:spPr>
      </p:pic>
      <p:sp>
        <p:nvSpPr>
          <p:cNvPr id="221185" name="Espace réservé du pied de page 2"/>
          <p:cNvSpPr>
            <a:spLocks noGrp="1"/>
          </p:cNvSpPr>
          <p:nvPr>
            <p:ph type="ftr" sz="quarter" idx="11"/>
          </p:nvPr>
        </p:nvSpPr>
        <p:spPr>
          <a:xfrm>
            <a:off x="6629400" y="6477000"/>
            <a:ext cx="2438400" cy="244475"/>
          </a:xfrm>
          <a:noFill/>
        </p:spPr>
        <p:txBody>
          <a:bodyPr/>
          <a:lstStyle/>
          <a:p>
            <a:pPr algn="r" fontAlgn="base">
              <a:spcAft>
                <a:spcPct val="0"/>
              </a:spcAft>
            </a:pPr>
            <a:r>
              <a:rPr lang="it-IT" smtClean="0"/>
              <a:t>Silvia Verdú-Andrés</a:t>
            </a:r>
          </a:p>
        </p:txBody>
      </p:sp>
      <p:sp>
        <p:nvSpPr>
          <p:cNvPr id="221186" name="Picture 18"/>
          <p:cNvSpPr>
            <a:spLocks noChangeAspect="1" noChangeArrowheads="1"/>
          </p:cNvSpPr>
          <p:nvPr/>
        </p:nvSpPr>
        <p:spPr bwMode="auto">
          <a:xfrm>
            <a:off x="250825" y="1504950"/>
            <a:ext cx="6119813" cy="4933950"/>
          </a:xfrm>
          <a:prstGeom prst="rect">
            <a:avLst/>
          </a:prstGeom>
          <a:noFill/>
          <a:ln w="9525">
            <a:noFill/>
            <a:miter lim="800000"/>
            <a:headEnd/>
            <a:tailEnd/>
          </a:ln>
        </p:spPr>
        <p:txBody>
          <a:bodyPr/>
          <a:lstStyle/>
          <a:p>
            <a:endParaRPr lang="es-ES"/>
          </a:p>
        </p:txBody>
      </p:sp>
      <p:sp>
        <p:nvSpPr>
          <p:cNvPr id="43013" name="Rectangle 2"/>
          <p:cNvSpPr>
            <a:spLocks noGrp="1"/>
          </p:cNvSpPr>
          <p:nvPr>
            <p:ph type="title" idx="4294967295"/>
          </p:nvPr>
        </p:nvSpPr>
        <p:spPr>
          <a:xfrm>
            <a:off x="1143000" y="290513"/>
            <a:ext cx="7772400" cy="584200"/>
          </a:xfrm>
        </p:spPr>
        <p:txBody>
          <a:bodyPr/>
          <a:lstStyle/>
          <a:p>
            <a:pPr>
              <a:defRPr/>
            </a:pPr>
            <a:r>
              <a:rPr lang="en-US" sz="3200" i="0" dirty="0" smtClean="0"/>
              <a:t>High power test: </a:t>
            </a:r>
            <a:r>
              <a:rPr lang="en-US" sz="2800" dirty="0" smtClean="0">
                <a:solidFill>
                  <a:schemeClr val="tx1"/>
                </a:solidFill>
              </a:rPr>
              <a:t>scaling laws </a:t>
            </a:r>
            <a:endParaRPr lang="en-US" sz="3200" dirty="0" smtClean="0">
              <a:solidFill>
                <a:schemeClr val="tx1"/>
              </a:solidFill>
            </a:endParaRPr>
          </a:p>
        </p:txBody>
      </p:sp>
      <p:sp>
        <p:nvSpPr>
          <p:cNvPr id="25" name="Slide Number Placeholder 2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55504254-4757-41D5-84E0-E381637BAAAF}" type="slidenum">
              <a:rPr lang="en-US" sz="1200">
                <a:solidFill>
                  <a:schemeClr val="tx1">
                    <a:tint val="75000"/>
                  </a:schemeClr>
                </a:solidFill>
                <a:latin typeface="+mn-lt"/>
              </a:rPr>
              <a:pPr algn="r" fontAlgn="auto">
                <a:spcBef>
                  <a:spcPts val="0"/>
                </a:spcBef>
                <a:spcAft>
                  <a:spcPts val="0"/>
                </a:spcAft>
                <a:defRPr/>
              </a:pPr>
              <a:t>22</a:t>
            </a:fld>
            <a:endParaRPr lang="en-US" sz="1200">
              <a:solidFill>
                <a:schemeClr val="tx1">
                  <a:tint val="75000"/>
                </a:schemeClr>
              </a:solidFill>
              <a:latin typeface="+mn-lt"/>
            </a:endParaRPr>
          </a:p>
        </p:txBody>
      </p:sp>
      <p:sp>
        <p:nvSpPr>
          <p:cNvPr id="12" name="TextBox 11"/>
          <p:cNvSpPr txBox="1"/>
          <p:nvPr/>
        </p:nvSpPr>
        <p:spPr>
          <a:xfrm>
            <a:off x="7164388" y="2924175"/>
            <a:ext cx="1408112" cy="646113"/>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r>
              <a:rPr lang="fr-CH" b="1" dirty="0">
                <a:solidFill>
                  <a:schemeClr val="accent5">
                    <a:lumMod val="50000"/>
                  </a:schemeClr>
                </a:solidFill>
              </a:rPr>
              <a:t>Max.BDR:</a:t>
            </a:r>
          </a:p>
          <a:p>
            <a:pPr fontAlgn="auto">
              <a:spcBef>
                <a:spcPts val="0"/>
              </a:spcBef>
              <a:spcAft>
                <a:spcPts val="0"/>
              </a:spcAft>
              <a:defRPr/>
            </a:pPr>
            <a:r>
              <a:rPr lang="fr-CH" dirty="0"/>
              <a:t>10</a:t>
            </a:r>
            <a:r>
              <a:rPr lang="fr-CH" baseline="30000" dirty="0"/>
              <a:t>-6</a:t>
            </a:r>
            <a:r>
              <a:rPr lang="fr-CH" dirty="0"/>
              <a:t> </a:t>
            </a:r>
            <a:r>
              <a:rPr lang="fr-CH" dirty="0" err="1"/>
              <a:t>bpp</a:t>
            </a:r>
            <a:r>
              <a:rPr lang="fr-CH" dirty="0"/>
              <a:t>/m</a:t>
            </a:r>
            <a:endParaRPr lang="en-US" dirty="0"/>
          </a:p>
        </p:txBody>
      </p:sp>
      <p:sp>
        <p:nvSpPr>
          <p:cNvPr id="17" name="Right Arrow 16"/>
          <p:cNvSpPr>
            <a:spLocks noChangeArrowheads="1"/>
          </p:cNvSpPr>
          <p:nvPr/>
        </p:nvSpPr>
        <p:spPr bwMode="auto">
          <a:xfrm rot="10800000">
            <a:off x="6443663" y="3141663"/>
            <a:ext cx="457200" cy="304800"/>
          </a:xfrm>
          <a:prstGeom prst="rightArrow">
            <a:avLst>
              <a:gd name="adj1" fmla="val 50000"/>
              <a:gd name="adj2" fmla="val 50000"/>
            </a:avLst>
          </a:prstGeom>
          <a:ln>
            <a:headEnd/>
            <a:tailEnd/>
          </a:ln>
        </p:spPr>
        <p:style>
          <a:lnRef idx="1">
            <a:schemeClr val="accent1"/>
          </a:lnRef>
          <a:fillRef idx="2">
            <a:schemeClr val="accent1"/>
          </a:fillRef>
          <a:effectRef idx="1">
            <a:schemeClr val="accent1"/>
          </a:effectRef>
          <a:fontRef idx="minor">
            <a:schemeClr val="dk1"/>
          </a:fontRef>
        </p:style>
        <p:txBody>
          <a:bodyPr rot="10800000" anchor="ctr"/>
          <a:lstStyle/>
          <a:p>
            <a:pPr algn="ctr" fontAlgn="auto">
              <a:spcBef>
                <a:spcPts val="0"/>
              </a:spcBef>
              <a:spcAft>
                <a:spcPts val="0"/>
              </a:spcAft>
              <a:defRPr/>
            </a:pPr>
            <a:endParaRPr lang="en-US"/>
          </a:p>
        </p:txBody>
      </p:sp>
      <p:pic>
        <p:nvPicPr>
          <p:cNvPr id="221191" name="Picture 2"/>
          <p:cNvPicPr>
            <a:picLocks noChangeAspect="1" noChangeArrowheads="1"/>
          </p:cNvPicPr>
          <p:nvPr/>
        </p:nvPicPr>
        <p:blipFill>
          <a:blip r:embed="rId4" cstate="print"/>
          <a:srcRect/>
          <a:stretch>
            <a:fillRect/>
          </a:stretch>
        </p:blipFill>
        <p:spPr bwMode="auto">
          <a:xfrm>
            <a:off x="2124075" y="4581525"/>
            <a:ext cx="1847850" cy="762000"/>
          </a:xfrm>
          <a:prstGeom prst="rect">
            <a:avLst/>
          </a:prstGeom>
          <a:noFill/>
          <a:ln w="12700">
            <a:solidFill>
              <a:schemeClr val="tx1"/>
            </a:solidFill>
            <a:miter lim="800000"/>
            <a:headEnd/>
            <a:tailEnd/>
          </a:ln>
        </p:spPr>
      </p:pic>
      <p:sp>
        <p:nvSpPr>
          <p:cNvPr id="13" name="TextBox 12"/>
          <p:cNvSpPr txBox="1"/>
          <p:nvPr/>
        </p:nvSpPr>
        <p:spPr>
          <a:xfrm>
            <a:off x="-1785938" y="2786063"/>
            <a:ext cx="1600200" cy="338137"/>
          </a:xfrm>
          <a:prstGeom prst="rect">
            <a:avLst/>
          </a:prstGeom>
          <a:solidFill>
            <a:schemeClr val="accent5">
              <a:lumMod val="40000"/>
              <a:lumOff val="60000"/>
            </a:schemeClr>
          </a:solidFill>
          <a:ln>
            <a:noFill/>
            <a:prstDash val="dash"/>
          </a:ln>
        </p:spPr>
        <p:style>
          <a:lnRef idx="2">
            <a:schemeClr val="accent2"/>
          </a:lnRef>
          <a:fillRef idx="1">
            <a:schemeClr val="lt1"/>
          </a:fillRef>
          <a:effectRef idx="0">
            <a:schemeClr val="accent2"/>
          </a:effectRef>
          <a:fontRef idx="minor">
            <a:schemeClr val="dk1"/>
          </a:fontRef>
        </p:style>
        <p:txBody>
          <a:bodyPr>
            <a:spAutoFit/>
          </a:bodyPr>
          <a:lstStyle/>
          <a:p>
            <a:pPr algn="ctr">
              <a:defRPr/>
            </a:pPr>
            <a:endParaRPr lang="en-US" sz="1600" dirty="0"/>
          </a:p>
        </p:txBody>
      </p:sp>
      <p:sp>
        <p:nvSpPr>
          <p:cNvPr id="15" name="Content Placeholder 2"/>
          <p:cNvSpPr txBox="1">
            <a:spLocks/>
          </p:cNvSpPr>
          <p:nvPr/>
        </p:nvSpPr>
        <p:spPr>
          <a:xfrm>
            <a:off x="6286500" y="1285875"/>
            <a:ext cx="2786063" cy="1143000"/>
          </a:xfrm>
          <a:prstGeom prst="rect">
            <a:avLst/>
          </a:prstGeom>
        </p:spPr>
        <p:txBody>
          <a:bodyPr>
            <a:normAutofit fontScale="92500"/>
          </a:bodyPr>
          <a:lstStyle/>
          <a:p>
            <a:pPr marL="342900" indent="-342900" fontAlgn="auto">
              <a:spcBef>
                <a:spcPct val="20000"/>
              </a:spcBef>
              <a:spcAft>
                <a:spcPts val="0"/>
              </a:spcAft>
              <a:buFont typeface="Arial" pitchFamily="34" charset="0"/>
              <a:buNone/>
              <a:defRPr/>
            </a:pPr>
            <a:r>
              <a:rPr lang="fr-CH" sz="1900" dirty="0">
                <a:latin typeface="Calibri" pitchFamily="34" charset="0"/>
                <a:sym typeface="Wingdings" pitchFamily="2" charset="2"/>
              </a:rPr>
              <a:t>      </a:t>
            </a:r>
            <a:r>
              <a:rPr lang="fr-CH" sz="1900" b="1" u="sng" dirty="0" err="1">
                <a:solidFill>
                  <a:srgbClr val="FFFF00"/>
                </a:solidFill>
                <a:effectLst>
                  <a:outerShdw blurRad="38100" dist="38100" dir="2700000" algn="tl">
                    <a:srgbClr val="000000">
                      <a:alpha val="43137"/>
                    </a:srgbClr>
                  </a:outerShdw>
                </a:effectLst>
                <a:latin typeface="Calibri" pitchFamily="34" charset="0"/>
                <a:sym typeface="Wingdings" pitchFamily="2" charset="2"/>
              </a:rPr>
              <a:t>Treatment</a:t>
            </a:r>
            <a:r>
              <a:rPr lang="fr-CH" sz="1900" b="1" u="sng" dirty="0">
                <a:solidFill>
                  <a:srgbClr val="FFFF00"/>
                </a:solidFill>
                <a:effectLst>
                  <a:outerShdw blurRad="38100" dist="38100" dir="2700000" algn="tl">
                    <a:srgbClr val="000000">
                      <a:alpha val="43137"/>
                    </a:srgbClr>
                  </a:outerShdw>
                </a:effectLst>
                <a:latin typeface="Calibri" pitchFamily="34" charset="0"/>
                <a:sym typeface="Wingdings" pitchFamily="2" charset="2"/>
              </a:rPr>
              <a:t> Session:</a:t>
            </a:r>
            <a:endParaRPr lang="fr-CH" sz="1900" b="1" dirty="0">
              <a:solidFill>
                <a:srgbClr val="FFFF00"/>
              </a:solidFill>
              <a:effectLst>
                <a:outerShdw blurRad="38100" dist="38100" dir="2700000" algn="tl">
                  <a:srgbClr val="000000">
                    <a:alpha val="43137"/>
                  </a:srgbClr>
                </a:outerShdw>
              </a:effectLst>
              <a:latin typeface="Calibri" pitchFamily="34" charset="0"/>
              <a:sym typeface="Wingdings" pitchFamily="2" charset="2"/>
            </a:endParaRPr>
          </a:p>
          <a:p>
            <a:pPr marL="342900" indent="-342900" fontAlgn="auto">
              <a:spcBef>
                <a:spcPct val="20000"/>
              </a:spcBef>
              <a:spcAft>
                <a:spcPts val="0"/>
              </a:spcAft>
              <a:buFont typeface="Arial" pitchFamily="34" charset="0"/>
              <a:buNone/>
              <a:defRPr/>
            </a:pPr>
            <a:r>
              <a:rPr lang="fr-CH" sz="1900" i="1" dirty="0">
                <a:solidFill>
                  <a:schemeClr val="accent5">
                    <a:lumMod val="50000"/>
                  </a:schemeClr>
                </a:solidFill>
                <a:latin typeface="Calibri" pitchFamily="34" charset="0"/>
                <a:sym typeface="Wingdings" pitchFamily="2" charset="2"/>
              </a:rPr>
              <a:t>            </a:t>
            </a:r>
            <a:r>
              <a:rPr lang="fr-CH" i="1" dirty="0">
                <a:latin typeface="Calibri" pitchFamily="34" charset="0"/>
                <a:sym typeface="Wingdings" pitchFamily="2" charset="2"/>
              </a:rPr>
              <a:t>3 minutes @  400 Hz  </a:t>
            </a:r>
          </a:p>
          <a:p>
            <a:pPr marL="342900" indent="-342900" fontAlgn="auto">
              <a:spcBef>
                <a:spcPct val="20000"/>
              </a:spcBef>
              <a:spcAft>
                <a:spcPts val="0"/>
              </a:spcAft>
              <a:buFont typeface="Arial" pitchFamily="34" charset="0"/>
              <a:buNone/>
              <a:defRPr/>
            </a:pPr>
            <a:r>
              <a:rPr lang="fr-CH" i="1" dirty="0">
                <a:latin typeface="Calibri" pitchFamily="34" charset="0"/>
                <a:sym typeface="Wingdings" pitchFamily="2" charset="2"/>
              </a:rPr>
              <a:t>            </a:t>
            </a:r>
            <a:r>
              <a:rPr lang="fr-CH" b="1" i="1" dirty="0">
                <a:latin typeface="Calibri" pitchFamily="34" charset="0"/>
                <a:sym typeface="Wingdings" pitchFamily="2" charset="2"/>
              </a:rPr>
              <a:t>Max. </a:t>
            </a:r>
            <a:r>
              <a:rPr lang="fr-CH" i="1" dirty="0">
                <a:latin typeface="Calibri" pitchFamily="34" charset="0"/>
                <a:sym typeface="Wingdings" pitchFamily="2" charset="2"/>
              </a:rPr>
              <a:t>1 BD per session </a:t>
            </a:r>
          </a:p>
          <a:p>
            <a:pPr marL="342900" indent="-342900" fontAlgn="auto">
              <a:spcBef>
                <a:spcPct val="20000"/>
              </a:spcBef>
              <a:spcAft>
                <a:spcPts val="0"/>
              </a:spcAft>
              <a:buFont typeface="Arial" pitchFamily="34" charset="0"/>
              <a:buNone/>
              <a:defRPr/>
            </a:pPr>
            <a:endParaRPr lang="en-US" sz="3600" i="1" dirty="0">
              <a:latin typeface="Calibri" pitchFamily="34" charset="0"/>
            </a:endParaRPr>
          </a:p>
          <a:p>
            <a:pPr marL="342900" indent="-342900" fontAlgn="auto">
              <a:spcBef>
                <a:spcPct val="20000"/>
              </a:spcBef>
              <a:spcAft>
                <a:spcPts val="0"/>
              </a:spcAft>
              <a:defRPr/>
            </a:pPr>
            <a:endParaRPr lang="en-US" sz="3200" dirty="0">
              <a:latin typeface="+mn-lt"/>
            </a:endParaRPr>
          </a:p>
        </p:txBody>
      </p:sp>
      <p:sp>
        <p:nvSpPr>
          <p:cNvPr id="16" name="TextBox 15"/>
          <p:cNvSpPr txBox="1"/>
          <p:nvPr/>
        </p:nvSpPr>
        <p:spPr>
          <a:xfrm>
            <a:off x="2214563" y="3929063"/>
            <a:ext cx="1743075" cy="584200"/>
          </a:xfrm>
          <a:prstGeom prst="rect">
            <a:avLst/>
          </a:prstGeom>
          <a:solidFill>
            <a:schemeClr val="accent5">
              <a:lumMod val="40000"/>
              <a:lumOff val="60000"/>
            </a:schemeClr>
          </a:solidFill>
          <a:ln>
            <a:noFill/>
            <a:prstDash val="dash"/>
          </a:ln>
        </p:spPr>
        <p:style>
          <a:lnRef idx="2">
            <a:schemeClr val="accent2"/>
          </a:lnRef>
          <a:fillRef idx="1">
            <a:schemeClr val="lt1"/>
          </a:fillRef>
          <a:effectRef idx="0">
            <a:schemeClr val="accent2"/>
          </a:effectRef>
          <a:fontRef idx="minor">
            <a:schemeClr val="dk1"/>
          </a:fontRef>
        </p:style>
        <p:txBody>
          <a:bodyPr>
            <a:spAutoFit/>
          </a:bodyPr>
          <a:lstStyle/>
          <a:p>
            <a:pPr>
              <a:defRPr/>
            </a:pPr>
            <a:r>
              <a:rPr lang="fr-CH" sz="1600" dirty="0"/>
              <a:t>X = 30 </a:t>
            </a:r>
            <a:r>
              <a:rPr lang="fr-CH" sz="1400" dirty="0"/>
              <a:t>(</a:t>
            </a:r>
            <a:r>
              <a:rPr lang="fr-CH" sz="1400" dirty="0" err="1"/>
              <a:t>other</a:t>
            </a:r>
            <a:r>
              <a:rPr lang="fr-CH" sz="1400" dirty="0"/>
              <a:t> </a:t>
            </a:r>
            <a:r>
              <a:rPr lang="fr-CH" sz="1400" dirty="0" err="1"/>
              <a:t>exp</a:t>
            </a:r>
            <a:r>
              <a:rPr lang="fr-CH" sz="1400" dirty="0"/>
              <a:t>.)</a:t>
            </a:r>
            <a:endParaRPr lang="fr-CH" sz="1600" dirty="0"/>
          </a:p>
          <a:p>
            <a:pPr>
              <a:defRPr/>
            </a:pPr>
            <a:r>
              <a:rPr lang="fr-CH" sz="1600" dirty="0"/>
              <a:t>X =   6    </a:t>
            </a:r>
            <a:r>
              <a:rPr lang="fr-CH" sz="1600" b="1" dirty="0">
                <a:solidFill>
                  <a:schemeClr val="accent5">
                    <a:lumMod val="50000"/>
                  </a:schemeClr>
                </a:solidFill>
                <a:effectLst>
                  <a:outerShdw blurRad="38100" dist="38100" dir="2700000" algn="tl">
                    <a:srgbClr val="000000">
                      <a:alpha val="43137"/>
                    </a:srgbClr>
                  </a:outerShdw>
                </a:effectLst>
              </a:rPr>
              <a:t>TERA</a:t>
            </a:r>
            <a:endParaRPr lang="en-US" sz="1600" dirty="0"/>
          </a:p>
        </p:txBody>
      </p:sp>
      <p:sp>
        <p:nvSpPr>
          <p:cNvPr id="221195" name="Slide Number Placeholder 13"/>
          <p:cNvSpPr>
            <a:spLocks noGrp="1"/>
          </p:cNvSpPr>
          <p:nvPr>
            <p:ph type="sldNum" sz="quarter" idx="12"/>
          </p:nvPr>
        </p:nvSpPr>
        <p:spPr>
          <a:noFill/>
        </p:spPr>
        <p:txBody>
          <a:bodyPr/>
          <a:lstStyle/>
          <a:p>
            <a:pPr fontAlgn="base">
              <a:spcAft>
                <a:spcPct val="0"/>
              </a:spcAft>
            </a:pPr>
            <a:fld id="{D46A5143-12B4-4357-AF1B-4128A237D25E}" type="slidenum">
              <a:rPr lang="en-US" smtClean="0"/>
              <a:pPr fontAlgn="base">
                <a:spcAft>
                  <a:spcPct val="0"/>
                </a:spcAft>
              </a:pPr>
              <a:t>22</a:t>
            </a:fld>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
          <p:cNvPicPr>
            <a:picLocks noChangeAspect="1" noChangeArrowheads="1"/>
          </p:cNvPicPr>
          <p:nvPr/>
        </p:nvPicPr>
        <p:blipFill>
          <a:blip r:embed="rId3" cstate="print"/>
          <a:srcRect/>
          <a:stretch>
            <a:fillRect/>
          </a:stretch>
        </p:blipFill>
        <p:spPr bwMode="auto">
          <a:xfrm>
            <a:off x="428596" y="1500174"/>
            <a:ext cx="6143625" cy="4953000"/>
          </a:xfrm>
          <a:prstGeom prst="rect">
            <a:avLst/>
          </a:prstGeom>
          <a:noFill/>
          <a:ln w="9525">
            <a:noFill/>
            <a:miter lim="800000"/>
            <a:headEnd/>
            <a:tailEnd/>
          </a:ln>
        </p:spPr>
      </p:pic>
      <p:sp>
        <p:nvSpPr>
          <p:cNvPr id="223233" name="Espace réservé du pied de page 2"/>
          <p:cNvSpPr>
            <a:spLocks noGrp="1"/>
          </p:cNvSpPr>
          <p:nvPr>
            <p:ph type="ftr" sz="quarter" idx="11"/>
          </p:nvPr>
        </p:nvSpPr>
        <p:spPr>
          <a:xfrm>
            <a:off x="6629400" y="6477000"/>
            <a:ext cx="2438400" cy="244475"/>
          </a:xfrm>
          <a:noFill/>
        </p:spPr>
        <p:txBody>
          <a:bodyPr/>
          <a:lstStyle/>
          <a:p>
            <a:pPr algn="r" fontAlgn="base">
              <a:spcAft>
                <a:spcPct val="0"/>
              </a:spcAft>
            </a:pPr>
            <a:r>
              <a:rPr lang="it-IT" smtClean="0"/>
              <a:t>Silvia Verdú-Andrés</a:t>
            </a:r>
          </a:p>
        </p:txBody>
      </p:sp>
      <p:sp>
        <p:nvSpPr>
          <p:cNvPr id="223234" name="Picture 18"/>
          <p:cNvSpPr>
            <a:spLocks noChangeAspect="1" noChangeArrowheads="1"/>
          </p:cNvSpPr>
          <p:nvPr/>
        </p:nvSpPr>
        <p:spPr bwMode="auto">
          <a:xfrm>
            <a:off x="250825" y="1504950"/>
            <a:ext cx="6119813" cy="4933950"/>
          </a:xfrm>
          <a:prstGeom prst="rect">
            <a:avLst/>
          </a:prstGeom>
          <a:noFill/>
          <a:ln w="9525">
            <a:noFill/>
            <a:miter lim="800000"/>
            <a:headEnd/>
            <a:tailEnd/>
          </a:ln>
        </p:spPr>
        <p:txBody>
          <a:bodyPr/>
          <a:lstStyle/>
          <a:p>
            <a:endParaRPr lang="es-ES"/>
          </a:p>
        </p:txBody>
      </p:sp>
      <p:sp>
        <p:nvSpPr>
          <p:cNvPr id="43013" name="Rectangle 2"/>
          <p:cNvSpPr>
            <a:spLocks noGrp="1"/>
          </p:cNvSpPr>
          <p:nvPr>
            <p:ph type="title" idx="4294967295"/>
          </p:nvPr>
        </p:nvSpPr>
        <p:spPr>
          <a:xfrm>
            <a:off x="1143000" y="290513"/>
            <a:ext cx="7772400" cy="584200"/>
          </a:xfrm>
        </p:spPr>
        <p:txBody>
          <a:bodyPr/>
          <a:lstStyle/>
          <a:p>
            <a:pPr>
              <a:defRPr/>
            </a:pPr>
            <a:r>
              <a:rPr lang="en-US" sz="3200" i="0" dirty="0" smtClean="0"/>
              <a:t>High power test: </a:t>
            </a:r>
            <a:r>
              <a:rPr lang="en-US" sz="2800" dirty="0" smtClean="0">
                <a:solidFill>
                  <a:schemeClr val="tx1"/>
                </a:solidFill>
              </a:rPr>
              <a:t>scaling laws </a:t>
            </a:r>
            <a:endParaRPr lang="en-US" sz="3200" dirty="0" smtClean="0">
              <a:solidFill>
                <a:schemeClr val="tx1"/>
              </a:solidFill>
            </a:endParaRPr>
          </a:p>
        </p:txBody>
      </p:sp>
      <p:sp>
        <p:nvSpPr>
          <p:cNvPr id="25" name="Slide Number Placeholder 24"/>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A1DA37B3-30F3-4D4F-8F50-2981BFDC7725}" type="slidenum">
              <a:rPr lang="en-US" sz="1200">
                <a:solidFill>
                  <a:schemeClr val="tx1">
                    <a:tint val="75000"/>
                  </a:schemeClr>
                </a:solidFill>
                <a:latin typeface="+mn-lt"/>
              </a:rPr>
              <a:pPr algn="r" fontAlgn="auto">
                <a:spcBef>
                  <a:spcPts val="0"/>
                </a:spcBef>
                <a:spcAft>
                  <a:spcPts val="0"/>
                </a:spcAft>
                <a:defRPr/>
              </a:pPr>
              <a:t>23</a:t>
            </a:fld>
            <a:endParaRPr lang="en-US" sz="1200">
              <a:solidFill>
                <a:schemeClr val="tx1">
                  <a:tint val="75000"/>
                </a:schemeClr>
              </a:solidFill>
              <a:latin typeface="+mn-lt"/>
            </a:endParaRPr>
          </a:p>
        </p:txBody>
      </p:sp>
      <p:sp>
        <p:nvSpPr>
          <p:cNvPr id="12" name="TextBox 11"/>
          <p:cNvSpPr txBox="1"/>
          <p:nvPr/>
        </p:nvSpPr>
        <p:spPr>
          <a:xfrm>
            <a:off x="7164388" y="2924175"/>
            <a:ext cx="1408112" cy="646113"/>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r>
              <a:rPr lang="fr-CH" b="1" dirty="0">
                <a:solidFill>
                  <a:schemeClr val="accent5">
                    <a:lumMod val="50000"/>
                  </a:schemeClr>
                </a:solidFill>
              </a:rPr>
              <a:t>Max.BDR:</a:t>
            </a:r>
          </a:p>
          <a:p>
            <a:pPr fontAlgn="auto">
              <a:spcBef>
                <a:spcPts val="0"/>
              </a:spcBef>
              <a:spcAft>
                <a:spcPts val="0"/>
              </a:spcAft>
              <a:defRPr/>
            </a:pPr>
            <a:r>
              <a:rPr lang="fr-CH" dirty="0"/>
              <a:t>10</a:t>
            </a:r>
            <a:r>
              <a:rPr lang="fr-CH" baseline="30000" dirty="0"/>
              <a:t>-6</a:t>
            </a:r>
            <a:r>
              <a:rPr lang="fr-CH" dirty="0"/>
              <a:t> </a:t>
            </a:r>
            <a:r>
              <a:rPr lang="fr-CH" dirty="0" err="1"/>
              <a:t>bpp</a:t>
            </a:r>
            <a:r>
              <a:rPr lang="fr-CH" dirty="0"/>
              <a:t>/m</a:t>
            </a:r>
            <a:endParaRPr lang="en-US" dirty="0"/>
          </a:p>
        </p:txBody>
      </p:sp>
      <p:sp>
        <p:nvSpPr>
          <p:cNvPr id="17" name="Right Arrow 16"/>
          <p:cNvSpPr>
            <a:spLocks noChangeArrowheads="1"/>
          </p:cNvSpPr>
          <p:nvPr/>
        </p:nvSpPr>
        <p:spPr bwMode="auto">
          <a:xfrm rot="10800000">
            <a:off x="6443663" y="3141663"/>
            <a:ext cx="457200" cy="304800"/>
          </a:xfrm>
          <a:prstGeom prst="rightArrow">
            <a:avLst>
              <a:gd name="adj1" fmla="val 50000"/>
              <a:gd name="adj2" fmla="val 50000"/>
            </a:avLst>
          </a:prstGeom>
          <a:ln>
            <a:headEnd/>
            <a:tailEnd/>
          </a:ln>
        </p:spPr>
        <p:style>
          <a:lnRef idx="1">
            <a:schemeClr val="accent1"/>
          </a:lnRef>
          <a:fillRef idx="2">
            <a:schemeClr val="accent1"/>
          </a:fillRef>
          <a:effectRef idx="1">
            <a:schemeClr val="accent1"/>
          </a:effectRef>
          <a:fontRef idx="minor">
            <a:schemeClr val="dk1"/>
          </a:fontRef>
        </p:style>
        <p:txBody>
          <a:bodyPr rot="10800000" anchor="ctr"/>
          <a:lstStyle/>
          <a:p>
            <a:pPr algn="ctr" fontAlgn="auto">
              <a:spcBef>
                <a:spcPts val="0"/>
              </a:spcBef>
              <a:spcAft>
                <a:spcPts val="0"/>
              </a:spcAft>
              <a:defRPr/>
            </a:pPr>
            <a:endParaRPr lang="en-US"/>
          </a:p>
        </p:txBody>
      </p:sp>
      <p:pic>
        <p:nvPicPr>
          <p:cNvPr id="223239" name="Picture 2"/>
          <p:cNvPicPr>
            <a:picLocks noChangeAspect="1" noChangeArrowheads="1"/>
          </p:cNvPicPr>
          <p:nvPr/>
        </p:nvPicPr>
        <p:blipFill>
          <a:blip r:embed="rId4" cstate="print"/>
          <a:srcRect/>
          <a:stretch>
            <a:fillRect/>
          </a:stretch>
        </p:blipFill>
        <p:spPr bwMode="auto">
          <a:xfrm>
            <a:off x="2124075" y="4581525"/>
            <a:ext cx="1847850" cy="762000"/>
          </a:xfrm>
          <a:prstGeom prst="rect">
            <a:avLst/>
          </a:prstGeom>
          <a:noFill/>
          <a:ln w="12700">
            <a:solidFill>
              <a:schemeClr val="tx1"/>
            </a:solidFill>
            <a:miter lim="800000"/>
            <a:headEnd/>
            <a:tailEnd/>
          </a:ln>
        </p:spPr>
      </p:pic>
      <p:sp>
        <p:nvSpPr>
          <p:cNvPr id="13" name="TextBox 12"/>
          <p:cNvSpPr txBox="1"/>
          <p:nvPr/>
        </p:nvSpPr>
        <p:spPr>
          <a:xfrm>
            <a:off x="-1785938" y="2786063"/>
            <a:ext cx="1600200" cy="338137"/>
          </a:xfrm>
          <a:prstGeom prst="rect">
            <a:avLst/>
          </a:prstGeom>
          <a:solidFill>
            <a:schemeClr val="accent5">
              <a:lumMod val="40000"/>
              <a:lumOff val="60000"/>
            </a:schemeClr>
          </a:solidFill>
          <a:ln>
            <a:noFill/>
            <a:prstDash val="dash"/>
          </a:ln>
        </p:spPr>
        <p:style>
          <a:lnRef idx="2">
            <a:schemeClr val="accent2"/>
          </a:lnRef>
          <a:fillRef idx="1">
            <a:schemeClr val="lt1"/>
          </a:fillRef>
          <a:effectRef idx="0">
            <a:schemeClr val="accent2"/>
          </a:effectRef>
          <a:fontRef idx="minor">
            <a:schemeClr val="dk1"/>
          </a:fontRef>
        </p:style>
        <p:txBody>
          <a:bodyPr>
            <a:spAutoFit/>
          </a:bodyPr>
          <a:lstStyle/>
          <a:p>
            <a:pPr algn="ctr">
              <a:defRPr/>
            </a:pPr>
            <a:endParaRPr lang="en-US" sz="1600" dirty="0"/>
          </a:p>
        </p:txBody>
      </p:sp>
      <p:sp>
        <p:nvSpPr>
          <p:cNvPr id="15" name="Content Placeholder 2"/>
          <p:cNvSpPr txBox="1">
            <a:spLocks/>
          </p:cNvSpPr>
          <p:nvPr/>
        </p:nvSpPr>
        <p:spPr>
          <a:xfrm>
            <a:off x="6286500" y="1285875"/>
            <a:ext cx="2786063" cy="1143000"/>
          </a:xfrm>
          <a:prstGeom prst="rect">
            <a:avLst/>
          </a:prstGeom>
        </p:spPr>
        <p:txBody>
          <a:bodyPr>
            <a:normAutofit fontScale="92500"/>
          </a:bodyPr>
          <a:lstStyle/>
          <a:p>
            <a:pPr marL="342900" indent="-342900" fontAlgn="auto">
              <a:spcBef>
                <a:spcPct val="20000"/>
              </a:spcBef>
              <a:spcAft>
                <a:spcPts val="0"/>
              </a:spcAft>
              <a:buFont typeface="Arial" pitchFamily="34" charset="0"/>
              <a:buNone/>
              <a:defRPr/>
            </a:pPr>
            <a:r>
              <a:rPr lang="fr-CH" sz="1900" dirty="0">
                <a:latin typeface="Calibri" pitchFamily="34" charset="0"/>
                <a:sym typeface="Wingdings" pitchFamily="2" charset="2"/>
              </a:rPr>
              <a:t>      </a:t>
            </a:r>
            <a:r>
              <a:rPr lang="fr-CH" sz="1900" b="1" u="sng" dirty="0" err="1">
                <a:solidFill>
                  <a:srgbClr val="FFFF00"/>
                </a:solidFill>
                <a:effectLst>
                  <a:outerShdw blurRad="38100" dist="38100" dir="2700000" algn="tl">
                    <a:srgbClr val="000000">
                      <a:alpha val="43137"/>
                    </a:srgbClr>
                  </a:outerShdw>
                </a:effectLst>
                <a:latin typeface="Calibri" pitchFamily="34" charset="0"/>
                <a:sym typeface="Wingdings" pitchFamily="2" charset="2"/>
              </a:rPr>
              <a:t>Treatment</a:t>
            </a:r>
            <a:r>
              <a:rPr lang="fr-CH" sz="1900" b="1" u="sng" dirty="0">
                <a:solidFill>
                  <a:srgbClr val="FFFF00"/>
                </a:solidFill>
                <a:effectLst>
                  <a:outerShdw blurRad="38100" dist="38100" dir="2700000" algn="tl">
                    <a:srgbClr val="000000">
                      <a:alpha val="43137"/>
                    </a:srgbClr>
                  </a:outerShdw>
                </a:effectLst>
                <a:latin typeface="Calibri" pitchFamily="34" charset="0"/>
                <a:sym typeface="Wingdings" pitchFamily="2" charset="2"/>
              </a:rPr>
              <a:t> Session:</a:t>
            </a:r>
            <a:endParaRPr lang="fr-CH" sz="1900" b="1" dirty="0">
              <a:solidFill>
                <a:srgbClr val="FFFF00"/>
              </a:solidFill>
              <a:effectLst>
                <a:outerShdw blurRad="38100" dist="38100" dir="2700000" algn="tl">
                  <a:srgbClr val="000000">
                    <a:alpha val="43137"/>
                  </a:srgbClr>
                </a:outerShdw>
              </a:effectLst>
              <a:latin typeface="Calibri" pitchFamily="34" charset="0"/>
              <a:sym typeface="Wingdings" pitchFamily="2" charset="2"/>
            </a:endParaRPr>
          </a:p>
          <a:p>
            <a:pPr marL="342900" indent="-342900" fontAlgn="auto">
              <a:spcBef>
                <a:spcPct val="20000"/>
              </a:spcBef>
              <a:spcAft>
                <a:spcPts val="0"/>
              </a:spcAft>
              <a:buFont typeface="Arial" pitchFamily="34" charset="0"/>
              <a:buNone/>
              <a:defRPr/>
            </a:pPr>
            <a:r>
              <a:rPr lang="fr-CH" sz="1900" i="1" dirty="0">
                <a:solidFill>
                  <a:schemeClr val="accent5">
                    <a:lumMod val="50000"/>
                  </a:schemeClr>
                </a:solidFill>
                <a:latin typeface="Calibri" pitchFamily="34" charset="0"/>
                <a:sym typeface="Wingdings" pitchFamily="2" charset="2"/>
              </a:rPr>
              <a:t>            </a:t>
            </a:r>
            <a:r>
              <a:rPr lang="fr-CH" i="1" dirty="0">
                <a:latin typeface="Calibri" pitchFamily="34" charset="0"/>
                <a:sym typeface="Wingdings" pitchFamily="2" charset="2"/>
              </a:rPr>
              <a:t>3 minutes @  400 Hz  </a:t>
            </a:r>
          </a:p>
          <a:p>
            <a:pPr marL="342900" indent="-342900" fontAlgn="auto">
              <a:spcBef>
                <a:spcPct val="20000"/>
              </a:spcBef>
              <a:spcAft>
                <a:spcPts val="0"/>
              </a:spcAft>
              <a:buFont typeface="Arial" pitchFamily="34" charset="0"/>
              <a:buNone/>
              <a:defRPr/>
            </a:pPr>
            <a:r>
              <a:rPr lang="fr-CH" i="1" dirty="0">
                <a:latin typeface="Calibri" pitchFamily="34" charset="0"/>
                <a:sym typeface="Wingdings" pitchFamily="2" charset="2"/>
              </a:rPr>
              <a:t>            </a:t>
            </a:r>
            <a:r>
              <a:rPr lang="fr-CH" b="1" i="1" dirty="0">
                <a:latin typeface="Calibri" pitchFamily="34" charset="0"/>
                <a:sym typeface="Wingdings" pitchFamily="2" charset="2"/>
              </a:rPr>
              <a:t>Max. </a:t>
            </a:r>
            <a:r>
              <a:rPr lang="fr-CH" i="1" dirty="0">
                <a:latin typeface="Calibri" pitchFamily="34" charset="0"/>
                <a:sym typeface="Wingdings" pitchFamily="2" charset="2"/>
              </a:rPr>
              <a:t>1 BD per session </a:t>
            </a:r>
          </a:p>
          <a:p>
            <a:pPr marL="342900" indent="-342900" fontAlgn="auto">
              <a:spcBef>
                <a:spcPct val="20000"/>
              </a:spcBef>
              <a:spcAft>
                <a:spcPts val="0"/>
              </a:spcAft>
              <a:buFont typeface="Arial" pitchFamily="34" charset="0"/>
              <a:buNone/>
              <a:defRPr/>
            </a:pPr>
            <a:endParaRPr lang="en-US" sz="3600" i="1" dirty="0">
              <a:latin typeface="Calibri" pitchFamily="34" charset="0"/>
            </a:endParaRPr>
          </a:p>
          <a:p>
            <a:pPr marL="342900" indent="-342900" fontAlgn="auto">
              <a:spcBef>
                <a:spcPct val="20000"/>
              </a:spcBef>
              <a:spcAft>
                <a:spcPts val="0"/>
              </a:spcAft>
              <a:defRPr/>
            </a:pPr>
            <a:endParaRPr lang="en-US" sz="3200" dirty="0">
              <a:latin typeface="+mn-lt"/>
            </a:endParaRPr>
          </a:p>
        </p:txBody>
      </p:sp>
      <p:sp>
        <p:nvSpPr>
          <p:cNvPr id="16" name="TextBox 15"/>
          <p:cNvSpPr txBox="1"/>
          <p:nvPr/>
        </p:nvSpPr>
        <p:spPr>
          <a:xfrm>
            <a:off x="2214563" y="3929063"/>
            <a:ext cx="1743075" cy="584200"/>
          </a:xfrm>
          <a:prstGeom prst="rect">
            <a:avLst/>
          </a:prstGeom>
          <a:solidFill>
            <a:schemeClr val="accent5">
              <a:lumMod val="40000"/>
              <a:lumOff val="60000"/>
            </a:schemeClr>
          </a:solidFill>
          <a:ln>
            <a:noFill/>
            <a:prstDash val="dash"/>
          </a:ln>
        </p:spPr>
        <p:style>
          <a:lnRef idx="2">
            <a:schemeClr val="accent2"/>
          </a:lnRef>
          <a:fillRef idx="1">
            <a:schemeClr val="lt1"/>
          </a:fillRef>
          <a:effectRef idx="0">
            <a:schemeClr val="accent2"/>
          </a:effectRef>
          <a:fontRef idx="minor">
            <a:schemeClr val="dk1"/>
          </a:fontRef>
        </p:style>
        <p:txBody>
          <a:bodyPr>
            <a:spAutoFit/>
          </a:bodyPr>
          <a:lstStyle/>
          <a:p>
            <a:pPr>
              <a:defRPr/>
            </a:pPr>
            <a:r>
              <a:rPr lang="fr-CH" sz="1600" dirty="0"/>
              <a:t>X = 30 </a:t>
            </a:r>
            <a:r>
              <a:rPr lang="fr-CH" sz="1400" dirty="0"/>
              <a:t>(</a:t>
            </a:r>
            <a:r>
              <a:rPr lang="fr-CH" sz="1400" dirty="0" err="1"/>
              <a:t>other</a:t>
            </a:r>
            <a:r>
              <a:rPr lang="fr-CH" sz="1400" dirty="0"/>
              <a:t> </a:t>
            </a:r>
            <a:r>
              <a:rPr lang="fr-CH" sz="1400" dirty="0" err="1"/>
              <a:t>exp</a:t>
            </a:r>
            <a:r>
              <a:rPr lang="fr-CH" sz="1400" dirty="0"/>
              <a:t>.)</a:t>
            </a:r>
            <a:endParaRPr lang="fr-CH" sz="1600" dirty="0"/>
          </a:p>
          <a:p>
            <a:pPr>
              <a:defRPr/>
            </a:pPr>
            <a:r>
              <a:rPr lang="fr-CH" sz="1600" dirty="0"/>
              <a:t>X =   6    </a:t>
            </a:r>
            <a:r>
              <a:rPr lang="fr-CH" sz="1600" b="1" dirty="0">
                <a:solidFill>
                  <a:schemeClr val="accent5">
                    <a:lumMod val="50000"/>
                  </a:schemeClr>
                </a:solidFill>
                <a:effectLst>
                  <a:outerShdw blurRad="38100" dist="38100" dir="2700000" algn="tl">
                    <a:srgbClr val="000000">
                      <a:alpha val="43137"/>
                    </a:srgbClr>
                  </a:outerShdw>
                </a:effectLst>
              </a:rPr>
              <a:t>TERA</a:t>
            </a:r>
            <a:endParaRPr lang="en-US" sz="1600" dirty="0"/>
          </a:p>
        </p:txBody>
      </p:sp>
      <p:sp>
        <p:nvSpPr>
          <p:cNvPr id="14" name="Explosion 1 13"/>
          <p:cNvSpPr/>
          <p:nvPr/>
        </p:nvSpPr>
        <p:spPr bwMode="auto">
          <a:xfrm>
            <a:off x="1714500" y="2286000"/>
            <a:ext cx="4786313" cy="2852738"/>
          </a:xfrm>
          <a:prstGeom prst="irregularSeal1">
            <a:avLst/>
          </a:prstGeom>
          <a:ln>
            <a:headEnd type="none" w="med" len="med"/>
            <a:tailEnd type="triangle" w="med" len="med"/>
          </a:ln>
        </p:spPr>
        <p:style>
          <a:lnRef idx="3">
            <a:schemeClr val="lt1"/>
          </a:lnRef>
          <a:fillRef idx="1">
            <a:schemeClr val="accent1"/>
          </a:fillRef>
          <a:effectRef idx="1">
            <a:schemeClr val="accent1"/>
          </a:effectRef>
          <a:fontRef idx="minor">
            <a:schemeClr val="lt1"/>
          </a:fontRef>
        </p:style>
        <p:txBody>
          <a:bodyPr>
            <a:spAutoFit/>
          </a:bodyPr>
          <a:lstStyle/>
          <a:p>
            <a:pPr algn="ctr">
              <a:defRPr/>
            </a:pPr>
            <a:r>
              <a:rPr lang="fr-CH" sz="2000" dirty="0">
                <a:solidFill>
                  <a:schemeClr val="bg2"/>
                </a:solidFill>
              </a:rPr>
              <a:t>Not </a:t>
            </a:r>
            <a:r>
              <a:rPr lang="fr-CH" sz="2000" dirty="0" err="1">
                <a:solidFill>
                  <a:schemeClr val="bg2"/>
                </a:solidFill>
              </a:rPr>
              <a:t>enough</a:t>
            </a:r>
            <a:r>
              <a:rPr lang="fr-CH" sz="2000" dirty="0">
                <a:solidFill>
                  <a:schemeClr val="bg2"/>
                </a:solidFill>
              </a:rPr>
              <a:t> </a:t>
            </a:r>
            <a:r>
              <a:rPr lang="fr-CH" sz="2000" dirty="0" err="1">
                <a:solidFill>
                  <a:schemeClr val="bg2"/>
                </a:solidFill>
              </a:rPr>
              <a:t>statistics</a:t>
            </a:r>
            <a:r>
              <a:rPr lang="fr-CH" sz="2000" dirty="0">
                <a:solidFill>
                  <a:schemeClr val="bg2"/>
                </a:solidFill>
              </a:rPr>
              <a:t> for </a:t>
            </a:r>
            <a:r>
              <a:rPr lang="fr-CH" sz="2000" dirty="0" err="1">
                <a:solidFill>
                  <a:schemeClr val="bg2"/>
                </a:solidFill>
              </a:rPr>
              <a:t>scaling</a:t>
            </a:r>
            <a:r>
              <a:rPr lang="fr-CH" sz="2000" dirty="0">
                <a:solidFill>
                  <a:schemeClr val="bg2"/>
                </a:solidFill>
              </a:rPr>
              <a:t> </a:t>
            </a:r>
            <a:r>
              <a:rPr lang="fr-CH" sz="2000" dirty="0" err="1">
                <a:solidFill>
                  <a:schemeClr val="bg2"/>
                </a:solidFill>
              </a:rPr>
              <a:t>law’s</a:t>
            </a:r>
            <a:r>
              <a:rPr lang="fr-CH" sz="2000" dirty="0">
                <a:solidFill>
                  <a:schemeClr val="bg2"/>
                </a:solidFill>
              </a:rPr>
              <a:t> </a:t>
            </a:r>
            <a:r>
              <a:rPr lang="fr-CH" sz="2000" dirty="0" err="1">
                <a:solidFill>
                  <a:schemeClr val="bg2"/>
                </a:solidFill>
              </a:rPr>
              <a:t>evaluation</a:t>
            </a:r>
            <a:endParaRPr lang="en-US" sz="2000" dirty="0">
              <a:solidFill>
                <a:schemeClr val="bg2"/>
              </a:solidFill>
            </a:endParaRPr>
          </a:p>
        </p:txBody>
      </p:sp>
      <p:sp>
        <p:nvSpPr>
          <p:cNvPr id="223244" name="Slide Number Placeholder 17"/>
          <p:cNvSpPr>
            <a:spLocks noGrp="1"/>
          </p:cNvSpPr>
          <p:nvPr>
            <p:ph type="sldNum" sz="quarter" idx="12"/>
          </p:nvPr>
        </p:nvSpPr>
        <p:spPr>
          <a:noFill/>
        </p:spPr>
        <p:txBody>
          <a:bodyPr/>
          <a:lstStyle/>
          <a:p>
            <a:pPr fontAlgn="base">
              <a:spcAft>
                <a:spcPct val="0"/>
              </a:spcAft>
            </a:pPr>
            <a:fld id="{9C4B70F4-C22A-410F-A4CE-E09D4FC10021}" type="slidenum">
              <a:rPr lang="en-US" smtClean="0"/>
              <a:pPr fontAlgn="base">
                <a:spcAft>
                  <a:spcPct val="0"/>
                </a:spcAft>
              </a:pPr>
              <a:t>23</a:t>
            </a:fld>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66688"/>
            <a:ext cx="7772400" cy="585787"/>
          </a:xfrm>
        </p:spPr>
        <p:txBody>
          <a:bodyPr/>
          <a:lstStyle/>
          <a:p>
            <a:pPr>
              <a:defRPr/>
            </a:pPr>
            <a:r>
              <a:rPr lang="fr-CH" sz="3200" dirty="0" smtClean="0"/>
              <a:t>Surface inspection </a:t>
            </a:r>
            <a:r>
              <a:rPr lang="fr-CH" sz="3200" dirty="0" err="1" smtClean="0"/>
              <a:t>around</a:t>
            </a:r>
            <a:r>
              <a:rPr lang="fr-CH" sz="3200" dirty="0" smtClean="0"/>
              <a:t> </a:t>
            </a:r>
            <a:r>
              <a:rPr lang="fr-CH" sz="3200" dirty="0" err="1" smtClean="0"/>
              <a:t>nose</a:t>
            </a:r>
            <a:r>
              <a:rPr lang="fr-CH" sz="3200" dirty="0" smtClean="0"/>
              <a:t> </a:t>
            </a:r>
            <a:r>
              <a:rPr lang="fr-CH" sz="3200" dirty="0" err="1" smtClean="0"/>
              <a:t>region</a:t>
            </a:r>
            <a:endParaRPr lang="en-US" sz="3200" dirty="0"/>
          </a:p>
        </p:txBody>
      </p:sp>
      <p:sp>
        <p:nvSpPr>
          <p:cNvPr id="261125" name="Content Placeholder 2"/>
          <p:cNvSpPr>
            <a:spLocks noGrp="1"/>
          </p:cNvSpPr>
          <p:nvPr>
            <p:ph idx="1"/>
          </p:nvPr>
        </p:nvSpPr>
        <p:spPr>
          <a:xfrm>
            <a:off x="571500" y="4143375"/>
            <a:ext cx="2643188" cy="785813"/>
          </a:xfrm>
        </p:spPr>
        <p:txBody>
          <a:bodyPr/>
          <a:lstStyle/>
          <a:p>
            <a:pPr algn="ctr">
              <a:buFont typeface="Wingdings" pitchFamily="2" charset="2"/>
              <a:buNone/>
            </a:pPr>
            <a:r>
              <a:rPr lang="fr-CH" i="1" u="sng" smtClean="0"/>
              <a:t>Activity in the cavity</a:t>
            </a:r>
            <a:r>
              <a:rPr lang="fr-CH" i="1" smtClean="0"/>
              <a:t>:</a:t>
            </a:r>
          </a:p>
          <a:p>
            <a:pPr algn="ctr">
              <a:buFont typeface="Wingdings" pitchFamily="2" charset="2"/>
              <a:buNone/>
            </a:pPr>
            <a:r>
              <a:rPr lang="fr-CH" smtClean="0"/>
              <a:t>~ 14000 breakdowns</a:t>
            </a:r>
          </a:p>
        </p:txBody>
      </p:sp>
      <p:sp>
        <p:nvSpPr>
          <p:cNvPr id="261126" name="Footer Placeholder 4"/>
          <p:cNvSpPr>
            <a:spLocks noGrp="1"/>
          </p:cNvSpPr>
          <p:nvPr>
            <p:ph type="ftr" sz="quarter" idx="11"/>
          </p:nvPr>
        </p:nvSpPr>
        <p:spPr>
          <a:noFill/>
        </p:spPr>
        <p:txBody>
          <a:bodyPr/>
          <a:lstStyle/>
          <a:p>
            <a:pPr fontAlgn="base">
              <a:spcAft>
                <a:spcPct val="0"/>
              </a:spcAft>
            </a:pPr>
            <a:r>
              <a:rPr lang="en-US" smtClean="0"/>
              <a:t>Silvia Verdú-Andrés</a:t>
            </a:r>
          </a:p>
        </p:txBody>
      </p:sp>
      <p:graphicFrame>
        <p:nvGraphicFramePr>
          <p:cNvPr id="261123" name="Object 18"/>
          <p:cNvGraphicFramePr>
            <a:graphicFrameLocks noChangeAspect="1"/>
          </p:cNvGraphicFramePr>
          <p:nvPr/>
        </p:nvGraphicFramePr>
        <p:xfrm>
          <a:off x="642938" y="1042988"/>
          <a:ext cx="1857375" cy="2778125"/>
        </p:xfrm>
        <a:graphic>
          <a:graphicData uri="http://schemas.openxmlformats.org/presentationml/2006/ole">
            <p:oleObj spid="_x0000_s261123" r:id="rId4" imgW="3247619" imgH="4858428" progId="">
              <p:embed/>
            </p:oleObj>
          </a:graphicData>
        </a:graphic>
      </p:graphicFrame>
      <p:sp>
        <p:nvSpPr>
          <p:cNvPr id="13" name="Content Placeholder 2"/>
          <p:cNvSpPr txBox="1">
            <a:spLocks/>
          </p:cNvSpPr>
          <p:nvPr/>
        </p:nvSpPr>
        <p:spPr bwMode="auto">
          <a:xfrm>
            <a:off x="6215063" y="714375"/>
            <a:ext cx="3071812" cy="500063"/>
          </a:xfrm>
          <a:prstGeom prst="rect">
            <a:avLst/>
          </a:prstGeom>
          <a:noFill/>
          <a:ln w="9525">
            <a:noFill/>
            <a:miter lim="800000"/>
            <a:headEnd/>
            <a:tailEnd/>
          </a:ln>
        </p:spPr>
        <p:txBody>
          <a:bodyPr/>
          <a:lstStyle/>
          <a:p>
            <a:pPr marL="342900" indent="-342900" eaLnBrk="0" hangingPunct="0">
              <a:spcBef>
                <a:spcPct val="20000"/>
              </a:spcBef>
              <a:buClr>
                <a:schemeClr val="folHlink"/>
              </a:buClr>
              <a:buFont typeface="Wingdings" pitchFamily="2" charset="2"/>
              <a:buNone/>
              <a:defRPr/>
            </a:pPr>
            <a:r>
              <a:rPr lang="fr-CH" i="1" kern="0" dirty="0">
                <a:solidFill>
                  <a:schemeClr val="folHlink"/>
                </a:solidFill>
                <a:latin typeface="+mn-lt"/>
              </a:rPr>
              <a:t>[90X Optical Microscope]</a:t>
            </a:r>
          </a:p>
        </p:txBody>
      </p:sp>
      <p:sp>
        <p:nvSpPr>
          <p:cNvPr id="14" name="Up Arrow 13"/>
          <p:cNvSpPr/>
          <p:nvPr/>
        </p:nvSpPr>
        <p:spPr bwMode="auto">
          <a:xfrm rot="-2700000">
            <a:off x="2193925" y="2724150"/>
            <a:ext cx="549275" cy="822325"/>
          </a:xfrm>
          <a:prstGeom prst="upArrow">
            <a:avLst/>
          </a:prstGeom>
          <a:solidFill>
            <a:schemeClr val="accent1">
              <a:alpha val="71000"/>
            </a:schemeClr>
          </a:solidFill>
          <a:ln>
            <a:noFill/>
            <a:headEnd type="none" w="med" len="med"/>
            <a:tailEnd type="triangle" w="med" len="med"/>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spcBef>
                <a:spcPct val="50000"/>
              </a:spcBef>
              <a:defRPr/>
            </a:pPr>
            <a:endParaRPr lang="en-US" sz="2000">
              <a:solidFill>
                <a:schemeClr val="folHlink"/>
              </a:solidFill>
            </a:endParaRPr>
          </a:p>
        </p:txBody>
      </p:sp>
      <p:grpSp>
        <p:nvGrpSpPr>
          <p:cNvPr id="261129" name="Group 30"/>
          <p:cNvGrpSpPr>
            <a:grpSpLocks/>
          </p:cNvGrpSpPr>
          <p:nvPr/>
        </p:nvGrpSpPr>
        <p:grpSpPr bwMode="auto">
          <a:xfrm>
            <a:off x="4429125" y="2214563"/>
            <a:ext cx="4286250" cy="3929062"/>
            <a:chOff x="4429124" y="2214554"/>
            <a:chExt cx="4286280" cy="3929090"/>
          </a:xfrm>
        </p:grpSpPr>
        <p:grpSp>
          <p:nvGrpSpPr>
            <p:cNvPr id="261131" name="Group 11"/>
            <p:cNvGrpSpPr>
              <a:grpSpLocks/>
            </p:cNvGrpSpPr>
            <p:nvPr/>
          </p:nvGrpSpPr>
          <p:grpSpPr bwMode="auto">
            <a:xfrm>
              <a:off x="4429124" y="2214554"/>
              <a:ext cx="4286280" cy="3929090"/>
              <a:chOff x="642910" y="2643182"/>
              <a:chExt cx="3429024" cy="3071834"/>
            </a:xfrm>
          </p:grpSpPr>
          <p:pic>
            <p:nvPicPr>
              <p:cNvPr id="261141" name="Picture 3"/>
              <p:cNvPicPr>
                <a:picLocks noChangeAspect="1" noChangeArrowheads="1"/>
              </p:cNvPicPr>
              <p:nvPr/>
            </p:nvPicPr>
            <p:blipFill>
              <a:blip r:embed="rId5" cstate="print"/>
              <a:srcRect l="16968" t="7942" r="17249" b="49702"/>
              <a:stretch>
                <a:fillRect/>
              </a:stretch>
            </p:blipFill>
            <p:spPr bwMode="auto">
              <a:xfrm>
                <a:off x="642910" y="2643182"/>
                <a:ext cx="3357586" cy="3071834"/>
              </a:xfrm>
              <a:prstGeom prst="rect">
                <a:avLst/>
              </a:prstGeom>
              <a:noFill/>
              <a:ln w="9525">
                <a:noFill/>
                <a:miter lim="800000"/>
                <a:headEnd/>
                <a:tailEnd/>
              </a:ln>
            </p:spPr>
          </p:pic>
          <p:cxnSp>
            <p:nvCxnSpPr>
              <p:cNvPr id="11" name="Straight Connector 10"/>
              <p:cNvCxnSpPr/>
              <p:nvPr/>
            </p:nvCxnSpPr>
            <p:spPr>
              <a:xfrm>
                <a:off x="642910" y="5715016"/>
                <a:ext cx="3429024" cy="0"/>
              </a:xfrm>
              <a:prstGeom prst="line">
                <a:avLst/>
              </a:prstGeom>
              <a:ln w="76200">
                <a:prstDash val="dashDot"/>
              </a:ln>
            </p:spPr>
            <p:style>
              <a:lnRef idx="2">
                <a:schemeClr val="dk1"/>
              </a:lnRef>
              <a:fillRef idx="0">
                <a:schemeClr val="dk1"/>
              </a:fillRef>
              <a:effectRef idx="1">
                <a:schemeClr val="dk1"/>
              </a:effectRef>
              <a:fontRef idx="minor">
                <a:schemeClr val="tx1"/>
              </a:fontRef>
            </p:style>
          </p:cxnSp>
        </p:grpSp>
        <p:sp>
          <p:nvSpPr>
            <p:cNvPr id="15" name="Multiply 14"/>
            <p:cNvSpPr/>
            <p:nvPr/>
          </p:nvSpPr>
          <p:spPr bwMode="auto">
            <a:xfrm>
              <a:off x="7072331" y="5286388"/>
              <a:ext cx="285752" cy="285752"/>
            </a:xfrm>
            <a:prstGeom prst="mathMultiply">
              <a:avLst/>
            </a:prstGeom>
            <a:solidFill>
              <a:srgbClr val="FF0000"/>
            </a:solidFill>
            <a:ln w="28575" cap="flat" cmpd="sng" algn="ctr">
              <a:solidFill>
                <a:schemeClr val="bg2"/>
              </a:solidFill>
              <a:prstDash val="solid"/>
              <a:round/>
              <a:headEnd type="none" w="med" len="med"/>
              <a:tailEnd type="triangle" w="med" len="med"/>
            </a:ln>
            <a:effectLst/>
          </p:spPr>
          <p:txBody>
            <a:bodyPr>
              <a:spAutoFit/>
            </a:bodyPr>
            <a:lstStyle/>
            <a:p>
              <a:pPr algn="ctr">
                <a:spcBef>
                  <a:spcPct val="50000"/>
                </a:spcBef>
                <a:defRPr/>
              </a:pPr>
              <a:endParaRPr lang="en-US" sz="2000">
                <a:solidFill>
                  <a:schemeClr val="folHlink"/>
                </a:solidFill>
              </a:endParaRPr>
            </a:p>
          </p:txBody>
        </p:sp>
        <p:sp>
          <p:nvSpPr>
            <p:cNvPr id="16" name="Multiply 15"/>
            <p:cNvSpPr/>
            <p:nvPr/>
          </p:nvSpPr>
          <p:spPr bwMode="auto">
            <a:xfrm>
              <a:off x="6715140" y="5429264"/>
              <a:ext cx="285752" cy="285752"/>
            </a:xfrm>
            <a:prstGeom prst="mathMultiply">
              <a:avLst/>
            </a:prstGeom>
            <a:solidFill>
              <a:srgbClr val="FF00FF"/>
            </a:solidFill>
            <a:ln w="28575" cap="flat" cmpd="sng" algn="ctr">
              <a:solidFill>
                <a:schemeClr val="bg2"/>
              </a:solidFill>
              <a:prstDash val="solid"/>
              <a:round/>
              <a:headEnd type="none" w="med" len="med"/>
              <a:tailEnd type="triangle" w="med" len="med"/>
            </a:ln>
            <a:effectLst/>
          </p:spPr>
          <p:txBody>
            <a:bodyPr>
              <a:spAutoFit/>
            </a:bodyPr>
            <a:lstStyle/>
            <a:p>
              <a:pPr algn="ctr">
                <a:spcBef>
                  <a:spcPct val="50000"/>
                </a:spcBef>
                <a:defRPr/>
              </a:pPr>
              <a:endParaRPr lang="en-US" sz="2000">
                <a:solidFill>
                  <a:schemeClr val="folHlink"/>
                </a:solidFill>
              </a:endParaRPr>
            </a:p>
          </p:txBody>
        </p:sp>
        <p:sp>
          <p:nvSpPr>
            <p:cNvPr id="17" name="Multiply 16"/>
            <p:cNvSpPr/>
            <p:nvPr/>
          </p:nvSpPr>
          <p:spPr bwMode="auto">
            <a:xfrm>
              <a:off x="6643703" y="5500702"/>
              <a:ext cx="285752" cy="285752"/>
            </a:xfrm>
            <a:prstGeom prst="mathMultiply">
              <a:avLst/>
            </a:prstGeom>
            <a:solidFill>
              <a:schemeClr val="bg1"/>
            </a:solidFill>
            <a:ln w="28575" cap="flat" cmpd="sng" algn="ctr">
              <a:solidFill>
                <a:schemeClr val="bg2"/>
              </a:solidFill>
              <a:prstDash val="solid"/>
              <a:round/>
              <a:headEnd type="none" w="med" len="med"/>
              <a:tailEnd type="triangle" w="med" len="med"/>
            </a:ln>
            <a:effectLst/>
          </p:spPr>
          <p:txBody>
            <a:bodyPr>
              <a:spAutoFit/>
            </a:bodyPr>
            <a:lstStyle/>
            <a:p>
              <a:pPr algn="ctr">
                <a:spcBef>
                  <a:spcPct val="50000"/>
                </a:spcBef>
                <a:defRPr/>
              </a:pPr>
              <a:endParaRPr lang="en-US" sz="2000">
                <a:solidFill>
                  <a:schemeClr val="folHlink"/>
                </a:solidFill>
              </a:endParaRPr>
            </a:p>
          </p:txBody>
        </p:sp>
        <p:sp>
          <p:nvSpPr>
            <p:cNvPr id="24" name="Multiply 23"/>
            <p:cNvSpPr/>
            <p:nvPr/>
          </p:nvSpPr>
          <p:spPr bwMode="auto">
            <a:xfrm>
              <a:off x="4643439" y="2773358"/>
              <a:ext cx="285752" cy="285752"/>
            </a:xfrm>
            <a:prstGeom prst="mathMultiply">
              <a:avLst/>
            </a:prstGeom>
            <a:solidFill>
              <a:srgbClr val="FF0000"/>
            </a:solidFill>
            <a:ln w="28575" cap="flat" cmpd="sng" algn="ctr">
              <a:solidFill>
                <a:schemeClr val="bg2"/>
              </a:solidFill>
              <a:prstDash val="solid"/>
              <a:round/>
              <a:headEnd type="none" w="med" len="med"/>
              <a:tailEnd type="triangle" w="med" len="med"/>
            </a:ln>
            <a:effectLst/>
          </p:spPr>
          <p:txBody>
            <a:bodyPr>
              <a:spAutoFit/>
            </a:bodyPr>
            <a:lstStyle/>
            <a:p>
              <a:pPr algn="ctr">
                <a:spcBef>
                  <a:spcPct val="50000"/>
                </a:spcBef>
                <a:defRPr/>
              </a:pPr>
              <a:endParaRPr lang="en-US" sz="2000">
                <a:solidFill>
                  <a:schemeClr val="folHlink"/>
                </a:solidFill>
              </a:endParaRPr>
            </a:p>
          </p:txBody>
        </p:sp>
        <p:sp>
          <p:nvSpPr>
            <p:cNvPr id="25" name="Multiply 24"/>
            <p:cNvSpPr/>
            <p:nvPr/>
          </p:nvSpPr>
          <p:spPr bwMode="auto">
            <a:xfrm>
              <a:off x="4643439" y="2416167"/>
              <a:ext cx="285752" cy="285752"/>
            </a:xfrm>
            <a:prstGeom prst="mathMultiply">
              <a:avLst/>
            </a:prstGeom>
            <a:solidFill>
              <a:schemeClr val="bg1"/>
            </a:solidFill>
            <a:ln w="28575" cap="flat" cmpd="sng" algn="ctr">
              <a:solidFill>
                <a:schemeClr val="bg2"/>
              </a:solidFill>
              <a:prstDash val="solid"/>
              <a:round/>
              <a:headEnd type="none" w="med" len="med"/>
              <a:tailEnd type="triangle" w="med" len="med"/>
            </a:ln>
            <a:effectLst/>
          </p:spPr>
          <p:txBody>
            <a:bodyPr>
              <a:spAutoFit/>
            </a:bodyPr>
            <a:lstStyle/>
            <a:p>
              <a:pPr algn="ctr">
                <a:spcBef>
                  <a:spcPct val="50000"/>
                </a:spcBef>
                <a:defRPr/>
              </a:pPr>
              <a:endParaRPr lang="en-US" sz="2000">
                <a:solidFill>
                  <a:schemeClr val="folHlink"/>
                </a:solidFill>
              </a:endParaRPr>
            </a:p>
          </p:txBody>
        </p:sp>
        <p:sp>
          <p:nvSpPr>
            <p:cNvPr id="26" name="Multiply 25"/>
            <p:cNvSpPr/>
            <p:nvPr/>
          </p:nvSpPr>
          <p:spPr bwMode="auto">
            <a:xfrm>
              <a:off x="4643439" y="3130548"/>
              <a:ext cx="285752" cy="285752"/>
            </a:xfrm>
            <a:prstGeom prst="mathMultiply">
              <a:avLst/>
            </a:prstGeom>
            <a:solidFill>
              <a:srgbClr val="FF00FF"/>
            </a:solidFill>
            <a:ln w="28575" cap="flat" cmpd="sng" algn="ctr">
              <a:solidFill>
                <a:schemeClr val="bg2"/>
              </a:solidFill>
              <a:prstDash val="solid"/>
              <a:round/>
              <a:headEnd type="none" w="med" len="med"/>
              <a:tailEnd type="triangle" w="med" len="med"/>
            </a:ln>
            <a:effectLst/>
          </p:spPr>
          <p:txBody>
            <a:bodyPr>
              <a:spAutoFit/>
            </a:bodyPr>
            <a:lstStyle/>
            <a:p>
              <a:pPr algn="ctr">
                <a:spcBef>
                  <a:spcPct val="50000"/>
                </a:spcBef>
                <a:defRPr/>
              </a:pPr>
              <a:endParaRPr lang="en-US" sz="2000">
                <a:solidFill>
                  <a:schemeClr val="folHlink"/>
                </a:solidFill>
              </a:endParaRPr>
            </a:p>
          </p:txBody>
        </p:sp>
        <p:sp>
          <p:nvSpPr>
            <p:cNvPr id="27" name="TextBox 26"/>
            <p:cNvSpPr txBox="1"/>
            <p:nvPr/>
          </p:nvSpPr>
          <p:spPr>
            <a:xfrm>
              <a:off x="4929191" y="2344730"/>
              <a:ext cx="928693" cy="369890"/>
            </a:xfrm>
            <a:prstGeom prst="rect">
              <a:avLst/>
            </a:prstGeom>
            <a:noFill/>
          </p:spPr>
          <p:txBody>
            <a:bodyPr wrap="none">
              <a:spAutoFit/>
            </a:bodyPr>
            <a:lstStyle/>
            <a:p>
              <a:pPr>
                <a:defRPr/>
              </a:pPr>
              <a:r>
                <a:rPr lang="fr-CH" b="1" dirty="0">
                  <a:solidFill>
                    <a:schemeClr val="bg1"/>
                  </a:solidFill>
                  <a:effectLst>
                    <a:outerShdw blurRad="38100" dist="38100" dir="2700000" algn="tl">
                      <a:srgbClr val="000000">
                        <a:alpha val="43137"/>
                      </a:srgbClr>
                    </a:outerShdw>
                  </a:effectLst>
                </a:rPr>
                <a:t>max. E</a:t>
              </a:r>
              <a:endParaRPr lang="en-US" b="1" dirty="0">
                <a:solidFill>
                  <a:schemeClr val="bg1"/>
                </a:solidFill>
                <a:effectLst>
                  <a:outerShdw blurRad="38100" dist="38100" dir="2700000" algn="tl">
                    <a:srgbClr val="000000">
                      <a:alpha val="43137"/>
                    </a:srgbClr>
                  </a:outerShdw>
                </a:effectLst>
              </a:endParaRPr>
            </a:p>
          </p:txBody>
        </p:sp>
        <p:sp>
          <p:nvSpPr>
            <p:cNvPr id="28" name="TextBox 27"/>
            <p:cNvSpPr txBox="1"/>
            <p:nvPr/>
          </p:nvSpPr>
          <p:spPr>
            <a:xfrm>
              <a:off x="4929191" y="2701919"/>
              <a:ext cx="941394" cy="369891"/>
            </a:xfrm>
            <a:prstGeom prst="rect">
              <a:avLst/>
            </a:prstGeom>
            <a:noFill/>
          </p:spPr>
          <p:txBody>
            <a:bodyPr wrap="none">
              <a:spAutoFit/>
            </a:bodyPr>
            <a:lstStyle/>
            <a:p>
              <a:pPr>
                <a:defRPr/>
              </a:pPr>
              <a:r>
                <a:rPr lang="fr-CH" b="1" dirty="0">
                  <a:solidFill>
                    <a:srgbClr val="FF0000"/>
                  </a:solidFill>
                  <a:effectLst>
                    <a:outerShdw blurRad="38100" dist="38100" dir="2700000" algn="tl">
                      <a:srgbClr val="000000">
                        <a:alpha val="43137"/>
                      </a:srgbClr>
                    </a:outerShdw>
                  </a:effectLst>
                </a:rPr>
                <a:t>max. H</a:t>
              </a:r>
              <a:endParaRPr lang="en-US" b="1" dirty="0">
                <a:solidFill>
                  <a:srgbClr val="FF0000"/>
                </a:solidFill>
                <a:effectLst>
                  <a:outerShdw blurRad="38100" dist="38100" dir="2700000" algn="tl">
                    <a:srgbClr val="000000">
                      <a:alpha val="43137"/>
                    </a:srgbClr>
                  </a:outerShdw>
                </a:effectLst>
              </a:endParaRPr>
            </a:p>
          </p:txBody>
        </p:sp>
        <p:sp>
          <p:nvSpPr>
            <p:cNvPr id="29" name="TextBox 28"/>
            <p:cNvSpPr txBox="1"/>
            <p:nvPr/>
          </p:nvSpPr>
          <p:spPr>
            <a:xfrm>
              <a:off x="4929191" y="3059110"/>
              <a:ext cx="1012832" cy="369890"/>
            </a:xfrm>
            <a:prstGeom prst="rect">
              <a:avLst/>
            </a:prstGeom>
            <a:noFill/>
          </p:spPr>
          <p:txBody>
            <a:bodyPr wrap="none">
              <a:spAutoFit/>
            </a:bodyPr>
            <a:lstStyle/>
            <a:p>
              <a:pPr>
                <a:defRPr/>
              </a:pPr>
              <a:r>
                <a:rPr lang="fr-CH" b="1" dirty="0">
                  <a:solidFill>
                    <a:srgbClr val="FF00FF"/>
                  </a:solidFill>
                  <a:effectLst>
                    <a:outerShdw blurRad="38100" dist="38100" dir="2700000" algn="tl">
                      <a:srgbClr val="000000">
                        <a:alpha val="43137"/>
                      </a:srgbClr>
                    </a:outerShdw>
                  </a:effectLst>
                </a:rPr>
                <a:t>max. </a:t>
              </a:r>
              <a:r>
                <a:rPr lang="fr-CH" b="1" dirty="0" err="1">
                  <a:solidFill>
                    <a:srgbClr val="FF00FF"/>
                  </a:solidFill>
                  <a:effectLst>
                    <a:outerShdw blurRad="38100" dist="38100" dir="2700000" algn="tl">
                      <a:srgbClr val="000000">
                        <a:alpha val="43137"/>
                      </a:srgbClr>
                    </a:outerShdw>
                  </a:effectLst>
                </a:rPr>
                <a:t>S</a:t>
              </a:r>
              <a:r>
                <a:rPr lang="fr-CH" b="1" baseline="-25000" dirty="0" err="1">
                  <a:solidFill>
                    <a:srgbClr val="FF00FF"/>
                  </a:solidFill>
                  <a:effectLst>
                    <a:outerShdw blurRad="38100" dist="38100" dir="2700000" algn="tl">
                      <a:srgbClr val="000000">
                        <a:alpha val="43137"/>
                      </a:srgbClr>
                    </a:outerShdw>
                  </a:effectLst>
                </a:rPr>
                <a:t>c</a:t>
              </a:r>
              <a:endParaRPr lang="en-US" b="1" baseline="-25000" dirty="0">
                <a:solidFill>
                  <a:srgbClr val="FF00FF"/>
                </a:solidFill>
                <a:effectLst>
                  <a:outerShdw blurRad="38100" dist="38100" dir="2700000" algn="tl">
                    <a:srgbClr val="000000">
                      <a:alpha val="43137"/>
                    </a:srgbClr>
                  </a:outerShdw>
                </a:effectLst>
              </a:endParaRPr>
            </a:p>
          </p:txBody>
        </p:sp>
      </p:grpSp>
      <p:sp>
        <p:nvSpPr>
          <p:cNvPr id="261130" name="Slide Number Placeholder 20"/>
          <p:cNvSpPr>
            <a:spLocks noGrp="1"/>
          </p:cNvSpPr>
          <p:nvPr>
            <p:ph type="sldNum" sz="quarter" idx="12"/>
          </p:nvPr>
        </p:nvSpPr>
        <p:spPr>
          <a:noFill/>
        </p:spPr>
        <p:txBody>
          <a:bodyPr/>
          <a:lstStyle/>
          <a:p>
            <a:pPr fontAlgn="base">
              <a:spcAft>
                <a:spcPct val="0"/>
              </a:spcAft>
            </a:pPr>
            <a:fld id="{3D359EC7-7EFD-492E-A74F-2CFE4AEC585C}" type="slidenum">
              <a:rPr lang="en-US" smtClean="0"/>
              <a:pPr fontAlgn="base">
                <a:spcAft>
                  <a:spcPct val="0"/>
                </a:spcAft>
              </a:pPr>
              <a:t>24</a:t>
            </a:fld>
            <a:endParaRPr 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7" name="Footer Placeholder 3"/>
          <p:cNvSpPr>
            <a:spLocks noGrp="1"/>
          </p:cNvSpPr>
          <p:nvPr>
            <p:ph type="ftr" sz="quarter" idx="11"/>
          </p:nvPr>
        </p:nvSpPr>
        <p:spPr>
          <a:noFill/>
        </p:spPr>
        <p:txBody>
          <a:bodyPr/>
          <a:lstStyle/>
          <a:p>
            <a:pPr fontAlgn="base">
              <a:spcAft>
                <a:spcPct val="0"/>
              </a:spcAft>
            </a:pPr>
            <a:r>
              <a:rPr lang="en-US" smtClean="0"/>
              <a:t>Silvia Verdú-Andrés</a:t>
            </a:r>
          </a:p>
        </p:txBody>
      </p:sp>
      <p:sp>
        <p:nvSpPr>
          <p:cNvPr id="5" name="Rectangle 2"/>
          <p:cNvSpPr>
            <a:spLocks noGrp="1"/>
          </p:cNvSpPr>
          <p:nvPr>
            <p:ph type="title" idx="4294967295"/>
          </p:nvPr>
        </p:nvSpPr>
        <p:spPr>
          <a:xfrm>
            <a:off x="785813" y="290513"/>
            <a:ext cx="8129587" cy="584200"/>
          </a:xfrm>
        </p:spPr>
        <p:txBody>
          <a:bodyPr/>
          <a:lstStyle/>
          <a:p>
            <a:pPr>
              <a:defRPr/>
            </a:pPr>
            <a:r>
              <a:rPr lang="en-US" sz="3200" dirty="0" smtClean="0"/>
              <a:t>Surface inspection around nose region</a:t>
            </a:r>
            <a:r>
              <a:rPr lang="en-US" sz="2800" dirty="0" smtClean="0">
                <a:solidFill>
                  <a:schemeClr val="tx1"/>
                </a:solidFill>
              </a:rPr>
              <a:t> </a:t>
            </a:r>
            <a:endParaRPr lang="en-US" sz="3200" dirty="0" smtClean="0">
              <a:solidFill>
                <a:schemeClr val="tx1"/>
              </a:solidFill>
            </a:endParaRPr>
          </a:p>
        </p:txBody>
      </p:sp>
      <p:grpSp>
        <p:nvGrpSpPr>
          <p:cNvPr id="290819" name="Group 31"/>
          <p:cNvGrpSpPr>
            <a:grpSpLocks/>
          </p:cNvGrpSpPr>
          <p:nvPr/>
        </p:nvGrpSpPr>
        <p:grpSpPr bwMode="auto">
          <a:xfrm>
            <a:off x="857250" y="1143000"/>
            <a:ext cx="7858125" cy="5143500"/>
            <a:chOff x="5857884" y="1000108"/>
            <a:chExt cx="5758828" cy="4319121"/>
          </a:xfrm>
        </p:grpSpPr>
        <p:pic>
          <p:nvPicPr>
            <p:cNvPr id="290825" name="Picture 10" descr="menouno50.jpg"/>
            <p:cNvPicPr>
              <a:picLocks noChangeAspect="1"/>
            </p:cNvPicPr>
            <p:nvPr/>
          </p:nvPicPr>
          <p:blipFill>
            <a:blip r:embed="rId3" cstate="print"/>
            <a:srcRect/>
            <a:stretch>
              <a:fillRect/>
            </a:stretch>
          </p:blipFill>
          <p:spPr bwMode="auto">
            <a:xfrm>
              <a:off x="5857884" y="1000108"/>
              <a:ext cx="5758828" cy="4319121"/>
            </a:xfrm>
            <a:prstGeom prst="rect">
              <a:avLst/>
            </a:prstGeom>
            <a:noFill/>
            <a:ln w="9525">
              <a:noFill/>
              <a:miter lim="800000"/>
              <a:headEnd/>
              <a:tailEnd/>
            </a:ln>
          </p:spPr>
        </p:pic>
        <p:sp>
          <p:nvSpPr>
            <p:cNvPr id="8" name="Rectangle 7"/>
            <p:cNvSpPr/>
            <p:nvPr/>
          </p:nvSpPr>
          <p:spPr bwMode="auto">
            <a:xfrm>
              <a:off x="6000760" y="1142984"/>
              <a:ext cx="914400" cy="400110"/>
            </a:xfrm>
            <a:prstGeom prst="rect">
              <a:avLst/>
            </a:prstGeom>
            <a:ln>
              <a:headEnd type="none" w="med" len="med"/>
              <a:tailEnd type="triangle" w="med" len="med"/>
            </a:ln>
          </p:spPr>
          <p:style>
            <a:lnRef idx="2">
              <a:schemeClr val="accent6"/>
            </a:lnRef>
            <a:fillRef idx="1">
              <a:schemeClr val="lt1"/>
            </a:fillRef>
            <a:effectRef idx="0">
              <a:schemeClr val="accent6"/>
            </a:effectRef>
            <a:fontRef idx="minor">
              <a:schemeClr val="dk1"/>
            </a:fontRef>
          </p:style>
          <p:txBody>
            <a:bodyPr>
              <a:spAutoFit/>
            </a:bodyPr>
            <a:lstStyle/>
            <a:p>
              <a:pPr algn="ctr">
                <a:spcBef>
                  <a:spcPct val="50000"/>
                </a:spcBef>
                <a:defRPr/>
              </a:pPr>
              <a:r>
                <a:rPr lang="fr-CH"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50X</a:t>
              </a:r>
              <a:endParaRPr 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2" name="Left-Right Arrow 11"/>
            <p:cNvSpPr/>
            <p:nvPr/>
          </p:nvSpPr>
          <p:spPr bwMode="auto">
            <a:xfrm>
              <a:off x="10215979" y="5215250"/>
              <a:ext cx="1371648" cy="90648"/>
            </a:xfrm>
            <a:prstGeom prst="leftRightArrow">
              <a:avLst/>
            </a:prstGeom>
            <a:ln>
              <a:headEnd type="none" w="med" len="med"/>
              <a:tailEnd type="triangle" w="med" len="med"/>
            </a:ln>
          </p:spPr>
          <p:style>
            <a:lnRef idx="1">
              <a:schemeClr val="accent4"/>
            </a:lnRef>
            <a:fillRef idx="2">
              <a:schemeClr val="accent4"/>
            </a:fillRef>
            <a:effectRef idx="1">
              <a:schemeClr val="accent4"/>
            </a:effectRef>
            <a:fontRef idx="minor">
              <a:schemeClr val="dk1"/>
            </a:fontRef>
          </p:style>
          <p:txBody>
            <a:bodyPr>
              <a:spAutoFit/>
            </a:bodyPr>
            <a:lstStyle/>
            <a:p>
              <a:pPr algn="ctr">
                <a:spcBef>
                  <a:spcPct val="50000"/>
                </a:spcBef>
                <a:defRPr/>
              </a:pPr>
              <a:endParaRPr lang="en-US" sz="2000">
                <a:solidFill>
                  <a:schemeClr val="folHlink"/>
                </a:solidFill>
              </a:endParaRPr>
            </a:p>
          </p:txBody>
        </p:sp>
        <p:sp>
          <p:nvSpPr>
            <p:cNvPr id="13" name="Rectangle 12"/>
            <p:cNvSpPr/>
            <p:nvPr/>
          </p:nvSpPr>
          <p:spPr bwMode="auto">
            <a:xfrm>
              <a:off x="10358478" y="4917056"/>
              <a:ext cx="1057276" cy="369332"/>
            </a:xfrm>
            <a:prstGeom prst="rect">
              <a:avLst/>
            </a:prstGeom>
            <a:noFill/>
            <a:ln>
              <a:noFill/>
              <a:headEnd type="none" w="med" len="med"/>
              <a:tailEnd type="triangle" w="med" len="med"/>
            </a:ln>
          </p:spPr>
          <p:style>
            <a:lnRef idx="1">
              <a:schemeClr val="accent4"/>
            </a:lnRef>
            <a:fillRef idx="2">
              <a:schemeClr val="accent4"/>
            </a:fillRef>
            <a:effectRef idx="1">
              <a:schemeClr val="accent4"/>
            </a:effectRef>
            <a:fontRef idx="minor">
              <a:schemeClr val="dk1"/>
            </a:fontRef>
          </p:style>
          <p:txBody>
            <a:bodyPr>
              <a:spAutoFit/>
            </a:bodyPr>
            <a:lstStyle/>
            <a:p>
              <a:pPr algn="ctr">
                <a:spcBef>
                  <a:spcPct val="50000"/>
                </a:spcBef>
                <a:defRPr/>
              </a:pPr>
              <a:r>
                <a:rPr lang="fr-CH" b="1" dirty="0">
                  <a:ln w="1905"/>
                  <a:solidFill>
                    <a:schemeClr val="tx1"/>
                  </a:solidFill>
                  <a:effectLst>
                    <a:innerShdw blurRad="69850" dist="43180" dir="5400000">
                      <a:srgbClr val="000000">
                        <a:alpha val="65000"/>
                      </a:srgbClr>
                    </a:innerShdw>
                  </a:effectLst>
                </a:rPr>
                <a:t>0.5 mm</a:t>
              </a:r>
              <a:endParaRPr lang="en-US" b="1" dirty="0">
                <a:ln w="1905"/>
                <a:solidFill>
                  <a:schemeClr val="tx1"/>
                </a:solidFill>
                <a:effectLst>
                  <a:innerShdw blurRad="69850" dist="43180" dir="5400000">
                    <a:srgbClr val="000000">
                      <a:alpha val="65000"/>
                    </a:srgbClr>
                  </a:innerShdw>
                </a:effectLst>
              </a:endParaRPr>
            </a:p>
          </p:txBody>
        </p:sp>
      </p:grpSp>
      <p:sp>
        <p:nvSpPr>
          <p:cNvPr id="34" name="Up Arrow 33"/>
          <p:cNvSpPr/>
          <p:nvPr/>
        </p:nvSpPr>
        <p:spPr bwMode="auto">
          <a:xfrm rot="-4500000">
            <a:off x="5154613" y="3582987"/>
            <a:ext cx="357188" cy="785813"/>
          </a:xfrm>
          <a:prstGeom prst="upArrow">
            <a:avLst/>
          </a:prstGeom>
          <a:ln>
            <a:headEnd type="none" w="med" len="med"/>
            <a:tailEnd type="triangle" w="med" len="med"/>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spcBef>
                <a:spcPct val="50000"/>
              </a:spcBef>
              <a:defRPr/>
            </a:pPr>
            <a:endParaRPr lang="en-US" sz="2000">
              <a:solidFill>
                <a:schemeClr val="folHlink"/>
              </a:solidFill>
            </a:endParaRPr>
          </a:p>
        </p:txBody>
      </p:sp>
      <p:sp>
        <p:nvSpPr>
          <p:cNvPr id="290821" name="TextBox 34"/>
          <p:cNvSpPr txBox="1">
            <a:spLocks noChangeArrowheads="1"/>
          </p:cNvSpPr>
          <p:nvPr/>
        </p:nvSpPr>
        <p:spPr bwMode="auto">
          <a:xfrm>
            <a:off x="5357813" y="3857625"/>
            <a:ext cx="2786062" cy="646113"/>
          </a:xfrm>
          <a:prstGeom prst="rect">
            <a:avLst/>
          </a:prstGeom>
          <a:noFill/>
          <a:ln w="9525">
            <a:noFill/>
            <a:miter lim="800000"/>
            <a:headEnd/>
            <a:tailEnd/>
          </a:ln>
        </p:spPr>
        <p:txBody>
          <a:bodyPr>
            <a:spAutoFit/>
          </a:bodyPr>
          <a:lstStyle/>
          <a:p>
            <a:pPr algn="ctr"/>
            <a:r>
              <a:rPr lang="fr-CH"/>
              <a:t>Max. roughness: </a:t>
            </a:r>
          </a:p>
          <a:p>
            <a:pPr algn="ctr"/>
            <a:r>
              <a:rPr lang="fr-CH"/>
              <a:t>0.4 </a:t>
            </a:r>
            <a:r>
              <a:rPr lang="fr-CH">
                <a:latin typeface="Symbol" pitchFamily="18" charset="2"/>
              </a:rPr>
              <a:t>m</a:t>
            </a:r>
            <a:r>
              <a:rPr lang="fr-CH"/>
              <a:t>m </a:t>
            </a:r>
            <a:endParaRPr lang="en-US"/>
          </a:p>
        </p:txBody>
      </p:sp>
      <p:sp>
        <p:nvSpPr>
          <p:cNvPr id="36" name="Up Arrow 35"/>
          <p:cNvSpPr/>
          <p:nvPr/>
        </p:nvSpPr>
        <p:spPr bwMode="auto">
          <a:xfrm rot="4500000">
            <a:off x="4248150" y="2238376"/>
            <a:ext cx="357187" cy="785812"/>
          </a:xfrm>
          <a:prstGeom prst="upArrow">
            <a:avLst/>
          </a:prstGeom>
          <a:ln>
            <a:headEnd type="none" w="med" len="med"/>
            <a:tailEnd type="triangle" w="med" len="med"/>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spcBef>
                <a:spcPct val="50000"/>
              </a:spcBef>
              <a:defRPr/>
            </a:pPr>
            <a:endParaRPr lang="en-US" sz="2000">
              <a:solidFill>
                <a:schemeClr val="folHlink"/>
              </a:solidFill>
            </a:endParaRPr>
          </a:p>
        </p:txBody>
      </p:sp>
      <p:sp>
        <p:nvSpPr>
          <p:cNvPr id="290823" name="TextBox 36"/>
          <p:cNvSpPr txBox="1">
            <a:spLocks noChangeArrowheads="1"/>
          </p:cNvSpPr>
          <p:nvPr/>
        </p:nvSpPr>
        <p:spPr bwMode="auto">
          <a:xfrm>
            <a:off x="1714500" y="2571750"/>
            <a:ext cx="2786063" cy="646113"/>
          </a:xfrm>
          <a:prstGeom prst="rect">
            <a:avLst/>
          </a:prstGeom>
          <a:noFill/>
          <a:ln w="9525">
            <a:noFill/>
            <a:miter lim="800000"/>
            <a:headEnd/>
            <a:tailEnd/>
          </a:ln>
        </p:spPr>
        <p:txBody>
          <a:bodyPr>
            <a:spAutoFit/>
          </a:bodyPr>
          <a:lstStyle/>
          <a:p>
            <a:pPr algn="ctr"/>
            <a:r>
              <a:rPr lang="fr-CH"/>
              <a:t>Copper Grains</a:t>
            </a:r>
          </a:p>
          <a:p>
            <a:pPr algn="ctr"/>
            <a:r>
              <a:rPr lang="fr-CH"/>
              <a:t>(tenths of </a:t>
            </a:r>
            <a:r>
              <a:rPr lang="fr-CH">
                <a:latin typeface="Symbol" pitchFamily="18" charset="2"/>
              </a:rPr>
              <a:t>m</a:t>
            </a:r>
            <a:r>
              <a:rPr lang="fr-CH"/>
              <a:t>m)</a:t>
            </a:r>
            <a:endParaRPr lang="en-US"/>
          </a:p>
        </p:txBody>
      </p:sp>
      <p:sp>
        <p:nvSpPr>
          <p:cNvPr id="290824" name="Slide Number Placeholder 13"/>
          <p:cNvSpPr>
            <a:spLocks noGrp="1"/>
          </p:cNvSpPr>
          <p:nvPr>
            <p:ph type="sldNum" sz="quarter" idx="12"/>
          </p:nvPr>
        </p:nvSpPr>
        <p:spPr>
          <a:noFill/>
        </p:spPr>
        <p:txBody>
          <a:bodyPr/>
          <a:lstStyle/>
          <a:p>
            <a:pPr fontAlgn="base">
              <a:spcAft>
                <a:spcPct val="0"/>
              </a:spcAft>
            </a:pPr>
            <a:fld id="{8ED145A7-B091-4907-A83D-7826D99E96FE}" type="slidenum">
              <a:rPr lang="en-US" smtClean="0"/>
              <a:pPr fontAlgn="base">
                <a:spcAft>
                  <a:spcPct val="0"/>
                </a:spcAft>
              </a:pPr>
              <a:t>25</a:t>
            </a:fld>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7" name="Footer Placeholder 3"/>
          <p:cNvSpPr>
            <a:spLocks noGrp="1"/>
          </p:cNvSpPr>
          <p:nvPr>
            <p:ph type="ftr" sz="quarter" idx="11"/>
          </p:nvPr>
        </p:nvSpPr>
        <p:spPr>
          <a:noFill/>
        </p:spPr>
        <p:txBody>
          <a:bodyPr/>
          <a:lstStyle/>
          <a:p>
            <a:pPr fontAlgn="base">
              <a:spcAft>
                <a:spcPct val="0"/>
              </a:spcAft>
            </a:pPr>
            <a:r>
              <a:rPr lang="en-US" smtClean="0"/>
              <a:t>Silvia Verdú-Andrés</a:t>
            </a:r>
          </a:p>
        </p:txBody>
      </p:sp>
      <p:sp>
        <p:nvSpPr>
          <p:cNvPr id="5" name="Rectangle 2"/>
          <p:cNvSpPr>
            <a:spLocks noGrp="1"/>
          </p:cNvSpPr>
          <p:nvPr>
            <p:ph type="title" idx="4294967295"/>
          </p:nvPr>
        </p:nvSpPr>
        <p:spPr>
          <a:xfrm>
            <a:off x="1143000" y="290513"/>
            <a:ext cx="7772400" cy="584200"/>
          </a:xfrm>
        </p:spPr>
        <p:txBody>
          <a:bodyPr/>
          <a:lstStyle/>
          <a:p>
            <a:pPr>
              <a:defRPr/>
            </a:pPr>
            <a:r>
              <a:rPr lang="en-US" sz="3200" dirty="0" smtClean="0"/>
              <a:t>Surface inspection around nose region</a:t>
            </a:r>
            <a:r>
              <a:rPr lang="en-US" sz="2800" dirty="0" smtClean="0">
                <a:solidFill>
                  <a:schemeClr val="tx1"/>
                </a:solidFill>
              </a:rPr>
              <a:t> </a:t>
            </a:r>
            <a:endParaRPr lang="en-US" sz="3200" dirty="0" smtClean="0">
              <a:solidFill>
                <a:schemeClr val="tx1"/>
              </a:solidFill>
            </a:endParaRPr>
          </a:p>
        </p:txBody>
      </p:sp>
      <p:grpSp>
        <p:nvGrpSpPr>
          <p:cNvPr id="265219" name="Group 32"/>
          <p:cNvGrpSpPr>
            <a:grpSpLocks/>
          </p:cNvGrpSpPr>
          <p:nvPr/>
        </p:nvGrpSpPr>
        <p:grpSpPr bwMode="auto">
          <a:xfrm>
            <a:off x="642938" y="1143000"/>
            <a:ext cx="7858125" cy="5143500"/>
            <a:chOff x="-571536" y="-3929114"/>
            <a:chExt cx="5429288" cy="4071966"/>
          </a:xfrm>
        </p:grpSpPr>
        <p:pic>
          <p:nvPicPr>
            <p:cNvPr id="265225" name="Picture 5" descr="50.jpg"/>
            <p:cNvPicPr>
              <a:picLocks noChangeAspect="1"/>
            </p:cNvPicPr>
            <p:nvPr/>
          </p:nvPicPr>
          <p:blipFill>
            <a:blip r:embed="rId3" cstate="print"/>
            <a:srcRect/>
            <a:stretch>
              <a:fillRect/>
            </a:stretch>
          </p:blipFill>
          <p:spPr bwMode="auto">
            <a:xfrm>
              <a:off x="-571536" y="-3929114"/>
              <a:ext cx="5429288" cy="4071966"/>
            </a:xfrm>
            <a:prstGeom prst="rect">
              <a:avLst/>
            </a:prstGeom>
            <a:noFill/>
            <a:ln w="9525">
              <a:noFill/>
              <a:miter lim="800000"/>
              <a:headEnd/>
              <a:tailEnd/>
            </a:ln>
          </p:spPr>
        </p:pic>
        <p:sp>
          <p:nvSpPr>
            <p:cNvPr id="7" name="Rectangle 6"/>
            <p:cNvSpPr/>
            <p:nvPr/>
          </p:nvSpPr>
          <p:spPr bwMode="auto">
            <a:xfrm>
              <a:off x="-428660" y="-3786238"/>
              <a:ext cx="914400" cy="400110"/>
            </a:xfrm>
            <a:prstGeom prst="rect">
              <a:avLst/>
            </a:prstGeom>
            <a:ln>
              <a:headEnd type="none" w="med" len="med"/>
              <a:tailEnd type="triangle" w="med" len="med"/>
            </a:ln>
          </p:spPr>
          <p:style>
            <a:lnRef idx="2">
              <a:schemeClr val="accent6"/>
            </a:lnRef>
            <a:fillRef idx="1">
              <a:schemeClr val="lt1"/>
            </a:fillRef>
            <a:effectRef idx="0">
              <a:schemeClr val="accent6"/>
            </a:effectRef>
            <a:fontRef idx="minor">
              <a:schemeClr val="dk1"/>
            </a:fontRef>
          </p:style>
          <p:txBody>
            <a:bodyPr>
              <a:spAutoFit/>
            </a:bodyPr>
            <a:lstStyle/>
            <a:p>
              <a:pPr algn="ctr">
                <a:spcBef>
                  <a:spcPct val="50000"/>
                </a:spcBef>
                <a:defRPr/>
              </a:pPr>
              <a:r>
                <a:rPr lang="fr-CH"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50X</a:t>
              </a:r>
              <a:endParaRPr 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Left-Right Arrow 8"/>
            <p:cNvSpPr/>
            <p:nvPr/>
          </p:nvSpPr>
          <p:spPr bwMode="auto">
            <a:xfrm>
              <a:off x="3485623" y="51107"/>
              <a:ext cx="1372129" cy="91745"/>
            </a:xfrm>
            <a:prstGeom prst="leftRightArrow">
              <a:avLst/>
            </a:prstGeom>
            <a:ln cap="flat">
              <a:round/>
              <a:headEnd type="none" w="med" len="med"/>
              <a:tailEnd type="triangle" w="med" len="med"/>
            </a:ln>
          </p:spPr>
          <p:style>
            <a:lnRef idx="1">
              <a:schemeClr val="dk1"/>
            </a:lnRef>
            <a:fillRef idx="3">
              <a:schemeClr val="dk1"/>
            </a:fillRef>
            <a:effectRef idx="2">
              <a:schemeClr val="dk1"/>
            </a:effectRef>
            <a:fontRef idx="minor">
              <a:schemeClr val="lt1"/>
            </a:fontRef>
          </p:style>
          <p:txBody>
            <a:bodyPr>
              <a:spAutoFit/>
            </a:bodyPr>
            <a:lstStyle/>
            <a:p>
              <a:pPr algn="ctr">
                <a:spcBef>
                  <a:spcPct val="50000"/>
                </a:spcBef>
                <a:defRPr/>
              </a:pPr>
              <a:endParaRPr lang="en-US" sz="2000">
                <a:solidFill>
                  <a:schemeClr val="folHlink"/>
                </a:solidFill>
              </a:endParaRPr>
            </a:p>
          </p:txBody>
        </p:sp>
        <p:sp>
          <p:nvSpPr>
            <p:cNvPr id="10" name="Rectangle 9"/>
            <p:cNvSpPr/>
            <p:nvPr/>
          </p:nvSpPr>
          <p:spPr bwMode="auto">
            <a:xfrm>
              <a:off x="3657600" y="-226480"/>
              <a:ext cx="1057276" cy="369332"/>
            </a:xfrm>
            <a:prstGeom prst="rect">
              <a:avLst/>
            </a:prstGeom>
            <a:noFill/>
            <a:ln>
              <a:noFill/>
              <a:headEnd type="none" w="med" len="med"/>
              <a:tailEnd type="triangle" w="med" len="med"/>
            </a:ln>
          </p:spPr>
          <p:style>
            <a:lnRef idx="2">
              <a:schemeClr val="accent6"/>
            </a:lnRef>
            <a:fillRef idx="1">
              <a:schemeClr val="lt1"/>
            </a:fillRef>
            <a:effectRef idx="0">
              <a:schemeClr val="accent6"/>
            </a:effectRef>
            <a:fontRef idx="minor">
              <a:schemeClr val="dk1"/>
            </a:fontRef>
          </p:style>
          <p:txBody>
            <a:bodyPr>
              <a:spAutoFit/>
            </a:bodyPr>
            <a:lstStyle/>
            <a:p>
              <a:pPr algn="ctr">
                <a:spcBef>
                  <a:spcPct val="50000"/>
                </a:spcBef>
                <a:defRPr/>
              </a:pPr>
              <a:r>
                <a:rPr lang="fr-CH" b="1" dirty="0">
                  <a:ln w="1905"/>
                  <a:solidFill>
                    <a:schemeClr val="bg2"/>
                  </a:solidFill>
                  <a:effectLst>
                    <a:innerShdw blurRad="69850" dist="43180" dir="5400000">
                      <a:srgbClr val="000000">
                        <a:alpha val="65000"/>
                      </a:srgbClr>
                    </a:innerShdw>
                  </a:effectLst>
                </a:rPr>
                <a:t>0.5 mm</a:t>
              </a:r>
              <a:endParaRPr lang="en-US" b="1" dirty="0">
                <a:ln w="1905"/>
                <a:solidFill>
                  <a:schemeClr val="bg2"/>
                </a:solidFill>
                <a:effectLst>
                  <a:innerShdw blurRad="69850" dist="43180" dir="5400000">
                    <a:srgbClr val="000000">
                      <a:alpha val="65000"/>
                    </a:srgbClr>
                  </a:innerShdw>
                </a:effectLst>
              </a:endParaRPr>
            </a:p>
          </p:txBody>
        </p:sp>
      </p:grpSp>
      <p:sp>
        <p:nvSpPr>
          <p:cNvPr id="265220" name="TextBox 24"/>
          <p:cNvSpPr txBox="1">
            <a:spLocks noChangeArrowheads="1"/>
          </p:cNvSpPr>
          <p:nvPr/>
        </p:nvSpPr>
        <p:spPr bwMode="auto">
          <a:xfrm>
            <a:off x="1000125" y="5214938"/>
            <a:ext cx="2500313" cy="708025"/>
          </a:xfrm>
          <a:prstGeom prst="rect">
            <a:avLst/>
          </a:prstGeom>
          <a:solidFill>
            <a:schemeClr val="tx1">
              <a:alpha val="47058"/>
            </a:schemeClr>
          </a:solidFill>
          <a:ln w="9525">
            <a:noFill/>
            <a:miter lim="800000"/>
            <a:headEnd/>
            <a:tailEnd/>
          </a:ln>
        </p:spPr>
        <p:txBody>
          <a:bodyPr>
            <a:spAutoFit/>
          </a:bodyPr>
          <a:lstStyle/>
          <a:p>
            <a:pPr algn="ctr"/>
            <a:r>
              <a:rPr lang="fr-CH" sz="2000" b="1">
                <a:solidFill>
                  <a:schemeClr val="bg2"/>
                </a:solidFill>
              </a:rPr>
              <a:t>Several craters… and a lot of activity</a:t>
            </a:r>
            <a:endParaRPr lang="en-US" sz="2000" b="1">
              <a:solidFill>
                <a:schemeClr val="bg2"/>
              </a:solidFill>
            </a:endParaRPr>
          </a:p>
        </p:txBody>
      </p:sp>
      <p:sp>
        <p:nvSpPr>
          <p:cNvPr id="265221" name="Oval 30"/>
          <p:cNvSpPr>
            <a:spLocks noChangeArrowheads="1"/>
          </p:cNvSpPr>
          <p:nvPr/>
        </p:nvSpPr>
        <p:spPr bwMode="auto">
          <a:xfrm>
            <a:off x="3786188" y="3786188"/>
            <a:ext cx="714375" cy="561975"/>
          </a:xfrm>
          <a:prstGeom prst="ellipse">
            <a:avLst/>
          </a:prstGeom>
          <a:noFill/>
          <a:ln w="57150" algn="ctr">
            <a:solidFill>
              <a:schemeClr val="accent2"/>
            </a:solidFill>
            <a:round/>
            <a:headEnd/>
            <a:tailEnd type="triangle" w="med" len="med"/>
          </a:ln>
        </p:spPr>
        <p:txBody>
          <a:bodyPr>
            <a:spAutoFit/>
          </a:bodyPr>
          <a:lstStyle/>
          <a:p>
            <a:pPr algn="ctr">
              <a:spcBef>
                <a:spcPct val="50000"/>
              </a:spcBef>
            </a:pPr>
            <a:endParaRPr lang="es-ES" sz="2000">
              <a:solidFill>
                <a:schemeClr val="folHlink"/>
              </a:solidFill>
            </a:endParaRPr>
          </a:p>
        </p:txBody>
      </p:sp>
      <p:sp>
        <p:nvSpPr>
          <p:cNvPr id="265222" name="Oval 31"/>
          <p:cNvSpPr>
            <a:spLocks noChangeArrowheads="1"/>
          </p:cNvSpPr>
          <p:nvPr/>
        </p:nvSpPr>
        <p:spPr bwMode="auto">
          <a:xfrm>
            <a:off x="2214563" y="2428875"/>
            <a:ext cx="714375" cy="561975"/>
          </a:xfrm>
          <a:prstGeom prst="ellipse">
            <a:avLst/>
          </a:prstGeom>
          <a:noFill/>
          <a:ln w="57150" algn="ctr">
            <a:solidFill>
              <a:schemeClr val="accent2"/>
            </a:solidFill>
            <a:round/>
            <a:headEnd/>
            <a:tailEnd type="triangle" w="med" len="med"/>
          </a:ln>
        </p:spPr>
        <p:txBody>
          <a:bodyPr>
            <a:spAutoFit/>
          </a:bodyPr>
          <a:lstStyle/>
          <a:p>
            <a:pPr algn="ctr">
              <a:spcBef>
                <a:spcPct val="50000"/>
              </a:spcBef>
            </a:pPr>
            <a:endParaRPr lang="es-ES" sz="2000">
              <a:solidFill>
                <a:schemeClr val="folHlink"/>
              </a:solidFill>
            </a:endParaRPr>
          </a:p>
        </p:txBody>
      </p:sp>
      <p:sp>
        <p:nvSpPr>
          <p:cNvPr id="265223" name="Oval 32"/>
          <p:cNvSpPr>
            <a:spLocks noChangeArrowheads="1"/>
          </p:cNvSpPr>
          <p:nvPr/>
        </p:nvSpPr>
        <p:spPr bwMode="auto">
          <a:xfrm>
            <a:off x="5000625" y="4572000"/>
            <a:ext cx="714375" cy="561975"/>
          </a:xfrm>
          <a:prstGeom prst="ellipse">
            <a:avLst/>
          </a:prstGeom>
          <a:noFill/>
          <a:ln w="57150" algn="ctr">
            <a:solidFill>
              <a:schemeClr val="accent2"/>
            </a:solidFill>
            <a:round/>
            <a:headEnd/>
            <a:tailEnd type="triangle" w="med" len="med"/>
          </a:ln>
        </p:spPr>
        <p:txBody>
          <a:bodyPr>
            <a:spAutoFit/>
          </a:bodyPr>
          <a:lstStyle/>
          <a:p>
            <a:pPr algn="ctr">
              <a:spcBef>
                <a:spcPct val="50000"/>
              </a:spcBef>
            </a:pPr>
            <a:endParaRPr lang="es-ES" sz="2000">
              <a:solidFill>
                <a:schemeClr val="folHlink"/>
              </a:solidFill>
            </a:endParaRPr>
          </a:p>
        </p:txBody>
      </p:sp>
      <p:sp>
        <p:nvSpPr>
          <p:cNvPr id="265224" name="Slide Number Placeholder 12"/>
          <p:cNvSpPr>
            <a:spLocks noGrp="1"/>
          </p:cNvSpPr>
          <p:nvPr>
            <p:ph type="sldNum" sz="quarter" idx="12"/>
          </p:nvPr>
        </p:nvSpPr>
        <p:spPr>
          <a:noFill/>
        </p:spPr>
        <p:txBody>
          <a:bodyPr/>
          <a:lstStyle/>
          <a:p>
            <a:pPr fontAlgn="base">
              <a:spcAft>
                <a:spcPct val="0"/>
              </a:spcAft>
            </a:pPr>
            <a:fld id="{3A45F79F-0F2F-427B-AA48-C63206EED3C4}" type="slidenum">
              <a:rPr lang="en-US" smtClean="0"/>
              <a:pPr fontAlgn="base">
                <a:spcAft>
                  <a:spcPct val="0"/>
                </a:spcAft>
              </a:pPr>
              <a:t>26</a:t>
            </a:fld>
            <a:endParaRPr 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2"/>
          <p:cNvSpPr>
            <a:spLocks noGrp="1"/>
          </p:cNvSpPr>
          <p:nvPr>
            <p:ph type="title" idx="4294967295"/>
          </p:nvPr>
        </p:nvSpPr>
        <p:spPr>
          <a:xfrm>
            <a:off x="1143000" y="290513"/>
            <a:ext cx="7772400" cy="584200"/>
          </a:xfrm>
        </p:spPr>
        <p:txBody>
          <a:bodyPr/>
          <a:lstStyle/>
          <a:p>
            <a:pPr>
              <a:defRPr/>
            </a:pPr>
            <a:r>
              <a:rPr lang="en-GB" sz="3200" dirty="0" smtClean="0"/>
              <a:t>Summary</a:t>
            </a:r>
            <a:endParaRPr lang="en-US" sz="3600" dirty="0" smtClean="0"/>
          </a:p>
        </p:txBody>
      </p:sp>
      <p:graphicFrame>
        <p:nvGraphicFramePr>
          <p:cNvPr id="156708" name="Group 36"/>
          <p:cNvGraphicFramePr>
            <a:graphicFrameLocks noGrp="1"/>
          </p:cNvGraphicFramePr>
          <p:nvPr/>
        </p:nvGraphicFramePr>
        <p:xfrm>
          <a:off x="714375" y="1785938"/>
          <a:ext cx="8178827" cy="2660015"/>
        </p:xfrm>
        <a:graphic>
          <a:graphicData uri="http://schemas.openxmlformats.org/drawingml/2006/table">
            <a:tbl>
              <a:tblPr/>
              <a:tblGrid>
                <a:gridCol w="2366708"/>
                <a:gridCol w="5812119"/>
              </a:tblGrid>
              <a:tr h="0">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1800" b="1" i="0" u="none" strike="noStrike" cap="none" normalizeH="0" baseline="0" dirty="0" smtClean="0">
                          <a:ln>
                            <a:noFill/>
                          </a:ln>
                          <a:solidFill>
                            <a:schemeClr val="tx1"/>
                          </a:solidFill>
                          <a:effectLst/>
                          <a:latin typeface="+mj-lt"/>
                        </a:rPr>
                        <a:t>SYSTEM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1800" b="1" i="0" u="none" strike="noStrike" cap="all" normalizeH="0" baseline="0" dirty="0" smtClean="0">
                          <a:ln>
                            <a:noFill/>
                          </a:ln>
                          <a:solidFill>
                            <a:schemeClr val="tx1"/>
                          </a:solidFill>
                          <a:effectLst/>
                          <a:latin typeface="+mj-lt"/>
                        </a:rPr>
                        <a:t>results / improvements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838">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1" u="none" strike="noStrike" cap="none" normalizeH="0" baseline="0" dirty="0" smtClean="0">
                          <a:ln>
                            <a:noFill/>
                          </a:ln>
                          <a:solidFill>
                            <a:srgbClr val="FFFF00"/>
                          </a:solidFill>
                          <a:effectLst/>
                          <a:latin typeface="+mj-lt"/>
                        </a:rPr>
                        <a:t>Vacuum system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0" u="none" strike="noStrike" cap="none" normalizeH="0" baseline="0" smtClean="0">
                          <a:ln>
                            <a:noFill/>
                          </a:ln>
                          <a:solidFill>
                            <a:srgbClr val="FFFF00"/>
                          </a:solidFill>
                          <a:effectLst/>
                          <a:latin typeface="+mj-lt"/>
                        </a:rPr>
                        <a:t>very good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563">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1" u="none" strike="noStrike" cap="none" normalizeH="0" baseline="0" dirty="0" smtClean="0">
                          <a:ln>
                            <a:noFill/>
                          </a:ln>
                          <a:solidFill>
                            <a:srgbClr val="FFFF00"/>
                          </a:solidFill>
                          <a:effectLst/>
                          <a:latin typeface="+mj-lt"/>
                        </a:rPr>
                        <a:t>Cavity -  low power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0" u="none" strike="noStrike" cap="none" normalizeH="0" baseline="0" dirty="0" smtClean="0">
                          <a:ln>
                            <a:noFill/>
                          </a:ln>
                          <a:solidFill>
                            <a:srgbClr val="FFFF00"/>
                          </a:solidFill>
                          <a:effectLst/>
                          <a:latin typeface="+mj-lt"/>
                        </a:rPr>
                        <a:t>very good</a:t>
                      </a:r>
                    </a:p>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0" u="none" strike="noStrike" cap="none" normalizeH="0" baseline="0" dirty="0" smtClean="0">
                          <a:ln>
                            <a:noFill/>
                          </a:ln>
                          <a:solidFill>
                            <a:srgbClr val="FFFF00"/>
                          </a:solidFill>
                          <a:effectLst/>
                          <a:latin typeface="+mj-lt"/>
                        </a:rPr>
                        <a:t>&gt;96% Q</a:t>
                      </a:r>
                      <a:r>
                        <a:rPr kumimoji="0" lang="en-GB" sz="2000" b="0" i="0" u="none" strike="noStrike" cap="none" normalizeH="0" baseline="-25000" dirty="0" smtClean="0">
                          <a:ln>
                            <a:noFill/>
                          </a:ln>
                          <a:solidFill>
                            <a:srgbClr val="FFFF00"/>
                          </a:solidFill>
                          <a:effectLst/>
                          <a:latin typeface="+mj-lt"/>
                        </a:rPr>
                        <a:t>0</a:t>
                      </a:r>
                      <a:r>
                        <a:rPr kumimoji="0" lang="en-GB" sz="2000" b="0" i="0" u="none" strike="noStrike" cap="none" normalizeH="0" baseline="0" dirty="0" smtClean="0">
                          <a:ln>
                            <a:noFill/>
                          </a:ln>
                          <a:solidFill>
                            <a:srgbClr val="FFFF00"/>
                          </a:solidFill>
                          <a:effectLst/>
                          <a:latin typeface="+mj-lt"/>
                        </a:rPr>
                        <a:t>, f</a:t>
                      </a:r>
                      <a:r>
                        <a:rPr kumimoji="0" lang="en-GB" sz="2000" b="0" i="0" u="none" strike="noStrike" cap="none" normalizeH="0" baseline="-25000" dirty="0" smtClean="0">
                          <a:ln>
                            <a:noFill/>
                          </a:ln>
                          <a:solidFill>
                            <a:srgbClr val="FFFF00"/>
                          </a:solidFill>
                          <a:effectLst/>
                          <a:latin typeface="+mj-lt"/>
                        </a:rPr>
                        <a:t>0</a:t>
                      </a:r>
                      <a:r>
                        <a:rPr kumimoji="0" lang="en-GB" sz="2000" b="0" i="0" u="none" strike="noStrike" cap="none" normalizeH="0" baseline="0" dirty="0" smtClean="0">
                          <a:ln>
                            <a:noFill/>
                          </a:ln>
                          <a:solidFill>
                            <a:srgbClr val="FFFF00"/>
                          </a:solidFill>
                          <a:effectLst/>
                          <a:latin typeface="+mj-lt"/>
                        </a:rPr>
                        <a:t> ok, </a:t>
                      </a:r>
                      <a:r>
                        <a:rPr kumimoji="0" lang="el-GR" sz="2000" b="0" i="0" u="none" strike="noStrike" cap="none" normalizeH="0" baseline="0" dirty="0" smtClean="0">
                          <a:ln>
                            <a:noFill/>
                          </a:ln>
                          <a:solidFill>
                            <a:srgbClr val="FFFF00"/>
                          </a:solidFill>
                          <a:effectLst/>
                          <a:latin typeface="+mj-lt"/>
                        </a:rPr>
                        <a:t>β</a:t>
                      </a:r>
                      <a:r>
                        <a:rPr kumimoji="0" lang="en-GB" sz="2000" b="0" i="0" u="none" strike="noStrike" cap="none" normalizeH="0" baseline="0" dirty="0" smtClean="0">
                          <a:ln>
                            <a:noFill/>
                          </a:ln>
                          <a:solidFill>
                            <a:srgbClr val="FFFF00"/>
                          </a:solidFill>
                          <a:effectLst/>
                          <a:latin typeface="+mj-lt"/>
                        </a:rPr>
                        <a:t>=0.92 ( </a:t>
                      </a:r>
                      <a:r>
                        <a:rPr kumimoji="0" lang="en-GB" sz="2000" b="0" i="0" u="none" strike="noStrike" cap="none" normalizeH="0" baseline="0" dirty="0" smtClean="0">
                          <a:ln>
                            <a:noFill/>
                          </a:ln>
                          <a:solidFill>
                            <a:srgbClr val="FFFF00"/>
                          </a:solidFill>
                          <a:effectLst/>
                          <a:latin typeface="Symbol" pitchFamily="18" charset="2"/>
                        </a:rPr>
                        <a:t>G</a:t>
                      </a:r>
                      <a:r>
                        <a:rPr kumimoji="0" lang="en-GB" sz="2000" b="0" i="0" u="none" strike="noStrike" cap="none" normalizeH="0" baseline="0" dirty="0" smtClean="0">
                          <a:ln>
                            <a:noFill/>
                          </a:ln>
                          <a:solidFill>
                            <a:srgbClr val="FFFF00"/>
                          </a:solidFill>
                          <a:effectLst/>
                          <a:latin typeface="+mj-lt"/>
                        </a:rPr>
                        <a:t>&lt;-27dB)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1" u="none" strike="noStrike" cap="none" normalizeH="0" baseline="0" dirty="0" smtClean="0">
                          <a:ln>
                            <a:noFill/>
                          </a:ln>
                          <a:solidFill>
                            <a:srgbClr val="FFFF00"/>
                          </a:solidFill>
                          <a:effectLst/>
                          <a:latin typeface="+mj-lt"/>
                        </a:rPr>
                        <a:t>Cavity - high power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0" u="none" strike="noStrike" cap="none" normalizeH="0" baseline="0" smtClean="0">
                          <a:ln>
                            <a:noFill/>
                          </a:ln>
                          <a:solidFill>
                            <a:srgbClr val="FFFF00"/>
                          </a:solidFill>
                          <a:effectLst/>
                          <a:latin typeface="+mj-lt"/>
                        </a:rPr>
                        <a:t>very good</a:t>
                      </a:r>
                      <a:br>
                        <a:rPr kumimoji="0" lang="en-GB" sz="2000" b="0" i="0" u="none" strike="noStrike" cap="none" normalizeH="0" baseline="0" smtClean="0">
                          <a:ln>
                            <a:noFill/>
                          </a:ln>
                          <a:solidFill>
                            <a:srgbClr val="FFFF00"/>
                          </a:solidFill>
                          <a:effectLst/>
                          <a:latin typeface="+mj-lt"/>
                        </a:rPr>
                      </a:br>
                      <a:r>
                        <a:rPr kumimoji="0" lang="en-GB" sz="2000" b="0" i="0" u="none" strike="noStrike" cap="none" normalizeH="0" baseline="0" smtClean="0">
                          <a:ln>
                            <a:noFill/>
                          </a:ln>
                          <a:solidFill>
                            <a:srgbClr val="FFFF00"/>
                          </a:solidFill>
                          <a:effectLst/>
                          <a:latin typeface="+mj-lt"/>
                        </a:rPr>
                        <a:t>E</a:t>
                      </a:r>
                      <a:r>
                        <a:rPr kumimoji="0" lang="en-GB" sz="2000" b="0" i="0" u="none" strike="noStrike" cap="none" normalizeH="0" baseline="-25000" smtClean="0">
                          <a:ln>
                            <a:noFill/>
                          </a:ln>
                          <a:solidFill>
                            <a:srgbClr val="FFFF00"/>
                          </a:solidFill>
                          <a:effectLst/>
                          <a:latin typeface="+mj-lt"/>
                        </a:rPr>
                        <a:t>S</a:t>
                      </a:r>
                      <a:r>
                        <a:rPr kumimoji="0" lang="en-GB" sz="2000" b="0" i="0" u="none" strike="noStrike" cap="none" normalizeH="0" baseline="0" smtClean="0">
                          <a:ln>
                            <a:noFill/>
                          </a:ln>
                          <a:solidFill>
                            <a:srgbClr val="FFFF00"/>
                          </a:solidFill>
                          <a:effectLst/>
                          <a:latin typeface="+mj-lt"/>
                        </a:rPr>
                        <a:t> &gt; 350 MV/m,  BDR &lt; 2 • 10</a:t>
                      </a:r>
                      <a:r>
                        <a:rPr kumimoji="0" lang="en-GB" sz="2000" b="0" i="0" u="none" strike="noStrike" cap="none" normalizeH="0" baseline="30000" smtClean="0">
                          <a:ln>
                            <a:noFill/>
                          </a:ln>
                          <a:solidFill>
                            <a:srgbClr val="FFFF00"/>
                          </a:solidFill>
                          <a:effectLst/>
                          <a:latin typeface="+mj-lt"/>
                        </a:rPr>
                        <a:t>-1</a:t>
                      </a:r>
                      <a:r>
                        <a:rPr kumimoji="0" lang="en-GB" sz="2000" b="0" i="0" u="none" strike="noStrike" cap="none" normalizeH="0" baseline="0" smtClean="0">
                          <a:ln>
                            <a:noFill/>
                          </a:ln>
                          <a:solidFill>
                            <a:srgbClr val="FFFF00"/>
                          </a:solidFill>
                          <a:effectLst/>
                          <a:latin typeface="+mj-lt"/>
                        </a:rPr>
                        <a:t> /m,  T</a:t>
                      </a:r>
                      <a:r>
                        <a:rPr kumimoji="0" lang="en-GB" sz="2000" b="0" i="0" u="none" strike="noStrike" cap="none" normalizeH="0" baseline="-25000" smtClean="0">
                          <a:ln>
                            <a:noFill/>
                          </a:ln>
                          <a:solidFill>
                            <a:srgbClr val="FFFF00"/>
                          </a:solidFill>
                          <a:effectLst/>
                          <a:latin typeface="+mj-lt"/>
                        </a:rPr>
                        <a:t>pulse</a:t>
                      </a:r>
                      <a:r>
                        <a:rPr kumimoji="0" lang="en-GB" sz="2000" b="0" i="0" u="none" strike="noStrike" cap="none" normalizeH="0" baseline="0" smtClean="0">
                          <a:ln>
                            <a:noFill/>
                          </a:ln>
                          <a:solidFill>
                            <a:srgbClr val="FFFF00"/>
                          </a:solidFill>
                          <a:effectLst/>
                          <a:latin typeface="+mj-lt"/>
                        </a:rPr>
                        <a:t> = 2 </a:t>
                      </a:r>
                      <a:r>
                        <a:rPr kumimoji="0" lang="el-GR" sz="2000" b="0" i="0" u="none" strike="noStrike" cap="none" normalizeH="0" baseline="0" smtClean="0">
                          <a:ln>
                            <a:noFill/>
                          </a:ln>
                          <a:solidFill>
                            <a:srgbClr val="FFFF00"/>
                          </a:solidFill>
                          <a:effectLst/>
                          <a:latin typeface="+mj-lt"/>
                        </a:rPr>
                        <a:t>μ</a:t>
                      </a:r>
                      <a:r>
                        <a:rPr kumimoji="0" lang="en-GB" sz="2000" b="0" i="0" u="none" strike="noStrike" cap="none" normalizeH="0" baseline="0" smtClean="0">
                          <a:ln>
                            <a:noFill/>
                          </a:ln>
                          <a:solidFill>
                            <a:srgbClr val="FFFF00"/>
                          </a:solidFill>
                          <a:effectLst/>
                          <a:latin typeface="+mj-lt"/>
                        </a:rPr>
                        <a:t>s</a:t>
                      </a:r>
                      <a:endParaRPr kumimoji="0" lang="el-GR" sz="2000" b="0" i="0" u="none" strike="noStrike" cap="none" normalizeH="0" baseline="0" smtClean="0">
                        <a:ln>
                          <a:noFill/>
                        </a:ln>
                        <a:solidFill>
                          <a:srgbClr val="FFFF00"/>
                        </a:solidFill>
                        <a:effectLst/>
                        <a:latin typeface="+mj-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4975">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1" u="none" strike="noStrike" cap="none" normalizeH="0" baseline="0" dirty="0" smtClean="0">
                          <a:ln>
                            <a:noFill/>
                          </a:ln>
                          <a:solidFill>
                            <a:srgbClr val="FFFF00"/>
                          </a:solidFill>
                          <a:effectLst/>
                          <a:latin typeface="+mj-lt"/>
                        </a:rPr>
                        <a:t>Cooling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0" u="none" strike="noStrike" cap="none" normalizeH="0" baseline="0" dirty="0" smtClean="0">
                          <a:ln>
                            <a:noFill/>
                          </a:ln>
                          <a:solidFill>
                            <a:srgbClr val="FFFF00"/>
                          </a:solidFill>
                          <a:effectLst/>
                          <a:latin typeface="+mj-lt"/>
                        </a:rPr>
                        <a:t>freq. shift too big  =&gt;  water flow too small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56703" name="Text Box 31"/>
          <p:cNvSpPr txBox="1">
            <a:spLocks noChangeArrowheads="1"/>
          </p:cNvSpPr>
          <p:nvPr/>
        </p:nvSpPr>
        <p:spPr bwMode="auto">
          <a:xfrm>
            <a:off x="250825" y="1285875"/>
            <a:ext cx="8353425" cy="396875"/>
          </a:xfrm>
          <a:prstGeom prst="rect">
            <a:avLst/>
          </a:prstGeom>
          <a:noFill/>
          <a:ln w="9525">
            <a:noFill/>
            <a:miter lim="800000"/>
            <a:headEnd/>
            <a:tailEnd/>
          </a:ln>
        </p:spPr>
        <p:txBody>
          <a:bodyPr>
            <a:spAutoFit/>
          </a:bodyPr>
          <a:lstStyle/>
          <a:p>
            <a:pPr>
              <a:spcBef>
                <a:spcPct val="50000"/>
              </a:spcBef>
              <a:buClr>
                <a:srgbClr val="FFFF00"/>
              </a:buClr>
              <a:buFont typeface="Wingdings" pitchFamily="2" charset="2"/>
              <a:buChar char="v"/>
              <a:defRPr/>
            </a:pPr>
            <a:r>
              <a:rPr lang="en-GB" sz="2000" dirty="0">
                <a:solidFill>
                  <a:srgbClr val="A50021"/>
                </a:solidFill>
                <a:latin typeface="Georgia" pitchFamily="18" charset="0"/>
              </a:rPr>
              <a:t>  </a:t>
            </a:r>
            <a:r>
              <a:rPr lang="en-GB" sz="2000" u="sng" dirty="0">
                <a:solidFill>
                  <a:srgbClr val="FFFF00"/>
                </a:solidFill>
                <a:latin typeface="+mn-lt"/>
              </a:rPr>
              <a:t>Excellent Pre-Test</a:t>
            </a:r>
            <a:r>
              <a:rPr lang="en-GB" sz="2000" dirty="0">
                <a:solidFill>
                  <a:srgbClr val="FFFF00"/>
                </a:solidFill>
                <a:latin typeface="+mn-lt"/>
              </a:rPr>
              <a:t>,  cavity works, even first results</a:t>
            </a:r>
          </a:p>
        </p:txBody>
      </p:sp>
      <p:sp>
        <p:nvSpPr>
          <p:cNvPr id="267287" name="Footer Placeholder 8"/>
          <p:cNvSpPr>
            <a:spLocks noGrp="1"/>
          </p:cNvSpPr>
          <p:nvPr>
            <p:ph type="ftr" sz="quarter" idx="11"/>
          </p:nvPr>
        </p:nvSpPr>
        <p:spPr>
          <a:noFill/>
        </p:spPr>
        <p:txBody>
          <a:bodyPr/>
          <a:lstStyle/>
          <a:p>
            <a:pPr fontAlgn="base">
              <a:spcAft>
                <a:spcPct val="0"/>
              </a:spcAft>
            </a:pPr>
            <a:r>
              <a:rPr lang="en-US" smtClean="0"/>
              <a:t>Silvia Verdú-Andrés</a:t>
            </a:r>
          </a:p>
        </p:txBody>
      </p:sp>
      <p:sp>
        <p:nvSpPr>
          <p:cNvPr id="267288" name="Slide Number Placeholder 5"/>
          <p:cNvSpPr>
            <a:spLocks noGrp="1"/>
          </p:cNvSpPr>
          <p:nvPr>
            <p:ph type="sldNum" sz="quarter" idx="12"/>
          </p:nvPr>
        </p:nvSpPr>
        <p:spPr>
          <a:noFill/>
        </p:spPr>
        <p:txBody>
          <a:bodyPr/>
          <a:lstStyle/>
          <a:p>
            <a:pPr fontAlgn="base">
              <a:spcAft>
                <a:spcPct val="0"/>
              </a:spcAft>
            </a:pPr>
            <a:fld id="{1059D5C3-EB8F-46BF-9716-ABD97D09BBDF}" type="slidenum">
              <a:rPr lang="en-US" smtClean="0"/>
              <a:pPr fontAlgn="base">
                <a:spcAft>
                  <a:spcPct val="0"/>
                </a:spcAft>
              </a:pPr>
              <a:t>27</a:t>
            </a:fld>
            <a:endParaRPr 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2"/>
          <p:cNvSpPr>
            <a:spLocks noGrp="1"/>
          </p:cNvSpPr>
          <p:nvPr>
            <p:ph type="title" idx="4294967295"/>
          </p:nvPr>
        </p:nvSpPr>
        <p:spPr>
          <a:xfrm>
            <a:off x="1143000" y="290513"/>
            <a:ext cx="7772400" cy="584200"/>
          </a:xfrm>
        </p:spPr>
        <p:txBody>
          <a:bodyPr/>
          <a:lstStyle/>
          <a:p>
            <a:pPr>
              <a:defRPr/>
            </a:pPr>
            <a:r>
              <a:rPr lang="en-GB" sz="3200" dirty="0" smtClean="0"/>
              <a:t>Summary</a:t>
            </a:r>
            <a:endParaRPr lang="en-US" sz="3600" dirty="0" smtClean="0"/>
          </a:p>
        </p:txBody>
      </p:sp>
      <p:graphicFrame>
        <p:nvGraphicFramePr>
          <p:cNvPr id="156708" name="Group 36"/>
          <p:cNvGraphicFramePr>
            <a:graphicFrameLocks noGrp="1"/>
          </p:cNvGraphicFramePr>
          <p:nvPr/>
        </p:nvGraphicFramePr>
        <p:xfrm>
          <a:off x="714375" y="1785938"/>
          <a:ext cx="8178827" cy="2660015"/>
        </p:xfrm>
        <a:graphic>
          <a:graphicData uri="http://schemas.openxmlformats.org/drawingml/2006/table">
            <a:tbl>
              <a:tblPr/>
              <a:tblGrid>
                <a:gridCol w="2366708"/>
                <a:gridCol w="5812119"/>
              </a:tblGrid>
              <a:tr h="0">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1800" b="1" i="0" u="none" strike="noStrike" cap="none" normalizeH="0" baseline="0" dirty="0" smtClean="0">
                          <a:ln>
                            <a:noFill/>
                          </a:ln>
                          <a:solidFill>
                            <a:schemeClr val="accent6">
                              <a:lumMod val="60000"/>
                              <a:lumOff val="40000"/>
                            </a:schemeClr>
                          </a:solidFill>
                          <a:effectLst/>
                          <a:latin typeface="+mj-lt"/>
                        </a:rPr>
                        <a:t>SYSTEM</a:t>
                      </a:r>
                    </a:p>
                  </a:txBody>
                  <a:tcPr horzOverflow="overflow">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1800" b="1" i="0" u="none" strike="noStrike" cap="all" normalizeH="0" baseline="0" dirty="0" smtClean="0">
                          <a:ln>
                            <a:noFill/>
                          </a:ln>
                          <a:solidFill>
                            <a:schemeClr val="accent6">
                              <a:lumMod val="60000"/>
                              <a:lumOff val="40000"/>
                            </a:schemeClr>
                          </a:solidFill>
                          <a:effectLst/>
                          <a:latin typeface="+mj-lt"/>
                        </a:rPr>
                        <a:t>results / improvements</a:t>
                      </a:r>
                    </a:p>
                  </a:txBody>
                  <a:tcPr horzOverflow="overflow">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lnTlToBr>
                      <a:noFill/>
                    </a:lnTlToBr>
                    <a:lnBlToTr>
                      <a:noFill/>
                    </a:lnBlToTr>
                    <a:noFill/>
                  </a:tcPr>
                </a:tc>
              </a:tr>
              <a:tr h="350838">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1" u="none" strike="noStrike" cap="none" normalizeH="0" baseline="0" dirty="0" smtClean="0">
                          <a:ln>
                            <a:noFill/>
                          </a:ln>
                          <a:solidFill>
                            <a:schemeClr val="accent6">
                              <a:lumMod val="60000"/>
                              <a:lumOff val="40000"/>
                            </a:schemeClr>
                          </a:solidFill>
                          <a:effectLst/>
                          <a:latin typeface="+mj-lt"/>
                        </a:rPr>
                        <a:t>Vacuum system</a:t>
                      </a:r>
                    </a:p>
                  </a:txBody>
                  <a:tcPr horzOverflow="overflow">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0" u="none" strike="noStrike" cap="none" normalizeH="0" baseline="0" dirty="0" smtClean="0">
                          <a:ln>
                            <a:noFill/>
                          </a:ln>
                          <a:solidFill>
                            <a:schemeClr val="accent6">
                              <a:lumMod val="60000"/>
                              <a:lumOff val="40000"/>
                            </a:schemeClr>
                          </a:solidFill>
                          <a:effectLst/>
                          <a:latin typeface="+mj-lt"/>
                        </a:rPr>
                        <a:t>very good</a:t>
                      </a:r>
                    </a:p>
                  </a:txBody>
                  <a:tcPr horzOverflow="overflow">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lnTlToBr>
                      <a:noFill/>
                    </a:lnTlToBr>
                    <a:lnBlToTr>
                      <a:noFill/>
                    </a:lnBlToTr>
                    <a:noFill/>
                  </a:tcPr>
                </a:tc>
              </a:tr>
              <a:tr h="436563">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1" u="none" strike="noStrike" cap="none" normalizeH="0" baseline="0" dirty="0" smtClean="0">
                          <a:ln>
                            <a:noFill/>
                          </a:ln>
                          <a:solidFill>
                            <a:schemeClr val="accent6">
                              <a:lumMod val="60000"/>
                              <a:lumOff val="40000"/>
                            </a:schemeClr>
                          </a:solidFill>
                          <a:effectLst/>
                          <a:latin typeface="+mj-lt"/>
                        </a:rPr>
                        <a:t>Cavity -  low power</a:t>
                      </a:r>
                    </a:p>
                  </a:txBody>
                  <a:tcPr horzOverflow="overflow">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0" u="none" strike="noStrike" cap="none" normalizeH="0" baseline="0" dirty="0" smtClean="0">
                          <a:ln>
                            <a:noFill/>
                          </a:ln>
                          <a:solidFill>
                            <a:schemeClr val="accent6">
                              <a:lumMod val="60000"/>
                              <a:lumOff val="40000"/>
                            </a:schemeClr>
                          </a:solidFill>
                          <a:effectLst/>
                          <a:latin typeface="+mj-lt"/>
                        </a:rPr>
                        <a:t>very good</a:t>
                      </a:r>
                    </a:p>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0" u="none" strike="noStrike" cap="none" normalizeH="0" baseline="0" dirty="0" smtClean="0">
                          <a:ln>
                            <a:noFill/>
                          </a:ln>
                          <a:solidFill>
                            <a:schemeClr val="accent6">
                              <a:lumMod val="60000"/>
                              <a:lumOff val="40000"/>
                            </a:schemeClr>
                          </a:solidFill>
                          <a:effectLst/>
                          <a:latin typeface="+mj-lt"/>
                        </a:rPr>
                        <a:t>&gt;96% Q</a:t>
                      </a:r>
                      <a:r>
                        <a:rPr kumimoji="0" lang="en-GB" sz="2000" b="0" i="0" u="none" strike="noStrike" cap="none" normalizeH="0" baseline="-25000" dirty="0" smtClean="0">
                          <a:ln>
                            <a:noFill/>
                          </a:ln>
                          <a:solidFill>
                            <a:schemeClr val="accent6">
                              <a:lumMod val="60000"/>
                              <a:lumOff val="40000"/>
                            </a:schemeClr>
                          </a:solidFill>
                          <a:effectLst/>
                          <a:latin typeface="+mj-lt"/>
                        </a:rPr>
                        <a:t>0</a:t>
                      </a:r>
                      <a:r>
                        <a:rPr kumimoji="0" lang="en-GB" sz="2000" b="0" i="0" u="none" strike="noStrike" cap="none" normalizeH="0" baseline="0" dirty="0" smtClean="0">
                          <a:ln>
                            <a:noFill/>
                          </a:ln>
                          <a:solidFill>
                            <a:schemeClr val="accent6">
                              <a:lumMod val="60000"/>
                              <a:lumOff val="40000"/>
                            </a:schemeClr>
                          </a:solidFill>
                          <a:effectLst/>
                          <a:latin typeface="+mj-lt"/>
                        </a:rPr>
                        <a:t>, f</a:t>
                      </a:r>
                      <a:r>
                        <a:rPr kumimoji="0" lang="en-GB" sz="2000" b="0" i="0" u="none" strike="noStrike" cap="none" normalizeH="0" baseline="-25000" dirty="0" smtClean="0">
                          <a:ln>
                            <a:noFill/>
                          </a:ln>
                          <a:solidFill>
                            <a:schemeClr val="accent6">
                              <a:lumMod val="60000"/>
                              <a:lumOff val="40000"/>
                            </a:schemeClr>
                          </a:solidFill>
                          <a:effectLst/>
                          <a:latin typeface="+mj-lt"/>
                        </a:rPr>
                        <a:t>0</a:t>
                      </a:r>
                      <a:r>
                        <a:rPr kumimoji="0" lang="en-GB" sz="2000" b="0" i="0" u="none" strike="noStrike" cap="none" normalizeH="0" baseline="0" dirty="0" smtClean="0">
                          <a:ln>
                            <a:noFill/>
                          </a:ln>
                          <a:solidFill>
                            <a:schemeClr val="accent6">
                              <a:lumMod val="60000"/>
                              <a:lumOff val="40000"/>
                            </a:schemeClr>
                          </a:solidFill>
                          <a:effectLst/>
                          <a:latin typeface="+mj-lt"/>
                        </a:rPr>
                        <a:t> ok, </a:t>
                      </a:r>
                      <a:r>
                        <a:rPr kumimoji="0" lang="el-GR" sz="2000" b="0" i="0" u="none" strike="noStrike" cap="none" normalizeH="0" baseline="0" dirty="0" smtClean="0">
                          <a:ln>
                            <a:noFill/>
                          </a:ln>
                          <a:solidFill>
                            <a:schemeClr val="accent6">
                              <a:lumMod val="60000"/>
                              <a:lumOff val="40000"/>
                            </a:schemeClr>
                          </a:solidFill>
                          <a:effectLst/>
                          <a:latin typeface="+mj-lt"/>
                        </a:rPr>
                        <a:t>β</a:t>
                      </a:r>
                      <a:r>
                        <a:rPr kumimoji="0" lang="en-GB" sz="2000" b="0" i="0" u="none" strike="noStrike" cap="none" normalizeH="0" baseline="0" dirty="0" smtClean="0">
                          <a:ln>
                            <a:noFill/>
                          </a:ln>
                          <a:solidFill>
                            <a:schemeClr val="accent6">
                              <a:lumMod val="60000"/>
                              <a:lumOff val="40000"/>
                            </a:schemeClr>
                          </a:solidFill>
                          <a:effectLst/>
                          <a:latin typeface="+mj-lt"/>
                        </a:rPr>
                        <a:t>=0.92 ( </a:t>
                      </a:r>
                      <a:r>
                        <a:rPr kumimoji="0" lang="en-GB" sz="2000" b="0" i="0" u="none" strike="noStrike" cap="none" normalizeH="0" baseline="0" dirty="0" smtClean="0">
                          <a:ln>
                            <a:noFill/>
                          </a:ln>
                          <a:solidFill>
                            <a:schemeClr val="accent6">
                              <a:lumMod val="60000"/>
                              <a:lumOff val="40000"/>
                            </a:schemeClr>
                          </a:solidFill>
                          <a:effectLst/>
                          <a:latin typeface="Symbol" pitchFamily="18" charset="2"/>
                        </a:rPr>
                        <a:t>G</a:t>
                      </a:r>
                      <a:r>
                        <a:rPr kumimoji="0" lang="en-GB" sz="2000" b="0" i="0" u="none" strike="noStrike" cap="none" normalizeH="0" baseline="0" dirty="0" smtClean="0">
                          <a:ln>
                            <a:noFill/>
                          </a:ln>
                          <a:solidFill>
                            <a:schemeClr val="accent6">
                              <a:lumMod val="60000"/>
                              <a:lumOff val="40000"/>
                            </a:schemeClr>
                          </a:solidFill>
                          <a:effectLst/>
                          <a:latin typeface="+mj-lt"/>
                        </a:rPr>
                        <a:t>&lt;-27dB)</a:t>
                      </a:r>
                    </a:p>
                  </a:txBody>
                  <a:tcPr horzOverflow="overflow">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lnTlToBr>
                      <a:noFill/>
                    </a:lnTlToBr>
                    <a:lnBlToTr>
                      <a:noFill/>
                    </a:lnBlToTr>
                    <a:noFill/>
                  </a:tcPr>
                </a:tc>
              </a:tr>
              <a:tr h="441325">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1" u="none" strike="noStrike" cap="none" normalizeH="0" baseline="0" dirty="0" smtClean="0">
                          <a:ln>
                            <a:noFill/>
                          </a:ln>
                          <a:solidFill>
                            <a:schemeClr val="accent6">
                              <a:lumMod val="60000"/>
                              <a:lumOff val="40000"/>
                            </a:schemeClr>
                          </a:solidFill>
                          <a:effectLst/>
                          <a:latin typeface="+mj-lt"/>
                        </a:rPr>
                        <a:t>Cavity - high power</a:t>
                      </a:r>
                    </a:p>
                  </a:txBody>
                  <a:tcPr horzOverflow="overflow">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0" u="none" strike="noStrike" cap="none" normalizeH="0" baseline="0" dirty="0" smtClean="0">
                          <a:ln>
                            <a:noFill/>
                          </a:ln>
                          <a:solidFill>
                            <a:schemeClr val="accent6">
                              <a:lumMod val="60000"/>
                              <a:lumOff val="40000"/>
                            </a:schemeClr>
                          </a:solidFill>
                          <a:effectLst/>
                          <a:latin typeface="+mj-lt"/>
                        </a:rPr>
                        <a:t>very good</a:t>
                      </a:r>
                      <a:br>
                        <a:rPr kumimoji="0" lang="en-GB" sz="2000" b="0" i="0" u="none" strike="noStrike" cap="none" normalizeH="0" baseline="0" dirty="0" smtClean="0">
                          <a:ln>
                            <a:noFill/>
                          </a:ln>
                          <a:solidFill>
                            <a:schemeClr val="accent6">
                              <a:lumMod val="60000"/>
                              <a:lumOff val="40000"/>
                            </a:schemeClr>
                          </a:solidFill>
                          <a:effectLst/>
                          <a:latin typeface="+mj-lt"/>
                        </a:rPr>
                      </a:br>
                      <a:r>
                        <a:rPr kumimoji="0" lang="en-GB" sz="2000" b="0" i="0" u="none" strike="noStrike" cap="none" normalizeH="0" baseline="0" dirty="0" smtClean="0">
                          <a:ln>
                            <a:noFill/>
                          </a:ln>
                          <a:solidFill>
                            <a:schemeClr val="accent6">
                              <a:lumMod val="60000"/>
                              <a:lumOff val="40000"/>
                            </a:schemeClr>
                          </a:solidFill>
                          <a:effectLst/>
                          <a:latin typeface="+mj-lt"/>
                        </a:rPr>
                        <a:t>E</a:t>
                      </a:r>
                      <a:r>
                        <a:rPr kumimoji="0" lang="en-GB" sz="2000" b="0" i="0" u="none" strike="noStrike" cap="none" normalizeH="0" baseline="-25000" dirty="0" smtClean="0">
                          <a:ln>
                            <a:noFill/>
                          </a:ln>
                          <a:solidFill>
                            <a:schemeClr val="accent6">
                              <a:lumMod val="60000"/>
                              <a:lumOff val="40000"/>
                            </a:schemeClr>
                          </a:solidFill>
                          <a:effectLst/>
                          <a:latin typeface="+mj-lt"/>
                        </a:rPr>
                        <a:t>S</a:t>
                      </a:r>
                      <a:r>
                        <a:rPr kumimoji="0" lang="en-GB" sz="2000" b="0" i="0" u="none" strike="noStrike" cap="none" normalizeH="0" baseline="0" dirty="0" smtClean="0">
                          <a:ln>
                            <a:noFill/>
                          </a:ln>
                          <a:solidFill>
                            <a:schemeClr val="accent6">
                              <a:lumMod val="60000"/>
                              <a:lumOff val="40000"/>
                            </a:schemeClr>
                          </a:solidFill>
                          <a:effectLst/>
                          <a:latin typeface="+mj-lt"/>
                        </a:rPr>
                        <a:t> &gt; 350 MV/m,  BDR &lt; 2 • 10</a:t>
                      </a:r>
                      <a:r>
                        <a:rPr kumimoji="0" lang="en-GB" sz="2000" b="0" i="0" u="none" strike="noStrike" cap="none" normalizeH="0" baseline="30000" dirty="0" smtClean="0">
                          <a:ln>
                            <a:noFill/>
                          </a:ln>
                          <a:solidFill>
                            <a:schemeClr val="accent6">
                              <a:lumMod val="60000"/>
                              <a:lumOff val="40000"/>
                            </a:schemeClr>
                          </a:solidFill>
                          <a:effectLst/>
                          <a:latin typeface="+mj-lt"/>
                        </a:rPr>
                        <a:t>-1</a:t>
                      </a:r>
                      <a:r>
                        <a:rPr kumimoji="0" lang="en-GB" sz="2000" b="0" i="0" u="none" strike="noStrike" cap="none" normalizeH="0" baseline="0" dirty="0" smtClean="0">
                          <a:ln>
                            <a:noFill/>
                          </a:ln>
                          <a:solidFill>
                            <a:schemeClr val="accent6">
                              <a:lumMod val="60000"/>
                              <a:lumOff val="40000"/>
                            </a:schemeClr>
                          </a:solidFill>
                          <a:effectLst/>
                          <a:latin typeface="+mj-lt"/>
                        </a:rPr>
                        <a:t> /m,  </a:t>
                      </a:r>
                      <a:r>
                        <a:rPr kumimoji="0" lang="en-GB" sz="2000" b="0" i="0" u="none" strike="noStrike" cap="none" normalizeH="0" baseline="0" dirty="0" err="1" smtClean="0">
                          <a:ln>
                            <a:noFill/>
                          </a:ln>
                          <a:solidFill>
                            <a:schemeClr val="accent6">
                              <a:lumMod val="60000"/>
                              <a:lumOff val="40000"/>
                            </a:schemeClr>
                          </a:solidFill>
                          <a:effectLst/>
                          <a:latin typeface="+mj-lt"/>
                        </a:rPr>
                        <a:t>T</a:t>
                      </a:r>
                      <a:r>
                        <a:rPr kumimoji="0" lang="en-GB" sz="2000" b="0" i="0" u="none" strike="noStrike" cap="none" normalizeH="0" baseline="-25000" dirty="0" err="1" smtClean="0">
                          <a:ln>
                            <a:noFill/>
                          </a:ln>
                          <a:solidFill>
                            <a:schemeClr val="accent6">
                              <a:lumMod val="60000"/>
                              <a:lumOff val="40000"/>
                            </a:schemeClr>
                          </a:solidFill>
                          <a:effectLst/>
                          <a:latin typeface="+mj-lt"/>
                        </a:rPr>
                        <a:t>pulse</a:t>
                      </a:r>
                      <a:r>
                        <a:rPr kumimoji="0" lang="en-GB" sz="2000" b="0" i="0" u="none" strike="noStrike" cap="none" normalizeH="0" baseline="0" dirty="0" smtClean="0">
                          <a:ln>
                            <a:noFill/>
                          </a:ln>
                          <a:solidFill>
                            <a:schemeClr val="accent6">
                              <a:lumMod val="60000"/>
                              <a:lumOff val="40000"/>
                            </a:schemeClr>
                          </a:solidFill>
                          <a:effectLst/>
                          <a:latin typeface="+mj-lt"/>
                        </a:rPr>
                        <a:t> = 2 </a:t>
                      </a:r>
                      <a:r>
                        <a:rPr kumimoji="0" lang="el-GR" sz="2000" b="0" i="0" u="none" strike="noStrike" cap="none" normalizeH="0" baseline="0" dirty="0" smtClean="0">
                          <a:ln>
                            <a:noFill/>
                          </a:ln>
                          <a:solidFill>
                            <a:schemeClr val="accent6">
                              <a:lumMod val="60000"/>
                              <a:lumOff val="40000"/>
                            </a:schemeClr>
                          </a:solidFill>
                          <a:effectLst/>
                          <a:latin typeface="+mj-lt"/>
                        </a:rPr>
                        <a:t>μ</a:t>
                      </a:r>
                      <a:r>
                        <a:rPr kumimoji="0" lang="en-GB" sz="2000" b="0" i="0" u="none" strike="noStrike" cap="none" normalizeH="0" baseline="0" dirty="0" smtClean="0">
                          <a:ln>
                            <a:noFill/>
                          </a:ln>
                          <a:solidFill>
                            <a:schemeClr val="accent6">
                              <a:lumMod val="60000"/>
                              <a:lumOff val="40000"/>
                            </a:schemeClr>
                          </a:solidFill>
                          <a:effectLst/>
                          <a:latin typeface="+mj-lt"/>
                        </a:rPr>
                        <a:t>s</a:t>
                      </a:r>
                      <a:endParaRPr kumimoji="0" lang="el-GR" sz="2000" b="0" i="0" u="none" strike="noStrike" cap="none" normalizeH="0" baseline="0" dirty="0" smtClean="0">
                        <a:ln>
                          <a:noFill/>
                        </a:ln>
                        <a:solidFill>
                          <a:schemeClr val="accent6">
                            <a:lumMod val="60000"/>
                            <a:lumOff val="40000"/>
                          </a:schemeClr>
                        </a:solidFill>
                        <a:effectLst/>
                        <a:latin typeface="+mj-lt"/>
                      </a:endParaRPr>
                    </a:p>
                  </a:txBody>
                  <a:tcPr horzOverflow="overflow">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lnTlToBr>
                      <a:noFill/>
                    </a:lnTlToBr>
                    <a:lnBlToTr>
                      <a:noFill/>
                    </a:lnBlToTr>
                    <a:noFill/>
                  </a:tcPr>
                </a:tc>
              </a:tr>
              <a:tr h="434975">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1" u="none" strike="noStrike" cap="none" normalizeH="0" baseline="0" dirty="0" smtClean="0">
                          <a:ln>
                            <a:noFill/>
                          </a:ln>
                          <a:solidFill>
                            <a:schemeClr val="accent6">
                              <a:lumMod val="60000"/>
                              <a:lumOff val="40000"/>
                            </a:schemeClr>
                          </a:solidFill>
                          <a:effectLst/>
                          <a:latin typeface="+mj-lt"/>
                        </a:rPr>
                        <a:t>Cooling</a:t>
                      </a:r>
                    </a:p>
                  </a:txBody>
                  <a:tcPr horzOverflow="overflow">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GB" sz="2000" b="0" i="0" u="none" strike="noStrike" cap="none" normalizeH="0" baseline="0" dirty="0" smtClean="0">
                          <a:ln>
                            <a:noFill/>
                          </a:ln>
                          <a:solidFill>
                            <a:schemeClr val="accent6">
                              <a:lumMod val="60000"/>
                              <a:lumOff val="40000"/>
                            </a:schemeClr>
                          </a:solidFill>
                          <a:effectLst/>
                          <a:latin typeface="+mj-lt"/>
                        </a:rPr>
                        <a:t>freq. shift too big  =&gt;  water flow too small</a:t>
                      </a:r>
                    </a:p>
                  </a:txBody>
                  <a:tcPr horzOverflow="overflow">
                    <a:lnL w="12700" cap="flat" cmpd="sng" algn="ctr">
                      <a:solidFill>
                        <a:schemeClr val="accent2">
                          <a:lumMod val="60000"/>
                          <a:lumOff val="40000"/>
                        </a:schemeClr>
                      </a:solidFill>
                      <a:prstDash val="solid"/>
                      <a:round/>
                      <a:headEnd type="none" w="med" len="med"/>
                      <a:tailEnd type="none" w="med" len="med"/>
                    </a:lnL>
                    <a:lnR w="12700" cap="flat" cmpd="sng" algn="ctr">
                      <a:solidFill>
                        <a:schemeClr val="accent2">
                          <a:lumMod val="60000"/>
                          <a:lumOff val="40000"/>
                        </a:schemeClr>
                      </a:solidFill>
                      <a:prstDash val="solid"/>
                      <a:round/>
                      <a:headEnd type="none" w="med" len="med"/>
                      <a:tailEnd type="none" w="med" len="med"/>
                    </a:lnR>
                    <a:lnT w="12700" cap="flat" cmpd="sng" algn="ctr">
                      <a:solidFill>
                        <a:schemeClr val="accent2">
                          <a:lumMod val="60000"/>
                          <a:lumOff val="40000"/>
                        </a:schemeClr>
                      </a:solidFill>
                      <a:prstDash val="solid"/>
                      <a:round/>
                      <a:headEnd type="none" w="med" len="med"/>
                      <a:tailEnd type="none" w="med" len="med"/>
                    </a:lnT>
                    <a:lnB w="12700" cap="flat" cmpd="sng" algn="ctr">
                      <a:solidFill>
                        <a:schemeClr val="accent2">
                          <a:lumMod val="60000"/>
                          <a:lumOff val="40000"/>
                        </a:schemeClr>
                      </a:solidFill>
                      <a:prstDash val="solid"/>
                      <a:round/>
                      <a:headEnd type="none" w="med" len="med"/>
                      <a:tailEnd type="none" w="med" len="med"/>
                    </a:lnB>
                    <a:lnTlToBr>
                      <a:noFill/>
                    </a:lnTlToBr>
                    <a:lnBlToTr>
                      <a:noFill/>
                    </a:lnBlToTr>
                    <a:noFill/>
                  </a:tcPr>
                </a:tc>
              </a:tr>
            </a:tbl>
          </a:graphicData>
        </a:graphic>
      </p:graphicFrame>
      <p:sp>
        <p:nvSpPr>
          <p:cNvPr id="156703" name="Text Box 31"/>
          <p:cNvSpPr txBox="1">
            <a:spLocks noChangeArrowheads="1"/>
          </p:cNvSpPr>
          <p:nvPr/>
        </p:nvSpPr>
        <p:spPr bwMode="auto">
          <a:xfrm>
            <a:off x="250825" y="1285875"/>
            <a:ext cx="8353425" cy="396875"/>
          </a:xfrm>
          <a:prstGeom prst="rect">
            <a:avLst/>
          </a:prstGeom>
          <a:noFill/>
          <a:ln w="9525">
            <a:noFill/>
            <a:miter lim="800000"/>
            <a:headEnd/>
            <a:tailEnd/>
          </a:ln>
        </p:spPr>
        <p:txBody>
          <a:bodyPr>
            <a:spAutoFit/>
          </a:bodyPr>
          <a:lstStyle/>
          <a:p>
            <a:pPr>
              <a:spcBef>
                <a:spcPct val="50000"/>
              </a:spcBef>
              <a:buClr>
                <a:schemeClr val="accent3"/>
              </a:buClr>
              <a:buFont typeface="Wingdings" pitchFamily="2" charset="2"/>
              <a:buChar char="v"/>
              <a:defRPr/>
            </a:pPr>
            <a:r>
              <a:rPr lang="en-GB" sz="2000" dirty="0">
                <a:solidFill>
                  <a:schemeClr val="accent6">
                    <a:lumMod val="60000"/>
                    <a:lumOff val="40000"/>
                  </a:schemeClr>
                </a:solidFill>
                <a:latin typeface="Georgia" pitchFamily="18" charset="0"/>
              </a:rPr>
              <a:t>  </a:t>
            </a:r>
            <a:r>
              <a:rPr lang="en-GB" sz="2000" u="sng" dirty="0">
                <a:solidFill>
                  <a:schemeClr val="accent6">
                    <a:lumMod val="60000"/>
                    <a:lumOff val="40000"/>
                  </a:schemeClr>
                </a:solidFill>
                <a:latin typeface="+mn-lt"/>
              </a:rPr>
              <a:t>Excellent Pre-Test</a:t>
            </a:r>
            <a:r>
              <a:rPr lang="en-GB" sz="2000" dirty="0">
                <a:solidFill>
                  <a:schemeClr val="accent6">
                    <a:lumMod val="60000"/>
                    <a:lumOff val="40000"/>
                  </a:schemeClr>
                </a:solidFill>
                <a:latin typeface="+mn-lt"/>
              </a:rPr>
              <a:t>,  cavity works, even first results</a:t>
            </a:r>
          </a:p>
        </p:txBody>
      </p:sp>
      <p:sp>
        <p:nvSpPr>
          <p:cNvPr id="156705" name="Text Box 33"/>
          <p:cNvSpPr txBox="1">
            <a:spLocks noChangeArrowheads="1"/>
          </p:cNvSpPr>
          <p:nvPr/>
        </p:nvSpPr>
        <p:spPr bwMode="auto">
          <a:xfrm>
            <a:off x="250825" y="4581525"/>
            <a:ext cx="8713788" cy="1784350"/>
          </a:xfrm>
          <a:prstGeom prst="rect">
            <a:avLst/>
          </a:prstGeom>
          <a:noFill/>
          <a:ln w="9525">
            <a:noFill/>
            <a:miter lim="800000"/>
            <a:headEnd/>
            <a:tailEnd/>
          </a:ln>
        </p:spPr>
        <p:txBody>
          <a:bodyPr>
            <a:spAutoFit/>
          </a:bodyPr>
          <a:lstStyle/>
          <a:p>
            <a:pPr>
              <a:spcBef>
                <a:spcPct val="50000"/>
              </a:spcBef>
              <a:buFont typeface="Wingdings" pitchFamily="2" charset="2"/>
              <a:buChar char="v"/>
              <a:defRPr/>
            </a:pPr>
            <a:r>
              <a:rPr lang="en-GB" sz="2000" dirty="0">
                <a:solidFill>
                  <a:srgbClr val="FFFF00"/>
                </a:solidFill>
                <a:latin typeface="+mn-lt"/>
              </a:rPr>
              <a:t>  </a:t>
            </a:r>
            <a:r>
              <a:rPr lang="en-GB" sz="2000" u="sng" dirty="0">
                <a:solidFill>
                  <a:srgbClr val="FFFF00"/>
                </a:solidFill>
                <a:latin typeface="+mn-lt"/>
              </a:rPr>
              <a:t>Improvements</a:t>
            </a:r>
            <a:r>
              <a:rPr lang="en-GB" sz="2000" dirty="0">
                <a:solidFill>
                  <a:srgbClr val="FFFF00"/>
                </a:solidFill>
                <a:latin typeface="+mn-lt"/>
              </a:rPr>
              <a:t> for high-precision test</a:t>
            </a:r>
          </a:p>
          <a:p>
            <a:pPr lvl="1">
              <a:spcBef>
                <a:spcPct val="50000"/>
              </a:spcBef>
              <a:buFont typeface="Wingdings" pitchFamily="2" charset="2"/>
              <a:buChar char="§"/>
              <a:defRPr/>
            </a:pPr>
            <a:r>
              <a:rPr lang="en-GB" sz="2000" dirty="0">
                <a:latin typeface="+mn-lt"/>
              </a:rPr>
              <a:t>  cooling / water flow control</a:t>
            </a:r>
          </a:p>
          <a:p>
            <a:pPr lvl="1">
              <a:spcBef>
                <a:spcPct val="50000"/>
              </a:spcBef>
              <a:buFont typeface="Wingdings" pitchFamily="2" charset="2"/>
              <a:buChar char="§"/>
              <a:defRPr/>
            </a:pPr>
            <a:r>
              <a:rPr lang="en-GB" sz="2000" dirty="0">
                <a:latin typeface="+mn-lt"/>
              </a:rPr>
              <a:t>  data acquisition (</a:t>
            </a:r>
            <a:r>
              <a:rPr lang="en-GB" sz="2000" dirty="0" err="1">
                <a:latin typeface="+mn-lt"/>
              </a:rPr>
              <a:t>P</a:t>
            </a:r>
            <a:r>
              <a:rPr lang="en-GB" sz="2000" baseline="-25000" dirty="0" err="1">
                <a:latin typeface="+mn-lt"/>
              </a:rPr>
              <a:t>forward</a:t>
            </a:r>
            <a:r>
              <a:rPr lang="en-GB" sz="2000" dirty="0">
                <a:latin typeface="+mn-lt"/>
              </a:rPr>
              <a:t>, </a:t>
            </a:r>
            <a:r>
              <a:rPr lang="en-GB" sz="2000" dirty="0" err="1">
                <a:latin typeface="+mn-lt"/>
              </a:rPr>
              <a:t>P</a:t>
            </a:r>
            <a:r>
              <a:rPr lang="en-GB" sz="2000" baseline="-25000" dirty="0" err="1">
                <a:latin typeface="+mn-lt"/>
              </a:rPr>
              <a:t>reflected</a:t>
            </a:r>
            <a:r>
              <a:rPr lang="en-GB" sz="2000" dirty="0">
                <a:latin typeface="+mn-lt"/>
              </a:rPr>
              <a:t>, </a:t>
            </a:r>
            <a:r>
              <a:rPr lang="el-GR" sz="2000" dirty="0">
                <a:latin typeface="+mn-lt"/>
              </a:rPr>
              <a:t>φ</a:t>
            </a:r>
            <a:r>
              <a:rPr lang="en-GB" sz="2000" baseline="-25000" dirty="0">
                <a:latin typeface="+mn-lt"/>
              </a:rPr>
              <a:t>forward</a:t>
            </a:r>
            <a:r>
              <a:rPr lang="en-GB" sz="2000" dirty="0">
                <a:latin typeface="+mn-lt"/>
              </a:rPr>
              <a:t>, </a:t>
            </a:r>
            <a:r>
              <a:rPr lang="el-GR" sz="2000" dirty="0">
                <a:latin typeface="+mn-lt"/>
              </a:rPr>
              <a:t>φ</a:t>
            </a:r>
            <a:r>
              <a:rPr lang="en-GB" sz="2000" baseline="-25000" dirty="0">
                <a:latin typeface="+mn-lt"/>
              </a:rPr>
              <a:t>reflected</a:t>
            </a:r>
            <a:r>
              <a:rPr lang="en-GB" sz="2000" dirty="0">
                <a:latin typeface="+mn-lt"/>
              </a:rPr>
              <a:t>, </a:t>
            </a:r>
            <a:r>
              <a:rPr lang="en-GB" sz="2000" dirty="0" err="1">
                <a:latin typeface="+mn-lt"/>
              </a:rPr>
              <a:t>V</a:t>
            </a:r>
            <a:r>
              <a:rPr lang="en-GB" sz="2000" baseline="-25000" dirty="0" err="1">
                <a:latin typeface="+mn-lt"/>
              </a:rPr>
              <a:t>faraday</a:t>
            </a:r>
            <a:r>
              <a:rPr lang="en-GB" sz="2000" baseline="-25000" dirty="0">
                <a:latin typeface="+mn-lt"/>
              </a:rPr>
              <a:t> cup</a:t>
            </a:r>
            <a:r>
              <a:rPr lang="en-GB" sz="2000" dirty="0">
                <a:latin typeface="+mn-lt"/>
              </a:rPr>
              <a:t>, vacuum)</a:t>
            </a:r>
          </a:p>
          <a:p>
            <a:pPr lvl="1">
              <a:spcBef>
                <a:spcPct val="50000"/>
              </a:spcBef>
              <a:buFont typeface="Wingdings" pitchFamily="2" charset="2"/>
              <a:buChar char="§"/>
              <a:defRPr/>
            </a:pPr>
            <a:r>
              <a:rPr lang="en-GB" sz="2000" dirty="0">
                <a:latin typeface="+mn-lt"/>
              </a:rPr>
              <a:t>  control system for stabilising  frequency &amp; amplitude</a:t>
            </a:r>
          </a:p>
        </p:txBody>
      </p:sp>
      <p:sp>
        <p:nvSpPr>
          <p:cNvPr id="268312" name="Footer Placeholder 8"/>
          <p:cNvSpPr>
            <a:spLocks noGrp="1"/>
          </p:cNvSpPr>
          <p:nvPr>
            <p:ph type="ftr" sz="quarter" idx="11"/>
          </p:nvPr>
        </p:nvSpPr>
        <p:spPr>
          <a:noFill/>
        </p:spPr>
        <p:txBody>
          <a:bodyPr/>
          <a:lstStyle/>
          <a:p>
            <a:pPr fontAlgn="base">
              <a:spcAft>
                <a:spcPct val="0"/>
              </a:spcAft>
            </a:pPr>
            <a:r>
              <a:rPr lang="en-US" smtClean="0"/>
              <a:t>Silvia Verdú-Andrés</a:t>
            </a:r>
          </a:p>
        </p:txBody>
      </p:sp>
      <p:sp>
        <p:nvSpPr>
          <p:cNvPr id="268313" name="Slide Number Placeholder 6"/>
          <p:cNvSpPr>
            <a:spLocks noGrp="1"/>
          </p:cNvSpPr>
          <p:nvPr>
            <p:ph type="sldNum" sz="quarter" idx="12"/>
          </p:nvPr>
        </p:nvSpPr>
        <p:spPr>
          <a:noFill/>
        </p:spPr>
        <p:txBody>
          <a:bodyPr/>
          <a:lstStyle/>
          <a:p>
            <a:pPr fontAlgn="base">
              <a:spcAft>
                <a:spcPct val="0"/>
              </a:spcAft>
            </a:pPr>
            <a:fld id="{5E6F927A-EB50-46E9-86AE-BAEA7BA1E940}" type="slidenum">
              <a:rPr lang="en-US" smtClean="0"/>
              <a:pPr fontAlgn="base">
                <a:spcAft>
                  <a:spcPct val="0"/>
                </a:spcAft>
              </a:pPr>
              <a:t>28</a:t>
            </a:fld>
            <a:endParaRPr 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66688"/>
            <a:ext cx="7772400" cy="585787"/>
          </a:xfrm>
        </p:spPr>
        <p:txBody>
          <a:bodyPr/>
          <a:lstStyle/>
          <a:p>
            <a:pPr>
              <a:defRPr/>
            </a:pPr>
            <a:r>
              <a:rPr lang="fr-CH" sz="3200" i="0" dirty="0" err="1" smtClean="0"/>
              <a:t>Next</a:t>
            </a:r>
            <a:r>
              <a:rPr lang="fr-CH" sz="3200" i="0" dirty="0" smtClean="0"/>
              <a:t> </a:t>
            </a:r>
            <a:r>
              <a:rPr lang="fr-CH" sz="3200" i="0" dirty="0" err="1" smtClean="0"/>
              <a:t>steps</a:t>
            </a:r>
            <a:r>
              <a:rPr lang="fr-CH" sz="3200" i="0" dirty="0" smtClean="0"/>
              <a:t>: </a:t>
            </a:r>
            <a:r>
              <a:rPr lang="fr-CH" sz="2800" dirty="0" smtClean="0">
                <a:solidFill>
                  <a:schemeClr val="tx1"/>
                </a:solidFill>
              </a:rPr>
              <a:t>a lot to do!</a:t>
            </a:r>
            <a:r>
              <a:rPr lang="fr-CH" sz="2800" dirty="0" smtClean="0"/>
              <a:t> </a:t>
            </a:r>
            <a:endParaRPr lang="en-US" sz="3200" dirty="0"/>
          </a:p>
        </p:txBody>
      </p:sp>
      <p:sp>
        <p:nvSpPr>
          <p:cNvPr id="269314" name="Content Placeholder 2"/>
          <p:cNvSpPr>
            <a:spLocks noGrp="1"/>
          </p:cNvSpPr>
          <p:nvPr>
            <p:ph idx="1"/>
          </p:nvPr>
        </p:nvSpPr>
        <p:spPr>
          <a:xfrm>
            <a:off x="457200" y="1447800"/>
            <a:ext cx="8258175" cy="4114800"/>
          </a:xfrm>
        </p:spPr>
        <p:txBody>
          <a:bodyPr/>
          <a:lstStyle/>
          <a:p>
            <a:pPr>
              <a:buFont typeface="Wingdings" pitchFamily="2" charset="2"/>
              <a:buChar char="v"/>
            </a:pPr>
            <a:r>
              <a:rPr lang="fr-CH" sz="2400" u="sng" smtClean="0"/>
              <a:t>High-precision high-power test</a:t>
            </a:r>
            <a:r>
              <a:rPr lang="fr-CH" sz="2400" smtClean="0"/>
              <a:t> of the 3GHz test cavity </a:t>
            </a:r>
          </a:p>
          <a:p>
            <a:pPr>
              <a:buFont typeface="Wingdings" pitchFamily="2" charset="2"/>
              <a:buChar char="v"/>
            </a:pPr>
            <a:endParaRPr lang="fr-CH" sz="2400" smtClean="0"/>
          </a:p>
          <a:p>
            <a:pPr>
              <a:buFont typeface="Wingdings" pitchFamily="2" charset="2"/>
              <a:buNone/>
            </a:pPr>
            <a:endParaRPr lang="fr-CH" sz="2400" smtClean="0"/>
          </a:p>
          <a:p>
            <a:pPr>
              <a:buFont typeface="Wingdings" pitchFamily="2" charset="2"/>
              <a:buChar char="v"/>
            </a:pPr>
            <a:r>
              <a:rPr lang="fr-CH" sz="2400" smtClean="0"/>
              <a:t>Design, construction and high-power test of another </a:t>
            </a:r>
            <a:r>
              <a:rPr lang="fr-CH" sz="2400" u="sng" smtClean="0"/>
              <a:t>single-cell cavity</a:t>
            </a:r>
            <a:r>
              <a:rPr lang="fr-CH" sz="2400" smtClean="0"/>
              <a:t> operating </a:t>
            </a:r>
            <a:r>
              <a:rPr lang="fr-CH" sz="2400" u="sng" smtClean="0"/>
              <a:t>at 5.7 GHz </a:t>
            </a:r>
          </a:p>
          <a:p>
            <a:pPr lvl="2">
              <a:lnSpc>
                <a:spcPct val="150000"/>
              </a:lnSpc>
              <a:buClr>
                <a:schemeClr val="tx1"/>
              </a:buClr>
              <a:buFont typeface="Wingdings" pitchFamily="2" charset="2"/>
              <a:buChar char="§"/>
            </a:pPr>
            <a:r>
              <a:rPr lang="fr-CH" sz="2200" smtClean="0"/>
              <a:t> </a:t>
            </a:r>
            <a:r>
              <a:rPr lang="fr-CH" sz="2200" smtClean="0">
                <a:solidFill>
                  <a:schemeClr val="tx1"/>
                </a:solidFill>
              </a:rPr>
              <a:t>to evaluate scaling laws</a:t>
            </a:r>
          </a:p>
          <a:p>
            <a:pPr lvl="2">
              <a:lnSpc>
                <a:spcPct val="150000"/>
              </a:lnSpc>
              <a:buClr>
                <a:schemeClr val="tx1"/>
              </a:buClr>
              <a:buFont typeface="Wingdings" pitchFamily="2" charset="2"/>
              <a:buChar char="§"/>
            </a:pPr>
            <a:r>
              <a:rPr lang="fr-CH" sz="2200" smtClean="0">
                <a:solidFill>
                  <a:schemeClr val="tx1"/>
                </a:solidFill>
              </a:rPr>
              <a:t> learn more about breakdown phenomena</a:t>
            </a:r>
          </a:p>
          <a:p>
            <a:pPr lvl="2">
              <a:buClr>
                <a:schemeClr val="tx1"/>
              </a:buClr>
              <a:buFont typeface="Wingdings" pitchFamily="2" charset="2"/>
              <a:buNone/>
            </a:pPr>
            <a:endParaRPr lang="fr-CH" sz="2200" smtClean="0">
              <a:solidFill>
                <a:schemeClr val="tx1"/>
              </a:solidFill>
            </a:endParaRPr>
          </a:p>
          <a:p>
            <a:pPr>
              <a:buFont typeface="Wingdings" pitchFamily="2" charset="2"/>
              <a:buNone/>
            </a:pPr>
            <a:r>
              <a:rPr lang="fr-CH" sz="2400" smtClean="0">
                <a:solidFill>
                  <a:schemeClr val="tx1"/>
                </a:solidFill>
              </a:rPr>
              <a:t>    </a:t>
            </a:r>
            <a:r>
              <a:rPr lang="fr-CH" sz="2400" smtClean="0">
                <a:solidFill>
                  <a:srgbClr val="FFFF00"/>
                </a:solidFill>
                <a:sym typeface="Wingdings" pitchFamily="2" charset="2"/>
              </a:rPr>
              <a:t> </a:t>
            </a:r>
            <a:r>
              <a:rPr lang="fr-CH" i="1" smtClean="0">
                <a:solidFill>
                  <a:srgbClr val="FFFF00"/>
                </a:solidFill>
              </a:rPr>
              <a:t>Design has already begun; to be tested </a:t>
            </a:r>
            <a:r>
              <a:rPr lang="fr-CH" i="1" u="sng" smtClean="0">
                <a:solidFill>
                  <a:srgbClr val="FFFF00"/>
                </a:solidFill>
              </a:rPr>
              <a:t>before the end of 2010</a:t>
            </a:r>
            <a:r>
              <a:rPr lang="fr-CH" i="1" smtClean="0">
                <a:solidFill>
                  <a:srgbClr val="FFFF00"/>
                </a:solidFill>
              </a:rPr>
              <a:t>!</a:t>
            </a:r>
            <a:endParaRPr lang="en-US" i="1" smtClean="0">
              <a:solidFill>
                <a:srgbClr val="FFFF00"/>
              </a:solidFill>
            </a:endParaRPr>
          </a:p>
        </p:txBody>
      </p:sp>
      <p:sp>
        <p:nvSpPr>
          <p:cNvPr id="269315" name="Footer Placeholder 3"/>
          <p:cNvSpPr>
            <a:spLocks noGrp="1"/>
          </p:cNvSpPr>
          <p:nvPr>
            <p:ph type="ftr" sz="quarter" idx="11"/>
          </p:nvPr>
        </p:nvSpPr>
        <p:spPr>
          <a:noFill/>
        </p:spPr>
        <p:txBody>
          <a:bodyPr/>
          <a:lstStyle/>
          <a:p>
            <a:pPr fontAlgn="base">
              <a:spcAft>
                <a:spcPct val="0"/>
              </a:spcAft>
            </a:pPr>
            <a:r>
              <a:rPr lang="en-US" smtClean="0"/>
              <a:t>Silvia Verdú-Andrés</a:t>
            </a:r>
          </a:p>
        </p:txBody>
      </p:sp>
      <p:sp>
        <p:nvSpPr>
          <p:cNvPr id="269316" name="Slide Number Placeholder 4"/>
          <p:cNvSpPr>
            <a:spLocks noGrp="1"/>
          </p:cNvSpPr>
          <p:nvPr>
            <p:ph type="sldNum" sz="quarter" idx="12"/>
          </p:nvPr>
        </p:nvSpPr>
        <p:spPr>
          <a:noFill/>
        </p:spPr>
        <p:txBody>
          <a:bodyPr/>
          <a:lstStyle/>
          <a:p>
            <a:pPr fontAlgn="base">
              <a:spcAft>
                <a:spcPct val="0"/>
              </a:spcAft>
            </a:pPr>
            <a:fld id="{196F1F07-D73A-4D75-8B81-0BEF72C2DE9C}" type="slidenum">
              <a:rPr lang="en-US" smtClean="0"/>
              <a:pPr fontAlgn="base">
                <a:spcAft>
                  <a:spcPct val="0"/>
                </a:spcAft>
              </a:pPr>
              <a:t>29</a:t>
            </a:fld>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42976" y="167045"/>
            <a:ext cx="7772424" cy="585418"/>
          </a:xfrm>
        </p:spPr>
        <p:txBody>
          <a:bodyPr/>
          <a:lstStyle/>
          <a:p>
            <a:r>
              <a:rPr lang="it-IT" sz="3200" dirty="0" err="1" smtClean="0"/>
              <a:t>Treating</a:t>
            </a:r>
            <a:r>
              <a:rPr lang="it-IT" sz="3200" dirty="0" smtClean="0"/>
              <a:t> </a:t>
            </a:r>
            <a:r>
              <a:rPr lang="it-IT" sz="3200" dirty="0" err="1" smtClean="0"/>
              <a:t>moving</a:t>
            </a:r>
            <a:r>
              <a:rPr lang="it-IT" sz="3200" dirty="0" smtClean="0"/>
              <a:t> </a:t>
            </a:r>
            <a:r>
              <a:rPr lang="it-IT" sz="3200" dirty="0" err="1" smtClean="0"/>
              <a:t>organs</a:t>
            </a:r>
            <a:r>
              <a:rPr lang="it-IT" sz="3200" dirty="0" smtClean="0"/>
              <a:t> </a:t>
            </a:r>
            <a:r>
              <a:rPr lang="it-IT" sz="3200" dirty="0" err="1" smtClean="0"/>
              <a:t>requires</a:t>
            </a:r>
            <a:r>
              <a:rPr lang="it-IT" sz="3200" dirty="0" smtClean="0"/>
              <a:t>...</a:t>
            </a:r>
            <a:endParaRPr lang="it-IT" sz="3200" dirty="0"/>
          </a:p>
        </p:txBody>
      </p:sp>
      <p:sp>
        <p:nvSpPr>
          <p:cNvPr id="4" name="Segnaposto piè di pagina 3"/>
          <p:cNvSpPr>
            <a:spLocks noGrp="1"/>
          </p:cNvSpPr>
          <p:nvPr>
            <p:ph type="ftr" sz="quarter" idx="11"/>
          </p:nvPr>
        </p:nvSpPr>
        <p:spPr/>
        <p:txBody>
          <a:bodyPr/>
          <a:lstStyle/>
          <a:p>
            <a:pPr>
              <a:defRPr/>
            </a:pPr>
            <a:r>
              <a:rPr lang="en-US" smtClean="0"/>
              <a:t>Silvia Verdú-Andrés</a:t>
            </a:r>
            <a:endParaRPr lang="en-US"/>
          </a:p>
        </p:txBody>
      </p:sp>
      <p:sp>
        <p:nvSpPr>
          <p:cNvPr id="5" name="Segnaposto numero diapositiva 4"/>
          <p:cNvSpPr>
            <a:spLocks noGrp="1"/>
          </p:cNvSpPr>
          <p:nvPr>
            <p:ph type="sldNum" sz="quarter" idx="12"/>
          </p:nvPr>
        </p:nvSpPr>
        <p:spPr/>
        <p:txBody>
          <a:bodyPr/>
          <a:lstStyle/>
          <a:p>
            <a:pPr>
              <a:defRPr/>
            </a:pPr>
            <a:fld id="{E6CE5A3F-4311-4037-83A5-99EF73EBDBC5}" type="slidenum">
              <a:rPr lang="en-US" smtClean="0"/>
              <a:pPr>
                <a:defRPr/>
              </a:pPr>
              <a:t>3</a:t>
            </a:fld>
            <a:endParaRPr lang="en-US"/>
          </a:p>
        </p:txBody>
      </p:sp>
      <p:sp>
        <p:nvSpPr>
          <p:cNvPr id="6" name="Segnaposto contenuto 2"/>
          <p:cNvSpPr txBox="1">
            <a:spLocks/>
          </p:cNvSpPr>
          <p:nvPr/>
        </p:nvSpPr>
        <p:spPr bwMode="auto">
          <a:xfrm>
            <a:off x="0" y="4071938"/>
            <a:ext cx="4786313" cy="642937"/>
          </a:xfrm>
          <a:prstGeom prst="rect">
            <a:avLst/>
          </a:prstGeom>
          <a:noFill/>
          <a:ln w="9525">
            <a:noFill/>
            <a:miter lim="800000"/>
            <a:headEnd/>
            <a:tailEnd/>
          </a:ln>
        </p:spPr>
        <p:txBody>
          <a:bodyPr/>
          <a:lstStyle/>
          <a:p>
            <a:pPr marL="342900" indent="-342900" algn="ctr" eaLnBrk="0" hangingPunct="0">
              <a:spcBef>
                <a:spcPct val="20000"/>
              </a:spcBef>
              <a:buClr>
                <a:schemeClr val="folHlink"/>
              </a:buClr>
              <a:buFont typeface="Wingdings" pitchFamily="2" charset="2"/>
              <a:buChar char="v"/>
              <a:defRPr/>
            </a:pPr>
            <a:r>
              <a:rPr lang="it-IT" sz="2400" u="sng" kern="0" dirty="0">
                <a:solidFill>
                  <a:schemeClr val="folHlink"/>
                </a:solidFill>
                <a:effectLst>
                  <a:outerShdw blurRad="38100" dist="38100" dir="2700000" algn="tl">
                    <a:srgbClr val="000000">
                      <a:alpha val="43137"/>
                    </a:srgbClr>
                  </a:outerShdw>
                </a:effectLst>
                <a:latin typeface="+mn-lt"/>
              </a:rPr>
              <a:t> Fast Cycling machine</a:t>
            </a:r>
            <a:endParaRPr lang="it-IT" sz="2400" kern="0" dirty="0">
              <a:solidFill>
                <a:schemeClr val="folHlink"/>
              </a:solidFill>
              <a:effectLst>
                <a:outerShdw blurRad="38100" dist="38100" dir="2700000" algn="tl">
                  <a:srgbClr val="000000">
                    <a:alpha val="43137"/>
                  </a:srgbClr>
                </a:outerShdw>
              </a:effectLst>
              <a:latin typeface="+mn-lt"/>
            </a:endParaRPr>
          </a:p>
          <a:p>
            <a:pPr marL="342900" indent="-342900" algn="ctr" eaLnBrk="0" hangingPunct="0">
              <a:spcBef>
                <a:spcPct val="20000"/>
              </a:spcBef>
              <a:buClr>
                <a:schemeClr val="folHlink"/>
              </a:buClr>
              <a:buFont typeface="Wingdings" pitchFamily="2" charset="2"/>
              <a:buNone/>
              <a:defRPr/>
            </a:pPr>
            <a:r>
              <a:rPr lang="it-IT" b="1" kern="0" dirty="0">
                <a:solidFill>
                  <a:schemeClr val="accent5">
                    <a:lumMod val="75000"/>
                  </a:schemeClr>
                </a:solidFill>
                <a:effectLst>
                  <a:outerShdw blurRad="38100" dist="38100" dir="2700000" algn="tl">
                    <a:srgbClr val="000000">
                      <a:alpha val="43137"/>
                    </a:srgbClr>
                  </a:outerShdw>
                </a:effectLst>
                <a:latin typeface="+mn-lt"/>
              </a:rPr>
              <a:t>(high repetition rate ~ 200-300 Hz)</a:t>
            </a:r>
            <a:endParaRPr lang="it-IT" sz="2400" b="1" kern="0" dirty="0">
              <a:solidFill>
                <a:schemeClr val="accent5">
                  <a:lumMod val="75000"/>
                </a:schemeClr>
              </a:solidFill>
              <a:latin typeface="+mn-lt"/>
            </a:endParaRPr>
          </a:p>
          <a:p>
            <a:pPr marL="342900" indent="-342900" algn="ctr" eaLnBrk="0" hangingPunct="0">
              <a:spcBef>
                <a:spcPct val="20000"/>
              </a:spcBef>
              <a:buClr>
                <a:schemeClr val="folHlink"/>
              </a:buClr>
              <a:buFont typeface="Wingdings" pitchFamily="2" charset="2"/>
              <a:buNone/>
              <a:defRPr/>
            </a:pPr>
            <a:endParaRPr lang="it-IT" sz="1600" u="sng" kern="0" dirty="0">
              <a:solidFill>
                <a:schemeClr val="folHlink"/>
              </a:solidFill>
              <a:latin typeface="+mn-lt"/>
            </a:endParaRPr>
          </a:p>
          <a:p>
            <a:pPr marL="342900" indent="-342900" algn="ctr" eaLnBrk="0" hangingPunct="0">
              <a:spcBef>
                <a:spcPct val="20000"/>
              </a:spcBef>
              <a:buClr>
                <a:schemeClr val="folHlink"/>
              </a:buClr>
              <a:buFont typeface="Wingdings" pitchFamily="2" charset="2"/>
              <a:buNone/>
              <a:defRPr/>
            </a:pPr>
            <a:endParaRPr lang="it-IT" sz="1600" u="sng" kern="0" dirty="0">
              <a:solidFill>
                <a:schemeClr val="folHlink"/>
              </a:solidFill>
              <a:latin typeface="+mn-lt"/>
            </a:endParaRPr>
          </a:p>
          <a:p>
            <a:pPr marL="342900" indent="-342900" algn="ctr" eaLnBrk="0" hangingPunct="0">
              <a:spcBef>
                <a:spcPct val="20000"/>
              </a:spcBef>
              <a:buClr>
                <a:schemeClr val="folHlink"/>
              </a:buClr>
              <a:buFont typeface="Wingdings" pitchFamily="2" charset="2"/>
              <a:buNone/>
              <a:defRPr/>
            </a:pPr>
            <a:r>
              <a:rPr lang="it-IT" sz="2000" kern="0" dirty="0">
                <a:latin typeface="+mn-lt"/>
              </a:rPr>
              <a:t>Tumour </a:t>
            </a:r>
          </a:p>
          <a:p>
            <a:pPr marL="342900" indent="-342900" algn="ctr" eaLnBrk="0" hangingPunct="0">
              <a:spcBef>
                <a:spcPct val="20000"/>
              </a:spcBef>
              <a:buClr>
                <a:schemeClr val="folHlink"/>
              </a:buClr>
              <a:buFont typeface="Wingdings" pitchFamily="2" charset="2"/>
              <a:buNone/>
              <a:defRPr/>
            </a:pPr>
            <a:r>
              <a:rPr lang="it-IT" sz="2000" kern="0" dirty="0">
                <a:latin typeface="+mn-lt"/>
              </a:rPr>
              <a:t>MULTIPAINTING </a:t>
            </a:r>
          </a:p>
        </p:txBody>
      </p:sp>
      <p:sp>
        <p:nvSpPr>
          <p:cNvPr id="7" name="Segnaposto contenuto 2"/>
          <p:cNvSpPr txBox="1">
            <a:spLocks/>
          </p:cNvSpPr>
          <p:nvPr/>
        </p:nvSpPr>
        <p:spPr bwMode="auto">
          <a:xfrm>
            <a:off x="0" y="1285875"/>
            <a:ext cx="4786313" cy="642938"/>
          </a:xfrm>
          <a:prstGeom prst="rect">
            <a:avLst/>
          </a:prstGeom>
          <a:noFill/>
          <a:ln w="9525">
            <a:noFill/>
            <a:miter lim="800000"/>
            <a:headEnd/>
            <a:tailEnd/>
          </a:ln>
        </p:spPr>
        <p:txBody>
          <a:bodyPr/>
          <a:lstStyle/>
          <a:p>
            <a:pPr marL="342900" indent="-342900" algn="ctr" eaLnBrk="0" hangingPunct="0">
              <a:spcBef>
                <a:spcPct val="20000"/>
              </a:spcBef>
              <a:buClr>
                <a:schemeClr val="folHlink"/>
              </a:buClr>
              <a:buFont typeface="Wingdings" pitchFamily="2" charset="2"/>
              <a:buChar char="v"/>
              <a:defRPr/>
            </a:pPr>
            <a:r>
              <a:rPr lang="it-IT" sz="2400" u="sng" kern="0" dirty="0">
                <a:solidFill>
                  <a:schemeClr val="folHlink"/>
                </a:solidFill>
                <a:effectLst>
                  <a:outerShdw blurRad="38100" dist="38100" dir="2700000" algn="tl">
                    <a:srgbClr val="000000">
                      <a:alpha val="43137"/>
                    </a:srgbClr>
                  </a:outerShdw>
                </a:effectLst>
                <a:latin typeface="+mn-lt"/>
              </a:rPr>
              <a:t> Fast Active Energy Modulation</a:t>
            </a:r>
            <a:r>
              <a:rPr lang="it-IT" sz="2400" kern="0" dirty="0">
                <a:solidFill>
                  <a:schemeClr val="folHlink"/>
                </a:solidFill>
                <a:effectLst>
                  <a:outerShdw blurRad="38100" dist="38100" dir="2700000" algn="tl">
                    <a:srgbClr val="000000">
                      <a:alpha val="43137"/>
                    </a:srgbClr>
                  </a:outerShdw>
                </a:effectLst>
                <a:latin typeface="+mn-lt"/>
              </a:rPr>
              <a:t> </a:t>
            </a:r>
          </a:p>
          <a:p>
            <a:pPr marL="342900" indent="-342900" algn="ctr" eaLnBrk="0" hangingPunct="0">
              <a:spcBef>
                <a:spcPct val="20000"/>
              </a:spcBef>
              <a:buClr>
                <a:schemeClr val="folHlink"/>
              </a:buClr>
              <a:buFont typeface="Wingdings" pitchFamily="2" charset="2"/>
              <a:buNone/>
              <a:defRPr/>
            </a:pPr>
            <a:r>
              <a:rPr lang="it-IT" b="1" kern="0" dirty="0">
                <a:solidFill>
                  <a:schemeClr val="accent5">
                    <a:lumMod val="75000"/>
                  </a:schemeClr>
                </a:solidFill>
                <a:latin typeface="+mn-lt"/>
              </a:rPr>
              <a:t>(a couple of ms)</a:t>
            </a:r>
            <a:endParaRPr lang="it-IT" sz="2400" b="1" kern="0" dirty="0">
              <a:solidFill>
                <a:schemeClr val="accent5">
                  <a:lumMod val="75000"/>
                </a:schemeClr>
              </a:solidFill>
              <a:latin typeface="+mn-lt"/>
            </a:endParaRPr>
          </a:p>
          <a:p>
            <a:pPr marL="342900" indent="-342900" algn="ctr" eaLnBrk="0" hangingPunct="0">
              <a:spcBef>
                <a:spcPct val="20000"/>
              </a:spcBef>
              <a:buClr>
                <a:schemeClr val="folHlink"/>
              </a:buClr>
              <a:buFont typeface="Wingdings" pitchFamily="2" charset="2"/>
              <a:buNone/>
              <a:defRPr/>
            </a:pPr>
            <a:endParaRPr lang="it-IT" sz="1600" u="sng" kern="0" dirty="0">
              <a:solidFill>
                <a:schemeClr val="folHlink"/>
              </a:solidFill>
              <a:latin typeface="+mn-lt"/>
            </a:endParaRPr>
          </a:p>
          <a:p>
            <a:pPr marL="342900" indent="-342900" algn="ctr" eaLnBrk="0" hangingPunct="0">
              <a:spcBef>
                <a:spcPct val="20000"/>
              </a:spcBef>
              <a:buClr>
                <a:schemeClr val="folHlink"/>
              </a:buClr>
              <a:buFont typeface="Wingdings" pitchFamily="2" charset="2"/>
              <a:buNone/>
              <a:defRPr/>
            </a:pPr>
            <a:endParaRPr lang="it-IT" sz="1600" u="sng" kern="0" dirty="0">
              <a:solidFill>
                <a:schemeClr val="folHlink"/>
              </a:solidFill>
              <a:latin typeface="+mn-lt"/>
            </a:endParaRPr>
          </a:p>
          <a:p>
            <a:pPr marL="342900" indent="-342900" algn="ctr" eaLnBrk="0" hangingPunct="0">
              <a:spcBef>
                <a:spcPct val="20000"/>
              </a:spcBef>
              <a:buClr>
                <a:schemeClr val="folHlink"/>
              </a:buClr>
              <a:buFont typeface="Wingdings" pitchFamily="2" charset="2"/>
              <a:buNone/>
              <a:defRPr/>
            </a:pPr>
            <a:r>
              <a:rPr lang="it-IT" sz="2000" kern="0" dirty="0">
                <a:latin typeface="+mn-lt"/>
              </a:rPr>
              <a:t>Fast 3D correction of </a:t>
            </a:r>
          </a:p>
          <a:p>
            <a:pPr marL="342900" indent="-342900" algn="ctr" eaLnBrk="0" hangingPunct="0">
              <a:spcBef>
                <a:spcPct val="20000"/>
              </a:spcBef>
              <a:buClr>
                <a:schemeClr val="folHlink"/>
              </a:buClr>
              <a:buFont typeface="Wingdings" pitchFamily="2" charset="2"/>
              <a:buNone/>
              <a:defRPr/>
            </a:pPr>
            <a:r>
              <a:rPr lang="it-IT" sz="2000" kern="0" dirty="0">
                <a:latin typeface="+mn-lt"/>
              </a:rPr>
              <a:t>beam spot position in depth </a:t>
            </a:r>
          </a:p>
        </p:txBody>
      </p:sp>
      <p:sp>
        <p:nvSpPr>
          <p:cNvPr id="8" name="Freccia in giù 15"/>
          <p:cNvSpPr>
            <a:spLocks noChangeArrowheads="1"/>
          </p:cNvSpPr>
          <p:nvPr/>
        </p:nvSpPr>
        <p:spPr bwMode="auto">
          <a:xfrm>
            <a:off x="2214563" y="2214563"/>
            <a:ext cx="428625" cy="504825"/>
          </a:xfrm>
          <a:prstGeom prst="downArrow">
            <a:avLst>
              <a:gd name="adj1" fmla="val 50000"/>
              <a:gd name="adj2" fmla="val 50077"/>
            </a:avLst>
          </a:prstGeom>
          <a:solidFill>
            <a:srgbClr val="FFFF00">
              <a:alpha val="90195"/>
            </a:srgbClr>
          </a:solidFill>
          <a:ln w="28575" algn="ctr">
            <a:noFill/>
            <a:round/>
            <a:headEnd/>
            <a:tailEnd type="triangle" w="med" len="med"/>
          </a:ln>
        </p:spPr>
        <p:txBody>
          <a:bodyPr>
            <a:spAutoFit/>
          </a:bodyPr>
          <a:lstStyle/>
          <a:p>
            <a:pPr algn="ctr">
              <a:spcBef>
                <a:spcPct val="50000"/>
              </a:spcBef>
            </a:pPr>
            <a:endParaRPr lang="it-IT" sz="2000">
              <a:solidFill>
                <a:schemeClr val="folHlink"/>
              </a:solidFill>
            </a:endParaRPr>
          </a:p>
        </p:txBody>
      </p:sp>
      <p:grpSp>
        <p:nvGrpSpPr>
          <p:cNvPr id="9" name="Groupe 27"/>
          <p:cNvGrpSpPr>
            <a:grpSpLocks/>
          </p:cNvGrpSpPr>
          <p:nvPr/>
        </p:nvGrpSpPr>
        <p:grpSpPr bwMode="auto">
          <a:xfrm>
            <a:off x="4714875" y="1281113"/>
            <a:ext cx="4214813" cy="4719637"/>
            <a:chOff x="3696584" y="1071546"/>
            <a:chExt cx="5286380" cy="5148000"/>
          </a:xfrm>
        </p:grpSpPr>
        <p:sp>
          <p:nvSpPr>
            <p:cNvPr id="10" name="Rectangle à coins arrondis 26"/>
            <p:cNvSpPr>
              <a:spLocks noChangeArrowheads="1"/>
            </p:cNvSpPr>
            <p:nvPr/>
          </p:nvSpPr>
          <p:spPr bwMode="auto">
            <a:xfrm>
              <a:off x="3696584" y="1071546"/>
              <a:ext cx="5286380" cy="5148000"/>
            </a:xfrm>
            <a:prstGeom prst="roundRect">
              <a:avLst>
                <a:gd name="adj" fmla="val 6685"/>
              </a:avLst>
            </a:prstGeom>
            <a:solidFill>
              <a:schemeClr val="tx1"/>
            </a:solidFill>
            <a:ln w="28575" algn="ctr">
              <a:noFill/>
              <a:round/>
              <a:headEnd/>
              <a:tailEnd type="triangle" w="med" len="med"/>
            </a:ln>
          </p:spPr>
          <p:txBody>
            <a:bodyPr>
              <a:spAutoFit/>
            </a:bodyPr>
            <a:lstStyle/>
            <a:p>
              <a:pPr algn="ctr">
                <a:spcBef>
                  <a:spcPct val="50000"/>
                </a:spcBef>
              </a:pPr>
              <a:endParaRPr lang="it-IT" sz="2000">
                <a:solidFill>
                  <a:schemeClr val="folHlink"/>
                </a:solidFill>
              </a:endParaRPr>
            </a:p>
          </p:txBody>
        </p:sp>
        <p:grpSp>
          <p:nvGrpSpPr>
            <p:cNvPr id="11" name="Groupe 24"/>
            <p:cNvGrpSpPr>
              <a:grpSpLocks noChangeAspect="1"/>
            </p:cNvGrpSpPr>
            <p:nvPr/>
          </p:nvGrpSpPr>
          <p:grpSpPr bwMode="auto">
            <a:xfrm>
              <a:off x="3989346" y="1500174"/>
              <a:ext cx="4940372" cy="4685557"/>
              <a:chOff x="3747110" y="1285860"/>
              <a:chExt cx="5254047" cy="4983054"/>
            </a:xfrm>
          </p:grpSpPr>
          <p:pic>
            <p:nvPicPr>
              <p:cNvPr id="12" name="Image 23" descr="multi-painting.png"/>
              <p:cNvPicPr>
                <a:picLocks noChangeAspect="1"/>
              </p:cNvPicPr>
              <p:nvPr/>
            </p:nvPicPr>
            <p:blipFill>
              <a:blip r:embed="rId2" cstate="print"/>
              <a:srcRect/>
              <a:stretch>
                <a:fillRect/>
              </a:stretch>
            </p:blipFill>
            <p:spPr bwMode="auto">
              <a:xfrm>
                <a:off x="3747110" y="1285860"/>
                <a:ext cx="5254047" cy="4786346"/>
              </a:xfrm>
              <a:prstGeom prst="rect">
                <a:avLst/>
              </a:prstGeom>
              <a:noFill/>
              <a:ln w="9525">
                <a:noFill/>
                <a:miter lim="800000"/>
                <a:headEnd/>
                <a:tailEnd/>
              </a:ln>
            </p:spPr>
          </p:pic>
          <p:sp>
            <p:nvSpPr>
              <p:cNvPr id="13" name="Text Box 5"/>
              <p:cNvSpPr txBox="1">
                <a:spLocks noChangeArrowheads="1"/>
              </p:cNvSpPr>
              <p:nvPr/>
            </p:nvSpPr>
            <p:spPr bwMode="auto">
              <a:xfrm>
                <a:off x="4072041" y="2982089"/>
                <a:ext cx="1785843" cy="584775"/>
              </a:xfrm>
              <a:prstGeom prst="rect">
                <a:avLst/>
              </a:prstGeom>
              <a:solidFill>
                <a:schemeClr val="tx1"/>
              </a:solidFill>
              <a:ln w="9525" algn="ctr">
                <a:noFill/>
                <a:miter lim="800000"/>
                <a:headEnd/>
                <a:tailEnd/>
              </a:ln>
            </p:spPr>
            <p:txBody>
              <a:bodyPr>
                <a:spAutoFit/>
              </a:bodyPr>
              <a:lstStyle/>
              <a:p>
                <a:pPr algn="ctr"/>
                <a:r>
                  <a:rPr lang="en-US" sz="1600" b="1">
                    <a:solidFill>
                      <a:schemeClr val="bg1"/>
                    </a:solidFill>
                    <a:latin typeface="Calibri" pitchFamily="34" charset="0"/>
                  </a:rPr>
                  <a:t>Single ‘spot’ </a:t>
                </a:r>
              </a:p>
              <a:p>
                <a:pPr algn="ctr"/>
                <a:r>
                  <a:rPr lang="en-US" sz="1600" b="1">
                    <a:solidFill>
                      <a:schemeClr val="bg1"/>
                    </a:solidFill>
                    <a:latin typeface="Calibri" pitchFamily="34" charset="0"/>
                  </a:rPr>
                  <a:t>pencil beam</a:t>
                </a:r>
              </a:p>
            </p:txBody>
          </p:sp>
          <p:sp>
            <p:nvSpPr>
              <p:cNvPr id="14" name="Text Box 6"/>
              <p:cNvSpPr txBox="1">
                <a:spLocks noChangeArrowheads="1"/>
              </p:cNvSpPr>
              <p:nvPr/>
            </p:nvSpPr>
            <p:spPr bwMode="auto">
              <a:xfrm>
                <a:off x="6103858" y="2960569"/>
                <a:ext cx="2897299" cy="678347"/>
              </a:xfrm>
              <a:prstGeom prst="rect">
                <a:avLst/>
              </a:prstGeom>
              <a:solidFill>
                <a:schemeClr val="tx1"/>
              </a:solidFill>
              <a:ln w="9525" algn="ctr">
                <a:noFill/>
                <a:miter lim="800000"/>
                <a:headEnd/>
                <a:tailEnd/>
              </a:ln>
            </p:spPr>
            <p:txBody>
              <a:bodyPr>
                <a:spAutoFit/>
              </a:bodyPr>
              <a:lstStyle/>
              <a:p>
                <a:pPr algn="ctr"/>
                <a:r>
                  <a:rPr lang="en-US" sz="1600" b="1">
                    <a:solidFill>
                      <a:schemeClr val="bg1"/>
                    </a:solidFill>
                    <a:latin typeface="Calibri" pitchFamily="34" charset="0"/>
                  </a:rPr>
                  <a:t>    Lateral scanning with</a:t>
                </a:r>
              </a:p>
              <a:p>
                <a:pPr algn="ctr"/>
                <a:r>
                  <a:rPr lang="en-US" sz="1600" b="1">
                    <a:solidFill>
                      <a:schemeClr val="bg1"/>
                    </a:solidFill>
                    <a:latin typeface="Calibri" pitchFamily="34" charset="0"/>
                  </a:rPr>
                  <a:t>  magnets: 2 ms/step</a:t>
                </a:r>
              </a:p>
            </p:txBody>
          </p:sp>
          <p:sp>
            <p:nvSpPr>
              <p:cNvPr id="15" name="Text Box 8"/>
              <p:cNvSpPr txBox="1">
                <a:spLocks noChangeArrowheads="1"/>
              </p:cNvSpPr>
              <p:nvPr/>
            </p:nvSpPr>
            <p:spPr bwMode="auto">
              <a:xfrm>
                <a:off x="6500825" y="5470684"/>
                <a:ext cx="2428892" cy="360031"/>
              </a:xfrm>
              <a:prstGeom prst="rect">
                <a:avLst/>
              </a:prstGeom>
              <a:solidFill>
                <a:schemeClr val="tx1"/>
              </a:solidFill>
              <a:ln w="9525" algn="ctr">
                <a:noFill/>
                <a:miter lim="800000"/>
                <a:headEnd/>
                <a:tailEnd/>
              </a:ln>
            </p:spPr>
            <p:txBody>
              <a:bodyPr>
                <a:spAutoFit/>
              </a:bodyPr>
              <a:lstStyle/>
              <a:p>
                <a:pPr algn="ctr"/>
                <a:r>
                  <a:rPr lang="en-US" sz="1600" b="1" u="sng">
                    <a:solidFill>
                      <a:schemeClr val="bg2"/>
                    </a:solidFill>
                    <a:latin typeface="Calibri" pitchFamily="34" charset="0"/>
                  </a:rPr>
                  <a:t>3D conformal treatment</a:t>
                </a:r>
              </a:p>
            </p:txBody>
          </p:sp>
          <p:sp>
            <p:nvSpPr>
              <p:cNvPr id="16" name="Text Box 9"/>
              <p:cNvSpPr txBox="1">
                <a:spLocks noChangeArrowheads="1"/>
              </p:cNvSpPr>
              <p:nvPr/>
            </p:nvSpPr>
            <p:spPr bwMode="auto">
              <a:xfrm>
                <a:off x="3811843" y="5304946"/>
                <a:ext cx="2292015" cy="963968"/>
              </a:xfrm>
              <a:prstGeom prst="rect">
                <a:avLst/>
              </a:prstGeom>
              <a:solidFill>
                <a:schemeClr val="tx1"/>
              </a:solidFill>
              <a:ln w="9525" algn="ctr">
                <a:noFill/>
                <a:miter lim="800000"/>
                <a:headEnd/>
                <a:tailEnd/>
              </a:ln>
            </p:spPr>
            <p:txBody>
              <a:bodyPr>
                <a:spAutoFit/>
              </a:bodyPr>
              <a:lstStyle/>
              <a:p>
                <a:pPr algn="ctr"/>
                <a:r>
                  <a:rPr lang="en-US" sz="1600" b="1">
                    <a:solidFill>
                      <a:schemeClr val="hlink"/>
                    </a:solidFill>
                    <a:latin typeface="Calibri" pitchFamily="34" charset="0"/>
                  </a:rPr>
                  <a:t>Depth scanning: ACTIVE ENERGY MODULATION</a:t>
                </a:r>
              </a:p>
            </p:txBody>
          </p:sp>
        </p:grpSp>
      </p:grpSp>
      <p:sp>
        <p:nvSpPr>
          <p:cNvPr id="17" name="Freccia in giù 15"/>
          <p:cNvSpPr>
            <a:spLocks noChangeArrowheads="1"/>
          </p:cNvSpPr>
          <p:nvPr/>
        </p:nvSpPr>
        <p:spPr bwMode="auto">
          <a:xfrm>
            <a:off x="2214563" y="4995863"/>
            <a:ext cx="428625" cy="504825"/>
          </a:xfrm>
          <a:prstGeom prst="downArrow">
            <a:avLst>
              <a:gd name="adj1" fmla="val 50000"/>
              <a:gd name="adj2" fmla="val 50077"/>
            </a:avLst>
          </a:prstGeom>
          <a:solidFill>
            <a:srgbClr val="FFFF00">
              <a:alpha val="90195"/>
            </a:srgbClr>
          </a:solidFill>
          <a:ln w="28575" algn="ctr">
            <a:noFill/>
            <a:round/>
            <a:headEnd/>
            <a:tailEnd type="triangle" w="med" len="med"/>
          </a:ln>
        </p:spPr>
        <p:txBody>
          <a:bodyPr>
            <a:spAutoFit/>
          </a:bodyPr>
          <a:lstStyle/>
          <a:p>
            <a:pPr algn="ctr">
              <a:spcBef>
                <a:spcPct val="50000"/>
              </a:spcBef>
            </a:pPr>
            <a:endParaRPr lang="it-IT" sz="2000">
              <a:solidFill>
                <a:schemeClr val="folHlink"/>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66688"/>
            <a:ext cx="7772400" cy="585787"/>
          </a:xfrm>
        </p:spPr>
        <p:txBody>
          <a:bodyPr/>
          <a:lstStyle/>
          <a:p>
            <a:pPr>
              <a:defRPr/>
            </a:pPr>
            <a:r>
              <a:rPr lang="fr-CH" sz="3200" dirty="0" err="1" smtClean="0"/>
              <a:t>Thanks</a:t>
            </a:r>
            <a:r>
              <a:rPr lang="fr-CH" sz="3200" dirty="0" smtClean="0"/>
              <a:t> to…</a:t>
            </a:r>
            <a:endParaRPr lang="en-US" sz="3200" dirty="0"/>
          </a:p>
        </p:txBody>
      </p:sp>
      <p:sp>
        <p:nvSpPr>
          <p:cNvPr id="271362" name="Content Placeholder 2"/>
          <p:cNvSpPr>
            <a:spLocks noGrp="1"/>
          </p:cNvSpPr>
          <p:nvPr>
            <p:ph idx="1"/>
          </p:nvPr>
        </p:nvSpPr>
        <p:spPr>
          <a:xfrm>
            <a:off x="642938" y="957263"/>
            <a:ext cx="7772400" cy="4114800"/>
          </a:xfrm>
        </p:spPr>
        <p:txBody>
          <a:bodyPr/>
          <a:lstStyle/>
          <a:p>
            <a:pPr>
              <a:lnSpc>
                <a:spcPct val="150000"/>
              </a:lnSpc>
              <a:buFont typeface="Courier New" pitchFamily="49" charset="0"/>
              <a:buChar char="o"/>
            </a:pPr>
            <a:r>
              <a:rPr lang="fr-CH" smtClean="0"/>
              <a:t>CLIC RF and Breakdown Group</a:t>
            </a:r>
          </a:p>
          <a:p>
            <a:pPr>
              <a:lnSpc>
                <a:spcPct val="150000"/>
              </a:lnSpc>
              <a:buFont typeface="Courier New" pitchFamily="49" charset="0"/>
              <a:buChar char="o"/>
            </a:pPr>
            <a:r>
              <a:rPr lang="fr-CH" smtClean="0"/>
              <a:t>CTF3 Group</a:t>
            </a:r>
          </a:p>
          <a:p>
            <a:pPr>
              <a:lnSpc>
                <a:spcPct val="150000"/>
              </a:lnSpc>
              <a:buFont typeface="Courier New" pitchFamily="49" charset="0"/>
              <a:buChar char="o"/>
            </a:pPr>
            <a:r>
              <a:rPr lang="fr-CH" smtClean="0"/>
              <a:t>CERN General Services</a:t>
            </a:r>
          </a:p>
          <a:p>
            <a:pPr>
              <a:lnSpc>
                <a:spcPct val="150000"/>
              </a:lnSpc>
              <a:buFont typeface="Courier New" pitchFamily="49" charset="0"/>
              <a:buChar char="o"/>
            </a:pPr>
            <a:r>
              <a:rPr lang="fr-CH" smtClean="0"/>
              <a:t>VECA,  Bodycote,  ADAM</a:t>
            </a:r>
          </a:p>
          <a:p>
            <a:pPr>
              <a:lnSpc>
                <a:spcPct val="150000"/>
              </a:lnSpc>
              <a:buFont typeface="Courier New" pitchFamily="49" charset="0"/>
              <a:buChar char="o"/>
            </a:pPr>
            <a:r>
              <a:rPr lang="fr-CH" smtClean="0"/>
              <a:t>Vodafone</a:t>
            </a:r>
          </a:p>
          <a:p>
            <a:pPr>
              <a:buFont typeface="Wingdings" pitchFamily="2" charset="2"/>
              <a:buNone/>
            </a:pPr>
            <a:endParaRPr lang="fr-CH" smtClean="0"/>
          </a:p>
          <a:p>
            <a:pPr>
              <a:buFont typeface="Wingdings" pitchFamily="2" charset="2"/>
              <a:buNone/>
            </a:pPr>
            <a:endParaRPr lang="fr-CH" smtClean="0"/>
          </a:p>
          <a:p>
            <a:pPr>
              <a:buFont typeface="Wingdings" pitchFamily="2" charset="2"/>
              <a:buNone/>
            </a:pPr>
            <a:endParaRPr lang="fr-CH" smtClean="0"/>
          </a:p>
          <a:p>
            <a:pPr>
              <a:buFont typeface="Wingdings" pitchFamily="2" charset="2"/>
              <a:buNone/>
            </a:pPr>
            <a:r>
              <a:rPr lang="fr-CH" smtClean="0"/>
              <a:t> </a:t>
            </a:r>
            <a:endParaRPr lang="en-US" smtClean="0"/>
          </a:p>
        </p:txBody>
      </p:sp>
      <p:sp>
        <p:nvSpPr>
          <p:cNvPr id="5" name="TextBox 4"/>
          <p:cNvSpPr txBox="1"/>
          <p:nvPr/>
        </p:nvSpPr>
        <p:spPr>
          <a:xfrm>
            <a:off x="642938" y="3929063"/>
            <a:ext cx="4019550" cy="369887"/>
          </a:xfrm>
          <a:prstGeom prst="rect">
            <a:avLst/>
          </a:prstGeom>
          <a:noFill/>
        </p:spPr>
        <p:txBody>
          <a:bodyPr wrap="none">
            <a:spAutoFit/>
          </a:bodyPr>
          <a:lstStyle/>
          <a:p>
            <a:pPr>
              <a:defRPr/>
            </a:pPr>
            <a:r>
              <a:rPr lang="it-IT" dirty="0">
                <a:latin typeface="+mn-lt"/>
              </a:rPr>
              <a:t>All the Cyclinac team for their support</a:t>
            </a:r>
            <a:endParaRPr lang="en-US" dirty="0">
              <a:latin typeface="+mn-lt"/>
            </a:endParaRPr>
          </a:p>
        </p:txBody>
      </p:sp>
      <p:sp>
        <p:nvSpPr>
          <p:cNvPr id="6" name="TextBox 5"/>
          <p:cNvSpPr txBox="1"/>
          <p:nvPr/>
        </p:nvSpPr>
        <p:spPr>
          <a:xfrm>
            <a:off x="642938" y="4786313"/>
            <a:ext cx="3983037" cy="708025"/>
          </a:xfrm>
          <a:prstGeom prst="rect">
            <a:avLst/>
          </a:prstGeom>
          <a:noFill/>
        </p:spPr>
        <p:txBody>
          <a:bodyPr wrap="none">
            <a:spAutoFit/>
          </a:bodyPr>
          <a:lstStyle/>
          <a:p>
            <a:pPr>
              <a:defRPr/>
            </a:pPr>
            <a:r>
              <a:rPr lang="en-GB" sz="2000" b="1" dirty="0">
                <a:latin typeface="+mn-lt"/>
              </a:rPr>
              <a:t>And all of you for the attention!</a:t>
            </a:r>
            <a:endParaRPr lang="it-IT" sz="4800" b="1" dirty="0">
              <a:latin typeface="+mn-lt"/>
            </a:endParaRPr>
          </a:p>
          <a:p>
            <a:pPr>
              <a:defRPr/>
            </a:pPr>
            <a:endParaRPr lang="en-US" sz="2000" dirty="0"/>
          </a:p>
        </p:txBody>
      </p:sp>
      <p:pic>
        <p:nvPicPr>
          <p:cNvPr id="271365" name="Picture 6" descr="DSCF6392.JPG"/>
          <p:cNvPicPr>
            <a:picLocks noChangeAspect="1"/>
          </p:cNvPicPr>
          <p:nvPr/>
        </p:nvPicPr>
        <p:blipFill>
          <a:blip r:embed="rId3" cstate="print"/>
          <a:srcRect/>
          <a:stretch>
            <a:fillRect/>
          </a:stretch>
        </p:blipFill>
        <p:spPr bwMode="auto">
          <a:xfrm>
            <a:off x="5000625" y="1000125"/>
            <a:ext cx="4071938" cy="5429250"/>
          </a:xfrm>
          <a:prstGeom prst="rect">
            <a:avLst/>
          </a:prstGeom>
          <a:noFill/>
          <a:ln w="9525">
            <a:noFill/>
            <a:miter lim="800000"/>
            <a:headEnd/>
            <a:tailEnd/>
          </a:ln>
        </p:spPr>
      </p:pic>
      <p:sp>
        <p:nvSpPr>
          <p:cNvPr id="8" name="TextBox 7"/>
          <p:cNvSpPr txBox="1"/>
          <p:nvPr/>
        </p:nvSpPr>
        <p:spPr>
          <a:xfrm>
            <a:off x="6500813" y="5786438"/>
            <a:ext cx="2428875" cy="369887"/>
          </a:xfrm>
          <a:prstGeom prst="rect">
            <a:avLst/>
          </a:prstGeom>
          <a:noFill/>
        </p:spPr>
        <p:txBody>
          <a:bodyPr wrap="none">
            <a:spAutoFit/>
          </a:bodyPr>
          <a:lstStyle/>
          <a:p>
            <a:pPr>
              <a:defRPr/>
            </a:pPr>
            <a:r>
              <a:rPr lang="it-IT" dirty="0">
                <a:latin typeface="+mn-lt"/>
              </a:rPr>
              <a:t>TERA -Cyclinac team </a:t>
            </a:r>
            <a:endParaRPr lang="en-US" dirty="0">
              <a:latin typeface="+mn-lt"/>
            </a:endParaRPr>
          </a:p>
        </p:txBody>
      </p:sp>
      <p:sp>
        <p:nvSpPr>
          <p:cNvPr id="271367" name="Rectangle 8"/>
          <p:cNvSpPr>
            <a:spLocks noChangeArrowheads="1"/>
          </p:cNvSpPr>
          <p:nvPr/>
        </p:nvSpPr>
        <p:spPr bwMode="auto">
          <a:xfrm>
            <a:off x="500063" y="5715000"/>
            <a:ext cx="4429125" cy="738188"/>
          </a:xfrm>
          <a:prstGeom prst="rect">
            <a:avLst/>
          </a:prstGeom>
          <a:noFill/>
          <a:ln w="9525">
            <a:noFill/>
            <a:miter lim="800000"/>
            <a:headEnd/>
            <a:tailEnd/>
          </a:ln>
        </p:spPr>
        <p:txBody>
          <a:bodyPr>
            <a:spAutoFit/>
          </a:bodyPr>
          <a:lstStyle/>
          <a:p>
            <a:pPr algn="just"/>
            <a:r>
              <a:rPr lang="en-GB" sz="1400"/>
              <a:t>The research leading to these results has received funding from the Seventh Framework Programme [FP7/2007-2013] under grant agreement n° 215840-2. </a:t>
            </a:r>
            <a:endParaRPr lang="en-US" sz="1400"/>
          </a:p>
        </p:txBody>
      </p:sp>
      <p:sp>
        <p:nvSpPr>
          <p:cNvPr id="271368" name="Footer Placeholder 9"/>
          <p:cNvSpPr>
            <a:spLocks noGrp="1"/>
          </p:cNvSpPr>
          <p:nvPr>
            <p:ph type="ftr" sz="quarter" idx="11"/>
          </p:nvPr>
        </p:nvSpPr>
        <p:spPr>
          <a:noFill/>
        </p:spPr>
        <p:txBody>
          <a:bodyPr/>
          <a:lstStyle/>
          <a:p>
            <a:pPr fontAlgn="base">
              <a:spcAft>
                <a:spcPct val="0"/>
              </a:spcAft>
            </a:pPr>
            <a:r>
              <a:rPr lang="en-US" smtClean="0"/>
              <a:t>Silvia Verdú-Andrés</a:t>
            </a:r>
          </a:p>
        </p:txBody>
      </p:sp>
      <p:sp>
        <p:nvSpPr>
          <p:cNvPr id="271369" name="Slide Number Placeholder 10"/>
          <p:cNvSpPr>
            <a:spLocks noGrp="1"/>
          </p:cNvSpPr>
          <p:nvPr>
            <p:ph type="sldNum" sz="quarter" idx="12"/>
          </p:nvPr>
        </p:nvSpPr>
        <p:spPr>
          <a:noFill/>
        </p:spPr>
        <p:txBody>
          <a:bodyPr/>
          <a:lstStyle/>
          <a:p>
            <a:pPr fontAlgn="base">
              <a:spcAft>
                <a:spcPct val="0"/>
              </a:spcAft>
            </a:pPr>
            <a:fld id="{F7FEC244-F2B5-4448-9139-8B7E94301F16}" type="slidenum">
              <a:rPr lang="en-US" smtClean="0"/>
              <a:pPr fontAlgn="base">
                <a:spcAft>
                  <a:spcPct val="0"/>
                </a:spcAft>
              </a:pPr>
              <a:t>30</a:t>
            </a:fld>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722313" y="4406900"/>
            <a:ext cx="7772400" cy="708025"/>
          </a:xfrm>
        </p:spPr>
        <p:txBody>
          <a:bodyPr/>
          <a:lstStyle/>
          <a:p>
            <a:pPr algn="r">
              <a:defRPr/>
            </a:pPr>
            <a:r>
              <a:rPr lang="it-IT" smtClean="0"/>
              <a:t>BACK-UP SLIDES</a:t>
            </a:r>
            <a:endParaRPr lang="it-IT"/>
          </a:p>
        </p:txBody>
      </p:sp>
      <p:sp>
        <p:nvSpPr>
          <p:cNvPr id="273410" name="Espace réservé du pied de page 4"/>
          <p:cNvSpPr>
            <a:spLocks noGrp="1"/>
          </p:cNvSpPr>
          <p:nvPr>
            <p:ph type="ftr" sz="quarter" idx="11"/>
          </p:nvPr>
        </p:nvSpPr>
        <p:spPr>
          <a:xfrm>
            <a:off x="3581400" y="6475413"/>
            <a:ext cx="2971800" cy="247650"/>
          </a:xfrm>
          <a:noFill/>
        </p:spPr>
        <p:txBody>
          <a:bodyPr/>
          <a:lstStyle/>
          <a:p>
            <a:pPr fontAlgn="base">
              <a:spcAft>
                <a:spcPct val="0"/>
              </a:spcAft>
            </a:pPr>
            <a:r>
              <a:rPr lang="en-US" i="1" smtClean="0">
                <a:latin typeface="Calibri" pitchFamily="34" charset="0"/>
              </a:rPr>
              <a:t>Silvia Verdú-Andrés</a:t>
            </a:r>
          </a:p>
        </p:txBody>
      </p:sp>
      <p:sp>
        <p:nvSpPr>
          <p:cNvPr id="273411" name="Slide Number Placeholder 3"/>
          <p:cNvSpPr>
            <a:spLocks noGrp="1"/>
          </p:cNvSpPr>
          <p:nvPr>
            <p:ph type="sldNum" sz="quarter" idx="12"/>
          </p:nvPr>
        </p:nvSpPr>
        <p:spPr>
          <a:noFill/>
        </p:spPr>
        <p:txBody>
          <a:bodyPr/>
          <a:lstStyle/>
          <a:p>
            <a:pPr fontAlgn="base">
              <a:spcAft>
                <a:spcPct val="0"/>
              </a:spcAft>
            </a:pPr>
            <a:fld id="{5F5BFAB2-B50A-49FA-B1B2-DDEBED186796}" type="slidenum">
              <a:rPr lang="en-US" smtClean="0"/>
              <a:pPr fontAlgn="base">
                <a:spcAft>
                  <a:spcPct val="0"/>
                </a:spcAft>
              </a:pPr>
              <a:t>31</a:t>
            </a:fld>
            <a:endParaRPr 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3" name="Espace réservé du pied de page 2"/>
          <p:cNvSpPr>
            <a:spLocks noGrp="1"/>
          </p:cNvSpPr>
          <p:nvPr>
            <p:ph type="ftr" sz="quarter" idx="11"/>
          </p:nvPr>
        </p:nvSpPr>
        <p:spPr>
          <a:xfrm>
            <a:off x="6629400" y="6477000"/>
            <a:ext cx="2438400" cy="244475"/>
          </a:xfrm>
          <a:noFill/>
        </p:spPr>
        <p:txBody>
          <a:bodyPr/>
          <a:lstStyle/>
          <a:p>
            <a:pPr algn="r" fontAlgn="base">
              <a:spcAft>
                <a:spcPct val="0"/>
              </a:spcAft>
            </a:pPr>
            <a:r>
              <a:rPr lang="it-IT" smtClean="0"/>
              <a:t>Silvia Verdú-Andrés</a:t>
            </a:r>
          </a:p>
        </p:txBody>
      </p:sp>
      <p:sp>
        <p:nvSpPr>
          <p:cNvPr id="27652" name="Rectangle 2"/>
          <p:cNvSpPr>
            <a:spLocks noGrp="1"/>
          </p:cNvSpPr>
          <p:nvPr>
            <p:ph type="title" idx="4294967295"/>
          </p:nvPr>
        </p:nvSpPr>
        <p:spPr>
          <a:xfrm>
            <a:off x="1143000" y="258763"/>
            <a:ext cx="7772400" cy="647700"/>
          </a:xfrm>
        </p:spPr>
        <p:txBody>
          <a:bodyPr/>
          <a:lstStyle/>
          <a:p>
            <a:pPr>
              <a:defRPr/>
            </a:pPr>
            <a:r>
              <a:rPr lang="en-US" sz="3600" dirty="0" smtClean="0"/>
              <a:t>RF &amp; mechanical design</a:t>
            </a:r>
          </a:p>
        </p:txBody>
      </p:sp>
      <p:sp>
        <p:nvSpPr>
          <p:cNvPr id="274435" name="Content Placeholder 2"/>
          <p:cNvSpPr txBox="1">
            <a:spLocks/>
          </p:cNvSpPr>
          <p:nvPr/>
        </p:nvSpPr>
        <p:spPr bwMode="auto">
          <a:xfrm>
            <a:off x="571500" y="1357313"/>
            <a:ext cx="3600450" cy="2447925"/>
          </a:xfrm>
          <a:prstGeom prst="rect">
            <a:avLst/>
          </a:prstGeom>
          <a:noFill/>
          <a:ln w="9525">
            <a:noFill/>
            <a:miter lim="800000"/>
            <a:headEnd/>
            <a:tailEnd/>
          </a:ln>
        </p:spPr>
        <p:txBody>
          <a:bodyPr/>
          <a:lstStyle/>
          <a:p>
            <a:pPr marL="273050" indent="-273050">
              <a:spcBef>
                <a:spcPct val="20000"/>
              </a:spcBef>
              <a:buClr>
                <a:schemeClr val="accent1"/>
              </a:buClr>
              <a:buSzPct val="85000"/>
              <a:buFont typeface="Wingdings 2" pitchFamily="18" charset="2"/>
              <a:buChar char=""/>
            </a:pPr>
            <a:r>
              <a:rPr lang="en-US" sz="1600">
                <a:latin typeface="Georgia" pitchFamily="18" charset="0"/>
              </a:rPr>
              <a:t>Requirements</a:t>
            </a:r>
          </a:p>
          <a:p>
            <a:pPr marL="547688" lvl="1" indent="-273050">
              <a:spcBef>
                <a:spcPct val="20000"/>
              </a:spcBef>
              <a:buClr>
                <a:schemeClr val="accent2"/>
              </a:buClr>
              <a:buSzPct val="70000"/>
              <a:buFont typeface="Wingdings" pitchFamily="2" charset="2"/>
              <a:buChar char=""/>
            </a:pPr>
            <a:r>
              <a:rPr lang="en-US" sz="1600">
                <a:solidFill>
                  <a:schemeClr val="tx2"/>
                </a:solidFill>
                <a:latin typeface="Georgia" pitchFamily="18" charset="0"/>
              </a:rPr>
              <a:t>Average power to cool  (350 W)</a:t>
            </a:r>
          </a:p>
          <a:p>
            <a:pPr marL="547688" lvl="1" indent="-273050">
              <a:spcBef>
                <a:spcPct val="20000"/>
              </a:spcBef>
              <a:buClr>
                <a:schemeClr val="accent2"/>
              </a:buClr>
              <a:buSzPct val="70000"/>
              <a:buFont typeface="Wingdings" pitchFamily="2" charset="2"/>
              <a:buChar char=""/>
            </a:pPr>
            <a:r>
              <a:rPr lang="en-US" sz="1600">
                <a:solidFill>
                  <a:schemeClr val="tx2"/>
                </a:solidFill>
                <a:latin typeface="Georgia" pitchFamily="18" charset="0"/>
              </a:rPr>
              <a:t>Nº of parallel circuit (2)</a:t>
            </a:r>
          </a:p>
          <a:p>
            <a:pPr marL="547688" lvl="1" indent="-273050">
              <a:spcBef>
                <a:spcPct val="20000"/>
              </a:spcBef>
              <a:buClr>
                <a:schemeClr val="accent2"/>
              </a:buClr>
              <a:buSzPct val="70000"/>
              <a:buFont typeface="Wingdings" pitchFamily="2" charset="2"/>
              <a:buChar char=""/>
            </a:pPr>
            <a:r>
              <a:rPr lang="en-US" sz="1600">
                <a:solidFill>
                  <a:schemeClr val="tx2"/>
                </a:solidFill>
                <a:latin typeface="Georgia" pitchFamily="18" charset="0"/>
              </a:rPr>
              <a:t>Turbulent flow</a:t>
            </a:r>
          </a:p>
          <a:p>
            <a:pPr marL="547688" lvl="1" indent="-273050">
              <a:spcBef>
                <a:spcPct val="20000"/>
              </a:spcBef>
              <a:buClr>
                <a:schemeClr val="accent2"/>
              </a:buClr>
              <a:buSzPct val="70000"/>
              <a:buFont typeface="Wingdings" pitchFamily="2" charset="2"/>
              <a:buChar char=""/>
            </a:pPr>
            <a:r>
              <a:rPr lang="en-US" sz="1600">
                <a:solidFill>
                  <a:schemeClr val="tx2"/>
                </a:solidFill>
                <a:latin typeface="Georgia" pitchFamily="18" charset="0"/>
              </a:rPr>
              <a:t>Avoid erosion/corrosion</a:t>
            </a:r>
          </a:p>
          <a:p>
            <a:pPr marL="547688" lvl="1" indent="-273050">
              <a:spcBef>
                <a:spcPct val="20000"/>
              </a:spcBef>
              <a:buClr>
                <a:schemeClr val="accent2"/>
              </a:buClr>
              <a:buSzPct val="70000"/>
              <a:buFont typeface="Wingdings" pitchFamily="2" charset="2"/>
              <a:buChar char=""/>
            </a:pPr>
            <a:r>
              <a:rPr lang="en-US" sz="1600">
                <a:solidFill>
                  <a:schemeClr val="tx2"/>
                </a:solidFill>
                <a:latin typeface="Georgia" pitchFamily="18" charset="0"/>
              </a:rPr>
              <a:t>Reference temp. for coolant properties (37ºC)</a:t>
            </a:r>
          </a:p>
          <a:p>
            <a:pPr marL="547688" lvl="1" indent="-273050">
              <a:spcBef>
                <a:spcPct val="20000"/>
              </a:spcBef>
              <a:buClr>
                <a:schemeClr val="accent2"/>
              </a:buClr>
              <a:buSzPct val="70000"/>
              <a:buFont typeface="Wingdings" pitchFamily="2" charset="2"/>
              <a:buChar char=""/>
            </a:pPr>
            <a:r>
              <a:rPr lang="en-US" sz="1600">
                <a:solidFill>
                  <a:schemeClr val="tx2"/>
                </a:solidFill>
                <a:latin typeface="Georgia" pitchFamily="18" charset="0"/>
              </a:rPr>
              <a:t>High heat transfer coefficient</a:t>
            </a:r>
          </a:p>
        </p:txBody>
      </p:sp>
      <p:sp>
        <p:nvSpPr>
          <p:cNvPr id="9" name="Content Placeholder 4"/>
          <p:cNvSpPr txBox="1">
            <a:spLocks/>
          </p:cNvSpPr>
          <p:nvPr/>
        </p:nvSpPr>
        <p:spPr>
          <a:xfrm>
            <a:off x="5572125" y="1714500"/>
            <a:ext cx="2743200" cy="1800225"/>
          </a:xfrm>
          <a:prstGeom prst="rect">
            <a:avLst/>
          </a:prstGeom>
          <a:solidFill>
            <a:schemeClr val="accent2">
              <a:lumMod val="60000"/>
              <a:lumOff val="40000"/>
              <a:alpha val="49000"/>
            </a:schemeClr>
          </a:solidFill>
        </p:spPr>
        <p:txBody>
          <a:bodyPr>
            <a:normAutofit/>
          </a:bodyPr>
          <a:lstStyle/>
          <a:p>
            <a:pPr marL="273050" indent="-273050">
              <a:spcBef>
                <a:spcPct val="20000"/>
              </a:spcBef>
              <a:buClr>
                <a:schemeClr val="accent1"/>
              </a:buClr>
              <a:buSzPct val="85000"/>
              <a:buFont typeface="Wingdings 2" pitchFamily="18" charset="2"/>
              <a:buChar char=""/>
              <a:defRPr/>
            </a:pPr>
            <a:r>
              <a:rPr lang="en-US" sz="1600" dirty="0">
                <a:latin typeface="Georgia" pitchFamily="18" charset="0"/>
              </a:rPr>
              <a:t>Choices</a:t>
            </a:r>
          </a:p>
          <a:p>
            <a:pPr marL="547688" lvl="1" indent="-273050">
              <a:spcBef>
                <a:spcPct val="20000"/>
              </a:spcBef>
              <a:buClr>
                <a:schemeClr val="accent2"/>
              </a:buClr>
              <a:buSzPct val="70000"/>
              <a:buFont typeface="Wingdings" pitchFamily="2" charset="2"/>
              <a:buChar char=""/>
              <a:defRPr/>
            </a:pPr>
            <a:r>
              <a:rPr lang="en-US" sz="1600" dirty="0" err="1">
                <a:solidFill>
                  <a:schemeClr val="tx2"/>
                </a:solidFill>
                <a:latin typeface="Georgia" pitchFamily="18" charset="0"/>
              </a:rPr>
              <a:t>dT</a:t>
            </a:r>
            <a:r>
              <a:rPr lang="en-US" sz="1600" dirty="0">
                <a:solidFill>
                  <a:schemeClr val="tx2"/>
                </a:solidFill>
                <a:latin typeface="Georgia" pitchFamily="18" charset="0"/>
              </a:rPr>
              <a:t> </a:t>
            </a:r>
            <a:r>
              <a:rPr lang="en-US" sz="1600" baseline="-25000" dirty="0">
                <a:solidFill>
                  <a:schemeClr val="tx2"/>
                </a:solidFill>
                <a:latin typeface="Georgia" pitchFamily="18" charset="0"/>
              </a:rPr>
              <a:t>in-out</a:t>
            </a:r>
            <a:r>
              <a:rPr lang="en-US" sz="1600" dirty="0">
                <a:solidFill>
                  <a:schemeClr val="tx2"/>
                </a:solidFill>
                <a:latin typeface="Georgia" pitchFamily="18" charset="0"/>
              </a:rPr>
              <a:t> = 1ºC</a:t>
            </a:r>
          </a:p>
          <a:p>
            <a:pPr marL="547688" lvl="1" indent="-273050">
              <a:spcBef>
                <a:spcPct val="20000"/>
              </a:spcBef>
              <a:buClr>
                <a:schemeClr val="accent2"/>
              </a:buClr>
              <a:buSzPct val="70000"/>
              <a:buFont typeface="Wingdings" pitchFamily="2" charset="2"/>
              <a:buChar char=""/>
              <a:defRPr/>
            </a:pPr>
            <a:r>
              <a:rPr lang="en-US" sz="1600" dirty="0" err="1">
                <a:solidFill>
                  <a:schemeClr val="tx2"/>
                </a:solidFill>
                <a:latin typeface="Georgia" pitchFamily="18" charset="0"/>
              </a:rPr>
              <a:t>D</a:t>
            </a:r>
            <a:r>
              <a:rPr lang="en-US" sz="1600" baseline="-25000" dirty="0" err="1">
                <a:solidFill>
                  <a:schemeClr val="tx2"/>
                </a:solidFill>
                <a:latin typeface="Georgia" pitchFamily="18" charset="0"/>
              </a:rPr>
              <a:t>eq</a:t>
            </a:r>
            <a:r>
              <a:rPr lang="en-US" sz="1600" dirty="0">
                <a:solidFill>
                  <a:schemeClr val="tx2"/>
                </a:solidFill>
                <a:latin typeface="Georgia" pitchFamily="18" charset="0"/>
              </a:rPr>
              <a:t>  = 5.5 mm</a:t>
            </a:r>
          </a:p>
          <a:p>
            <a:pPr marL="547688" lvl="1" indent="-273050">
              <a:spcBef>
                <a:spcPct val="20000"/>
              </a:spcBef>
              <a:buClr>
                <a:schemeClr val="accent2"/>
              </a:buClr>
              <a:buSzPct val="70000"/>
              <a:buFont typeface="Wingdings" pitchFamily="2" charset="2"/>
              <a:buChar char=""/>
              <a:defRPr/>
            </a:pPr>
            <a:r>
              <a:rPr lang="en-US" sz="1600" dirty="0">
                <a:solidFill>
                  <a:schemeClr val="tx2"/>
                </a:solidFill>
                <a:latin typeface="Georgia" pitchFamily="18" charset="0"/>
              </a:rPr>
              <a:t>Re  =  13900</a:t>
            </a:r>
          </a:p>
          <a:p>
            <a:pPr marL="547688" lvl="1" indent="-273050">
              <a:spcBef>
                <a:spcPct val="20000"/>
              </a:spcBef>
              <a:buClr>
                <a:schemeClr val="accent2"/>
              </a:buClr>
              <a:buSzPct val="70000"/>
              <a:buFont typeface="Wingdings" pitchFamily="2" charset="2"/>
              <a:buChar char=""/>
              <a:defRPr/>
            </a:pPr>
            <a:r>
              <a:rPr lang="en-US" sz="1600" dirty="0">
                <a:solidFill>
                  <a:schemeClr val="tx2"/>
                </a:solidFill>
                <a:latin typeface="Georgia" pitchFamily="18" charset="0"/>
              </a:rPr>
              <a:t>v  =  1.77 m/s</a:t>
            </a:r>
          </a:p>
          <a:p>
            <a:pPr marL="547688" lvl="1" indent="-273050">
              <a:spcBef>
                <a:spcPct val="20000"/>
              </a:spcBef>
              <a:buClr>
                <a:schemeClr val="accent2"/>
              </a:buClr>
              <a:buSzPct val="70000"/>
              <a:buFont typeface="Wingdings" pitchFamily="2" charset="2"/>
              <a:buChar char=""/>
              <a:defRPr/>
            </a:pPr>
            <a:r>
              <a:rPr lang="en-US" sz="1600" dirty="0">
                <a:solidFill>
                  <a:schemeClr val="tx2"/>
                </a:solidFill>
                <a:latin typeface="Georgia" pitchFamily="18" charset="0"/>
              </a:rPr>
              <a:t>h  =  10020 W/m2/K</a:t>
            </a:r>
            <a:endParaRPr lang="en-US" sz="1600" dirty="0">
              <a:latin typeface="Georgia" pitchFamily="18" charset="0"/>
            </a:endParaRPr>
          </a:p>
        </p:txBody>
      </p:sp>
      <p:sp>
        <p:nvSpPr>
          <p:cNvPr id="10" name="Content Placeholder 4"/>
          <p:cNvSpPr txBox="1">
            <a:spLocks/>
          </p:cNvSpPr>
          <p:nvPr/>
        </p:nvSpPr>
        <p:spPr>
          <a:xfrm>
            <a:off x="1928813" y="4857750"/>
            <a:ext cx="3455987" cy="936625"/>
          </a:xfrm>
          <a:prstGeom prst="rect">
            <a:avLst/>
          </a:prstGeom>
          <a:solidFill>
            <a:schemeClr val="accent1">
              <a:lumMod val="60000"/>
              <a:lumOff val="40000"/>
              <a:alpha val="49000"/>
            </a:schemeClr>
          </a:solidFill>
        </p:spPr>
        <p:txBody>
          <a:bodyPr>
            <a:normAutofit/>
          </a:bodyPr>
          <a:lstStyle/>
          <a:p>
            <a:pPr marL="547688" lvl="1" indent="-273050">
              <a:spcBef>
                <a:spcPct val="20000"/>
              </a:spcBef>
              <a:buClr>
                <a:schemeClr val="accent2"/>
              </a:buClr>
              <a:buSzPct val="70000"/>
              <a:buFont typeface="Wingdings" pitchFamily="2" charset="2"/>
              <a:buChar char=""/>
              <a:defRPr/>
            </a:pPr>
            <a:r>
              <a:rPr lang="en-US" sz="1600" dirty="0">
                <a:solidFill>
                  <a:schemeClr val="tx2"/>
                </a:solidFill>
                <a:latin typeface="Georgia" pitchFamily="18" charset="0"/>
              </a:rPr>
              <a:t>Mass flow 2.5 l/min</a:t>
            </a:r>
          </a:p>
          <a:p>
            <a:pPr marL="547688" lvl="1" indent="-273050">
              <a:spcBef>
                <a:spcPct val="20000"/>
              </a:spcBef>
              <a:buClr>
                <a:schemeClr val="accent2"/>
              </a:buClr>
              <a:buSzPct val="70000"/>
              <a:buFont typeface="Wingdings" pitchFamily="2" charset="2"/>
              <a:buChar char=""/>
              <a:defRPr/>
            </a:pPr>
            <a:r>
              <a:rPr lang="el-GR" sz="1600" dirty="0">
                <a:solidFill>
                  <a:schemeClr val="tx2"/>
                </a:solidFill>
                <a:latin typeface="Georgia" pitchFamily="18" charset="0"/>
              </a:rPr>
              <a:t>Δ</a:t>
            </a:r>
            <a:r>
              <a:rPr lang="en-GB" sz="1600" dirty="0">
                <a:solidFill>
                  <a:schemeClr val="tx2"/>
                </a:solidFill>
                <a:latin typeface="Georgia" pitchFamily="18" charset="0"/>
              </a:rPr>
              <a:t>f</a:t>
            </a:r>
            <a:r>
              <a:rPr lang="en-GB" sz="1600" baseline="-25000" dirty="0">
                <a:solidFill>
                  <a:schemeClr val="tx2"/>
                </a:solidFill>
                <a:latin typeface="Georgia" pitchFamily="18" charset="0"/>
              </a:rPr>
              <a:t>0</a:t>
            </a:r>
            <a:r>
              <a:rPr lang="en-GB" sz="1600" dirty="0">
                <a:solidFill>
                  <a:schemeClr val="tx2"/>
                </a:solidFill>
                <a:latin typeface="Georgia" pitchFamily="18" charset="0"/>
              </a:rPr>
              <a:t> / </a:t>
            </a:r>
            <a:r>
              <a:rPr lang="el-GR" sz="1600" dirty="0">
                <a:solidFill>
                  <a:schemeClr val="tx2"/>
                </a:solidFill>
                <a:latin typeface="Georgia" pitchFamily="18" charset="0"/>
              </a:rPr>
              <a:t>Δ</a:t>
            </a:r>
            <a:r>
              <a:rPr lang="en-GB" sz="1600" dirty="0">
                <a:solidFill>
                  <a:schemeClr val="tx2"/>
                </a:solidFill>
                <a:latin typeface="Georgia" pitchFamily="18" charset="0"/>
              </a:rPr>
              <a:t>T</a:t>
            </a:r>
            <a:r>
              <a:rPr lang="en-GB" sz="1600" baseline="-25000" dirty="0">
                <a:solidFill>
                  <a:schemeClr val="tx2"/>
                </a:solidFill>
                <a:latin typeface="Georgia" pitchFamily="18" charset="0"/>
              </a:rPr>
              <a:t>RF</a:t>
            </a:r>
            <a:r>
              <a:rPr lang="en-GB" sz="1600" dirty="0">
                <a:solidFill>
                  <a:schemeClr val="tx2"/>
                </a:solidFill>
                <a:latin typeface="Georgia" pitchFamily="18" charset="0"/>
              </a:rPr>
              <a:t> = - 1.1 MHz / 20 K </a:t>
            </a:r>
            <a:endParaRPr lang="el-GR" sz="1600" dirty="0">
              <a:solidFill>
                <a:schemeClr val="tx2"/>
              </a:solidFill>
              <a:latin typeface="Georgia" pitchFamily="18" charset="0"/>
            </a:endParaRPr>
          </a:p>
        </p:txBody>
      </p:sp>
      <p:sp>
        <p:nvSpPr>
          <p:cNvPr id="274438" name="Slide Number Placeholder 6"/>
          <p:cNvSpPr>
            <a:spLocks noGrp="1"/>
          </p:cNvSpPr>
          <p:nvPr>
            <p:ph type="sldNum" sz="quarter" idx="12"/>
          </p:nvPr>
        </p:nvSpPr>
        <p:spPr>
          <a:noFill/>
        </p:spPr>
        <p:txBody>
          <a:bodyPr/>
          <a:lstStyle/>
          <a:p>
            <a:pPr fontAlgn="base">
              <a:spcAft>
                <a:spcPct val="0"/>
              </a:spcAft>
            </a:pPr>
            <a:fld id="{1CF0F8D2-1780-47F4-A811-289BA177DEED}" type="slidenum">
              <a:rPr lang="en-US" smtClean="0"/>
              <a:pPr fontAlgn="base">
                <a:spcAft>
                  <a:spcPct val="0"/>
                </a:spcAft>
              </a:pPr>
              <a:t>32</a:t>
            </a:fld>
            <a:endParaRPr 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457" name="Picture 4"/>
          <p:cNvPicPr>
            <a:picLocks noChangeAspect="1" noChangeArrowheads="1"/>
          </p:cNvPicPr>
          <p:nvPr/>
        </p:nvPicPr>
        <p:blipFill>
          <a:blip r:embed="rId2" cstate="print"/>
          <a:srcRect/>
          <a:stretch>
            <a:fillRect/>
          </a:stretch>
        </p:blipFill>
        <p:spPr bwMode="auto">
          <a:xfrm>
            <a:off x="5029200" y="1752600"/>
            <a:ext cx="3905250" cy="4124325"/>
          </a:xfrm>
          <a:prstGeom prst="rect">
            <a:avLst/>
          </a:prstGeom>
          <a:noFill/>
          <a:ln w="9525">
            <a:noFill/>
            <a:miter lim="800000"/>
            <a:headEnd/>
            <a:tailEnd/>
          </a:ln>
        </p:spPr>
      </p:pic>
      <p:pic>
        <p:nvPicPr>
          <p:cNvPr id="275458" name="Picture 2"/>
          <p:cNvPicPr>
            <a:picLocks noChangeAspect="1" noChangeArrowheads="1"/>
          </p:cNvPicPr>
          <p:nvPr/>
        </p:nvPicPr>
        <p:blipFill>
          <a:blip r:embed="rId3" cstate="print"/>
          <a:srcRect l="5733" t="2182" r="2866" b="2182"/>
          <a:stretch>
            <a:fillRect/>
          </a:stretch>
        </p:blipFill>
        <p:spPr bwMode="auto">
          <a:xfrm>
            <a:off x="339725" y="1524000"/>
            <a:ext cx="2222500" cy="3054350"/>
          </a:xfrm>
          <a:prstGeom prst="rect">
            <a:avLst/>
          </a:prstGeom>
          <a:noFill/>
          <a:ln w="9525">
            <a:noFill/>
            <a:miter lim="800000"/>
            <a:headEnd/>
            <a:tailEnd/>
          </a:ln>
        </p:spPr>
      </p:pic>
      <p:sp>
        <p:nvSpPr>
          <p:cNvPr id="2" name="Title 1"/>
          <p:cNvSpPr>
            <a:spLocks noGrp="1"/>
          </p:cNvSpPr>
          <p:nvPr>
            <p:ph type="title"/>
          </p:nvPr>
        </p:nvSpPr>
        <p:spPr>
          <a:xfrm>
            <a:off x="1143000" y="228600"/>
            <a:ext cx="7772400" cy="461963"/>
          </a:xfrm>
        </p:spPr>
        <p:txBody>
          <a:bodyPr/>
          <a:lstStyle/>
          <a:p>
            <a:pPr>
              <a:defRPr/>
            </a:pPr>
            <a:r>
              <a:rPr lang="it-IT" dirty="0" err="1" smtClean="0"/>
              <a:t>Halfcell</a:t>
            </a:r>
            <a:r>
              <a:rPr lang="it-IT" dirty="0" smtClean="0"/>
              <a:t> design</a:t>
            </a:r>
            <a:endParaRPr lang="en-US" dirty="0"/>
          </a:p>
        </p:txBody>
      </p:sp>
      <p:sp>
        <p:nvSpPr>
          <p:cNvPr id="275460" name="Slide Number Placeholder 3"/>
          <p:cNvSpPr>
            <a:spLocks noGrp="1"/>
          </p:cNvSpPr>
          <p:nvPr>
            <p:ph type="sldNum" sz="quarter" idx="12"/>
          </p:nvPr>
        </p:nvSpPr>
        <p:spPr>
          <a:noFill/>
        </p:spPr>
        <p:txBody>
          <a:bodyPr/>
          <a:lstStyle/>
          <a:p>
            <a:pPr fontAlgn="base">
              <a:spcAft>
                <a:spcPct val="0"/>
              </a:spcAft>
            </a:pPr>
            <a:fld id="{EC224423-C90F-4FD5-B6C0-F4592438868C}" type="slidenum">
              <a:rPr lang="it-IT" smtClean="0"/>
              <a:pPr fontAlgn="base">
                <a:spcAft>
                  <a:spcPct val="0"/>
                </a:spcAft>
              </a:pPr>
              <a:t>33</a:t>
            </a:fld>
            <a:endParaRPr lang="it-IT" smtClean="0"/>
          </a:p>
        </p:txBody>
      </p:sp>
      <p:sp>
        <p:nvSpPr>
          <p:cNvPr id="275461" name="Segnaposto numero diapositiva 3"/>
          <p:cNvSpPr txBox="1">
            <a:spLocks noGrp="1"/>
          </p:cNvSpPr>
          <p:nvPr/>
        </p:nvSpPr>
        <p:spPr bwMode="auto">
          <a:xfrm>
            <a:off x="8686800" y="1027113"/>
            <a:ext cx="457200" cy="441325"/>
          </a:xfrm>
          <a:prstGeom prst="rect">
            <a:avLst/>
          </a:prstGeom>
          <a:noFill/>
          <a:ln w="9525">
            <a:noFill/>
            <a:miter lim="800000"/>
            <a:headEnd/>
            <a:tailEnd/>
          </a:ln>
        </p:spPr>
        <p:txBody>
          <a:bodyPr lIns="92075" tIns="46038" rIns="92075" bIns="46038" anchor="ctr">
            <a:spAutoFit/>
          </a:bodyPr>
          <a:lstStyle/>
          <a:p>
            <a:pPr algn="r"/>
            <a:fld id="{F905A971-5E8C-485E-A2F6-A58E2FBB7BAC}" type="slidenum">
              <a:rPr lang="en-US" sz="1000">
                <a:latin typeface="Arial Unicode MS" pitchFamily="34" charset="-128"/>
              </a:rPr>
              <a:pPr algn="r"/>
              <a:t>33</a:t>
            </a:fld>
            <a:endParaRPr lang="en-US" sz="1000">
              <a:latin typeface="Arial Unicode MS" pitchFamily="34" charset="-128"/>
            </a:endParaRPr>
          </a:p>
        </p:txBody>
      </p:sp>
      <p:sp>
        <p:nvSpPr>
          <p:cNvPr id="13" name="Oval 12"/>
          <p:cNvSpPr/>
          <p:nvPr/>
        </p:nvSpPr>
        <p:spPr>
          <a:xfrm>
            <a:off x="7696200" y="2209800"/>
            <a:ext cx="571500" cy="214313"/>
          </a:xfrm>
          <a:prstGeom prst="ellipse">
            <a:avLst/>
          </a:prstGeom>
          <a:noFill/>
          <a:ln w="15875">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4" name="Straight Arrow Connector 13"/>
          <p:cNvCxnSpPr/>
          <p:nvPr/>
        </p:nvCxnSpPr>
        <p:spPr>
          <a:xfrm rot="5400000" flipH="1" flipV="1">
            <a:off x="1581150" y="2609850"/>
            <a:ext cx="685800" cy="495300"/>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1262058" y="3733800"/>
            <a:ext cx="642942" cy="214314"/>
          </a:xfrm>
          <a:prstGeom prst="ellipse">
            <a:avLst/>
          </a:prstGeom>
          <a:noFill/>
          <a:ln w="19050">
            <a:solidFill>
              <a:srgbClr val="00B0F0"/>
            </a:solidFill>
            <a:prstDash val="solid"/>
          </a:ln>
          <a:scene3d>
            <a:camera prst="orthographicFront">
              <a:rot lat="0" lon="0" rev="18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9" name="Straight Connector 18"/>
          <p:cNvCxnSpPr>
            <a:stCxn id="13" idx="0"/>
            <a:endCxn id="21" idx="4"/>
          </p:cNvCxnSpPr>
          <p:nvPr/>
        </p:nvCxnSpPr>
        <p:spPr>
          <a:xfrm rot="16200000" flipV="1">
            <a:off x="7727157" y="1955006"/>
            <a:ext cx="342900" cy="166687"/>
          </a:xfrm>
          <a:prstGeom prst="line">
            <a:avLst/>
          </a:prstGeom>
          <a:ln w="15875">
            <a:solidFill>
              <a:srgbClr val="00B0F0"/>
            </a:solidFill>
            <a:prstDash val="solid"/>
          </a:ln>
        </p:spPr>
        <p:style>
          <a:lnRef idx="1">
            <a:schemeClr val="accent1"/>
          </a:lnRef>
          <a:fillRef idx="0">
            <a:schemeClr val="accent1"/>
          </a:fillRef>
          <a:effectRef idx="0">
            <a:schemeClr val="accent1"/>
          </a:effectRef>
          <a:fontRef idx="minor">
            <a:schemeClr val="tx1"/>
          </a:fontRef>
        </p:style>
      </p:cxnSp>
      <p:pic>
        <p:nvPicPr>
          <p:cNvPr id="14373" name="Picture 37"/>
          <p:cNvPicPr>
            <a:picLocks noChangeAspect="1" noChangeArrowheads="1"/>
          </p:cNvPicPr>
          <p:nvPr/>
        </p:nvPicPr>
        <p:blipFill>
          <a:blip r:embed="rId4" cstate="print"/>
          <a:srcRect/>
          <a:stretch>
            <a:fillRect/>
          </a:stretch>
        </p:blipFill>
        <p:spPr bwMode="auto">
          <a:xfrm>
            <a:off x="7239000" y="1371600"/>
            <a:ext cx="1143000" cy="496888"/>
          </a:xfrm>
          <a:prstGeom prst="rect">
            <a:avLst/>
          </a:prstGeom>
          <a:noFill/>
          <a:ln w="9525">
            <a:noFill/>
            <a:miter lim="800000"/>
            <a:headEnd/>
            <a:tailEnd/>
          </a:ln>
        </p:spPr>
      </p:pic>
      <p:sp>
        <p:nvSpPr>
          <p:cNvPr id="21" name="Oval 20"/>
          <p:cNvSpPr/>
          <p:nvPr/>
        </p:nvSpPr>
        <p:spPr>
          <a:xfrm>
            <a:off x="7172325" y="1295400"/>
            <a:ext cx="1285875" cy="571500"/>
          </a:xfrm>
          <a:prstGeom prst="ellipse">
            <a:avLst/>
          </a:prstGeom>
          <a:noFill/>
          <a:ln w="15875">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275468" name="Picture 3"/>
          <p:cNvPicPr>
            <a:picLocks noChangeAspect="1" noChangeArrowheads="1"/>
          </p:cNvPicPr>
          <p:nvPr/>
        </p:nvPicPr>
        <p:blipFill>
          <a:blip r:embed="rId5" cstate="print"/>
          <a:srcRect l="12601" t="4404" r="15120" b="6606"/>
          <a:stretch>
            <a:fillRect/>
          </a:stretch>
        </p:blipFill>
        <p:spPr bwMode="auto">
          <a:xfrm>
            <a:off x="2624138" y="1524000"/>
            <a:ext cx="2163762" cy="3048000"/>
          </a:xfrm>
          <a:prstGeom prst="rect">
            <a:avLst/>
          </a:prstGeom>
          <a:noFill/>
          <a:ln w="9525">
            <a:noFill/>
            <a:miter lim="800000"/>
            <a:headEnd/>
            <a:tailEnd/>
          </a:ln>
        </p:spPr>
      </p:pic>
      <p:graphicFrame>
        <p:nvGraphicFramePr>
          <p:cNvPr id="20" name="Table 19"/>
          <p:cNvGraphicFramePr>
            <a:graphicFrameLocks noGrp="1"/>
          </p:cNvGraphicFramePr>
          <p:nvPr/>
        </p:nvGraphicFramePr>
        <p:xfrm>
          <a:off x="228600" y="4648200"/>
          <a:ext cx="4648200" cy="1722120"/>
        </p:xfrm>
        <a:graphic>
          <a:graphicData uri="http://schemas.openxmlformats.org/drawingml/2006/table">
            <a:tbl>
              <a:tblPr firstRow="1" bandRow="1">
                <a:tableStyleId>{073A0DAA-6AF3-43AB-8588-CEC1D06C72B9}</a:tableStyleId>
              </a:tblPr>
              <a:tblGrid>
                <a:gridCol w="2324100"/>
                <a:gridCol w="2324100"/>
              </a:tblGrid>
              <a:tr h="370840">
                <a:tc>
                  <a:txBody>
                    <a:bodyPr/>
                    <a:lstStyle/>
                    <a:p>
                      <a:pPr algn="ctr"/>
                      <a:r>
                        <a:rPr lang="en-US" sz="1600" b="0" dirty="0" err="1" smtClean="0">
                          <a:solidFill>
                            <a:schemeClr val="tx1"/>
                          </a:solidFill>
                        </a:rPr>
                        <a:t>Øcell</a:t>
                      </a:r>
                      <a:r>
                        <a:rPr lang="en-US" sz="1600" b="0" dirty="0" smtClean="0">
                          <a:solidFill>
                            <a:schemeClr val="tx1"/>
                          </a:solidFill>
                        </a:rPr>
                        <a:t> [mm]</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smtClean="0">
                          <a:solidFill>
                            <a:schemeClr val="tx1"/>
                          </a:solidFill>
                        </a:rPr>
                        <a:t>64.50</a:t>
                      </a:r>
                      <a:endParaRPr lang="en-US" sz="16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coupling slot [mm]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smtClean="0"/>
                        <a:t>25.75 x 6.00</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1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cavity profile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smtClean="0"/>
                        <a:t>0.02 mm tolerance</a:t>
                      </a:r>
                    </a:p>
                    <a:p>
                      <a:pPr algn="ctr"/>
                      <a:r>
                        <a:rPr lang="en-US" sz="1600" dirty="0" smtClean="0"/>
                        <a:t>Ra 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132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material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smtClean="0"/>
                        <a:t>OFE copper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75486" name="Segnaposto piè di pagina 2"/>
          <p:cNvSpPr>
            <a:spLocks noGrp="1"/>
          </p:cNvSpPr>
          <p:nvPr>
            <p:ph type="ftr" sz="quarter" idx="11"/>
          </p:nvPr>
        </p:nvSpPr>
        <p:spPr>
          <a:xfrm>
            <a:off x="304800" y="6410325"/>
            <a:ext cx="3581400" cy="366713"/>
          </a:xfrm>
          <a:noFill/>
        </p:spPr>
        <p:txBody>
          <a:bodyPr/>
          <a:lstStyle/>
          <a:p>
            <a:pPr fontAlgn="base">
              <a:spcAft>
                <a:spcPct val="0"/>
              </a:spcAft>
            </a:pPr>
            <a:r>
              <a:rPr lang="en-US" smtClean="0"/>
              <a:t>Silvia Verdú-Andrés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linds(horizontal)">
                                      <p:cBhvr>
                                        <p:cTn id="10" dur="500"/>
                                        <p:tgtEl>
                                          <p:spTgt spid="21"/>
                                        </p:tgtEl>
                                      </p:cBhvr>
                                    </p:animEffect>
                                  </p:childTnLst>
                                </p:cTn>
                              </p:par>
                              <p:par>
                                <p:cTn id="11" presetID="3" presetClass="entr" presetSubtype="10" fill="hold" nodeType="withEffect">
                                  <p:stCondLst>
                                    <p:cond delay="0"/>
                                  </p:stCondLst>
                                  <p:childTnLst>
                                    <p:set>
                                      <p:cBhvr>
                                        <p:cTn id="12" dur="1" fill="hold">
                                          <p:stCondLst>
                                            <p:cond delay="0"/>
                                          </p:stCondLst>
                                        </p:cTn>
                                        <p:tgtEl>
                                          <p:spTgt spid="14373"/>
                                        </p:tgtEl>
                                        <p:attrNameLst>
                                          <p:attrName>style.visibility</p:attrName>
                                        </p:attrNameLst>
                                      </p:cBhvr>
                                      <p:to>
                                        <p:strVal val="visible"/>
                                      </p:to>
                                    </p:set>
                                    <p:animEffect transition="in" filter="blinds(horizontal)">
                                      <p:cBhvr>
                                        <p:cTn id="13" dur="500"/>
                                        <p:tgtEl>
                                          <p:spTgt spid="14373"/>
                                        </p:tgtEl>
                                      </p:cBhvr>
                                    </p:animEffect>
                                  </p:childTnLst>
                                </p:cTn>
                              </p:par>
                              <p:par>
                                <p:cTn id="14" presetID="3" presetClass="entr" presetSubtype="1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blinds(horizontal)">
                                      <p:cBhvr>
                                        <p:cTn id="16" dur="500"/>
                                        <p:tgtEl>
                                          <p:spTgt spid="19"/>
                                        </p:tgtEl>
                                      </p:cBhvr>
                                    </p:animEffect>
                                  </p:childTnLst>
                                </p:cTn>
                              </p:par>
                              <p:par>
                                <p:cTn id="17" presetID="5" presetClass="entr" presetSubtype="1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checkerboard(across)">
                                      <p:cBhvr>
                                        <p:cTn id="19" dur="500"/>
                                        <p:tgtEl>
                                          <p:spTgt spid="14"/>
                                        </p:tgtEl>
                                      </p:cBhvr>
                                    </p:animEffect>
                                  </p:childTnLst>
                                </p:cTn>
                              </p:par>
                              <p:par>
                                <p:cTn id="20" presetID="5" presetClass="entr" presetSubtype="1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checkerboard(across)">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43000" y="228600"/>
            <a:ext cx="7772400" cy="461963"/>
          </a:xfrm>
        </p:spPr>
        <p:txBody>
          <a:bodyPr/>
          <a:lstStyle/>
          <a:p>
            <a:pPr>
              <a:defRPr/>
            </a:pPr>
            <a:r>
              <a:rPr lang="it-IT" dirty="0" err="1" smtClean="0"/>
              <a:t>Cooling</a:t>
            </a:r>
            <a:r>
              <a:rPr lang="it-IT" dirty="0" smtClean="0"/>
              <a:t> design</a:t>
            </a:r>
            <a:endParaRPr lang="it-IT" dirty="0"/>
          </a:p>
        </p:txBody>
      </p:sp>
      <p:sp>
        <p:nvSpPr>
          <p:cNvPr id="276482" name="Segnaposto numero diapositiva 3"/>
          <p:cNvSpPr>
            <a:spLocks noGrp="1"/>
          </p:cNvSpPr>
          <p:nvPr>
            <p:ph type="sldNum" sz="quarter" idx="12"/>
          </p:nvPr>
        </p:nvSpPr>
        <p:spPr>
          <a:noFill/>
        </p:spPr>
        <p:txBody>
          <a:bodyPr/>
          <a:lstStyle/>
          <a:p>
            <a:pPr fontAlgn="base">
              <a:spcAft>
                <a:spcPct val="0"/>
              </a:spcAft>
            </a:pPr>
            <a:fld id="{066F467C-8E94-4A2E-8794-5B42CB9824BA}" type="slidenum">
              <a:rPr lang="en-US" smtClean="0"/>
              <a:pPr fontAlgn="base">
                <a:spcAft>
                  <a:spcPct val="0"/>
                </a:spcAft>
              </a:pPr>
              <a:t>34</a:t>
            </a:fld>
            <a:endParaRPr lang="en-US" smtClean="0"/>
          </a:p>
        </p:txBody>
      </p:sp>
      <p:sp>
        <p:nvSpPr>
          <p:cNvPr id="276483" name="Footer Placeholder 2"/>
          <p:cNvSpPr>
            <a:spLocks noGrp="1"/>
          </p:cNvSpPr>
          <p:nvPr>
            <p:ph type="ftr" sz="quarter" idx="11"/>
          </p:nvPr>
        </p:nvSpPr>
        <p:spPr>
          <a:xfrm>
            <a:off x="304800" y="6410325"/>
            <a:ext cx="3581400" cy="366713"/>
          </a:xfrm>
          <a:noFill/>
        </p:spPr>
        <p:txBody>
          <a:bodyPr/>
          <a:lstStyle/>
          <a:p>
            <a:pPr fontAlgn="base">
              <a:spcAft>
                <a:spcPct val="0"/>
              </a:spcAft>
            </a:pPr>
            <a:r>
              <a:rPr lang="en-US" smtClean="0"/>
              <a:t>Silvia Verdú-Andrés</a:t>
            </a:r>
          </a:p>
        </p:txBody>
      </p:sp>
      <p:pic>
        <p:nvPicPr>
          <p:cNvPr id="276484" name="Picture 3"/>
          <p:cNvPicPr>
            <a:picLocks noChangeAspect="1" noChangeArrowheads="1"/>
          </p:cNvPicPr>
          <p:nvPr/>
        </p:nvPicPr>
        <p:blipFill>
          <a:blip r:embed="rId2" cstate="print"/>
          <a:srcRect/>
          <a:stretch>
            <a:fillRect/>
          </a:stretch>
        </p:blipFill>
        <p:spPr bwMode="auto">
          <a:xfrm>
            <a:off x="4071938" y="1600200"/>
            <a:ext cx="1990725" cy="1933575"/>
          </a:xfrm>
          <a:prstGeom prst="rect">
            <a:avLst/>
          </a:prstGeom>
          <a:noFill/>
          <a:ln w="9525">
            <a:noFill/>
            <a:miter lim="800000"/>
            <a:headEnd/>
            <a:tailEnd/>
          </a:ln>
        </p:spPr>
      </p:pic>
      <p:sp>
        <p:nvSpPr>
          <p:cNvPr id="276485" name="TextBox 15"/>
          <p:cNvSpPr txBox="1">
            <a:spLocks noChangeArrowheads="1"/>
          </p:cNvSpPr>
          <p:nvPr/>
        </p:nvSpPr>
        <p:spPr bwMode="auto">
          <a:xfrm>
            <a:off x="428625" y="4648200"/>
            <a:ext cx="5429250" cy="1538288"/>
          </a:xfrm>
          <a:prstGeom prst="rect">
            <a:avLst/>
          </a:prstGeom>
          <a:noFill/>
          <a:ln w="9525">
            <a:noFill/>
            <a:miter lim="800000"/>
            <a:headEnd/>
            <a:tailEnd/>
          </a:ln>
        </p:spPr>
        <p:txBody>
          <a:bodyPr>
            <a:spAutoFit/>
          </a:bodyPr>
          <a:lstStyle/>
          <a:p>
            <a:r>
              <a:rPr lang="en-US" sz="2000"/>
              <a:t>OFE Copper / 316 L</a:t>
            </a:r>
          </a:p>
          <a:p>
            <a:endParaRPr lang="en-US" sz="2000"/>
          </a:p>
          <a:p>
            <a:r>
              <a:rPr lang="en-US"/>
              <a:t>Two pipes coated and brazed to cooling plate</a:t>
            </a:r>
          </a:p>
          <a:p>
            <a:endParaRPr lang="en-US"/>
          </a:p>
          <a:p>
            <a:r>
              <a:rPr lang="en-US"/>
              <a:t>Q</a:t>
            </a:r>
            <a:r>
              <a:rPr lang="en-US" baseline="-25000"/>
              <a:t>water</a:t>
            </a:r>
            <a:r>
              <a:rPr lang="en-US"/>
              <a:t> &lt; 2.5 l/min</a:t>
            </a:r>
          </a:p>
        </p:txBody>
      </p:sp>
      <p:pic>
        <p:nvPicPr>
          <p:cNvPr id="276486" name="Picture 4"/>
          <p:cNvPicPr>
            <a:picLocks noChangeAspect="1" noChangeArrowheads="1"/>
          </p:cNvPicPr>
          <p:nvPr/>
        </p:nvPicPr>
        <p:blipFill>
          <a:blip r:embed="rId3" cstate="print"/>
          <a:srcRect/>
          <a:stretch>
            <a:fillRect/>
          </a:stretch>
        </p:blipFill>
        <p:spPr bwMode="auto">
          <a:xfrm>
            <a:off x="6500813" y="1600200"/>
            <a:ext cx="1952625" cy="2633663"/>
          </a:xfrm>
          <a:prstGeom prst="rect">
            <a:avLst/>
          </a:prstGeom>
          <a:noFill/>
          <a:ln w="9525">
            <a:noFill/>
            <a:miter lim="800000"/>
            <a:headEnd/>
            <a:tailEnd/>
          </a:ln>
        </p:spPr>
      </p:pic>
      <p:pic>
        <p:nvPicPr>
          <p:cNvPr id="276487" name="Picture 5"/>
          <p:cNvPicPr>
            <a:picLocks noChangeAspect="1" noChangeArrowheads="1"/>
          </p:cNvPicPr>
          <p:nvPr/>
        </p:nvPicPr>
        <p:blipFill>
          <a:blip r:embed="rId4" cstate="print"/>
          <a:srcRect/>
          <a:stretch>
            <a:fillRect/>
          </a:stretch>
        </p:blipFill>
        <p:spPr bwMode="auto">
          <a:xfrm>
            <a:off x="357188" y="1571625"/>
            <a:ext cx="3143250" cy="2806700"/>
          </a:xfrm>
          <a:prstGeom prst="rect">
            <a:avLst/>
          </a:prstGeom>
          <a:noFill/>
          <a:ln w="9525">
            <a:noFill/>
            <a:miter lim="800000"/>
            <a:headEnd/>
            <a:tailEnd/>
          </a:ln>
        </p:spPr>
      </p:pic>
      <p:cxnSp>
        <p:nvCxnSpPr>
          <p:cNvPr id="11" name="Straight Connector 21"/>
          <p:cNvCxnSpPr/>
          <p:nvPr/>
        </p:nvCxnSpPr>
        <p:spPr>
          <a:xfrm rot="10800000" flipV="1">
            <a:off x="3071813" y="3000375"/>
            <a:ext cx="1000125" cy="285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76489" name="Group 101"/>
          <p:cNvGrpSpPr>
            <a:grpSpLocks/>
          </p:cNvGrpSpPr>
          <p:nvPr/>
        </p:nvGrpSpPr>
        <p:grpSpPr bwMode="auto">
          <a:xfrm>
            <a:off x="6667500" y="4495800"/>
            <a:ext cx="1562100" cy="1785938"/>
            <a:chOff x="3048000" y="4572000"/>
            <a:chExt cx="1562100" cy="1785257"/>
          </a:xfrm>
        </p:grpSpPr>
        <p:sp>
          <p:nvSpPr>
            <p:cNvPr id="276490" name="Picture 60" descr="RIMG0222.JPG"/>
            <p:cNvSpPr>
              <a:spLocks noChangeAspect="1"/>
            </p:cNvSpPr>
            <p:nvPr/>
          </p:nvSpPr>
          <p:spPr bwMode="auto">
            <a:xfrm>
              <a:off x="3048000" y="4572000"/>
              <a:ext cx="1562100" cy="1785257"/>
            </a:xfrm>
            <a:prstGeom prst="rect">
              <a:avLst/>
            </a:prstGeom>
            <a:noFill/>
            <a:ln w="101600">
              <a:noFill/>
              <a:miter lim="800000"/>
              <a:headEnd/>
              <a:tailEnd/>
            </a:ln>
          </p:spPr>
          <p:txBody>
            <a:bodyPr/>
            <a:lstStyle/>
            <a:p>
              <a:endParaRPr lang="es-ES"/>
            </a:p>
          </p:txBody>
        </p:sp>
        <p:sp>
          <p:nvSpPr>
            <p:cNvPr id="14" name="Freeform 89"/>
            <p:cNvSpPr/>
            <p:nvPr/>
          </p:nvSpPr>
          <p:spPr>
            <a:xfrm>
              <a:off x="3690938" y="5113132"/>
              <a:ext cx="414337" cy="772817"/>
            </a:xfrm>
            <a:custGeom>
              <a:avLst/>
              <a:gdLst>
                <a:gd name="connsiteX0" fmla="*/ 57150 w 415053"/>
                <a:gd name="connsiteY0" fmla="*/ 0 h 773057"/>
                <a:gd name="connsiteX1" fmla="*/ 54768 w 415053"/>
                <a:gd name="connsiteY1" fmla="*/ 7144 h 773057"/>
                <a:gd name="connsiteX2" fmla="*/ 50006 w 415053"/>
                <a:gd name="connsiteY2" fmla="*/ 54769 h 773057"/>
                <a:gd name="connsiteX3" fmla="*/ 45243 w 415053"/>
                <a:gd name="connsiteY3" fmla="*/ 80962 h 773057"/>
                <a:gd name="connsiteX4" fmla="*/ 42862 w 415053"/>
                <a:gd name="connsiteY4" fmla="*/ 97631 h 773057"/>
                <a:gd name="connsiteX5" fmla="*/ 40481 w 415053"/>
                <a:gd name="connsiteY5" fmla="*/ 159544 h 773057"/>
                <a:gd name="connsiteX6" fmla="*/ 38100 w 415053"/>
                <a:gd name="connsiteY6" fmla="*/ 166687 h 773057"/>
                <a:gd name="connsiteX7" fmla="*/ 35718 w 415053"/>
                <a:gd name="connsiteY7" fmla="*/ 183356 h 773057"/>
                <a:gd name="connsiteX8" fmla="*/ 33337 w 415053"/>
                <a:gd name="connsiteY8" fmla="*/ 245269 h 773057"/>
                <a:gd name="connsiteX9" fmla="*/ 30956 w 415053"/>
                <a:gd name="connsiteY9" fmla="*/ 257175 h 773057"/>
                <a:gd name="connsiteX10" fmla="*/ 26193 w 415053"/>
                <a:gd name="connsiteY10" fmla="*/ 300037 h 773057"/>
                <a:gd name="connsiteX11" fmla="*/ 21431 w 415053"/>
                <a:gd name="connsiteY11" fmla="*/ 352425 h 773057"/>
                <a:gd name="connsiteX12" fmla="*/ 19050 w 415053"/>
                <a:gd name="connsiteY12" fmla="*/ 359569 h 773057"/>
                <a:gd name="connsiteX13" fmla="*/ 16668 w 415053"/>
                <a:gd name="connsiteY13" fmla="*/ 371475 h 773057"/>
                <a:gd name="connsiteX14" fmla="*/ 14287 w 415053"/>
                <a:gd name="connsiteY14" fmla="*/ 381000 h 773057"/>
                <a:gd name="connsiteX15" fmla="*/ 11906 w 415053"/>
                <a:gd name="connsiteY15" fmla="*/ 500062 h 773057"/>
                <a:gd name="connsiteX16" fmla="*/ 9525 w 415053"/>
                <a:gd name="connsiteY16" fmla="*/ 511969 h 773057"/>
                <a:gd name="connsiteX17" fmla="*/ 7143 w 415053"/>
                <a:gd name="connsiteY17" fmla="*/ 526256 h 773057"/>
                <a:gd name="connsiteX18" fmla="*/ 4762 w 415053"/>
                <a:gd name="connsiteY18" fmla="*/ 552450 h 773057"/>
                <a:gd name="connsiteX19" fmla="*/ 0 w 415053"/>
                <a:gd name="connsiteY19" fmla="*/ 611981 h 773057"/>
                <a:gd name="connsiteX20" fmla="*/ 2381 w 415053"/>
                <a:gd name="connsiteY20" fmla="*/ 628650 h 773057"/>
                <a:gd name="connsiteX21" fmla="*/ 4762 w 415053"/>
                <a:gd name="connsiteY21" fmla="*/ 640556 h 773057"/>
                <a:gd name="connsiteX22" fmla="*/ 11906 w 415053"/>
                <a:gd name="connsiteY22" fmla="*/ 697706 h 773057"/>
                <a:gd name="connsiteX23" fmla="*/ 14287 w 415053"/>
                <a:gd name="connsiteY23" fmla="*/ 704850 h 773057"/>
                <a:gd name="connsiteX24" fmla="*/ 21431 w 415053"/>
                <a:gd name="connsiteY24" fmla="*/ 719137 h 773057"/>
                <a:gd name="connsiteX25" fmla="*/ 35718 w 415053"/>
                <a:gd name="connsiteY25" fmla="*/ 723900 h 773057"/>
                <a:gd name="connsiteX26" fmla="*/ 42862 w 415053"/>
                <a:gd name="connsiteY26" fmla="*/ 728662 h 773057"/>
                <a:gd name="connsiteX27" fmla="*/ 47625 w 415053"/>
                <a:gd name="connsiteY27" fmla="*/ 735806 h 773057"/>
                <a:gd name="connsiteX28" fmla="*/ 54768 w 415053"/>
                <a:gd name="connsiteY28" fmla="*/ 738187 h 773057"/>
                <a:gd name="connsiteX29" fmla="*/ 69056 w 415053"/>
                <a:gd name="connsiteY29" fmla="*/ 745331 h 773057"/>
                <a:gd name="connsiteX30" fmla="*/ 76200 w 415053"/>
                <a:gd name="connsiteY30" fmla="*/ 750094 h 773057"/>
                <a:gd name="connsiteX31" fmla="*/ 97631 w 415053"/>
                <a:gd name="connsiteY31" fmla="*/ 757237 h 773057"/>
                <a:gd name="connsiteX32" fmla="*/ 111918 w 415053"/>
                <a:gd name="connsiteY32" fmla="*/ 762000 h 773057"/>
                <a:gd name="connsiteX33" fmla="*/ 119062 w 415053"/>
                <a:gd name="connsiteY33" fmla="*/ 764381 h 773057"/>
                <a:gd name="connsiteX34" fmla="*/ 130968 w 415053"/>
                <a:gd name="connsiteY34" fmla="*/ 766762 h 773057"/>
                <a:gd name="connsiteX35" fmla="*/ 150018 w 415053"/>
                <a:gd name="connsiteY35" fmla="*/ 769144 h 773057"/>
                <a:gd name="connsiteX36" fmla="*/ 159543 w 415053"/>
                <a:gd name="connsiteY36" fmla="*/ 771525 h 773057"/>
                <a:gd name="connsiteX37" fmla="*/ 219075 w 415053"/>
                <a:gd name="connsiteY37" fmla="*/ 766762 h 773057"/>
                <a:gd name="connsiteX38" fmla="*/ 233362 w 415053"/>
                <a:gd name="connsiteY38" fmla="*/ 762000 h 773057"/>
                <a:gd name="connsiteX39" fmla="*/ 257175 w 415053"/>
                <a:gd name="connsiteY39" fmla="*/ 757237 h 773057"/>
                <a:gd name="connsiteX40" fmla="*/ 271462 w 415053"/>
                <a:gd name="connsiteY40" fmla="*/ 752475 h 773057"/>
                <a:gd name="connsiteX41" fmla="*/ 285750 w 415053"/>
                <a:gd name="connsiteY41" fmla="*/ 747712 h 773057"/>
                <a:gd name="connsiteX42" fmla="*/ 292893 w 415053"/>
                <a:gd name="connsiteY42" fmla="*/ 745331 h 773057"/>
                <a:gd name="connsiteX43" fmla="*/ 300037 w 415053"/>
                <a:gd name="connsiteY43" fmla="*/ 740569 h 773057"/>
                <a:gd name="connsiteX44" fmla="*/ 311943 w 415053"/>
                <a:gd name="connsiteY44" fmla="*/ 731044 h 773057"/>
                <a:gd name="connsiteX45" fmla="*/ 326231 w 415053"/>
                <a:gd name="connsiteY45" fmla="*/ 721519 h 773057"/>
                <a:gd name="connsiteX46" fmla="*/ 335756 w 415053"/>
                <a:gd name="connsiteY46" fmla="*/ 700087 h 773057"/>
                <a:gd name="connsiteX47" fmla="*/ 342900 w 415053"/>
                <a:gd name="connsiteY47" fmla="*/ 685800 h 773057"/>
                <a:gd name="connsiteX48" fmla="*/ 345281 w 415053"/>
                <a:gd name="connsiteY48" fmla="*/ 678656 h 773057"/>
                <a:gd name="connsiteX49" fmla="*/ 350043 w 415053"/>
                <a:gd name="connsiteY49" fmla="*/ 671512 h 773057"/>
                <a:gd name="connsiteX50" fmla="*/ 352425 w 415053"/>
                <a:gd name="connsiteY50" fmla="*/ 664369 h 773057"/>
                <a:gd name="connsiteX51" fmla="*/ 357187 w 415053"/>
                <a:gd name="connsiteY51" fmla="*/ 657225 h 773057"/>
                <a:gd name="connsiteX52" fmla="*/ 366712 w 415053"/>
                <a:gd name="connsiteY52" fmla="*/ 635794 h 773057"/>
                <a:gd name="connsiteX53" fmla="*/ 369093 w 415053"/>
                <a:gd name="connsiteY53" fmla="*/ 623887 h 773057"/>
                <a:gd name="connsiteX54" fmla="*/ 373856 w 415053"/>
                <a:gd name="connsiteY54" fmla="*/ 609600 h 773057"/>
                <a:gd name="connsiteX55" fmla="*/ 376237 w 415053"/>
                <a:gd name="connsiteY55" fmla="*/ 600075 h 773057"/>
                <a:gd name="connsiteX56" fmla="*/ 381000 w 415053"/>
                <a:gd name="connsiteY56" fmla="*/ 557212 h 773057"/>
                <a:gd name="connsiteX57" fmla="*/ 383381 w 415053"/>
                <a:gd name="connsiteY57" fmla="*/ 550069 h 773057"/>
                <a:gd name="connsiteX58" fmla="*/ 378618 w 415053"/>
                <a:gd name="connsiteY58" fmla="*/ 490537 h 773057"/>
                <a:gd name="connsiteX59" fmla="*/ 383381 w 415053"/>
                <a:gd name="connsiteY59" fmla="*/ 445294 h 773057"/>
                <a:gd name="connsiteX60" fmla="*/ 388143 w 415053"/>
                <a:gd name="connsiteY60" fmla="*/ 421481 h 773057"/>
                <a:gd name="connsiteX61" fmla="*/ 390525 w 415053"/>
                <a:gd name="connsiteY61" fmla="*/ 395287 h 773057"/>
                <a:gd name="connsiteX62" fmla="*/ 395287 w 415053"/>
                <a:gd name="connsiteY62" fmla="*/ 295275 h 773057"/>
                <a:gd name="connsiteX63" fmla="*/ 400050 w 415053"/>
                <a:gd name="connsiteY63" fmla="*/ 264319 h 773057"/>
                <a:gd name="connsiteX64" fmla="*/ 402431 w 415053"/>
                <a:gd name="connsiteY64" fmla="*/ 257175 h 773057"/>
                <a:gd name="connsiteX65" fmla="*/ 404812 w 415053"/>
                <a:gd name="connsiteY65" fmla="*/ 200025 h 773057"/>
                <a:gd name="connsiteX66" fmla="*/ 409575 w 415053"/>
                <a:gd name="connsiteY66" fmla="*/ 164306 h 773057"/>
                <a:gd name="connsiteX67" fmla="*/ 409575 w 415053"/>
                <a:gd name="connsiteY67" fmla="*/ 109537 h 773057"/>
                <a:gd name="connsiteX68" fmla="*/ 411956 w 415053"/>
                <a:gd name="connsiteY68" fmla="*/ 85725 h 773057"/>
                <a:gd name="connsiteX69" fmla="*/ 409575 w 415053"/>
                <a:gd name="connsiteY69" fmla="*/ 45244 h 77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15053" h="773057">
                  <a:moveTo>
                    <a:pt x="57150" y="0"/>
                  </a:moveTo>
                  <a:cubicBezTo>
                    <a:pt x="56356" y="2381"/>
                    <a:pt x="55181" y="4668"/>
                    <a:pt x="54768" y="7144"/>
                  </a:cubicBezTo>
                  <a:cubicBezTo>
                    <a:pt x="53112" y="17082"/>
                    <a:pt x="50973" y="46065"/>
                    <a:pt x="50006" y="54769"/>
                  </a:cubicBezTo>
                  <a:cubicBezTo>
                    <a:pt x="46035" y="90509"/>
                    <a:pt x="49644" y="56760"/>
                    <a:pt x="45243" y="80962"/>
                  </a:cubicBezTo>
                  <a:cubicBezTo>
                    <a:pt x="44239" y="86484"/>
                    <a:pt x="43656" y="92075"/>
                    <a:pt x="42862" y="97631"/>
                  </a:cubicBezTo>
                  <a:cubicBezTo>
                    <a:pt x="42068" y="118269"/>
                    <a:pt x="41902" y="138940"/>
                    <a:pt x="40481" y="159544"/>
                  </a:cubicBezTo>
                  <a:cubicBezTo>
                    <a:pt x="40308" y="162048"/>
                    <a:pt x="38592" y="164226"/>
                    <a:pt x="38100" y="166687"/>
                  </a:cubicBezTo>
                  <a:cubicBezTo>
                    <a:pt x="36999" y="172191"/>
                    <a:pt x="36512" y="177800"/>
                    <a:pt x="35718" y="183356"/>
                  </a:cubicBezTo>
                  <a:cubicBezTo>
                    <a:pt x="34924" y="203994"/>
                    <a:pt x="34667" y="224659"/>
                    <a:pt x="33337" y="245269"/>
                  </a:cubicBezTo>
                  <a:cubicBezTo>
                    <a:pt x="33076" y="249308"/>
                    <a:pt x="31571" y="253175"/>
                    <a:pt x="30956" y="257175"/>
                  </a:cubicBezTo>
                  <a:cubicBezTo>
                    <a:pt x="29387" y="267373"/>
                    <a:pt x="26966" y="290758"/>
                    <a:pt x="26193" y="300037"/>
                  </a:cubicBezTo>
                  <a:cubicBezTo>
                    <a:pt x="25002" y="314326"/>
                    <a:pt x="24248" y="336928"/>
                    <a:pt x="21431" y="352425"/>
                  </a:cubicBezTo>
                  <a:cubicBezTo>
                    <a:pt x="20982" y="354895"/>
                    <a:pt x="19659" y="357134"/>
                    <a:pt x="19050" y="359569"/>
                  </a:cubicBezTo>
                  <a:cubicBezTo>
                    <a:pt x="18068" y="363495"/>
                    <a:pt x="17546" y="367524"/>
                    <a:pt x="16668" y="371475"/>
                  </a:cubicBezTo>
                  <a:cubicBezTo>
                    <a:pt x="15958" y="374670"/>
                    <a:pt x="15081" y="377825"/>
                    <a:pt x="14287" y="381000"/>
                  </a:cubicBezTo>
                  <a:cubicBezTo>
                    <a:pt x="13493" y="420687"/>
                    <a:pt x="13348" y="460393"/>
                    <a:pt x="11906" y="500062"/>
                  </a:cubicBezTo>
                  <a:cubicBezTo>
                    <a:pt x="11759" y="504107"/>
                    <a:pt x="10249" y="507987"/>
                    <a:pt x="9525" y="511969"/>
                  </a:cubicBezTo>
                  <a:cubicBezTo>
                    <a:pt x="8661" y="516719"/>
                    <a:pt x="7707" y="521461"/>
                    <a:pt x="7143" y="526256"/>
                  </a:cubicBezTo>
                  <a:cubicBezTo>
                    <a:pt x="6119" y="534963"/>
                    <a:pt x="5309" y="543700"/>
                    <a:pt x="4762" y="552450"/>
                  </a:cubicBezTo>
                  <a:cubicBezTo>
                    <a:pt x="1168" y="609953"/>
                    <a:pt x="6635" y="585437"/>
                    <a:pt x="0" y="611981"/>
                  </a:cubicBezTo>
                  <a:cubicBezTo>
                    <a:pt x="794" y="617537"/>
                    <a:pt x="1458" y="623114"/>
                    <a:pt x="2381" y="628650"/>
                  </a:cubicBezTo>
                  <a:cubicBezTo>
                    <a:pt x="3046" y="632642"/>
                    <a:pt x="4411" y="636524"/>
                    <a:pt x="4762" y="640556"/>
                  </a:cubicBezTo>
                  <a:cubicBezTo>
                    <a:pt x="9456" y="694542"/>
                    <a:pt x="1904" y="667700"/>
                    <a:pt x="11906" y="697706"/>
                  </a:cubicBezTo>
                  <a:lnTo>
                    <a:pt x="14287" y="704850"/>
                  </a:lnTo>
                  <a:cubicBezTo>
                    <a:pt x="15585" y="708744"/>
                    <a:pt x="17542" y="716706"/>
                    <a:pt x="21431" y="719137"/>
                  </a:cubicBezTo>
                  <a:cubicBezTo>
                    <a:pt x="25688" y="721798"/>
                    <a:pt x="31541" y="721116"/>
                    <a:pt x="35718" y="723900"/>
                  </a:cubicBezTo>
                  <a:lnTo>
                    <a:pt x="42862" y="728662"/>
                  </a:lnTo>
                  <a:cubicBezTo>
                    <a:pt x="44450" y="731043"/>
                    <a:pt x="45390" y="734018"/>
                    <a:pt x="47625" y="735806"/>
                  </a:cubicBezTo>
                  <a:cubicBezTo>
                    <a:pt x="49585" y="737374"/>
                    <a:pt x="52523" y="737065"/>
                    <a:pt x="54768" y="738187"/>
                  </a:cubicBezTo>
                  <a:cubicBezTo>
                    <a:pt x="73229" y="747418"/>
                    <a:pt x="51103" y="739348"/>
                    <a:pt x="69056" y="745331"/>
                  </a:cubicBezTo>
                  <a:cubicBezTo>
                    <a:pt x="71437" y="746919"/>
                    <a:pt x="73585" y="748932"/>
                    <a:pt x="76200" y="750094"/>
                  </a:cubicBezTo>
                  <a:cubicBezTo>
                    <a:pt x="76208" y="750098"/>
                    <a:pt x="94055" y="756045"/>
                    <a:pt x="97631" y="757237"/>
                  </a:cubicBezTo>
                  <a:lnTo>
                    <a:pt x="111918" y="762000"/>
                  </a:lnTo>
                  <a:cubicBezTo>
                    <a:pt x="114299" y="762794"/>
                    <a:pt x="116601" y="763889"/>
                    <a:pt x="119062" y="764381"/>
                  </a:cubicBezTo>
                  <a:cubicBezTo>
                    <a:pt x="123031" y="765175"/>
                    <a:pt x="126968" y="766147"/>
                    <a:pt x="130968" y="766762"/>
                  </a:cubicBezTo>
                  <a:cubicBezTo>
                    <a:pt x="137293" y="767735"/>
                    <a:pt x="143706" y="768092"/>
                    <a:pt x="150018" y="769144"/>
                  </a:cubicBezTo>
                  <a:cubicBezTo>
                    <a:pt x="153246" y="769682"/>
                    <a:pt x="156368" y="770731"/>
                    <a:pt x="159543" y="771525"/>
                  </a:cubicBezTo>
                  <a:cubicBezTo>
                    <a:pt x="179387" y="769937"/>
                    <a:pt x="200189" y="773057"/>
                    <a:pt x="219075" y="766762"/>
                  </a:cubicBezTo>
                  <a:cubicBezTo>
                    <a:pt x="223837" y="765175"/>
                    <a:pt x="228440" y="762985"/>
                    <a:pt x="233362" y="762000"/>
                  </a:cubicBezTo>
                  <a:cubicBezTo>
                    <a:pt x="241300" y="760412"/>
                    <a:pt x="249495" y="759797"/>
                    <a:pt x="257175" y="757237"/>
                  </a:cubicBezTo>
                  <a:lnTo>
                    <a:pt x="271462" y="752475"/>
                  </a:lnTo>
                  <a:lnTo>
                    <a:pt x="285750" y="747712"/>
                  </a:lnTo>
                  <a:cubicBezTo>
                    <a:pt x="288131" y="746918"/>
                    <a:pt x="290805" y="746723"/>
                    <a:pt x="292893" y="745331"/>
                  </a:cubicBezTo>
                  <a:lnTo>
                    <a:pt x="300037" y="740569"/>
                  </a:lnTo>
                  <a:cubicBezTo>
                    <a:pt x="308838" y="727369"/>
                    <a:pt x="299765" y="737809"/>
                    <a:pt x="311943" y="731044"/>
                  </a:cubicBezTo>
                  <a:cubicBezTo>
                    <a:pt x="316947" y="728264"/>
                    <a:pt x="326231" y="721519"/>
                    <a:pt x="326231" y="721519"/>
                  </a:cubicBezTo>
                  <a:cubicBezTo>
                    <a:pt x="331898" y="704516"/>
                    <a:pt x="328208" y="711408"/>
                    <a:pt x="335756" y="700087"/>
                  </a:cubicBezTo>
                  <a:cubicBezTo>
                    <a:pt x="341741" y="682131"/>
                    <a:pt x="333666" y="704267"/>
                    <a:pt x="342900" y="685800"/>
                  </a:cubicBezTo>
                  <a:cubicBezTo>
                    <a:pt x="344023" y="683555"/>
                    <a:pt x="344159" y="680901"/>
                    <a:pt x="345281" y="678656"/>
                  </a:cubicBezTo>
                  <a:cubicBezTo>
                    <a:pt x="346561" y="676096"/>
                    <a:pt x="348763" y="674072"/>
                    <a:pt x="350043" y="671512"/>
                  </a:cubicBezTo>
                  <a:cubicBezTo>
                    <a:pt x="351166" y="669267"/>
                    <a:pt x="351302" y="666614"/>
                    <a:pt x="352425" y="664369"/>
                  </a:cubicBezTo>
                  <a:cubicBezTo>
                    <a:pt x="353705" y="661809"/>
                    <a:pt x="356025" y="659840"/>
                    <a:pt x="357187" y="657225"/>
                  </a:cubicBezTo>
                  <a:cubicBezTo>
                    <a:pt x="368520" y="631724"/>
                    <a:pt x="355936" y="651958"/>
                    <a:pt x="366712" y="635794"/>
                  </a:cubicBezTo>
                  <a:cubicBezTo>
                    <a:pt x="367506" y="631825"/>
                    <a:pt x="368028" y="627792"/>
                    <a:pt x="369093" y="623887"/>
                  </a:cubicBezTo>
                  <a:cubicBezTo>
                    <a:pt x="370414" y="619044"/>
                    <a:pt x="372639" y="614470"/>
                    <a:pt x="373856" y="609600"/>
                  </a:cubicBezTo>
                  <a:lnTo>
                    <a:pt x="376237" y="600075"/>
                  </a:lnTo>
                  <a:cubicBezTo>
                    <a:pt x="377455" y="585455"/>
                    <a:pt x="377836" y="571447"/>
                    <a:pt x="381000" y="557212"/>
                  </a:cubicBezTo>
                  <a:cubicBezTo>
                    <a:pt x="381545" y="554762"/>
                    <a:pt x="382587" y="552450"/>
                    <a:pt x="383381" y="550069"/>
                  </a:cubicBezTo>
                  <a:cubicBezTo>
                    <a:pt x="381760" y="533857"/>
                    <a:pt x="378618" y="505084"/>
                    <a:pt x="378618" y="490537"/>
                  </a:cubicBezTo>
                  <a:cubicBezTo>
                    <a:pt x="378618" y="468282"/>
                    <a:pt x="380583" y="463484"/>
                    <a:pt x="383381" y="445294"/>
                  </a:cubicBezTo>
                  <a:cubicBezTo>
                    <a:pt x="386508" y="424967"/>
                    <a:pt x="383812" y="434474"/>
                    <a:pt x="388143" y="421481"/>
                  </a:cubicBezTo>
                  <a:cubicBezTo>
                    <a:pt x="388937" y="412750"/>
                    <a:pt x="390127" y="404045"/>
                    <a:pt x="390525" y="395287"/>
                  </a:cubicBezTo>
                  <a:cubicBezTo>
                    <a:pt x="394530" y="307180"/>
                    <a:pt x="389627" y="343394"/>
                    <a:pt x="395287" y="295275"/>
                  </a:cubicBezTo>
                  <a:cubicBezTo>
                    <a:pt x="396574" y="284338"/>
                    <a:pt x="397422" y="274829"/>
                    <a:pt x="400050" y="264319"/>
                  </a:cubicBezTo>
                  <a:cubicBezTo>
                    <a:pt x="400659" y="261884"/>
                    <a:pt x="401637" y="259556"/>
                    <a:pt x="402431" y="257175"/>
                  </a:cubicBezTo>
                  <a:cubicBezTo>
                    <a:pt x="403225" y="238125"/>
                    <a:pt x="403724" y="219060"/>
                    <a:pt x="404812" y="200025"/>
                  </a:cubicBezTo>
                  <a:cubicBezTo>
                    <a:pt x="406200" y="175726"/>
                    <a:pt x="405547" y="180412"/>
                    <a:pt x="409575" y="164306"/>
                  </a:cubicBezTo>
                  <a:cubicBezTo>
                    <a:pt x="415053" y="115003"/>
                    <a:pt x="409575" y="176084"/>
                    <a:pt x="409575" y="109537"/>
                  </a:cubicBezTo>
                  <a:cubicBezTo>
                    <a:pt x="409575" y="101560"/>
                    <a:pt x="411162" y="93662"/>
                    <a:pt x="411956" y="85725"/>
                  </a:cubicBezTo>
                  <a:cubicBezTo>
                    <a:pt x="409525" y="46833"/>
                    <a:pt x="409575" y="60350"/>
                    <a:pt x="409575" y="45244"/>
                  </a:cubicBezTo>
                </a:path>
              </a:pathLst>
            </a:custGeom>
            <a:ln w="22225">
              <a:solidFill>
                <a:srgbClr val="00B0F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5" name="Isosceles Triangle 100"/>
            <p:cNvSpPr/>
            <p:nvPr/>
          </p:nvSpPr>
          <p:spPr>
            <a:xfrm>
              <a:off x="4068763" y="5105197"/>
              <a:ext cx="76200" cy="76171"/>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7772400" cy="461963"/>
          </a:xfrm>
        </p:spPr>
        <p:txBody>
          <a:bodyPr/>
          <a:lstStyle/>
          <a:p>
            <a:pPr>
              <a:defRPr/>
            </a:pPr>
            <a:r>
              <a:rPr lang="it-IT" dirty="0" smtClean="0"/>
              <a:t>Waveguide design</a:t>
            </a:r>
            <a:endParaRPr lang="en-US" dirty="0"/>
          </a:p>
        </p:txBody>
      </p:sp>
      <p:sp>
        <p:nvSpPr>
          <p:cNvPr id="277506" name="Footer Placeholder 2"/>
          <p:cNvSpPr>
            <a:spLocks noGrp="1"/>
          </p:cNvSpPr>
          <p:nvPr>
            <p:ph type="ftr" sz="quarter" idx="11"/>
          </p:nvPr>
        </p:nvSpPr>
        <p:spPr>
          <a:noFill/>
        </p:spPr>
        <p:txBody>
          <a:bodyPr/>
          <a:lstStyle/>
          <a:p>
            <a:pPr fontAlgn="base">
              <a:spcAft>
                <a:spcPct val="0"/>
              </a:spcAft>
            </a:pPr>
            <a:r>
              <a:rPr lang="en-US" smtClean="0"/>
              <a:t>Silvia Verdú-Andrés</a:t>
            </a:r>
          </a:p>
        </p:txBody>
      </p:sp>
      <p:sp>
        <p:nvSpPr>
          <p:cNvPr id="277507" name="Slide Number Placeholder 3"/>
          <p:cNvSpPr>
            <a:spLocks noGrp="1"/>
          </p:cNvSpPr>
          <p:nvPr>
            <p:ph type="sldNum" sz="quarter" idx="12"/>
          </p:nvPr>
        </p:nvSpPr>
        <p:spPr>
          <a:noFill/>
        </p:spPr>
        <p:txBody>
          <a:bodyPr/>
          <a:lstStyle/>
          <a:p>
            <a:pPr fontAlgn="base">
              <a:spcAft>
                <a:spcPct val="0"/>
              </a:spcAft>
            </a:pPr>
            <a:fld id="{EC428495-55CB-4BBF-B2D2-D83C0F63D70A}" type="slidenum">
              <a:rPr lang="en-US" smtClean="0"/>
              <a:pPr fontAlgn="base">
                <a:spcAft>
                  <a:spcPct val="0"/>
                </a:spcAft>
              </a:pPr>
              <a:t>35</a:t>
            </a:fld>
            <a:endParaRPr lang="en-US" smtClean="0"/>
          </a:p>
        </p:txBody>
      </p:sp>
      <p:grpSp>
        <p:nvGrpSpPr>
          <p:cNvPr id="277508" name="Group 5"/>
          <p:cNvGrpSpPr>
            <a:grpSpLocks/>
          </p:cNvGrpSpPr>
          <p:nvPr/>
        </p:nvGrpSpPr>
        <p:grpSpPr bwMode="auto">
          <a:xfrm>
            <a:off x="6248400" y="1905000"/>
            <a:ext cx="2362200" cy="1219200"/>
            <a:chOff x="228600" y="3810000"/>
            <a:chExt cx="2878137" cy="1828800"/>
          </a:xfrm>
        </p:grpSpPr>
        <p:pic>
          <p:nvPicPr>
            <p:cNvPr id="277520" name="Picture 3"/>
            <p:cNvPicPr>
              <a:picLocks noChangeAspect="1" noChangeArrowheads="1"/>
            </p:cNvPicPr>
            <p:nvPr/>
          </p:nvPicPr>
          <p:blipFill>
            <a:blip r:embed="rId3" cstate="print"/>
            <a:srcRect/>
            <a:stretch>
              <a:fillRect/>
            </a:stretch>
          </p:blipFill>
          <p:spPr bwMode="auto">
            <a:xfrm>
              <a:off x="228600" y="3810000"/>
              <a:ext cx="2878137" cy="1808162"/>
            </a:xfrm>
            <a:prstGeom prst="rect">
              <a:avLst/>
            </a:prstGeom>
            <a:noFill/>
            <a:ln w="9525">
              <a:noFill/>
              <a:miter lim="800000"/>
              <a:headEnd/>
              <a:tailEnd/>
            </a:ln>
          </p:spPr>
        </p:pic>
        <p:sp>
          <p:nvSpPr>
            <p:cNvPr id="8" name="Oval 7"/>
            <p:cNvSpPr/>
            <p:nvPr/>
          </p:nvSpPr>
          <p:spPr>
            <a:xfrm>
              <a:off x="1121099" y="4138602"/>
              <a:ext cx="1428760" cy="642942"/>
            </a:xfrm>
            <a:prstGeom prst="ellipse">
              <a:avLst/>
            </a:prstGeom>
            <a:noFill/>
            <a:ln w="31750">
              <a:solidFill>
                <a:srgbClr val="FF0000"/>
              </a:solidFill>
              <a:prstDash val="solid"/>
            </a:ln>
            <a:scene3d>
              <a:camera prst="orthographicFront">
                <a:rot lat="3600000" lon="0" rev="9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1243002" y="4924420"/>
              <a:ext cx="1500198" cy="714380"/>
            </a:xfrm>
            <a:prstGeom prst="ellipse">
              <a:avLst/>
            </a:prstGeom>
            <a:noFill/>
            <a:ln w="31750">
              <a:solidFill>
                <a:srgbClr val="FF0000"/>
              </a:solidFill>
              <a:prstDash val="solid"/>
            </a:ln>
            <a:scene3d>
              <a:camera prst="orthographicFront">
                <a:rot lat="3000000" lon="0"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277509" name="Group 9"/>
          <p:cNvGrpSpPr>
            <a:grpSpLocks/>
          </p:cNvGrpSpPr>
          <p:nvPr/>
        </p:nvGrpSpPr>
        <p:grpSpPr bwMode="auto">
          <a:xfrm>
            <a:off x="6248400" y="4724400"/>
            <a:ext cx="2362200" cy="1447800"/>
            <a:chOff x="4714876" y="1500174"/>
            <a:chExt cx="4100513" cy="2428875"/>
          </a:xfrm>
        </p:grpSpPr>
        <p:pic>
          <p:nvPicPr>
            <p:cNvPr id="277518" name="Picture 2"/>
            <p:cNvPicPr>
              <a:picLocks noChangeAspect="1" noChangeArrowheads="1"/>
            </p:cNvPicPr>
            <p:nvPr/>
          </p:nvPicPr>
          <p:blipFill>
            <a:blip r:embed="rId4" cstate="print"/>
            <a:srcRect/>
            <a:stretch>
              <a:fillRect/>
            </a:stretch>
          </p:blipFill>
          <p:spPr bwMode="auto">
            <a:xfrm>
              <a:off x="4714876" y="1500174"/>
              <a:ext cx="4100513" cy="2428875"/>
            </a:xfrm>
            <a:prstGeom prst="rect">
              <a:avLst/>
            </a:prstGeom>
            <a:noFill/>
            <a:ln w="9525">
              <a:noFill/>
              <a:miter lim="800000"/>
              <a:headEnd/>
              <a:tailEnd/>
            </a:ln>
          </p:spPr>
        </p:pic>
        <p:sp>
          <p:nvSpPr>
            <p:cNvPr id="12" name="Rounded Rectangle 11"/>
            <p:cNvSpPr/>
            <p:nvPr/>
          </p:nvSpPr>
          <p:spPr>
            <a:xfrm>
              <a:off x="5429256" y="2005003"/>
              <a:ext cx="2643206" cy="1500197"/>
            </a:xfrm>
            <a:prstGeom prst="roundRect">
              <a:avLst/>
            </a:prstGeom>
            <a:noFill/>
            <a:ln w="50800">
              <a:solidFill>
                <a:srgbClr val="FF0000"/>
              </a:solidFill>
              <a:prstDash val="solid"/>
            </a:ln>
            <a:scene3d>
              <a:camera prst="orthographicFront">
                <a:rot lat="2595813" lon="2500326" rev="3682214"/>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277510" name="Group 12"/>
          <p:cNvGrpSpPr>
            <a:grpSpLocks/>
          </p:cNvGrpSpPr>
          <p:nvPr/>
        </p:nvGrpSpPr>
        <p:grpSpPr bwMode="auto">
          <a:xfrm>
            <a:off x="6248400" y="3276600"/>
            <a:ext cx="2362200" cy="1295400"/>
            <a:chOff x="3097436" y="4038601"/>
            <a:chExt cx="2465164" cy="1676400"/>
          </a:xfrm>
        </p:grpSpPr>
        <p:pic>
          <p:nvPicPr>
            <p:cNvPr id="277516" name="Picture 22"/>
            <p:cNvPicPr>
              <a:picLocks noChangeAspect="1" noChangeArrowheads="1"/>
            </p:cNvPicPr>
            <p:nvPr/>
          </p:nvPicPr>
          <p:blipFill>
            <a:blip r:embed="rId5" cstate="print"/>
            <a:srcRect/>
            <a:stretch>
              <a:fillRect/>
            </a:stretch>
          </p:blipFill>
          <p:spPr bwMode="auto">
            <a:xfrm>
              <a:off x="3097436" y="4038601"/>
              <a:ext cx="2465164" cy="1676400"/>
            </a:xfrm>
            <a:prstGeom prst="rect">
              <a:avLst/>
            </a:prstGeom>
            <a:noFill/>
            <a:ln w="9525">
              <a:noFill/>
              <a:miter lim="800000"/>
              <a:headEnd/>
              <a:tailEnd/>
            </a:ln>
          </p:spPr>
        </p:pic>
        <p:sp>
          <p:nvSpPr>
            <p:cNvPr id="15" name="Oval 14"/>
            <p:cNvSpPr/>
            <p:nvPr/>
          </p:nvSpPr>
          <p:spPr>
            <a:xfrm>
              <a:off x="4362440" y="4267200"/>
              <a:ext cx="1123960" cy="457200"/>
            </a:xfrm>
            <a:prstGeom prst="ellipse">
              <a:avLst/>
            </a:prstGeom>
            <a:noFill/>
            <a:ln w="31750">
              <a:solidFill>
                <a:srgbClr val="FF0000"/>
              </a:solidFill>
              <a:prstDash val="solid"/>
            </a:ln>
            <a:scene3d>
              <a:camera prst="orthographicFront">
                <a:rot lat="3600000" lon="0" rev="9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6" name="Isosceles Triangle 15"/>
          <p:cNvSpPr/>
          <p:nvPr/>
        </p:nvSpPr>
        <p:spPr>
          <a:xfrm>
            <a:off x="6400800" y="3048000"/>
            <a:ext cx="304800" cy="304800"/>
          </a:xfrm>
          <a:prstGeom prst="triangle">
            <a:avLst/>
          </a:prstGeom>
          <a:solidFill>
            <a:srgbClr val="00B0F0"/>
          </a:solidFill>
          <a:ln>
            <a:noFill/>
          </a:ln>
          <a:scene3d>
            <a:camera prst="orthographicFront">
              <a:rot lat="0" lon="0" rev="108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Isosceles Triangle 16"/>
          <p:cNvSpPr/>
          <p:nvPr/>
        </p:nvSpPr>
        <p:spPr>
          <a:xfrm>
            <a:off x="6400800" y="4495800"/>
            <a:ext cx="304800" cy="304800"/>
          </a:xfrm>
          <a:prstGeom prst="triangle">
            <a:avLst/>
          </a:prstGeom>
          <a:solidFill>
            <a:srgbClr val="00B0F0"/>
          </a:solidFill>
          <a:ln>
            <a:noFill/>
          </a:ln>
          <a:scene3d>
            <a:camera prst="orthographicFront">
              <a:rot lat="0" lon="0" rev="108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7513" name="TextBox 17"/>
          <p:cNvSpPr txBox="1">
            <a:spLocks noChangeArrowheads="1"/>
          </p:cNvSpPr>
          <p:nvPr/>
        </p:nvSpPr>
        <p:spPr bwMode="auto">
          <a:xfrm>
            <a:off x="6096000" y="1371600"/>
            <a:ext cx="4114800" cy="400050"/>
          </a:xfrm>
          <a:prstGeom prst="rect">
            <a:avLst/>
          </a:prstGeom>
          <a:noFill/>
          <a:ln w="9525">
            <a:noFill/>
            <a:miter lim="800000"/>
            <a:headEnd/>
            <a:tailEnd/>
          </a:ln>
        </p:spPr>
        <p:txBody>
          <a:bodyPr>
            <a:spAutoFit/>
          </a:bodyPr>
          <a:lstStyle/>
          <a:p>
            <a:r>
              <a:rPr lang="en-US" sz="2000" b="1"/>
              <a:t>Design evolution:</a:t>
            </a:r>
          </a:p>
        </p:txBody>
      </p:sp>
      <p:pic>
        <p:nvPicPr>
          <p:cNvPr id="277514" name="Picture 19" descr="wguide.png"/>
          <p:cNvPicPr>
            <a:picLocks noChangeAspect="1"/>
          </p:cNvPicPr>
          <p:nvPr/>
        </p:nvPicPr>
        <p:blipFill>
          <a:blip r:embed="rId6" cstate="print"/>
          <a:srcRect/>
          <a:stretch>
            <a:fillRect/>
          </a:stretch>
        </p:blipFill>
        <p:spPr bwMode="auto">
          <a:xfrm>
            <a:off x="-609600" y="1185863"/>
            <a:ext cx="6248400" cy="4376737"/>
          </a:xfrm>
          <a:prstGeom prst="rect">
            <a:avLst/>
          </a:prstGeom>
          <a:noFill/>
          <a:ln w="9525">
            <a:noFill/>
            <a:miter lim="800000"/>
            <a:headEnd/>
            <a:tailEnd/>
          </a:ln>
        </p:spPr>
      </p:pic>
      <p:sp>
        <p:nvSpPr>
          <p:cNvPr id="277515" name="TextBox 20"/>
          <p:cNvSpPr txBox="1">
            <a:spLocks noChangeArrowheads="1"/>
          </p:cNvSpPr>
          <p:nvPr/>
        </p:nvSpPr>
        <p:spPr bwMode="auto">
          <a:xfrm>
            <a:off x="228600" y="5511800"/>
            <a:ext cx="5562600" cy="584200"/>
          </a:xfrm>
          <a:prstGeom prst="rect">
            <a:avLst/>
          </a:prstGeom>
          <a:noFill/>
          <a:ln w="9525">
            <a:noFill/>
            <a:miter lim="800000"/>
            <a:headEnd/>
            <a:tailEnd/>
          </a:ln>
        </p:spPr>
        <p:txBody>
          <a:bodyPr>
            <a:spAutoFit/>
          </a:bodyPr>
          <a:lstStyle/>
          <a:p>
            <a:r>
              <a:rPr lang="en-US" sz="1600"/>
              <a:t>Standard WR-284	(OFE copper)</a:t>
            </a:r>
          </a:p>
          <a:p>
            <a:r>
              <a:rPr lang="en-US" sz="1600"/>
              <a:t>with two LIL flanges for connection to RF source and short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nvGraphicFramePr>
        <p:xfrm>
          <a:off x="762000" y="1524000"/>
          <a:ext cx="7772404" cy="4811029"/>
        </p:xfrm>
        <a:graphic>
          <a:graphicData uri="http://schemas.openxmlformats.org/drawingml/2006/table">
            <a:tbl>
              <a:tblPr/>
              <a:tblGrid>
                <a:gridCol w="646298"/>
                <a:gridCol w="1292596"/>
                <a:gridCol w="1292596"/>
                <a:gridCol w="1282498"/>
                <a:gridCol w="1306059"/>
                <a:gridCol w="1306059"/>
                <a:gridCol w="646298"/>
              </a:tblGrid>
              <a:tr h="270283">
                <a:tc>
                  <a:txBody>
                    <a:bodyPr/>
                    <a:lstStyle/>
                    <a:p>
                      <a:pPr algn="ctr" fontAlgn="b"/>
                      <a:r>
                        <a:rPr lang="en-US" sz="1400" b="1" i="0" u="none" strike="noStrike" dirty="0" err="1">
                          <a:solidFill>
                            <a:srgbClr val="FFFFFF"/>
                          </a:solidFill>
                          <a:latin typeface="Calibri"/>
                        </a:rPr>
                        <a:t>t</a:t>
                      </a:r>
                      <a:r>
                        <a:rPr lang="en-US" sz="1400" b="1" i="0" u="none" strike="noStrike" baseline="-25000" dirty="0" err="1">
                          <a:solidFill>
                            <a:srgbClr val="FFFFFF"/>
                          </a:solidFill>
                          <a:latin typeface="Calibri"/>
                        </a:rPr>
                        <a:t>FLAT</a:t>
                      </a:r>
                      <a:r>
                        <a:rPr lang="en-US" sz="1400" b="1" i="0" u="none" strike="noStrike" dirty="0">
                          <a:solidFill>
                            <a:srgbClr val="FFFFFF"/>
                          </a:solidFill>
                          <a:latin typeface="Calibri"/>
                        </a:rPr>
                        <a:t> [µs]</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376091"/>
                    </a:solidFill>
                  </a:tcPr>
                </a:tc>
                <a:tc>
                  <a:txBody>
                    <a:bodyPr/>
                    <a:lstStyle/>
                    <a:p>
                      <a:pPr algn="ctr" fontAlgn="b"/>
                      <a:r>
                        <a:rPr lang="en-US" sz="1400" b="1" i="0" u="none" strike="noStrike" dirty="0">
                          <a:solidFill>
                            <a:srgbClr val="FFFFFF"/>
                          </a:solidFill>
                          <a:latin typeface="Calibri"/>
                        </a:rPr>
                        <a:t>P</a:t>
                      </a:r>
                      <a:r>
                        <a:rPr lang="en-US" sz="1400" b="1" i="0" u="none" strike="noStrike" baseline="-25000" dirty="0">
                          <a:solidFill>
                            <a:srgbClr val="FFFFFF"/>
                          </a:solidFill>
                          <a:latin typeface="Calibri"/>
                        </a:rPr>
                        <a:t>ABS </a:t>
                      </a:r>
                      <a:r>
                        <a:rPr lang="en-US" sz="1400" b="1" i="0" u="none" strike="noStrike" dirty="0" smtClean="0">
                          <a:solidFill>
                            <a:srgbClr val="FFFFFF"/>
                          </a:solidFill>
                          <a:latin typeface="Calibri"/>
                        </a:rPr>
                        <a:t>[kW</a:t>
                      </a:r>
                      <a:r>
                        <a:rPr lang="en-US" sz="1400" b="1" i="0" u="none" strike="noStrike" dirty="0">
                          <a:solidFill>
                            <a:srgbClr val="FFFFFF"/>
                          </a:solidFill>
                          <a:latin typeface="Calibri"/>
                        </a:rPr>
                        <a:t>]</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376091"/>
                    </a:solidFill>
                  </a:tcPr>
                </a:tc>
                <a:tc>
                  <a:txBody>
                    <a:bodyPr/>
                    <a:lstStyle/>
                    <a:p>
                      <a:pPr algn="ctr" fontAlgn="b"/>
                      <a:r>
                        <a:rPr lang="en-US" sz="1400" b="1" i="0" u="none" strike="noStrike">
                          <a:solidFill>
                            <a:srgbClr val="FFFFFF"/>
                          </a:solidFill>
                          <a:latin typeface="Calibri"/>
                        </a:rPr>
                        <a:t>E</a:t>
                      </a:r>
                      <a:r>
                        <a:rPr lang="en-US" sz="1400" b="1" i="0" u="none" strike="noStrike" baseline="-25000">
                          <a:solidFill>
                            <a:srgbClr val="FFFFFF"/>
                          </a:solidFill>
                          <a:latin typeface="Calibri"/>
                        </a:rPr>
                        <a:t>S</a:t>
                      </a:r>
                      <a:r>
                        <a:rPr lang="en-US" sz="1400" b="1" i="0" u="none" strike="noStrike">
                          <a:solidFill>
                            <a:srgbClr val="FFFFFF"/>
                          </a:solidFill>
                          <a:latin typeface="Calibri"/>
                        </a:rPr>
                        <a:t>[MV/m]</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376091"/>
                    </a:solidFill>
                  </a:tcPr>
                </a:tc>
                <a:tc>
                  <a:txBody>
                    <a:bodyPr/>
                    <a:lstStyle/>
                    <a:p>
                      <a:pPr algn="ctr" fontAlgn="b"/>
                      <a:r>
                        <a:rPr lang="en-US" sz="1400" b="1" i="0" u="none" strike="noStrike">
                          <a:solidFill>
                            <a:srgbClr val="FFFFFF"/>
                          </a:solidFill>
                          <a:latin typeface="Calibri"/>
                        </a:rPr>
                        <a:t>E</a:t>
                      </a:r>
                      <a:r>
                        <a:rPr lang="en-US" sz="1400" b="1" i="0" u="none" strike="noStrike" baseline="-25000">
                          <a:solidFill>
                            <a:srgbClr val="FFFFFF"/>
                          </a:solidFill>
                          <a:latin typeface="Calibri"/>
                        </a:rPr>
                        <a:t>0</a:t>
                      </a:r>
                      <a:r>
                        <a:rPr lang="en-US" sz="1400" b="1" i="0" u="none" strike="noStrike">
                          <a:solidFill>
                            <a:srgbClr val="FFFFFF"/>
                          </a:solidFill>
                          <a:latin typeface="Calibri"/>
                        </a:rPr>
                        <a:t>[MV/m]</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376091"/>
                    </a:solidFill>
                  </a:tcPr>
                </a:tc>
                <a:tc>
                  <a:txBody>
                    <a:bodyPr/>
                    <a:lstStyle/>
                    <a:p>
                      <a:pPr algn="ctr" fontAlgn="b"/>
                      <a:r>
                        <a:rPr lang="en-US" sz="1400" b="1" i="0" u="none" strike="noStrike">
                          <a:solidFill>
                            <a:srgbClr val="FFFFFF"/>
                          </a:solidFill>
                          <a:latin typeface="Calibri"/>
                        </a:rPr>
                        <a:t>Sc [MW/mm2]</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376091"/>
                    </a:solidFill>
                  </a:tcPr>
                </a:tc>
                <a:tc>
                  <a:txBody>
                    <a:bodyPr/>
                    <a:lstStyle/>
                    <a:p>
                      <a:pPr algn="ctr" fontAlgn="b"/>
                      <a:r>
                        <a:rPr lang="en-US" sz="1400" b="1" i="0" u="none" strike="noStrike">
                          <a:solidFill>
                            <a:srgbClr val="FFFFFF"/>
                          </a:solidFill>
                          <a:latin typeface="Calibri"/>
                        </a:rPr>
                        <a:t>BDR/L [bpp/m]</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376091"/>
                    </a:solidFill>
                  </a:tcPr>
                </a:tc>
                <a:tc>
                  <a:txBody>
                    <a:bodyPr/>
                    <a:lstStyle/>
                    <a:p>
                      <a:pPr algn="ctr" fontAlgn="b"/>
                      <a:r>
                        <a:rPr lang="en-US" sz="1400" b="1" i="0" u="none" strike="noStrike" dirty="0" err="1">
                          <a:solidFill>
                            <a:srgbClr val="FFFFFF"/>
                          </a:solidFill>
                          <a:latin typeface="Calibri"/>
                        </a:rPr>
                        <a:t>Kilp</a:t>
                      </a:r>
                      <a:endParaRPr lang="en-US" sz="1400" b="1" i="0" u="none" strike="noStrike" dirty="0">
                        <a:solidFill>
                          <a:srgbClr val="FFFFFF"/>
                        </a:solidFill>
                        <a:latin typeface="Calibri"/>
                      </a:endParaRPr>
                    </a:p>
                  </a:txBody>
                  <a:tcPr marL="0" marR="0" marT="0" marB="0" anchor="b">
                    <a:lnL>
                      <a:noFill/>
                    </a:lnL>
                    <a:lnR>
                      <a:noFill/>
                    </a:lnR>
                    <a:lnT>
                      <a:noFill/>
                    </a:lnT>
                    <a:lnB>
                      <a:noFill/>
                    </a:lnB>
                    <a:solidFill>
                      <a:srgbClr val="376091"/>
                    </a:solidFill>
                  </a:tcPr>
                </a:tc>
              </a:tr>
              <a:tr h="216226">
                <a:tc>
                  <a:txBody>
                    <a:bodyPr/>
                    <a:lstStyle/>
                    <a:p>
                      <a:pPr algn="ctr" fontAlgn="b"/>
                      <a:r>
                        <a:rPr lang="en-US" sz="1200" b="0" i="0" u="none" strike="noStrike">
                          <a:solidFill>
                            <a:srgbClr val="000000"/>
                          </a:solidFill>
                          <a:latin typeface="Calibri"/>
                        </a:rPr>
                        <a:t>1.5</a:t>
                      </a:r>
                    </a:p>
                  </a:txBody>
                  <a:tcPr marL="0" marR="0" marT="0" marB="0" anchor="b">
                    <a:lnL>
                      <a:noFill/>
                    </a:lnL>
                    <a:lnR>
                      <a:noFill/>
                    </a:lnR>
                    <a:lnT w="6350" cap="flat" cmpd="sng" algn="ctr">
                      <a:solidFill>
                        <a:srgbClr val="FFFFFF"/>
                      </a:solidFill>
                      <a:prstDash val="solid"/>
                      <a:round/>
                      <a:headEnd type="none" w="med" len="med"/>
                      <a:tailEnd type="none" w="med" len="med"/>
                    </a:lnT>
                    <a:lnB>
                      <a:noFill/>
                    </a:lnB>
                    <a:solidFill>
                      <a:srgbClr val="C5D9F1"/>
                    </a:solidFill>
                  </a:tcPr>
                </a:tc>
                <a:tc>
                  <a:txBody>
                    <a:bodyPr/>
                    <a:lstStyle/>
                    <a:p>
                      <a:pPr algn="ctr" fontAlgn="b"/>
                      <a:r>
                        <a:rPr lang="en-US" sz="1100" b="0" i="0" u="none" strike="noStrike" dirty="0" smtClean="0">
                          <a:solidFill>
                            <a:srgbClr val="000000"/>
                          </a:solidFill>
                          <a:latin typeface="Calibri"/>
                        </a:rPr>
                        <a:t>670</a:t>
                      </a:r>
                      <a:endParaRPr lang="en-US" sz="1100" b="0" i="0" u="none" strike="noStrike" dirty="0">
                        <a:solidFill>
                          <a:srgbClr val="000000"/>
                        </a:solidFill>
                        <a:latin typeface="Calibri"/>
                      </a:endParaRPr>
                    </a:p>
                  </a:txBody>
                  <a:tcPr marL="0" marR="0" marT="0" marB="0" anchor="b">
                    <a:lnL>
                      <a:noFill/>
                    </a:lnL>
                    <a:lnR>
                      <a:noFill/>
                    </a:lnR>
                    <a:lnT w="6350" cap="flat" cmpd="sng" algn="ctr">
                      <a:solidFill>
                        <a:srgbClr val="FFFFFF"/>
                      </a:solidFill>
                      <a:prstDash val="solid"/>
                      <a:round/>
                      <a:headEnd type="none" w="med" len="med"/>
                      <a:tailEnd type="none" w="med" len="med"/>
                    </a:lnT>
                    <a:lnB>
                      <a:noFill/>
                    </a:lnB>
                    <a:solidFill>
                      <a:srgbClr val="C5D9F1"/>
                    </a:solidFill>
                  </a:tcPr>
                </a:tc>
                <a:tc>
                  <a:txBody>
                    <a:bodyPr/>
                    <a:lstStyle/>
                    <a:p>
                      <a:pPr algn="ctr" fontAlgn="b"/>
                      <a:r>
                        <a:rPr lang="en-US" sz="1200" b="0" i="0" u="none" strike="noStrike" dirty="0" smtClean="0">
                          <a:solidFill>
                            <a:srgbClr val="000000"/>
                          </a:solidFill>
                          <a:latin typeface="Calibri"/>
                        </a:rPr>
                        <a:t>340</a:t>
                      </a:r>
                      <a:endParaRPr lang="en-US" sz="1200" b="0" i="0" u="none" strike="noStrike" dirty="0">
                        <a:solidFill>
                          <a:srgbClr val="000000"/>
                        </a:solidFill>
                        <a:latin typeface="Calibri"/>
                      </a:endParaRPr>
                    </a:p>
                  </a:txBody>
                  <a:tcPr marL="0" marR="0" marT="0" marB="0" anchor="b">
                    <a:lnL>
                      <a:noFill/>
                    </a:lnL>
                    <a:lnR>
                      <a:noFill/>
                    </a:lnR>
                    <a:lnT w="6350" cap="flat" cmpd="sng" algn="ctr">
                      <a:solidFill>
                        <a:srgbClr val="FFFFFF"/>
                      </a:solidFill>
                      <a:prstDash val="solid"/>
                      <a:round/>
                      <a:headEnd type="none" w="med" len="med"/>
                      <a:tailEnd type="none" w="med" len="med"/>
                    </a:lnT>
                    <a:lnB>
                      <a:noFill/>
                    </a:lnB>
                    <a:solidFill>
                      <a:srgbClr val="EAF1DD"/>
                    </a:solidFill>
                  </a:tcPr>
                </a:tc>
                <a:tc>
                  <a:txBody>
                    <a:bodyPr/>
                    <a:lstStyle/>
                    <a:p>
                      <a:pPr algn="ctr" fontAlgn="b"/>
                      <a:r>
                        <a:rPr lang="en-US" sz="1200" b="0" i="0" u="none" strike="noStrike">
                          <a:solidFill>
                            <a:srgbClr val="000000"/>
                          </a:solidFill>
                          <a:latin typeface="Calibri"/>
                        </a:rPr>
                        <a:t>53</a:t>
                      </a:r>
                    </a:p>
                  </a:txBody>
                  <a:tcPr marL="0" marR="0" marT="0" marB="0" anchor="b">
                    <a:lnL>
                      <a:noFill/>
                    </a:lnL>
                    <a:lnR>
                      <a:noFill/>
                    </a:lnR>
                    <a:lnT w="6350" cap="flat" cmpd="sng" algn="ctr">
                      <a:solidFill>
                        <a:srgbClr val="FFFFFF"/>
                      </a:solidFill>
                      <a:prstDash val="solid"/>
                      <a:round/>
                      <a:headEnd type="none" w="med" len="med"/>
                      <a:tailEnd type="none" w="med" len="med"/>
                    </a:lnT>
                    <a:lnB>
                      <a:noFill/>
                    </a:lnB>
                    <a:solidFill>
                      <a:srgbClr val="EAF1DD"/>
                    </a:solidFill>
                  </a:tcPr>
                </a:tc>
                <a:tc>
                  <a:txBody>
                    <a:bodyPr/>
                    <a:lstStyle/>
                    <a:p>
                      <a:pPr algn="ctr" fontAlgn="b"/>
                      <a:r>
                        <a:rPr lang="en-US" sz="1200" b="0" i="0" u="none" strike="noStrike">
                          <a:solidFill>
                            <a:srgbClr val="000000"/>
                          </a:solidFill>
                          <a:latin typeface="Calibri"/>
                        </a:rPr>
                        <a:t>2.39</a:t>
                      </a:r>
                    </a:p>
                  </a:txBody>
                  <a:tcPr marL="0" marR="0" marT="0" marB="0" anchor="b">
                    <a:lnL>
                      <a:noFill/>
                    </a:lnL>
                    <a:lnR>
                      <a:noFill/>
                    </a:lnR>
                    <a:lnT w="6350" cap="flat" cmpd="sng" algn="ctr">
                      <a:solidFill>
                        <a:srgbClr val="FFFFFF"/>
                      </a:solidFill>
                      <a:prstDash val="solid"/>
                      <a:round/>
                      <a:headEnd type="none" w="med" len="med"/>
                      <a:tailEnd type="none" w="med" len="med"/>
                    </a:lnT>
                    <a:lnB>
                      <a:noFill/>
                    </a:lnB>
                    <a:solidFill>
                      <a:srgbClr val="EAF1DD"/>
                    </a:solidFill>
                  </a:tcPr>
                </a:tc>
                <a:tc>
                  <a:txBody>
                    <a:bodyPr/>
                    <a:lstStyle/>
                    <a:p>
                      <a:pPr algn="ctr" fontAlgn="b"/>
                      <a:r>
                        <a:rPr lang="en-US" sz="1200" b="0" i="0" u="none" strike="noStrike">
                          <a:solidFill>
                            <a:srgbClr val="000000"/>
                          </a:solidFill>
                          <a:latin typeface="Calibri"/>
                        </a:rPr>
                        <a:t>5.2E-02</a:t>
                      </a:r>
                    </a:p>
                  </a:txBody>
                  <a:tcPr marL="0" marR="0" marT="0" marB="0" anchor="b">
                    <a:lnL>
                      <a:noFill/>
                    </a:lnL>
                    <a:lnR>
                      <a:noFill/>
                    </a:lnR>
                    <a:lnT w="6350" cap="flat" cmpd="sng" algn="ctr">
                      <a:solidFill>
                        <a:srgbClr val="FFFFFF"/>
                      </a:solidFill>
                      <a:prstDash val="solid"/>
                      <a:round/>
                      <a:headEnd type="none" w="med" len="med"/>
                      <a:tailEnd type="none" w="med" len="med"/>
                    </a:lnT>
                    <a:lnB>
                      <a:noFill/>
                    </a:lnB>
                    <a:solidFill>
                      <a:srgbClr val="E5E0EC"/>
                    </a:solidFill>
                  </a:tcPr>
                </a:tc>
                <a:tc>
                  <a:txBody>
                    <a:bodyPr/>
                    <a:lstStyle/>
                    <a:p>
                      <a:pPr algn="ctr" fontAlgn="b"/>
                      <a:r>
                        <a:rPr lang="en-US" sz="1200" b="0" i="0" u="none" strike="noStrike" dirty="0">
                          <a:solidFill>
                            <a:srgbClr val="000000"/>
                          </a:solidFill>
                          <a:latin typeface="Calibri"/>
                        </a:rPr>
                        <a:t>7.3</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1.5</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dirty="0" smtClean="0">
                          <a:solidFill>
                            <a:srgbClr val="000000"/>
                          </a:solidFill>
                          <a:latin typeface="Calibri"/>
                        </a:rPr>
                        <a:t>680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a:solidFill>
                            <a:srgbClr val="000000"/>
                          </a:solidFill>
                          <a:latin typeface="Calibri"/>
                        </a:rPr>
                        <a:t>345</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53</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2.44</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5.1E-02</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7.4</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1.5</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dirty="0" smtClean="0">
                          <a:solidFill>
                            <a:srgbClr val="000000"/>
                          </a:solidFill>
                          <a:latin typeface="Calibri"/>
                        </a:rPr>
                        <a:t>720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a:solidFill>
                            <a:srgbClr val="000000"/>
                          </a:solidFill>
                          <a:latin typeface="Calibri"/>
                        </a:rPr>
                        <a:t>355</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55</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2.57</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6.0E-02</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7.6</a:t>
                      </a:r>
                    </a:p>
                  </a:txBody>
                  <a:tcPr marL="0" marR="0" marT="0" marB="0" anchor="b">
                    <a:lnL>
                      <a:noFill/>
                    </a:lnL>
                    <a:lnR>
                      <a:noFill/>
                    </a:lnR>
                    <a:lnT>
                      <a:noFill/>
                    </a:lnT>
                    <a:lnB>
                      <a:noFill/>
                    </a:lnB>
                    <a:solidFill>
                      <a:srgbClr val="EAF1DD"/>
                    </a:solidFill>
                  </a:tcPr>
                </a:tc>
              </a:tr>
              <a:tr h="216226">
                <a:tc>
                  <a:txBody>
                    <a:bodyPr/>
                    <a:lstStyle/>
                    <a:p>
                      <a:pPr algn="ctr" fontAlgn="b"/>
                      <a:endParaRPr lang="en-US"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1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200" b="0" i="0" u="none" strike="noStrike">
                        <a:solidFill>
                          <a:srgbClr val="000000"/>
                        </a:solidFill>
                        <a:latin typeface="Calibri"/>
                      </a:endParaRPr>
                    </a:p>
                  </a:txBody>
                  <a:tcPr marL="0" marR="0" marT="0" marB="0" anchor="b">
                    <a:lnL>
                      <a:noFill/>
                    </a:lnL>
                    <a:lnR>
                      <a:noFill/>
                    </a:lnR>
                    <a:lnT>
                      <a:noFill/>
                    </a:lnT>
                    <a:lnB>
                      <a:noFill/>
                    </a:lnB>
                  </a:tcPr>
                </a:tc>
              </a:tr>
              <a:tr h="216226">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fr-CH" sz="1100" b="0" i="0" u="none" strike="noStrike" dirty="0" smtClean="0">
                          <a:solidFill>
                            <a:srgbClr val="000000"/>
                          </a:solidFill>
                          <a:latin typeface="Calibri"/>
                        </a:rPr>
                        <a:t>100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smtClean="0">
                          <a:solidFill>
                            <a:srgbClr val="000000"/>
                          </a:solidFill>
                          <a:latin typeface="Calibri"/>
                        </a:rPr>
                        <a:t>130</a:t>
                      </a:r>
                      <a:endParaRPr lang="en-US" sz="12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0.35</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2.8</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fr-CH" sz="1100" b="0" i="0" u="none" strike="noStrike" dirty="0" smtClean="0">
                          <a:solidFill>
                            <a:srgbClr val="000000"/>
                          </a:solidFill>
                          <a:latin typeface="Calibri"/>
                        </a:rPr>
                        <a:t>100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smtClean="0">
                          <a:solidFill>
                            <a:srgbClr val="000000"/>
                          </a:solidFill>
                          <a:latin typeface="Calibri"/>
                        </a:rPr>
                        <a:t>130</a:t>
                      </a:r>
                      <a:endParaRPr lang="en-US" sz="12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0.35</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2.8</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dirty="0" smtClean="0">
                          <a:solidFill>
                            <a:srgbClr val="000000"/>
                          </a:solidFill>
                          <a:latin typeface="Calibri"/>
                        </a:rPr>
                        <a:t>240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smtClean="0">
                          <a:solidFill>
                            <a:srgbClr val="000000"/>
                          </a:solidFill>
                          <a:latin typeface="Calibri"/>
                        </a:rPr>
                        <a:t>210</a:t>
                      </a:r>
                      <a:endParaRPr lang="en-US" sz="12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32</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0.87</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3.9E-03</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4.4</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dirty="0" smtClean="0">
                          <a:solidFill>
                            <a:srgbClr val="000000"/>
                          </a:solidFill>
                          <a:latin typeface="Calibri"/>
                        </a:rPr>
                        <a:t>240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smtClean="0">
                          <a:solidFill>
                            <a:srgbClr val="000000"/>
                          </a:solidFill>
                          <a:latin typeface="Calibri"/>
                        </a:rPr>
                        <a:t>210</a:t>
                      </a:r>
                      <a:endParaRPr lang="en-US" sz="12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32</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0.87</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4.1E-03</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4.4</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a:solidFill>
                            <a:srgbClr val="000000"/>
                          </a:solidFill>
                          <a:latin typeface="Calibri"/>
                        </a:rPr>
                        <a:t>320</a:t>
                      </a: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smtClean="0">
                          <a:solidFill>
                            <a:srgbClr val="000000"/>
                          </a:solidFill>
                          <a:latin typeface="Calibri"/>
                        </a:rPr>
                        <a:t>240</a:t>
                      </a:r>
                      <a:endParaRPr lang="en-US" sz="12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36</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1.15</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5.1</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dirty="0" smtClean="0">
                          <a:solidFill>
                            <a:srgbClr val="000000"/>
                          </a:solidFill>
                          <a:latin typeface="Calibri"/>
                        </a:rPr>
                        <a:t>420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a:solidFill>
                            <a:srgbClr val="000000"/>
                          </a:solidFill>
                          <a:latin typeface="Calibri"/>
                        </a:rPr>
                        <a:t>270</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dirty="0">
                          <a:solidFill>
                            <a:srgbClr val="000000"/>
                          </a:solidFill>
                          <a:latin typeface="Calibri"/>
                        </a:rPr>
                        <a:t>42</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1.50</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3.2E-02</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5.8</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dirty="0" smtClean="0">
                          <a:solidFill>
                            <a:srgbClr val="000000"/>
                          </a:solidFill>
                          <a:latin typeface="Calibri"/>
                        </a:rPr>
                        <a:t>420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a:solidFill>
                            <a:srgbClr val="000000"/>
                          </a:solidFill>
                          <a:latin typeface="Calibri"/>
                        </a:rPr>
                        <a:t>270</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42</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1.50</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3.8E-02</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5.8</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a:solidFill>
                            <a:srgbClr val="000000"/>
                          </a:solidFill>
                          <a:latin typeface="Calibri"/>
                        </a:rPr>
                        <a:t>480</a:t>
                      </a: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a:solidFill>
                            <a:srgbClr val="000000"/>
                          </a:solidFill>
                          <a:latin typeface="Calibri"/>
                        </a:rPr>
                        <a:t>290</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45</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1.73</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4.0E-02</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6.2</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dirty="0" smtClean="0">
                          <a:solidFill>
                            <a:srgbClr val="000000"/>
                          </a:solidFill>
                          <a:latin typeface="Calibri"/>
                        </a:rPr>
                        <a:t>630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smtClean="0">
                          <a:solidFill>
                            <a:srgbClr val="000000"/>
                          </a:solidFill>
                          <a:latin typeface="Calibri"/>
                        </a:rPr>
                        <a:t>335</a:t>
                      </a:r>
                      <a:endParaRPr lang="en-US" sz="12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51</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2.28</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5.0E-02</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7.1</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dirty="0" smtClean="0">
                          <a:solidFill>
                            <a:srgbClr val="000000"/>
                          </a:solidFill>
                          <a:latin typeface="Calibri"/>
                        </a:rPr>
                        <a:t>660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a:solidFill>
                            <a:srgbClr val="000000"/>
                          </a:solidFill>
                          <a:latin typeface="Calibri"/>
                        </a:rPr>
                        <a:t>340</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52</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2.37</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7.8E-02</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7.3</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2.0</a:t>
                      </a:r>
                    </a:p>
                  </a:txBody>
                  <a:tcPr marL="0" marR="0" marT="0" marB="0" anchor="b">
                    <a:lnL>
                      <a:noFill/>
                    </a:lnL>
                    <a:lnR>
                      <a:noFill/>
                    </a:lnR>
                    <a:lnT>
                      <a:noFill/>
                    </a:lnT>
                    <a:lnB>
                      <a:noFill/>
                    </a:lnB>
                    <a:solidFill>
                      <a:srgbClr val="C5D9F1"/>
                    </a:solidFill>
                  </a:tcPr>
                </a:tc>
                <a:tc>
                  <a:txBody>
                    <a:bodyPr/>
                    <a:lstStyle/>
                    <a:p>
                      <a:pPr algn="ctr" fontAlgn="b"/>
                      <a:r>
                        <a:rPr lang="fr-CH" sz="1100" b="0" i="0" u="none" strike="noStrike" dirty="0" smtClean="0">
                          <a:solidFill>
                            <a:srgbClr val="000000"/>
                          </a:solidFill>
                          <a:latin typeface="Calibri"/>
                        </a:rPr>
                        <a:t>690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smtClean="0">
                          <a:solidFill>
                            <a:srgbClr val="000000"/>
                          </a:solidFill>
                          <a:latin typeface="Calibri"/>
                        </a:rPr>
                        <a:t>350</a:t>
                      </a:r>
                      <a:endParaRPr lang="en-US" sz="12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54</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2.48</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1.4E-01</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7.4</a:t>
                      </a:r>
                    </a:p>
                  </a:txBody>
                  <a:tcPr marL="0" marR="0" marT="0" marB="0" anchor="b">
                    <a:lnL>
                      <a:noFill/>
                    </a:lnL>
                    <a:lnR>
                      <a:noFill/>
                    </a:lnR>
                    <a:lnT>
                      <a:noFill/>
                    </a:lnT>
                    <a:lnB>
                      <a:noFill/>
                    </a:lnB>
                    <a:solidFill>
                      <a:srgbClr val="EAF1DD"/>
                    </a:solidFill>
                  </a:tcPr>
                </a:tc>
              </a:tr>
              <a:tr h="216226">
                <a:tc>
                  <a:txBody>
                    <a:bodyPr/>
                    <a:lstStyle/>
                    <a:p>
                      <a:pPr algn="ctr" fontAlgn="b"/>
                      <a:endParaRPr lang="en-US"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1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2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200" b="0" i="0" u="none" strike="noStrike">
                        <a:solidFill>
                          <a:srgbClr val="000000"/>
                        </a:solidFill>
                        <a:latin typeface="Calibri"/>
                      </a:endParaRPr>
                    </a:p>
                  </a:txBody>
                  <a:tcPr marL="0" marR="0" marT="0" marB="0" anchor="b">
                    <a:lnL>
                      <a:noFill/>
                    </a:lnL>
                    <a:lnR>
                      <a:noFill/>
                    </a:lnR>
                    <a:lnT>
                      <a:noFill/>
                    </a:lnT>
                    <a:lnB>
                      <a:noFill/>
                    </a:lnB>
                  </a:tcPr>
                </a:tc>
                <a:tc>
                  <a:txBody>
                    <a:bodyPr/>
                    <a:lstStyle/>
                    <a:p>
                      <a:pPr algn="ctr" fontAlgn="b"/>
                      <a:endParaRPr lang="en-US" sz="1200" b="0" i="0" u="none" strike="noStrike" dirty="0">
                        <a:solidFill>
                          <a:srgbClr val="000000"/>
                        </a:solidFill>
                        <a:latin typeface="Calibri"/>
                      </a:endParaRPr>
                    </a:p>
                  </a:txBody>
                  <a:tcPr marL="0" marR="0" marT="0" marB="0" anchor="b">
                    <a:lnL>
                      <a:noFill/>
                    </a:lnL>
                    <a:lnR>
                      <a:noFill/>
                    </a:lnR>
                    <a:lnT>
                      <a:noFill/>
                    </a:lnT>
                    <a:lnB>
                      <a:noFill/>
                    </a:lnB>
                  </a:tcPr>
                </a:tc>
              </a:tr>
              <a:tr h="216226">
                <a:tc>
                  <a:txBody>
                    <a:bodyPr/>
                    <a:lstStyle/>
                    <a:p>
                      <a:pPr algn="ctr" fontAlgn="b"/>
                      <a:r>
                        <a:rPr lang="en-US" sz="1200" b="0" i="0" u="none" strike="noStrike">
                          <a:solidFill>
                            <a:srgbClr val="000000"/>
                          </a:solidFill>
                          <a:latin typeface="Calibri"/>
                        </a:rPr>
                        <a:t>2.5</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dirty="0" smtClean="0">
                          <a:solidFill>
                            <a:srgbClr val="000000"/>
                          </a:solidFill>
                          <a:latin typeface="Calibri"/>
                        </a:rPr>
                        <a:t>470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smtClean="0">
                          <a:solidFill>
                            <a:srgbClr val="000000"/>
                          </a:solidFill>
                          <a:latin typeface="Calibri"/>
                        </a:rPr>
                        <a:t>290</a:t>
                      </a:r>
                      <a:endParaRPr lang="en-US" sz="12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44</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1.70</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6.3E-02</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6.2</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2.5</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dirty="0" smtClean="0">
                          <a:solidFill>
                            <a:srgbClr val="000000"/>
                          </a:solidFill>
                          <a:latin typeface="Calibri"/>
                        </a:rPr>
                        <a:t>480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smtClean="0">
                          <a:solidFill>
                            <a:srgbClr val="000000"/>
                          </a:solidFill>
                          <a:latin typeface="Calibri"/>
                        </a:rPr>
                        <a:t>290</a:t>
                      </a:r>
                      <a:endParaRPr lang="en-US" sz="12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44</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1.71</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4.1E-02</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6.2</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2.5</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dirty="0" smtClean="0">
                          <a:solidFill>
                            <a:srgbClr val="000000"/>
                          </a:solidFill>
                          <a:latin typeface="Calibri"/>
                        </a:rPr>
                        <a:t>570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smtClean="0">
                          <a:solidFill>
                            <a:srgbClr val="000000"/>
                          </a:solidFill>
                          <a:latin typeface="Calibri"/>
                        </a:rPr>
                        <a:t>320</a:t>
                      </a:r>
                      <a:endParaRPr lang="en-US" sz="12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49</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2.06</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7.2E-02</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6.8</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2.5</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a:solidFill>
                            <a:srgbClr val="000000"/>
                          </a:solidFill>
                          <a:latin typeface="Calibri"/>
                        </a:rPr>
                        <a:t>640</a:t>
                      </a: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a:solidFill>
                            <a:srgbClr val="000000"/>
                          </a:solidFill>
                          <a:latin typeface="Calibri"/>
                        </a:rPr>
                        <a:t>335</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52</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2.30</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8.2E-02</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a:solidFill>
                            <a:srgbClr val="000000"/>
                          </a:solidFill>
                          <a:latin typeface="Calibri"/>
                        </a:rPr>
                        <a:t>7.2</a:t>
                      </a:r>
                    </a:p>
                  </a:txBody>
                  <a:tcPr marL="0" marR="0" marT="0" marB="0" anchor="b">
                    <a:lnL>
                      <a:noFill/>
                    </a:lnL>
                    <a:lnR>
                      <a:noFill/>
                    </a:lnR>
                    <a:lnT>
                      <a:noFill/>
                    </a:lnT>
                    <a:lnB>
                      <a:noFill/>
                    </a:lnB>
                    <a:solidFill>
                      <a:srgbClr val="EAF1DD"/>
                    </a:solidFill>
                  </a:tcPr>
                </a:tc>
              </a:tr>
              <a:tr h="216226">
                <a:tc>
                  <a:txBody>
                    <a:bodyPr/>
                    <a:lstStyle/>
                    <a:p>
                      <a:pPr algn="ctr" fontAlgn="b"/>
                      <a:r>
                        <a:rPr lang="en-US" sz="1200" b="0" i="0" u="none" strike="noStrike">
                          <a:solidFill>
                            <a:srgbClr val="000000"/>
                          </a:solidFill>
                          <a:latin typeface="Calibri"/>
                        </a:rPr>
                        <a:t>2.5</a:t>
                      </a:r>
                    </a:p>
                  </a:txBody>
                  <a:tcPr marL="0" marR="0" marT="0" marB="0" anchor="b">
                    <a:lnL>
                      <a:noFill/>
                    </a:lnL>
                    <a:lnR>
                      <a:noFill/>
                    </a:lnR>
                    <a:lnT>
                      <a:noFill/>
                    </a:lnT>
                    <a:lnB>
                      <a:noFill/>
                    </a:lnB>
                    <a:solidFill>
                      <a:srgbClr val="C5D9F1"/>
                    </a:solidFill>
                  </a:tcPr>
                </a:tc>
                <a:tc>
                  <a:txBody>
                    <a:bodyPr/>
                    <a:lstStyle/>
                    <a:p>
                      <a:pPr algn="ctr" fontAlgn="b"/>
                      <a:r>
                        <a:rPr lang="en-US" sz="1100" b="0" i="0" u="none" strike="noStrike" dirty="0" smtClean="0">
                          <a:solidFill>
                            <a:srgbClr val="000000"/>
                          </a:solidFill>
                          <a:latin typeface="Calibri"/>
                        </a:rPr>
                        <a:t>640</a:t>
                      </a:r>
                      <a:endParaRPr lang="en-US" sz="1100" b="0" i="0" u="none" strike="noStrike" dirty="0">
                        <a:solidFill>
                          <a:srgbClr val="000000"/>
                        </a:solidFill>
                        <a:latin typeface="Calibri"/>
                      </a:endParaRPr>
                    </a:p>
                  </a:txBody>
                  <a:tcPr marL="0" marR="0" marT="0" marB="0" anchor="b">
                    <a:lnL>
                      <a:noFill/>
                    </a:lnL>
                    <a:lnR>
                      <a:noFill/>
                    </a:lnR>
                    <a:lnT>
                      <a:noFill/>
                    </a:lnT>
                    <a:lnB>
                      <a:noFill/>
                    </a:lnB>
                    <a:solidFill>
                      <a:srgbClr val="C5D9F1"/>
                    </a:solidFill>
                  </a:tcPr>
                </a:tc>
                <a:tc>
                  <a:txBody>
                    <a:bodyPr/>
                    <a:lstStyle/>
                    <a:p>
                      <a:pPr algn="ctr" fontAlgn="b"/>
                      <a:r>
                        <a:rPr lang="en-US" sz="1200" b="0" i="0" u="none" strike="noStrike" dirty="0" smtClean="0">
                          <a:solidFill>
                            <a:srgbClr val="000000"/>
                          </a:solidFill>
                          <a:latin typeface="Calibri"/>
                        </a:rPr>
                        <a:t>335</a:t>
                      </a:r>
                      <a:endParaRPr lang="en-US" sz="1200" b="0" i="0" u="none" strike="noStrike" dirty="0">
                        <a:solidFill>
                          <a:srgbClr val="000000"/>
                        </a:solidFill>
                        <a:latin typeface="Calibri"/>
                      </a:endParaRP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52</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2.31</a:t>
                      </a:r>
                    </a:p>
                  </a:txBody>
                  <a:tcPr marL="0" marR="0" marT="0" marB="0" anchor="b">
                    <a:lnL>
                      <a:noFill/>
                    </a:lnL>
                    <a:lnR>
                      <a:noFill/>
                    </a:lnR>
                    <a:lnT>
                      <a:noFill/>
                    </a:lnT>
                    <a:lnB>
                      <a:noFill/>
                    </a:lnB>
                    <a:solidFill>
                      <a:srgbClr val="EAF1DD"/>
                    </a:solidFill>
                  </a:tcPr>
                </a:tc>
                <a:tc>
                  <a:txBody>
                    <a:bodyPr/>
                    <a:lstStyle/>
                    <a:p>
                      <a:pPr algn="ctr" fontAlgn="b"/>
                      <a:r>
                        <a:rPr lang="en-US" sz="1200" b="0" i="0" u="none" strike="noStrike">
                          <a:solidFill>
                            <a:srgbClr val="000000"/>
                          </a:solidFill>
                          <a:latin typeface="Calibri"/>
                        </a:rPr>
                        <a:t>8.6E-02</a:t>
                      </a:r>
                    </a:p>
                  </a:txBody>
                  <a:tcPr marL="0" marR="0" marT="0" marB="0" anchor="b">
                    <a:lnL>
                      <a:noFill/>
                    </a:lnL>
                    <a:lnR>
                      <a:noFill/>
                    </a:lnR>
                    <a:lnT>
                      <a:noFill/>
                    </a:lnT>
                    <a:lnB>
                      <a:noFill/>
                    </a:lnB>
                    <a:solidFill>
                      <a:srgbClr val="E5E0EC"/>
                    </a:solidFill>
                  </a:tcPr>
                </a:tc>
                <a:tc>
                  <a:txBody>
                    <a:bodyPr/>
                    <a:lstStyle/>
                    <a:p>
                      <a:pPr algn="ctr" fontAlgn="b"/>
                      <a:r>
                        <a:rPr lang="en-US" sz="1200" b="0" i="0" u="none" strike="noStrike" dirty="0">
                          <a:solidFill>
                            <a:srgbClr val="000000"/>
                          </a:solidFill>
                          <a:latin typeface="Calibri"/>
                        </a:rPr>
                        <a:t>7.2</a:t>
                      </a:r>
                    </a:p>
                  </a:txBody>
                  <a:tcPr marL="0" marR="0" marT="0" marB="0" anchor="b">
                    <a:lnL>
                      <a:noFill/>
                    </a:lnL>
                    <a:lnR>
                      <a:noFill/>
                    </a:lnR>
                    <a:lnT>
                      <a:noFill/>
                    </a:lnT>
                    <a:lnB>
                      <a:noFill/>
                    </a:lnB>
                    <a:solidFill>
                      <a:srgbClr val="EAF1DD"/>
                    </a:solidFill>
                  </a:tcPr>
                </a:tc>
              </a:tr>
            </a:tbl>
          </a:graphicData>
        </a:graphic>
      </p:graphicFrame>
      <p:sp>
        <p:nvSpPr>
          <p:cNvPr id="23" name="Left Arrow 22"/>
          <p:cNvSpPr/>
          <p:nvPr/>
        </p:nvSpPr>
        <p:spPr>
          <a:xfrm>
            <a:off x="8534400" y="4724400"/>
            <a:ext cx="533400" cy="457200"/>
          </a:xfrm>
          <a:prstGeom prst="lef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Down Arrow Callout 12"/>
          <p:cNvSpPr/>
          <p:nvPr/>
        </p:nvSpPr>
        <p:spPr>
          <a:xfrm>
            <a:off x="685800" y="1066800"/>
            <a:ext cx="762000" cy="457200"/>
          </a:xfrm>
          <a:prstGeom prst="downArrowCallou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fr-CH" sz="1200" b="1" dirty="0" err="1"/>
              <a:t>Measure</a:t>
            </a:r>
            <a:endParaRPr lang="en-US" sz="1200" b="1" dirty="0"/>
          </a:p>
        </p:txBody>
      </p:sp>
      <p:sp>
        <p:nvSpPr>
          <p:cNvPr id="16" name="Curved Up Arrow 15"/>
          <p:cNvSpPr/>
          <p:nvPr/>
        </p:nvSpPr>
        <p:spPr>
          <a:xfrm>
            <a:off x="2057400" y="6400800"/>
            <a:ext cx="1371600" cy="3810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7" name="Curved Down Arrow 16"/>
          <p:cNvSpPr/>
          <p:nvPr/>
        </p:nvSpPr>
        <p:spPr>
          <a:xfrm>
            <a:off x="3200400" y="1066800"/>
            <a:ext cx="13716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2" name="Content Placeholder 21"/>
          <p:cNvSpPr>
            <a:spLocks noGrp="1"/>
          </p:cNvSpPr>
          <p:nvPr>
            <p:ph idx="1"/>
          </p:nvPr>
        </p:nvSpPr>
        <p:spPr>
          <a:xfrm>
            <a:off x="8534400" y="4800600"/>
            <a:ext cx="762000" cy="304800"/>
          </a:xfrm>
        </p:spPr>
        <p:txBody>
          <a:bodyPr>
            <a:noAutofit/>
          </a:bodyPr>
          <a:lstStyle/>
          <a:p>
            <a:pPr>
              <a:buFont typeface="Wingdings" pitchFamily="2" charset="2"/>
              <a:buNone/>
              <a:defRPr/>
            </a:pPr>
            <a:r>
              <a:rPr lang="fr-CH" sz="1400" b="1" dirty="0" smtClean="0">
                <a:effectLst>
                  <a:outerShdw blurRad="38100" dist="38100" dir="2700000" algn="tl">
                    <a:srgbClr val="000000">
                      <a:alpha val="43137"/>
                    </a:srgbClr>
                  </a:outerShdw>
                </a:effectLst>
              </a:rPr>
              <a:t>MAX</a:t>
            </a:r>
            <a:endParaRPr lang="en-US" sz="1400" b="1" dirty="0">
              <a:effectLst>
                <a:outerShdw blurRad="38100" dist="38100" dir="2700000" algn="tl">
                  <a:srgbClr val="000000">
                    <a:alpha val="43137"/>
                  </a:srgbClr>
                </a:outerShdw>
              </a:effectLst>
            </a:endParaRPr>
          </a:p>
        </p:txBody>
      </p:sp>
      <p:sp>
        <p:nvSpPr>
          <p:cNvPr id="26" name="Curved Up Arrow 25"/>
          <p:cNvSpPr/>
          <p:nvPr/>
        </p:nvSpPr>
        <p:spPr>
          <a:xfrm>
            <a:off x="2133600" y="6400800"/>
            <a:ext cx="3810000" cy="3810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0" name="Rounded Rectangle 19"/>
          <p:cNvSpPr/>
          <p:nvPr/>
        </p:nvSpPr>
        <p:spPr>
          <a:xfrm>
            <a:off x="762000" y="4800600"/>
            <a:ext cx="7772400" cy="304800"/>
          </a:xfrm>
          <a:prstGeom prst="roundRect">
            <a:avLst/>
          </a:prstGeom>
          <a:solidFill>
            <a:srgbClr val="FFFF00">
              <a:alpha val="19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Down Arrow Callout 20"/>
          <p:cNvSpPr/>
          <p:nvPr/>
        </p:nvSpPr>
        <p:spPr>
          <a:xfrm>
            <a:off x="1676400" y="1066800"/>
            <a:ext cx="762000" cy="457200"/>
          </a:xfrm>
          <a:prstGeom prst="downArrowCallou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fr-CH" sz="1200" b="1" dirty="0" err="1"/>
              <a:t>Measure</a:t>
            </a:r>
            <a:endParaRPr lang="en-US" sz="1200" b="1" dirty="0"/>
          </a:p>
        </p:txBody>
      </p:sp>
      <p:sp>
        <p:nvSpPr>
          <p:cNvPr id="28" name="Down Arrow Callout 27"/>
          <p:cNvSpPr/>
          <p:nvPr/>
        </p:nvSpPr>
        <p:spPr>
          <a:xfrm>
            <a:off x="6858000" y="1066800"/>
            <a:ext cx="762000" cy="457200"/>
          </a:xfrm>
          <a:prstGeom prst="downArrowCallout">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fr-CH" sz="1200" b="1" dirty="0" err="1"/>
              <a:t>Measure</a:t>
            </a:r>
            <a:endParaRPr lang="en-US" sz="1200" b="1" dirty="0"/>
          </a:p>
        </p:txBody>
      </p:sp>
      <p:sp>
        <p:nvSpPr>
          <p:cNvPr id="30" name="TextBox 29"/>
          <p:cNvSpPr txBox="1"/>
          <p:nvPr/>
        </p:nvSpPr>
        <p:spPr>
          <a:xfrm>
            <a:off x="4572000" y="228600"/>
            <a:ext cx="3886200" cy="646113"/>
          </a:xfrm>
          <a:prstGeom prst="rect">
            <a:avLst/>
          </a:prstGeom>
          <a:noFill/>
          <a:ln w="41275">
            <a:solidFill>
              <a:schemeClr val="accent6">
                <a:lumMod val="75000"/>
              </a:schemeClr>
            </a:solidFill>
            <a:prstDash val="dash"/>
          </a:ln>
        </p:spPr>
        <p:txBody>
          <a:bodyPr>
            <a:spAutoFit/>
          </a:bodyPr>
          <a:lstStyle/>
          <a:p>
            <a:pPr>
              <a:defRPr/>
            </a:pPr>
            <a:r>
              <a:rPr lang="en-US" dirty="0"/>
              <a:t>E</a:t>
            </a:r>
            <a:r>
              <a:rPr lang="en-US" baseline="-25000" dirty="0"/>
              <a:t>S</a:t>
            </a:r>
            <a:r>
              <a:rPr lang="en-US" dirty="0"/>
              <a:t>= 150 MV/m           S</a:t>
            </a:r>
            <a:r>
              <a:rPr lang="en-US" baseline="-25000" dirty="0"/>
              <a:t>C</a:t>
            </a:r>
            <a:r>
              <a:rPr lang="en-US" dirty="0"/>
              <a:t>= 0.46 MW/mm</a:t>
            </a:r>
            <a:r>
              <a:rPr lang="en-US" baseline="30000" dirty="0"/>
              <a:t>2</a:t>
            </a:r>
            <a:r>
              <a:rPr lang="en-US" dirty="0"/>
              <a:t> </a:t>
            </a:r>
          </a:p>
          <a:p>
            <a:pPr>
              <a:defRPr/>
            </a:pPr>
            <a:r>
              <a:rPr lang="en-US" dirty="0"/>
              <a:t>E</a:t>
            </a:r>
            <a:r>
              <a:rPr lang="en-US" baseline="-25000" dirty="0"/>
              <a:t>S</a:t>
            </a:r>
            <a:r>
              <a:rPr lang="en-US" dirty="0"/>
              <a:t>/E</a:t>
            </a:r>
            <a:r>
              <a:rPr lang="en-US" baseline="-25000" dirty="0"/>
              <a:t>0</a:t>
            </a:r>
            <a:r>
              <a:rPr lang="en-US" dirty="0"/>
              <a:t>= 6.5                   </a:t>
            </a:r>
            <a:r>
              <a:rPr lang="fr-CH" dirty="0"/>
              <a:t>P = 128 kW</a:t>
            </a:r>
            <a:endParaRPr lang="en-US" dirty="0"/>
          </a:p>
        </p:txBody>
      </p:sp>
      <p:sp>
        <p:nvSpPr>
          <p:cNvPr id="31" name="TextBox 30"/>
          <p:cNvSpPr txBox="1"/>
          <p:nvPr/>
        </p:nvSpPr>
        <p:spPr>
          <a:xfrm>
            <a:off x="3962400" y="381000"/>
            <a:ext cx="457200" cy="369888"/>
          </a:xfrm>
          <a:prstGeom prst="rect">
            <a:avLst/>
          </a:prstGeom>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defRPr/>
            </a:pPr>
            <a:r>
              <a:rPr lang="fr-CH" b="1" dirty="0"/>
              <a:t>SF</a:t>
            </a:r>
            <a:endParaRPr lang="en-US" sz="1400" b="1" dirty="0"/>
          </a:p>
        </p:txBody>
      </p:sp>
      <p:sp>
        <p:nvSpPr>
          <p:cNvPr id="279721" name="TextBox 31"/>
          <p:cNvSpPr txBox="1">
            <a:spLocks noChangeArrowheads="1"/>
          </p:cNvSpPr>
          <p:nvPr/>
        </p:nvSpPr>
        <p:spPr bwMode="auto">
          <a:xfrm>
            <a:off x="4572000" y="914400"/>
            <a:ext cx="1168400" cy="307975"/>
          </a:xfrm>
          <a:prstGeom prst="rect">
            <a:avLst/>
          </a:prstGeom>
          <a:noFill/>
          <a:ln w="9525">
            <a:noFill/>
            <a:miter lim="800000"/>
            <a:headEnd/>
            <a:tailEnd/>
          </a:ln>
        </p:spPr>
        <p:txBody>
          <a:bodyPr wrap="none">
            <a:spAutoFit/>
          </a:bodyPr>
          <a:lstStyle/>
          <a:p>
            <a:r>
              <a:rPr lang="en-US" sz="1400" b="1"/>
              <a:t>E</a:t>
            </a:r>
            <a:r>
              <a:rPr lang="en-US" sz="1400" b="1" baseline="-25000"/>
              <a:t>K</a:t>
            </a:r>
            <a:r>
              <a:rPr lang="en-US" sz="1400" b="1"/>
              <a:t>= 47 MV/m</a:t>
            </a:r>
          </a:p>
        </p:txBody>
      </p:sp>
      <p:sp>
        <p:nvSpPr>
          <p:cNvPr id="279722" name="Slide Number Placeholder 17"/>
          <p:cNvSpPr>
            <a:spLocks noGrp="1"/>
          </p:cNvSpPr>
          <p:nvPr>
            <p:ph type="sldNum" sz="quarter" idx="12"/>
          </p:nvPr>
        </p:nvSpPr>
        <p:spPr>
          <a:noFill/>
        </p:spPr>
        <p:txBody>
          <a:bodyPr/>
          <a:lstStyle/>
          <a:p>
            <a:pPr fontAlgn="base">
              <a:spcAft>
                <a:spcPct val="0"/>
              </a:spcAft>
            </a:pPr>
            <a:fld id="{0B410026-1C63-49A6-82D9-6C6AF177779B}" type="slidenum">
              <a:rPr lang="en-US" smtClean="0"/>
              <a:pPr fontAlgn="base">
                <a:spcAft>
                  <a:spcPct val="0"/>
                </a:spcAft>
              </a:pPr>
              <a:t>36</a:t>
            </a:fld>
            <a:endParaRPr lang="en-US" smtClean="0"/>
          </a:p>
        </p:txBody>
      </p:sp>
      <p:sp>
        <p:nvSpPr>
          <p:cNvPr id="279723" name="Footer Placeholder 18"/>
          <p:cNvSpPr>
            <a:spLocks noGrp="1"/>
          </p:cNvSpPr>
          <p:nvPr>
            <p:ph type="ftr" sz="quarter" idx="11"/>
          </p:nvPr>
        </p:nvSpPr>
        <p:spPr>
          <a:noFill/>
        </p:spPr>
        <p:txBody>
          <a:bodyPr/>
          <a:lstStyle/>
          <a:p>
            <a:pPr fontAlgn="base">
              <a:spcAft>
                <a:spcPct val="0"/>
              </a:spcAft>
            </a:pPr>
            <a:r>
              <a:rPr lang="en-US" smtClean="0"/>
              <a:t>Silvia Verdú-Andrés</a:t>
            </a:r>
          </a:p>
        </p:txBody>
      </p:sp>
      <p:sp>
        <p:nvSpPr>
          <p:cNvPr id="24" name="TextBox 23"/>
          <p:cNvSpPr txBox="1"/>
          <p:nvPr/>
        </p:nvSpPr>
        <p:spPr>
          <a:xfrm>
            <a:off x="457200" y="314325"/>
            <a:ext cx="3094038" cy="523875"/>
          </a:xfrm>
          <a:prstGeom prst="rect">
            <a:avLst/>
          </a:prstGeom>
          <a:noFill/>
        </p:spPr>
        <p:txBody>
          <a:bodyPr wrap="none">
            <a:spAutoFit/>
          </a:bodyPr>
          <a:lstStyle/>
          <a:p>
            <a:pPr>
              <a:defRPr/>
            </a:pPr>
            <a:r>
              <a:rPr lang="fr-CH" sz="2800" b="1" i="1" dirty="0" err="1">
                <a:solidFill>
                  <a:schemeClr val="accent4">
                    <a:lumMod val="50000"/>
                  </a:schemeClr>
                </a:solidFill>
                <a:effectLst>
                  <a:outerShdw blurRad="38100" dist="38100" dir="2700000" algn="tl">
                    <a:srgbClr val="000000">
                      <a:alpha val="43137"/>
                    </a:srgbClr>
                  </a:outerShdw>
                </a:effectLst>
              </a:rPr>
              <a:t>Cavity</a:t>
            </a:r>
            <a:r>
              <a:rPr lang="fr-CH" sz="2800" b="1" i="1" dirty="0">
                <a:solidFill>
                  <a:schemeClr val="accent4">
                    <a:lumMod val="50000"/>
                  </a:schemeClr>
                </a:solidFill>
                <a:effectLst>
                  <a:outerShdw blurRad="38100" dist="38100" dir="2700000" algn="tl">
                    <a:srgbClr val="000000">
                      <a:alpha val="43137"/>
                    </a:srgbClr>
                  </a:outerShdw>
                </a:effectLst>
              </a:rPr>
              <a:t> Performance</a:t>
            </a:r>
            <a:endParaRPr lang="en-US" sz="2800" b="1" i="1" dirty="0">
              <a:solidFill>
                <a:schemeClr val="accent4">
                  <a:lumMod val="50000"/>
                </a:schemeClr>
              </a:solidFill>
              <a:effectLst>
                <a:outerShdw blurRad="38100" dist="38100" dir="2700000" algn="tl">
                  <a:srgbClr val="000000">
                    <a:alpha val="43137"/>
                  </a:srgbClr>
                </a:outerShdw>
              </a:effectLst>
            </a:endParaRPr>
          </a:p>
        </p:txBody>
      </p:sp>
      <p:sp>
        <p:nvSpPr>
          <p:cNvPr id="27" name="Explosion 1 26"/>
          <p:cNvSpPr/>
          <p:nvPr/>
        </p:nvSpPr>
        <p:spPr>
          <a:xfrm>
            <a:off x="3200400" y="2895600"/>
            <a:ext cx="3014663" cy="1533525"/>
          </a:xfrm>
          <a:prstGeom prst="irregularSeal1">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fr-CH" b="1" dirty="0" err="1" smtClean="0">
                <a:solidFill>
                  <a:schemeClr val="tx1"/>
                </a:solidFill>
              </a:rPr>
              <a:t>Old</a:t>
            </a:r>
            <a:r>
              <a:rPr lang="fr-CH" b="1" dirty="0" smtClean="0">
                <a:solidFill>
                  <a:schemeClr val="tx1"/>
                </a:solidFill>
              </a:rPr>
              <a:t> values</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66688"/>
            <a:ext cx="7772400" cy="585787"/>
          </a:xfrm>
        </p:spPr>
        <p:txBody>
          <a:bodyPr/>
          <a:lstStyle/>
          <a:p>
            <a:pPr>
              <a:defRPr/>
            </a:pPr>
            <a:r>
              <a:rPr lang="fr-CH" sz="3200" dirty="0" smtClean="0"/>
              <a:t>Surface inspection </a:t>
            </a:r>
            <a:r>
              <a:rPr lang="fr-CH" sz="3200" dirty="0" err="1" smtClean="0"/>
              <a:t>around</a:t>
            </a:r>
            <a:r>
              <a:rPr lang="fr-CH" sz="3200" dirty="0" smtClean="0"/>
              <a:t> </a:t>
            </a:r>
            <a:r>
              <a:rPr lang="fr-CH" sz="3200" dirty="0" err="1" smtClean="0"/>
              <a:t>nose</a:t>
            </a:r>
            <a:r>
              <a:rPr lang="fr-CH" sz="3200" dirty="0" smtClean="0"/>
              <a:t> </a:t>
            </a:r>
            <a:r>
              <a:rPr lang="fr-CH" sz="3200" dirty="0" err="1" smtClean="0"/>
              <a:t>region</a:t>
            </a:r>
            <a:endParaRPr lang="en-US" sz="3200" dirty="0"/>
          </a:p>
        </p:txBody>
      </p:sp>
      <p:sp>
        <p:nvSpPr>
          <p:cNvPr id="287749" name="Content Placeholder 2"/>
          <p:cNvSpPr>
            <a:spLocks noGrp="1"/>
          </p:cNvSpPr>
          <p:nvPr>
            <p:ph idx="1"/>
          </p:nvPr>
        </p:nvSpPr>
        <p:spPr>
          <a:xfrm>
            <a:off x="571500" y="4143375"/>
            <a:ext cx="2643188" cy="785813"/>
          </a:xfrm>
        </p:spPr>
        <p:txBody>
          <a:bodyPr/>
          <a:lstStyle/>
          <a:p>
            <a:pPr algn="ctr">
              <a:buFont typeface="Wingdings" pitchFamily="2" charset="2"/>
              <a:buNone/>
            </a:pPr>
            <a:r>
              <a:rPr lang="fr-CH" i="1" u="sng" smtClean="0"/>
              <a:t>Activity in the cavity</a:t>
            </a:r>
            <a:r>
              <a:rPr lang="fr-CH" i="1" smtClean="0"/>
              <a:t>:</a:t>
            </a:r>
          </a:p>
          <a:p>
            <a:pPr algn="ctr">
              <a:buFont typeface="Wingdings" pitchFamily="2" charset="2"/>
              <a:buNone/>
            </a:pPr>
            <a:r>
              <a:rPr lang="fr-CH" smtClean="0"/>
              <a:t>~ 14000 breakdowns</a:t>
            </a:r>
          </a:p>
        </p:txBody>
      </p:sp>
      <p:sp>
        <p:nvSpPr>
          <p:cNvPr id="287750" name="Footer Placeholder 4"/>
          <p:cNvSpPr>
            <a:spLocks noGrp="1"/>
          </p:cNvSpPr>
          <p:nvPr>
            <p:ph type="ftr" sz="quarter" idx="11"/>
          </p:nvPr>
        </p:nvSpPr>
        <p:spPr>
          <a:noFill/>
        </p:spPr>
        <p:txBody>
          <a:bodyPr/>
          <a:lstStyle/>
          <a:p>
            <a:pPr fontAlgn="base">
              <a:spcAft>
                <a:spcPct val="0"/>
              </a:spcAft>
            </a:pPr>
            <a:r>
              <a:rPr lang="en-US" smtClean="0"/>
              <a:t>Silvia Verdú-Andrés</a:t>
            </a:r>
          </a:p>
        </p:txBody>
      </p:sp>
      <p:graphicFrame>
        <p:nvGraphicFramePr>
          <p:cNvPr id="287746" name="Object 20"/>
          <p:cNvGraphicFramePr>
            <a:graphicFrameLocks noChangeAspect="1"/>
          </p:cNvGraphicFramePr>
          <p:nvPr/>
        </p:nvGraphicFramePr>
        <p:xfrm>
          <a:off x="3594100" y="1954213"/>
          <a:ext cx="5407025" cy="4189412"/>
        </p:xfrm>
        <a:graphic>
          <a:graphicData uri="http://schemas.openxmlformats.org/presentationml/2006/ole">
            <p:oleObj spid="_x0000_s287746" r:id="rId4" imgW="9085714" imgH="7095238" progId="">
              <p:embed/>
            </p:oleObj>
          </a:graphicData>
        </a:graphic>
      </p:graphicFrame>
      <p:graphicFrame>
        <p:nvGraphicFramePr>
          <p:cNvPr id="287747" name="Object 18"/>
          <p:cNvGraphicFramePr>
            <a:graphicFrameLocks noChangeAspect="1"/>
          </p:cNvGraphicFramePr>
          <p:nvPr/>
        </p:nvGraphicFramePr>
        <p:xfrm>
          <a:off x="642938" y="1042988"/>
          <a:ext cx="1857375" cy="2778125"/>
        </p:xfrm>
        <a:graphic>
          <a:graphicData uri="http://schemas.openxmlformats.org/presentationml/2006/ole">
            <p:oleObj spid="_x0000_s287747" r:id="rId5" imgW="3247619" imgH="4858428" progId="">
              <p:embed/>
            </p:oleObj>
          </a:graphicData>
        </a:graphic>
      </p:graphicFrame>
      <p:sp>
        <p:nvSpPr>
          <p:cNvPr id="13" name="Content Placeholder 2"/>
          <p:cNvSpPr txBox="1">
            <a:spLocks/>
          </p:cNvSpPr>
          <p:nvPr/>
        </p:nvSpPr>
        <p:spPr bwMode="auto">
          <a:xfrm>
            <a:off x="6215063" y="714375"/>
            <a:ext cx="3071812" cy="500063"/>
          </a:xfrm>
          <a:prstGeom prst="rect">
            <a:avLst/>
          </a:prstGeom>
          <a:noFill/>
          <a:ln w="9525">
            <a:noFill/>
            <a:miter lim="800000"/>
            <a:headEnd/>
            <a:tailEnd/>
          </a:ln>
        </p:spPr>
        <p:txBody>
          <a:bodyPr/>
          <a:lstStyle/>
          <a:p>
            <a:pPr marL="342900" indent="-342900" eaLnBrk="0" hangingPunct="0">
              <a:spcBef>
                <a:spcPct val="20000"/>
              </a:spcBef>
              <a:buClr>
                <a:schemeClr val="folHlink"/>
              </a:buClr>
              <a:buFont typeface="Wingdings" pitchFamily="2" charset="2"/>
              <a:buNone/>
              <a:defRPr/>
            </a:pPr>
            <a:r>
              <a:rPr lang="fr-CH" i="1" kern="0" dirty="0">
                <a:solidFill>
                  <a:schemeClr val="folHlink"/>
                </a:solidFill>
                <a:latin typeface="+mn-lt"/>
              </a:rPr>
              <a:t>[90X Optical Microscope]</a:t>
            </a:r>
          </a:p>
        </p:txBody>
      </p:sp>
      <p:sp>
        <p:nvSpPr>
          <p:cNvPr id="14" name="Up Arrow 13"/>
          <p:cNvSpPr/>
          <p:nvPr/>
        </p:nvSpPr>
        <p:spPr bwMode="auto">
          <a:xfrm rot="-2700000">
            <a:off x="2193925" y="2724150"/>
            <a:ext cx="549275" cy="822325"/>
          </a:xfrm>
          <a:prstGeom prst="upArrow">
            <a:avLst/>
          </a:prstGeom>
          <a:solidFill>
            <a:schemeClr val="accent1">
              <a:alpha val="71000"/>
            </a:schemeClr>
          </a:solidFill>
          <a:ln>
            <a:noFill/>
            <a:headEnd type="none" w="med" len="med"/>
            <a:tailEnd type="triangle" w="med" len="med"/>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spcBef>
                <a:spcPct val="50000"/>
              </a:spcBef>
              <a:defRPr/>
            </a:pPr>
            <a:endParaRPr lang="en-US" sz="2000">
              <a:solidFill>
                <a:schemeClr val="folHlink"/>
              </a:solidFill>
            </a:endParaRPr>
          </a:p>
        </p:txBody>
      </p:sp>
      <p:sp>
        <p:nvSpPr>
          <p:cNvPr id="287753" name="Slide Number Placeholder 8"/>
          <p:cNvSpPr>
            <a:spLocks noGrp="1"/>
          </p:cNvSpPr>
          <p:nvPr>
            <p:ph type="sldNum" sz="quarter" idx="12"/>
          </p:nvPr>
        </p:nvSpPr>
        <p:spPr>
          <a:noFill/>
        </p:spPr>
        <p:txBody>
          <a:bodyPr/>
          <a:lstStyle/>
          <a:p>
            <a:pPr fontAlgn="base">
              <a:spcAft>
                <a:spcPct val="0"/>
              </a:spcAft>
            </a:pPr>
            <a:fld id="{F7BE7A27-B4CC-4616-B470-0DBE3EA7D7B3}" type="slidenum">
              <a:rPr lang="en-US" smtClean="0"/>
              <a:pPr fontAlgn="base">
                <a:spcAft>
                  <a:spcPct val="0"/>
                </a:spcAft>
              </a:pPr>
              <a:t>37</a:t>
            </a:fld>
            <a:endParaRPr lang="en-U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2" name="Content Placeholder 2"/>
          <p:cNvSpPr>
            <a:spLocks noGrp="1"/>
          </p:cNvSpPr>
          <p:nvPr>
            <p:ph idx="1"/>
          </p:nvPr>
        </p:nvSpPr>
        <p:spPr/>
        <p:txBody>
          <a:bodyPr/>
          <a:lstStyle/>
          <a:p>
            <a:endParaRPr lang="es-ES" smtClean="0"/>
          </a:p>
        </p:txBody>
      </p:sp>
      <p:sp>
        <p:nvSpPr>
          <p:cNvPr id="263173" name="Footer Placeholder 4"/>
          <p:cNvSpPr>
            <a:spLocks noGrp="1"/>
          </p:cNvSpPr>
          <p:nvPr>
            <p:ph type="ftr" sz="quarter" idx="11"/>
          </p:nvPr>
        </p:nvSpPr>
        <p:spPr>
          <a:noFill/>
        </p:spPr>
        <p:txBody>
          <a:bodyPr/>
          <a:lstStyle/>
          <a:p>
            <a:pPr fontAlgn="base">
              <a:spcAft>
                <a:spcPct val="0"/>
              </a:spcAft>
            </a:pPr>
            <a:r>
              <a:rPr lang="en-US" smtClean="0"/>
              <a:t>Silvia Verdú-Andrés</a:t>
            </a:r>
          </a:p>
        </p:txBody>
      </p:sp>
      <p:pic>
        <p:nvPicPr>
          <p:cNvPr id="263174" name="Picture 42"/>
          <p:cNvPicPr>
            <a:picLocks noChangeAspect="1" noChangeArrowheads="1"/>
          </p:cNvPicPr>
          <p:nvPr/>
        </p:nvPicPr>
        <p:blipFill>
          <a:blip r:embed="rId3" cstate="print"/>
          <a:srcRect/>
          <a:stretch>
            <a:fillRect/>
          </a:stretch>
        </p:blipFill>
        <p:spPr bwMode="auto">
          <a:xfrm>
            <a:off x="2357438" y="2143125"/>
            <a:ext cx="8785225" cy="5184775"/>
          </a:xfrm>
          <a:prstGeom prst="rect">
            <a:avLst/>
          </a:prstGeom>
          <a:noFill/>
          <a:ln w="9525">
            <a:noFill/>
            <a:miter lim="800000"/>
            <a:headEnd/>
            <a:tailEnd/>
          </a:ln>
        </p:spPr>
      </p:pic>
      <p:graphicFrame>
        <p:nvGraphicFramePr>
          <p:cNvPr id="263170" name="Object 18"/>
          <p:cNvGraphicFramePr>
            <a:graphicFrameLocks noChangeAspect="1"/>
          </p:cNvGraphicFramePr>
          <p:nvPr/>
        </p:nvGraphicFramePr>
        <p:xfrm>
          <a:off x="1071563" y="1143000"/>
          <a:ext cx="3198812" cy="4784725"/>
        </p:xfrm>
        <a:graphic>
          <a:graphicData uri="http://schemas.openxmlformats.org/presentationml/2006/ole">
            <p:oleObj spid="_x0000_s263170" r:id="rId4" imgW="3247619" imgH="4858428" progId="">
              <p:embed/>
            </p:oleObj>
          </a:graphicData>
        </a:graphic>
      </p:graphicFrame>
      <p:graphicFrame>
        <p:nvGraphicFramePr>
          <p:cNvPr id="263171" name="Object 5"/>
          <p:cNvGraphicFramePr>
            <a:graphicFrameLocks noChangeAspect="1"/>
          </p:cNvGraphicFramePr>
          <p:nvPr/>
        </p:nvGraphicFramePr>
        <p:xfrm>
          <a:off x="5286375" y="-857250"/>
          <a:ext cx="7272338" cy="4568825"/>
        </p:xfrm>
        <a:graphic>
          <a:graphicData uri="http://schemas.openxmlformats.org/presentationml/2006/ole">
            <p:oleObj spid="_x0000_s263171" r:id="rId5" imgW="5229955" imgH="3285714" progId="">
              <p:embed/>
            </p:oleObj>
          </a:graphicData>
        </a:graphic>
      </p:graphicFrame>
      <p:grpSp>
        <p:nvGrpSpPr>
          <p:cNvPr id="2" name="Gruppo 33"/>
          <p:cNvGrpSpPr>
            <a:grpSpLocks/>
          </p:cNvGrpSpPr>
          <p:nvPr/>
        </p:nvGrpSpPr>
        <p:grpSpPr bwMode="auto">
          <a:xfrm>
            <a:off x="357188" y="3286125"/>
            <a:ext cx="8458200" cy="4800600"/>
            <a:chOff x="125467" y="1266784"/>
            <a:chExt cx="8763000" cy="4801315"/>
          </a:xfrm>
        </p:grpSpPr>
        <p:grpSp>
          <p:nvGrpSpPr>
            <p:cNvPr id="4" name="Gruppo 31"/>
            <p:cNvGrpSpPr/>
            <p:nvPr/>
          </p:nvGrpSpPr>
          <p:grpSpPr>
            <a:xfrm>
              <a:off x="762000" y="1676400"/>
              <a:ext cx="7529101" cy="4185051"/>
              <a:chOff x="609600" y="1600200"/>
              <a:chExt cx="7909358" cy="4490126"/>
            </a:xfrm>
            <a:effectLst>
              <a:outerShdw blurRad="50800" dist="50800" dir="5400000" algn="ctr" rotWithShape="0">
                <a:srgbClr val="000000">
                  <a:alpha val="0"/>
                </a:srgbClr>
              </a:outerShdw>
            </a:effectLst>
          </p:grpSpPr>
          <p:pic>
            <p:nvPicPr>
              <p:cNvPr id="15" name="Picture 3"/>
              <p:cNvPicPr>
                <a:picLocks noChangeAspect="1" noChangeArrowheads="1"/>
              </p:cNvPicPr>
              <p:nvPr/>
            </p:nvPicPr>
            <p:blipFill>
              <a:blip r:embed="rId6" cstate="print">
                <a:lum bright="7000"/>
              </a:blip>
              <a:srcRect/>
              <a:stretch>
                <a:fillRect/>
              </a:stretch>
            </p:blipFill>
            <p:spPr bwMode="auto">
              <a:xfrm>
                <a:off x="4191000" y="1600200"/>
                <a:ext cx="3914027" cy="2757488"/>
              </a:xfrm>
              <a:prstGeom prst="rect">
                <a:avLst/>
              </a:prstGeom>
              <a:noFill/>
              <a:ln w="9525">
                <a:noFill/>
                <a:miter lim="800000"/>
                <a:headEnd/>
                <a:tailEnd/>
              </a:ln>
              <a:effectLst/>
            </p:spPr>
          </p:pic>
          <p:pic>
            <p:nvPicPr>
              <p:cNvPr id="16" name="Picture 5"/>
              <p:cNvPicPr>
                <a:picLocks noChangeAspect="1" noChangeArrowheads="1"/>
              </p:cNvPicPr>
              <p:nvPr/>
            </p:nvPicPr>
            <p:blipFill>
              <a:blip r:embed="rId7" cstate="print">
                <a:lum bright="7000"/>
              </a:blip>
              <a:srcRect/>
              <a:stretch>
                <a:fillRect/>
              </a:stretch>
            </p:blipFill>
            <p:spPr bwMode="auto">
              <a:xfrm>
                <a:off x="762000" y="3226186"/>
                <a:ext cx="3981450" cy="2793614"/>
              </a:xfrm>
              <a:prstGeom prst="rect">
                <a:avLst/>
              </a:prstGeom>
              <a:noFill/>
              <a:ln w="9525">
                <a:noFill/>
                <a:miter lim="800000"/>
                <a:headEnd/>
                <a:tailEnd/>
              </a:ln>
              <a:effectLst/>
              <a:scene3d>
                <a:camera prst="orthographicFront">
                  <a:rot lat="0" lon="0" rev="21000000"/>
                </a:camera>
                <a:lightRig rig="threePt" dir="t"/>
              </a:scene3d>
            </p:spPr>
          </p:pic>
          <p:pic>
            <p:nvPicPr>
              <p:cNvPr id="17" name="Picture 4"/>
              <p:cNvPicPr>
                <a:picLocks noChangeAspect="1" noChangeArrowheads="1"/>
              </p:cNvPicPr>
              <p:nvPr/>
            </p:nvPicPr>
            <p:blipFill>
              <a:blip r:embed="rId8" cstate="print">
                <a:lum bright="7000"/>
              </a:blip>
              <a:srcRect/>
              <a:stretch>
                <a:fillRect/>
              </a:stretch>
            </p:blipFill>
            <p:spPr bwMode="auto">
              <a:xfrm>
                <a:off x="609600" y="2209800"/>
                <a:ext cx="3886200" cy="2720340"/>
              </a:xfrm>
              <a:prstGeom prst="rect">
                <a:avLst/>
              </a:prstGeom>
              <a:noFill/>
              <a:ln w="9525">
                <a:noFill/>
                <a:miter lim="800000"/>
                <a:headEnd/>
                <a:tailEnd/>
              </a:ln>
              <a:effectLst/>
              <a:scene3d>
                <a:camera prst="orthographicFront">
                  <a:rot lat="0" lon="0" rev="2400000"/>
                </a:camera>
                <a:lightRig rig="threePt" dir="t"/>
              </a:scene3d>
            </p:spPr>
          </p:pic>
          <p:pic>
            <p:nvPicPr>
              <p:cNvPr id="18" name="Picture 6"/>
              <p:cNvPicPr>
                <a:picLocks noChangeAspect="1" noChangeArrowheads="1"/>
              </p:cNvPicPr>
              <p:nvPr/>
            </p:nvPicPr>
            <p:blipFill>
              <a:blip r:embed="rId9" cstate="print">
                <a:lum bright="7000"/>
              </a:blip>
              <a:srcRect/>
              <a:stretch>
                <a:fillRect/>
              </a:stretch>
            </p:blipFill>
            <p:spPr bwMode="auto">
              <a:xfrm>
                <a:off x="4323196" y="3128269"/>
                <a:ext cx="4195762" cy="2962057"/>
              </a:xfrm>
              <a:prstGeom prst="rect">
                <a:avLst/>
              </a:prstGeom>
              <a:noFill/>
              <a:ln w="9525">
                <a:noFill/>
                <a:miter lim="800000"/>
                <a:headEnd/>
                <a:tailEnd/>
              </a:ln>
              <a:effectLst/>
              <a:scene3d>
                <a:camera prst="orthographicFront">
                  <a:rot lat="0" lon="0" rev="600000"/>
                </a:camera>
                <a:lightRig rig="threePt" dir="t"/>
              </a:scene3d>
            </p:spPr>
          </p:pic>
        </p:grpSp>
        <p:sp>
          <p:nvSpPr>
            <p:cNvPr id="263178" name="CasellaDiTesto 32"/>
            <p:cNvSpPr txBox="1">
              <a:spLocks noChangeArrowheads="1"/>
            </p:cNvSpPr>
            <p:nvPr/>
          </p:nvSpPr>
          <p:spPr bwMode="auto">
            <a:xfrm>
              <a:off x="125467" y="1266784"/>
              <a:ext cx="8763000" cy="4801315"/>
            </a:xfrm>
            <a:prstGeom prst="rect">
              <a:avLst/>
            </a:prstGeom>
            <a:solidFill>
              <a:schemeClr val="bg1">
                <a:alpha val="20000"/>
              </a:schemeClr>
            </a:solidFill>
            <a:ln w="9525">
              <a:noFill/>
              <a:miter lim="800000"/>
              <a:headEnd/>
              <a:tailEnd/>
            </a:ln>
          </p:spPr>
          <p:txBody>
            <a:bodyPr>
              <a:spAutoFit/>
            </a:bodyPr>
            <a:lstStyle/>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a:p>
              <a:endParaRPr lang="it-IT">
                <a:latin typeface="Georgia" pitchFamily="18" charset="0"/>
              </a:endParaRPr>
            </a:p>
          </p:txBody>
        </p:sp>
      </p:grpSp>
      <p:sp>
        <p:nvSpPr>
          <p:cNvPr id="263176" name="Slide Number Placeholder 18"/>
          <p:cNvSpPr>
            <a:spLocks noGrp="1"/>
          </p:cNvSpPr>
          <p:nvPr>
            <p:ph type="sldNum" sz="quarter" idx="12"/>
          </p:nvPr>
        </p:nvSpPr>
        <p:spPr>
          <a:noFill/>
        </p:spPr>
        <p:txBody>
          <a:bodyPr/>
          <a:lstStyle/>
          <a:p>
            <a:pPr fontAlgn="base">
              <a:spcAft>
                <a:spcPct val="0"/>
              </a:spcAft>
            </a:pPr>
            <a:fld id="{B0F13691-6CAA-4462-B9C5-9F25F6A10543}" type="slidenum">
              <a:rPr lang="en-US" smtClean="0"/>
              <a:pPr fontAlgn="base">
                <a:spcAft>
                  <a:spcPct val="0"/>
                </a:spcAft>
              </a:pPr>
              <a:t>38</a:t>
            </a:fld>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2"/>
                                        </p:tgtEl>
                                        <p:attrNameLst>
                                          <p:attrName>style.opacity</p:attrName>
                                        </p:attrNameLst>
                                      </p:cBhvr>
                                      <p:to>
                                        <p:strVal val="0.2"/>
                                      </p:to>
                                    </p:set>
                                    <p:animEffect filter="image" prLst="opacity: 0.2">
                                      <p:cBhvr rctx="IE">
                                        <p:cTn id="7" dur="indefinite"/>
                                        <p:tgtEl>
                                          <p:spTgt spid="2"/>
                                        </p:tgtEl>
                                      </p:cBhvr>
                                    </p:animEffect>
                                  </p:childTnLst>
                                  <p:subTnLst>
                                    <p:animClr clrSpc="rgb" dir="cw">
                                      <p:cBhvr override="childStyle">
                                        <p:cTn dur="1" fill="hold" display="0" masterRel="nextClick" afterEffect="1"/>
                                        <p:tgtEl>
                                          <p:spTgt spid="2"/>
                                        </p:tgtEl>
                                        <p:attrNameLst>
                                          <p:attrName>ppt_c</p:attrName>
                                        </p:attrNameLst>
                                      </p:cBhvr>
                                      <p:to>
                                        <a:schemeClr val="bg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345" name="Image 22" descr="Linac_image10.png"/>
          <p:cNvPicPr>
            <a:picLocks noChangeAspect="1"/>
          </p:cNvPicPr>
          <p:nvPr/>
        </p:nvPicPr>
        <p:blipFill>
          <a:blip r:embed="rId3" cstate="print"/>
          <a:srcRect/>
          <a:stretch>
            <a:fillRect/>
          </a:stretch>
        </p:blipFill>
        <p:spPr bwMode="auto">
          <a:xfrm>
            <a:off x="785813" y="1714500"/>
            <a:ext cx="7929562" cy="4676775"/>
          </a:xfrm>
          <a:prstGeom prst="rect">
            <a:avLst/>
          </a:prstGeom>
          <a:noFill/>
          <a:ln w="9525">
            <a:noFill/>
            <a:miter lim="800000"/>
            <a:headEnd/>
            <a:tailEnd/>
          </a:ln>
        </p:spPr>
      </p:pic>
      <p:sp>
        <p:nvSpPr>
          <p:cNvPr id="2" name="Titolo 1"/>
          <p:cNvSpPr>
            <a:spLocks noGrp="1"/>
          </p:cNvSpPr>
          <p:nvPr>
            <p:ph type="title"/>
          </p:nvPr>
        </p:nvSpPr>
        <p:spPr>
          <a:xfrm>
            <a:off x="857250" y="95250"/>
            <a:ext cx="7772400" cy="1017588"/>
          </a:xfrm>
        </p:spPr>
        <p:txBody>
          <a:bodyPr/>
          <a:lstStyle/>
          <a:p>
            <a:pPr>
              <a:defRPr/>
            </a:pPr>
            <a:r>
              <a:rPr lang="fr-CH" sz="3200" i="0" dirty="0" err="1" smtClean="0">
                <a:solidFill>
                  <a:srgbClr val="FFFF00"/>
                </a:solidFill>
              </a:rPr>
              <a:t>TERA’s</a:t>
            </a:r>
            <a:r>
              <a:rPr lang="fr-CH" sz="3200" i="0" dirty="0" smtClean="0">
                <a:solidFill>
                  <a:srgbClr val="FFFF00"/>
                </a:solidFill>
              </a:rPr>
              <a:t>  </a:t>
            </a:r>
            <a:r>
              <a:rPr lang="fr-CH" sz="3200" i="0" dirty="0" err="1" smtClean="0">
                <a:solidFill>
                  <a:srgbClr val="FFFF00"/>
                </a:solidFill>
              </a:rPr>
              <a:t>proposal</a:t>
            </a:r>
            <a:r>
              <a:rPr lang="fr-CH" sz="3200" i="0" dirty="0" smtClean="0">
                <a:solidFill>
                  <a:srgbClr val="FFFF00"/>
                </a:solidFill>
              </a:rPr>
              <a:t>:</a:t>
            </a:r>
            <a:r>
              <a:rPr lang="fr-CH" sz="3200" dirty="0" smtClean="0">
                <a:solidFill>
                  <a:srgbClr val="FFFF00"/>
                </a:solidFill>
              </a:rPr>
              <a:t/>
            </a:r>
            <a:br>
              <a:rPr lang="fr-CH" sz="3200" dirty="0" smtClean="0">
                <a:solidFill>
                  <a:srgbClr val="FFFF00"/>
                </a:solidFill>
              </a:rPr>
            </a:br>
            <a:r>
              <a:rPr lang="fr-CH" sz="2800" dirty="0" smtClean="0">
                <a:solidFill>
                  <a:schemeClr val="tx1"/>
                </a:solidFill>
              </a:rPr>
              <a:t>cyclotron  + </a:t>
            </a:r>
            <a:r>
              <a:rPr lang="fr-CH" sz="2800" dirty="0" err="1" smtClean="0">
                <a:solidFill>
                  <a:schemeClr val="tx1"/>
                </a:solidFill>
              </a:rPr>
              <a:t>high</a:t>
            </a:r>
            <a:r>
              <a:rPr lang="fr-CH" sz="2800" dirty="0" smtClean="0">
                <a:solidFill>
                  <a:schemeClr val="tx1"/>
                </a:solidFill>
              </a:rPr>
              <a:t>-</a:t>
            </a:r>
            <a:r>
              <a:rPr lang="fr-CH" sz="2800" dirty="0" err="1" smtClean="0">
                <a:solidFill>
                  <a:schemeClr val="tx1"/>
                </a:solidFill>
              </a:rPr>
              <a:t>freq</a:t>
            </a:r>
            <a:r>
              <a:rPr lang="fr-CH" sz="2800" dirty="0" smtClean="0">
                <a:solidFill>
                  <a:schemeClr val="tx1"/>
                </a:solidFill>
              </a:rPr>
              <a:t>. </a:t>
            </a:r>
            <a:r>
              <a:rPr lang="fr-CH" sz="2800" dirty="0" err="1" smtClean="0">
                <a:solidFill>
                  <a:schemeClr val="tx1"/>
                </a:solidFill>
              </a:rPr>
              <a:t>linac</a:t>
            </a:r>
            <a:r>
              <a:rPr lang="fr-CH" sz="2800" dirty="0" smtClean="0">
                <a:solidFill>
                  <a:schemeClr val="tx1"/>
                </a:solidFill>
              </a:rPr>
              <a:t> = </a:t>
            </a:r>
            <a:r>
              <a:rPr lang="fr-CH" sz="2800" u="sng" dirty="0" err="1" smtClean="0">
                <a:solidFill>
                  <a:schemeClr val="tx1"/>
                </a:solidFill>
              </a:rPr>
              <a:t>cyclinac</a:t>
            </a:r>
            <a:endParaRPr lang="it-IT" sz="3200" u="sng" dirty="0">
              <a:solidFill>
                <a:schemeClr val="tx1"/>
              </a:solidFill>
            </a:endParaRPr>
          </a:p>
        </p:txBody>
      </p:sp>
      <p:grpSp>
        <p:nvGrpSpPr>
          <p:cNvPr id="185347" name="Gruppo 21"/>
          <p:cNvGrpSpPr>
            <a:grpSpLocks/>
          </p:cNvGrpSpPr>
          <p:nvPr/>
        </p:nvGrpSpPr>
        <p:grpSpPr bwMode="auto">
          <a:xfrm>
            <a:off x="2214563" y="1643063"/>
            <a:ext cx="1571625" cy="1428750"/>
            <a:chOff x="2714616" y="3000372"/>
            <a:chExt cx="1571636" cy="1428761"/>
          </a:xfrm>
        </p:grpSpPr>
        <p:grpSp>
          <p:nvGrpSpPr>
            <p:cNvPr id="185362" name="Gruppo 14"/>
            <p:cNvGrpSpPr>
              <a:grpSpLocks/>
            </p:cNvGrpSpPr>
            <p:nvPr/>
          </p:nvGrpSpPr>
          <p:grpSpPr bwMode="auto">
            <a:xfrm>
              <a:off x="2714616" y="3000372"/>
              <a:ext cx="1571636" cy="714380"/>
              <a:chOff x="1357294" y="857232"/>
              <a:chExt cx="1571636" cy="714380"/>
            </a:xfrm>
          </p:grpSpPr>
          <p:sp>
            <p:nvSpPr>
              <p:cNvPr id="185364" name="Ovale 13"/>
              <p:cNvSpPr>
                <a:spLocks noChangeArrowheads="1"/>
              </p:cNvSpPr>
              <p:nvPr/>
            </p:nvSpPr>
            <p:spPr bwMode="auto">
              <a:xfrm>
                <a:off x="1571608" y="857232"/>
                <a:ext cx="1071570" cy="714380"/>
              </a:xfrm>
              <a:prstGeom prst="ellipse">
                <a:avLst/>
              </a:prstGeom>
              <a:solidFill>
                <a:schemeClr val="bg1">
                  <a:alpha val="25098"/>
                </a:schemeClr>
              </a:solidFill>
              <a:ln w="28575" algn="ctr">
                <a:noFill/>
                <a:round/>
                <a:headEnd/>
                <a:tailEnd type="triangle" w="med" len="med"/>
              </a:ln>
            </p:spPr>
            <p:txBody>
              <a:bodyPr>
                <a:spAutoFit/>
              </a:bodyPr>
              <a:lstStyle/>
              <a:p>
                <a:pPr algn="ctr">
                  <a:spcBef>
                    <a:spcPct val="50000"/>
                  </a:spcBef>
                </a:pPr>
                <a:endParaRPr lang="it-IT" sz="2000">
                  <a:solidFill>
                    <a:schemeClr val="folHlink"/>
                  </a:solidFill>
                </a:endParaRPr>
              </a:p>
            </p:txBody>
          </p:sp>
          <p:sp>
            <p:nvSpPr>
              <p:cNvPr id="185365" name="CasellaDiTesto 12"/>
              <p:cNvSpPr txBox="1">
                <a:spLocks noChangeArrowheads="1"/>
              </p:cNvSpPr>
              <p:nvPr/>
            </p:nvSpPr>
            <p:spPr bwMode="auto">
              <a:xfrm>
                <a:off x="1357294" y="857232"/>
                <a:ext cx="1571636" cy="646331"/>
              </a:xfrm>
              <a:prstGeom prst="rect">
                <a:avLst/>
              </a:prstGeom>
              <a:noFill/>
              <a:ln w="9525">
                <a:noFill/>
                <a:miter lim="800000"/>
                <a:headEnd/>
                <a:tailEnd/>
              </a:ln>
            </p:spPr>
            <p:txBody>
              <a:bodyPr>
                <a:spAutoFit/>
              </a:bodyPr>
              <a:lstStyle/>
              <a:p>
                <a:pPr algn="ctr"/>
                <a:r>
                  <a:rPr lang="it-IT" b="1"/>
                  <a:t>120</a:t>
                </a:r>
              </a:p>
              <a:p>
                <a:pPr algn="ctr"/>
                <a:r>
                  <a:rPr lang="it-IT" b="1"/>
                  <a:t>MeV/u</a:t>
                </a:r>
              </a:p>
            </p:txBody>
          </p:sp>
        </p:grpSp>
        <p:cxnSp>
          <p:nvCxnSpPr>
            <p:cNvPr id="185363" name="Connettore 2 20"/>
            <p:cNvCxnSpPr>
              <a:cxnSpLocks noChangeShapeType="1"/>
              <a:stCxn id="185364" idx="4"/>
            </p:cNvCxnSpPr>
            <p:nvPr/>
          </p:nvCxnSpPr>
          <p:spPr bwMode="auto">
            <a:xfrm rot="5400000">
              <a:off x="2875352" y="3839769"/>
              <a:ext cx="714380" cy="464347"/>
            </a:xfrm>
            <a:prstGeom prst="straightConnector1">
              <a:avLst/>
            </a:prstGeom>
            <a:noFill/>
            <a:ln w="28575" algn="ctr">
              <a:solidFill>
                <a:schemeClr val="bg1"/>
              </a:solidFill>
              <a:round/>
              <a:headEnd/>
              <a:tailEnd type="arrow" w="med" len="med"/>
            </a:ln>
          </p:spPr>
        </p:cxnSp>
      </p:grpSp>
      <p:grpSp>
        <p:nvGrpSpPr>
          <p:cNvPr id="185348" name="Gruppo 31"/>
          <p:cNvGrpSpPr>
            <a:grpSpLocks/>
          </p:cNvGrpSpPr>
          <p:nvPr/>
        </p:nvGrpSpPr>
        <p:grpSpPr bwMode="auto">
          <a:xfrm>
            <a:off x="7286625" y="2143125"/>
            <a:ext cx="1428750" cy="3286125"/>
            <a:chOff x="5929322" y="3214686"/>
            <a:chExt cx="1428760" cy="3286148"/>
          </a:xfrm>
        </p:grpSpPr>
        <p:grpSp>
          <p:nvGrpSpPr>
            <p:cNvPr id="185358" name="Gruppo 18"/>
            <p:cNvGrpSpPr>
              <a:grpSpLocks/>
            </p:cNvGrpSpPr>
            <p:nvPr/>
          </p:nvGrpSpPr>
          <p:grpSpPr bwMode="auto">
            <a:xfrm>
              <a:off x="5929322" y="3214686"/>
              <a:ext cx="1428760" cy="714380"/>
              <a:chOff x="5429256" y="3500438"/>
              <a:chExt cx="1428760" cy="714380"/>
            </a:xfrm>
          </p:grpSpPr>
          <p:sp>
            <p:nvSpPr>
              <p:cNvPr id="185360" name="Ovale 17"/>
              <p:cNvSpPr>
                <a:spLocks noChangeArrowheads="1"/>
              </p:cNvSpPr>
              <p:nvPr/>
            </p:nvSpPr>
            <p:spPr bwMode="auto">
              <a:xfrm>
                <a:off x="5572132" y="3500438"/>
                <a:ext cx="1071570" cy="714380"/>
              </a:xfrm>
              <a:prstGeom prst="ellipse">
                <a:avLst/>
              </a:prstGeom>
              <a:solidFill>
                <a:schemeClr val="bg1">
                  <a:alpha val="25098"/>
                </a:schemeClr>
              </a:solidFill>
              <a:ln w="28575" algn="ctr">
                <a:noFill/>
                <a:round/>
                <a:headEnd/>
                <a:tailEnd type="triangle" w="med" len="med"/>
              </a:ln>
            </p:spPr>
            <p:txBody>
              <a:bodyPr>
                <a:spAutoFit/>
              </a:bodyPr>
              <a:lstStyle/>
              <a:p>
                <a:pPr algn="ctr">
                  <a:spcBef>
                    <a:spcPct val="50000"/>
                  </a:spcBef>
                </a:pPr>
                <a:endParaRPr lang="it-IT" sz="2000">
                  <a:solidFill>
                    <a:schemeClr val="folHlink"/>
                  </a:solidFill>
                </a:endParaRPr>
              </a:p>
            </p:txBody>
          </p:sp>
          <p:sp>
            <p:nvSpPr>
              <p:cNvPr id="185361" name="CasellaDiTesto 16"/>
              <p:cNvSpPr txBox="1">
                <a:spLocks noChangeArrowheads="1"/>
              </p:cNvSpPr>
              <p:nvPr/>
            </p:nvSpPr>
            <p:spPr bwMode="auto">
              <a:xfrm>
                <a:off x="5429256" y="3500438"/>
                <a:ext cx="1428760" cy="646331"/>
              </a:xfrm>
              <a:prstGeom prst="rect">
                <a:avLst/>
              </a:prstGeom>
              <a:noFill/>
              <a:ln w="9525">
                <a:noFill/>
                <a:miter lim="800000"/>
                <a:headEnd/>
                <a:tailEnd/>
              </a:ln>
            </p:spPr>
            <p:txBody>
              <a:bodyPr>
                <a:spAutoFit/>
              </a:bodyPr>
              <a:lstStyle/>
              <a:p>
                <a:pPr algn="ctr"/>
                <a:r>
                  <a:rPr lang="it-IT" b="1"/>
                  <a:t>400</a:t>
                </a:r>
              </a:p>
              <a:p>
                <a:pPr algn="ctr"/>
                <a:r>
                  <a:rPr lang="it-IT" b="1"/>
                  <a:t>MeV/u</a:t>
                </a:r>
              </a:p>
            </p:txBody>
          </p:sp>
        </p:grpSp>
        <p:cxnSp>
          <p:nvCxnSpPr>
            <p:cNvPr id="185359" name="Connettore 2 24"/>
            <p:cNvCxnSpPr>
              <a:cxnSpLocks noChangeShapeType="1"/>
              <a:stCxn id="185360" idx="4"/>
            </p:cNvCxnSpPr>
            <p:nvPr/>
          </p:nvCxnSpPr>
          <p:spPr bwMode="auto">
            <a:xfrm rot="16200000" flipH="1">
              <a:off x="5482835" y="5054213"/>
              <a:ext cx="2571768" cy="321473"/>
            </a:xfrm>
            <a:prstGeom prst="straightConnector1">
              <a:avLst/>
            </a:prstGeom>
            <a:noFill/>
            <a:ln w="28575" algn="ctr">
              <a:solidFill>
                <a:schemeClr val="bg1"/>
              </a:solidFill>
              <a:round/>
              <a:headEnd/>
              <a:tailEnd type="arrow" w="med" len="med"/>
            </a:ln>
          </p:spPr>
        </p:cxnSp>
      </p:grpSp>
      <p:sp>
        <p:nvSpPr>
          <p:cNvPr id="185349" name="Footer Placeholder 24"/>
          <p:cNvSpPr>
            <a:spLocks noGrp="1"/>
          </p:cNvSpPr>
          <p:nvPr>
            <p:ph type="ftr" sz="quarter" idx="11"/>
          </p:nvPr>
        </p:nvSpPr>
        <p:spPr>
          <a:noFill/>
        </p:spPr>
        <p:txBody>
          <a:bodyPr/>
          <a:lstStyle/>
          <a:p>
            <a:pPr fontAlgn="base">
              <a:spcAft>
                <a:spcPct val="0"/>
              </a:spcAft>
            </a:pPr>
            <a:r>
              <a:rPr lang="en-US" smtClean="0"/>
              <a:t>Silvia Verdú-Andrés</a:t>
            </a:r>
          </a:p>
        </p:txBody>
      </p:sp>
      <p:sp>
        <p:nvSpPr>
          <p:cNvPr id="26" name="Ellipse 26"/>
          <p:cNvSpPr/>
          <p:nvPr/>
        </p:nvSpPr>
        <p:spPr bwMode="auto">
          <a:xfrm>
            <a:off x="2571736" y="4080820"/>
            <a:ext cx="6143668" cy="562626"/>
          </a:xfrm>
          <a:prstGeom prst="ellipse">
            <a:avLst/>
          </a:prstGeom>
          <a:noFill/>
          <a:ln w="28575" cap="flat" cmpd="sng" algn="ctr">
            <a:solidFill>
              <a:srgbClr val="FF0000"/>
            </a:solidFill>
            <a:prstDash val="solid"/>
            <a:round/>
            <a:headEnd type="none" w="med" len="med"/>
            <a:tailEnd type="triangle" w="med" len="med"/>
          </a:ln>
          <a:effectLst/>
          <a:scene3d>
            <a:camera prst="orthographicFront">
              <a:rot lat="0" lon="0" rev="9480000"/>
            </a:camera>
            <a:lightRig rig="threePt" dir="t"/>
          </a:scene3d>
        </p:spPr>
        <p:txBody>
          <a:bodyPr>
            <a:spAutoFit/>
          </a:bodyPr>
          <a:lstStyle/>
          <a:p>
            <a:pPr algn="ctr">
              <a:spcBef>
                <a:spcPct val="50000"/>
              </a:spcBef>
              <a:defRPr/>
            </a:pPr>
            <a:endParaRPr lang="it-IT" sz="2000">
              <a:solidFill>
                <a:schemeClr val="folHlink"/>
              </a:solidFill>
            </a:endParaRPr>
          </a:p>
        </p:txBody>
      </p:sp>
      <p:sp>
        <p:nvSpPr>
          <p:cNvPr id="28" name="CasellaDiTesto 8"/>
          <p:cNvSpPr txBox="1"/>
          <p:nvPr/>
        </p:nvSpPr>
        <p:spPr bwMode="auto">
          <a:xfrm>
            <a:off x="4429124" y="2845357"/>
            <a:ext cx="2928937" cy="369329"/>
          </a:xfrm>
          <a:prstGeom prst="rect">
            <a:avLst/>
          </a:prstGeom>
          <a:noFill/>
          <a:scene3d>
            <a:camera prst="orthographicFront">
              <a:rot lat="0" lon="0" rev="20280000"/>
            </a:camera>
            <a:lightRig rig="threePt" dir="t"/>
          </a:scene3d>
        </p:spPr>
        <p:txBody>
          <a:bodyPr>
            <a:spAutoFit/>
          </a:bodyPr>
          <a:lstStyle/>
          <a:p>
            <a:pPr>
              <a:defRPr/>
            </a:pPr>
            <a:r>
              <a:rPr lang="en-GB" b="1" dirty="0">
                <a:solidFill>
                  <a:srgbClr val="FF0000"/>
                </a:solidFill>
                <a:ea typeface="ＭＳ Ｐゴシック" pitchFamily="34" charset="-128"/>
              </a:rPr>
              <a:t>CELL COUPLED LINAC</a:t>
            </a:r>
            <a:endParaRPr lang="it-IT" dirty="0">
              <a:solidFill>
                <a:srgbClr val="FF0000"/>
              </a:solidFill>
            </a:endParaRPr>
          </a:p>
        </p:txBody>
      </p:sp>
      <p:sp>
        <p:nvSpPr>
          <p:cNvPr id="185352" name="Segnaposto contenuto 2"/>
          <p:cNvSpPr>
            <a:spLocks noGrp="1"/>
          </p:cNvSpPr>
          <p:nvPr>
            <p:ph idx="1"/>
          </p:nvPr>
        </p:nvSpPr>
        <p:spPr>
          <a:xfrm>
            <a:off x="10429875" y="1285875"/>
            <a:ext cx="4643438" cy="1500188"/>
          </a:xfrm>
          <a:solidFill>
            <a:schemeClr val="accent2">
              <a:alpha val="79999"/>
            </a:schemeClr>
          </a:solidFill>
        </p:spPr>
        <p:txBody>
          <a:bodyPr/>
          <a:lstStyle/>
          <a:p>
            <a:r>
              <a:rPr lang="it-IT" b="1" smtClean="0"/>
              <a:t>Cell Coupled Linac</a:t>
            </a:r>
            <a:r>
              <a:rPr lang="it-IT" smtClean="0"/>
              <a:t> </a:t>
            </a:r>
          </a:p>
          <a:p>
            <a:r>
              <a:rPr lang="it-IT" smtClean="0"/>
              <a:t>RF frequency: </a:t>
            </a:r>
            <a:r>
              <a:rPr lang="it-IT" b="1" smtClean="0"/>
              <a:t>5.7 GHz</a:t>
            </a:r>
          </a:p>
          <a:p>
            <a:r>
              <a:rPr lang="it-IT" b="1" smtClean="0"/>
              <a:t>18 accelerating modules</a:t>
            </a:r>
            <a:r>
              <a:rPr lang="it-IT" smtClean="0"/>
              <a:t> - Length of each module ~ 1.3 m</a:t>
            </a:r>
          </a:p>
          <a:p>
            <a:r>
              <a:rPr lang="it-IT" b="1" smtClean="0"/>
              <a:t>High gradient </a:t>
            </a:r>
            <a:r>
              <a:rPr lang="it-IT" smtClean="0"/>
              <a:t>: 40 MV/m </a:t>
            </a:r>
            <a:r>
              <a:rPr lang="it-IT" u="sng" smtClean="0">
                <a:solidFill>
                  <a:schemeClr val="tx1"/>
                </a:solidFill>
              </a:rPr>
              <a:t>(TERA+CLIC collaboration)</a:t>
            </a:r>
          </a:p>
        </p:txBody>
      </p:sp>
      <p:sp>
        <p:nvSpPr>
          <p:cNvPr id="42" name="Segnaposto contenuto 2"/>
          <p:cNvSpPr txBox="1">
            <a:spLocks/>
          </p:cNvSpPr>
          <p:nvPr/>
        </p:nvSpPr>
        <p:spPr bwMode="auto">
          <a:xfrm>
            <a:off x="785813" y="5286375"/>
            <a:ext cx="3571875" cy="1143000"/>
          </a:xfrm>
          <a:prstGeom prst="rect">
            <a:avLst/>
          </a:prstGeom>
          <a:solidFill>
            <a:schemeClr val="accent2">
              <a:alpha val="56000"/>
            </a:schemeClr>
          </a:solidFill>
          <a:ln w="9525">
            <a:noFill/>
            <a:miter lim="800000"/>
            <a:headEnd/>
            <a:tailEnd/>
          </a:ln>
        </p:spPr>
        <p:txBody>
          <a:bodyPr/>
          <a:lstStyle/>
          <a:p>
            <a:pPr marL="342900" indent="-342900" eaLnBrk="0" hangingPunct="0">
              <a:spcBef>
                <a:spcPct val="20000"/>
              </a:spcBef>
              <a:buClr>
                <a:schemeClr val="folHlink"/>
              </a:buClr>
              <a:buFont typeface="Wingdings" pitchFamily="2" charset="2"/>
              <a:buChar char="l"/>
              <a:defRPr/>
            </a:pPr>
            <a:r>
              <a:rPr lang="it-IT" sz="2000" b="1" kern="0" dirty="0">
                <a:solidFill>
                  <a:schemeClr val="folHlink"/>
                </a:solidFill>
                <a:latin typeface="+mn-lt"/>
              </a:rPr>
              <a:t>Cell Coupled Linac</a:t>
            </a:r>
            <a:r>
              <a:rPr lang="it-IT" sz="2000" kern="0" dirty="0">
                <a:solidFill>
                  <a:schemeClr val="folHlink"/>
                </a:solidFill>
                <a:latin typeface="+mn-lt"/>
              </a:rPr>
              <a:t> </a:t>
            </a:r>
          </a:p>
          <a:p>
            <a:pPr marL="342900" indent="-342900" eaLnBrk="0" hangingPunct="0">
              <a:spcBef>
                <a:spcPct val="20000"/>
              </a:spcBef>
              <a:buClr>
                <a:schemeClr val="folHlink"/>
              </a:buClr>
              <a:buFont typeface="Wingdings" pitchFamily="2" charset="2"/>
              <a:buChar char="l"/>
              <a:defRPr/>
            </a:pPr>
            <a:r>
              <a:rPr lang="it-IT" sz="2000" b="1" kern="0" dirty="0">
                <a:solidFill>
                  <a:schemeClr val="folHlink"/>
                </a:solidFill>
                <a:latin typeface="+mn-lt"/>
              </a:rPr>
              <a:t>Standing-wave structure</a:t>
            </a:r>
          </a:p>
          <a:p>
            <a:pPr marL="342900" indent="-342900" eaLnBrk="0" hangingPunct="0">
              <a:spcBef>
                <a:spcPct val="20000"/>
              </a:spcBef>
              <a:buClr>
                <a:schemeClr val="folHlink"/>
              </a:buClr>
              <a:buFont typeface="Wingdings" pitchFamily="2" charset="2"/>
              <a:buChar char="l"/>
              <a:defRPr/>
            </a:pPr>
            <a:r>
              <a:rPr lang="it-IT" sz="2000" kern="0" dirty="0">
                <a:solidFill>
                  <a:schemeClr val="folHlink"/>
                </a:solidFill>
                <a:latin typeface="+mn-lt"/>
              </a:rPr>
              <a:t>RF frequency: </a:t>
            </a:r>
            <a:r>
              <a:rPr lang="it-IT" sz="2000" b="1" kern="0" dirty="0">
                <a:solidFill>
                  <a:schemeClr val="folHlink"/>
                </a:solidFill>
                <a:latin typeface="+mn-lt"/>
              </a:rPr>
              <a:t>5.7 GHz</a:t>
            </a:r>
          </a:p>
          <a:p>
            <a:pPr marL="342900" indent="-342900" eaLnBrk="0" hangingPunct="0">
              <a:spcBef>
                <a:spcPct val="20000"/>
              </a:spcBef>
              <a:buClr>
                <a:schemeClr val="folHlink"/>
              </a:buClr>
              <a:defRPr/>
            </a:pPr>
            <a:endParaRPr lang="it-IT" sz="2000" b="1" kern="0" dirty="0">
              <a:solidFill>
                <a:srgbClr val="FFFF00"/>
              </a:solidFill>
              <a:latin typeface="+mn-lt"/>
            </a:endParaRPr>
          </a:p>
        </p:txBody>
      </p:sp>
      <p:sp>
        <p:nvSpPr>
          <p:cNvPr id="185354" name="Slide Number Placeholder 22"/>
          <p:cNvSpPr>
            <a:spLocks noGrp="1"/>
          </p:cNvSpPr>
          <p:nvPr>
            <p:ph type="sldNum" sz="quarter" idx="12"/>
          </p:nvPr>
        </p:nvSpPr>
        <p:spPr>
          <a:noFill/>
        </p:spPr>
        <p:txBody>
          <a:bodyPr/>
          <a:lstStyle/>
          <a:p>
            <a:pPr fontAlgn="base">
              <a:spcAft>
                <a:spcPct val="0"/>
              </a:spcAft>
            </a:pPr>
            <a:fld id="{F3DCBAB9-BE74-419F-ACD0-F5E752F5A0F0}" type="slidenum">
              <a:rPr lang="en-US" smtClean="0"/>
              <a:pPr fontAlgn="base">
                <a:spcAft>
                  <a:spcPct val="0"/>
                </a:spcAft>
              </a:pPr>
              <a:t>4</a:t>
            </a:fld>
            <a:endParaRPr lang="en-US" smtClean="0"/>
          </a:p>
        </p:txBody>
      </p:sp>
      <p:grpSp>
        <p:nvGrpSpPr>
          <p:cNvPr id="185355" name="Groupe 23"/>
          <p:cNvGrpSpPr>
            <a:grpSpLocks/>
          </p:cNvGrpSpPr>
          <p:nvPr/>
        </p:nvGrpSpPr>
        <p:grpSpPr bwMode="auto">
          <a:xfrm>
            <a:off x="4357688" y="5715000"/>
            <a:ext cx="4357687" cy="714375"/>
            <a:chOff x="2928926" y="8966943"/>
            <a:chExt cx="4357750" cy="714145"/>
          </a:xfrm>
        </p:grpSpPr>
        <p:sp>
          <p:nvSpPr>
            <p:cNvPr id="30" name="Text Box 8"/>
            <p:cNvSpPr txBox="1">
              <a:spLocks noChangeArrowheads="1"/>
            </p:cNvSpPr>
            <p:nvPr/>
          </p:nvSpPr>
          <p:spPr bwMode="auto">
            <a:xfrm>
              <a:off x="2928926" y="9343060"/>
              <a:ext cx="4357750" cy="338028"/>
            </a:xfrm>
            <a:prstGeom prst="rect">
              <a:avLst/>
            </a:prstGeom>
            <a:solidFill>
              <a:schemeClr val="accent6"/>
            </a:solidFill>
            <a:ln w="12700" cap="sq">
              <a:noFill/>
              <a:miter lim="800000"/>
              <a:headEnd type="none" w="sm" len="sm"/>
              <a:tailEnd type="none" w="sm" len="sm"/>
            </a:ln>
          </p:spPr>
          <p:txBody>
            <a:bodyPr>
              <a:spAutoFit/>
            </a:bodyPr>
            <a:lstStyle/>
            <a:p>
              <a:pPr>
                <a:spcBef>
                  <a:spcPts val="600"/>
                </a:spcBef>
                <a:defRPr/>
              </a:pPr>
              <a:r>
                <a:rPr lang="it-IT" sz="1600" b="1" dirty="0"/>
                <a:t>(CArbon BOoster for Therapy in Oncology)</a:t>
              </a:r>
              <a:endParaRPr lang="it-IT" sz="1600" dirty="0"/>
            </a:p>
          </p:txBody>
        </p:sp>
        <p:sp>
          <p:nvSpPr>
            <p:cNvPr id="31" name="Text Box 8"/>
            <p:cNvSpPr txBox="1">
              <a:spLocks noChangeArrowheads="1"/>
            </p:cNvSpPr>
            <p:nvPr/>
          </p:nvSpPr>
          <p:spPr bwMode="auto">
            <a:xfrm>
              <a:off x="2928926" y="8966943"/>
              <a:ext cx="1285894" cy="399921"/>
            </a:xfrm>
            <a:prstGeom prst="rect">
              <a:avLst/>
            </a:prstGeom>
            <a:solidFill>
              <a:schemeClr val="accent6"/>
            </a:solidFill>
            <a:ln w="12700" cap="sq">
              <a:noFill/>
              <a:miter lim="800000"/>
              <a:headEnd type="none" w="sm" len="sm"/>
              <a:tailEnd type="none" w="sm" len="sm"/>
            </a:ln>
          </p:spPr>
          <p:txBody>
            <a:bodyPr>
              <a:spAutoFit/>
            </a:bodyPr>
            <a:lstStyle/>
            <a:p>
              <a:pPr algn="ctr">
                <a:spcBef>
                  <a:spcPts val="600"/>
                </a:spcBef>
                <a:defRPr/>
              </a:pPr>
              <a:r>
                <a:rPr lang="it-IT" sz="2000" b="1" dirty="0"/>
                <a:t>CABOTO  </a:t>
              </a:r>
              <a:endParaRPr lang="it-IT" sz="2400" dirty="0"/>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olo 1"/>
          <p:cNvSpPr txBox="1">
            <a:spLocks/>
          </p:cNvSpPr>
          <p:nvPr/>
        </p:nvSpPr>
        <p:spPr bwMode="auto">
          <a:xfrm>
            <a:off x="857250" y="95250"/>
            <a:ext cx="7772400" cy="1017588"/>
          </a:xfrm>
          <a:prstGeom prst="rect">
            <a:avLst/>
          </a:prstGeom>
          <a:gradFill rotWithShape="0">
            <a:gsLst>
              <a:gs pos="0">
                <a:schemeClr val="accent2"/>
              </a:gs>
              <a:gs pos="100000">
                <a:schemeClr val="accent2">
                  <a:gamma/>
                  <a:tint val="52941"/>
                  <a:invGamma/>
                </a:schemeClr>
              </a:gs>
            </a:gsLst>
            <a:lin ang="0" scaled="1"/>
          </a:gradFill>
          <a:ln w="9525">
            <a:noFill/>
            <a:miter lim="800000"/>
            <a:headEnd/>
            <a:tailEnd/>
          </a:ln>
          <a:effectLst/>
        </p:spPr>
        <p:txBody>
          <a:bodyPr lIns="92075" tIns="46038" rIns="92075" bIns="46038" anchor="ctr">
            <a:spAutoFit/>
          </a:bodyPr>
          <a:lstStyle/>
          <a:p>
            <a:pPr algn="r" eaLnBrk="0" hangingPunct="0">
              <a:defRPr/>
            </a:pPr>
            <a:r>
              <a:rPr lang="fr-CH" sz="3200" b="1" kern="0">
                <a:solidFill>
                  <a:srgbClr val="FFFF00"/>
                </a:solidFill>
                <a:effectLst>
                  <a:outerShdw blurRad="38100" dist="38100" dir="2700000" algn="tl">
                    <a:srgbClr val="000000"/>
                  </a:outerShdw>
                </a:effectLst>
                <a:latin typeface="+mj-lt"/>
                <a:ea typeface="+mj-ea"/>
                <a:cs typeface="+mj-cs"/>
              </a:rPr>
              <a:t>TERA’s  proposal:</a:t>
            </a:r>
            <a:r>
              <a:rPr lang="fr-CH" sz="3200" b="1" i="1" kern="0">
                <a:solidFill>
                  <a:srgbClr val="FFFF00"/>
                </a:solidFill>
                <a:effectLst>
                  <a:outerShdw blurRad="38100" dist="38100" dir="2700000" algn="tl">
                    <a:srgbClr val="000000"/>
                  </a:outerShdw>
                </a:effectLst>
                <a:latin typeface="+mj-lt"/>
                <a:ea typeface="+mj-ea"/>
                <a:cs typeface="+mj-cs"/>
              </a:rPr>
              <a:t/>
            </a:r>
            <a:br>
              <a:rPr lang="fr-CH" sz="3200" b="1" i="1" kern="0">
                <a:solidFill>
                  <a:srgbClr val="FFFF00"/>
                </a:solidFill>
                <a:effectLst>
                  <a:outerShdw blurRad="38100" dist="38100" dir="2700000" algn="tl">
                    <a:srgbClr val="000000"/>
                  </a:outerShdw>
                </a:effectLst>
                <a:latin typeface="+mj-lt"/>
                <a:ea typeface="+mj-ea"/>
                <a:cs typeface="+mj-cs"/>
              </a:rPr>
            </a:br>
            <a:r>
              <a:rPr lang="fr-CH" sz="2800" b="1" i="1" kern="0">
                <a:effectLst>
                  <a:outerShdw blurRad="38100" dist="38100" dir="2700000" algn="tl">
                    <a:srgbClr val="000000"/>
                  </a:outerShdw>
                </a:effectLst>
                <a:latin typeface="+mj-lt"/>
                <a:ea typeface="+mj-ea"/>
                <a:cs typeface="+mj-cs"/>
              </a:rPr>
              <a:t>cyclotron  + high-freq. linac = </a:t>
            </a:r>
            <a:r>
              <a:rPr lang="fr-CH" sz="2800" b="1" i="1" u="sng" kern="0">
                <a:effectLst>
                  <a:outerShdw blurRad="38100" dist="38100" dir="2700000" algn="tl">
                    <a:srgbClr val="000000"/>
                  </a:outerShdw>
                </a:effectLst>
                <a:latin typeface="+mj-lt"/>
                <a:ea typeface="+mj-ea"/>
                <a:cs typeface="+mj-cs"/>
              </a:rPr>
              <a:t>cyclinac</a:t>
            </a:r>
            <a:endParaRPr lang="it-IT" sz="3200" b="1" i="1" u="sng" kern="0" dirty="0">
              <a:effectLst>
                <a:outerShdw blurRad="38100" dist="38100" dir="2700000" algn="tl">
                  <a:srgbClr val="000000"/>
                </a:outerShdw>
              </a:effectLst>
              <a:latin typeface="+mj-lt"/>
              <a:ea typeface="+mj-ea"/>
              <a:cs typeface="+mj-cs"/>
            </a:endParaRPr>
          </a:p>
        </p:txBody>
      </p:sp>
      <p:pic>
        <p:nvPicPr>
          <p:cNvPr id="187394" name="Image 22" descr="Linac_image10.png"/>
          <p:cNvPicPr>
            <a:picLocks noChangeAspect="1"/>
          </p:cNvPicPr>
          <p:nvPr/>
        </p:nvPicPr>
        <p:blipFill>
          <a:blip r:embed="rId3" cstate="print"/>
          <a:srcRect/>
          <a:stretch>
            <a:fillRect/>
          </a:stretch>
        </p:blipFill>
        <p:spPr bwMode="auto">
          <a:xfrm>
            <a:off x="785813" y="1500188"/>
            <a:ext cx="7786687" cy="4635500"/>
          </a:xfrm>
          <a:prstGeom prst="rect">
            <a:avLst/>
          </a:prstGeom>
          <a:noFill/>
          <a:ln w="9525">
            <a:noFill/>
            <a:miter lim="800000"/>
            <a:headEnd/>
            <a:tailEnd/>
          </a:ln>
        </p:spPr>
      </p:pic>
      <p:grpSp>
        <p:nvGrpSpPr>
          <p:cNvPr id="187395" name="Gruppo 21"/>
          <p:cNvGrpSpPr>
            <a:grpSpLocks/>
          </p:cNvGrpSpPr>
          <p:nvPr/>
        </p:nvGrpSpPr>
        <p:grpSpPr bwMode="auto">
          <a:xfrm>
            <a:off x="9858375" y="1000125"/>
            <a:ext cx="1571625" cy="1428750"/>
            <a:chOff x="2714616" y="3000372"/>
            <a:chExt cx="1571636" cy="1428761"/>
          </a:xfrm>
        </p:grpSpPr>
        <p:grpSp>
          <p:nvGrpSpPr>
            <p:cNvPr id="187411" name="Gruppo 14"/>
            <p:cNvGrpSpPr>
              <a:grpSpLocks/>
            </p:cNvGrpSpPr>
            <p:nvPr/>
          </p:nvGrpSpPr>
          <p:grpSpPr bwMode="auto">
            <a:xfrm>
              <a:off x="2714616" y="3000372"/>
              <a:ext cx="1571636" cy="714380"/>
              <a:chOff x="1357294" y="857232"/>
              <a:chExt cx="1571636" cy="714380"/>
            </a:xfrm>
          </p:grpSpPr>
          <p:sp>
            <p:nvSpPr>
              <p:cNvPr id="187413" name="Ovale 13"/>
              <p:cNvSpPr>
                <a:spLocks noChangeArrowheads="1"/>
              </p:cNvSpPr>
              <p:nvPr/>
            </p:nvSpPr>
            <p:spPr bwMode="auto">
              <a:xfrm>
                <a:off x="1571608" y="857232"/>
                <a:ext cx="1071570" cy="714380"/>
              </a:xfrm>
              <a:prstGeom prst="ellipse">
                <a:avLst/>
              </a:prstGeom>
              <a:solidFill>
                <a:schemeClr val="bg1">
                  <a:alpha val="25098"/>
                </a:schemeClr>
              </a:solidFill>
              <a:ln w="28575" algn="ctr">
                <a:noFill/>
                <a:round/>
                <a:headEnd/>
                <a:tailEnd type="triangle" w="med" len="med"/>
              </a:ln>
            </p:spPr>
            <p:txBody>
              <a:bodyPr>
                <a:spAutoFit/>
              </a:bodyPr>
              <a:lstStyle/>
              <a:p>
                <a:pPr algn="ctr">
                  <a:spcBef>
                    <a:spcPct val="50000"/>
                  </a:spcBef>
                </a:pPr>
                <a:endParaRPr lang="it-IT" sz="2000">
                  <a:solidFill>
                    <a:schemeClr val="folHlink"/>
                  </a:solidFill>
                </a:endParaRPr>
              </a:p>
            </p:txBody>
          </p:sp>
          <p:sp>
            <p:nvSpPr>
              <p:cNvPr id="187414" name="CasellaDiTesto 12"/>
              <p:cNvSpPr txBox="1">
                <a:spLocks noChangeArrowheads="1"/>
              </p:cNvSpPr>
              <p:nvPr/>
            </p:nvSpPr>
            <p:spPr bwMode="auto">
              <a:xfrm>
                <a:off x="1357294" y="857232"/>
                <a:ext cx="1571636" cy="646331"/>
              </a:xfrm>
              <a:prstGeom prst="rect">
                <a:avLst/>
              </a:prstGeom>
              <a:noFill/>
              <a:ln w="9525">
                <a:noFill/>
                <a:miter lim="800000"/>
                <a:headEnd/>
                <a:tailEnd/>
              </a:ln>
            </p:spPr>
            <p:txBody>
              <a:bodyPr>
                <a:spAutoFit/>
              </a:bodyPr>
              <a:lstStyle/>
              <a:p>
                <a:pPr algn="ctr"/>
                <a:r>
                  <a:rPr lang="it-IT" b="1"/>
                  <a:t>120</a:t>
                </a:r>
              </a:p>
              <a:p>
                <a:pPr algn="ctr"/>
                <a:r>
                  <a:rPr lang="it-IT" b="1"/>
                  <a:t>MeV/u</a:t>
                </a:r>
              </a:p>
            </p:txBody>
          </p:sp>
        </p:grpSp>
        <p:cxnSp>
          <p:nvCxnSpPr>
            <p:cNvPr id="187412" name="Connettore 2 20"/>
            <p:cNvCxnSpPr>
              <a:cxnSpLocks noChangeShapeType="1"/>
              <a:stCxn id="187413" idx="4"/>
            </p:cNvCxnSpPr>
            <p:nvPr/>
          </p:nvCxnSpPr>
          <p:spPr bwMode="auto">
            <a:xfrm rot="5400000">
              <a:off x="2875352" y="3839769"/>
              <a:ext cx="714380" cy="464347"/>
            </a:xfrm>
            <a:prstGeom prst="straightConnector1">
              <a:avLst/>
            </a:prstGeom>
            <a:noFill/>
            <a:ln w="28575" algn="ctr">
              <a:solidFill>
                <a:schemeClr val="bg1"/>
              </a:solidFill>
              <a:round/>
              <a:headEnd/>
              <a:tailEnd type="arrow" w="med" len="med"/>
            </a:ln>
          </p:spPr>
        </p:cxnSp>
      </p:grpSp>
      <p:grpSp>
        <p:nvGrpSpPr>
          <p:cNvPr id="187396" name="Gruppo 31"/>
          <p:cNvGrpSpPr>
            <a:grpSpLocks/>
          </p:cNvGrpSpPr>
          <p:nvPr/>
        </p:nvGrpSpPr>
        <p:grpSpPr bwMode="auto">
          <a:xfrm>
            <a:off x="9501188" y="2786063"/>
            <a:ext cx="1428750" cy="3286125"/>
            <a:chOff x="5929322" y="3214686"/>
            <a:chExt cx="1428760" cy="3286148"/>
          </a:xfrm>
        </p:grpSpPr>
        <p:grpSp>
          <p:nvGrpSpPr>
            <p:cNvPr id="187407" name="Gruppo 18"/>
            <p:cNvGrpSpPr>
              <a:grpSpLocks/>
            </p:cNvGrpSpPr>
            <p:nvPr/>
          </p:nvGrpSpPr>
          <p:grpSpPr bwMode="auto">
            <a:xfrm>
              <a:off x="5929322" y="3214686"/>
              <a:ext cx="1428760" cy="714380"/>
              <a:chOff x="5429256" y="3500438"/>
              <a:chExt cx="1428760" cy="714380"/>
            </a:xfrm>
          </p:grpSpPr>
          <p:sp>
            <p:nvSpPr>
              <p:cNvPr id="187409" name="Ovale 17"/>
              <p:cNvSpPr>
                <a:spLocks noChangeArrowheads="1"/>
              </p:cNvSpPr>
              <p:nvPr/>
            </p:nvSpPr>
            <p:spPr bwMode="auto">
              <a:xfrm>
                <a:off x="5572132" y="3500438"/>
                <a:ext cx="1071570" cy="714380"/>
              </a:xfrm>
              <a:prstGeom prst="ellipse">
                <a:avLst/>
              </a:prstGeom>
              <a:solidFill>
                <a:schemeClr val="bg1">
                  <a:alpha val="25098"/>
                </a:schemeClr>
              </a:solidFill>
              <a:ln w="28575" algn="ctr">
                <a:noFill/>
                <a:round/>
                <a:headEnd/>
                <a:tailEnd type="triangle" w="med" len="med"/>
              </a:ln>
            </p:spPr>
            <p:txBody>
              <a:bodyPr>
                <a:spAutoFit/>
              </a:bodyPr>
              <a:lstStyle/>
              <a:p>
                <a:pPr algn="ctr">
                  <a:spcBef>
                    <a:spcPct val="50000"/>
                  </a:spcBef>
                </a:pPr>
                <a:endParaRPr lang="it-IT" sz="2000">
                  <a:solidFill>
                    <a:schemeClr val="folHlink"/>
                  </a:solidFill>
                </a:endParaRPr>
              </a:p>
            </p:txBody>
          </p:sp>
          <p:sp>
            <p:nvSpPr>
              <p:cNvPr id="187410" name="CasellaDiTesto 16"/>
              <p:cNvSpPr txBox="1">
                <a:spLocks noChangeArrowheads="1"/>
              </p:cNvSpPr>
              <p:nvPr/>
            </p:nvSpPr>
            <p:spPr bwMode="auto">
              <a:xfrm>
                <a:off x="5429256" y="3500438"/>
                <a:ext cx="1428760" cy="646331"/>
              </a:xfrm>
              <a:prstGeom prst="rect">
                <a:avLst/>
              </a:prstGeom>
              <a:noFill/>
              <a:ln w="9525">
                <a:noFill/>
                <a:miter lim="800000"/>
                <a:headEnd/>
                <a:tailEnd/>
              </a:ln>
            </p:spPr>
            <p:txBody>
              <a:bodyPr>
                <a:spAutoFit/>
              </a:bodyPr>
              <a:lstStyle/>
              <a:p>
                <a:pPr algn="ctr"/>
                <a:r>
                  <a:rPr lang="it-IT" b="1"/>
                  <a:t>400</a:t>
                </a:r>
              </a:p>
              <a:p>
                <a:pPr algn="ctr"/>
                <a:r>
                  <a:rPr lang="it-IT" b="1"/>
                  <a:t>MeV/u</a:t>
                </a:r>
              </a:p>
            </p:txBody>
          </p:sp>
        </p:grpSp>
        <p:cxnSp>
          <p:nvCxnSpPr>
            <p:cNvPr id="187408" name="Connettore 2 24"/>
            <p:cNvCxnSpPr>
              <a:cxnSpLocks noChangeShapeType="1"/>
              <a:stCxn id="187409" idx="4"/>
            </p:cNvCxnSpPr>
            <p:nvPr/>
          </p:nvCxnSpPr>
          <p:spPr bwMode="auto">
            <a:xfrm rot="16200000" flipH="1">
              <a:off x="5482835" y="5054213"/>
              <a:ext cx="2571768" cy="321473"/>
            </a:xfrm>
            <a:prstGeom prst="straightConnector1">
              <a:avLst/>
            </a:prstGeom>
            <a:noFill/>
            <a:ln w="28575" algn="ctr">
              <a:solidFill>
                <a:schemeClr val="bg1"/>
              </a:solidFill>
              <a:round/>
              <a:headEnd/>
              <a:tailEnd type="arrow" w="med" len="med"/>
            </a:ln>
          </p:spPr>
        </p:cxnSp>
      </p:grpSp>
      <p:grpSp>
        <p:nvGrpSpPr>
          <p:cNvPr id="187397" name="Groupe 23"/>
          <p:cNvGrpSpPr>
            <a:grpSpLocks/>
          </p:cNvGrpSpPr>
          <p:nvPr/>
        </p:nvGrpSpPr>
        <p:grpSpPr bwMode="auto">
          <a:xfrm>
            <a:off x="9572625" y="5572125"/>
            <a:ext cx="6000750" cy="890588"/>
            <a:chOff x="3000364" y="5467665"/>
            <a:chExt cx="6000792" cy="890293"/>
          </a:xfrm>
        </p:grpSpPr>
        <p:sp>
          <p:nvSpPr>
            <p:cNvPr id="187419" name="Text Box 8"/>
            <p:cNvSpPr txBox="1">
              <a:spLocks noChangeArrowheads="1"/>
            </p:cNvSpPr>
            <p:nvPr/>
          </p:nvSpPr>
          <p:spPr bwMode="auto">
            <a:xfrm>
              <a:off x="3000364" y="5926301"/>
              <a:ext cx="6000792" cy="431657"/>
            </a:xfrm>
            <a:prstGeom prst="rect">
              <a:avLst/>
            </a:prstGeom>
            <a:solidFill>
              <a:schemeClr val="accent6"/>
            </a:solidFill>
            <a:ln w="12700" cap="sq">
              <a:noFill/>
              <a:miter lim="800000"/>
              <a:headEnd type="none" w="sm" len="sm"/>
              <a:tailEnd type="none" w="sm" len="sm"/>
            </a:ln>
          </p:spPr>
          <p:txBody>
            <a:bodyPr>
              <a:spAutoFit/>
            </a:bodyPr>
            <a:lstStyle/>
            <a:p>
              <a:pPr algn="r">
                <a:spcBef>
                  <a:spcPts val="600"/>
                </a:spcBef>
                <a:defRPr/>
              </a:pPr>
              <a:r>
                <a:rPr lang="it-IT" sz="2200" b="1"/>
                <a:t>CArbon BOoster for Therapy in Oncology</a:t>
              </a:r>
              <a:endParaRPr lang="it-IT" sz="2200"/>
            </a:p>
          </p:txBody>
        </p:sp>
        <p:sp>
          <p:nvSpPr>
            <p:cNvPr id="187420" name="Text Box 8"/>
            <p:cNvSpPr txBox="1">
              <a:spLocks noChangeArrowheads="1"/>
            </p:cNvSpPr>
            <p:nvPr/>
          </p:nvSpPr>
          <p:spPr bwMode="auto">
            <a:xfrm>
              <a:off x="3000364" y="5467665"/>
              <a:ext cx="2357455" cy="461810"/>
            </a:xfrm>
            <a:prstGeom prst="rect">
              <a:avLst/>
            </a:prstGeom>
            <a:solidFill>
              <a:schemeClr val="accent6"/>
            </a:solidFill>
            <a:ln w="12700" cap="sq">
              <a:noFill/>
              <a:miter lim="800000"/>
              <a:headEnd type="none" w="sm" len="sm"/>
              <a:tailEnd type="none" w="sm" len="sm"/>
            </a:ln>
          </p:spPr>
          <p:txBody>
            <a:bodyPr>
              <a:spAutoFit/>
            </a:bodyPr>
            <a:lstStyle/>
            <a:p>
              <a:pPr algn="ctr">
                <a:spcBef>
                  <a:spcPts val="600"/>
                </a:spcBef>
                <a:defRPr/>
              </a:pPr>
              <a:r>
                <a:rPr lang="it-IT" sz="2400" b="1" dirty="0"/>
                <a:t>  CABOTO = </a:t>
              </a:r>
              <a:endParaRPr lang="it-IT" sz="2400" dirty="0"/>
            </a:p>
          </p:txBody>
        </p:sp>
      </p:grpSp>
      <p:sp>
        <p:nvSpPr>
          <p:cNvPr id="187398" name="Footer Placeholder 24"/>
          <p:cNvSpPr>
            <a:spLocks noGrp="1"/>
          </p:cNvSpPr>
          <p:nvPr>
            <p:ph type="ftr" sz="quarter" idx="11"/>
          </p:nvPr>
        </p:nvSpPr>
        <p:spPr>
          <a:noFill/>
        </p:spPr>
        <p:txBody>
          <a:bodyPr/>
          <a:lstStyle/>
          <a:p>
            <a:pPr fontAlgn="base">
              <a:spcAft>
                <a:spcPct val="0"/>
              </a:spcAft>
            </a:pPr>
            <a:r>
              <a:rPr lang="en-US" smtClean="0"/>
              <a:t>Silvia Verdú-Andrés</a:t>
            </a:r>
          </a:p>
        </p:txBody>
      </p:sp>
      <p:sp>
        <p:nvSpPr>
          <p:cNvPr id="26" name="Ellipse 26"/>
          <p:cNvSpPr/>
          <p:nvPr/>
        </p:nvSpPr>
        <p:spPr bwMode="auto">
          <a:xfrm>
            <a:off x="2571736" y="3580754"/>
            <a:ext cx="6143668" cy="562626"/>
          </a:xfrm>
          <a:prstGeom prst="ellipse">
            <a:avLst/>
          </a:prstGeom>
          <a:noFill/>
          <a:ln w="28575" cap="flat" cmpd="sng" algn="ctr">
            <a:solidFill>
              <a:srgbClr val="FF0000"/>
            </a:solidFill>
            <a:prstDash val="solid"/>
            <a:round/>
            <a:headEnd type="none" w="med" len="med"/>
            <a:tailEnd type="triangle" w="med" len="med"/>
          </a:ln>
          <a:effectLst/>
          <a:scene3d>
            <a:camera prst="orthographicFront">
              <a:rot lat="0" lon="0" rev="9480000"/>
            </a:camera>
            <a:lightRig rig="threePt" dir="t"/>
          </a:scene3d>
        </p:spPr>
        <p:txBody>
          <a:bodyPr>
            <a:spAutoFit/>
          </a:bodyPr>
          <a:lstStyle/>
          <a:p>
            <a:pPr algn="ctr">
              <a:spcBef>
                <a:spcPct val="50000"/>
              </a:spcBef>
              <a:defRPr/>
            </a:pPr>
            <a:endParaRPr lang="it-IT" sz="2000">
              <a:solidFill>
                <a:schemeClr val="folHlink"/>
              </a:solidFill>
            </a:endParaRPr>
          </a:p>
        </p:txBody>
      </p:sp>
      <p:sp>
        <p:nvSpPr>
          <p:cNvPr id="28" name="CasellaDiTesto 8"/>
          <p:cNvSpPr txBox="1"/>
          <p:nvPr/>
        </p:nvSpPr>
        <p:spPr bwMode="auto">
          <a:xfrm>
            <a:off x="4429124" y="2416729"/>
            <a:ext cx="2928937" cy="369329"/>
          </a:xfrm>
          <a:prstGeom prst="rect">
            <a:avLst/>
          </a:prstGeom>
          <a:noFill/>
          <a:scene3d>
            <a:camera prst="orthographicFront">
              <a:rot lat="0" lon="0" rev="20280000"/>
            </a:camera>
            <a:lightRig rig="threePt" dir="t"/>
          </a:scene3d>
        </p:spPr>
        <p:txBody>
          <a:bodyPr>
            <a:spAutoFit/>
          </a:bodyPr>
          <a:lstStyle/>
          <a:p>
            <a:pPr>
              <a:defRPr/>
            </a:pPr>
            <a:r>
              <a:rPr lang="en-GB" b="1" dirty="0">
                <a:solidFill>
                  <a:srgbClr val="FF0000"/>
                </a:solidFill>
                <a:ea typeface="ＭＳ Ｐゴシック" pitchFamily="34" charset="-128"/>
              </a:rPr>
              <a:t>CELL COUPLED LINAC</a:t>
            </a:r>
            <a:endParaRPr lang="it-IT" dirty="0">
              <a:solidFill>
                <a:srgbClr val="FF0000"/>
              </a:solidFill>
            </a:endParaRPr>
          </a:p>
        </p:txBody>
      </p:sp>
      <p:sp>
        <p:nvSpPr>
          <p:cNvPr id="187401" name="Segnaposto contenuto 2"/>
          <p:cNvSpPr>
            <a:spLocks noGrp="1"/>
          </p:cNvSpPr>
          <p:nvPr>
            <p:ph idx="1"/>
          </p:nvPr>
        </p:nvSpPr>
        <p:spPr>
          <a:xfrm>
            <a:off x="10287000" y="2857500"/>
            <a:ext cx="4643438" cy="1500188"/>
          </a:xfrm>
          <a:solidFill>
            <a:schemeClr val="accent2">
              <a:alpha val="79999"/>
            </a:schemeClr>
          </a:solidFill>
        </p:spPr>
        <p:txBody>
          <a:bodyPr/>
          <a:lstStyle/>
          <a:p>
            <a:r>
              <a:rPr lang="it-IT" b="1" smtClean="0"/>
              <a:t>Cell Coupled Linac</a:t>
            </a:r>
            <a:r>
              <a:rPr lang="it-IT" smtClean="0"/>
              <a:t> </a:t>
            </a:r>
          </a:p>
          <a:p>
            <a:r>
              <a:rPr lang="it-IT" smtClean="0"/>
              <a:t>RF frequency: </a:t>
            </a:r>
            <a:r>
              <a:rPr lang="it-IT" b="1" smtClean="0"/>
              <a:t>5.7 GHz</a:t>
            </a:r>
          </a:p>
          <a:p>
            <a:r>
              <a:rPr lang="it-IT" b="1" smtClean="0"/>
              <a:t>18 accelerating modules</a:t>
            </a:r>
            <a:r>
              <a:rPr lang="it-IT" smtClean="0"/>
              <a:t> - Length of each module ~ 1.3 m</a:t>
            </a:r>
          </a:p>
          <a:p>
            <a:r>
              <a:rPr lang="it-IT" b="1" smtClean="0"/>
              <a:t>High gradient </a:t>
            </a:r>
            <a:r>
              <a:rPr lang="it-IT" smtClean="0"/>
              <a:t>: 40 MV/m </a:t>
            </a:r>
            <a:r>
              <a:rPr lang="it-IT" u="sng" smtClean="0">
                <a:solidFill>
                  <a:schemeClr val="tx1"/>
                </a:solidFill>
              </a:rPr>
              <a:t>(TERA+CLIC collaboration)</a:t>
            </a:r>
          </a:p>
        </p:txBody>
      </p:sp>
      <p:sp>
        <p:nvSpPr>
          <p:cNvPr id="38" name="Explosion 1 37"/>
          <p:cNvSpPr/>
          <p:nvPr/>
        </p:nvSpPr>
        <p:spPr bwMode="auto">
          <a:xfrm>
            <a:off x="428625" y="-315913"/>
            <a:ext cx="8715375" cy="7464426"/>
          </a:xfrm>
          <a:prstGeom prst="irregularSeal1">
            <a:avLst/>
          </a:prstGeom>
          <a:ln>
            <a:headEnd type="none" w="med" len="med"/>
            <a:tailEnd type="triangle" w="med" len="med"/>
          </a:ln>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spcBef>
                <a:spcPct val="50000"/>
              </a:spcBef>
              <a:defRPr/>
            </a:pPr>
            <a:endParaRPr lang="fr-CH" sz="2000" dirty="0">
              <a:solidFill>
                <a:schemeClr val="folHlink"/>
              </a:solidFill>
              <a:sym typeface="Wingdings" pitchFamily="2" charset="2"/>
            </a:endParaRPr>
          </a:p>
          <a:p>
            <a:pPr algn="ctr">
              <a:spcBef>
                <a:spcPct val="50000"/>
              </a:spcBef>
              <a:defRPr/>
            </a:pPr>
            <a:r>
              <a:rPr lang="fr-CH" sz="2000" b="1" i="1" dirty="0" err="1">
                <a:solidFill>
                  <a:srgbClr val="FFFF00"/>
                </a:solidFill>
              </a:rPr>
              <a:t>Higher</a:t>
            </a:r>
            <a:r>
              <a:rPr lang="fr-CH" sz="2000" b="1" i="1" dirty="0">
                <a:solidFill>
                  <a:srgbClr val="FFFF00"/>
                </a:solidFill>
              </a:rPr>
              <a:t>  </a:t>
            </a:r>
            <a:r>
              <a:rPr lang="fr-CH" sz="2000" b="1" i="1" dirty="0" err="1">
                <a:solidFill>
                  <a:srgbClr val="FFFF00"/>
                </a:solidFill>
              </a:rPr>
              <a:t>accelerating</a:t>
            </a:r>
            <a:r>
              <a:rPr lang="fr-CH" sz="2000" b="1" i="1" dirty="0">
                <a:solidFill>
                  <a:srgbClr val="FFFF00"/>
                </a:solidFill>
              </a:rPr>
              <a:t> gradients </a:t>
            </a:r>
          </a:p>
          <a:p>
            <a:pPr algn="ctr">
              <a:spcBef>
                <a:spcPct val="50000"/>
              </a:spcBef>
              <a:buFont typeface="Wingdings"/>
              <a:buChar char="à"/>
              <a:defRPr/>
            </a:pPr>
            <a:r>
              <a:rPr lang="fr-CH" sz="2000" b="1" i="1" dirty="0" err="1">
                <a:sym typeface="Wingdings" pitchFamily="2" charset="2"/>
              </a:rPr>
              <a:t>Smaller</a:t>
            </a:r>
            <a:r>
              <a:rPr lang="fr-CH" sz="2000" b="1" i="1" dirty="0">
                <a:sym typeface="Wingdings" pitchFamily="2" charset="2"/>
              </a:rPr>
              <a:t>  </a:t>
            </a:r>
            <a:r>
              <a:rPr lang="fr-CH" sz="2000" b="1" i="1" dirty="0" err="1">
                <a:sym typeface="Wingdings" pitchFamily="2" charset="2"/>
              </a:rPr>
              <a:t>complex</a:t>
            </a:r>
            <a:r>
              <a:rPr lang="fr-CH" sz="2000" b="1" i="1" dirty="0">
                <a:sym typeface="Wingdings" pitchFamily="2" charset="2"/>
              </a:rPr>
              <a:t>!</a:t>
            </a:r>
          </a:p>
          <a:p>
            <a:pPr algn="ctr">
              <a:spcBef>
                <a:spcPct val="50000"/>
              </a:spcBef>
              <a:defRPr/>
            </a:pPr>
            <a:endParaRPr lang="fr-CH" sz="2000" dirty="0">
              <a:solidFill>
                <a:schemeClr val="folHlink"/>
              </a:solidFill>
              <a:sym typeface="Wingdings" pitchFamily="2" charset="2"/>
            </a:endParaRPr>
          </a:p>
          <a:p>
            <a:pPr algn="ctr">
              <a:spcBef>
                <a:spcPct val="50000"/>
              </a:spcBef>
              <a:defRPr/>
            </a:pPr>
            <a:endParaRPr lang="fr-CH" sz="2000" dirty="0">
              <a:solidFill>
                <a:schemeClr val="folHlink"/>
              </a:solidFill>
              <a:sym typeface="Wingdings" pitchFamily="2" charset="2"/>
            </a:endParaRPr>
          </a:p>
          <a:p>
            <a:pPr algn="ctr">
              <a:spcBef>
                <a:spcPct val="50000"/>
              </a:spcBef>
              <a:defRPr/>
            </a:pPr>
            <a:endParaRPr lang="fr-CH" sz="2000" dirty="0">
              <a:solidFill>
                <a:schemeClr val="folHlink"/>
              </a:solidFill>
              <a:sym typeface="Wingdings" pitchFamily="2" charset="2"/>
            </a:endParaRPr>
          </a:p>
        </p:txBody>
      </p:sp>
      <p:sp>
        <p:nvSpPr>
          <p:cNvPr id="187403" name="Slide Number Placeholder 23"/>
          <p:cNvSpPr>
            <a:spLocks noGrp="1"/>
          </p:cNvSpPr>
          <p:nvPr>
            <p:ph type="sldNum" sz="quarter" idx="12"/>
          </p:nvPr>
        </p:nvSpPr>
        <p:spPr>
          <a:noFill/>
        </p:spPr>
        <p:txBody>
          <a:bodyPr/>
          <a:lstStyle/>
          <a:p>
            <a:pPr fontAlgn="base">
              <a:spcAft>
                <a:spcPct val="0"/>
              </a:spcAft>
            </a:pPr>
            <a:fld id="{137730D3-A285-423E-99A5-FDFB9CE54B3B}" type="slidenum">
              <a:rPr lang="en-US" smtClean="0"/>
              <a:pPr fontAlgn="base">
                <a:spcAft>
                  <a:spcPct val="0"/>
                </a:spcAft>
              </a:pPr>
              <a:t>5</a:t>
            </a:fld>
            <a:endParaRPr lang="en-US" smtClean="0"/>
          </a:p>
        </p:txBody>
      </p:sp>
      <p:sp>
        <p:nvSpPr>
          <p:cNvPr id="41" name="Oval 40"/>
          <p:cNvSpPr/>
          <p:nvPr/>
        </p:nvSpPr>
        <p:spPr bwMode="auto">
          <a:xfrm>
            <a:off x="1476375" y="3213100"/>
            <a:ext cx="6264275" cy="1755775"/>
          </a:xfrm>
          <a:prstGeom prst="ellipse">
            <a:avLst/>
          </a:prstGeom>
          <a:ln>
            <a:headEnd type="none" w="med" len="med"/>
            <a:tailEnd type="triangle" w="med" len="med"/>
          </a:ln>
        </p:spPr>
        <p:style>
          <a:lnRef idx="2">
            <a:schemeClr val="accent3"/>
          </a:lnRef>
          <a:fillRef idx="1">
            <a:schemeClr val="lt1"/>
          </a:fillRef>
          <a:effectRef idx="0">
            <a:schemeClr val="accent3"/>
          </a:effectRef>
          <a:fontRef idx="minor">
            <a:schemeClr val="dk1"/>
          </a:fontRef>
        </p:style>
        <p:txBody>
          <a:bodyPr>
            <a:spAutoFit/>
          </a:bodyPr>
          <a:lstStyle/>
          <a:p>
            <a:pPr>
              <a:spcBef>
                <a:spcPct val="50000"/>
              </a:spcBef>
              <a:defRPr/>
            </a:pPr>
            <a:r>
              <a:rPr lang="fr-CH" sz="1600" b="1" i="1">
                <a:solidFill>
                  <a:schemeClr val="bg2"/>
                </a:solidFill>
                <a:effectLst>
                  <a:outerShdw blurRad="38100" dist="38100" dir="2700000" algn="tl">
                    <a:srgbClr val="C0C0C0"/>
                  </a:outerShdw>
                </a:effectLst>
                <a:sym typeface="Wingdings" pitchFamily="2" charset="2"/>
              </a:rPr>
              <a:t>Cyclinac:</a:t>
            </a:r>
          </a:p>
          <a:p>
            <a:pPr algn="ctr">
              <a:spcBef>
                <a:spcPct val="50000"/>
              </a:spcBef>
              <a:defRPr/>
            </a:pPr>
            <a:r>
              <a:rPr lang="fr-CH" sz="2000">
                <a:solidFill>
                  <a:schemeClr val="accent2"/>
                </a:solidFill>
                <a:sym typeface="Wingdings" pitchFamily="2" charset="2"/>
              </a:rPr>
              <a:t>E</a:t>
            </a:r>
            <a:r>
              <a:rPr lang="fr-CH" sz="2000" baseline="-25000">
                <a:solidFill>
                  <a:schemeClr val="accent2"/>
                </a:solidFill>
                <a:sym typeface="Wingdings" pitchFamily="2" charset="2"/>
              </a:rPr>
              <a:t>0</a:t>
            </a:r>
            <a:r>
              <a:rPr lang="fr-CH" sz="2000">
                <a:solidFill>
                  <a:schemeClr val="accent2"/>
                </a:solidFill>
                <a:sym typeface="Wingdings" pitchFamily="2" charset="2"/>
              </a:rPr>
              <a:t> ~  40 MV/m   E</a:t>
            </a:r>
            <a:r>
              <a:rPr lang="fr-CH" sz="2000" baseline="-25000">
                <a:solidFill>
                  <a:schemeClr val="accent2"/>
                </a:solidFill>
                <a:sym typeface="Wingdings" pitchFamily="2" charset="2"/>
              </a:rPr>
              <a:t>Max</a:t>
            </a:r>
            <a:r>
              <a:rPr lang="fr-CH" sz="2000">
                <a:solidFill>
                  <a:schemeClr val="accent2"/>
                </a:solidFill>
                <a:sym typeface="Wingdings" pitchFamily="2" charset="2"/>
              </a:rPr>
              <a:t> ~ 200 MV/m  </a:t>
            </a:r>
          </a:p>
          <a:p>
            <a:pPr algn="ctr">
              <a:spcBef>
                <a:spcPct val="50000"/>
              </a:spcBef>
              <a:defRPr/>
            </a:pPr>
            <a:r>
              <a:rPr lang="fr-CH" sz="2000">
                <a:solidFill>
                  <a:schemeClr val="accent2"/>
                </a:solidFill>
                <a:sym typeface="Wingdings" pitchFamily="2" charset="2"/>
              </a:rPr>
              <a:t>BDR ~ 10</a:t>
            </a:r>
            <a:r>
              <a:rPr lang="fr-CH" sz="2000" baseline="30000">
                <a:solidFill>
                  <a:schemeClr val="accent2"/>
                </a:solidFill>
                <a:sym typeface="Wingdings" pitchFamily="2" charset="2"/>
              </a:rPr>
              <a:t>-6</a:t>
            </a:r>
            <a:r>
              <a:rPr lang="fr-CH" sz="2000">
                <a:solidFill>
                  <a:schemeClr val="accent2"/>
                </a:solidFill>
                <a:sym typeface="Wingdings" pitchFamily="2" charset="2"/>
              </a:rPr>
              <a:t> bpp/m in 30 m</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Footer Placeholder 4"/>
          <p:cNvSpPr txBox="1">
            <a:spLocks noGrp="1"/>
          </p:cNvSpPr>
          <p:nvPr/>
        </p:nvSpPr>
        <p:spPr bwMode="auto">
          <a:xfrm>
            <a:off x="3581400" y="6475413"/>
            <a:ext cx="2971800" cy="247650"/>
          </a:xfrm>
          <a:prstGeom prst="rect">
            <a:avLst/>
          </a:prstGeom>
          <a:noFill/>
          <a:ln w="9525">
            <a:noFill/>
            <a:miter lim="800000"/>
            <a:headEnd/>
            <a:tailEnd/>
          </a:ln>
        </p:spPr>
        <p:txBody>
          <a:bodyPr lIns="92075" tIns="46038" rIns="92075" bIns="46038" anchor="ctr">
            <a:spAutoFit/>
          </a:bodyPr>
          <a:lstStyle/>
          <a:p>
            <a:r>
              <a:rPr lang="en-US" sz="1000">
                <a:latin typeface="Arial Unicode MS" pitchFamily="34" charset="-128"/>
              </a:rPr>
              <a:t>Silvia Verdú-Andrés</a:t>
            </a:r>
          </a:p>
        </p:txBody>
      </p:sp>
      <p:sp>
        <p:nvSpPr>
          <p:cNvPr id="11" name="Titolo 1"/>
          <p:cNvSpPr txBox="1">
            <a:spLocks/>
          </p:cNvSpPr>
          <p:nvPr/>
        </p:nvSpPr>
        <p:spPr bwMode="auto">
          <a:xfrm>
            <a:off x="1157288" y="95250"/>
            <a:ext cx="7772400" cy="1017588"/>
          </a:xfrm>
          <a:prstGeom prst="rect">
            <a:avLst/>
          </a:prstGeom>
          <a:gradFill rotWithShape="0">
            <a:gsLst>
              <a:gs pos="0">
                <a:schemeClr val="accent2"/>
              </a:gs>
              <a:gs pos="100000">
                <a:schemeClr val="accent2">
                  <a:gamma/>
                  <a:tint val="52941"/>
                  <a:invGamma/>
                </a:schemeClr>
              </a:gs>
            </a:gsLst>
            <a:lin ang="0" scaled="1"/>
          </a:gradFill>
          <a:ln w="9525">
            <a:noFill/>
            <a:miter lim="800000"/>
            <a:headEnd/>
            <a:tailEnd/>
          </a:ln>
          <a:effectLst/>
        </p:spPr>
        <p:txBody>
          <a:bodyPr lIns="92075" tIns="46038" rIns="92075" bIns="46038" anchor="ctr">
            <a:spAutoFit/>
          </a:bodyPr>
          <a:lstStyle/>
          <a:p>
            <a:pPr algn="r" eaLnBrk="0" hangingPunct="0">
              <a:defRPr/>
            </a:pPr>
            <a:r>
              <a:rPr lang="fr-CH" sz="3200" b="1" kern="0" dirty="0">
                <a:solidFill>
                  <a:srgbClr val="FFFF00"/>
                </a:solidFill>
                <a:effectLst>
                  <a:outerShdw blurRad="38100" dist="38100" dir="2700000" algn="tl">
                    <a:srgbClr val="000000"/>
                  </a:outerShdw>
                </a:effectLst>
                <a:latin typeface="+mj-lt"/>
                <a:ea typeface="+mj-ea"/>
                <a:cs typeface="+mj-cs"/>
              </a:rPr>
              <a:t>3 GHz </a:t>
            </a:r>
            <a:r>
              <a:rPr lang="fr-CH" sz="3200" b="1" kern="0" dirty="0" err="1">
                <a:solidFill>
                  <a:srgbClr val="FFFF00"/>
                </a:solidFill>
                <a:effectLst>
                  <a:outerShdw blurRad="38100" dist="38100" dir="2700000" algn="tl">
                    <a:srgbClr val="000000"/>
                  </a:outerShdw>
                </a:effectLst>
                <a:latin typeface="+mj-lt"/>
                <a:ea typeface="+mj-ea"/>
                <a:cs typeface="+mj-cs"/>
              </a:rPr>
              <a:t>high</a:t>
            </a:r>
            <a:r>
              <a:rPr lang="fr-CH" sz="3200" b="1" kern="0" dirty="0">
                <a:solidFill>
                  <a:srgbClr val="FFFF00"/>
                </a:solidFill>
                <a:effectLst>
                  <a:outerShdw blurRad="38100" dist="38100" dir="2700000" algn="tl">
                    <a:srgbClr val="000000"/>
                  </a:outerShdw>
                </a:effectLst>
                <a:latin typeface="+mj-lt"/>
                <a:ea typeface="+mj-ea"/>
                <a:cs typeface="+mj-cs"/>
              </a:rPr>
              <a:t>-gradient test:</a:t>
            </a:r>
            <a:r>
              <a:rPr lang="fr-CH" sz="3200" b="1" i="1" kern="0" dirty="0">
                <a:solidFill>
                  <a:srgbClr val="FFFF00"/>
                </a:solidFill>
                <a:effectLst>
                  <a:outerShdw blurRad="38100" dist="38100" dir="2700000" algn="tl">
                    <a:srgbClr val="000000"/>
                  </a:outerShdw>
                </a:effectLst>
                <a:latin typeface="+mj-lt"/>
                <a:ea typeface="+mj-ea"/>
                <a:cs typeface="+mj-cs"/>
              </a:rPr>
              <a:t/>
            </a:r>
            <a:br>
              <a:rPr lang="fr-CH" sz="3200" b="1" i="1" kern="0" dirty="0">
                <a:solidFill>
                  <a:srgbClr val="FFFF00"/>
                </a:solidFill>
                <a:effectLst>
                  <a:outerShdw blurRad="38100" dist="38100" dir="2700000" algn="tl">
                    <a:srgbClr val="000000"/>
                  </a:outerShdw>
                </a:effectLst>
                <a:latin typeface="+mj-lt"/>
                <a:ea typeface="+mj-ea"/>
                <a:cs typeface="+mj-cs"/>
              </a:rPr>
            </a:br>
            <a:r>
              <a:rPr lang="fr-CH" sz="2800" b="1" i="1" kern="0" dirty="0">
                <a:effectLst>
                  <a:outerShdw blurRad="38100" dist="38100" dir="2700000" algn="tl">
                    <a:srgbClr val="000000"/>
                  </a:outerShdw>
                </a:effectLst>
                <a:latin typeface="+mj-lt"/>
                <a:ea typeface="+mj-ea"/>
                <a:cs typeface="+mj-cs"/>
              </a:rPr>
              <a:t>motivation and objectives</a:t>
            </a:r>
            <a:endParaRPr lang="it-IT" sz="3200" b="1" i="1" u="sng" kern="0" dirty="0">
              <a:effectLst>
                <a:outerShdw blurRad="38100" dist="38100" dir="2700000" algn="tl">
                  <a:srgbClr val="000000"/>
                </a:outerShdw>
              </a:effectLst>
              <a:latin typeface="+mj-lt"/>
              <a:ea typeface="+mj-ea"/>
              <a:cs typeface="+mj-cs"/>
            </a:endParaRPr>
          </a:p>
        </p:txBody>
      </p:sp>
      <p:sp>
        <p:nvSpPr>
          <p:cNvPr id="189443" name="Slide Number Placeholder 5"/>
          <p:cNvSpPr txBox="1">
            <a:spLocks noGrp="1"/>
          </p:cNvSpPr>
          <p:nvPr/>
        </p:nvSpPr>
        <p:spPr bwMode="auto">
          <a:xfrm>
            <a:off x="6629400" y="6477000"/>
            <a:ext cx="2438400" cy="244475"/>
          </a:xfrm>
          <a:prstGeom prst="rect">
            <a:avLst/>
          </a:prstGeom>
          <a:noFill/>
          <a:ln w="9525">
            <a:noFill/>
            <a:miter lim="800000"/>
            <a:headEnd/>
            <a:tailEnd/>
          </a:ln>
        </p:spPr>
        <p:txBody>
          <a:bodyPr lIns="92075" tIns="46038" rIns="92075" bIns="46038" anchor="ctr">
            <a:spAutoFit/>
          </a:bodyPr>
          <a:lstStyle/>
          <a:p>
            <a:pPr algn="r"/>
            <a:fld id="{68E99666-36CE-45DA-AD51-DD4CEC63ED1D}" type="slidenum">
              <a:rPr lang="en-US" sz="1000">
                <a:latin typeface="Arial Unicode MS" pitchFamily="34" charset="-128"/>
              </a:rPr>
              <a:pPr algn="r"/>
              <a:t>6</a:t>
            </a:fld>
            <a:endParaRPr lang="en-US" sz="1000">
              <a:latin typeface="Arial Unicode MS" pitchFamily="34"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Footer Placeholder 4"/>
          <p:cNvSpPr>
            <a:spLocks noGrp="1"/>
          </p:cNvSpPr>
          <p:nvPr>
            <p:ph type="ftr" sz="quarter" idx="11"/>
          </p:nvPr>
        </p:nvSpPr>
        <p:spPr>
          <a:xfrm>
            <a:off x="3581400" y="6475413"/>
            <a:ext cx="2971800" cy="247650"/>
          </a:xfrm>
          <a:noFill/>
        </p:spPr>
        <p:txBody>
          <a:bodyPr/>
          <a:lstStyle/>
          <a:p>
            <a:pPr fontAlgn="base">
              <a:spcAft>
                <a:spcPct val="0"/>
              </a:spcAft>
            </a:pPr>
            <a:r>
              <a:rPr lang="en-US" smtClean="0"/>
              <a:t>Silvia Verdú-Andrés</a:t>
            </a:r>
          </a:p>
        </p:txBody>
      </p:sp>
      <p:sp>
        <p:nvSpPr>
          <p:cNvPr id="9" name="TextBox 8"/>
          <p:cNvSpPr txBox="1"/>
          <p:nvPr/>
        </p:nvSpPr>
        <p:spPr>
          <a:xfrm>
            <a:off x="768350" y="1285875"/>
            <a:ext cx="8027988" cy="2032000"/>
          </a:xfrm>
          <a:prstGeom prst="rect">
            <a:avLst/>
          </a:prstGeom>
          <a:noFill/>
        </p:spPr>
        <p:txBody>
          <a:bodyPr wrap="none">
            <a:spAutoFit/>
          </a:bodyPr>
          <a:lstStyle/>
          <a:p>
            <a:pPr>
              <a:lnSpc>
                <a:spcPct val="150000"/>
              </a:lnSpc>
              <a:buFont typeface="Wingdings" pitchFamily="2" charset="2"/>
              <a:buChar char="v"/>
              <a:defRPr/>
            </a:pPr>
            <a:r>
              <a:rPr lang="fr-CH" dirty="0"/>
              <a:t> </a:t>
            </a:r>
            <a:r>
              <a:rPr lang="fr-CH" b="1" u="sng" dirty="0" err="1">
                <a:solidFill>
                  <a:srgbClr val="FFFF00"/>
                </a:solidFill>
              </a:rPr>
              <a:t>Operation</a:t>
            </a:r>
            <a:r>
              <a:rPr lang="fr-CH" b="1" u="sng" dirty="0">
                <a:solidFill>
                  <a:srgbClr val="FFFF00"/>
                </a:solidFill>
              </a:rPr>
              <a:t> </a:t>
            </a:r>
            <a:r>
              <a:rPr lang="fr-CH" b="1" u="sng" dirty="0" err="1">
                <a:solidFill>
                  <a:srgbClr val="FFFF00"/>
                </a:solidFill>
              </a:rPr>
              <a:t>limit</a:t>
            </a:r>
            <a:r>
              <a:rPr lang="fr-CH" b="1" dirty="0">
                <a:solidFill>
                  <a:srgbClr val="FFFF00"/>
                </a:solidFill>
              </a:rPr>
              <a:t> for S-band </a:t>
            </a:r>
            <a:r>
              <a:rPr lang="fr-CH" b="1" dirty="0" err="1">
                <a:solidFill>
                  <a:srgbClr val="FFFF00"/>
                </a:solidFill>
              </a:rPr>
              <a:t>cavities</a:t>
            </a:r>
            <a:r>
              <a:rPr lang="fr-CH" b="1" dirty="0">
                <a:solidFill>
                  <a:srgbClr val="FFFF00"/>
                </a:solidFill>
              </a:rPr>
              <a:t> </a:t>
            </a:r>
            <a:r>
              <a:rPr lang="fr-CH" dirty="0">
                <a:sym typeface="Wingdings" pitchFamily="2" charset="2"/>
              </a:rPr>
              <a:t> </a:t>
            </a:r>
            <a:r>
              <a:rPr lang="fr-CH" dirty="0">
                <a:effectLst>
                  <a:outerShdw blurRad="38100" dist="38100" dir="2700000" algn="tl">
                    <a:srgbClr val="000000">
                      <a:alpha val="43137"/>
                    </a:srgbClr>
                  </a:outerShdw>
                </a:effectLst>
                <a:sym typeface="Wingdings" pitchFamily="2" charset="2"/>
              </a:rPr>
              <a:t>Break Down Rate </a:t>
            </a:r>
            <a:r>
              <a:rPr lang="fr-CH" b="1" dirty="0">
                <a:effectLst>
                  <a:outerShdw blurRad="38100" dist="38100" dir="2700000" algn="tl">
                    <a:srgbClr val="000000">
                      <a:alpha val="43137"/>
                    </a:srgbClr>
                  </a:outerShdw>
                </a:effectLst>
                <a:sym typeface="Wingdings" pitchFamily="2" charset="2"/>
              </a:rPr>
              <a:t>BDR</a:t>
            </a:r>
            <a:r>
              <a:rPr lang="fr-CH" dirty="0">
                <a:effectLst>
                  <a:outerShdw blurRad="38100" dist="38100" dir="2700000" algn="tl">
                    <a:srgbClr val="000000">
                      <a:alpha val="43137"/>
                    </a:srgbClr>
                  </a:outerShdw>
                </a:effectLst>
                <a:sym typeface="Wingdings" pitchFamily="2" charset="2"/>
              </a:rPr>
              <a:t> per </a:t>
            </a:r>
            <a:r>
              <a:rPr lang="fr-CH" dirty="0" err="1">
                <a:effectLst>
                  <a:outerShdw blurRad="38100" dist="38100" dir="2700000" algn="tl">
                    <a:srgbClr val="000000">
                      <a:alpha val="43137"/>
                    </a:srgbClr>
                  </a:outerShdw>
                </a:effectLst>
                <a:sym typeface="Wingdings" pitchFamily="2" charset="2"/>
              </a:rPr>
              <a:t>length</a:t>
            </a:r>
            <a:endParaRPr lang="fr-CH" dirty="0">
              <a:effectLst>
                <a:outerShdw blurRad="38100" dist="38100" dir="2700000" algn="tl">
                  <a:srgbClr val="000000">
                    <a:alpha val="43137"/>
                  </a:srgbClr>
                </a:outerShdw>
              </a:effectLst>
              <a:sym typeface="Wingdings" pitchFamily="2" charset="2"/>
            </a:endParaRPr>
          </a:p>
          <a:p>
            <a:pPr>
              <a:lnSpc>
                <a:spcPct val="150000"/>
              </a:lnSpc>
              <a:defRPr/>
            </a:pPr>
            <a:r>
              <a:rPr lang="fr-CH" dirty="0">
                <a:sym typeface="Wingdings" pitchFamily="2" charset="2"/>
              </a:rPr>
              <a:t>       </a:t>
            </a:r>
            <a:r>
              <a:rPr lang="fr-CH" dirty="0" err="1">
                <a:sym typeface="Wingdings" pitchFamily="2" charset="2"/>
              </a:rPr>
              <a:t>Limit</a:t>
            </a:r>
            <a:r>
              <a:rPr lang="fr-CH" dirty="0">
                <a:sym typeface="Wingdings" pitchFamily="2" charset="2"/>
              </a:rPr>
              <a:t> </a:t>
            </a:r>
            <a:r>
              <a:rPr lang="fr-CH" dirty="0" err="1">
                <a:sym typeface="Wingdings" pitchFamily="2" charset="2"/>
              </a:rPr>
              <a:t>given</a:t>
            </a:r>
            <a:r>
              <a:rPr lang="fr-CH" dirty="0">
                <a:sym typeface="Wingdings" pitchFamily="2" charset="2"/>
              </a:rPr>
              <a:t> by:</a:t>
            </a:r>
          </a:p>
          <a:p>
            <a:pPr lvl="1">
              <a:lnSpc>
                <a:spcPct val="150000"/>
              </a:lnSpc>
              <a:buFont typeface="Wingdings" pitchFamily="2" charset="2"/>
              <a:buChar char="§"/>
              <a:defRPr/>
            </a:pPr>
            <a:r>
              <a:rPr lang="fr-CH" dirty="0"/>
              <a:t> surface </a:t>
            </a:r>
            <a:r>
              <a:rPr lang="fr-CH" dirty="0" err="1"/>
              <a:t>field</a:t>
            </a:r>
            <a:r>
              <a:rPr lang="fr-CH" dirty="0"/>
              <a:t> </a:t>
            </a:r>
            <a:r>
              <a:rPr lang="fr-CH" dirty="0">
                <a:solidFill>
                  <a:schemeClr val="accent5">
                    <a:lumMod val="75000"/>
                  </a:schemeClr>
                </a:solidFill>
                <a:effectLst>
                  <a:outerShdw blurRad="38100" dist="38100" dir="2700000" algn="tl">
                    <a:srgbClr val="000000">
                      <a:alpha val="43137"/>
                    </a:srgbClr>
                  </a:outerShdw>
                </a:effectLst>
              </a:rPr>
              <a:t>E</a:t>
            </a:r>
            <a:r>
              <a:rPr lang="fr-CH" baseline="-25000" dirty="0">
                <a:solidFill>
                  <a:schemeClr val="accent5">
                    <a:lumMod val="75000"/>
                  </a:schemeClr>
                </a:solidFill>
                <a:effectLst>
                  <a:outerShdw blurRad="38100" dist="38100" dir="2700000" algn="tl">
                    <a:srgbClr val="000000">
                      <a:alpha val="43137"/>
                    </a:srgbClr>
                  </a:outerShdw>
                </a:effectLst>
              </a:rPr>
              <a:t>s</a:t>
            </a:r>
            <a:r>
              <a:rPr lang="fr-CH" dirty="0"/>
              <a:t> (</a:t>
            </a:r>
            <a:r>
              <a:rPr lang="fr-CH" dirty="0" err="1"/>
              <a:t>Kilp</a:t>
            </a:r>
            <a:r>
              <a:rPr lang="fr-CH" dirty="0"/>
              <a:t>.)          </a:t>
            </a:r>
            <a:r>
              <a:rPr lang="fr-CH" i="1" dirty="0">
                <a:effectLst>
                  <a:outerShdw blurRad="38100" dist="38100" dir="2700000" algn="tl">
                    <a:srgbClr val="000000">
                      <a:alpha val="43137"/>
                    </a:srgbClr>
                  </a:outerShdw>
                </a:effectLst>
              </a:rPr>
              <a:t>or</a:t>
            </a:r>
            <a:endParaRPr lang="fr-CH" i="1" dirty="0"/>
          </a:p>
          <a:p>
            <a:pPr lvl="1">
              <a:lnSpc>
                <a:spcPct val="150000"/>
              </a:lnSpc>
              <a:buFont typeface="Wingdings" pitchFamily="2" charset="2"/>
              <a:buChar char="§"/>
              <a:defRPr/>
            </a:pPr>
            <a:r>
              <a:rPr lang="fr-CH" dirty="0"/>
              <a:t> </a:t>
            </a:r>
            <a:r>
              <a:rPr lang="fr-CH" dirty="0" err="1"/>
              <a:t>modified</a:t>
            </a:r>
            <a:r>
              <a:rPr lang="fr-CH" dirty="0"/>
              <a:t> </a:t>
            </a:r>
            <a:r>
              <a:rPr lang="fr-CH" dirty="0" err="1"/>
              <a:t>Poynting</a:t>
            </a:r>
            <a:r>
              <a:rPr lang="fr-CH" dirty="0"/>
              <a:t> </a:t>
            </a:r>
            <a:r>
              <a:rPr lang="fr-CH" dirty="0" err="1"/>
              <a:t>vector</a:t>
            </a:r>
            <a:r>
              <a:rPr lang="fr-CH" dirty="0"/>
              <a:t> </a:t>
            </a:r>
            <a:r>
              <a:rPr lang="fr-CH" dirty="0" err="1">
                <a:solidFill>
                  <a:schemeClr val="accent5">
                    <a:lumMod val="75000"/>
                  </a:schemeClr>
                </a:solidFill>
                <a:effectLst>
                  <a:outerShdw blurRad="38100" dist="38100" dir="2700000" algn="tl">
                    <a:srgbClr val="000000">
                      <a:alpha val="43137"/>
                    </a:srgbClr>
                  </a:outerShdw>
                </a:effectLst>
              </a:rPr>
              <a:t>S</a:t>
            </a:r>
            <a:r>
              <a:rPr lang="fr-CH" baseline="-25000" dirty="0" err="1">
                <a:solidFill>
                  <a:schemeClr val="accent5">
                    <a:lumMod val="75000"/>
                  </a:schemeClr>
                </a:solidFill>
                <a:effectLst>
                  <a:outerShdw blurRad="38100" dist="38100" dir="2700000" algn="tl">
                    <a:srgbClr val="000000">
                      <a:alpha val="43137"/>
                    </a:srgbClr>
                  </a:outerShdw>
                </a:effectLst>
              </a:rPr>
              <a:t>c</a:t>
            </a:r>
            <a:r>
              <a:rPr lang="fr-CH" baseline="-25000" dirty="0"/>
              <a:t> </a:t>
            </a:r>
            <a:r>
              <a:rPr lang="fr-CH" dirty="0"/>
              <a:t>+ </a:t>
            </a:r>
            <a:r>
              <a:rPr lang="fr-CH" dirty="0" err="1"/>
              <a:t>scaling</a:t>
            </a:r>
            <a:r>
              <a:rPr lang="fr-CH" dirty="0"/>
              <a:t> </a:t>
            </a:r>
            <a:r>
              <a:rPr lang="fr-CH" dirty="0" err="1"/>
              <a:t>law</a:t>
            </a:r>
            <a:r>
              <a:rPr lang="fr-CH" dirty="0"/>
              <a:t> (X, K-band)</a:t>
            </a:r>
          </a:p>
          <a:p>
            <a:pPr lvl="1">
              <a:defRPr/>
            </a:pPr>
            <a:endParaRPr lang="fr-CH" dirty="0"/>
          </a:p>
        </p:txBody>
      </p:sp>
      <p:sp>
        <p:nvSpPr>
          <p:cNvPr id="11" name="Titolo 1"/>
          <p:cNvSpPr txBox="1">
            <a:spLocks/>
          </p:cNvSpPr>
          <p:nvPr/>
        </p:nvSpPr>
        <p:spPr bwMode="auto">
          <a:xfrm>
            <a:off x="1157288" y="95250"/>
            <a:ext cx="7772400" cy="1017588"/>
          </a:xfrm>
          <a:prstGeom prst="rect">
            <a:avLst/>
          </a:prstGeom>
          <a:gradFill rotWithShape="0">
            <a:gsLst>
              <a:gs pos="0">
                <a:schemeClr val="accent2"/>
              </a:gs>
              <a:gs pos="100000">
                <a:schemeClr val="accent2">
                  <a:gamma/>
                  <a:tint val="52941"/>
                  <a:invGamma/>
                </a:schemeClr>
              </a:gs>
            </a:gsLst>
            <a:lin ang="0" scaled="1"/>
          </a:gradFill>
          <a:ln w="9525">
            <a:noFill/>
            <a:miter lim="800000"/>
            <a:headEnd/>
            <a:tailEnd/>
          </a:ln>
          <a:effectLst/>
        </p:spPr>
        <p:txBody>
          <a:bodyPr lIns="92075" tIns="46038" rIns="92075" bIns="46038" anchor="ctr">
            <a:spAutoFit/>
          </a:bodyPr>
          <a:lstStyle/>
          <a:p>
            <a:pPr algn="r" eaLnBrk="0" hangingPunct="0">
              <a:defRPr/>
            </a:pPr>
            <a:r>
              <a:rPr lang="fr-CH" sz="3200" b="1" kern="0" dirty="0">
                <a:solidFill>
                  <a:srgbClr val="FFFF00"/>
                </a:solidFill>
                <a:effectLst>
                  <a:outerShdw blurRad="38100" dist="38100" dir="2700000" algn="tl">
                    <a:srgbClr val="000000"/>
                  </a:outerShdw>
                </a:effectLst>
                <a:latin typeface="+mj-lt"/>
                <a:ea typeface="+mj-ea"/>
                <a:cs typeface="+mj-cs"/>
              </a:rPr>
              <a:t>3 GHz </a:t>
            </a:r>
            <a:r>
              <a:rPr lang="fr-CH" sz="3200" b="1" kern="0" dirty="0" err="1">
                <a:solidFill>
                  <a:srgbClr val="FFFF00"/>
                </a:solidFill>
                <a:effectLst>
                  <a:outerShdw blurRad="38100" dist="38100" dir="2700000" algn="tl">
                    <a:srgbClr val="000000"/>
                  </a:outerShdw>
                </a:effectLst>
                <a:latin typeface="+mj-lt"/>
                <a:ea typeface="+mj-ea"/>
                <a:cs typeface="+mj-cs"/>
              </a:rPr>
              <a:t>high</a:t>
            </a:r>
            <a:r>
              <a:rPr lang="fr-CH" sz="3200" b="1" kern="0" dirty="0">
                <a:solidFill>
                  <a:srgbClr val="FFFF00"/>
                </a:solidFill>
                <a:effectLst>
                  <a:outerShdw blurRad="38100" dist="38100" dir="2700000" algn="tl">
                    <a:srgbClr val="000000"/>
                  </a:outerShdw>
                </a:effectLst>
                <a:latin typeface="+mj-lt"/>
                <a:ea typeface="+mj-ea"/>
                <a:cs typeface="+mj-cs"/>
              </a:rPr>
              <a:t>-gradient test:</a:t>
            </a:r>
            <a:r>
              <a:rPr lang="fr-CH" sz="3200" b="1" i="1" kern="0" dirty="0">
                <a:solidFill>
                  <a:srgbClr val="FFFF00"/>
                </a:solidFill>
                <a:effectLst>
                  <a:outerShdw blurRad="38100" dist="38100" dir="2700000" algn="tl">
                    <a:srgbClr val="000000"/>
                  </a:outerShdw>
                </a:effectLst>
                <a:latin typeface="+mj-lt"/>
                <a:ea typeface="+mj-ea"/>
                <a:cs typeface="+mj-cs"/>
              </a:rPr>
              <a:t/>
            </a:r>
            <a:br>
              <a:rPr lang="fr-CH" sz="3200" b="1" i="1" kern="0" dirty="0">
                <a:solidFill>
                  <a:srgbClr val="FFFF00"/>
                </a:solidFill>
                <a:effectLst>
                  <a:outerShdw blurRad="38100" dist="38100" dir="2700000" algn="tl">
                    <a:srgbClr val="000000"/>
                  </a:outerShdw>
                </a:effectLst>
                <a:latin typeface="+mj-lt"/>
                <a:ea typeface="+mj-ea"/>
                <a:cs typeface="+mj-cs"/>
              </a:rPr>
            </a:br>
            <a:r>
              <a:rPr lang="fr-CH" sz="2800" b="1" i="1" kern="0" dirty="0">
                <a:effectLst>
                  <a:outerShdw blurRad="38100" dist="38100" dir="2700000" algn="tl">
                    <a:srgbClr val="000000"/>
                  </a:outerShdw>
                </a:effectLst>
                <a:latin typeface="+mj-lt"/>
                <a:ea typeface="+mj-ea"/>
                <a:cs typeface="+mj-cs"/>
              </a:rPr>
              <a:t>motivation and objectives</a:t>
            </a:r>
            <a:endParaRPr lang="it-IT" sz="3200" b="1" i="1" u="sng" kern="0" dirty="0">
              <a:effectLst>
                <a:outerShdw blurRad="38100" dist="38100" dir="2700000" algn="tl">
                  <a:srgbClr val="000000"/>
                </a:outerShdw>
              </a:effectLst>
              <a:latin typeface="+mj-lt"/>
              <a:ea typeface="+mj-ea"/>
              <a:cs typeface="+mj-cs"/>
            </a:endParaRPr>
          </a:p>
        </p:txBody>
      </p:sp>
      <p:sp>
        <p:nvSpPr>
          <p:cNvPr id="191492" name="Slide Number Placeholder 5"/>
          <p:cNvSpPr>
            <a:spLocks noGrp="1"/>
          </p:cNvSpPr>
          <p:nvPr>
            <p:ph type="sldNum" sz="quarter" idx="12"/>
          </p:nvPr>
        </p:nvSpPr>
        <p:spPr>
          <a:noFill/>
        </p:spPr>
        <p:txBody>
          <a:bodyPr/>
          <a:lstStyle/>
          <a:p>
            <a:pPr fontAlgn="base">
              <a:spcAft>
                <a:spcPct val="0"/>
              </a:spcAft>
            </a:pPr>
            <a:fld id="{2F459CA4-53D0-4A55-AF9D-9837B3DABAB5}" type="slidenum">
              <a:rPr lang="en-US" smtClean="0"/>
              <a:pPr fontAlgn="base">
                <a:spcAft>
                  <a:spcPct val="0"/>
                </a:spcAft>
              </a:pPr>
              <a:t>7</a:t>
            </a:fld>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Footer Placeholder 4"/>
          <p:cNvSpPr>
            <a:spLocks noGrp="1"/>
          </p:cNvSpPr>
          <p:nvPr>
            <p:ph type="ftr" sz="quarter" idx="11"/>
          </p:nvPr>
        </p:nvSpPr>
        <p:spPr>
          <a:xfrm>
            <a:off x="3581400" y="6475413"/>
            <a:ext cx="2971800" cy="247650"/>
          </a:xfrm>
          <a:noFill/>
        </p:spPr>
        <p:txBody>
          <a:bodyPr/>
          <a:lstStyle/>
          <a:p>
            <a:pPr fontAlgn="base">
              <a:spcAft>
                <a:spcPct val="0"/>
              </a:spcAft>
            </a:pPr>
            <a:r>
              <a:rPr lang="en-US" smtClean="0"/>
              <a:t>Silvia Verdú-Andrés</a:t>
            </a:r>
          </a:p>
        </p:txBody>
      </p:sp>
      <p:sp>
        <p:nvSpPr>
          <p:cNvPr id="9" name="TextBox 8"/>
          <p:cNvSpPr txBox="1"/>
          <p:nvPr/>
        </p:nvSpPr>
        <p:spPr>
          <a:xfrm>
            <a:off x="768350" y="1285875"/>
            <a:ext cx="8027988" cy="3554413"/>
          </a:xfrm>
          <a:prstGeom prst="rect">
            <a:avLst/>
          </a:prstGeom>
          <a:noFill/>
        </p:spPr>
        <p:txBody>
          <a:bodyPr wrap="none">
            <a:spAutoFit/>
          </a:bodyPr>
          <a:lstStyle/>
          <a:p>
            <a:pPr>
              <a:lnSpc>
                <a:spcPct val="150000"/>
              </a:lnSpc>
              <a:buFont typeface="Wingdings" pitchFamily="2" charset="2"/>
              <a:buChar char="v"/>
              <a:defRPr/>
            </a:pPr>
            <a:r>
              <a:rPr lang="fr-CH" dirty="0">
                <a:solidFill>
                  <a:schemeClr val="accent6">
                    <a:lumMod val="60000"/>
                    <a:lumOff val="40000"/>
                  </a:schemeClr>
                </a:solidFill>
              </a:rPr>
              <a:t> </a:t>
            </a:r>
            <a:r>
              <a:rPr lang="fr-CH" b="1" u="sng" dirty="0" err="1">
                <a:solidFill>
                  <a:schemeClr val="accent6">
                    <a:lumMod val="60000"/>
                    <a:lumOff val="40000"/>
                  </a:schemeClr>
                </a:solidFill>
              </a:rPr>
              <a:t>Operation</a:t>
            </a:r>
            <a:r>
              <a:rPr lang="fr-CH" b="1" u="sng" dirty="0">
                <a:solidFill>
                  <a:schemeClr val="accent6">
                    <a:lumMod val="60000"/>
                    <a:lumOff val="40000"/>
                  </a:schemeClr>
                </a:solidFill>
              </a:rPr>
              <a:t> </a:t>
            </a:r>
            <a:r>
              <a:rPr lang="fr-CH" b="1" u="sng" dirty="0" err="1">
                <a:solidFill>
                  <a:schemeClr val="accent6">
                    <a:lumMod val="60000"/>
                    <a:lumOff val="40000"/>
                  </a:schemeClr>
                </a:solidFill>
              </a:rPr>
              <a:t>limit</a:t>
            </a:r>
            <a:r>
              <a:rPr lang="fr-CH" b="1" dirty="0">
                <a:solidFill>
                  <a:schemeClr val="accent6">
                    <a:lumMod val="60000"/>
                    <a:lumOff val="40000"/>
                  </a:schemeClr>
                </a:solidFill>
              </a:rPr>
              <a:t> for S-band </a:t>
            </a:r>
            <a:r>
              <a:rPr lang="fr-CH" b="1" dirty="0" err="1">
                <a:solidFill>
                  <a:schemeClr val="accent6">
                    <a:lumMod val="60000"/>
                    <a:lumOff val="40000"/>
                  </a:schemeClr>
                </a:solidFill>
              </a:rPr>
              <a:t>cavities</a:t>
            </a:r>
            <a:r>
              <a:rPr lang="fr-CH" b="1" dirty="0">
                <a:solidFill>
                  <a:schemeClr val="accent6">
                    <a:lumMod val="60000"/>
                    <a:lumOff val="40000"/>
                  </a:schemeClr>
                </a:solidFill>
              </a:rPr>
              <a:t> </a:t>
            </a:r>
            <a:r>
              <a:rPr lang="fr-CH" dirty="0">
                <a:solidFill>
                  <a:schemeClr val="accent6">
                    <a:lumMod val="60000"/>
                    <a:lumOff val="40000"/>
                  </a:schemeClr>
                </a:solidFill>
                <a:sym typeface="Wingdings" pitchFamily="2" charset="2"/>
              </a:rPr>
              <a:t> </a:t>
            </a:r>
            <a:r>
              <a:rPr lang="fr-CH" dirty="0">
                <a:solidFill>
                  <a:schemeClr val="accent6">
                    <a:lumMod val="60000"/>
                    <a:lumOff val="40000"/>
                  </a:schemeClr>
                </a:solidFill>
                <a:effectLst>
                  <a:outerShdw blurRad="38100" dist="38100" dir="2700000" algn="tl">
                    <a:srgbClr val="000000">
                      <a:alpha val="43137"/>
                    </a:srgbClr>
                  </a:outerShdw>
                </a:effectLst>
                <a:sym typeface="Wingdings" pitchFamily="2" charset="2"/>
              </a:rPr>
              <a:t>Break Down Rate </a:t>
            </a:r>
            <a:r>
              <a:rPr lang="fr-CH" b="1" dirty="0">
                <a:solidFill>
                  <a:schemeClr val="accent6">
                    <a:lumMod val="60000"/>
                    <a:lumOff val="40000"/>
                  </a:schemeClr>
                </a:solidFill>
                <a:effectLst>
                  <a:outerShdw blurRad="38100" dist="38100" dir="2700000" algn="tl">
                    <a:srgbClr val="000000">
                      <a:alpha val="43137"/>
                    </a:srgbClr>
                  </a:outerShdw>
                </a:effectLst>
                <a:sym typeface="Wingdings" pitchFamily="2" charset="2"/>
              </a:rPr>
              <a:t>BDR</a:t>
            </a:r>
            <a:r>
              <a:rPr lang="fr-CH" dirty="0">
                <a:solidFill>
                  <a:schemeClr val="accent6">
                    <a:lumMod val="60000"/>
                    <a:lumOff val="40000"/>
                  </a:schemeClr>
                </a:solidFill>
                <a:effectLst>
                  <a:outerShdw blurRad="38100" dist="38100" dir="2700000" algn="tl">
                    <a:srgbClr val="000000">
                      <a:alpha val="43137"/>
                    </a:srgbClr>
                  </a:outerShdw>
                </a:effectLst>
                <a:sym typeface="Wingdings" pitchFamily="2" charset="2"/>
              </a:rPr>
              <a:t> per </a:t>
            </a:r>
            <a:r>
              <a:rPr lang="fr-CH" dirty="0" err="1">
                <a:solidFill>
                  <a:schemeClr val="accent6">
                    <a:lumMod val="60000"/>
                    <a:lumOff val="40000"/>
                  </a:schemeClr>
                </a:solidFill>
                <a:effectLst>
                  <a:outerShdw blurRad="38100" dist="38100" dir="2700000" algn="tl">
                    <a:srgbClr val="000000">
                      <a:alpha val="43137"/>
                    </a:srgbClr>
                  </a:outerShdw>
                </a:effectLst>
                <a:sym typeface="Wingdings" pitchFamily="2" charset="2"/>
              </a:rPr>
              <a:t>length</a:t>
            </a:r>
            <a:endParaRPr lang="fr-CH" dirty="0">
              <a:solidFill>
                <a:schemeClr val="accent6">
                  <a:lumMod val="60000"/>
                  <a:lumOff val="40000"/>
                </a:schemeClr>
              </a:solidFill>
              <a:effectLst>
                <a:outerShdw blurRad="38100" dist="38100" dir="2700000" algn="tl">
                  <a:srgbClr val="000000">
                    <a:alpha val="43137"/>
                  </a:srgbClr>
                </a:outerShdw>
              </a:effectLst>
              <a:sym typeface="Wingdings" pitchFamily="2" charset="2"/>
            </a:endParaRPr>
          </a:p>
          <a:p>
            <a:pPr>
              <a:lnSpc>
                <a:spcPct val="150000"/>
              </a:lnSpc>
              <a:defRPr/>
            </a:pPr>
            <a:r>
              <a:rPr lang="fr-CH" dirty="0">
                <a:solidFill>
                  <a:schemeClr val="accent6">
                    <a:lumMod val="60000"/>
                    <a:lumOff val="40000"/>
                  </a:schemeClr>
                </a:solidFill>
                <a:sym typeface="Wingdings" pitchFamily="2" charset="2"/>
              </a:rPr>
              <a:t>       </a:t>
            </a:r>
            <a:r>
              <a:rPr lang="fr-CH" dirty="0" err="1">
                <a:solidFill>
                  <a:schemeClr val="accent6">
                    <a:lumMod val="60000"/>
                    <a:lumOff val="40000"/>
                  </a:schemeClr>
                </a:solidFill>
                <a:sym typeface="Wingdings" pitchFamily="2" charset="2"/>
              </a:rPr>
              <a:t>Limit</a:t>
            </a:r>
            <a:r>
              <a:rPr lang="fr-CH" dirty="0">
                <a:solidFill>
                  <a:schemeClr val="accent6">
                    <a:lumMod val="60000"/>
                    <a:lumOff val="40000"/>
                  </a:schemeClr>
                </a:solidFill>
                <a:sym typeface="Wingdings" pitchFamily="2" charset="2"/>
              </a:rPr>
              <a:t> </a:t>
            </a:r>
            <a:r>
              <a:rPr lang="fr-CH" dirty="0" err="1">
                <a:solidFill>
                  <a:schemeClr val="accent6">
                    <a:lumMod val="60000"/>
                    <a:lumOff val="40000"/>
                  </a:schemeClr>
                </a:solidFill>
                <a:sym typeface="Wingdings" pitchFamily="2" charset="2"/>
              </a:rPr>
              <a:t>given</a:t>
            </a:r>
            <a:r>
              <a:rPr lang="fr-CH" dirty="0">
                <a:solidFill>
                  <a:schemeClr val="accent6">
                    <a:lumMod val="60000"/>
                    <a:lumOff val="40000"/>
                  </a:schemeClr>
                </a:solidFill>
                <a:sym typeface="Wingdings" pitchFamily="2" charset="2"/>
              </a:rPr>
              <a:t> by:</a:t>
            </a:r>
          </a:p>
          <a:p>
            <a:pPr lvl="1">
              <a:lnSpc>
                <a:spcPct val="150000"/>
              </a:lnSpc>
              <a:buFont typeface="Wingdings" pitchFamily="2" charset="2"/>
              <a:buChar char="§"/>
              <a:defRPr/>
            </a:pPr>
            <a:r>
              <a:rPr lang="fr-CH" dirty="0">
                <a:solidFill>
                  <a:schemeClr val="accent6">
                    <a:lumMod val="60000"/>
                    <a:lumOff val="40000"/>
                  </a:schemeClr>
                </a:solidFill>
              </a:rPr>
              <a:t> surface </a:t>
            </a:r>
            <a:r>
              <a:rPr lang="fr-CH" dirty="0" err="1">
                <a:solidFill>
                  <a:schemeClr val="accent6">
                    <a:lumMod val="60000"/>
                    <a:lumOff val="40000"/>
                  </a:schemeClr>
                </a:solidFill>
              </a:rPr>
              <a:t>field</a:t>
            </a:r>
            <a:r>
              <a:rPr lang="fr-CH" dirty="0">
                <a:solidFill>
                  <a:schemeClr val="accent6">
                    <a:lumMod val="60000"/>
                    <a:lumOff val="40000"/>
                  </a:schemeClr>
                </a:solidFill>
              </a:rPr>
              <a:t> E</a:t>
            </a:r>
            <a:r>
              <a:rPr lang="fr-CH" baseline="-25000" dirty="0">
                <a:solidFill>
                  <a:schemeClr val="accent6">
                    <a:lumMod val="60000"/>
                    <a:lumOff val="40000"/>
                  </a:schemeClr>
                </a:solidFill>
              </a:rPr>
              <a:t>s</a:t>
            </a:r>
            <a:r>
              <a:rPr lang="fr-CH" dirty="0">
                <a:solidFill>
                  <a:schemeClr val="accent6">
                    <a:lumMod val="60000"/>
                    <a:lumOff val="40000"/>
                  </a:schemeClr>
                </a:solidFill>
              </a:rPr>
              <a:t> (</a:t>
            </a:r>
            <a:r>
              <a:rPr lang="fr-CH" dirty="0" err="1">
                <a:solidFill>
                  <a:schemeClr val="accent6">
                    <a:lumMod val="60000"/>
                    <a:lumOff val="40000"/>
                  </a:schemeClr>
                </a:solidFill>
              </a:rPr>
              <a:t>Kilp</a:t>
            </a:r>
            <a:r>
              <a:rPr lang="fr-CH" dirty="0">
                <a:solidFill>
                  <a:schemeClr val="accent6">
                    <a:lumMod val="60000"/>
                    <a:lumOff val="40000"/>
                  </a:schemeClr>
                </a:solidFill>
              </a:rPr>
              <a:t>.)          </a:t>
            </a:r>
            <a:r>
              <a:rPr lang="fr-CH" i="1" dirty="0">
                <a:solidFill>
                  <a:schemeClr val="accent6">
                    <a:lumMod val="60000"/>
                    <a:lumOff val="40000"/>
                  </a:schemeClr>
                </a:solidFill>
                <a:effectLst>
                  <a:outerShdw blurRad="38100" dist="38100" dir="2700000" algn="tl">
                    <a:srgbClr val="000000">
                      <a:alpha val="43137"/>
                    </a:srgbClr>
                  </a:outerShdw>
                </a:effectLst>
              </a:rPr>
              <a:t>or</a:t>
            </a:r>
            <a:endParaRPr lang="fr-CH" i="1" dirty="0">
              <a:solidFill>
                <a:schemeClr val="accent6">
                  <a:lumMod val="60000"/>
                  <a:lumOff val="40000"/>
                </a:schemeClr>
              </a:solidFill>
            </a:endParaRPr>
          </a:p>
          <a:p>
            <a:pPr lvl="1">
              <a:lnSpc>
                <a:spcPct val="150000"/>
              </a:lnSpc>
              <a:buFont typeface="Wingdings" pitchFamily="2" charset="2"/>
              <a:buChar char="§"/>
              <a:defRPr/>
            </a:pPr>
            <a:r>
              <a:rPr lang="fr-CH" dirty="0">
                <a:solidFill>
                  <a:schemeClr val="accent6">
                    <a:lumMod val="60000"/>
                    <a:lumOff val="40000"/>
                  </a:schemeClr>
                </a:solidFill>
              </a:rPr>
              <a:t> </a:t>
            </a:r>
            <a:r>
              <a:rPr lang="fr-CH" dirty="0" err="1">
                <a:solidFill>
                  <a:schemeClr val="accent6">
                    <a:lumMod val="60000"/>
                    <a:lumOff val="40000"/>
                  </a:schemeClr>
                </a:solidFill>
              </a:rPr>
              <a:t>modified</a:t>
            </a:r>
            <a:r>
              <a:rPr lang="fr-CH" dirty="0">
                <a:solidFill>
                  <a:schemeClr val="accent6">
                    <a:lumMod val="60000"/>
                    <a:lumOff val="40000"/>
                  </a:schemeClr>
                </a:solidFill>
              </a:rPr>
              <a:t> </a:t>
            </a:r>
            <a:r>
              <a:rPr lang="fr-CH" dirty="0" err="1">
                <a:solidFill>
                  <a:schemeClr val="accent6">
                    <a:lumMod val="60000"/>
                    <a:lumOff val="40000"/>
                  </a:schemeClr>
                </a:solidFill>
              </a:rPr>
              <a:t>Poynting</a:t>
            </a:r>
            <a:r>
              <a:rPr lang="fr-CH" dirty="0">
                <a:solidFill>
                  <a:schemeClr val="accent6">
                    <a:lumMod val="60000"/>
                    <a:lumOff val="40000"/>
                  </a:schemeClr>
                </a:solidFill>
              </a:rPr>
              <a:t> </a:t>
            </a:r>
            <a:r>
              <a:rPr lang="fr-CH" dirty="0" err="1">
                <a:solidFill>
                  <a:schemeClr val="accent6">
                    <a:lumMod val="60000"/>
                    <a:lumOff val="40000"/>
                  </a:schemeClr>
                </a:solidFill>
              </a:rPr>
              <a:t>vector</a:t>
            </a:r>
            <a:r>
              <a:rPr lang="fr-CH" dirty="0">
                <a:solidFill>
                  <a:schemeClr val="accent6">
                    <a:lumMod val="60000"/>
                    <a:lumOff val="40000"/>
                  </a:schemeClr>
                </a:solidFill>
              </a:rPr>
              <a:t> </a:t>
            </a:r>
            <a:r>
              <a:rPr lang="fr-CH" dirty="0" err="1">
                <a:solidFill>
                  <a:schemeClr val="accent6">
                    <a:lumMod val="60000"/>
                    <a:lumOff val="40000"/>
                  </a:schemeClr>
                </a:solidFill>
              </a:rPr>
              <a:t>S</a:t>
            </a:r>
            <a:r>
              <a:rPr lang="fr-CH" baseline="-25000" dirty="0" err="1">
                <a:solidFill>
                  <a:schemeClr val="accent6">
                    <a:lumMod val="60000"/>
                    <a:lumOff val="40000"/>
                  </a:schemeClr>
                </a:solidFill>
              </a:rPr>
              <a:t>c</a:t>
            </a:r>
            <a:r>
              <a:rPr lang="fr-CH" baseline="-25000" dirty="0">
                <a:solidFill>
                  <a:schemeClr val="accent6">
                    <a:lumMod val="60000"/>
                    <a:lumOff val="40000"/>
                  </a:schemeClr>
                </a:solidFill>
              </a:rPr>
              <a:t> </a:t>
            </a:r>
            <a:r>
              <a:rPr lang="fr-CH" dirty="0">
                <a:solidFill>
                  <a:schemeClr val="accent6">
                    <a:lumMod val="60000"/>
                    <a:lumOff val="40000"/>
                  </a:schemeClr>
                </a:solidFill>
              </a:rPr>
              <a:t>+ </a:t>
            </a:r>
            <a:r>
              <a:rPr lang="fr-CH" dirty="0" err="1">
                <a:solidFill>
                  <a:schemeClr val="accent6">
                    <a:lumMod val="60000"/>
                    <a:lumOff val="40000"/>
                  </a:schemeClr>
                </a:solidFill>
              </a:rPr>
              <a:t>scaling</a:t>
            </a:r>
            <a:r>
              <a:rPr lang="fr-CH" dirty="0">
                <a:solidFill>
                  <a:schemeClr val="accent6">
                    <a:lumMod val="60000"/>
                    <a:lumOff val="40000"/>
                  </a:schemeClr>
                </a:solidFill>
              </a:rPr>
              <a:t> </a:t>
            </a:r>
            <a:r>
              <a:rPr lang="fr-CH" dirty="0" err="1">
                <a:solidFill>
                  <a:schemeClr val="accent6">
                    <a:lumMod val="60000"/>
                    <a:lumOff val="40000"/>
                  </a:schemeClr>
                </a:solidFill>
              </a:rPr>
              <a:t>law</a:t>
            </a:r>
            <a:r>
              <a:rPr lang="fr-CH" dirty="0">
                <a:solidFill>
                  <a:schemeClr val="accent6">
                    <a:lumMod val="60000"/>
                    <a:lumOff val="40000"/>
                  </a:schemeClr>
                </a:solidFill>
              </a:rPr>
              <a:t> (X, K-band)</a:t>
            </a:r>
          </a:p>
          <a:p>
            <a:pPr lvl="1">
              <a:buFont typeface="Wingdings" pitchFamily="2" charset="2"/>
              <a:buChar char="v"/>
              <a:defRPr/>
            </a:pPr>
            <a:endParaRPr lang="fr-CH" dirty="0"/>
          </a:p>
          <a:p>
            <a:pPr>
              <a:lnSpc>
                <a:spcPct val="150000"/>
              </a:lnSpc>
              <a:buFont typeface="Wingdings" pitchFamily="2" charset="2"/>
              <a:buChar char="v"/>
              <a:defRPr/>
            </a:pPr>
            <a:r>
              <a:rPr lang="fr-CH" dirty="0"/>
              <a:t> </a:t>
            </a:r>
            <a:r>
              <a:rPr lang="fr-CH" b="1" u="sng" dirty="0" err="1">
                <a:solidFill>
                  <a:srgbClr val="FFFF00"/>
                </a:solidFill>
              </a:rPr>
              <a:t>Scaling</a:t>
            </a:r>
            <a:r>
              <a:rPr lang="fr-CH" b="1" u="sng" dirty="0">
                <a:solidFill>
                  <a:srgbClr val="FFFF00"/>
                </a:solidFill>
              </a:rPr>
              <a:t> </a:t>
            </a:r>
            <a:r>
              <a:rPr lang="fr-CH" b="1" u="sng" dirty="0" err="1">
                <a:solidFill>
                  <a:srgbClr val="FFFF00"/>
                </a:solidFill>
              </a:rPr>
              <a:t>laws</a:t>
            </a:r>
            <a:r>
              <a:rPr lang="fr-CH" b="1" u="sng" dirty="0">
                <a:solidFill>
                  <a:srgbClr val="FFFF00"/>
                </a:solidFill>
              </a:rPr>
              <a:t> </a:t>
            </a:r>
            <a:r>
              <a:rPr lang="fr-CH" b="1" dirty="0" err="1">
                <a:solidFill>
                  <a:srgbClr val="FFFF00"/>
                </a:solidFill>
              </a:rPr>
              <a:t>at</a:t>
            </a:r>
            <a:r>
              <a:rPr lang="fr-CH" b="1" dirty="0">
                <a:solidFill>
                  <a:srgbClr val="FFFF00"/>
                </a:solidFill>
              </a:rPr>
              <a:t> S-band</a:t>
            </a:r>
          </a:p>
          <a:p>
            <a:pPr>
              <a:lnSpc>
                <a:spcPct val="150000"/>
              </a:lnSpc>
              <a:defRPr/>
            </a:pPr>
            <a:r>
              <a:rPr lang="fr-CH" dirty="0"/>
              <a:t>       [E</a:t>
            </a:r>
            <a:r>
              <a:rPr lang="fr-CH" baseline="-25000" dirty="0"/>
              <a:t>s</a:t>
            </a:r>
            <a:r>
              <a:rPr lang="fr-CH" dirty="0"/>
              <a:t>, </a:t>
            </a:r>
            <a:r>
              <a:rPr lang="fr-CH" dirty="0" err="1"/>
              <a:t>S</a:t>
            </a:r>
            <a:r>
              <a:rPr lang="fr-CH" baseline="-25000" dirty="0" err="1"/>
              <a:t>c</a:t>
            </a:r>
            <a:r>
              <a:rPr lang="fr-CH" dirty="0"/>
              <a:t>, pulse </a:t>
            </a:r>
            <a:r>
              <a:rPr lang="en-US" dirty="0"/>
              <a:t>length</a:t>
            </a:r>
            <a:r>
              <a:rPr lang="fr-CH" dirty="0"/>
              <a:t>, </a:t>
            </a:r>
            <a:r>
              <a:rPr lang="fr-CH" dirty="0" err="1"/>
              <a:t>temperature</a:t>
            </a:r>
            <a:r>
              <a:rPr lang="fr-CH" dirty="0"/>
              <a:t>, </a:t>
            </a:r>
            <a:r>
              <a:rPr lang="fr-CH" dirty="0" err="1"/>
              <a:t>repetition</a:t>
            </a:r>
            <a:r>
              <a:rPr lang="fr-CH" dirty="0"/>
              <a:t> </a:t>
            </a:r>
            <a:r>
              <a:rPr lang="fr-CH" dirty="0" err="1"/>
              <a:t>frequency</a:t>
            </a:r>
            <a:r>
              <a:rPr lang="fr-CH" dirty="0"/>
              <a:t>]</a:t>
            </a:r>
          </a:p>
          <a:p>
            <a:pPr>
              <a:defRPr/>
            </a:pPr>
            <a:endParaRPr lang="fr-CH" dirty="0"/>
          </a:p>
          <a:p>
            <a:pPr>
              <a:lnSpc>
                <a:spcPct val="150000"/>
              </a:lnSpc>
              <a:defRPr/>
            </a:pPr>
            <a:endParaRPr lang="fr-CH" dirty="0"/>
          </a:p>
        </p:txBody>
      </p:sp>
      <p:sp>
        <p:nvSpPr>
          <p:cNvPr id="10" name="Titolo 1"/>
          <p:cNvSpPr txBox="1">
            <a:spLocks/>
          </p:cNvSpPr>
          <p:nvPr/>
        </p:nvSpPr>
        <p:spPr bwMode="auto">
          <a:xfrm>
            <a:off x="1157288" y="95250"/>
            <a:ext cx="7772400" cy="1017588"/>
          </a:xfrm>
          <a:prstGeom prst="rect">
            <a:avLst/>
          </a:prstGeom>
          <a:gradFill rotWithShape="0">
            <a:gsLst>
              <a:gs pos="0">
                <a:schemeClr val="accent2"/>
              </a:gs>
              <a:gs pos="100000">
                <a:schemeClr val="accent2">
                  <a:gamma/>
                  <a:tint val="52941"/>
                  <a:invGamma/>
                </a:schemeClr>
              </a:gs>
            </a:gsLst>
            <a:lin ang="0" scaled="1"/>
          </a:gradFill>
          <a:ln w="9525">
            <a:noFill/>
            <a:miter lim="800000"/>
            <a:headEnd/>
            <a:tailEnd/>
          </a:ln>
          <a:effectLst/>
        </p:spPr>
        <p:txBody>
          <a:bodyPr lIns="92075" tIns="46038" rIns="92075" bIns="46038" anchor="ctr">
            <a:spAutoFit/>
          </a:bodyPr>
          <a:lstStyle/>
          <a:p>
            <a:pPr algn="r" eaLnBrk="0" hangingPunct="0">
              <a:defRPr/>
            </a:pPr>
            <a:r>
              <a:rPr lang="fr-CH" sz="3200" b="1" kern="0" dirty="0">
                <a:solidFill>
                  <a:srgbClr val="FFFF00"/>
                </a:solidFill>
                <a:effectLst>
                  <a:outerShdw blurRad="38100" dist="38100" dir="2700000" algn="tl">
                    <a:srgbClr val="000000"/>
                  </a:outerShdw>
                </a:effectLst>
                <a:latin typeface="+mj-lt"/>
                <a:ea typeface="+mj-ea"/>
                <a:cs typeface="+mj-cs"/>
              </a:rPr>
              <a:t>3 GHz </a:t>
            </a:r>
            <a:r>
              <a:rPr lang="fr-CH" sz="3200" b="1" kern="0" dirty="0" err="1">
                <a:solidFill>
                  <a:srgbClr val="FFFF00"/>
                </a:solidFill>
                <a:effectLst>
                  <a:outerShdw blurRad="38100" dist="38100" dir="2700000" algn="tl">
                    <a:srgbClr val="000000"/>
                  </a:outerShdw>
                </a:effectLst>
                <a:latin typeface="+mj-lt"/>
                <a:ea typeface="+mj-ea"/>
                <a:cs typeface="+mj-cs"/>
              </a:rPr>
              <a:t>high</a:t>
            </a:r>
            <a:r>
              <a:rPr lang="fr-CH" sz="3200" b="1" kern="0" dirty="0">
                <a:solidFill>
                  <a:srgbClr val="FFFF00"/>
                </a:solidFill>
                <a:effectLst>
                  <a:outerShdw blurRad="38100" dist="38100" dir="2700000" algn="tl">
                    <a:srgbClr val="000000"/>
                  </a:outerShdw>
                </a:effectLst>
                <a:latin typeface="+mj-lt"/>
                <a:ea typeface="+mj-ea"/>
                <a:cs typeface="+mj-cs"/>
              </a:rPr>
              <a:t>-gradient test:</a:t>
            </a:r>
            <a:r>
              <a:rPr lang="fr-CH" sz="3200" b="1" i="1" kern="0" dirty="0">
                <a:solidFill>
                  <a:srgbClr val="FFFF00"/>
                </a:solidFill>
                <a:effectLst>
                  <a:outerShdw blurRad="38100" dist="38100" dir="2700000" algn="tl">
                    <a:srgbClr val="000000"/>
                  </a:outerShdw>
                </a:effectLst>
                <a:latin typeface="+mj-lt"/>
                <a:ea typeface="+mj-ea"/>
                <a:cs typeface="+mj-cs"/>
              </a:rPr>
              <a:t/>
            </a:r>
            <a:br>
              <a:rPr lang="fr-CH" sz="3200" b="1" i="1" kern="0" dirty="0">
                <a:solidFill>
                  <a:srgbClr val="FFFF00"/>
                </a:solidFill>
                <a:effectLst>
                  <a:outerShdw blurRad="38100" dist="38100" dir="2700000" algn="tl">
                    <a:srgbClr val="000000"/>
                  </a:outerShdw>
                </a:effectLst>
                <a:latin typeface="+mj-lt"/>
                <a:ea typeface="+mj-ea"/>
                <a:cs typeface="+mj-cs"/>
              </a:rPr>
            </a:br>
            <a:r>
              <a:rPr lang="fr-CH" sz="2800" b="1" i="1" kern="0" dirty="0">
                <a:effectLst>
                  <a:outerShdw blurRad="38100" dist="38100" dir="2700000" algn="tl">
                    <a:srgbClr val="000000"/>
                  </a:outerShdw>
                </a:effectLst>
                <a:latin typeface="+mj-lt"/>
                <a:ea typeface="+mj-ea"/>
                <a:cs typeface="+mj-cs"/>
              </a:rPr>
              <a:t>motivation and objectives</a:t>
            </a:r>
            <a:endParaRPr lang="it-IT" sz="3200" b="1" i="1" u="sng" kern="0" dirty="0">
              <a:effectLst>
                <a:outerShdw blurRad="38100" dist="38100" dir="2700000" algn="tl">
                  <a:srgbClr val="000000"/>
                </a:outerShdw>
              </a:effectLst>
              <a:latin typeface="+mj-lt"/>
              <a:ea typeface="+mj-ea"/>
              <a:cs typeface="+mj-cs"/>
            </a:endParaRPr>
          </a:p>
        </p:txBody>
      </p:sp>
      <p:sp>
        <p:nvSpPr>
          <p:cNvPr id="193540" name="Slide Number Placeholder 5"/>
          <p:cNvSpPr>
            <a:spLocks noGrp="1"/>
          </p:cNvSpPr>
          <p:nvPr>
            <p:ph type="sldNum" sz="quarter" idx="12"/>
          </p:nvPr>
        </p:nvSpPr>
        <p:spPr>
          <a:noFill/>
        </p:spPr>
        <p:txBody>
          <a:bodyPr/>
          <a:lstStyle/>
          <a:p>
            <a:pPr fontAlgn="base">
              <a:spcAft>
                <a:spcPct val="0"/>
              </a:spcAft>
            </a:pPr>
            <a:fld id="{289AF054-96EA-4337-9120-EBF18D691B25}" type="slidenum">
              <a:rPr lang="en-US" smtClean="0"/>
              <a:pPr fontAlgn="base">
                <a:spcAft>
                  <a:spcPct val="0"/>
                </a:spcAft>
              </a:pPr>
              <a:t>8</a:t>
            </a:fld>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Footer Placeholder 4"/>
          <p:cNvSpPr>
            <a:spLocks noGrp="1"/>
          </p:cNvSpPr>
          <p:nvPr>
            <p:ph type="ftr" sz="quarter" idx="11"/>
          </p:nvPr>
        </p:nvSpPr>
        <p:spPr>
          <a:xfrm>
            <a:off x="3581400" y="6475413"/>
            <a:ext cx="2971800" cy="247650"/>
          </a:xfrm>
          <a:noFill/>
        </p:spPr>
        <p:txBody>
          <a:bodyPr/>
          <a:lstStyle/>
          <a:p>
            <a:pPr fontAlgn="base">
              <a:spcAft>
                <a:spcPct val="0"/>
              </a:spcAft>
            </a:pPr>
            <a:r>
              <a:rPr lang="en-US" smtClean="0"/>
              <a:t>Silvia Verdú-Andrés</a:t>
            </a:r>
          </a:p>
        </p:txBody>
      </p:sp>
      <p:sp>
        <p:nvSpPr>
          <p:cNvPr id="9" name="TextBox 8"/>
          <p:cNvSpPr txBox="1"/>
          <p:nvPr/>
        </p:nvSpPr>
        <p:spPr>
          <a:xfrm>
            <a:off x="768350" y="1285875"/>
            <a:ext cx="8027988" cy="4386263"/>
          </a:xfrm>
          <a:prstGeom prst="rect">
            <a:avLst/>
          </a:prstGeom>
          <a:noFill/>
        </p:spPr>
        <p:txBody>
          <a:bodyPr wrap="none">
            <a:spAutoFit/>
          </a:bodyPr>
          <a:lstStyle/>
          <a:p>
            <a:pPr>
              <a:lnSpc>
                <a:spcPct val="150000"/>
              </a:lnSpc>
              <a:buFont typeface="Wingdings" pitchFamily="2" charset="2"/>
              <a:buChar char="v"/>
              <a:defRPr/>
            </a:pPr>
            <a:r>
              <a:rPr lang="fr-CH" dirty="0">
                <a:solidFill>
                  <a:schemeClr val="accent6">
                    <a:lumMod val="60000"/>
                    <a:lumOff val="40000"/>
                  </a:schemeClr>
                </a:solidFill>
              </a:rPr>
              <a:t> </a:t>
            </a:r>
            <a:r>
              <a:rPr lang="fr-CH" b="1" u="sng" dirty="0" err="1">
                <a:solidFill>
                  <a:schemeClr val="accent6">
                    <a:lumMod val="60000"/>
                    <a:lumOff val="40000"/>
                  </a:schemeClr>
                </a:solidFill>
              </a:rPr>
              <a:t>Operation</a:t>
            </a:r>
            <a:r>
              <a:rPr lang="fr-CH" b="1" u="sng" dirty="0">
                <a:solidFill>
                  <a:schemeClr val="accent6">
                    <a:lumMod val="60000"/>
                    <a:lumOff val="40000"/>
                  </a:schemeClr>
                </a:solidFill>
              </a:rPr>
              <a:t> </a:t>
            </a:r>
            <a:r>
              <a:rPr lang="fr-CH" b="1" u="sng" dirty="0" err="1">
                <a:solidFill>
                  <a:schemeClr val="accent6">
                    <a:lumMod val="60000"/>
                    <a:lumOff val="40000"/>
                  </a:schemeClr>
                </a:solidFill>
              </a:rPr>
              <a:t>limit</a:t>
            </a:r>
            <a:r>
              <a:rPr lang="fr-CH" b="1" dirty="0">
                <a:solidFill>
                  <a:schemeClr val="accent6">
                    <a:lumMod val="60000"/>
                    <a:lumOff val="40000"/>
                  </a:schemeClr>
                </a:solidFill>
              </a:rPr>
              <a:t> for S-band </a:t>
            </a:r>
            <a:r>
              <a:rPr lang="fr-CH" b="1" dirty="0" err="1">
                <a:solidFill>
                  <a:schemeClr val="accent6">
                    <a:lumMod val="60000"/>
                    <a:lumOff val="40000"/>
                  </a:schemeClr>
                </a:solidFill>
              </a:rPr>
              <a:t>cavities</a:t>
            </a:r>
            <a:r>
              <a:rPr lang="fr-CH" b="1" dirty="0">
                <a:solidFill>
                  <a:schemeClr val="accent6">
                    <a:lumMod val="60000"/>
                    <a:lumOff val="40000"/>
                  </a:schemeClr>
                </a:solidFill>
              </a:rPr>
              <a:t> </a:t>
            </a:r>
            <a:r>
              <a:rPr lang="fr-CH" dirty="0">
                <a:solidFill>
                  <a:schemeClr val="accent6">
                    <a:lumMod val="60000"/>
                    <a:lumOff val="40000"/>
                  </a:schemeClr>
                </a:solidFill>
                <a:sym typeface="Wingdings" pitchFamily="2" charset="2"/>
              </a:rPr>
              <a:t> </a:t>
            </a:r>
            <a:r>
              <a:rPr lang="fr-CH" dirty="0">
                <a:solidFill>
                  <a:schemeClr val="accent6">
                    <a:lumMod val="60000"/>
                    <a:lumOff val="40000"/>
                  </a:schemeClr>
                </a:solidFill>
                <a:effectLst>
                  <a:outerShdw blurRad="38100" dist="38100" dir="2700000" algn="tl">
                    <a:srgbClr val="000000">
                      <a:alpha val="43137"/>
                    </a:srgbClr>
                  </a:outerShdw>
                </a:effectLst>
                <a:sym typeface="Wingdings" pitchFamily="2" charset="2"/>
              </a:rPr>
              <a:t>Break Down Rate </a:t>
            </a:r>
            <a:r>
              <a:rPr lang="fr-CH" b="1" dirty="0">
                <a:solidFill>
                  <a:schemeClr val="accent6">
                    <a:lumMod val="60000"/>
                    <a:lumOff val="40000"/>
                  </a:schemeClr>
                </a:solidFill>
                <a:effectLst>
                  <a:outerShdw blurRad="38100" dist="38100" dir="2700000" algn="tl">
                    <a:srgbClr val="000000">
                      <a:alpha val="43137"/>
                    </a:srgbClr>
                  </a:outerShdw>
                </a:effectLst>
                <a:sym typeface="Wingdings" pitchFamily="2" charset="2"/>
              </a:rPr>
              <a:t>BDR</a:t>
            </a:r>
            <a:r>
              <a:rPr lang="fr-CH" dirty="0">
                <a:solidFill>
                  <a:schemeClr val="accent6">
                    <a:lumMod val="60000"/>
                    <a:lumOff val="40000"/>
                  </a:schemeClr>
                </a:solidFill>
                <a:effectLst>
                  <a:outerShdw blurRad="38100" dist="38100" dir="2700000" algn="tl">
                    <a:srgbClr val="000000">
                      <a:alpha val="43137"/>
                    </a:srgbClr>
                  </a:outerShdw>
                </a:effectLst>
                <a:sym typeface="Wingdings" pitchFamily="2" charset="2"/>
              </a:rPr>
              <a:t> per </a:t>
            </a:r>
            <a:r>
              <a:rPr lang="fr-CH" dirty="0" err="1">
                <a:solidFill>
                  <a:schemeClr val="accent6">
                    <a:lumMod val="60000"/>
                    <a:lumOff val="40000"/>
                  </a:schemeClr>
                </a:solidFill>
                <a:effectLst>
                  <a:outerShdw blurRad="38100" dist="38100" dir="2700000" algn="tl">
                    <a:srgbClr val="000000">
                      <a:alpha val="43137"/>
                    </a:srgbClr>
                  </a:outerShdw>
                </a:effectLst>
                <a:sym typeface="Wingdings" pitchFamily="2" charset="2"/>
              </a:rPr>
              <a:t>length</a:t>
            </a:r>
            <a:endParaRPr lang="fr-CH" dirty="0">
              <a:solidFill>
                <a:schemeClr val="accent6">
                  <a:lumMod val="60000"/>
                  <a:lumOff val="40000"/>
                </a:schemeClr>
              </a:solidFill>
              <a:effectLst>
                <a:outerShdw blurRad="38100" dist="38100" dir="2700000" algn="tl">
                  <a:srgbClr val="000000">
                    <a:alpha val="43137"/>
                  </a:srgbClr>
                </a:outerShdw>
              </a:effectLst>
              <a:sym typeface="Wingdings" pitchFamily="2" charset="2"/>
            </a:endParaRPr>
          </a:p>
          <a:p>
            <a:pPr>
              <a:lnSpc>
                <a:spcPct val="150000"/>
              </a:lnSpc>
              <a:defRPr/>
            </a:pPr>
            <a:r>
              <a:rPr lang="fr-CH" dirty="0">
                <a:solidFill>
                  <a:schemeClr val="accent6">
                    <a:lumMod val="60000"/>
                    <a:lumOff val="40000"/>
                  </a:schemeClr>
                </a:solidFill>
                <a:sym typeface="Wingdings" pitchFamily="2" charset="2"/>
              </a:rPr>
              <a:t>       </a:t>
            </a:r>
            <a:r>
              <a:rPr lang="fr-CH" dirty="0" err="1">
                <a:solidFill>
                  <a:schemeClr val="accent6">
                    <a:lumMod val="60000"/>
                    <a:lumOff val="40000"/>
                  </a:schemeClr>
                </a:solidFill>
                <a:sym typeface="Wingdings" pitchFamily="2" charset="2"/>
              </a:rPr>
              <a:t>Limit</a:t>
            </a:r>
            <a:r>
              <a:rPr lang="fr-CH" dirty="0">
                <a:solidFill>
                  <a:schemeClr val="accent6">
                    <a:lumMod val="60000"/>
                    <a:lumOff val="40000"/>
                  </a:schemeClr>
                </a:solidFill>
                <a:sym typeface="Wingdings" pitchFamily="2" charset="2"/>
              </a:rPr>
              <a:t> </a:t>
            </a:r>
            <a:r>
              <a:rPr lang="fr-CH" dirty="0" err="1">
                <a:solidFill>
                  <a:schemeClr val="accent6">
                    <a:lumMod val="60000"/>
                    <a:lumOff val="40000"/>
                  </a:schemeClr>
                </a:solidFill>
                <a:sym typeface="Wingdings" pitchFamily="2" charset="2"/>
              </a:rPr>
              <a:t>given</a:t>
            </a:r>
            <a:r>
              <a:rPr lang="fr-CH" dirty="0">
                <a:solidFill>
                  <a:schemeClr val="accent6">
                    <a:lumMod val="60000"/>
                    <a:lumOff val="40000"/>
                  </a:schemeClr>
                </a:solidFill>
                <a:sym typeface="Wingdings" pitchFamily="2" charset="2"/>
              </a:rPr>
              <a:t> by:</a:t>
            </a:r>
          </a:p>
          <a:p>
            <a:pPr lvl="1">
              <a:lnSpc>
                <a:spcPct val="150000"/>
              </a:lnSpc>
              <a:buFont typeface="Wingdings" pitchFamily="2" charset="2"/>
              <a:buChar char="§"/>
              <a:defRPr/>
            </a:pPr>
            <a:r>
              <a:rPr lang="fr-CH" dirty="0">
                <a:solidFill>
                  <a:schemeClr val="accent6">
                    <a:lumMod val="60000"/>
                    <a:lumOff val="40000"/>
                  </a:schemeClr>
                </a:solidFill>
              </a:rPr>
              <a:t> surface </a:t>
            </a:r>
            <a:r>
              <a:rPr lang="fr-CH" dirty="0" err="1">
                <a:solidFill>
                  <a:schemeClr val="accent6">
                    <a:lumMod val="60000"/>
                    <a:lumOff val="40000"/>
                  </a:schemeClr>
                </a:solidFill>
              </a:rPr>
              <a:t>field</a:t>
            </a:r>
            <a:r>
              <a:rPr lang="fr-CH" dirty="0">
                <a:solidFill>
                  <a:schemeClr val="accent6">
                    <a:lumMod val="60000"/>
                    <a:lumOff val="40000"/>
                  </a:schemeClr>
                </a:solidFill>
              </a:rPr>
              <a:t> E</a:t>
            </a:r>
            <a:r>
              <a:rPr lang="fr-CH" baseline="-25000" dirty="0">
                <a:solidFill>
                  <a:schemeClr val="accent6">
                    <a:lumMod val="60000"/>
                    <a:lumOff val="40000"/>
                  </a:schemeClr>
                </a:solidFill>
              </a:rPr>
              <a:t>s</a:t>
            </a:r>
            <a:r>
              <a:rPr lang="fr-CH" dirty="0">
                <a:solidFill>
                  <a:schemeClr val="accent6">
                    <a:lumMod val="60000"/>
                    <a:lumOff val="40000"/>
                  </a:schemeClr>
                </a:solidFill>
              </a:rPr>
              <a:t> (</a:t>
            </a:r>
            <a:r>
              <a:rPr lang="fr-CH" dirty="0" err="1">
                <a:solidFill>
                  <a:schemeClr val="accent6">
                    <a:lumMod val="60000"/>
                    <a:lumOff val="40000"/>
                  </a:schemeClr>
                </a:solidFill>
              </a:rPr>
              <a:t>Kilp</a:t>
            </a:r>
            <a:r>
              <a:rPr lang="fr-CH" dirty="0">
                <a:solidFill>
                  <a:schemeClr val="accent6">
                    <a:lumMod val="60000"/>
                    <a:lumOff val="40000"/>
                  </a:schemeClr>
                </a:solidFill>
              </a:rPr>
              <a:t>.)          </a:t>
            </a:r>
            <a:r>
              <a:rPr lang="fr-CH" i="1" dirty="0">
                <a:solidFill>
                  <a:schemeClr val="accent6">
                    <a:lumMod val="60000"/>
                    <a:lumOff val="40000"/>
                  </a:schemeClr>
                </a:solidFill>
                <a:effectLst>
                  <a:outerShdw blurRad="38100" dist="38100" dir="2700000" algn="tl">
                    <a:srgbClr val="000000">
                      <a:alpha val="43137"/>
                    </a:srgbClr>
                  </a:outerShdw>
                </a:effectLst>
              </a:rPr>
              <a:t>or</a:t>
            </a:r>
            <a:endParaRPr lang="fr-CH" i="1" dirty="0">
              <a:solidFill>
                <a:schemeClr val="accent6">
                  <a:lumMod val="60000"/>
                  <a:lumOff val="40000"/>
                </a:schemeClr>
              </a:solidFill>
            </a:endParaRPr>
          </a:p>
          <a:p>
            <a:pPr lvl="1">
              <a:lnSpc>
                <a:spcPct val="150000"/>
              </a:lnSpc>
              <a:buFont typeface="Wingdings" pitchFamily="2" charset="2"/>
              <a:buChar char="§"/>
              <a:defRPr/>
            </a:pPr>
            <a:r>
              <a:rPr lang="fr-CH" dirty="0">
                <a:solidFill>
                  <a:schemeClr val="accent6">
                    <a:lumMod val="60000"/>
                    <a:lumOff val="40000"/>
                  </a:schemeClr>
                </a:solidFill>
              </a:rPr>
              <a:t> </a:t>
            </a:r>
            <a:r>
              <a:rPr lang="fr-CH" dirty="0" err="1">
                <a:solidFill>
                  <a:schemeClr val="accent6">
                    <a:lumMod val="60000"/>
                    <a:lumOff val="40000"/>
                  </a:schemeClr>
                </a:solidFill>
              </a:rPr>
              <a:t>modified</a:t>
            </a:r>
            <a:r>
              <a:rPr lang="fr-CH" dirty="0">
                <a:solidFill>
                  <a:schemeClr val="accent6">
                    <a:lumMod val="60000"/>
                    <a:lumOff val="40000"/>
                  </a:schemeClr>
                </a:solidFill>
              </a:rPr>
              <a:t> </a:t>
            </a:r>
            <a:r>
              <a:rPr lang="fr-CH" dirty="0" err="1">
                <a:solidFill>
                  <a:schemeClr val="accent6">
                    <a:lumMod val="60000"/>
                    <a:lumOff val="40000"/>
                  </a:schemeClr>
                </a:solidFill>
              </a:rPr>
              <a:t>Poynting</a:t>
            </a:r>
            <a:r>
              <a:rPr lang="fr-CH" dirty="0">
                <a:solidFill>
                  <a:schemeClr val="accent6">
                    <a:lumMod val="60000"/>
                    <a:lumOff val="40000"/>
                  </a:schemeClr>
                </a:solidFill>
              </a:rPr>
              <a:t> </a:t>
            </a:r>
            <a:r>
              <a:rPr lang="fr-CH" dirty="0" err="1">
                <a:solidFill>
                  <a:schemeClr val="accent6">
                    <a:lumMod val="60000"/>
                    <a:lumOff val="40000"/>
                  </a:schemeClr>
                </a:solidFill>
              </a:rPr>
              <a:t>vector</a:t>
            </a:r>
            <a:r>
              <a:rPr lang="fr-CH" dirty="0">
                <a:solidFill>
                  <a:schemeClr val="accent6">
                    <a:lumMod val="60000"/>
                    <a:lumOff val="40000"/>
                  </a:schemeClr>
                </a:solidFill>
              </a:rPr>
              <a:t> </a:t>
            </a:r>
            <a:r>
              <a:rPr lang="fr-CH" dirty="0" err="1">
                <a:solidFill>
                  <a:schemeClr val="accent6">
                    <a:lumMod val="60000"/>
                    <a:lumOff val="40000"/>
                  </a:schemeClr>
                </a:solidFill>
              </a:rPr>
              <a:t>S</a:t>
            </a:r>
            <a:r>
              <a:rPr lang="fr-CH" baseline="-25000" dirty="0" err="1">
                <a:solidFill>
                  <a:schemeClr val="accent6">
                    <a:lumMod val="60000"/>
                    <a:lumOff val="40000"/>
                  </a:schemeClr>
                </a:solidFill>
              </a:rPr>
              <a:t>c</a:t>
            </a:r>
            <a:r>
              <a:rPr lang="fr-CH" baseline="-25000" dirty="0">
                <a:solidFill>
                  <a:schemeClr val="accent6">
                    <a:lumMod val="60000"/>
                    <a:lumOff val="40000"/>
                  </a:schemeClr>
                </a:solidFill>
              </a:rPr>
              <a:t> </a:t>
            </a:r>
            <a:r>
              <a:rPr lang="fr-CH" dirty="0">
                <a:solidFill>
                  <a:schemeClr val="accent6">
                    <a:lumMod val="60000"/>
                    <a:lumOff val="40000"/>
                  </a:schemeClr>
                </a:solidFill>
              </a:rPr>
              <a:t>+ </a:t>
            </a:r>
            <a:r>
              <a:rPr lang="fr-CH" dirty="0" err="1">
                <a:solidFill>
                  <a:schemeClr val="accent6">
                    <a:lumMod val="60000"/>
                    <a:lumOff val="40000"/>
                  </a:schemeClr>
                </a:solidFill>
              </a:rPr>
              <a:t>scaling</a:t>
            </a:r>
            <a:r>
              <a:rPr lang="fr-CH" dirty="0">
                <a:solidFill>
                  <a:schemeClr val="accent6">
                    <a:lumMod val="60000"/>
                    <a:lumOff val="40000"/>
                  </a:schemeClr>
                </a:solidFill>
              </a:rPr>
              <a:t> </a:t>
            </a:r>
            <a:r>
              <a:rPr lang="fr-CH" dirty="0" err="1">
                <a:solidFill>
                  <a:schemeClr val="accent6">
                    <a:lumMod val="60000"/>
                    <a:lumOff val="40000"/>
                  </a:schemeClr>
                </a:solidFill>
              </a:rPr>
              <a:t>law</a:t>
            </a:r>
            <a:r>
              <a:rPr lang="fr-CH" dirty="0">
                <a:solidFill>
                  <a:schemeClr val="accent6">
                    <a:lumMod val="60000"/>
                    <a:lumOff val="40000"/>
                  </a:schemeClr>
                </a:solidFill>
              </a:rPr>
              <a:t> (X, K-band)</a:t>
            </a:r>
          </a:p>
          <a:p>
            <a:pPr lvl="1">
              <a:buFont typeface="Wingdings" pitchFamily="2" charset="2"/>
              <a:buChar char="v"/>
              <a:defRPr/>
            </a:pPr>
            <a:endParaRPr lang="fr-CH" dirty="0">
              <a:solidFill>
                <a:schemeClr val="accent6">
                  <a:lumMod val="60000"/>
                  <a:lumOff val="40000"/>
                </a:schemeClr>
              </a:solidFill>
            </a:endParaRPr>
          </a:p>
          <a:p>
            <a:pPr>
              <a:lnSpc>
                <a:spcPct val="150000"/>
              </a:lnSpc>
              <a:buFont typeface="Wingdings" pitchFamily="2" charset="2"/>
              <a:buChar char="v"/>
              <a:defRPr/>
            </a:pPr>
            <a:r>
              <a:rPr lang="fr-CH" dirty="0">
                <a:solidFill>
                  <a:schemeClr val="accent6">
                    <a:lumMod val="60000"/>
                    <a:lumOff val="40000"/>
                  </a:schemeClr>
                </a:solidFill>
              </a:rPr>
              <a:t> </a:t>
            </a:r>
            <a:r>
              <a:rPr lang="fr-CH" b="1" u="sng" dirty="0" err="1">
                <a:solidFill>
                  <a:schemeClr val="accent6">
                    <a:lumMod val="60000"/>
                    <a:lumOff val="40000"/>
                  </a:schemeClr>
                </a:solidFill>
              </a:rPr>
              <a:t>Scaling</a:t>
            </a:r>
            <a:r>
              <a:rPr lang="fr-CH" b="1" u="sng" dirty="0">
                <a:solidFill>
                  <a:schemeClr val="accent6">
                    <a:lumMod val="60000"/>
                    <a:lumOff val="40000"/>
                  </a:schemeClr>
                </a:solidFill>
              </a:rPr>
              <a:t> </a:t>
            </a:r>
            <a:r>
              <a:rPr lang="fr-CH" b="1" u="sng" dirty="0" err="1">
                <a:solidFill>
                  <a:schemeClr val="accent6">
                    <a:lumMod val="60000"/>
                    <a:lumOff val="40000"/>
                  </a:schemeClr>
                </a:solidFill>
              </a:rPr>
              <a:t>laws</a:t>
            </a:r>
            <a:r>
              <a:rPr lang="fr-CH" b="1" u="sng" dirty="0">
                <a:solidFill>
                  <a:schemeClr val="accent6">
                    <a:lumMod val="60000"/>
                    <a:lumOff val="40000"/>
                  </a:schemeClr>
                </a:solidFill>
              </a:rPr>
              <a:t> </a:t>
            </a:r>
            <a:r>
              <a:rPr lang="fr-CH" b="1" dirty="0" err="1">
                <a:solidFill>
                  <a:schemeClr val="accent6">
                    <a:lumMod val="60000"/>
                    <a:lumOff val="40000"/>
                  </a:schemeClr>
                </a:solidFill>
              </a:rPr>
              <a:t>at</a:t>
            </a:r>
            <a:r>
              <a:rPr lang="fr-CH" b="1" dirty="0">
                <a:solidFill>
                  <a:schemeClr val="accent6">
                    <a:lumMod val="60000"/>
                    <a:lumOff val="40000"/>
                  </a:schemeClr>
                </a:solidFill>
              </a:rPr>
              <a:t> S-band</a:t>
            </a:r>
          </a:p>
          <a:p>
            <a:pPr>
              <a:lnSpc>
                <a:spcPct val="150000"/>
              </a:lnSpc>
              <a:defRPr/>
            </a:pPr>
            <a:r>
              <a:rPr lang="fr-CH" dirty="0">
                <a:solidFill>
                  <a:schemeClr val="accent6">
                    <a:lumMod val="60000"/>
                    <a:lumOff val="40000"/>
                  </a:schemeClr>
                </a:solidFill>
              </a:rPr>
              <a:t>       [E</a:t>
            </a:r>
            <a:r>
              <a:rPr lang="fr-CH" baseline="-25000" dirty="0">
                <a:solidFill>
                  <a:schemeClr val="accent6">
                    <a:lumMod val="60000"/>
                    <a:lumOff val="40000"/>
                  </a:schemeClr>
                </a:solidFill>
              </a:rPr>
              <a:t>s</a:t>
            </a:r>
            <a:r>
              <a:rPr lang="fr-CH" dirty="0">
                <a:solidFill>
                  <a:schemeClr val="accent6">
                    <a:lumMod val="60000"/>
                    <a:lumOff val="40000"/>
                  </a:schemeClr>
                </a:solidFill>
              </a:rPr>
              <a:t>, </a:t>
            </a:r>
            <a:r>
              <a:rPr lang="fr-CH" dirty="0" err="1">
                <a:solidFill>
                  <a:schemeClr val="accent6">
                    <a:lumMod val="60000"/>
                    <a:lumOff val="40000"/>
                  </a:schemeClr>
                </a:solidFill>
              </a:rPr>
              <a:t>S</a:t>
            </a:r>
            <a:r>
              <a:rPr lang="fr-CH" baseline="-25000" dirty="0" err="1">
                <a:solidFill>
                  <a:schemeClr val="accent6">
                    <a:lumMod val="60000"/>
                    <a:lumOff val="40000"/>
                  </a:schemeClr>
                </a:solidFill>
              </a:rPr>
              <a:t>c</a:t>
            </a:r>
            <a:r>
              <a:rPr lang="fr-CH" dirty="0">
                <a:solidFill>
                  <a:schemeClr val="accent6">
                    <a:lumMod val="60000"/>
                    <a:lumOff val="40000"/>
                  </a:schemeClr>
                </a:solidFill>
              </a:rPr>
              <a:t>, pulse </a:t>
            </a:r>
            <a:r>
              <a:rPr lang="en-US" dirty="0">
                <a:solidFill>
                  <a:schemeClr val="accent6">
                    <a:lumMod val="60000"/>
                    <a:lumOff val="40000"/>
                  </a:schemeClr>
                </a:solidFill>
              </a:rPr>
              <a:t>length</a:t>
            </a:r>
            <a:r>
              <a:rPr lang="fr-CH" dirty="0">
                <a:solidFill>
                  <a:schemeClr val="accent6">
                    <a:lumMod val="60000"/>
                    <a:lumOff val="40000"/>
                  </a:schemeClr>
                </a:solidFill>
              </a:rPr>
              <a:t>, </a:t>
            </a:r>
            <a:r>
              <a:rPr lang="fr-CH" dirty="0" err="1">
                <a:solidFill>
                  <a:schemeClr val="accent6">
                    <a:lumMod val="60000"/>
                    <a:lumOff val="40000"/>
                  </a:schemeClr>
                </a:solidFill>
              </a:rPr>
              <a:t>temperature</a:t>
            </a:r>
            <a:r>
              <a:rPr lang="fr-CH" dirty="0">
                <a:solidFill>
                  <a:schemeClr val="accent6">
                    <a:lumMod val="60000"/>
                    <a:lumOff val="40000"/>
                  </a:schemeClr>
                </a:solidFill>
              </a:rPr>
              <a:t>, </a:t>
            </a:r>
            <a:r>
              <a:rPr lang="fr-CH" dirty="0" err="1">
                <a:solidFill>
                  <a:schemeClr val="accent6">
                    <a:lumMod val="60000"/>
                    <a:lumOff val="40000"/>
                  </a:schemeClr>
                </a:solidFill>
              </a:rPr>
              <a:t>repetition</a:t>
            </a:r>
            <a:r>
              <a:rPr lang="fr-CH" dirty="0">
                <a:solidFill>
                  <a:schemeClr val="accent6">
                    <a:lumMod val="60000"/>
                    <a:lumOff val="40000"/>
                  </a:schemeClr>
                </a:solidFill>
              </a:rPr>
              <a:t> </a:t>
            </a:r>
            <a:r>
              <a:rPr lang="fr-CH" dirty="0" err="1">
                <a:solidFill>
                  <a:schemeClr val="accent6">
                    <a:lumMod val="60000"/>
                    <a:lumOff val="40000"/>
                  </a:schemeClr>
                </a:solidFill>
              </a:rPr>
              <a:t>frequency</a:t>
            </a:r>
            <a:r>
              <a:rPr lang="fr-CH" dirty="0">
                <a:solidFill>
                  <a:schemeClr val="accent6">
                    <a:lumMod val="60000"/>
                    <a:lumOff val="40000"/>
                  </a:schemeClr>
                </a:solidFill>
              </a:rPr>
              <a:t>]</a:t>
            </a:r>
          </a:p>
          <a:p>
            <a:pPr>
              <a:defRPr/>
            </a:pPr>
            <a:endParaRPr lang="fr-CH" dirty="0"/>
          </a:p>
          <a:p>
            <a:pPr>
              <a:lnSpc>
                <a:spcPct val="150000"/>
              </a:lnSpc>
              <a:buFont typeface="Wingdings" pitchFamily="2" charset="2"/>
              <a:buChar char="v"/>
              <a:defRPr/>
            </a:pPr>
            <a:r>
              <a:rPr lang="fr-CH" dirty="0"/>
              <a:t> </a:t>
            </a:r>
            <a:r>
              <a:rPr lang="fr-CH" b="1" dirty="0" err="1">
                <a:solidFill>
                  <a:srgbClr val="FFFF00"/>
                </a:solidFill>
              </a:rPr>
              <a:t>Applying</a:t>
            </a:r>
            <a:r>
              <a:rPr lang="fr-CH" b="1" dirty="0">
                <a:solidFill>
                  <a:srgbClr val="FFFF00"/>
                </a:solidFill>
              </a:rPr>
              <a:t> </a:t>
            </a:r>
            <a:r>
              <a:rPr lang="fr-CH" b="1" dirty="0" err="1">
                <a:solidFill>
                  <a:srgbClr val="FFFF00"/>
                </a:solidFill>
              </a:rPr>
              <a:t>found</a:t>
            </a:r>
            <a:r>
              <a:rPr lang="fr-CH" b="1" dirty="0">
                <a:solidFill>
                  <a:srgbClr val="FFFF00"/>
                </a:solidFill>
              </a:rPr>
              <a:t> </a:t>
            </a:r>
            <a:r>
              <a:rPr lang="fr-CH" b="1" dirty="0" err="1">
                <a:solidFill>
                  <a:srgbClr val="FFFF00"/>
                </a:solidFill>
              </a:rPr>
              <a:t>limit</a:t>
            </a:r>
            <a:r>
              <a:rPr lang="fr-CH" b="1" dirty="0">
                <a:solidFill>
                  <a:srgbClr val="FFFF00"/>
                </a:solidFill>
              </a:rPr>
              <a:t> to </a:t>
            </a:r>
            <a:r>
              <a:rPr lang="fr-CH" b="1" u="sng" dirty="0">
                <a:solidFill>
                  <a:srgbClr val="FFFF00"/>
                </a:solidFill>
              </a:rPr>
              <a:t>future designs</a:t>
            </a:r>
          </a:p>
          <a:p>
            <a:pPr lvl="1">
              <a:lnSpc>
                <a:spcPct val="150000"/>
              </a:lnSpc>
              <a:buFont typeface="Wingdings" pitchFamily="2" charset="2"/>
              <a:buChar char="§"/>
              <a:defRPr/>
            </a:pPr>
            <a:r>
              <a:rPr lang="fr-CH" dirty="0"/>
              <a:t> </a:t>
            </a:r>
            <a:r>
              <a:rPr lang="fr-CH" dirty="0" err="1"/>
              <a:t>ensure</a:t>
            </a:r>
            <a:r>
              <a:rPr lang="fr-CH" dirty="0"/>
              <a:t> </a:t>
            </a:r>
            <a:r>
              <a:rPr lang="fr-CH" u="sng" dirty="0" err="1"/>
              <a:t>reliable</a:t>
            </a:r>
            <a:r>
              <a:rPr lang="fr-CH" u="sng" dirty="0"/>
              <a:t> </a:t>
            </a:r>
            <a:r>
              <a:rPr lang="fr-CH" u="sng" dirty="0" err="1"/>
              <a:t>operation</a:t>
            </a:r>
            <a:endParaRPr lang="en-US" u="sng" dirty="0"/>
          </a:p>
          <a:p>
            <a:pPr lvl="1">
              <a:lnSpc>
                <a:spcPct val="150000"/>
              </a:lnSpc>
              <a:buFont typeface="Wingdings" pitchFamily="2" charset="2"/>
              <a:buChar char="§"/>
              <a:defRPr/>
            </a:pPr>
            <a:r>
              <a:rPr lang="fr-CH" dirty="0"/>
              <a:t> </a:t>
            </a:r>
            <a:r>
              <a:rPr lang="fr-CH" u="sng" dirty="0" err="1"/>
              <a:t>optimize</a:t>
            </a:r>
            <a:r>
              <a:rPr lang="fr-CH" dirty="0"/>
              <a:t> RF structures (</a:t>
            </a:r>
            <a:r>
              <a:rPr lang="fr-CH" dirty="0" err="1"/>
              <a:t>efficiency</a:t>
            </a:r>
            <a:r>
              <a:rPr lang="fr-CH" dirty="0"/>
              <a:t>, </a:t>
            </a:r>
            <a:r>
              <a:rPr lang="fr-CH" dirty="0" err="1"/>
              <a:t>length</a:t>
            </a:r>
            <a:r>
              <a:rPr lang="fr-CH" dirty="0"/>
              <a:t>, </a:t>
            </a:r>
            <a:r>
              <a:rPr lang="fr-CH" dirty="0" err="1"/>
              <a:t>cost</a:t>
            </a:r>
            <a:r>
              <a:rPr lang="fr-CH" dirty="0"/>
              <a:t>)</a:t>
            </a:r>
          </a:p>
        </p:txBody>
      </p:sp>
      <p:sp>
        <p:nvSpPr>
          <p:cNvPr id="8" name="Titolo 1"/>
          <p:cNvSpPr txBox="1">
            <a:spLocks/>
          </p:cNvSpPr>
          <p:nvPr/>
        </p:nvSpPr>
        <p:spPr bwMode="auto">
          <a:xfrm>
            <a:off x="1157288" y="95250"/>
            <a:ext cx="7772400" cy="1017588"/>
          </a:xfrm>
          <a:prstGeom prst="rect">
            <a:avLst/>
          </a:prstGeom>
          <a:gradFill rotWithShape="0">
            <a:gsLst>
              <a:gs pos="0">
                <a:schemeClr val="accent2"/>
              </a:gs>
              <a:gs pos="100000">
                <a:schemeClr val="accent2">
                  <a:gamma/>
                  <a:tint val="52941"/>
                  <a:invGamma/>
                </a:schemeClr>
              </a:gs>
            </a:gsLst>
            <a:lin ang="0" scaled="1"/>
          </a:gradFill>
          <a:ln w="9525">
            <a:noFill/>
            <a:miter lim="800000"/>
            <a:headEnd/>
            <a:tailEnd/>
          </a:ln>
          <a:effectLst/>
        </p:spPr>
        <p:txBody>
          <a:bodyPr lIns="92075" tIns="46038" rIns="92075" bIns="46038" anchor="ctr">
            <a:spAutoFit/>
          </a:bodyPr>
          <a:lstStyle/>
          <a:p>
            <a:pPr algn="r" eaLnBrk="0" hangingPunct="0">
              <a:defRPr/>
            </a:pPr>
            <a:r>
              <a:rPr lang="fr-CH" sz="3200" b="1" kern="0" dirty="0">
                <a:solidFill>
                  <a:srgbClr val="FFFF00"/>
                </a:solidFill>
                <a:effectLst>
                  <a:outerShdw blurRad="38100" dist="38100" dir="2700000" algn="tl">
                    <a:srgbClr val="000000"/>
                  </a:outerShdw>
                </a:effectLst>
                <a:latin typeface="+mj-lt"/>
                <a:ea typeface="+mj-ea"/>
                <a:cs typeface="+mj-cs"/>
              </a:rPr>
              <a:t>3 GHz </a:t>
            </a:r>
            <a:r>
              <a:rPr lang="fr-CH" sz="3200" b="1" kern="0" dirty="0" err="1">
                <a:solidFill>
                  <a:srgbClr val="FFFF00"/>
                </a:solidFill>
                <a:effectLst>
                  <a:outerShdw blurRad="38100" dist="38100" dir="2700000" algn="tl">
                    <a:srgbClr val="000000"/>
                  </a:outerShdw>
                </a:effectLst>
                <a:latin typeface="+mj-lt"/>
                <a:ea typeface="+mj-ea"/>
                <a:cs typeface="+mj-cs"/>
              </a:rPr>
              <a:t>high</a:t>
            </a:r>
            <a:r>
              <a:rPr lang="fr-CH" sz="3200" b="1" kern="0" dirty="0">
                <a:solidFill>
                  <a:srgbClr val="FFFF00"/>
                </a:solidFill>
                <a:effectLst>
                  <a:outerShdw blurRad="38100" dist="38100" dir="2700000" algn="tl">
                    <a:srgbClr val="000000"/>
                  </a:outerShdw>
                </a:effectLst>
                <a:latin typeface="+mj-lt"/>
                <a:ea typeface="+mj-ea"/>
                <a:cs typeface="+mj-cs"/>
              </a:rPr>
              <a:t>-gradient test:</a:t>
            </a:r>
            <a:r>
              <a:rPr lang="fr-CH" sz="3200" b="1" i="1" kern="0" dirty="0">
                <a:solidFill>
                  <a:srgbClr val="FFFF00"/>
                </a:solidFill>
                <a:effectLst>
                  <a:outerShdw blurRad="38100" dist="38100" dir="2700000" algn="tl">
                    <a:srgbClr val="000000"/>
                  </a:outerShdw>
                </a:effectLst>
                <a:latin typeface="+mj-lt"/>
                <a:ea typeface="+mj-ea"/>
                <a:cs typeface="+mj-cs"/>
              </a:rPr>
              <a:t/>
            </a:r>
            <a:br>
              <a:rPr lang="fr-CH" sz="3200" b="1" i="1" kern="0" dirty="0">
                <a:solidFill>
                  <a:srgbClr val="FFFF00"/>
                </a:solidFill>
                <a:effectLst>
                  <a:outerShdw blurRad="38100" dist="38100" dir="2700000" algn="tl">
                    <a:srgbClr val="000000"/>
                  </a:outerShdw>
                </a:effectLst>
                <a:latin typeface="+mj-lt"/>
                <a:ea typeface="+mj-ea"/>
                <a:cs typeface="+mj-cs"/>
              </a:rPr>
            </a:br>
            <a:r>
              <a:rPr lang="fr-CH" sz="2800" b="1" i="1" kern="0" dirty="0">
                <a:effectLst>
                  <a:outerShdw blurRad="38100" dist="38100" dir="2700000" algn="tl">
                    <a:srgbClr val="000000"/>
                  </a:outerShdw>
                </a:effectLst>
                <a:latin typeface="+mj-lt"/>
                <a:ea typeface="+mj-ea"/>
                <a:cs typeface="+mj-cs"/>
              </a:rPr>
              <a:t>motivation and objectives</a:t>
            </a:r>
            <a:endParaRPr lang="it-IT" sz="3200" b="1" i="1" u="sng" kern="0" dirty="0">
              <a:effectLst>
                <a:outerShdw blurRad="38100" dist="38100" dir="2700000" algn="tl">
                  <a:srgbClr val="000000"/>
                </a:outerShdw>
              </a:effectLst>
              <a:latin typeface="+mj-lt"/>
              <a:ea typeface="+mj-ea"/>
              <a:cs typeface="+mj-cs"/>
            </a:endParaRPr>
          </a:p>
        </p:txBody>
      </p:sp>
      <p:sp>
        <p:nvSpPr>
          <p:cNvPr id="195588" name="Slide Number Placeholder 5"/>
          <p:cNvSpPr>
            <a:spLocks noGrp="1"/>
          </p:cNvSpPr>
          <p:nvPr>
            <p:ph type="sldNum" sz="quarter" idx="12"/>
          </p:nvPr>
        </p:nvSpPr>
        <p:spPr>
          <a:noFill/>
        </p:spPr>
        <p:txBody>
          <a:bodyPr/>
          <a:lstStyle/>
          <a:p>
            <a:pPr fontAlgn="base">
              <a:spcAft>
                <a:spcPct val="0"/>
              </a:spcAft>
            </a:pPr>
            <a:fld id="{E152D886-75CA-4296-9A36-F2E479BED11A}" type="slidenum">
              <a:rPr lang="en-US" smtClean="0"/>
              <a:pPr fontAlgn="base">
                <a:spcAft>
                  <a:spcPct val="0"/>
                </a:spcAft>
              </a:pPr>
              <a:t>9</a:t>
            </a:fld>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rgbClr val="FFFF66"/>
          </a:solidFill>
          <a:prstDash val="solid"/>
          <a:round/>
          <a:headEnd type="none" w="med" len="med"/>
          <a:tailEnd type="triangl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folHlink"/>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rgbClr val="FFFF66"/>
          </a:solidFill>
          <a:prstDash val="solid"/>
          <a:round/>
          <a:headEnd type="none" w="med" len="med"/>
          <a:tailEnd type="triangl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GB" sz="2000" b="0" i="0" u="none" strike="noStrike" cap="none" normalizeH="0" baseline="0" smtClean="0">
            <a:ln>
              <a:noFill/>
            </a:ln>
            <a:solidFill>
              <a:schemeClr val="folHlink"/>
            </a:solidFill>
            <a:effectLst/>
            <a:latin typeface="Arial"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9112</TotalTime>
  <Words>4106</Words>
  <Application>Microsoft Office PowerPoint</Application>
  <PresentationFormat>Presentazione su schermo (4:3)</PresentationFormat>
  <Paragraphs>867</Paragraphs>
  <Slides>38</Slides>
  <Notes>29</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38</vt:i4>
      </vt:variant>
    </vt:vector>
  </HeadingPairs>
  <TitlesOfParts>
    <vt:vector size="40" baseType="lpstr">
      <vt:lpstr>Soaring</vt:lpstr>
      <vt:lpstr>Bitmap Image</vt:lpstr>
      <vt:lpstr>High-Gradient Test of a  3 GHz Single-Cell Cavity</vt:lpstr>
      <vt:lpstr>Hadron therapy: the basics</vt:lpstr>
      <vt:lpstr>Treating moving organs requires...</vt:lpstr>
      <vt:lpstr>TERA’s  proposal: cyclotron  + high-freq. linac = cyclinac</vt:lpstr>
      <vt:lpstr>Diapositiva 5</vt:lpstr>
      <vt:lpstr>Diapositiva 6</vt:lpstr>
      <vt:lpstr>Diapositiva 7</vt:lpstr>
      <vt:lpstr>Diapositiva 8</vt:lpstr>
      <vt:lpstr>Diapositiva 9</vt:lpstr>
      <vt:lpstr>Diapositiva 10</vt:lpstr>
      <vt:lpstr>RF &amp; mechanical design</vt:lpstr>
      <vt:lpstr>Production</vt:lpstr>
      <vt:lpstr>Production</vt:lpstr>
      <vt:lpstr>Low power test</vt:lpstr>
      <vt:lpstr>First high-power test: objectives</vt:lpstr>
      <vt:lpstr>High power test: set-up</vt:lpstr>
      <vt:lpstr>High power test: measurements</vt:lpstr>
      <vt:lpstr>High power test: breakdown evaluation</vt:lpstr>
      <vt:lpstr>High power test: first results</vt:lpstr>
      <vt:lpstr>High power test: comparison to other tests</vt:lpstr>
      <vt:lpstr>High power test: comparison to other tests</vt:lpstr>
      <vt:lpstr>High power test: scaling laws </vt:lpstr>
      <vt:lpstr>High power test: scaling laws </vt:lpstr>
      <vt:lpstr>Surface inspection around nose region</vt:lpstr>
      <vt:lpstr>Surface inspection around nose region </vt:lpstr>
      <vt:lpstr>Surface inspection around nose region </vt:lpstr>
      <vt:lpstr>Summary</vt:lpstr>
      <vt:lpstr>Summary</vt:lpstr>
      <vt:lpstr>Next steps: a lot to do! </vt:lpstr>
      <vt:lpstr>Thanks to…</vt:lpstr>
      <vt:lpstr>BACK-UP SLIDES</vt:lpstr>
      <vt:lpstr>RF &amp; mechanical design</vt:lpstr>
      <vt:lpstr>Halfcell design</vt:lpstr>
      <vt:lpstr>Cooling design</vt:lpstr>
      <vt:lpstr>Waveguide design</vt:lpstr>
      <vt:lpstr>Diapositiva 36</vt:lpstr>
      <vt:lpstr>Surface inspection around nose region</vt:lpstr>
      <vt:lpstr>Diapositiva 38</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CABOTO – S</dc:title>
  <dc:creator>Alberto Degiovanni</dc:creator>
  <cp:lastModifiedBy>Ro</cp:lastModifiedBy>
  <cp:revision>388</cp:revision>
  <dcterms:created xsi:type="dcterms:W3CDTF">2009-03-24T08:32:30Z</dcterms:created>
  <dcterms:modified xsi:type="dcterms:W3CDTF">2010-05-03T07:33:52Z</dcterms:modified>
</cp:coreProperties>
</file>