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81" r:id="rId3"/>
    <p:sldId id="264" r:id="rId4"/>
    <p:sldId id="261" r:id="rId5"/>
    <p:sldId id="280" r:id="rId6"/>
    <p:sldId id="263" r:id="rId7"/>
    <p:sldId id="265" r:id="rId8"/>
    <p:sldId id="262" r:id="rId9"/>
    <p:sldId id="260" r:id="rId10"/>
    <p:sldId id="258" r:id="rId11"/>
    <p:sldId id="285" r:id="rId12"/>
    <p:sldId id="259" r:id="rId13"/>
    <p:sldId id="266" r:id="rId14"/>
    <p:sldId id="267" r:id="rId15"/>
    <p:sldId id="278" r:id="rId16"/>
    <p:sldId id="268" r:id="rId17"/>
    <p:sldId id="269" r:id="rId18"/>
    <p:sldId id="270" r:id="rId19"/>
    <p:sldId id="271" r:id="rId20"/>
    <p:sldId id="282" r:id="rId21"/>
    <p:sldId id="283" r:id="rId22"/>
    <p:sldId id="284" r:id="rId23"/>
    <p:sldId id="287" r:id="rId24"/>
    <p:sldId id="279" r:id="rId25"/>
    <p:sldId id="277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E1F4FF"/>
    <a:srgbClr val="0000FF"/>
    <a:srgbClr val="267478"/>
    <a:srgbClr val="1F6354"/>
    <a:srgbClr val="D8243D"/>
    <a:srgbClr val="3690A8"/>
    <a:srgbClr val="0390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8" autoAdjust="0"/>
    <p:restoredTop sz="94674" autoAdjust="0"/>
  </p:normalViewPr>
  <p:slideViewPr>
    <p:cSldViewPr>
      <p:cViewPr varScale="1">
        <p:scale>
          <a:sx n="78" d="100"/>
          <a:sy n="78" d="100"/>
        </p:scale>
        <p:origin x="-9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51B01-BBA7-4D15-9D4A-A14CEF698BD5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D2E4D-9DC7-481A-8A3E-29A242C56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B6F26-BE92-4017-94CA-AF9BADE62412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C060E-308A-4E05-BD75-1F9FB590DF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060E-308A-4E05-BD75-1F9FB590DF5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148A3-29A5-41CD-9E31-178B12176380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CFCA5D-5615-427E-AD31-E8BFC2C9E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308E6-0E1D-43EE-91C2-76A0E52215F3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2CD9B-CA97-4DA9-B86D-98DD194E6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516C9-80F9-4331-9FA7-6AF7B0F71BDF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A6E4F-8A7E-4EE6-B877-B17A4E0C2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B6AA8-2C13-48EA-9BDE-5B4A4027A701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A4C50-7E95-4D94-9C5A-70C427A91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57677-231B-4F8D-8AF5-4FD22284CA7A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37042-75F1-444D-9199-543DB4EA5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28515-33E0-4850-8FFD-77B5636C9C1A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41061-F568-442D-BE6B-C168ACB13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26507-3E9B-452D-B9B4-B71C26F4AA85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E283B-9242-49E7-BF82-489852044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F2DE0-8674-4465-8AA0-F9C9B578060C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1371C-E3A0-4A2E-B4D4-6D34C531A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5C15B-9A42-4591-AA4E-5750386EB0FE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565EF-907C-4C47-899C-DE04B322FE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85E3B-7760-4EB4-A959-2F2944D68909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B94E1-6F30-4844-8456-86B9BF2A5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63996-D550-475F-A864-F0D3E4BEFDF5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0C319-F927-45DE-93AF-3900AD61F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F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CLIC logo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43800" y="76200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7" descr="Cern logo 2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71450"/>
            <a:ext cx="611188" cy="601663"/>
          </a:xfrm>
          <a:prstGeom prst="rect">
            <a:avLst/>
          </a:prstGeom>
          <a:solidFill>
            <a:srgbClr val="E1F4FF">
              <a:alpha val="74901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028" name="Picture 6" descr="disk168.gif"/>
          <p:cNvPicPr>
            <a:picLocks noChangeAspect="1"/>
          </p:cNvPicPr>
          <p:nvPr/>
        </p:nvPicPr>
        <p:blipFill>
          <a:blip r:embed="rId1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b="31474"/>
          <a:stretch>
            <a:fillRect/>
          </a:stretch>
        </p:blipFill>
        <p:spPr bwMode="auto">
          <a:xfrm>
            <a:off x="7213000" y="4876800"/>
            <a:ext cx="1931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274638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1F6354"/>
                </a:solidFill>
                <a:latin typeface="+mn-lt"/>
              </a:defRPr>
            </a:lvl1pPr>
          </a:lstStyle>
          <a:p>
            <a:pPr>
              <a:defRPr/>
            </a:pPr>
            <a:fld id="{08EEB3BF-257E-4EBA-BA84-76F0643308B4}" type="datetime1">
              <a:rPr lang="en-US" smtClean="0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267478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CFCA5D-5615-427E-AD31-E8BFC2C9E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extBox 7"/>
          <p:cNvSpPr txBox="1">
            <a:spLocks noChangeArrowheads="1"/>
          </p:cNvSpPr>
          <p:nvPr userDrawn="1"/>
        </p:nvSpPr>
        <p:spPr bwMode="auto">
          <a:xfrm>
            <a:off x="7585075" y="576263"/>
            <a:ext cx="1600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800" i="1" dirty="0"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67478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267478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348AA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267478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267478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6747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 bwMode="auto">
          <a:xfrm>
            <a:off x="914400" y="1676400"/>
            <a:ext cx="7239000" cy="2895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342900" indent="-342900" algn="ctr" eaLnBrk="0" hangingPunct="0">
              <a:defRPr/>
            </a:pPr>
            <a:endParaRPr lang="en-US" sz="3200" dirty="0">
              <a:solidFill>
                <a:srgbClr val="CCFFFF"/>
              </a:solidFill>
              <a:cs typeface="Arial" pitchFamily="34" charset="0"/>
            </a:endParaRPr>
          </a:p>
          <a:p>
            <a:pPr marL="342900" indent="-342900" algn="ctr" eaLnBrk="0" hangingPunct="0">
              <a:defRPr/>
            </a:pPr>
            <a:endParaRPr lang="en-US" sz="3200" dirty="0">
              <a:solidFill>
                <a:srgbClr val="CCFFFF"/>
              </a:solidFill>
              <a:cs typeface="Arial" pitchFamily="34" charset="0"/>
            </a:endParaRPr>
          </a:p>
          <a:p>
            <a:pPr marL="342900" indent="-342900" algn="ctr" eaLnBrk="0" hangingPunct="0">
              <a:defRPr/>
            </a:pPr>
            <a:r>
              <a:rPr lang="en-US" sz="3200" dirty="0">
                <a:solidFill>
                  <a:srgbClr val="CCFFFF"/>
                </a:solidFill>
                <a:cs typeface="Arial" pitchFamily="34" charset="0"/>
              </a:rPr>
              <a:t>ENGINEERING  DESIGN</a:t>
            </a:r>
          </a:p>
          <a:p>
            <a:pPr marL="342900" indent="-342900" algn="ctr" eaLnBrk="0" hangingPunct="0">
              <a:defRPr/>
            </a:pPr>
            <a:r>
              <a:rPr lang="en-US" sz="3200" dirty="0">
                <a:solidFill>
                  <a:srgbClr val="CCFFFF"/>
                </a:solidFill>
                <a:cs typeface="Arial" pitchFamily="34" charset="0"/>
              </a:rPr>
              <a:t>OF </a:t>
            </a:r>
          </a:p>
          <a:p>
            <a:pPr marL="342900" indent="-342900" algn="ctr" eaLnBrk="0" hangingPunct="0">
              <a:defRPr/>
            </a:pPr>
            <a:r>
              <a:rPr lang="en-US" sz="3200" dirty="0" smtClean="0">
                <a:solidFill>
                  <a:srgbClr val="CCFFFF"/>
                </a:solidFill>
                <a:cs typeface="Arial" pitchFamily="34" charset="0"/>
              </a:rPr>
              <a:t>RF  STRUCTURES</a:t>
            </a:r>
            <a:endParaRPr lang="en-US" sz="3200" dirty="0">
              <a:solidFill>
                <a:srgbClr val="CCFFFF"/>
              </a:solidFill>
              <a:cs typeface="Arial" pitchFamily="34" charset="0"/>
            </a:endParaRPr>
          </a:p>
          <a:p>
            <a:pPr marL="342900" indent="-342900" algn="ctr" eaLnBrk="0" hangingPunct="0">
              <a:defRPr/>
            </a:pPr>
            <a:endParaRPr lang="en-US" sz="3200" dirty="0">
              <a:solidFill>
                <a:srgbClr val="CCFFFF"/>
              </a:solidFill>
              <a:cs typeface="Arial" pitchFamily="34" charset="0"/>
            </a:endParaRPr>
          </a:p>
          <a:p>
            <a:pPr marL="342900" indent="-342900" algn="ctr" eaLnBrk="0" hangingPunct="0">
              <a:defRPr/>
            </a:pPr>
            <a:endParaRPr lang="en-US" sz="32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1295400" y="381000"/>
            <a:ext cx="6019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</a:rPr>
              <a:t>4th Annual X-band Structure Collaboration Meeting. 3-5 May 2010,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CA4C50-7E95-4D94-9C5A-70C427A914F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447800" y="6172200"/>
            <a:ext cx="3810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</a:rPr>
              <a:t>A. Samoshkin  (JINR, Dubna),  04 May 2010</a:t>
            </a:r>
            <a:endParaRPr lang="en-US" sz="1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PARAMETER-BASED MECH. DESIGN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14339" y="928688"/>
            <a:ext cx="8472461" cy="5827711"/>
            <a:chOff x="214339" y="928688"/>
            <a:chExt cx="8472461" cy="5827711"/>
          </a:xfrm>
        </p:grpSpPr>
        <p:grpSp>
          <p:nvGrpSpPr>
            <p:cNvPr id="41" name="Group 40"/>
            <p:cNvGrpSpPr/>
            <p:nvPr/>
          </p:nvGrpSpPr>
          <p:grpSpPr>
            <a:xfrm>
              <a:off x="1392587" y="2057400"/>
              <a:ext cx="6581365" cy="3859152"/>
              <a:chOff x="1392587" y="2057400"/>
              <a:chExt cx="6581365" cy="3859152"/>
            </a:xfrm>
          </p:grpSpPr>
          <p:sp>
            <p:nvSpPr>
              <p:cNvPr id="5132" name="AutoShape 16"/>
              <p:cNvSpPr>
                <a:spLocks noChangeArrowheads="1"/>
              </p:cNvSpPr>
              <p:nvPr/>
            </p:nvSpPr>
            <p:spPr bwMode="auto">
              <a:xfrm>
                <a:off x="4800600" y="2057400"/>
                <a:ext cx="336581" cy="506352"/>
              </a:xfrm>
              <a:custGeom>
                <a:avLst/>
                <a:gdLst>
                  <a:gd name="T0" fmla="*/ 2147483647 w 21600"/>
                  <a:gd name="T1" fmla="*/ 0 h 21600"/>
                  <a:gd name="T2" fmla="*/ 0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3" name="AutoShape 42"/>
              <p:cNvSpPr>
                <a:spLocks noChangeArrowheads="1"/>
              </p:cNvSpPr>
              <p:nvPr/>
            </p:nvSpPr>
            <p:spPr bwMode="auto">
              <a:xfrm rot="16200000">
                <a:off x="3379151" y="2107249"/>
                <a:ext cx="436280" cy="336581"/>
              </a:xfrm>
              <a:prstGeom prst="upDownArrow">
                <a:avLst>
                  <a:gd name="adj1" fmla="val 50000"/>
                  <a:gd name="adj2" fmla="val 20000"/>
                </a:avLst>
              </a:prstGeom>
              <a:solidFill>
                <a:schemeClr val="bg1"/>
              </a:solidFill>
              <a:ln w="381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5134" name="AutoShape 16"/>
              <p:cNvSpPr>
                <a:spLocks noChangeArrowheads="1"/>
              </p:cNvSpPr>
              <p:nvPr/>
            </p:nvSpPr>
            <p:spPr bwMode="auto">
              <a:xfrm rot="5400000">
                <a:off x="7552485" y="3572715"/>
                <a:ext cx="336581" cy="506352"/>
              </a:xfrm>
              <a:custGeom>
                <a:avLst/>
                <a:gdLst>
                  <a:gd name="T0" fmla="*/ 2147483647 w 21600"/>
                  <a:gd name="T1" fmla="*/ 0 h 21600"/>
                  <a:gd name="T2" fmla="*/ 0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9" name="AutoShape 16"/>
              <p:cNvSpPr>
                <a:spLocks noChangeArrowheads="1"/>
              </p:cNvSpPr>
              <p:nvPr/>
            </p:nvSpPr>
            <p:spPr bwMode="auto">
              <a:xfrm rot="10800000">
                <a:off x="6324601" y="5410200"/>
                <a:ext cx="336581" cy="506352"/>
              </a:xfrm>
              <a:custGeom>
                <a:avLst/>
                <a:gdLst>
                  <a:gd name="T0" fmla="*/ 2147483647 w 21600"/>
                  <a:gd name="T1" fmla="*/ 0 h 21600"/>
                  <a:gd name="T2" fmla="*/ 0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0" name="AutoShape 16"/>
              <p:cNvSpPr>
                <a:spLocks noChangeArrowheads="1"/>
              </p:cNvSpPr>
              <p:nvPr/>
            </p:nvSpPr>
            <p:spPr bwMode="auto">
              <a:xfrm rot="10800000">
                <a:off x="2819401" y="5410200"/>
                <a:ext cx="336581" cy="506352"/>
              </a:xfrm>
              <a:custGeom>
                <a:avLst/>
                <a:gdLst>
                  <a:gd name="T0" fmla="*/ 2147483647 w 21600"/>
                  <a:gd name="T1" fmla="*/ 0 h 21600"/>
                  <a:gd name="T2" fmla="*/ 0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0" name="AutoShape 42"/>
              <p:cNvSpPr>
                <a:spLocks noChangeArrowheads="1"/>
              </p:cNvSpPr>
              <p:nvPr/>
            </p:nvSpPr>
            <p:spPr bwMode="auto">
              <a:xfrm>
                <a:off x="1392587" y="4877107"/>
                <a:ext cx="436213" cy="336633"/>
              </a:xfrm>
              <a:prstGeom prst="upDownArrow">
                <a:avLst>
                  <a:gd name="adj1" fmla="val 50000"/>
                  <a:gd name="adj2" fmla="val 20000"/>
                </a:avLst>
              </a:prstGeom>
              <a:solidFill>
                <a:schemeClr val="bg1"/>
              </a:solidFill>
              <a:ln w="381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29" name="AutoShape 16"/>
              <p:cNvSpPr>
                <a:spLocks noChangeArrowheads="1"/>
              </p:cNvSpPr>
              <p:nvPr/>
            </p:nvSpPr>
            <p:spPr bwMode="auto">
              <a:xfrm>
                <a:off x="7054819" y="2057400"/>
                <a:ext cx="336581" cy="506352"/>
              </a:xfrm>
              <a:custGeom>
                <a:avLst/>
                <a:gdLst>
                  <a:gd name="T0" fmla="*/ 2147483647 w 21600"/>
                  <a:gd name="T1" fmla="*/ 0 h 21600"/>
                  <a:gd name="T2" fmla="*/ 0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AutoShape 42"/>
              <p:cNvSpPr>
                <a:spLocks noChangeArrowheads="1"/>
              </p:cNvSpPr>
              <p:nvPr/>
            </p:nvSpPr>
            <p:spPr bwMode="auto">
              <a:xfrm>
                <a:off x="4495800" y="4343400"/>
                <a:ext cx="436213" cy="336633"/>
              </a:xfrm>
              <a:prstGeom prst="upDownArrow">
                <a:avLst>
                  <a:gd name="adj1" fmla="val 50000"/>
                  <a:gd name="adj2" fmla="val 20000"/>
                </a:avLst>
              </a:prstGeom>
              <a:solidFill>
                <a:schemeClr val="bg1"/>
              </a:solidFill>
              <a:ln w="381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214339" y="928688"/>
              <a:ext cx="8472461" cy="5827711"/>
              <a:chOff x="214339" y="928688"/>
              <a:chExt cx="8472461" cy="5827711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214339" y="928688"/>
                <a:ext cx="3062261" cy="2521481"/>
                <a:chOff x="214339" y="928688"/>
                <a:chExt cx="3062261" cy="2521481"/>
              </a:xfrm>
            </p:grpSpPr>
            <p:pic>
              <p:nvPicPr>
                <p:cNvPr id="5148" name="Picture 30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214339" y="1285903"/>
                  <a:ext cx="3062261" cy="2164266"/>
                </a:xfrm>
                <a:prstGeom prst="rect">
                  <a:avLst/>
                </a:prstGeom>
              </p:spPr>
            </p:pic>
            <p:sp>
              <p:nvSpPr>
                <p:cNvPr id="5149" name="TextBox 52"/>
                <p:cNvSpPr txBox="1">
                  <a:spLocks noChangeArrowheads="1"/>
                </p:cNvSpPr>
                <p:nvPr/>
              </p:nvSpPr>
              <p:spPr bwMode="auto">
                <a:xfrm>
                  <a:off x="1243237" y="928688"/>
                  <a:ext cx="1008546" cy="30777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i="1" dirty="0">
                      <a:solidFill>
                        <a:srgbClr val="000099"/>
                      </a:solidFill>
                      <a:latin typeface="Arial" pitchFamily="34" charset="0"/>
                      <a:cs typeface="Arial" pitchFamily="34" charset="0"/>
                    </a:rPr>
                    <a:t>RF INPUT</a:t>
                  </a:r>
                </a:p>
              </p:txBody>
            </p:sp>
          </p:grpSp>
          <p:grpSp>
            <p:nvGrpSpPr>
              <p:cNvPr id="5136" name="Group 56"/>
              <p:cNvGrpSpPr>
                <a:grpSpLocks/>
              </p:cNvGrpSpPr>
              <p:nvPr/>
            </p:nvGrpSpPr>
            <p:grpSpPr bwMode="auto">
              <a:xfrm>
                <a:off x="3810000" y="1078440"/>
                <a:ext cx="963205" cy="2198161"/>
                <a:chOff x="4724577" y="1078411"/>
                <a:chExt cx="963255" cy="2198006"/>
              </a:xfrm>
            </p:grpSpPr>
            <p:pic>
              <p:nvPicPr>
                <p:cNvPr id="5146" name="Picture 3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876985" y="1438251"/>
                  <a:ext cx="629683" cy="1838166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sp>
              <p:nvSpPr>
                <p:cNvPr id="5147" name="TextBox 53"/>
                <p:cNvSpPr txBox="1">
                  <a:spLocks noChangeArrowheads="1"/>
                </p:cNvSpPr>
                <p:nvPr/>
              </p:nvSpPr>
              <p:spPr bwMode="auto">
                <a:xfrm>
                  <a:off x="4724577" y="1078411"/>
                  <a:ext cx="963255" cy="3693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i="1" dirty="0">
                      <a:solidFill>
                        <a:srgbClr val="000099"/>
                      </a:solidFill>
                      <a:latin typeface="Arial Narrow" pitchFamily="34" charset="0"/>
                    </a:rPr>
                    <a:t>3D PART</a:t>
                  </a: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5564914" y="928688"/>
                <a:ext cx="1339918" cy="2637214"/>
                <a:chOff x="5564914" y="928688"/>
                <a:chExt cx="1339918" cy="2637214"/>
              </a:xfrm>
            </p:grpSpPr>
            <p:pic>
              <p:nvPicPr>
                <p:cNvPr id="5144" name="Picture 3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5736538" y="1575205"/>
                  <a:ext cx="983270" cy="1990697"/>
                </a:xfrm>
                <a:prstGeom prst="rect">
                  <a:avLst/>
                </a:prstGeom>
              </p:spPr>
            </p:pic>
            <p:sp>
              <p:nvSpPr>
                <p:cNvPr id="5145" name="TextBox 54"/>
                <p:cNvSpPr txBox="1">
                  <a:spLocks noChangeArrowheads="1"/>
                </p:cNvSpPr>
                <p:nvPr/>
              </p:nvSpPr>
              <p:spPr bwMode="auto">
                <a:xfrm>
                  <a:off x="5564914" y="928688"/>
                  <a:ext cx="1339918" cy="523220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i="1" dirty="0">
                      <a:solidFill>
                        <a:srgbClr val="000099"/>
                      </a:solidFill>
                      <a:latin typeface="Arial" pitchFamily="34" charset="0"/>
                      <a:cs typeface="Arial" pitchFamily="34" charset="0"/>
                    </a:rPr>
                    <a:t>GENERATED </a:t>
                  </a:r>
                  <a:endParaRPr lang="en-US" sz="1400" i="1" dirty="0" smtClean="0"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>
                    <a:defRPr/>
                  </a:pPr>
                  <a:r>
                    <a:rPr lang="en-US" sz="1400" i="1" dirty="0" smtClean="0">
                      <a:solidFill>
                        <a:srgbClr val="000099"/>
                      </a:solidFill>
                      <a:latin typeface="Arial" pitchFamily="34" charset="0"/>
                      <a:cs typeface="Arial" pitchFamily="34" charset="0"/>
                    </a:rPr>
                    <a:t>3D </a:t>
                  </a:r>
                  <a:r>
                    <a:rPr lang="en-US" sz="1400" i="1" dirty="0">
                      <a:solidFill>
                        <a:srgbClr val="000099"/>
                      </a:solidFill>
                      <a:latin typeface="Arial" pitchFamily="34" charset="0"/>
                      <a:cs typeface="Arial" pitchFamily="34" charset="0"/>
                    </a:rPr>
                    <a:t>PARTS</a:t>
                  </a: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647700" y="4356100"/>
                <a:ext cx="1905000" cy="2338388"/>
                <a:chOff x="647700" y="4356100"/>
                <a:chExt cx="1905000" cy="2338388"/>
              </a:xfrm>
            </p:grpSpPr>
            <p:sp>
              <p:nvSpPr>
                <p:cNvPr id="5126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990600" y="6324600"/>
                  <a:ext cx="1236663" cy="369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i="1" dirty="0">
                      <a:solidFill>
                        <a:srgbClr val="000099"/>
                      </a:solidFill>
                      <a:latin typeface="Arial Narrow" pitchFamily="34" charset="0"/>
                    </a:rPr>
                    <a:t>ARCHIVING</a:t>
                  </a:r>
                </a:p>
              </p:txBody>
            </p:sp>
            <p:grpSp>
              <p:nvGrpSpPr>
                <p:cNvPr id="40" name="Group 39"/>
                <p:cNvGrpSpPr/>
                <p:nvPr/>
              </p:nvGrpSpPr>
              <p:grpSpPr>
                <a:xfrm>
                  <a:off x="647700" y="4356100"/>
                  <a:ext cx="1905000" cy="1740790"/>
                  <a:chOff x="152400" y="4356100"/>
                  <a:chExt cx="1905000" cy="1740790"/>
                </a:xfrm>
              </p:grpSpPr>
              <p:sp>
                <p:nvSpPr>
                  <p:cNvPr id="5141" name="TextBox 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9565" y="5358169"/>
                    <a:ext cx="1000052" cy="738721"/>
                  </a:xfrm>
                  <a:prstGeom prst="rect">
                    <a:avLst/>
                  </a:prstGeom>
                  <a:solidFill>
                    <a:srgbClr val="9FE6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n-US" sz="2800">
                        <a:latin typeface="Arial Narrow" pitchFamily="34" charset="0"/>
                      </a:rPr>
                      <a:t>S T</a:t>
                    </a:r>
                  </a:p>
                  <a:p>
                    <a:pPr algn="ctr"/>
                    <a:r>
                      <a:rPr lang="en-US" sz="1400">
                        <a:latin typeface="Arial Narrow" pitchFamily="34" charset="0"/>
                      </a:rPr>
                      <a:t>SmarTeam</a:t>
                    </a:r>
                  </a:p>
                </p:txBody>
              </p:sp>
              <p:sp>
                <p:nvSpPr>
                  <p:cNvPr id="28" name="TextBox 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2400" y="4356100"/>
                    <a:ext cx="1905000" cy="400110"/>
                  </a:xfrm>
                  <a:prstGeom prst="rect">
                    <a:avLst/>
                  </a:prstGeom>
                  <a:solidFill>
                    <a:srgbClr val="9FE6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2000" dirty="0">
                        <a:latin typeface="Arial Narrow" pitchFamily="34" charset="0"/>
                      </a:rPr>
                      <a:t>EDMS, CDD, MTF</a:t>
                    </a:r>
                    <a:endParaRPr lang="en-US" sz="1100" dirty="0">
                      <a:latin typeface="Arial Narrow" pitchFamily="34" charset="0"/>
                    </a:endParaRPr>
                  </a:p>
                </p:txBody>
              </p:sp>
            </p:grpSp>
          </p:grpSp>
          <p:grpSp>
            <p:nvGrpSpPr>
              <p:cNvPr id="43" name="Group 42"/>
              <p:cNvGrpSpPr/>
              <p:nvPr/>
            </p:nvGrpSpPr>
            <p:grpSpPr>
              <a:xfrm>
                <a:off x="3228975" y="3962400"/>
                <a:ext cx="2971800" cy="2793999"/>
                <a:chOff x="3228975" y="3962400"/>
                <a:chExt cx="2971800" cy="2793999"/>
              </a:xfrm>
            </p:grpSpPr>
            <p:grpSp>
              <p:nvGrpSpPr>
                <p:cNvPr id="5138" name="Group 62"/>
                <p:cNvGrpSpPr>
                  <a:grpSpLocks/>
                </p:cNvGrpSpPr>
                <p:nvPr/>
              </p:nvGrpSpPr>
              <p:grpSpPr bwMode="auto">
                <a:xfrm>
                  <a:off x="3564938" y="4789809"/>
                  <a:ext cx="2283411" cy="1966590"/>
                  <a:chOff x="4314675" y="4789517"/>
                  <a:chExt cx="2283531" cy="1966450"/>
                </a:xfrm>
              </p:grpSpPr>
              <p:pic>
                <p:nvPicPr>
                  <p:cNvPr id="5142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4314675" y="4789517"/>
                    <a:ext cx="2283531" cy="1534681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  <p:sp>
                <p:nvSpPr>
                  <p:cNvPr id="5143" name="TextBox 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83546" y="6386632"/>
                    <a:ext cx="1969277" cy="36933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i="1" dirty="0">
                        <a:solidFill>
                          <a:srgbClr val="000099"/>
                        </a:solidFill>
                        <a:latin typeface="Arial Narrow" pitchFamily="34" charset="0"/>
                      </a:rPr>
                      <a:t>ASSEMBLY DESIGN</a:t>
                    </a:r>
                  </a:p>
                </p:txBody>
              </p:sp>
            </p:grpSp>
            <p:sp>
              <p:nvSpPr>
                <p:cNvPr id="34" name="TextBox 33"/>
                <p:cNvSpPr txBox="1"/>
                <p:nvPr/>
              </p:nvSpPr>
              <p:spPr bwMode="auto">
                <a:xfrm>
                  <a:off x="3228975" y="3962400"/>
                  <a:ext cx="2971800" cy="30777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i="1" dirty="0" smtClean="0">
                      <a:solidFill>
                        <a:srgbClr val="000099"/>
                      </a:solidFill>
                      <a:latin typeface="Arial" pitchFamily="34" charset="0"/>
                      <a:cs typeface="Arial" pitchFamily="34" charset="0"/>
                    </a:rPr>
                    <a:t>FEEDBACK FROM INDUSTRY</a:t>
                  </a:r>
                  <a:endParaRPr lang="en-US" sz="1400" i="1" dirty="0"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7496538" y="1066800"/>
                <a:ext cx="1190262" cy="2362200"/>
                <a:chOff x="7420338" y="1066800"/>
                <a:chExt cx="1190262" cy="2362200"/>
              </a:xfrm>
            </p:grpSpPr>
            <p:sp>
              <p:nvSpPr>
                <p:cNvPr id="30" name="TextBox 53"/>
                <p:cNvSpPr txBox="1">
                  <a:spLocks noChangeArrowheads="1"/>
                </p:cNvSpPr>
                <p:nvPr/>
              </p:nvSpPr>
              <p:spPr bwMode="auto">
                <a:xfrm>
                  <a:off x="7420338" y="1066800"/>
                  <a:ext cx="1190262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i="1" dirty="0" smtClean="0">
                      <a:solidFill>
                        <a:srgbClr val="000099"/>
                      </a:solidFill>
                      <a:latin typeface="Arial Narrow" pitchFamily="34" charset="0"/>
                    </a:rPr>
                    <a:t>ASSEMBLY</a:t>
                  </a:r>
                  <a:endParaRPr lang="en-US" i="1" dirty="0">
                    <a:solidFill>
                      <a:srgbClr val="000099"/>
                    </a:solidFill>
                    <a:latin typeface="Arial Narrow" pitchFamily="34" charset="0"/>
                  </a:endParaRPr>
                </a:p>
              </p:txBody>
            </p:sp>
            <p:pic>
              <p:nvPicPr>
                <p:cNvPr id="5151" name="Picture 31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 rot="1097949">
                  <a:off x="7696200" y="1524000"/>
                  <a:ext cx="578391" cy="19050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grpSp>
            <p:nvGrpSpPr>
              <p:cNvPr id="39" name="Group 38"/>
              <p:cNvGrpSpPr/>
              <p:nvPr/>
            </p:nvGrpSpPr>
            <p:grpSpPr>
              <a:xfrm>
                <a:off x="7010400" y="4126468"/>
                <a:ext cx="1151277" cy="2579132"/>
                <a:chOff x="7391400" y="4126468"/>
                <a:chExt cx="1151277" cy="2579132"/>
              </a:xfrm>
            </p:grpSpPr>
            <p:sp>
              <p:nvSpPr>
                <p:cNvPr id="31" name="TextBox 53"/>
                <p:cNvSpPr txBox="1">
                  <a:spLocks noChangeArrowheads="1"/>
                </p:cNvSpPr>
                <p:nvPr/>
              </p:nvSpPr>
              <p:spPr bwMode="auto">
                <a:xfrm>
                  <a:off x="7391400" y="4126468"/>
                  <a:ext cx="1151277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i="1" dirty="0" smtClean="0">
                      <a:solidFill>
                        <a:srgbClr val="000099"/>
                      </a:solidFill>
                      <a:latin typeface="Arial Narrow" pitchFamily="34" charset="0"/>
                    </a:rPr>
                    <a:t>RF CHECK</a:t>
                  </a:r>
                  <a:endParaRPr lang="en-US" i="1" dirty="0">
                    <a:solidFill>
                      <a:srgbClr val="000099"/>
                    </a:solidFill>
                    <a:latin typeface="Arial Narrow" pitchFamily="34" charset="0"/>
                  </a:endParaRPr>
                </a:p>
              </p:txBody>
            </p:sp>
            <p:pic>
              <p:nvPicPr>
                <p:cNvPr id="5152" name="Picture 32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7620000" y="4463495"/>
                  <a:ext cx="838199" cy="2242105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</p:grpSp>
      </p:grp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CA4C50-7E95-4D94-9C5A-70C427A914F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TECHNICAL  DRAWINGS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341312" y="842963"/>
            <a:ext cx="8421688" cy="5862637"/>
            <a:chOff x="341312" y="842963"/>
            <a:chExt cx="8421688" cy="5862637"/>
          </a:xfrm>
        </p:grpSpPr>
        <p:grpSp>
          <p:nvGrpSpPr>
            <p:cNvPr id="31" name="Group 30"/>
            <p:cNvGrpSpPr/>
            <p:nvPr/>
          </p:nvGrpSpPr>
          <p:grpSpPr>
            <a:xfrm>
              <a:off x="341312" y="842963"/>
              <a:ext cx="8421688" cy="5862637"/>
              <a:chOff x="341312" y="842963"/>
              <a:chExt cx="8421688" cy="5862637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3351211" y="842963"/>
                <a:ext cx="5411789" cy="5862637"/>
                <a:chOff x="3351211" y="842963"/>
                <a:chExt cx="5411789" cy="5862637"/>
              </a:xfrm>
            </p:grpSpPr>
            <p:pic>
              <p:nvPicPr>
                <p:cNvPr id="7" name="Picture 5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703636" y="4156075"/>
                  <a:ext cx="2262189" cy="16002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0" name="Picture 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351211" y="3225800"/>
                  <a:ext cx="1992313" cy="14097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1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665911" y="938213"/>
                  <a:ext cx="1966914" cy="139065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2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414962" y="3624263"/>
                  <a:ext cx="2017713" cy="1425575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3" name="Picture 8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288087" y="5237163"/>
                  <a:ext cx="2074863" cy="1468437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4" name="Picture 9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654674" y="2527300"/>
                  <a:ext cx="1862137" cy="1317625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5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864349" y="1370013"/>
                  <a:ext cx="1898651" cy="1343025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6" name="Picture 11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7515225" y="2787650"/>
                  <a:ext cx="1246187" cy="1763713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7" name="Picture 12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7335837" y="4352925"/>
                  <a:ext cx="1211263" cy="17145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8" name="Picture 14"/>
                <p:cNvPicPr>
                  <a:picLocks noChangeAspect="1" noChangeArrowheads="1"/>
                </p:cNvPicPr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4429124" y="2482850"/>
                  <a:ext cx="2132013" cy="1506538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9" name="Picture 13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5254625" y="4506913"/>
                  <a:ext cx="1211262" cy="17145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0" name="Picture 13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5599111" y="3687763"/>
                  <a:ext cx="1211263" cy="17145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1" name="Picture 3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3200" y="842963"/>
                  <a:ext cx="1992312" cy="14097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2" name="Picture 1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176961" y="1808163"/>
                  <a:ext cx="1898651" cy="1343025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3" name="Picture 11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940550" y="2941638"/>
                  <a:ext cx="1246187" cy="1763712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4" name="Picture 14"/>
                <p:cNvPicPr>
                  <a:picLocks noChangeAspect="1" noChangeArrowheads="1"/>
                </p:cNvPicPr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3690937" y="1852613"/>
                  <a:ext cx="2132014" cy="1506537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5" name="Picture 5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470274" y="5129213"/>
                  <a:ext cx="2060576" cy="1457325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6" name="Picture 3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3381374" y="942975"/>
                  <a:ext cx="1992312" cy="14097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341312" y="1262063"/>
                <a:ext cx="2504778" cy="445293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27" name="TextBox 61"/>
            <p:cNvSpPr txBox="1">
              <a:spLocks noChangeArrowheads="1"/>
            </p:cNvSpPr>
            <p:nvPr/>
          </p:nvSpPr>
          <p:spPr bwMode="auto">
            <a:xfrm>
              <a:off x="685800" y="6019800"/>
              <a:ext cx="1782860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Project Structure</a:t>
              </a:r>
              <a:endParaRPr lang="en-US" sz="1600" i="1" dirty="0">
                <a:solidFill>
                  <a:schemeClr val="tx1"/>
                </a:solidFill>
                <a:latin typeface="GOST Common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latin typeface="Arial Narrow" pitchFamily="34" charset="0"/>
                <a:cs typeface="Arial" pitchFamily="34" charset="0"/>
              </a:rPr>
              <a:t>TECHNICAL  DOCUMENTATION  MANAGEMENT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CA4C50-7E95-4D94-9C5A-70C427A914F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454930" y="762000"/>
            <a:ext cx="5631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CERN Engineering &amp; Equipment Data Management System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6015022" y="5105400"/>
            <a:ext cx="297657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Follow-up of each manufactured component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228600" y="1000184"/>
            <a:ext cx="8610600" cy="5705416"/>
            <a:chOff x="228600" y="1000184"/>
            <a:chExt cx="8610600" cy="5705416"/>
          </a:xfrm>
        </p:grpSpPr>
        <p:sp>
          <p:nvSpPr>
            <p:cNvPr id="26" name="TextBox 46"/>
            <p:cNvSpPr txBox="1">
              <a:spLocks noChangeArrowheads="1"/>
            </p:cNvSpPr>
            <p:nvPr/>
          </p:nvSpPr>
          <p:spPr bwMode="auto">
            <a:xfrm>
              <a:off x="762000" y="6120825"/>
              <a:ext cx="7795724" cy="58477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Drawings are stored in SmarTeam db, which is linked to CERN Drawing Directory </a:t>
              </a:r>
              <a:r>
                <a:rPr lang="en-US" sz="1600" i="1" dirty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(CDD) </a:t>
              </a:r>
              <a:endParaRPr lang="en-US" sz="1600" i="1" dirty="0" smtClean="0">
                <a:solidFill>
                  <a:schemeClr val="tx1"/>
                </a:solidFill>
                <a:latin typeface="GOST Common" pitchFamily="34" charset="0"/>
                <a:cs typeface="Arial" pitchFamily="34" charset="0"/>
              </a:endParaRPr>
            </a:p>
            <a:p>
              <a:pPr>
                <a:defRPr/>
              </a:pP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&amp; Equipment Management System </a:t>
              </a:r>
              <a:r>
                <a:rPr lang="en-US" sz="1600" i="1" dirty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(MTF)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28600" y="1000184"/>
              <a:ext cx="8610600" cy="4951881"/>
              <a:chOff x="228600" y="1051559"/>
              <a:chExt cx="8610600" cy="4951881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228600" y="1051559"/>
                <a:ext cx="7594600" cy="4951881"/>
                <a:chOff x="228600" y="1051559"/>
                <a:chExt cx="7594600" cy="4951881"/>
              </a:xfrm>
            </p:grpSpPr>
            <p:grpSp>
              <p:nvGrpSpPr>
                <p:cNvPr id="25" name="Group 47"/>
                <p:cNvGrpSpPr>
                  <a:grpSpLocks/>
                </p:cNvGrpSpPr>
                <p:nvPr/>
              </p:nvGrpSpPr>
              <p:grpSpPr bwMode="auto">
                <a:xfrm>
                  <a:off x="1447800" y="1219200"/>
                  <a:ext cx="6375400" cy="4784240"/>
                  <a:chOff x="1447799" y="1219167"/>
                  <a:chExt cx="6375401" cy="4783707"/>
                </a:xfrm>
              </p:grpSpPr>
              <p:grpSp>
                <p:nvGrpSpPr>
                  <p:cNvPr id="2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4114799" y="1219167"/>
                    <a:ext cx="3708401" cy="1591854"/>
                    <a:chOff x="4114799" y="1447767"/>
                    <a:chExt cx="3708401" cy="1591854"/>
                  </a:xfrm>
                </p:grpSpPr>
                <p:pic>
                  <p:nvPicPr>
                    <p:cNvPr id="31" name="Picture 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5410199" y="1447767"/>
                      <a:ext cx="2413001" cy="1448162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</p:pic>
                <p:pic>
                  <p:nvPicPr>
                    <p:cNvPr id="32" name="Pictur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4114799" y="1904916"/>
                      <a:ext cx="1676400" cy="1134705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</p:pic>
              </p:grpSp>
              <p:pic>
                <p:nvPicPr>
                  <p:cNvPr id="29" name="Picture 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7799" y="4419210"/>
                    <a:ext cx="3657600" cy="1583664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</p:pic>
            </p:grpSp>
            <p:pic>
              <p:nvPicPr>
                <p:cNvPr id="36" name="Picture 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28600" y="1051559"/>
                  <a:ext cx="2971800" cy="3173549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101600" cap="sq">
                  <a:solidFill>
                    <a:srgbClr val="FDFDFD"/>
                  </a:solidFill>
                  <a:miter lim="800000"/>
                </a:ln>
                <a:effectLst>
                  <a:outerShdw blurRad="57150" dist="37500" dir="7560000" sy="98000" kx="110000" ky="200000" algn="tl" rotWithShape="0">
                    <a:srgbClr val="000000">
                      <a:alpha val="20000"/>
                    </a:srgbClr>
                  </a:outerShdw>
                </a:effectLst>
                <a:scene3d>
                  <a:camera prst="perspectiveRelaxed">
                    <a:rot lat="18960000" lon="0" rev="0"/>
                  </a:camera>
                  <a:lightRig rig="twoPt" dir="t">
                    <a:rot lat="0" lon="0" rev="7200000"/>
                  </a:lightRig>
                </a:scene3d>
                <a:sp3d prstMaterial="matte">
                  <a:bevelT w="22860" h="12700"/>
                  <a:contourClr>
                    <a:srgbClr val="FFFFFF"/>
                  </a:contourClr>
                </a:sp3d>
              </p:spPr>
            </p:pic>
          </p:grpSp>
          <p:grpSp>
            <p:nvGrpSpPr>
              <p:cNvPr id="27" name="Group 26"/>
              <p:cNvGrpSpPr/>
              <p:nvPr/>
            </p:nvGrpSpPr>
            <p:grpSpPr>
              <a:xfrm>
                <a:off x="5257800" y="2971800"/>
                <a:ext cx="3581400" cy="2061747"/>
                <a:chOff x="5257800" y="2971800"/>
                <a:chExt cx="3581400" cy="2061747"/>
              </a:xfrm>
            </p:grpSpPr>
            <p:pic>
              <p:nvPicPr>
                <p:cNvPr id="37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5257800" y="2971800"/>
                  <a:ext cx="3581400" cy="17534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4" name="Picture 4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 l="18518" t="47295" r="9761" b="40791"/>
                <a:stretch>
                  <a:fillRect/>
                </a:stretch>
              </p:blipFill>
              <p:spPr bwMode="auto">
                <a:xfrm>
                  <a:off x="6553200" y="4587059"/>
                  <a:ext cx="1785950" cy="446488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</p:grpSp>
      </p:grpSp>
      <p:grpSp>
        <p:nvGrpSpPr>
          <p:cNvPr id="38" name="Group 37"/>
          <p:cNvGrpSpPr/>
          <p:nvPr/>
        </p:nvGrpSpPr>
        <p:grpSpPr>
          <a:xfrm>
            <a:off x="2105008" y="2333625"/>
            <a:ext cx="6338214" cy="3173591"/>
            <a:chOff x="2105008" y="2333625"/>
            <a:chExt cx="6338214" cy="3173591"/>
          </a:xfrm>
        </p:grpSpPr>
        <p:sp>
          <p:nvSpPr>
            <p:cNvPr id="40" name="Striped Right Arrow 39"/>
            <p:cNvSpPr/>
            <p:nvPr/>
          </p:nvSpPr>
          <p:spPr bwMode="auto">
            <a:xfrm rot="19776736">
              <a:off x="3341688" y="2333625"/>
              <a:ext cx="598487" cy="415925"/>
            </a:xfrm>
            <a:prstGeom prst="stripedRightArrow">
              <a:avLst/>
            </a:prstGeom>
            <a:effectLst>
              <a:outerShdw blurRad="152400" dist="63500" dir="2154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Striped Right Arrow 40"/>
            <p:cNvSpPr/>
            <p:nvPr/>
          </p:nvSpPr>
          <p:spPr bwMode="auto">
            <a:xfrm rot="7333219">
              <a:off x="4760643" y="4194680"/>
              <a:ext cx="598488" cy="415925"/>
            </a:xfrm>
            <a:prstGeom prst="stripedRightArrow">
              <a:avLst/>
            </a:prstGeom>
            <a:effectLst>
              <a:outerShdw blurRad="152400" dist="63500" dir="2154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Striped Right Arrow 41"/>
            <p:cNvSpPr/>
            <p:nvPr/>
          </p:nvSpPr>
          <p:spPr bwMode="auto">
            <a:xfrm rot="19219389">
              <a:off x="5239315" y="5089704"/>
              <a:ext cx="817562" cy="417512"/>
            </a:xfrm>
            <a:prstGeom prst="stripedRightArrow">
              <a:avLst/>
            </a:prstGeom>
            <a:effectLst>
              <a:outerShdw blurRad="152400" dist="63500" dir="2154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Striped Right Arrow 42"/>
            <p:cNvSpPr/>
            <p:nvPr/>
          </p:nvSpPr>
          <p:spPr bwMode="auto">
            <a:xfrm rot="13605212">
              <a:off x="7935222" y="2497294"/>
              <a:ext cx="598487" cy="417512"/>
            </a:xfrm>
            <a:prstGeom prst="stripedRightArrow">
              <a:avLst/>
            </a:prstGeom>
            <a:effectLst>
              <a:outerShdw blurRad="152400" dist="63500" dir="2154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" name="Striped Right Arrow 43"/>
            <p:cNvSpPr/>
            <p:nvPr/>
          </p:nvSpPr>
          <p:spPr bwMode="auto">
            <a:xfrm rot="4036074">
              <a:off x="6027513" y="2635344"/>
              <a:ext cx="600075" cy="415925"/>
            </a:xfrm>
            <a:prstGeom prst="stripedRightArrow">
              <a:avLst/>
            </a:prstGeom>
            <a:effectLst>
              <a:outerShdw blurRad="152400" dist="63500" dir="2154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Striped Right Arrow 44"/>
            <p:cNvSpPr/>
            <p:nvPr/>
          </p:nvSpPr>
          <p:spPr bwMode="auto">
            <a:xfrm rot="13764299">
              <a:off x="2014521" y="3964308"/>
              <a:ext cx="598487" cy="417513"/>
            </a:xfrm>
            <a:prstGeom prst="stripedRightArrow">
              <a:avLst/>
            </a:prstGeom>
            <a:effectLst>
              <a:outerShdw blurRad="152400" dist="63500" dir="2154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Striped Right Arrow 45"/>
            <p:cNvSpPr/>
            <p:nvPr/>
          </p:nvSpPr>
          <p:spPr bwMode="auto">
            <a:xfrm rot="3955522">
              <a:off x="3136429" y="3860800"/>
              <a:ext cx="600075" cy="415925"/>
            </a:xfrm>
            <a:prstGeom prst="stripedRightArrow">
              <a:avLst/>
            </a:prstGeom>
            <a:effectLst>
              <a:outerShdw blurRad="152400" dist="63500" dir="2154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619250" y="1524000"/>
            <a:ext cx="5238750" cy="3248025"/>
            <a:chOff x="1619250" y="1524000"/>
            <a:chExt cx="5238750" cy="3248025"/>
          </a:xfrm>
        </p:grpSpPr>
        <p:sp>
          <p:nvSpPr>
            <p:cNvPr id="47" name="Oval 46"/>
            <p:cNvSpPr/>
            <p:nvPr/>
          </p:nvSpPr>
          <p:spPr>
            <a:xfrm>
              <a:off x="6019800" y="1524000"/>
              <a:ext cx="838200" cy="38100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486400" y="3048000"/>
              <a:ext cx="838200" cy="38100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1619250" y="4391025"/>
              <a:ext cx="838200" cy="38100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DESIGNED  AS  IN  DISKS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152400" y="956846"/>
            <a:ext cx="9062822" cy="5824954"/>
            <a:chOff x="152400" y="956846"/>
            <a:chExt cx="9062822" cy="5824954"/>
          </a:xfrm>
        </p:grpSpPr>
        <p:grpSp>
          <p:nvGrpSpPr>
            <p:cNvPr id="36" name="Group 35"/>
            <p:cNvGrpSpPr/>
            <p:nvPr/>
          </p:nvGrpSpPr>
          <p:grpSpPr>
            <a:xfrm>
              <a:off x="152400" y="1438791"/>
              <a:ext cx="9062822" cy="5343009"/>
              <a:chOff x="152400" y="1438791"/>
              <a:chExt cx="9062822" cy="5343009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152400" y="4304269"/>
                <a:ext cx="4503480" cy="2477531"/>
                <a:chOff x="76200" y="1214491"/>
                <a:chExt cx="4503480" cy="2477531"/>
              </a:xfrm>
            </p:grpSpPr>
            <p:grpSp>
              <p:nvGrpSpPr>
                <p:cNvPr id="25" name="Group 10"/>
                <p:cNvGrpSpPr>
                  <a:grpSpLocks/>
                </p:cNvGrpSpPr>
                <p:nvPr/>
              </p:nvGrpSpPr>
              <p:grpSpPr bwMode="auto">
                <a:xfrm>
                  <a:off x="76200" y="1214491"/>
                  <a:ext cx="4267200" cy="2477531"/>
                  <a:chOff x="0" y="833491"/>
                  <a:chExt cx="4267200" cy="2477531"/>
                </a:xfrm>
              </p:grpSpPr>
              <p:pic>
                <p:nvPicPr>
                  <p:cNvPr id="26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066800" y="833491"/>
                    <a:ext cx="3200400" cy="24775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0" y="862012"/>
                    <a:ext cx="2362200" cy="738188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dirty="0">
                        <a:latin typeface="Arial Narrow" pitchFamily="34" charset="0"/>
                        <a:cs typeface="Arial" pitchFamily="34" charset="0"/>
                      </a:rPr>
                      <a:t>11.424 &amp; 11.994 GHz,  24 cells, damped,  tank, disks Ø80mm,  push only tuning</a:t>
                    </a:r>
                  </a:p>
                </p:txBody>
              </p:sp>
            </p:grpSp>
            <p:sp>
              <p:nvSpPr>
                <p:cNvPr id="16" name="Rectangle 15"/>
                <p:cNvSpPr>
                  <a:spLocks noChangeArrowheads="1"/>
                </p:cNvSpPr>
                <p:nvPr/>
              </p:nvSpPr>
              <p:spPr bwMode="auto">
                <a:xfrm>
                  <a:off x="2329512" y="3352800"/>
                  <a:ext cx="2250168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11/12WDSDVG1.8T (TD24)</a:t>
                  </a:r>
                  <a:endParaRPr lang="en-US" sz="16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4584072" y="1459345"/>
                <a:ext cx="4580636" cy="2655455"/>
                <a:chOff x="4419600" y="838200"/>
                <a:chExt cx="4580636" cy="2655455"/>
              </a:xfrm>
            </p:grpSpPr>
            <p:grpSp>
              <p:nvGrpSpPr>
                <p:cNvPr id="28" name="Group 17"/>
                <p:cNvGrpSpPr>
                  <a:grpSpLocks/>
                </p:cNvGrpSpPr>
                <p:nvPr/>
              </p:nvGrpSpPr>
              <p:grpSpPr bwMode="auto">
                <a:xfrm>
                  <a:off x="4419600" y="838200"/>
                  <a:ext cx="4114800" cy="2655455"/>
                  <a:chOff x="4495800" y="965310"/>
                  <a:chExt cx="4114800" cy="2655355"/>
                </a:xfrm>
              </p:grpSpPr>
              <p:pic>
                <p:nvPicPr>
                  <p:cNvPr id="29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5562600" y="965310"/>
                    <a:ext cx="3048000" cy="26553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4495800" y="1066906"/>
                    <a:ext cx="2362200" cy="523855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dirty="0">
                        <a:latin typeface="Arial Narrow" pitchFamily="34" charset="0"/>
                        <a:cs typeface="Arial" pitchFamily="34" charset="0"/>
                      </a:rPr>
                      <a:t>11.424,  18 cells, damped,  tank, disks Ø80mm,  push only tuning</a:t>
                    </a:r>
                  </a:p>
                </p:txBody>
              </p:sp>
            </p:grpSp>
            <p:sp>
              <p:nvSpPr>
                <p:cNvPr id="18" name="Rectangle 17"/>
                <p:cNvSpPr>
                  <a:spLocks noChangeArrowheads="1"/>
                </p:cNvSpPr>
                <p:nvPr/>
              </p:nvSpPr>
              <p:spPr bwMode="auto">
                <a:xfrm>
                  <a:off x="6845928" y="3002701"/>
                  <a:ext cx="2154308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11/12WDSDVG1 T (TD18)</a:t>
                  </a:r>
                  <a:endParaRPr lang="en-US" sz="16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4648201" y="4070231"/>
                <a:ext cx="4567021" cy="2711569"/>
                <a:chOff x="76200" y="3733801"/>
                <a:chExt cx="4567021" cy="2711569"/>
              </a:xfrm>
            </p:grpSpPr>
            <p:grpSp>
              <p:nvGrpSpPr>
                <p:cNvPr id="11272" name="Group 21"/>
                <p:cNvGrpSpPr>
                  <a:grpSpLocks/>
                </p:cNvGrpSpPr>
                <p:nvPr/>
              </p:nvGrpSpPr>
              <p:grpSpPr bwMode="auto">
                <a:xfrm>
                  <a:off x="76200" y="3733801"/>
                  <a:ext cx="4419599" cy="2711569"/>
                  <a:chOff x="76200" y="3657599"/>
                  <a:chExt cx="4419599" cy="2711436"/>
                </a:xfrm>
              </p:grpSpPr>
              <p:pic>
                <p:nvPicPr>
                  <p:cNvPr id="11273" name="Picture 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90600" y="3657599"/>
                    <a:ext cx="3505199" cy="271143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76200" y="3986196"/>
                    <a:ext cx="2362200" cy="738151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dirty="0">
                        <a:latin typeface="Arial Narrow" pitchFamily="34" charset="0"/>
                        <a:cs typeface="Arial" pitchFamily="34" charset="0"/>
                      </a:rPr>
                      <a:t>11.424 &amp; 11.994 GHz,  24 cells, non-damped,  sealed,  disks Ø80mm,  push only tuning</a:t>
                    </a:r>
                  </a:p>
                </p:txBody>
              </p:sp>
            </p:grpSp>
            <p:sp>
              <p:nvSpPr>
                <p:cNvPr id="21" name="Rectangle 20"/>
                <p:cNvSpPr>
                  <a:spLocks noChangeArrowheads="1"/>
                </p:cNvSpPr>
                <p:nvPr/>
              </p:nvSpPr>
              <p:spPr bwMode="auto">
                <a:xfrm>
                  <a:off x="2455891" y="5954416"/>
                  <a:ext cx="21873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11/12WNSDVG1.8 S (T24)</a:t>
                  </a:r>
                  <a:endParaRPr lang="en-US" sz="16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164473" y="1438791"/>
                <a:ext cx="4248704" cy="2676009"/>
                <a:chOff x="4800600" y="3681413"/>
                <a:chExt cx="4248704" cy="2676009"/>
              </a:xfrm>
            </p:grpSpPr>
            <p:grpSp>
              <p:nvGrpSpPr>
                <p:cNvPr id="11271" name="Group 20"/>
                <p:cNvGrpSpPr>
                  <a:grpSpLocks/>
                </p:cNvGrpSpPr>
                <p:nvPr/>
              </p:nvGrpSpPr>
              <p:grpSpPr bwMode="auto">
                <a:xfrm>
                  <a:off x="4800600" y="3681413"/>
                  <a:ext cx="3883742" cy="2676009"/>
                  <a:chOff x="4953000" y="3581401"/>
                  <a:chExt cx="3883742" cy="2676430"/>
                </a:xfrm>
              </p:grpSpPr>
              <p:pic>
                <p:nvPicPr>
                  <p:cNvPr id="11275" name="Picture 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5410200" y="3581401"/>
                    <a:ext cx="3426542" cy="267643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4953000" y="3742835"/>
                    <a:ext cx="2136775" cy="738304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dirty="0">
                        <a:latin typeface="Arial Narrow" pitchFamily="34" charset="0"/>
                        <a:cs typeface="Arial" pitchFamily="34" charset="0"/>
                      </a:rPr>
                      <a:t>11.424 GHz,  18 cells, non-damped,  tank, disks Ø80mm,  push only tuning</a:t>
                    </a:r>
                  </a:p>
                </p:txBody>
              </p:sp>
            </p:grpSp>
            <p:sp>
              <p:nvSpPr>
                <p:cNvPr id="22" name="Rectangle 21"/>
                <p:cNvSpPr>
                  <a:spLocks noChangeArrowheads="1"/>
                </p:cNvSpPr>
                <p:nvPr/>
              </p:nvSpPr>
              <p:spPr bwMode="auto">
                <a:xfrm>
                  <a:off x="7016825" y="5562600"/>
                  <a:ext cx="203247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11/12WNSDVG1 T (T18)</a:t>
                  </a:r>
                  <a:endParaRPr lang="en-US" sz="16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endParaRPr>
                </a:p>
              </p:txBody>
            </p:sp>
          </p:grpSp>
        </p:grpSp>
        <p:sp>
          <p:nvSpPr>
            <p:cNvPr id="34" name="TextBox 33"/>
            <p:cNvSpPr txBox="1"/>
            <p:nvPr/>
          </p:nvSpPr>
          <p:spPr bwMode="auto">
            <a:xfrm>
              <a:off x="1371600" y="956846"/>
              <a:ext cx="5647700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Tank  </a:t>
              </a: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  <a:sym typeface="Wingdings" pitchFamily="2" charset="2"/>
                </a:rPr>
                <a:t>  </a:t>
              </a:r>
              <a:r>
                <a:rPr lang="en-US" sz="1600" b="1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  <a:sym typeface="Wingdings" pitchFamily="2" charset="2"/>
                </a:rPr>
                <a:t>Sealed</a:t>
              </a: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  <a:sym typeface="Wingdings" pitchFamily="2" charset="2"/>
                </a:rPr>
                <a:t>               Vac. Brazing   </a:t>
              </a:r>
              <a:r>
                <a:rPr lang="en-US" sz="1600" b="1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  <a:sym typeface="Wingdings" pitchFamily="2" charset="2"/>
                </a:rPr>
                <a:t>H</a:t>
              </a:r>
              <a:r>
                <a:rPr lang="en-US" sz="1600" b="1" i="1" baseline="-25000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  <a:sym typeface="Wingdings" pitchFamily="2" charset="2"/>
                </a:rPr>
                <a:t>2</a:t>
              </a:r>
              <a:r>
                <a:rPr lang="en-US" sz="1600" b="1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  <a:sym typeface="Wingdings" pitchFamily="2" charset="2"/>
                </a:rPr>
                <a:t>  Diffusion  Bonding</a:t>
              </a:r>
              <a:endParaRPr lang="en-US" sz="1600" b="1" i="1" dirty="0" smtClean="0">
                <a:solidFill>
                  <a:schemeClr val="tx1"/>
                </a:solidFill>
                <a:latin typeface="GOST Common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-1965" y="685800"/>
            <a:ext cx="9069765" cy="6096000"/>
            <a:chOff x="-1965" y="685800"/>
            <a:chExt cx="9069765" cy="6096000"/>
          </a:xfrm>
        </p:grpSpPr>
        <p:grpSp>
          <p:nvGrpSpPr>
            <p:cNvPr id="31" name="Group 30"/>
            <p:cNvGrpSpPr/>
            <p:nvPr/>
          </p:nvGrpSpPr>
          <p:grpSpPr>
            <a:xfrm>
              <a:off x="-1965" y="3681412"/>
              <a:ext cx="4781551" cy="3100388"/>
              <a:chOff x="-1965" y="3681412"/>
              <a:chExt cx="4781551" cy="3100388"/>
            </a:xfrm>
          </p:grpSpPr>
          <p:grpSp>
            <p:nvGrpSpPr>
              <p:cNvPr id="22" name="Group 19"/>
              <p:cNvGrpSpPr>
                <a:grpSpLocks/>
              </p:cNvGrpSpPr>
              <p:nvPr/>
            </p:nvGrpSpPr>
            <p:grpSpPr bwMode="auto">
              <a:xfrm>
                <a:off x="-1965" y="3681412"/>
                <a:ext cx="4781551" cy="3100388"/>
                <a:chOff x="-16934" y="3581400"/>
                <a:chExt cx="4780936" cy="3100864"/>
              </a:xfrm>
            </p:grpSpPr>
            <p:pic>
              <p:nvPicPr>
                <p:cNvPr id="23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-16934" y="3581400"/>
                  <a:ext cx="4780936" cy="3048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" name="TextBox 23"/>
                <p:cNvSpPr txBox="1"/>
                <p:nvPr/>
              </p:nvSpPr>
              <p:spPr>
                <a:xfrm>
                  <a:off x="2210043" y="5943963"/>
                  <a:ext cx="2057135" cy="738301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dirty="0">
                      <a:latin typeface="Arial Narrow" pitchFamily="34" charset="0"/>
                      <a:cs typeface="Arial" pitchFamily="34" charset="0"/>
                    </a:rPr>
                    <a:t>11.994 GHZ,  73 cells,  non-damped,  sealed,  disks Ø65mm,  push-pull tuning</a:t>
                  </a:r>
                </a:p>
              </p:txBody>
            </p:sp>
          </p:grp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685800" y="4495800"/>
                <a:ext cx="82907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CLIAPSI</a:t>
                </a:r>
                <a:endParaRPr lang="en-US" sz="1600" dirty="0">
                  <a:solidFill>
                    <a:srgbClr val="000099"/>
                  </a:solidFill>
                  <a:latin typeface="Arial Narrow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791075" y="3810000"/>
              <a:ext cx="4276725" cy="2819400"/>
              <a:chOff x="4791075" y="3810000"/>
              <a:chExt cx="4276725" cy="281940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4791075" y="3810000"/>
                <a:ext cx="4276725" cy="2819400"/>
                <a:chOff x="4791075" y="3810000"/>
                <a:chExt cx="4276725" cy="2819400"/>
              </a:xfrm>
            </p:grpSpPr>
            <p:pic>
              <p:nvPicPr>
                <p:cNvPr id="12290" name="Picture 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791075" y="3810000"/>
                  <a:ext cx="3895725" cy="2819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6705600" y="5891213"/>
                  <a:ext cx="2362200" cy="73818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dirty="0">
                      <a:latin typeface="Arial Narrow" pitchFamily="34" charset="0"/>
                      <a:cs typeface="Arial" pitchFamily="34" charset="0"/>
                    </a:rPr>
                    <a:t>11.424,  24 cells, </a:t>
                  </a:r>
                  <a:r>
                    <a:rPr lang="en-US" sz="1400" dirty="0" smtClean="0">
                      <a:latin typeface="Arial Narrow" pitchFamily="34" charset="0"/>
                      <a:cs typeface="Arial" pitchFamily="34" charset="0"/>
                    </a:rPr>
                    <a:t>non-damped</a:t>
                  </a:r>
                  <a:r>
                    <a:rPr lang="en-US" sz="1400" dirty="0">
                      <a:latin typeface="Arial Narrow" pitchFamily="34" charset="0"/>
                      <a:cs typeface="Arial" pitchFamily="34" charset="0"/>
                    </a:rPr>
                    <a:t>,  sealed (tank), disks Ø45mm,  push only tuning</a:t>
                  </a:r>
                </a:p>
              </p:txBody>
            </p:sp>
          </p:grpSp>
          <p:sp>
            <p:nvSpPr>
              <p:cNvPr id="26" name="Rectangle 25"/>
              <p:cNvSpPr>
                <a:spLocks noChangeArrowheads="1"/>
              </p:cNvSpPr>
              <p:nvPr/>
            </p:nvSpPr>
            <p:spPr bwMode="auto">
              <a:xfrm>
                <a:off x="4953000" y="4267200"/>
                <a:ext cx="206710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11WNSDVG1.8 VB (T24)</a:t>
                </a:r>
                <a:endParaRPr lang="en-US" sz="1600" dirty="0">
                  <a:solidFill>
                    <a:srgbClr val="000099"/>
                  </a:solidFill>
                  <a:latin typeface="Arial Narrow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4609259" y="762000"/>
              <a:ext cx="4458541" cy="2630488"/>
              <a:chOff x="4609259" y="762000"/>
              <a:chExt cx="4458541" cy="2630488"/>
            </a:xfrm>
          </p:grpSpPr>
          <p:grpSp>
            <p:nvGrpSpPr>
              <p:cNvPr id="16" name="Group 15"/>
              <p:cNvGrpSpPr>
                <a:grpSpLocks/>
              </p:cNvGrpSpPr>
              <p:nvPr/>
            </p:nvGrpSpPr>
            <p:grpSpPr bwMode="auto">
              <a:xfrm>
                <a:off x="4648200" y="762000"/>
                <a:ext cx="4419600" cy="2630488"/>
                <a:chOff x="4648200" y="762000"/>
                <a:chExt cx="4419600" cy="2630746"/>
              </a:xfrm>
            </p:grpSpPr>
            <p:pic>
              <p:nvPicPr>
                <p:cNvPr id="18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48200" y="762000"/>
                  <a:ext cx="3740150" cy="26307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" name="TextBox 20"/>
                <p:cNvSpPr txBox="1"/>
                <p:nvPr/>
              </p:nvSpPr>
              <p:spPr>
                <a:xfrm>
                  <a:off x="6705600" y="2614795"/>
                  <a:ext cx="2362200" cy="738259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dirty="0">
                      <a:latin typeface="Arial Narrow" pitchFamily="34" charset="0"/>
                      <a:cs typeface="Arial" pitchFamily="34" charset="0"/>
                    </a:rPr>
                    <a:t>11.424 &amp; 11.994 GHz,  24 cells, damped,  sealed,  disks Ø80mm,  push only tuning</a:t>
                  </a:r>
                </a:p>
              </p:txBody>
            </p:sp>
          </p:grpSp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4609259" y="914400"/>
                <a:ext cx="226267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11/12WDSDVG1.8S (TD24)</a:t>
                </a:r>
                <a:endParaRPr lang="en-US" sz="1600" dirty="0">
                  <a:solidFill>
                    <a:srgbClr val="000099"/>
                  </a:solidFill>
                  <a:latin typeface="Arial Narrow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123825" y="685800"/>
              <a:ext cx="4219575" cy="3048000"/>
              <a:chOff x="123825" y="685800"/>
              <a:chExt cx="4219575" cy="3048000"/>
            </a:xfrm>
          </p:grpSpPr>
          <p:grpSp>
            <p:nvGrpSpPr>
              <p:cNvPr id="12292" name="Group 12"/>
              <p:cNvGrpSpPr>
                <a:grpSpLocks/>
              </p:cNvGrpSpPr>
              <p:nvPr/>
            </p:nvGrpSpPr>
            <p:grpSpPr bwMode="auto">
              <a:xfrm>
                <a:off x="123825" y="685800"/>
                <a:ext cx="4219575" cy="3048000"/>
                <a:chOff x="76200" y="3733800"/>
                <a:chExt cx="4219222" cy="3048000"/>
              </a:xfrm>
            </p:grpSpPr>
            <p:pic>
              <p:nvPicPr>
                <p:cNvPr id="12300" name="Picture 9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33400" y="3733800"/>
                  <a:ext cx="3762022" cy="3048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76200" y="4138613"/>
                  <a:ext cx="2362002" cy="73818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dirty="0">
                      <a:latin typeface="Arial Narrow" pitchFamily="34" charset="0"/>
                      <a:cs typeface="Arial" pitchFamily="34" charset="0"/>
                    </a:rPr>
                    <a:t>11.424 &amp; 11.994 GHz,  24 cells, </a:t>
                  </a:r>
                  <a:r>
                    <a:rPr lang="en-US" sz="1400" dirty="0" smtClean="0">
                      <a:latin typeface="Arial Narrow" pitchFamily="34" charset="0"/>
                      <a:cs typeface="Arial" pitchFamily="34" charset="0"/>
                    </a:rPr>
                    <a:t>non-damped</a:t>
                  </a:r>
                  <a:r>
                    <a:rPr lang="en-US" sz="1400" dirty="0">
                      <a:latin typeface="Arial Narrow" pitchFamily="34" charset="0"/>
                      <a:cs typeface="Arial" pitchFamily="34" charset="0"/>
                    </a:rPr>
                    <a:t>,  tank, disks Ø80mm,  push only tuning</a:t>
                  </a:r>
                </a:p>
              </p:txBody>
            </p:sp>
          </p:grpSp>
          <p:sp>
            <p:nvSpPr>
              <p:cNvPr id="28" name="Rectangle 27"/>
              <p:cNvSpPr>
                <a:spLocks noChangeArrowheads="1"/>
              </p:cNvSpPr>
              <p:nvPr/>
            </p:nvSpPr>
            <p:spPr bwMode="auto">
              <a:xfrm>
                <a:off x="2165036" y="2938046"/>
                <a:ext cx="217194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11/12WNSDVG1.8 T (T24)</a:t>
                </a:r>
                <a:endParaRPr lang="en-US" sz="1600" dirty="0">
                  <a:solidFill>
                    <a:srgbClr val="000099"/>
                  </a:solidFill>
                  <a:latin typeface="Arial Narrow" pitchFamily="34" charset="0"/>
                  <a:cs typeface="Tahoma" pitchFamily="34" charset="0"/>
                </a:endParaRPr>
              </a:p>
            </p:txBody>
          </p:sp>
        </p:grpSp>
      </p:grpSp>
      <p:sp>
        <p:nvSpPr>
          <p:cNvPr id="17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DESIGNED  AS  IN  DISKS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DESIGNED  AS  IN  DISKS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152400" y="762000"/>
            <a:ext cx="8915400" cy="5943600"/>
            <a:chOff x="152400" y="762000"/>
            <a:chExt cx="8915400" cy="5943600"/>
          </a:xfrm>
        </p:grpSpPr>
        <p:grpSp>
          <p:nvGrpSpPr>
            <p:cNvPr id="34" name="Group 33"/>
            <p:cNvGrpSpPr/>
            <p:nvPr/>
          </p:nvGrpSpPr>
          <p:grpSpPr>
            <a:xfrm>
              <a:off x="152400" y="762000"/>
              <a:ext cx="8915400" cy="5943600"/>
              <a:chOff x="152400" y="762000"/>
              <a:chExt cx="8915400" cy="5943600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457200" y="4419600"/>
                <a:ext cx="3810000" cy="2286000"/>
                <a:chOff x="609600" y="4267200"/>
                <a:chExt cx="3810000" cy="2286000"/>
              </a:xfrm>
            </p:grpSpPr>
            <p:grpSp>
              <p:nvGrpSpPr>
                <p:cNvPr id="15" name="Group 13"/>
                <p:cNvGrpSpPr>
                  <a:grpSpLocks/>
                </p:cNvGrpSpPr>
                <p:nvPr/>
              </p:nvGrpSpPr>
              <p:grpSpPr bwMode="auto">
                <a:xfrm>
                  <a:off x="609600" y="4267200"/>
                  <a:ext cx="3810000" cy="2286000"/>
                  <a:chOff x="1219200" y="2590800"/>
                  <a:chExt cx="3810000" cy="2286000"/>
                </a:xfrm>
              </p:grpSpPr>
              <p:pic>
                <p:nvPicPr>
                  <p:cNvPr id="16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219200" y="2590800"/>
                    <a:ext cx="2209800" cy="19030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124200" y="4138612"/>
                    <a:ext cx="1905000" cy="738188"/>
                  </a:xfrm>
                  <a:prstGeom prst="rect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dirty="0">
                        <a:latin typeface="Arial Narrow" pitchFamily="34" charset="0"/>
                        <a:cs typeface="Arial" pitchFamily="34" charset="0"/>
                      </a:rPr>
                      <a:t>11.424,  10 cells, damped,  sealed,  disks Ø80mm,  push-pull tuning</a:t>
                    </a:r>
                  </a:p>
                </p:txBody>
              </p:sp>
            </p:grpSp>
            <p:sp>
              <p:nvSpPr>
                <p:cNvPr id="24" name="Rectangle 15"/>
                <p:cNvSpPr>
                  <a:spLocks noChangeArrowheads="1"/>
                </p:cNvSpPr>
                <p:nvPr/>
              </p:nvSpPr>
              <p:spPr bwMode="auto">
                <a:xfrm>
                  <a:off x="2971800" y="5181600"/>
                  <a:ext cx="614272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CD10</a:t>
                  </a:r>
                  <a:endParaRPr lang="en-US" sz="16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4800600" y="4267165"/>
                <a:ext cx="4114800" cy="2438435"/>
                <a:chOff x="4800600" y="4114765"/>
                <a:chExt cx="4114800" cy="2438435"/>
              </a:xfrm>
            </p:grpSpPr>
            <p:grpSp>
              <p:nvGrpSpPr>
                <p:cNvPr id="21" name="Group 20"/>
                <p:cNvGrpSpPr>
                  <a:grpSpLocks/>
                </p:cNvGrpSpPr>
                <p:nvPr/>
              </p:nvGrpSpPr>
              <p:grpSpPr bwMode="auto">
                <a:xfrm>
                  <a:off x="5257800" y="4114765"/>
                  <a:ext cx="3657600" cy="2438435"/>
                  <a:chOff x="5562600" y="2722508"/>
                  <a:chExt cx="3657600" cy="2438498"/>
                </a:xfrm>
              </p:grpSpPr>
              <p:pic>
                <p:nvPicPr>
                  <p:cNvPr id="22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5562600" y="2722508"/>
                    <a:ext cx="2819400" cy="22098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7162800" y="4422800"/>
                    <a:ext cx="2057400" cy="738206"/>
                  </a:xfrm>
                  <a:prstGeom prst="rect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dirty="0">
                        <a:latin typeface="Arial Narrow" pitchFamily="34" charset="0"/>
                        <a:cs typeface="Arial" pitchFamily="34" charset="0"/>
                      </a:rPr>
                      <a:t>11.424 GHz,  10 cells,  non-damped,  sealed,  disks Ø45mm,  push-pull tuning</a:t>
                    </a:r>
                  </a:p>
                </p:txBody>
              </p:sp>
            </p:grpSp>
            <p:sp>
              <p:nvSpPr>
                <p:cNvPr id="25" name="Rectangle 15"/>
                <p:cNvSpPr>
                  <a:spLocks noChangeArrowheads="1"/>
                </p:cNvSpPr>
                <p:nvPr/>
              </p:nvSpPr>
              <p:spPr bwMode="auto">
                <a:xfrm>
                  <a:off x="4800600" y="5181600"/>
                  <a:ext cx="492444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C10</a:t>
                  </a:r>
                  <a:endParaRPr lang="en-US" sz="16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152400" y="762000"/>
                <a:ext cx="4346636" cy="3352800"/>
                <a:chOff x="228600" y="685801"/>
                <a:chExt cx="4346636" cy="3352800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228600" y="685801"/>
                  <a:ext cx="4077240" cy="3352800"/>
                  <a:chOff x="228600" y="685801"/>
                  <a:chExt cx="4077240" cy="3352800"/>
                </a:xfrm>
              </p:grpSpPr>
              <p:pic>
                <p:nvPicPr>
                  <p:cNvPr id="12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85799" y="685801"/>
                    <a:ext cx="3620041" cy="3352800"/>
                  </a:xfrm>
                  <a:prstGeom prst="rect">
                    <a:avLst/>
                  </a:prstGeom>
                </p:spPr>
              </p:pic>
              <p:sp>
                <p:nvSpPr>
                  <p:cNvPr id="13" name="TextBox 12"/>
                  <p:cNvSpPr txBox="1"/>
                  <p:nvPr/>
                </p:nvSpPr>
                <p:spPr bwMode="auto">
                  <a:xfrm>
                    <a:off x="228600" y="990600"/>
                    <a:ext cx="1828800" cy="954088"/>
                  </a:xfrm>
                  <a:prstGeom prst="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wrap="square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dirty="0">
                        <a:solidFill>
                          <a:schemeClr val="tx1"/>
                        </a:solidFill>
                        <a:latin typeface="Arial Narrow" pitchFamily="34" charset="0"/>
                        <a:cs typeface="Arial" pitchFamily="34" charset="0"/>
                      </a:rPr>
                      <a:t>11.424 &amp; 11.994 GHz,  24 cells, </a:t>
                    </a:r>
                    <a:r>
                      <a:rPr lang="en-US" sz="1400" dirty="0" smtClean="0">
                        <a:solidFill>
                          <a:schemeClr val="tx1"/>
                        </a:solidFill>
                        <a:latin typeface="Arial Narrow" pitchFamily="34" charset="0"/>
                        <a:cs typeface="Arial" pitchFamily="34" charset="0"/>
                      </a:rPr>
                      <a:t>damped</a:t>
                    </a:r>
                    <a:r>
                      <a:rPr lang="en-US" sz="1400" dirty="0">
                        <a:solidFill>
                          <a:schemeClr val="tx1"/>
                        </a:solidFill>
                        <a:latin typeface="Arial Narrow" pitchFamily="34" charset="0"/>
                        <a:cs typeface="Arial" pitchFamily="34" charset="0"/>
                      </a:rPr>
                      <a:t>,  sealed,  disks Ø74mm,  push-pull tuning</a:t>
                    </a:r>
                  </a:p>
                </p:txBody>
              </p:sp>
            </p:grpSp>
            <p:sp>
              <p:nvSpPr>
                <p:cNvPr id="26" name="Rectangle 15"/>
                <p:cNvSpPr>
                  <a:spLocks noChangeArrowheads="1"/>
                </p:cNvSpPr>
                <p:nvPr/>
              </p:nvSpPr>
              <p:spPr bwMode="auto">
                <a:xfrm>
                  <a:off x="2153868" y="3200400"/>
                  <a:ext cx="2421368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11/12WDSDVG1.8 KS (TD24)</a:t>
                  </a:r>
                  <a:endParaRPr lang="en-US" sz="16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4175714" y="914400"/>
                <a:ext cx="4892086" cy="2819400"/>
                <a:chOff x="3870914" y="762000"/>
                <a:chExt cx="4892086" cy="2819400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4495800" y="762000"/>
                  <a:ext cx="4267200" cy="2819400"/>
                  <a:chOff x="4495800" y="762000"/>
                  <a:chExt cx="4267200" cy="2819400"/>
                </a:xfrm>
              </p:grpSpPr>
              <p:pic>
                <p:nvPicPr>
                  <p:cNvPr id="13323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4495800" y="762000"/>
                    <a:ext cx="3956050" cy="2689230"/>
                  </a:xfrm>
                  <a:prstGeom prst="rect">
                    <a:avLst/>
                  </a:prstGeom>
                </p:spPr>
              </p:pic>
              <p:sp>
                <p:nvSpPr>
                  <p:cNvPr id="10" name="TextBox 9"/>
                  <p:cNvSpPr txBox="1"/>
                  <p:nvPr/>
                </p:nvSpPr>
                <p:spPr bwMode="auto">
                  <a:xfrm>
                    <a:off x="6629400" y="2627313"/>
                    <a:ext cx="2133600" cy="954087"/>
                  </a:xfrm>
                  <a:prstGeom prst="rect">
                    <a:avLst/>
                  </a:prstGeom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wrap="square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dirty="0">
                        <a:solidFill>
                          <a:schemeClr val="tx1"/>
                        </a:solidFill>
                        <a:latin typeface="Arial Narrow" pitchFamily="34" charset="0"/>
                        <a:cs typeface="Arial" pitchFamily="34" charset="0"/>
                      </a:rPr>
                      <a:t>11.424 &amp; 11.994 GHz,  24 cells,  non-damped,  sealed,  disks Ø45mm,  push-pull tuning</a:t>
                    </a:r>
                  </a:p>
                </p:txBody>
              </p:sp>
            </p:grpSp>
            <p:sp>
              <p:nvSpPr>
                <p:cNvPr id="27" name="Rectangle 15"/>
                <p:cNvSpPr>
                  <a:spLocks noChangeArrowheads="1"/>
                </p:cNvSpPr>
                <p:nvPr/>
              </p:nvSpPr>
              <p:spPr bwMode="auto">
                <a:xfrm>
                  <a:off x="3870914" y="990600"/>
                  <a:ext cx="22995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11/12WNSDVG1.8 KS </a:t>
                  </a:r>
                  <a:r>
                    <a:rPr lang="en-US" sz="160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(</a:t>
                  </a:r>
                  <a:r>
                    <a:rPr lang="en-US" sz="160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T24</a:t>
                  </a:r>
                  <a:r>
                    <a:rPr lang="en-US" sz="1600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)</a:t>
                  </a:r>
                  <a:endParaRPr lang="en-US" sz="16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endParaRPr>
                </a:p>
              </p:txBody>
            </p:sp>
          </p:grpSp>
        </p:grpSp>
        <p:sp>
          <p:nvSpPr>
            <p:cNvPr id="33" name="Rectangle 32"/>
            <p:cNvSpPr/>
            <p:nvPr/>
          </p:nvSpPr>
          <p:spPr>
            <a:xfrm>
              <a:off x="2682991" y="4431268"/>
              <a:ext cx="29558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1" dirty="0" smtClean="0">
                  <a:solidFill>
                    <a:srgbClr val="000099"/>
                  </a:solidFill>
                  <a:latin typeface="Arial Narrow" pitchFamily="34" charset="0"/>
                </a:rPr>
                <a:t>FUNDAMENTAL STRUCTURES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CLEX  </a:t>
            </a: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2BTS  </a:t>
            </a: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( </a:t>
            </a:r>
            <a:r>
              <a:rPr lang="en-US" i="1" dirty="0">
                <a:solidFill>
                  <a:srgbClr val="CCFFFF"/>
                </a:solidFill>
                <a:cs typeface="Arial" pitchFamily="34" charset="0"/>
              </a:rPr>
              <a:t>RF BEAM </a:t>
            </a: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)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223837" y="838200"/>
            <a:ext cx="8539163" cy="5886450"/>
            <a:chOff x="223837" y="838200"/>
            <a:chExt cx="8539163" cy="5886450"/>
          </a:xfrm>
        </p:grpSpPr>
        <p:grpSp>
          <p:nvGrpSpPr>
            <p:cNvPr id="14341" name="Group 24"/>
            <p:cNvGrpSpPr>
              <a:grpSpLocks/>
            </p:cNvGrpSpPr>
            <p:nvPr/>
          </p:nvGrpSpPr>
          <p:grpSpPr bwMode="auto">
            <a:xfrm>
              <a:off x="223837" y="838200"/>
              <a:ext cx="8203883" cy="5886450"/>
              <a:chOff x="571500" y="799500"/>
              <a:chExt cx="8204249" cy="5886450"/>
            </a:xfrm>
          </p:grpSpPr>
          <p:pic>
            <p:nvPicPr>
              <p:cNvPr id="14343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37138" y="799500"/>
                <a:ext cx="6600825" cy="5886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44" name="Group 5"/>
              <p:cNvGrpSpPr>
                <a:grpSpLocks/>
              </p:cNvGrpSpPr>
              <p:nvPr/>
            </p:nvGrpSpPr>
            <p:grpSpPr bwMode="auto">
              <a:xfrm>
                <a:off x="571500" y="1118245"/>
                <a:ext cx="8204249" cy="4713432"/>
                <a:chOff x="495300" y="1174750"/>
                <a:chExt cx="8204249" cy="4713432"/>
              </a:xfrm>
            </p:grpSpPr>
            <p:grpSp>
              <p:nvGrpSpPr>
                <p:cNvPr id="14345" name="Group 25"/>
                <p:cNvGrpSpPr>
                  <a:grpSpLocks/>
                </p:cNvGrpSpPr>
                <p:nvPr/>
              </p:nvGrpSpPr>
              <p:grpSpPr bwMode="auto">
                <a:xfrm>
                  <a:off x="522514" y="1174750"/>
                  <a:ext cx="2347686" cy="1131930"/>
                  <a:chOff x="522514" y="1174750"/>
                  <a:chExt cx="2347686" cy="1131930"/>
                </a:xfrm>
              </p:grpSpPr>
              <p:cxnSp>
                <p:nvCxnSpPr>
                  <p:cNvPr id="22" name="Straight Arrow Connector 21"/>
                  <p:cNvCxnSpPr/>
                  <p:nvPr/>
                </p:nvCxnSpPr>
                <p:spPr bwMode="auto">
                  <a:xfrm rot="5400000" flipH="1" flipV="1">
                    <a:off x="1870160" y="1286198"/>
                    <a:ext cx="1111250" cy="889039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359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2514" y="1998903"/>
                    <a:ext cx="1587640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400" b="1">
                        <a:latin typeface="Calibri" pitchFamily="34" charset="0"/>
                      </a:rPr>
                      <a:t>COOLING CIRCUIT</a:t>
                    </a:r>
                  </a:p>
                </p:txBody>
              </p:sp>
              <p:cxnSp>
                <p:nvCxnSpPr>
                  <p:cNvPr id="24" name="Straight Arrow Connector 23"/>
                  <p:cNvCxnSpPr/>
                  <p:nvPr/>
                </p:nvCxnSpPr>
                <p:spPr bwMode="auto">
                  <a:xfrm>
                    <a:off x="533401" y="2286343"/>
                    <a:ext cx="1447864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346" name="Group 26"/>
                <p:cNvGrpSpPr>
                  <a:grpSpLocks/>
                </p:cNvGrpSpPr>
                <p:nvPr/>
              </p:nvGrpSpPr>
              <p:grpSpPr bwMode="auto">
                <a:xfrm>
                  <a:off x="495300" y="5124794"/>
                  <a:ext cx="1705051" cy="763388"/>
                  <a:chOff x="533400" y="1210019"/>
                  <a:chExt cx="1705051" cy="763388"/>
                </a:xfrm>
              </p:grpSpPr>
              <p:cxnSp>
                <p:nvCxnSpPr>
                  <p:cNvPr id="19" name="Straight Arrow Connector 18"/>
                  <p:cNvCxnSpPr/>
                  <p:nvPr/>
                </p:nvCxnSpPr>
                <p:spPr bwMode="auto">
                  <a:xfrm rot="5400000" flipH="1" flipV="1">
                    <a:off x="1732034" y="1464013"/>
                    <a:ext cx="760411" cy="252423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356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17764" y="1665630"/>
                    <a:ext cx="1587640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400" b="1" dirty="0">
                        <a:latin typeface="Calibri" pitchFamily="34" charset="0"/>
                      </a:rPr>
                      <a:t>COOLING  BAR</a:t>
                    </a:r>
                  </a:p>
                </p:txBody>
              </p:sp>
              <p:cxnSp>
                <p:nvCxnSpPr>
                  <p:cNvPr id="21" name="Straight Arrow Connector 20"/>
                  <p:cNvCxnSpPr/>
                  <p:nvPr/>
                </p:nvCxnSpPr>
                <p:spPr bwMode="auto">
                  <a:xfrm>
                    <a:off x="533400" y="1970430"/>
                    <a:ext cx="1447865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347" name="Group 31"/>
                <p:cNvGrpSpPr>
                  <a:grpSpLocks/>
                </p:cNvGrpSpPr>
                <p:nvPr/>
              </p:nvGrpSpPr>
              <p:grpSpPr bwMode="auto">
                <a:xfrm>
                  <a:off x="4743450" y="2227503"/>
                  <a:ext cx="666751" cy="696671"/>
                  <a:chOff x="533400" y="1998903"/>
                  <a:chExt cx="666751" cy="696671"/>
                </a:xfrm>
              </p:grpSpPr>
              <p:cxnSp>
                <p:nvCxnSpPr>
                  <p:cNvPr id="16" name="Straight Arrow Connector 15"/>
                  <p:cNvCxnSpPr/>
                  <p:nvPr/>
                </p:nvCxnSpPr>
                <p:spPr bwMode="auto">
                  <a:xfrm rot="10800000" flipV="1">
                    <a:off x="790776" y="2286343"/>
                    <a:ext cx="409593" cy="40957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353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1089" y="1998903"/>
                    <a:ext cx="630011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400" b="1">
                        <a:latin typeface="Calibri" pitchFamily="34" charset="0"/>
                      </a:rPr>
                      <a:t>WFM</a:t>
                    </a:r>
                  </a:p>
                </p:txBody>
              </p:sp>
              <p:cxnSp>
                <p:nvCxnSpPr>
                  <p:cNvPr id="18" name="Straight Arrow Connector 17"/>
                  <p:cNvCxnSpPr/>
                  <p:nvPr/>
                </p:nvCxnSpPr>
                <p:spPr bwMode="auto">
                  <a:xfrm>
                    <a:off x="533589" y="2286343"/>
                    <a:ext cx="666780" cy="1587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348" name="Group 38"/>
                <p:cNvGrpSpPr>
                  <a:grpSpLocks/>
                </p:cNvGrpSpPr>
                <p:nvPr/>
              </p:nvGrpSpPr>
              <p:grpSpPr bwMode="auto">
                <a:xfrm>
                  <a:off x="7111909" y="3370605"/>
                  <a:ext cx="1587640" cy="1125538"/>
                  <a:chOff x="596809" y="2484780"/>
                  <a:chExt cx="1587640" cy="1125538"/>
                </a:xfrm>
              </p:grpSpPr>
              <p:cxnSp>
                <p:nvCxnSpPr>
                  <p:cNvPr id="13" name="Straight Arrow Connector 12"/>
                  <p:cNvCxnSpPr/>
                  <p:nvPr/>
                </p:nvCxnSpPr>
                <p:spPr bwMode="auto">
                  <a:xfrm rot="10800000" flipV="1">
                    <a:off x="952813" y="2789580"/>
                    <a:ext cx="957304" cy="820738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350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96809" y="2484780"/>
                    <a:ext cx="1587640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400" b="1" dirty="0">
                        <a:latin typeface="Calibri" pitchFamily="34" charset="0"/>
                      </a:rPr>
                      <a:t>12WDSDVG1.8T</a:t>
                    </a:r>
                  </a:p>
                </p:txBody>
              </p:sp>
              <p:cxnSp>
                <p:nvCxnSpPr>
                  <p:cNvPr id="15" name="Straight Arrow Connector 14"/>
                  <p:cNvCxnSpPr/>
                  <p:nvPr/>
                </p:nvCxnSpPr>
                <p:spPr bwMode="auto">
                  <a:xfrm>
                    <a:off x="690861" y="2789580"/>
                    <a:ext cx="1219255" cy="1587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6" name="TextBox 25"/>
            <p:cNvSpPr txBox="1"/>
            <p:nvPr/>
          </p:nvSpPr>
          <p:spPr>
            <a:xfrm>
              <a:off x="4356024" y="1524000"/>
              <a:ext cx="4406976" cy="58477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i="1" dirty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TBTS, </a:t>
              </a: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Phase 2.2</a:t>
              </a:r>
              <a:endParaRPr lang="en-US" sz="1600" i="1" dirty="0">
                <a:solidFill>
                  <a:schemeClr val="tx1"/>
                </a:solidFill>
                <a:latin typeface="GOST Common" pitchFamily="34" charset="0"/>
                <a:cs typeface="Arial" pitchFamily="34" charset="0"/>
              </a:endParaRPr>
            </a:p>
            <a:p>
              <a:pPr>
                <a:defRPr/>
              </a:pPr>
              <a:r>
                <a:rPr lang="en-US" sz="1600" i="1" dirty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  <a:sym typeface="Wingdings" pitchFamily="2" charset="2"/>
                </a:rPr>
                <a:t>CLEX </a:t>
              </a: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  <a:sym typeface="Wingdings" pitchFamily="2" charset="2"/>
                </a:rPr>
                <a:t>Modules  </a:t>
              </a: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evolution based on this design</a:t>
              </a:r>
              <a:endParaRPr lang="en-US" sz="1600" i="1" dirty="0">
                <a:solidFill>
                  <a:schemeClr val="tx1"/>
                </a:solidFill>
                <a:latin typeface="GOST Common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71800" y="990600"/>
              <a:ext cx="3702050" cy="338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dirty="0">
                  <a:latin typeface="Arial Narrow" pitchFamily="34" charset="0"/>
                </a:rPr>
                <a:t>STEPS  TOWARDS  CLIC  MODULE  DESIGN</a:t>
              </a:r>
            </a:p>
          </p:txBody>
        </p:sp>
      </p:grp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248400" y="2743200"/>
            <a:ext cx="24256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000099"/>
                </a:solidFill>
                <a:latin typeface="Arial Narrow" pitchFamily="34" charset="0"/>
                <a:cs typeface="Tahoma" pitchFamily="34" charset="0"/>
              </a:rPr>
              <a:t>TD24 with WFM (CEA-CERN)</a:t>
            </a:r>
            <a:endParaRPr lang="en-US" sz="1600" dirty="0">
              <a:solidFill>
                <a:srgbClr val="000099"/>
              </a:solidFill>
              <a:latin typeface="Arial Narrow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latin typeface="Arial Narrow" pitchFamily="34" charset="0"/>
                <a:cs typeface="Arial" pitchFamily="34" charset="0"/>
              </a:rPr>
              <a:t>AS  FOR  </a:t>
            </a:r>
            <a:r>
              <a:rPr lang="en-US" sz="2200" dirty="0" smtClean="0">
                <a:solidFill>
                  <a:srgbClr val="CCFFFF"/>
                </a:solidFill>
                <a:latin typeface="Arial Narrow" pitchFamily="34" charset="0"/>
                <a:cs typeface="Arial" pitchFamily="34" charset="0"/>
              </a:rPr>
              <a:t>PROTOTYPE  </a:t>
            </a:r>
            <a:r>
              <a:rPr lang="en-US" sz="2200" dirty="0">
                <a:solidFill>
                  <a:srgbClr val="CCFFFF"/>
                </a:solidFill>
                <a:latin typeface="Arial Narrow" pitchFamily="34" charset="0"/>
                <a:cs typeface="Arial" pitchFamily="34" charset="0"/>
              </a:rPr>
              <a:t>MODULES  </a:t>
            </a:r>
            <a:r>
              <a:rPr lang="en-US" sz="2000" dirty="0">
                <a:solidFill>
                  <a:srgbClr val="CCFFFF"/>
                </a:solidFill>
                <a:latin typeface="Arial Narrow" pitchFamily="34" charset="0"/>
                <a:cs typeface="Arial" pitchFamily="34" charset="0"/>
              </a:rPr>
              <a:t>( </a:t>
            </a:r>
            <a:r>
              <a:rPr lang="en-US" i="1" dirty="0">
                <a:solidFill>
                  <a:srgbClr val="CCFFFF"/>
                </a:solidFill>
                <a:latin typeface="Arial Narrow" pitchFamily="34" charset="0"/>
                <a:cs typeface="Arial" pitchFamily="34" charset="0"/>
              </a:rPr>
              <a:t>LAB,  NO RF </a:t>
            </a:r>
            <a:r>
              <a:rPr lang="en-US" sz="2000" dirty="0">
                <a:solidFill>
                  <a:srgbClr val="CCFFFF"/>
                </a:solidFill>
                <a:latin typeface="Arial Narrow" pitchFamily="34" charset="0"/>
                <a:cs typeface="Arial" pitchFamily="34" charset="0"/>
              </a:rPr>
              <a:t>)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208466" y="838200"/>
            <a:ext cx="6918827" cy="5824954"/>
            <a:chOff x="1208466" y="838200"/>
            <a:chExt cx="6918827" cy="5824954"/>
          </a:xfrm>
        </p:grpSpPr>
        <p:grpSp>
          <p:nvGrpSpPr>
            <p:cNvPr id="34" name="Group 33"/>
            <p:cNvGrpSpPr/>
            <p:nvPr/>
          </p:nvGrpSpPr>
          <p:grpSpPr>
            <a:xfrm>
              <a:off x="1208466" y="1219200"/>
              <a:ext cx="6918827" cy="4800599"/>
              <a:chOff x="1208466" y="1676400"/>
              <a:chExt cx="6918827" cy="4800599"/>
            </a:xfrm>
          </p:grpSpPr>
          <p:pic>
            <p:nvPicPr>
              <p:cNvPr id="15367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371600" y="1977504"/>
                <a:ext cx="6174774" cy="4270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5369" name="Group 4"/>
              <p:cNvGrpSpPr>
                <a:grpSpLocks/>
              </p:cNvGrpSpPr>
              <p:nvPr/>
            </p:nvGrpSpPr>
            <p:grpSpPr bwMode="auto">
              <a:xfrm>
                <a:off x="1208466" y="1981200"/>
                <a:ext cx="1839534" cy="1734922"/>
                <a:chOff x="598714" y="1903653"/>
                <a:chExt cx="1839686" cy="1734897"/>
              </a:xfrm>
            </p:grpSpPr>
            <p:cxnSp>
              <p:nvCxnSpPr>
                <p:cNvPr id="6" name="Straight Arrow Connector 5"/>
                <p:cNvCxnSpPr/>
                <p:nvPr/>
              </p:nvCxnSpPr>
              <p:spPr bwMode="auto">
                <a:xfrm rot="16200000" flipH="1">
                  <a:off x="1524212" y="2724355"/>
                  <a:ext cx="1447779" cy="38103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87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598714" y="1903653"/>
                  <a:ext cx="1587640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COOLING CIRCUIT</a:t>
                  </a:r>
                </a:p>
              </p:txBody>
            </p:sp>
            <p:cxnSp>
              <p:nvCxnSpPr>
                <p:cNvPr id="10" name="Straight Arrow Connector 9"/>
                <p:cNvCxnSpPr/>
                <p:nvPr/>
              </p:nvCxnSpPr>
              <p:spPr bwMode="auto">
                <a:xfrm>
                  <a:off x="609666" y="2190981"/>
                  <a:ext cx="144792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370" name="Group 10"/>
              <p:cNvGrpSpPr>
                <a:grpSpLocks/>
              </p:cNvGrpSpPr>
              <p:nvPr/>
            </p:nvGrpSpPr>
            <p:grpSpPr bwMode="auto">
              <a:xfrm>
                <a:off x="1309633" y="5105400"/>
                <a:ext cx="1662167" cy="1371599"/>
                <a:chOff x="600249" y="839850"/>
                <a:chExt cx="1662305" cy="1371580"/>
              </a:xfrm>
            </p:grpSpPr>
            <p:cxnSp>
              <p:nvCxnSpPr>
                <p:cNvPr id="12" name="Straight Arrow Connector 11"/>
                <p:cNvCxnSpPr/>
                <p:nvPr/>
              </p:nvCxnSpPr>
              <p:spPr bwMode="auto">
                <a:xfrm rot="5400000" flipH="1" flipV="1">
                  <a:off x="374898" y="1065201"/>
                  <a:ext cx="1350945" cy="90024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84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674914" y="1903653"/>
                  <a:ext cx="1587640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RF  DISTRIBUTION</a:t>
                  </a:r>
                </a:p>
              </p:txBody>
            </p:sp>
            <p:cxnSp>
              <p:nvCxnSpPr>
                <p:cNvPr id="14" name="Straight Arrow Connector 13"/>
                <p:cNvCxnSpPr/>
                <p:nvPr/>
              </p:nvCxnSpPr>
              <p:spPr bwMode="auto">
                <a:xfrm>
                  <a:off x="609776" y="2190793"/>
                  <a:ext cx="144792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371" name="Group 14"/>
              <p:cNvGrpSpPr>
                <a:grpSpLocks/>
              </p:cNvGrpSpPr>
              <p:nvPr/>
            </p:nvGrpSpPr>
            <p:grpSpPr bwMode="auto">
              <a:xfrm>
                <a:off x="3037279" y="1676400"/>
                <a:ext cx="1991921" cy="1201516"/>
                <a:chOff x="551089" y="1903653"/>
                <a:chExt cx="1992086" cy="1201499"/>
              </a:xfrm>
            </p:grpSpPr>
            <p:cxnSp>
              <p:nvCxnSpPr>
                <p:cNvPr id="16" name="Straight Arrow Connector 15"/>
                <p:cNvCxnSpPr/>
                <p:nvPr/>
              </p:nvCxnSpPr>
              <p:spPr bwMode="auto">
                <a:xfrm rot="16200000" flipH="1">
                  <a:off x="395542" y="2367171"/>
                  <a:ext cx="923912" cy="552496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81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551089" y="1903653"/>
                  <a:ext cx="1992086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 dirty="0">
                      <a:latin typeface="Calibri" pitchFamily="34" charset="0"/>
                    </a:rPr>
                    <a:t>LOADS  CONNECTION</a:t>
                  </a:r>
                </a:p>
              </p:txBody>
            </p:sp>
            <p:cxnSp>
              <p:nvCxnSpPr>
                <p:cNvPr id="18" name="Straight Arrow Connector 17"/>
                <p:cNvCxnSpPr/>
                <p:nvPr/>
              </p:nvCxnSpPr>
              <p:spPr bwMode="auto">
                <a:xfrm>
                  <a:off x="581250" y="2181462"/>
                  <a:ext cx="1676539" cy="158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372" name="Group 18"/>
              <p:cNvGrpSpPr>
                <a:grpSpLocks/>
              </p:cNvGrpSpPr>
              <p:nvPr/>
            </p:nvGrpSpPr>
            <p:grpSpPr bwMode="auto">
              <a:xfrm>
                <a:off x="4572000" y="5333999"/>
                <a:ext cx="1868106" cy="1066800"/>
                <a:chOff x="533943" y="1197985"/>
                <a:chExt cx="1868261" cy="1066785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 bwMode="auto">
                <a:xfrm rot="16200000" flipV="1">
                  <a:off x="1499520" y="1375504"/>
                  <a:ext cx="1039988" cy="68495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78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533943" y="1956993"/>
                  <a:ext cx="1868261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DAMPING  MATERIAL</a:t>
                  </a:r>
                </a:p>
              </p:txBody>
            </p:sp>
            <p:cxnSp>
              <p:nvCxnSpPr>
                <p:cNvPr id="22" name="Straight Arrow Connector 21"/>
                <p:cNvCxnSpPr/>
                <p:nvPr/>
              </p:nvCxnSpPr>
              <p:spPr bwMode="auto">
                <a:xfrm>
                  <a:off x="610828" y="2237973"/>
                  <a:ext cx="1751158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373" name="Group 22"/>
              <p:cNvGrpSpPr>
                <a:grpSpLocks/>
              </p:cNvGrpSpPr>
              <p:nvPr/>
            </p:nvGrpSpPr>
            <p:grpSpPr bwMode="auto">
              <a:xfrm>
                <a:off x="5410200" y="1749258"/>
                <a:ext cx="2717093" cy="1451142"/>
                <a:chOff x="-231652" y="1886401"/>
                <a:chExt cx="2717318" cy="1451121"/>
              </a:xfrm>
            </p:grpSpPr>
            <p:cxnSp>
              <p:nvCxnSpPr>
                <p:cNvPr id="24" name="Straight Arrow Connector 23"/>
                <p:cNvCxnSpPr/>
                <p:nvPr/>
              </p:nvCxnSpPr>
              <p:spPr bwMode="auto">
                <a:xfrm rot="5400000">
                  <a:off x="-359313" y="2301584"/>
                  <a:ext cx="1163620" cy="90971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75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607340" y="1886401"/>
                  <a:ext cx="1878326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VACUUM  MANIFOLD</a:t>
                  </a:r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 bwMode="auto">
                <a:xfrm>
                  <a:off x="677354" y="2174630"/>
                  <a:ext cx="160192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0" name="TextBox 29"/>
            <p:cNvSpPr txBox="1"/>
            <p:nvPr/>
          </p:nvSpPr>
          <p:spPr>
            <a:xfrm>
              <a:off x="2514600" y="838200"/>
              <a:ext cx="3702050" cy="338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dirty="0">
                  <a:latin typeface="Arial Narrow" pitchFamily="34" charset="0"/>
                </a:rPr>
                <a:t>STEPS  TOWARDS  CLIC  MODULE  DESIGN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62200" y="6324600"/>
              <a:ext cx="4291559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Validation  of  Technical  Systems  Integration</a:t>
              </a:r>
              <a:endParaRPr lang="en-US" sz="1600" i="1" dirty="0">
                <a:solidFill>
                  <a:schemeClr val="tx1"/>
                </a:solidFill>
                <a:latin typeface="GOST Common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AS  FOR  CLIC  MODULES</a:t>
            </a: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838201" y="990600"/>
            <a:ext cx="7040760" cy="5517354"/>
            <a:chOff x="999928" y="1112046"/>
            <a:chExt cx="7040760" cy="5517354"/>
          </a:xfrm>
        </p:grpSpPr>
        <p:grpSp>
          <p:nvGrpSpPr>
            <p:cNvPr id="16387" name="Group 43"/>
            <p:cNvGrpSpPr>
              <a:grpSpLocks/>
            </p:cNvGrpSpPr>
            <p:nvPr/>
          </p:nvGrpSpPr>
          <p:grpSpPr bwMode="auto">
            <a:xfrm>
              <a:off x="999928" y="1219200"/>
              <a:ext cx="7040760" cy="5410200"/>
              <a:chOff x="1113123" y="689737"/>
              <a:chExt cx="7040277" cy="5410201"/>
            </a:xfrm>
          </p:grpSpPr>
          <p:pic>
            <p:nvPicPr>
              <p:cNvPr id="16391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475015" y="1091948"/>
                <a:ext cx="6324601" cy="48776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6392" name="Group 75"/>
              <p:cNvGrpSpPr>
                <a:grpSpLocks/>
              </p:cNvGrpSpPr>
              <p:nvPr/>
            </p:nvGrpSpPr>
            <p:grpSpPr bwMode="auto">
              <a:xfrm>
                <a:off x="1113123" y="689737"/>
                <a:ext cx="7040277" cy="5410201"/>
                <a:chOff x="734287" y="840129"/>
                <a:chExt cx="7921912" cy="5774247"/>
              </a:xfrm>
            </p:grpSpPr>
            <p:grpSp>
              <p:nvGrpSpPr>
                <p:cNvPr id="16393" name="Group 23"/>
                <p:cNvGrpSpPr>
                  <a:grpSpLocks/>
                </p:cNvGrpSpPr>
                <p:nvPr/>
              </p:nvGrpSpPr>
              <p:grpSpPr bwMode="auto">
                <a:xfrm>
                  <a:off x="1217909" y="6143002"/>
                  <a:ext cx="1053871" cy="329410"/>
                  <a:chOff x="1386171" y="-1957077"/>
                  <a:chExt cx="1528620" cy="459683"/>
                </a:xfrm>
              </p:grpSpPr>
              <p:cxnSp>
                <p:nvCxnSpPr>
                  <p:cNvPr id="41" name="Straight Arrow Connector 40"/>
                  <p:cNvCxnSpPr/>
                  <p:nvPr/>
                </p:nvCxnSpPr>
                <p:spPr bwMode="auto">
                  <a:xfrm flipV="1">
                    <a:off x="2151409" y="-1956586"/>
                    <a:ext cx="764291" cy="453961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27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86171" y="-1926889"/>
                    <a:ext cx="851461" cy="4294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latin typeface="Calibri" pitchFamily="34" charset="0"/>
                      </a:rPr>
                      <a:t>WFM</a:t>
                    </a:r>
                  </a:p>
                </p:txBody>
              </p:sp>
              <p:cxnSp>
                <p:nvCxnSpPr>
                  <p:cNvPr id="43" name="Straight Arrow Connector 42"/>
                  <p:cNvCxnSpPr/>
                  <p:nvPr/>
                </p:nvCxnSpPr>
                <p:spPr bwMode="auto">
                  <a:xfrm flipV="1">
                    <a:off x="1578840" y="-1509717"/>
                    <a:ext cx="572569" cy="2364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394" name="Group 29"/>
                <p:cNvGrpSpPr>
                  <a:grpSpLocks/>
                </p:cNvGrpSpPr>
                <p:nvPr/>
              </p:nvGrpSpPr>
              <p:grpSpPr bwMode="auto">
                <a:xfrm>
                  <a:off x="7287004" y="1543996"/>
                  <a:ext cx="1369195" cy="1221619"/>
                  <a:chOff x="567667" y="729513"/>
                  <a:chExt cx="1985987" cy="1704739"/>
                </a:xfrm>
              </p:grpSpPr>
              <p:cxnSp>
                <p:nvCxnSpPr>
                  <p:cNvPr id="38" name="Straight Arrow Connector 37"/>
                  <p:cNvCxnSpPr/>
                  <p:nvPr/>
                </p:nvCxnSpPr>
                <p:spPr bwMode="auto">
                  <a:xfrm rot="10800000" flipV="1">
                    <a:off x="566503" y="1137541"/>
                    <a:ext cx="1969014" cy="129568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24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0365" y="729513"/>
                    <a:ext cx="1953289" cy="4294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latin typeface="Calibri" pitchFamily="34" charset="0"/>
                      </a:rPr>
                      <a:t>VAC MANIFOLD</a:t>
                    </a:r>
                  </a:p>
                </p:txBody>
              </p:sp>
              <p:cxnSp>
                <p:nvCxnSpPr>
                  <p:cNvPr id="40" name="Straight Arrow Connector 39"/>
                  <p:cNvCxnSpPr/>
                  <p:nvPr/>
                </p:nvCxnSpPr>
                <p:spPr bwMode="auto">
                  <a:xfrm>
                    <a:off x="773768" y="1137541"/>
                    <a:ext cx="1761749" cy="236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395" name="Group 35"/>
                <p:cNvGrpSpPr>
                  <a:grpSpLocks/>
                </p:cNvGrpSpPr>
                <p:nvPr/>
              </p:nvGrpSpPr>
              <p:grpSpPr bwMode="auto">
                <a:xfrm>
                  <a:off x="2362071" y="840129"/>
                  <a:ext cx="1448233" cy="715003"/>
                  <a:chOff x="5208854" y="180433"/>
                  <a:chExt cx="2100625" cy="997764"/>
                </a:xfrm>
              </p:grpSpPr>
              <p:cxnSp>
                <p:nvCxnSpPr>
                  <p:cNvPr id="35" name="Straight Arrow Connector 34"/>
                  <p:cNvCxnSpPr/>
                  <p:nvPr/>
                </p:nvCxnSpPr>
                <p:spPr bwMode="auto">
                  <a:xfrm rot="10800000" flipV="1">
                    <a:off x="6190252" y="610748"/>
                    <a:ext cx="1119227" cy="567449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21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08854" y="180433"/>
                    <a:ext cx="1967515" cy="42949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latin typeface="Calibri" pitchFamily="34" charset="0"/>
                      </a:rPr>
                      <a:t>WG FROM PETS</a:t>
                    </a:r>
                  </a:p>
                </p:txBody>
              </p:sp>
              <p:cxnSp>
                <p:nvCxnSpPr>
                  <p:cNvPr id="37" name="Straight Arrow Connector 36"/>
                  <p:cNvCxnSpPr/>
                  <p:nvPr/>
                </p:nvCxnSpPr>
                <p:spPr bwMode="auto">
                  <a:xfrm>
                    <a:off x="5319742" y="610748"/>
                    <a:ext cx="1989737" cy="236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396" name="Group 67"/>
                <p:cNvGrpSpPr>
                  <a:grpSpLocks/>
                </p:cNvGrpSpPr>
                <p:nvPr/>
              </p:nvGrpSpPr>
              <p:grpSpPr bwMode="auto">
                <a:xfrm>
                  <a:off x="999379" y="1046377"/>
                  <a:ext cx="1655898" cy="1013664"/>
                  <a:chOff x="-2584443" y="480514"/>
                  <a:chExt cx="2401868" cy="1414540"/>
                </a:xfrm>
              </p:grpSpPr>
              <p:cxnSp>
                <p:nvCxnSpPr>
                  <p:cNvPr id="32" name="Straight Arrow Connector 31"/>
                  <p:cNvCxnSpPr/>
                  <p:nvPr/>
                </p:nvCxnSpPr>
                <p:spPr bwMode="auto">
                  <a:xfrm>
                    <a:off x="-994419" y="1214112"/>
                    <a:ext cx="810932" cy="680941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18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2584443" y="480514"/>
                    <a:ext cx="1566109" cy="7301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latin typeface="Calibri" pitchFamily="34" charset="0"/>
                      </a:rPr>
                      <a:t>RF SPLITTER</a:t>
                    </a:r>
                  </a:p>
                  <a:p>
                    <a:r>
                      <a:rPr lang="en-US" sz="1400" b="1">
                        <a:latin typeface="Calibri" pitchFamily="34" charset="0"/>
                      </a:rPr>
                      <a:t>WITH CMF</a:t>
                    </a:r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 bwMode="auto">
                  <a:xfrm>
                    <a:off x="-2486740" y="1214112"/>
                    <a:ext cx="1492321" cy="236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397" name="Group 29"/>
                <p:cNvGrpSpPr>
                  <a:grpSpLocks/>
                </p:cNvGrpSpPr>
                <p:nvPr/>
              </p:nvGrpSpPr>
              <p:grpSpPr bwMode="auto">
                <a:xfrm>
                  <a:off x="6286818" y="4643176"/>
                  <a:ext cx="1285954" cy="1971200"/>
                  <a:chOff x="1734402" y="-3567255"/>
                  <a:chExt cx="1865251" cy="2750746"/>
                </a:xfrm>
              </p:grpSpPr>
              <p:cxnSp>
                <p:nvCxnSpPr>
                  <p:cNvPr id="29" name="Straight Arrow Connector 28"/>
                  <p:cNvCxnSpPr/>
                  <p:nvPr/>
                </p:nvCxnSpPr>
                <p:spPr bwMode="auto">
                  <a:xfrm rot="16200000" flipV="1">
                    <a:off x="1320497" y="-3153636"/>
                    <a:ext cx="2690654" cy="186538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15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01727" y="-1246002"/>
                    <a:ext cx="992177" cy="42949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latin typeface="Calibri" pitchFamily="34" charset="0"/>
                      </a:rPr>
                      <a:t>LOADS</a:t>
                    </a:r>
                  </a:p>
                </p:txBody>
              </p:sp>
              <p:cxnSp>
                <p:nvCxnSpPr>
                  <p:cNvPr id="31" name="Straight Arrow Connector 30"/>
                  <p:cNvCxnSpPr/>
                  <p:nvPr/>
                </p:nvCxnSpPr>
                <p:spPr bwMode="auto">
                  <a:xfrm>
                    <a:off x="2458560" y="-875618"/>
                    <a:ext cx="1139957" cy="2364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398" name="Group 29"/>
                <p:cNvGrpSpPr>
                  <a:grpSpLocks/>
                </p:cNvGrpSpPr>
                <p:nvPr/>
              </p:nvGrpSpPr>
              <p:grpSpPr bwMode="auto">
                <a:xfrm>
                  <a:off x="4883537" y="1229959"/>
                  <a:ext cx="893368" cy="1232516"/>
                  <a:chOff x="240054" y="901605"/>
                  <a:chExt cx="1295813" cy="1719940"/>
                </a:xfrm>
              </p:grpSpPr>
              <p:cxnSp>
                <p:nvCxnSpPr>
                  <p:cNvPr id="26" name="Straight Arrow Connector 25"/>
                  <p:cNvCxnSpPr/>
                  <p:nvPr/>
                </p:nvCxnSpPr>
                <p:spPr bwMode="auto">
                  <a:xfrm rot="5400000">
                    <a:off x="266202" y="1353046"/>
                    <a:ext cx="1295678" cy="124359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12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0054" y="901605"/>
                    <a:ext cx="1242916" cy="4294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>
                        <a:latin typeface="Calibri" pitchFamily="34" charset="0"/>
                      </a:rPr>
                      <a:t>SPLITTER</a:t>
                    </a:r>
                  </a:p>
                </p:txBody>
              </p:sp>
              <p:cxnSp>
                <p:nvCxnSpPr>
                  <p:cNvPr id="28" name="Straight Arrow Connector 27"/>
                  <p:cNvCxnSpPr/>
                  <p:nvPr/>
                </p:nvCxnSpPr>
                <p:spPr bwMode="auto">
                  <a:xfrm>
                    <a:off x="395878" y="1327002"/>
                    <a:ext cx="1139958" cy="236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399" name="Group 35"/>
                <p:cNvGrpSpPr>
                  <a:grpSpLocks/>
                </p:cNvGrpSpPr>
                <p:nvPr/>
              </p:nvGrpSpPr>
              <p:grpSpPr bwMode="auto">
                <a:xfrm>
                  <a:off x="734287" y="4060187"/>
                  <a:ext cx="857367" cy="549882"/>
                  <a:chOff x="2539019" y="-2515900"/>
                  <a:chExt cx="1243590" cy="767348"/>
                </a:xfrm>
              </p:grpSpPr>
              <p:cxnSp>
                <p:nvCxnSpPr>
                  <p:cNvPr id="23" name="Straight Arrow Connector 22"/>
                  <p:cNvCxnSpPr/>
                  <p:nvPr/>
                </p:nvCxnSpPr>
                <p:spPr bwMode="auto">
                  <a:xfrm>
                    <a:off x="3173767" y="-2089027"/>
                    <a:ext cx="608842" cy="34047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09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15793" y="-2515900"/>
                    <a:ext cx="607321" cy="4294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r"/>
                    <a:r>
                      <a:rPr lang="en-US" sz="1400" b="1">
                        <a:latin typeface="Calibri" pitchFamily="34" charset="0"/>
                      </a:rPr>
                      <a:t>A S</a:t>
                    </a:r>
                  </a:p>
                </p:txBody>
              </p:sp>
              <p:cxnSp>
                <p:nvCxnSpPr>
                  <p:cNvPr id="25" name="Straight Arrow Connector 24"/>
                  <p:cNvCxnSpPr/>
                  <p:nvPr/>
                </p:nvCxnSpPr>
                <p:spPr bwMode="auto">
                  <a:xfrm>
                    <a:off x="2539019" y="-2089026"/>
                    <a:ext cx="621794" cy="2364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400" name="Group 29"/>
                <p:cNvGrpSpPr>
                  <a:grpSpLocks/>
                </p:cNvGrpSpPr>
                <p:nvPr/>
              </p:nvGrpSpPr>
              <p:grpSpPr bwMode="auto">
                <a:xfrm>
                  <a:off x="6201363" y="1401924"/>
                  <a:ext cx="877420" cy="1113043"/>
                  <a:chOff x="212007" y="748562"/>
                  <a:chExt cx="1272682" cy="1553221"/>
                </a:xfrm>
              </p:grpSpPr>
              <p:cxnSp>
                <p:nvCxnSpPr>
                  <p:cNvPr id="20" name="Straight Arrow Connector 19"/>
                  <p:cNvCxnSpPr/>
                  <p:nvPr/>
                </p:nvCxnSpPr>
                <p:spPr bwMode="auto">
                  <a:xfrm rot="16200000" flipH="1">
                    <a:off x="101430" y="1434640"/>
                    <a:ext cx="1125445" cy="60884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06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2007" y="748562"/>
                    <a:ext cx="1272682" cy="42949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latin typeface="Calibri" pitchFamily="34" charset="0"/>
                      </a:rPr>
                      <a:t>COOLING</a:t>
                    </a:r>
                  </a:p>
                </p:txBody>
              </p:sp>
              <p:cxnSp>
                <p:nvCxnSpPr>
                  <p:cNvPr id="22" name="Straight Arrow Connector 21"/>
                  <p:cNvCxnSpPr/>
                  <p:nvPr/>
                </p:nvCxnSpPr>
                <p:spPr bwMode="auto">
                  <a:xfrm>
                    <a:off x="346778" y="1164519"/>
                    <a:ext cx="1090732" cy="2364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401" name="Group 29"/>
                <p:cNvGrpSpPr>
                  <a:grpSpLocks/>
                </p:cNvGrpSpPr>
                <p:nvPr/>
              </p:nvGrpSpPr>
              <p:grpSpPr bwMode="auto">
                <a:xfrm>
                  <a:off x="5857885" y="5597034"/>
                  <a:ext cx="856903" cy="594035"/>
                  <a:chOff x="513510" y="281080"/>
                  <a:chExt cx="1242917" cy="828959"/>
                </a:xfrm>
              </p:grpSpPr>
              <p:cxnSp>
                <p:nvCxnSpPr>
                  <p:cNvPr id="17" name="Straight Arrow Connector 16"/>
                  <p:cNvCxnSpPr/>
                  <p:nvPr/>
                </p:nvCxnSpPr>
                <p:spPr bwMode="auto">
                  <a:xfrm rot="5400000" flipH="1" flipV="1">
                    <a:off x="255568" y="590978"/>
                    <a:ext cx="773152" cy="155448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03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3510" y="680545"/>
                    <a:ext cx="1242917" cy="4294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latin typeface="Calibri" pitchFamily="34" charset="0"/>
                      </a:rPr>
                      <a:t>SPLITTER</a:t>
                    </a:r>
                  </a:p>
                </p:txBody>
              </p:sp>
              <p:cxnSp>
                <p:nvCxnSpPr>
                  <p:cNvPr id="19" name="Straight Arrow Connector 18"/>
                  <p:cNvCxnSpPr/>
                  <p:nvPr/>
                </p:nvCxnSpPr>
                <p:spPr bwMode="auto">
                  <a:xfrm>
                    <a:off x="548876" y="1045820"/>
                    <a:ext cx="1093319" cy="2364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1" name="Group 50"/>
            <p:cNvGrpSpPr/>
            <p:nvPr/>
          </p:nvGrpSpPr>
          <p:grpSpPr>
            <a:xfrm>
              <a:off x="1076127" y="1112046"/>
              <a:ext cx="2914208" cy="1812285"/>
              <a:chOff x="1076127" y="1112046"/>
              <a:chExt cx="2914208" cy="1812285"/>
            </a:xfrm>
          </p:grpSpPr>
          <p:sp>
            <p:nvSpPr>
              <p:cNvPr id="48" name="Rectangle 47"/>
              <p:cNvSpPr/>
              <p:nvPr/>
            </p:nvSpPr>
            <p:spPr>
              <a:xfrm rot="20962821">
                <a:off x="2191035" y="1112046"/>
                <a:ext cx="1685483" cy="1812285"/>
              </a:xfrm>
              <a:prstGeom prst="rect">
                <a:avLst/>
              </a:prstGeom>
              <a:solidFill>
                <a:srgbClr val="E1F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1076127" y="1181455"/>
                <a:ext cx="1685483" cy="885799"/>
              </a:xfrm>
              <a:prstGeom prst="rect">
                <a:avLst/>
              </a:prstGeom>
              <a:solidFill>
                <a:srgbClr val="E1F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2828925" y="2057400"/>
                <a:ext cx="1161410" cy="619454"/>
              </a:xfrm>
              <a:prstGeom prst="rect">
                <a:avLst/>
              </a:prstGeom>
              <a:solidFill>
                <a:srgbClr val="E1F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2393950" y="914400"/>
            <a:ext cx="3702050" cy="338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latin typeface="Arial Narrow" pitchFamily="34" charset="0"/>
              </a:rPr>
              <a:t>STEPS  TOWARDS  CLIC  MODULE 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AS  FOR  CLIC  MODULES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990600"/>
            <a:ext cx="3702050" cy="338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latin typeface="Arial Narrow" pitchFamily="34" charset="0"/>
              </a:rPr>
              <a:t>STEPS  TOWARDS  CLIC  MODULE  DESIGN</a:t>
            </a:r>
          </a:p>
        </p:txBody>
      </p:sp>
      <p:pic>
        <p:nvPicPr>
          <p:cNvPr id="174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13" y="2076450"/>
            <a:ext cx="4725987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7" name="Rectangle 15"/>
          <p:cNvSpPr>
            <a:spLocks noChangeArrowheads="1"/>
          </p:cNvSpPr>
          <p:nvPr/>
        </p:nvSpPr>
        <p:spPr bwMode="auto">
          <a:xfrm>
            <a:off x="471568" y="2379669"/>
            <a:ext cx="20423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PETS - AS  RF  NETWORK 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>
            <a:off x="1722438" y="2925763"/>
            <a:ext cx="882650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 flipV="1">
            <a:off x="457200" y="2682875"/>
            <a:ext cx="1882775" cy="1588"/>
          </a:xfrm>
          <a:prstGeom prst="straightConnector1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235" y="1676400"/>
            <a:ext cx="3138653" cy="4133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22" name="Rectangle 12"/>
          <p:cNvSpPr>
            <a:spLocks noChangeArrowheads="1"/>
          </p:cNvSpPr>
          <p:nvPr/>
        </p:nvSpPr>
        <p:spPr bwMode="auto">
          <a:xfrm>
            <a:off x="3886200" y="1786397"/>
            <a:ext cx="26153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HIGH  ORDER  MODE  DAMPING 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>
            <a:off x="5595938" y="2316163"/>
            <a:ext cx="881062" cy="43021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 bwMode="auto">
          <a:xfrm>
            <a:off x="3970338" y="2087563"/>
            <a:ext cx="2284412" cy="1587"/>
          </a:xfrm>
          <a:prstGeom prst="straightConnector1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9" name="Rectangle 23"/>
          <p:cNvSpPr>
            <a:spLocks noChangeArrowheads="1"/>
          </p:cNvSpPr>
          <p:nvPr/>
        </p:nvSpPr>
        <p:spPr bwMode="auto">
          <a:xfrm>
            <a:off x="6357461" y="990600"/>
            <a:ext cx="18488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HIGH – POWER  LOAD 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 rot="16200000" flipH="1">
            <a:off x="6324600" y="1371600"/>
            <a:ext cx="914400" cy="76200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 bwMode="auto">
          <a:xfrm>
            <a:off x="6400800" y="1295400"/>
            <a:ext cx="16764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CONTENTS</a:t>
            </a:r>
            <a:endParaRPr lang="en-US" sz="22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0" y="1524000"/>
            <a:ext cx="5918608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ACCELERATING  STRUCTURES ( AS )</a:t>
            </a:r>
          </a:p>
          <a:p>
            <a:endParaRPr lang="en-US" dirty="0" smtClean="0"/>
          </a:p>
          <a:p>
            <a:pPr indent="26670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0099"/>
                </a:solidFill>
              </a:rPr>
              <a:t> TEST STRUCTURES</a:t>
            </a:r>
          </a:p>
          <a:p>
            <a:pPr marL="809625" indent="352425">
              <a:buFont typeface="Wingdings" pitchFamily="2" charset="2"/>
              <a:buChar char="Ø"/>
            </a:pPr>
            <a:r>
              <a:rPr lang="en-US" sz="1600" i="1" dirty="0" smtClean="0">
                <a:solidFill>
                  <a:srgbClr val="000099"/>
                </a:solidFill>
              </a:rPr>
              <a:t>BASELINE  (Disks Sealed)</a:t>
            </a:r>
          </a:p>
          <a:p>
            <a:pPr marL="809625" indent="352425">
              <a:buFont typeface="Wingdings" pitchFamily="2" charset="2"/>
              <a:buChar char="Ø"/>
            </a:pPr>
            <a:r>
              <a:rPr lang="en-US" sz="1600" i="1" dirty="0" smtClean="0">
                <a:solidFill>
                  <a:srgbClr val="000099"/>
                </a:solidFill>
              </a:rPr>
              <a:t>ALTERNATIVES  (Quadrants)</a:t>
            </a:r>
          </a:p>
          <a:p>
            <a:pPr marL="809625" indent="352425">
              <a:buFont typeface="Wingdings" pitchFamily="2" charset="2"/>
              <a:buChar char="Ø"/>
            </a:pPr>
            <a:r>
              <a:rPr lang="en-US" sz="1600" i="1" dirty="0" smtClean="0">
                <a:solidFill>
                  <a:srgbClr val="000099"/>
                </a:solidFill>
              </a:rPr>
              <a:t>FUNDAMENTAL</a:t>
            </a:r>
          </a:p>
          <a:p>
            <a:endParaRPr lang="en-US" b="1" i="1" dirty="0" smtClean="0">
              <a:solidFill>
                <a:srgbClr val="000099"/>
              </a:solidFill>
            </a:endParaRPr>
          </a:p>
          <a:p>
            <a:pPr indent="36195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0099"/>
                </a:solidFill>
              </a:rPr>
              <a:t>CLIC STRUCTURES</a:t>
            </a:r>
          </a:p>
          <a:p>
            <a:pPr marL="809625" indent="352425">
              <a:buFont typeface="Wingdings" pitchFamily="2" charset="2"/>
              <a:buChar char="Ø"/>
            </a:pPr>
            <a:r>
              <a:rPr lang="en-US" sz="1600" i="1" dirty="0" smtClean="0">
                <a:solidFill>
                  <a:srgbClr val="000099"/>
                </a:solidFill>
              </a:rPr>
              <a:t>CLEX TWO BEAM TEST STAND</a:t>
            </a:r>
          </a:p>
          <a:p>
            <a:pPr marL="809625" indent="352425">
              <a:buFont typeface="Wingdings" pitchFamily="2" charset="2"/>
              <a:buChar char="Ø"/>
            </a:pPr>
            <a:r>
              <a:rPr lang="en-US" sz="1600" i="1" dirty="0" smtClean="0">
                <a:solidFill>
                  <a:srgbClr val="000099"/>
                </a:solidFill>
              </a:rPr>
              <a:t>CLEX TEST MODULES</a:t>
            </a:r>
          </a:p>
          <a:p>
            <a:pPr marL="542925" indent="266700"/>
            <a:endParaRPr lang="en-US" dirty="0" smtClean="0"/>
          </a:p>
          <a:p>
            <a:r>
              <a:rPr lang="en-US" sz="2000" b="1" u="sng" dirty="0" smtClean="0"/>
              <a:t>POWER  EXTRACTION  STRUCTURES ( PETS )</a:t>
            </a:r>
          </a:p>
          <a:p>
            <a:endParaRPr lang="en-US" dirty="0" smtClean="0"/>
          </a:p>
          <a:p>
            <a:pPr indent="36195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0099"/>
                </a:solidFill>
              </a:rPr>
              <a:t> TEST STRUCTURES</a:t>
            </a:r>
          </a:p>
          <a:p>
            <a:pPr marL="809625" indent="352425">
              <a:buFont typeface="Wingdings" pitchFamily="2" charset="2"/>
              <a:buChar char="Ø"/>
            </a:pPr>
            <a:r>
              <a:rPr lang="en-US" sz="1600" i="1" dirty="0" smtClean="0">
                <a:solidFill>
                  <a:srgbClr val="000099"/>
                </a:solidFill>
              </a:rPr>
              <a:t>CLIC TWO BEAM TEST STAND (TBTS)</a:t>
            </a:r>
          </a:p>
          <a:p>
            <a:pPr marL="809625" indent="352425">
              <a:buFont typeface="Wingdings" pitchFamily="2" charset="2"/>
              <a:buChar char="Ø"/>
            </a:pPr>
            <a:r>
              <a:rPr lang="en-US" sz="1600" i="1" dirty="0" smtClean="0">
                <a:solidFill>
                  <a:srgbClr val="000099"/>
                </a:solidFill>
              </a:rPr>
              <a:t>CLIC TEST MODULES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PETS</a:t>
            </a:r>
            <a:endParaRPr lang="en-US" sz="22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228600" y="838200"/>
            <a:ext cx="8634848" cy="5638800"/>
            <a:chOff x="228600" y="838200"/>
            <a:chExt cx="8634848" cy="5638800"/>
          </a:xfrm>
        </p:grpSpPr>
        <p:grpSp>
          <p:nvGrpSpPr>
            <p:cNvPr id="38" name="Group 37"/>
            <p:cNvGrpSpPr/>
            <p:nvPr/>
          </p:nvGrpSpPr>
          <p:grpSpPr>
            <a:xfrm>
              <a:off x="228600" y="1208474"/>
              <a:ext cx="3421251" cy="5268526"/>
              <a:chOff x="228600" y="1208474"/>
              <a:chExt cx="3421251" cy="5268526"/>
            </a:xfrm>
          </p:grpSpPr>
          <p:sp>
            <p:nvSpPr>
              <p:cNvPr id="18441" name="TextBox 24"/>
              <p:cNvSpPr txBox="1">
                <a:spLocks noChangeArrowheads="1"/>
              </p:cNvSpPr>
              <p:nvPr/>
            </p:nvSpPr>
            <p:spPr bwMode="auto">
              <a:xfrm>
                <a:off x="533400" y="6138446"/>
                <a:ext cx="2635658" cy="33855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600" i="1" dirty="0" smtClean="0">
                    <a:latin typeface="GOST Common" pitchFamily="34" charset="0"/>
                    <a:cs typeface="Arial" pitchFamily="34" charset="0"/>
                  </a:rPr>
                  <a:t>PETS with damping material</a:t>
                </a:r>
                <a:endParaRPr lang="en-US" sz="1600" i="1" dirty="0">
                  <a:latin typeface="GOST Common" pitchFamily="34" charset="0"/>
                  <a:cs typeface="Arial" pitchFamily="34" charset="0"/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228600" y="1208474"/>
                <a:ext cx="3421251" cy="4506526"/>
                <a:chOff x="228600" y="990600"/>
                <a:chExt cx="3421251" cy="4506526"/>
              </a:xfrm>
            </p:grpSpPr>
            <p:pic>
              <p:nvPicPr>
                <p:cNvPr id="20484" name="Picture 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228600" y="1600200"/>
                  <a:ext cx="2955503" cy="3352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58" name="Group 57"/>
                <p:cNvGrpSpPr/>
                <p:nvPr/>
              </p:nvGrpSpPr>
              <p:grpSpPr>
                <a:xfrm>
                  <a:off x="459998" y="990600"/>
                  <a:ext cx="3189853" cy="4506526"/>
                  <a:chOff x="459998" y="990600"/>
                  <a:chExt cx="3189853" cy="4506526"/>
                </a:xfrm>
              </p:grpSpPr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689764" y="990600"/>
                    <a:ext cx="877420" cy="1143000"/>
                    <a:chOff x="1263420" y="1022350"/>
                    <a:chExt cx="877420" cy="1143000"/>
                  </a:xfrm>
                </p:grpSpPr>
                <p:cxnSp>
                  <p:nvCxnSpPr>
                    <p:cNvPr id="13" name="Straight Arrow Connector 12"/>
                    <p:cNvCxnSpPr/>
                    <p:nvPr/>
                  </p:nvCxnSpPr>
                  <p:spPr bwMode="auto">
                    <a:xfrm rot="16200000" flipH="1">
                      <a:off x="1149120" y="1517650"/>
                      <a:ext cx="838200" cy="45720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63420" y="1022350"/>
                      <a:ext cx="877420" cy="30777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 dirty="0" smtClean="0">
                          <a:latin typeface="Calibri" pitchFamily="34" charset="0"/>
                        </a:rPr>
                        <a:t>COUPLER</a:t>
                      </a:r>
                      <a:endParaRPr lang="en-US" sz="1400" b="1" dirty="0">
                        <a:latin typeface="Calibri" pitchFamily="34" charset="0"/>
                      </a:endParaRPr>
                    </a:p>
                  </p:txBody>
                </p:sp>
                <p:cxnSp>
                  <p:nvCxnSpPr>
                    <p:cNvPr id="16" name="Straight Arrow Connector 15"/>
                    <p:cNvCxnSpPr/>
                    <p:nvPr/>
                  </p:nvCxnSpPr>
                  <p:spPr bwMode="auto">
                    <a:xfrm>
                      <a:off x="1339620" y="1325562"/>
                      <a:ext cx="698500" cy="15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1961267" y="990600"/>
                    <a:ext cx="1162933" cy="2743200"/>
                    <a:chOff x="1111020" y="1022350"/>
                    <a:chExt cx="1162933" cy="2743200"/>
                  </a:xfrm>
                </p:grpSpPr>
                <p:cxnSp>
                  <p:nvCxnSpPr>
                    <p:cNvPr id="23" name="Straight Arrow Connector 22"/>
                    <p:cNvCxnSpPr/>
                    <p:nvPr/>
                  </p:nvCxnSpPr>
                  <p:spPr bwMode="auto">
                    <a:xfrm rot="5400000">
                      <a:off x="463320" y="1974850"/>
                      <a:ext cx="2438400" cy="114300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63420" y="1022350"/>
                      <a:ext cx="1010533" cy="30777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 dirty="0" smtClean="0">
                          <a:latin typeface="Calibri" pitchFamily="34" charset="0"/>
                        </a:rPr>
                        <a:t>MINI-TANK</a:t>
                      </a:r>
                      <a:endParaRPr lang="en-US" sz="1400" b="1" dirty="0">
                        <a:latin typeface="Calibri" pitchFamily="34" charset="0"/>
                      </a:endParaRPr>
                    </a:p>
                  </p:txBody>
                </p:sp>
                <p:cxnSp>
                  <p:nvCxnSpPr>
                    <p:cNvPr id="26" name="Straight Arrow Connector 25"/>
                    <p:cNvCxnSpPr/>
                    <p:nvPr/>
                  </p:nvCxnSpPr>
                  <p:spPr bwMode="auto">
                    <a:xfrm>
                      <a:off x="1339620" y="1325562"/>
                      <a:ext cx="914400" cy="15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459998" y="3817749"/>
                    <a:ext cx="850900" cy="1679377"/>
                    <a:chOff x="1339620" y="-349250"/>
                    <a:chExt cx="850900" cy="1679377"/>
                  </a:xfrm>
                </p:grpSpPr>
                <p:cxnSp>
                  <p:nvCxnSpPr>
                    <p:cNvPr id="35" name="Straight Arrow Connector 34"/>
                    <p:cNvCxnSpPr/>
                    <p:nvPr/>
                  </p:nvCxnSpPr>
                  <p:spPr bwMode="auto">
                    <a:xfrm rot="5400000" flipH="1" flipV="1">
                      <a:off x="774470" y="215900"/>
                      <a:ext cx="1676400" cy="54610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6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32107" y="1022350"/>
                      <a:ext cx="758413" cy="30777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 dirty="0" smtClean="0">
                          <a:latin typeface="Calibri" pitchFamily="34" charset="0"/>
                        </a:rPr>
                        <a:t>SiC BAR</a:t>
                      </a:r>
                      <a:endParaRPr lang="en-US" sz="1400" b="1" dirty="0">
                        <a:latin typeface="Calibri" pitchFamily="34" charset="0"/>
                      </a:endParaRPr>
                    </a:p>
                  </p:txBody>
                </p:sp>
                <p:cxnSp>
                  <p:nvCxnSpPr>
                    <p:cNvPr id="37" name="Straight Arrow Connector 36"/>
                    <p:cNvCxnSpPr/>
                    <p:nvPr/>
                  </p:nvCxnSpPr>
                  <p:spPr bwMode="auto">
                    <a:xfrm>
                      <a:off x="1339620" y="1325562"/>
                      <a:ext cx="774700" cy="15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2" name="Group 41"/>
                  <p:cNvGrpSpPr/>
                  <p:nvPr/>
                </p:nvGrpSpPr>
                <p:grpSpPr>
                  <a:xfrm>
                    <a:off x="1317701" y="4621976"/>
                    <a:ext cx="2332150" cy="764977"/>
                    <a:chOff x="1034820" y="565150"/>
                    <a:chExt cx="2332150" cy="764977"/>
                  </a:xfrm>
                </p:grpSpPr>
                <p:cxnSp>
                  <p:nvCxnSpPr>
                    <p:cNvPr id="43" name="Straight Arrow Connector 42"/>
                    <p:cNvCxnSpPr/>
                    <p:nvPr/>
                  </p:nvCxnSpPr>
                  <p:spPr bwMode="auto">
                    <a:xfrm rot="16200000" flipV="1">
                      <a:off x="806220" y="793750"/>
                      <a:ext cx="762000" cy="30480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4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39620" y="1022350"/>
                      <a:ext cx="2027350" cy="30777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 dirty="0" smtClean="0">
                          <a:latin typeface="Calibri" pitchFamily="34" charset="0"/>
                        </a:rPr>
                        <a:t>DAMPING BAR FIXATION</a:t>
                      </a:r>
                      <a:endParaRPr lang="en-US" sz="1400" b="1" dirty="0">
                        <a:latin typeface="Calibri" pitchFamily="34" charset="0"/>
                      </a:endParaRPr>
                    </a:p>
                  </p:txBody>
                </p:sp>
                <p:cxnSp>
                  <p:nvCxnSpPr>
                    <p:cNvPr id="45" name="Straight Arrow Connector 44"/>
                    <p:cNvCxnSpPr/>
                    <p:nvPr/>
                  </p:nvCxnSpPr>
                  <p:spPr bwMode="auto">
                    <a:xfrm>
                      <a:off x="1339620" y="1325562"/>
                      <a:ext cx="1905000" cy="15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8" name="Group 47"/>
                  <p:cNvGrpSpPr/>
                  <p:nvPr/>
                </p:nvGrpSpPr>
                <p:grpSpPr>
                  <a:xfrm>
                    <a:off x="1707133" y="4191000"/>
                    <a:ext cx="1874267" cy="612577"/>
                    <a:chOff x="653820" y="717550"/>
                    <a:chExt cx="1874267" cy="612577"/>
                  </a:xfrm>
                </p:grpSpPr>
                <p:cxnSp>
                  <p:nvCxnSpPr>
                    <p:cNvPr id="49" name="Straight Arrow Connector 48"/>
                    <p:cNvCxnSpPr/>
                    <p:nvPr/>
                  </p:nvCxnSpPr>
                  <p:spPr bwMode="auto">
                    <a:xfrm rot="10800000">
                      <a:off x="653820" y="717550"/>
                      <a:ext cx="685800" cy="60960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0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39620" y="1022350"/>
                      <a:ext cx="1188467" cy="30777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 dirty="0" smtClean="0">
                          <a:latin typeface="Calibri" pitchFamily="34" charset="0"/>
                        </a:rPr>
                        <a:t>PETS OCTANT</a:t>
                      </a:r>
                      <a:endParaRPr lang="en-US" sz="1400" b="1" dirty="0">
                        <a:latin typeface="Calibri" pitchFamily="34" charset="0"/>
                      </a:endParaRPr>
                    </a:p>
                  </p:txBody>
                </p:sp>
                <p:cxnSp>
                  <p:nvCxnSpPr>
                    <p:cNvPr id="51" name="Straight Arrow Connector 50"/>
                    <p:cNvCxnSpPr/>
                    <p:nvPr/>
                  </p:nvCxnSpPr>
                  <p:spPr bwMode="auto">
                    <a:xfrm>
                      <a:off x="1339620" y="1325562"/>
                      <a:ext cx="1112267" cy="15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41" name="Group 40"/>
            <p:cNvGrpSpPr/>
            <p:nvPr/>
          </p:nvGrpSpPr>
          <p:grpSpPr>
            <a:xfrm>
              <a:off x="6553200" y="838200"/>
              <a:ext cx="2310248" cy="3493532"/>
              <a:chOff x="6553200" y="838200"/>
              <a:chExt cx="2310248" cy="3493532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554600" y="838200"/>
                <a:ext cx="2284600" cy="3005554"/>
                <a:chOff x="3429000" y="914400"/>
                <a:chExt cx="2284600" cy="3005554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3429000" y="3581400"/>
                  <a:ext cx="2284600" cy="33855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>
                  <a:spAutoFit/>
                </a:bodyPr>
                <a:lstStyle/>
                <a:p>
                  <a:r>
                    <a:rPr lang="en-US" sz="1600" i="1" dirty="0" smtClean="0">
                      <a:latin typeface="GOST Common" pitchFamily="34" charset="0"/>
                      <a:cs typeface="Arial" pitchFamily="34" charset="0"/>
                    </a:rPr>
                    <a:t>PETS octants assembly</a:t>
                  </a:r>
                </a:p>
              </p:txBody>
            </p:sp>
            <p:pic>
              <p:nvPicPr>
                <p:cNvPr id="19458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683661" y="914400"/>
                  <a:ext cx="1955139" cy="2590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3553" name="Rectangle 1"/>
              <p:cNvSpPr>
                <a:spLocks noChangeArrowheads="1"/>
              </p:cNvSpPr>
              <p:nvPr/>
            </p:nvSpPr>
            <p:spPr bwMode="auto">
              <a:xfrm>
                <a:off x="6553200" y="3962400"/>
                <a:ext cx="231024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S</a:t>
                </a:r>
                <a:r>
                  <a:rPr kumimoji="0" lang="en-US" sz="1800" b="0" i="0" u="none" strike="noStrike" cap="none" normalizeH="0" baseline="-25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1</a:t>
                </a:r>
                <a:r>
                  <a: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=212838.222 mm</a:t>
                </a:r>
                <a:r>
                  <a:rPr kumimoji="0" lang="en-US" sz="1800" b="0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2</a:t>
                </a: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3657600" y="1066800"/>
              <a:ext cx="3276600" cy="5246132"/>
              <a:chOff x="3657600" y="1066800"/>
              <a:chExt cx="3276600" cy="5246132"/>
            </a:xfrm>
          </p:grpSpPr>
          <p:sp>
            <p:nvSpPr>
              <p:cNvPr id="9" name="TextBox 24"/>
              <p:cNvSpPr txBox="1">
                <a:spLocks noChangeArrowheads="1"/>
              </p:cNvSpPr>
              <p:nvPr/>
            </p:nvSpPr>
            <p:spPr bwMode="auto">
              <a:xfrm>
                <a:off x="4038600" y="1066800"/>
                <a:ext cx="2124299" cy="58477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lvl="0">
                  <a:defRPr/>
                </a:pPr>
                <a:r>
                  <a:rPr lang="en-US" sz="1600" i="1" dirty="0">
                    <a:latin typeface="GOST Common" pitchFamily="34" charset="0"/>
                    <a:cs typeface="Arial" pitchFamily="34" charset="0"/>
                  </a:rPr>
                  <a:t>PETS </a:t>
                </a:r>
                <a:r>
                  <a:rPr lang="en-US" sz="1600" i="1" dirty="0" smtClean="0">
                    <a:latin typeface="GOST Common" pitchFamily="34" charset="0"/>
                    <a:cs typeface="Arial" pitchFamily="34" charset="0"/>
                  </a:rPr>
                  <a:t>mockup for </a:t>
                </a:r>
              </a:p>
              <a:p>
                <a:pPr lvl="0">
                  <a:defRPr/>
                </a:pPr>
                <a:r>
                  <a:rPr lang="en-US" sz="1600" i="1" dirty="0" smtClean="0">
                    <a:latin typeface="GOST Common" pitchFamily="34" charset="0"/>
                    <a:cs typeface="Arial" pitchFamily="34" charset="0"/>
                  </a:rPr>
                  <a:t>test module in the lab</a:t>
                </a:r>
                <a:endParaRPr lang="en-US" sz="1600" i="1" dirty="0">
                  <a:latin typeface="GOST Common" pitchFamily="34" charset="0"/>
                  <a:cs typeface="Arial" pitchFamily="34" charset="0"/>
                </a:endParaRPr>
              </a:p>
            </p:txBody>
          </p:sp>
          <p:pic>
            <p:nvPicPr>
              <p:cNvPr id="19459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57600" y="1739611"/>
                <a:ext cx="2667000" cy="3060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9" name="Rectangle 38"/>
              <p:cNvSpPr/>
              <p:nvPr/>
            </p:nvSpPr>
            <p:spPr>
              <a:xfrm>
                <a:off x="3810000" y="4973771"/>
                <a:ext cx="3124200" cy="74122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0" lvl="1" indent="-274320" algn="ctr">
                  <a:spcBef>
                    <a:spcPts val="500"/>
                  </a:spcBef>
                  <a:buClr>
                    <a:schemeClr val="accent2"/>
                  </a:buClr>
                  <a:buSzPct val="76000"/>
                  <a:defRPr/>
                </a:pPr>
                <a:r>
                  <a:rPr lang="en-US" sz="1400" dirty="0" smtClean="0"/>
                  <a:t>CU-OFE octal prism with slots</a:t>
                </a:r>
              </a:p>
              <a:p>
                <a:pPr marL="0" lvl="1" indent="-274320" algn="ctr">
                  <a:spcBef>
                    <a:spcPts val="500"/>
                  </a:spcBef>
                  <a:buClr>
                    <a:schemeClr val="accent2"/>
                  </a:buClr>
                  <a:buSzPct val="76000"/>
                  <a:defRPr/>
                </a:pPr>
                <a:r>
                  <a:rPr lang="en-US" sz="1200" dirty="0" smtClean="0"/>
                  <a:t>The internal surface area calculation was done with CATIA Engineering optimizer module.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178946" y="5943600"/>
                <a:ext cx="23743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eaLnBrk="0" hangingPunct="0"/>
                <a:r>
                  <a:rPr lang="en-US" dirty="0" smtClean="0">
                    <a:latin typeface="Arial" charset="0"/>
                  </a:rPr>
                  <a:t>S</a:t>
                </a:r>
                <a:r>
                  <a:rPr lang="en-US" baseline="-25000" dirty="0" smtClean="0">
                    <a:latin typeface="Arial" charset="0"/>
                  </a:rPr>
                  <a:t>2</a:t>
                </a:r>
                <a:r>
                  <a:rPr lang="en-US" dirty="0" smtClean="0">
                    <a:latin typeface="Arial" charset="0"/>
                  </a:rPr>
                  <a:t>=209235.153 mm</a:t>
                </a:r>
                <a:r>
                  <a:rPr lang="en-US" baseline="30000" dirty="0" smtClean="0">
                    <a:latin typeface="Arial" charset="0"/>
                  </a:rPr>
                  <a:t>2</a:t>
                </a:r>
                <a:r>
                  <a:rPr lang="en-US" dirty="0" smtClean="0">
                    <a:latin typeface="Arial" charset="0"/>
                  </a:rPr>
                  <a:t> 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PETS</a:t>
            </a:r>
            <a:endParaRPr lang="en-US" sz="22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936660"/>
            <a:ext cx="8229600" cy="5873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1" indent="-27432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tabLst/>
              <a:defRPr/>
            </a:pPr>
            <a:r>
              <a:rPr lang="en-US" sz="1400" dirty="0" smtClean="0">
                <a:solidFill>
                  <a:schemeClr val="dk1"/>
                </a:solidFill>
              </a:rPr>
              <a:t>Structure (8 octants) with “compact” couplers,  Vacuum “Mini-tank”,  “On-off” mechanism ( </a:t>
            </a:r>
            <a:r>
              <a:rPr lang="en-US" sz="1400" i="1" dirty="0" smtClean="0"/>
              <a:t>t «off» </a:t>
            </a:r>
            <a:r>
              <a:rPr lang="en-US" sz="1400" i="1" dirty="0" smtClean="0">
                <a:solidFill>
                  <a:schemeClr val="dk1"/>
                </a:solidFill>
                <a:sym typeface="Wingdings" pitchFamily="2" charset="2"/>
              </a:rPr>
              <a:t> </a:t>
            </a:r>
            <a:r>
              <a:rPr lang="en-US" sz="1400" i="1" dirty="0" smtClean="0">
                <a:solidFill>
                  <a:schemeClr val="dk1"/>
                </a:solidFill>
              </a:rPr>
              <a:t>20 ms </a:t>
            </a:r>
            <a:r>
              <a:rPr lang="en-US" sz="1400" dirty="0" smtClean="0">
                <a:solidFill>
                  <a:schemeClr val="dk1"/>
                </a:solidFill>
              </a:rPr>
              <a:t>)</a:t>
            </a:r>
          </a:p>
          <a:p>
            <a:pPr marL="0" lvl="1" indent="-274320">
              <a:spcBef>
                <a:spcPts val="500"/>
              </a:spcBef>
              <a:buClr>
                <a:schemeClr val="accent2"/>
              </a:buClr>
              <a:buSzPct val="76000"/>
              <a:defRPr/>
            </a:pPr>
            <a:r>
              <a:rPr lang="en-US" sz="1400" dirty="0" smtClean="0">
                <a:solidFill>
                  <a:schemeClr val="dk1"/>
                </a:solidFill>
              </a:rPr>
              <a:t>Cooling circuits (size for 0.5% beam loss, </a:t>
            </a:r>
            <a:r>
              <a:rPr lang="en-US" sz="1400" dirty="0" smtClean="0"/>
              <a:t>couplers water-cooled, bars cooled by conduction</a:t>
            </a:r>
            <a:r>
              <a:rPr lang="en-US" sz="1400" dirty="0" smtClean="0">
                <a:solidFill>
                  <a:schemeClr val="dk1"/>
                </a:solidFill>
              </a:rPr>
              <a:t>)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407271" y="1616040"/>
            <a:ext cx="6077533" cy="4327560"/>
            <a:chOff x="1407271" y="1616040"/>
            <a:chExt cx="6077533" cy="4327560"/>
          </a:xfrm>
        </p:grpSpPr>
        <p:sp>
          <p:nvSpPr>
            <p:cNvPr id="9" name="TextBox 24"/>
            <p:cNvSpPr txBox="1">
              <a:spLocks noChangeArrowheads="1"/>
            </p:cNvSpPr>
            <p:nvPr/>
          </p:nvSpPr>
          <p:spPr bwMode="auto">
            <a:xfrm>
              <a:off x="4004046" y="5605046"/>
              <a:ext cx="1406154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sz="1600" i="1" dirty="0">
                  <a:latin typeface="GOST Common" pitchFamily="34" charset="0"/>
                  <a:cs typeface="Arial" pitchFamily="34" charset="0"/>
                </a:rPr>
                <a:t>PETS </a:t>
              </a:r>
              <a:r>
                <a:rPr lang="en-US" sz="1600" i="1" dirty="0" smtClean="0">
                  <a:latin typeface="GOST Common" pitchFamily="34" charset="0"/>
                  <a:cs typeface="Arial" pitchFamily="34" charset="0"/>
                </a:rPr>
                <a:t>for CLIC</a:t>
              </a:r>
              <a:endParaRPr lang="en-US" sz="1600" i="1" dirty="0">
                <a:latin typeface="GOST Common" pitchFamily="34" charset="0"/>
                <a:cs typeface="Arial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1407271" y="1616040"/>
              <a:ext cx="6077533" cy="3977147"/>
              <a:chOff x="1407271" y="1616040"/>
              <a:chExt cx="6077533" cy="3977147"/>
            </a:xfrm>
          </p:grpSpPr>
          <p:pic>
            <p:nvPicPr>
              <p:cNvPr id="1843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685925" y="2057400"/>
                <a:ext cx="5705475" cy="3535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" name="Group 9"/>
              <p:cNvGrpSpPr/>
              <p:nvPr/>
            </p:nvGrpSpPr>
            <p:grpSpPr>
              <a:xfrm>
                <a:off x="1407271" y="2133597"/>
                <a:ext cx="2227469" cy="1752602"/>
                <a:chOff x="2907435" y="993935"/>
                <a:chExt cx="2227469" cy="1752602"/>
              </a:xfrm>
            </p:grpSpPr>
            <p:cxnSp>
              <p:nvCxnSpPr>
                <p:cNvPr id="11" name="Straight Arrow Connector 10"/>
                <p:cNvCxnSpPr/>
                <p:nvPr/>
              </p:nvCxnSpPr>
              <p:spPr bwMode="auto">
                <a:xfrm rot="16200000" flipH="1">
                  <a:off x="2725769" y="1785200"/>
                  <a:ext cx="1219202" cy="70347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2907435" y="993935"/>
                  <a:ext cx="2227469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COMPACT COUPLER </a:t>
                  </a:r>
                </a:p>
                <a:p>
                  <a:r>
                    <a:rPr lang="en-US" sz="1400" b="1" dirty="0" smtClean="0">
                      <a:latin typeface="Calibri" pitchFamily="34" charset="0"/>
                    </a:rPr>
                    <a:t>WITH ON-OFF MECHANISM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13" name="Straight Arrow Connector 12"/>
                <p:cNvCxnSpPr/>
                <p:nvPr/>
              </p:nvCxnSpPr>
              <p:spPr bwMode="auto">
                <a:xfrm>
                  <a:off x="2983635" y="1527335"/>
                  <a:ext cx="20574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/>
            </p:nvGrpSpPr>
            <p:grpSpPr>
              <a:xfrm>
                <a:off x="2905125" y="1616040"/>
                <a:ext cx="1737783" cy="1981202"/>
                <a:chOff x="3244620" y="1009778"/>
                <a:chExt cx="1737783" cy="1981202"/>
              </a:xfrm>
            </p:grpSpPr>
            <p:cxnSp>
              <p:nvCxnSpPr>
                <p:cNvPr id="25" name="Straight Arrow Connector 24"/>
                <p:cNvCxnSpPr/>
                <p:nvPr/>
              </p:nvCxnSpPr>
              <p:spPr bwMode="auto">
                <a:xfrm rot="5400000">
                  <a:off x="3473221" y="1619379"/>
                  <a:ext cx="1676401" cy="106680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3244620" y="1009778"/>
                  <a:ext cx="1737783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VACUUM MANIFOLD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27" name="Straight Arrow Connector 26"/>
                <p:cNvCxnSpPr/>
                <p:nvPr/>
              </p:nvCxnSpPr>
              <p:spPr bwMode="auto">
                <a:xfrm>
                  <a:off x="3320820" y="1314578"/>
                  <a:ext cx="15240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/>
              <p:cNvGrpSpPr/>
              <p:nvPr/>
            </p:nvGrpSpPr>
            <p:grpSpPr>
              <a:xfrm>
                <a:off x="4038600" y="4495799"/>
                <a:ext cx="2362199" cy="762001"/>
                <a:chOff x="3158896" y="536738"/>
                <a:chExt cx="2362199" cy="762001"/>
              </a:xfrm>
            </p:grpSpPr>
            <p:cxnSp>
              <p:nvCxnSpPr>
                <p:cNvPr id="34" name="Straight Arrow Connector 33"/>
                <p:cNvCxnSpPr/>
                <p:nvPr/>
              </p:nvCxnSpPr>
              <p:spPr bwMode="auto">
                <a:xfrm rot="16200000" flipV="1">
                  <a:off x="3044595" y="651039"/>
                  <a:ext cx="762001" cy="533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3768495" y="990961"/>
                  <a:ext cx="1739451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VACUUM MINI-TANK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36" name="Straight Arrow Connector 35"/>
                <p:cNvCxnSpPr/>
                <p:nvPr/>
              </p:nvCxnSpPr>
              <p:spPr bwMode="auto">
                <a:xfrm>
                  <a:off x="3692295" y="1295761"/>
                  <a:ext cx="18288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>
                <a:off x="6096000" y="3505200"/>
                <a:ext cx="1388804" cy="990600"/>
                <a:chOff x="2854095" y="463515"/>
                <a:chExt cx="1388804" cy="990600"/>
              </a:xfrm>
            </p:grpSpPr>
            <p:cxnSp>
              <p:nvCxnSpPr>
                <p:cNvPr id="41" name="Straight Arrow Connector 40"/>
                <p:cNvCxnSpPr/>
                <p:nvPr/>
              </p:nvCxnSpPr>
              <p:spPr bwMode="auto">
                <a:xfrm rot="16200000" flipV="1">
                  <a:off x="3397585" y="605825"/>
                  <a:ext cx="987624" cy="7030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2854095" y="1146338"/>
                  <a:ext cx="1312603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PETS OCTANTS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43" name="Straight Arrow Connector 42"/>
                <p:cNvCxnSpPr/>
                <p:nvPr/>
              </p:nvCxnSpPr>
              <p:spPr bwMode="auto">
                <a:xfrm flipV="1">
                  <a:off x="2871298" y="1452727"/>
                  <a:ext cx="1371600" cy="13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1" name="Rectangle 30"/>
          <p:cNvSpPr/>
          <p:nvPr/>
        </p:nvSpPr>
        <p:spPr>
          <a:xfrm>
            <a:off x="533400" y="6248400"/>
            <a:ext cx="5562600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1" indent="-27432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tabLst/>
              <a:defRPr/>
            </a:pPr>
            <a:r>
              <a:rPr lang="en-US" sz="1400" dirty="0" smtClean="0">
                <a:solidFill>
                  <a:schemeClr val="dk1"/>
                </a:solidFill>
              </a:rPr>
              <a:t>PETS prototype is currently under production by CIEMAT. (EUCARD WP9.2)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lvl="0"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PETS  ON-OFF </a:t>
            </a: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 MECHANISM</a:t>
            </a:r>
            <a:endParaRPr lang="en-US" sz="22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371475" y="1066800"/>
            <a:ext cx="2805277" cy="4527352"/>
            <a:chOff x="371475" y="990600"/>
            <a:chExt cx="2805277" cy="4527352"/>
          </a:xfrm>
        </p:grpSpPr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1600200"/>
              <a:ext cx="2719552" cy="3429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88" name="Group 87"/>
            <p:cNvGrpSpPr/>
            <p:nvPr/>
          </p:nvGrpSpPr>
          <p:grpSpPr>
            <a:xfrm>
              <a:off x="371475" y="990600"/>
              <a:ext cx="2676525" cy="4527352"/>
              <a:chOff x="371475" y="990600"/>
              <a:chExt cx="2676525" cy="4527352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371475" y="3533775"/>
                <a:ext cx="1676400" cy="1984177"/>
                <a:chOff x="381000" y="3657600"/>
                <a:chExt cx="1676400" cy="1984177"/>
              </a:xfrm>
            </p:grpSpPr>
            <p:cxnSp>
              <p:nvCxnSpPr>
                <p:cNvPr id="25" name="Straight Arrow Connector 24"/>
                <p:cNvCxnSpPr/>
                <p:nvPr/>
              </p:nvCxnSpPr>
              <p:spPr bwMode="auto">
                <a:xfrm rot="5400000" flipH="1" flipV="1">
                  <a:off x="876300" y="4457700"/>
                  <a:ext cx="1981200" cy="3810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381000" y="5334000"/>
                  <a:ext cx="1335879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COOLING INLET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27" name="Straight Arrow Connector 26"/>
                <p:cNvCxnSpPr/>
                <p:nvPr/>
              </p:nvCxnSpPr>
              <p:spPr bwMode="auto">
                <a:xfrm flipV="1">
                  <a:off x="457200" y="5638800"/>
                  <a:ext cx="1219200" cy="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/>
              <p:cNvGrpSpPr/>
              <p:nvPr/>
            </p:nvGrpSpPr>
            <p:grpSpPr>
              <a:xfrm>
                <a:off x="1162177" y="990600"/>
                <a:ext cx="1733423" cy="762000"/>
                <a:chOff x="1162177" y="990600"/>
                <a:chExt cx="1733423" cy="762000"/>
              </a:xfrm>
            </p:grpSpPr>
            <p:cxnSp>
              <p:nvCxnSpPr>
                <p:cNvPr id="40" name="Straight Arrow Connector 39"/>
                <p:cNvCxnSpPr/>
                <p:nvPr/>
              </p:nvCxnSpPr>
              <p:spPr bwMode="auto">
                <a:xfrm rot="10800000" flipV="1">
                  <a:off x="2133600" y="1295400"/>
                  <a:ext cx="685800" cy="4572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1162177" y="990600"/>
                  <a:ext cx="1733423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TO  ACC. STRUCTURE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42" name="Straight Arrow Connector 41"/>
                <p:cNvCxnSpPr/>
                <p:nvPr/>
              </p:nvCxnSpPr>
              <p:spPr bwMode="auto">
                <a:xfrm>
                  <a:off x="1295400" y="1295400"/>
                  <a:ext cx="15240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Group 59"/>
              <p:cNvGrpSpPr/>
              <p:nvPr/>
            </p:nvGrpSpPr>
            <p:grpSpPr>
              <a:xfrm>
                <a:off x="2208449" y="3352800"/>
                <a:ext cx="839551" cy="2058988"/>
                <a:chOff x="836849" y="3505200"/>
                <a:chExt cx="839551" cy="2058988"/>
              </a:xfrm>
            </p:grpSpPr>
            <p:cxnSp>
              <p:nvCxnSpPr>
                <p:cNvPr id="61" name="Straight Arrow Connector 60"/>
                <p:cNvCxnSpPr/>
                <p:nvPr/>
              </p:nvCxnSpPr>
              <p:spPr bwMode="auto">
                <a:xfrm rot="16200000" flipV="1">
                  <a:off x="342900" y="4229100"/>
                  <a:ext cx="2057400" cy="609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836849" y="5254823"/>
                  <a:ext cx="763351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OUTLET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63" name="Straight Arrow Connector 62"/>
                <p:cNvCxnSpPr/>
                <p:nvPr/>
              </p:nvCxnSpPr>
              <p:spPr bwMode="auto">
                <a:xfrm>
                  <a:off x="914400" y="5562600"/>
                  <a:ext cx="7620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7" name="Group 86"/>
          <p:cNvGrpSpPr/>
          <p:nvPr/>
        </p:nvGrpSpPr>
        <p:grpSpPr>
          <a:xfrm>
            <a:off x="3886200" y="1552575"/>
            <a:ext cx="4953000" cy="3812977"/>
            <a:chOff x="3886200" y="1673423"/>
            <a:chExt cx="4953000" cy="3812977"/>
          </a:xfrm>
        </p:grpSpPr>
        <p:pic>
          <p:nvPicPr>
            <p:cNvPr id="2253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86200" y="2206823"/>
              <a:ext cx="4953000" cy="28067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86" name="Group 85"/>
            <p:cNvGrpSpPr/>
            <p:nvPr/>
          </p:nvGrpSpPr>
          <p:grpSpPr>
            <a:xfrm>
              <a:off x="3886200" y="1673423"/>
              <a:ext cx="4648200" cy="3812977"/>
              <a:chOff x="3886200" y="1673423"/>
              <a:chExt cx="4648200" cy="3812977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3886200" y="1673423"/>
                <a:ext cx="988540" cy="1143000"/>
                <a:chOff x="3886200" y="1676400"/>
                <a:chExt cx="988540" cy="1143000"/>
              </a:xfrm>
            </p:grpSpPr>
            <p:cxnSp>
              <p:nvCxnSpPr>
                <p:cNvPr id="10" name="Straight Arrow Connector 9"/>
                <p:cNvCxnSpPr/>
                <p:nvPr/>
              </p:nvCxnSpPr>
              <p:spPr bwMode="auto">
                <a:xfrm rot="5400000">
                  <a:off x="4216401" y="2184399"/>
                  <a:ext cx="838200" cy="43180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3886200" y="1676400"/>
                  <a:ext cx="988540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ACTUATOR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13" name="Straight Arrow Connector 12"/>
                <p:cNvCxnSpPr/>
                <p:nvPr/>
              </p:nvCxnSpPr>
              <p:spPr bwMode="auto">
                <a:xfrm>
                  <a:off x="3937000" y="1981200"/>
                  <a:ext cx="9144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6898759" y="1697354"/>
                <a:ext cx="1635641" cy="890469"/>
                <a:chOff x="6898759" y="1700331"/>
                <a:chExt cx="1635641" cy="890469"/>
              </a:xfrm>
            </p:grpSpPr>
            <p:cxnSp>
              <p:nvCxnSpPr>
                <p:cNvPr id="15" name="Straight Arrow Connector 14"/>
                <p:cNvCxnSpPr/>
                <p:nvPr/>
              </p:nvCxnSpPr>
              <p:spPr bwMode="auto">
                <a:xfrm rot="10800000" flipV="1">
                  <a:off x="7239000" y="1981200"/>
                  <a:ext cx="1219202" cy="609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6898759" y="1700331"/>
                  <a:ext cx="1635641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COOLING CHANNEL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17" name="Straight Arrow Connector 16"/>
                <p:cNvCxnSpPr/>
                <p:nvPr/>
              </p:nvCxnSpPr>
              <p:spPr bwMode="auto">
                <a:xfrm>
                  <a:off x="6944628" y="1985172"/>
                  <a:ext cx="15240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/>
              <p:cNvGrpSpPr/>
              <p:nvPr/>
            </p:nvGrpSpPr>
            <p:grpSpPr>
              <a:xfrm>
                <a:off x="4419600" y="3807023"/>
                <a:ext cx="1905000" cy="1679377"/>
                <a:chOff x="7035800" y="76200"/>
                <a:chExt cx="1905000" cy="1679377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 bwMode="auto">
                <a:xfrm rot="5400000" flipH="1" flipV="1">
                  <a:off x="7645400" y="457200"/>
                  <a:ext cx="1676400" cy="914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7035800" y="1447800"/>
                  <a:ext cx="1018099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REFLECTOR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33" name="Straight Arrow Connector 32"/>
                <p:cNvCxnSpPr/>
                <p:nvPr/>
              </p:nvCxnSpPr>
              <p:spPr bwMode="auto">
                <a:xfrm>
                  <a:off x="7112000" y="1752600"/>
                  <a:ext cx="9144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47"/>
              <p:cNvGrpSpPr/>
              <p:nvPr/>
            </p:nvGrpSpPr>
            <p:grpSpPr>
              <a:xfrm>
                <a:off x="6553200" y="3807023"/>
                <a:ext cx="1752600" cy="1679377"/>
                <a:chOff x="7035800" y="76200"/>
                <a:chExt cx="1752600" cy="1679377"/>
              </a:xfrm>
            </p:grpSpPr>
            <p:cxnSp>
              <p:nvCxnSpPr>
                <p:cNvPr id="49" name="Straight Arrow Connector 48"/>
                <p:cNvCxnSpPr/>
                <p:nvPr/>
              </p:nvCxnSpPr>
              <p:spPr bwMode="auto">
                <a:xfrm rot="16200000" flipV="1">
                  <a:off x="7645400" y="609600"/>
                  <a:ext cx="1676400" cy="609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7035800" y="1447800"/>
                  <a:ext cx="1664174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COMPACT COUPLER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51" name="Straight Arrow Connector 50"/>
                <p:cNvCxnSpPr/>
                <p:nvPr/>
              </p:nvCxnSpPr>
              <p:spPr bwMode="auto">
                <a:xfrm>
                  <a:off x="7112000" y="1752600"/>
                  <a:ext cx="16764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>
                <a:off x="5181600" y="1676400"/>
                <a:ext cx="735971" cy="2057400"/>
                <a:chOff x="5181600" y="1676400"/>
                <a:chExt cx="735971" cy="2057400"/>
              </a:xfrm>
            </p:grpSpPr>
            <p:cxnSp>
              <p:nvCxnSpPr>
                <p:cNvPr id="68" name="Straight Arrow Connector 67"/>
                <p:cNvCxnSpPr/>
                <p:nvPr/>
              </p:nvCxnSpPr>
              <p:spPr bwMode="auto">
                <a:xfrm rot="16200000" flipH="1">
                  <a:off x="4610100" y="2552700"/>
                  <a:ext cx="1752600" cy="609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5181600" y="1676400"/>
                  <a:ext cx="735971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Calibri" pitchFamily="34" charset="0"/>
                    </a:rPr>
                    <a:t>PISTON</a:t>
                  </a:r>
                  <a:endParaRPr lang="en-US" sz="14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70" name="Straight Arrow Connector 69"/>
                <p:cNvCxnSpPr/>
                <p:nvPr/>
              </p:nvCxnSpPr>
              <p:spPr bwMode="auto">
                <a:xfrm>
                  <a:off x="5181600" y="1981200"/>
                  <a:ext cx="685800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3" name="TextBox 82"/>
          <p:cNvSpPr txBox="1"/>
          <p:nvPr/>
        </p:nvSpPr>
        <p:spPr>
          <a:xfrm>
            <a:off x="1524000" y="6062246"/>
            <a:ext cx="6490879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600" i="1" dirty="0" smtClean="0">
                <a:latin typeface="GOST Common" pitchFamily="34" charset="0"/>
                <a:cs typeface="Arial" pitchFamily="34" charset="0"/>
              </a:rPr>
              <a:t>Assembly of PETS “On-Off” mechanism combined with compact coupler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5963" y="1550075"/>
            <a:ext cx="766603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cs typeface="Arial" pitchFamily="34" charset="0"/>
              </a:rPr>
              <a:t>Engineering design is a challenging task.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 smtClean="0">
              <a:cs typeface="Arial" pitchFamily="34" charset="0"/>
            </a:endParaRPr>
          </a:p>
          <a:p>
            <a:pPr marL="714375" indent="3619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zh-CN" dirty="0" smtClean="0">
                <a:cs typeface="Arial" pitchFamily="34" charset="0"/>
              </a:rPr>
              <a:t>The requirements from different technical systems (RF, vacuum, cooling, etc) have to be taken into account during design &amp; integration.</a:t>
            </a:r>
          </a:p>
          <a:p>
            <a:pPr marL="714375" indent="3619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CN" dirty="0" smtClean="0">
              <a:cs typeface="Arial" pitchFamily="34" charset="0"/>
            </a:endParaRPr>
          </a:p>
          <a:p>
            <a:pPr marL="714375" indent="3619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zh-CN" dirty="0" smtClean="0">
                <a:cs typeface="Arial" pitchFamily="34" charset="0"/>
              </a:rPr>
              <a:t>The alignment and stabilization issues have to be considered as well for CLEX structures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CONCLUSIONS</a:t>
            </a:r>
            <a:endParaRPr lang="en-US" sz="22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CA4C50-7E95-4D94-9C5A-70C427A914F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3953470"/>
            <a:ext cx="6781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cs typeface="Arial" pitchFamily="34" charset="0"/>
              </a:rPr>
              <a:t>Next milestones: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 smtClean="0">
              <a:cs typeface="Arial" pitchFamily="34" charset="0"/>
            </a:endParaRPr>
          </a:p>
          <a:p>
            <a:pPr marL="714375" indent="3619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zh-CN" dirty="0" smtClean="0">
                <a:cs typeface="Arial" pitchFamily="34" charset="0"/>
              </a:rPr>
              <a:t>TD24 R05 with SiC, CLIC DDS &amp; PETS “On-Off” unit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5105400"/>
            <a:ext cx="7620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cs typeface="Arial" pitchFamily="34" charset="0"/>
              </a:rPr>
              <a:t>Collaboration with KEK, SLAC, PSI, CEA, HIP, CIEMAT and many other Institutes is very fruitful.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763" y="1036638"/>
            <a:ext cx="8389937" cy="54784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19716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latin typeface="Tahoma" pitchFamily="34" charset="0"/>
                <a:cs typeface="Tahoma" pitchFamily="34" charset="0"/>
              </a:rPr>
              <a:t>Used 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materials</a:t>
            </a:r>
            <a:r>
              <a:rPr lang="en-US" sz="1400" b="1" dirty="0" smtClean="0">
                <a:latin typeface="Tahoma" pitchFamily="34" charset="0"/>
                <a:cs typeface="Tahoma" pitchFamily="34" charset="0"/>
              </a:rPr>
              <a:t>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atin typeface="Tahoma" pitchFamily="34" charset="0"/>
              <a:cs typeface="Tahoma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«SLAC Work Status for the CLIC High Gradient Accelerator Structure R&amp;D», J. Wang, CLIC09 Workshop</a:t>
            </a:r>
            <a:endParaRPr lang="en-US" altLang="zh-CN" sz="1400" dirty="0">
              <a:latin typeface="Tahoma" pitchFamily="34" charset="0"/>
              <a:cs typeface="Tahoma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«CERN production methods», G. Riddone, CLIC09 Workshop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«Mechanical design of PSI-XFEL X-band structure», D. Gudkov, June 2009, </a:t>
            </a:r>
            <a:r>
              <a:rPr lang="en-US" sz="1400" dirty="0" smtClean="0"/>
              <a:t>CLIC RF Structure Development Meeting.</a:t>
            </a:r>
            <a:endParaRPr lang="en-US" altLang="zh-CN" sz="1400" dirty="0" smtClean="0">
              <a:latin typeface="Tahoma" pitchFamily="34" charset="0"/>
              <a:cs typeface="Tahoma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«Module Integration Issues»,  A. Samoshkin, CLIC09 Workshop</a:t>
            </a:r>
            <a:endParaRPr lang="en-US" sz="1400" dirty="0" smtClean="0"/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altLang="zh-CN" sz="1400" dirty="0">
              <a:latin typeface="Tahoma" pitchFamily="34" charset="0"/>
              <a:cs typeface="Tahoma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dirty="0">
              <a:latin typeface="Tahoma" pitchFamily="34" charset="0"/>
              <a:cs typeface="Tahoma" pitchFamily="34" charset="0"/>
            </a:endParaRP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latin typeface="Tahoma" pitchFamily="34" charset="0"/>
                <a:cs typeface="Tahoma" pitchFamily="34" charset="0"/>
              </a:rPr>
              <a:t>Thanks to</a:t>
            </a:r>
            <a:r>
              <a:rPr lang="en-US" altLang="zh-CN" sz="1400" b="1" dirty="0" smtClean="0">
                <a:latin typeface="Tahoma" pitchFamily="34" charset="0"/>
                <a:cs typeface="Tahoma" pitchFamily="34" charset="0"/>
              </a:rPr>
              <a:t>: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b="1" dirty="0">
              <a:latin typeface="Tahoma" pitchFamily="34" charset="0"/>
              <a:cs typeface="Tahoma" pitchFamily="34" charset="0"/>
            </a:endParaRP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latin typeface="Tahoma" pitchFamily="34" charset="0"/>
                <a:cs typeface="Tahoma" pitchFamily="34" charset="0"/>
              </a:rPr>
              <a:t>Claude Achard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Said Atieh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Alexej Grudiev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Dmitry </a:t>
            </a:r>
            <a:r>
              <a:rPr lang="en-US" altLang="zh-CN" sz="1400" dirty="0">
                <a:latin typeface="Tahoma" pitchFamily="34" charset="0"/>
                <a:cs typeface="Tahoma" pitchFamily="34" charset="0"/>
              </a:rPr>
              <a:t>Gudkov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Serge Lebet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Risto Nousiainen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Germana </a:t>
            </a:r>
            <a:r>
              <a:rPr lang="en-US" altLang="zh-CN" sz="1400" dirty="0">
                <a:latin typeface="Tahoma" pitchFamily="34" charset="0"/>
                <a:cs typeface="Tahoma" pitchFamily="34" charset="0"/>
              </a:rPr>
              <a:t>Riddone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Anastasiya Solodko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Igor Syratchev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Juwen Wang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Riccardo Zennaro</a:t>
            </a: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dirty="0" smtClean="0">
              <a:latin typeface="Tahoma" pitchFamily="34" charset="0"/>
              <a:cs typeface="Tahoma" pitchFamily="34" charset="0"/>
            </a:endParaRPr>
          </a:p>
          <a:p>
            <a:pPr marL="342900" indent="162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Tahoma" pitchFamily="34" charset="0"/>
                <a:cs typeface="Tahoma" pitchFamily="34" charset="0"/>
              </a:rPr>
              <a:t>… and many others</a:t>
            </a:r>
            <a:endParaRPr lang="en-US" altLang="zh-CN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REFERENCES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CA4C50-7E95-4D94-9C5A-70C427A914F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2289907" y="2182347"/>
            <a:ext cx="4751755" cy="149871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rgbClr val="CCFFFF"/>
                </a:solidFill>
                <a:latin typeface="Arial Narrow" pitchFamily="34" charset="0"/>
                <a:cs typeface="Tahoma" pitchFamily="34" charset="0"/>
              </a:rPr>
              <a:t>THANKS  FOR  YOUR  ATTENTION !</a:t>
            </a:r>
            <a:endParaRPr lang="en-US" sz="24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latin typeface="Arial Narrow" pitchFamily="34" charset="0"/>
                <a:cs typeface="Arial" pitchFamily="34" charset="0"/>
              </a:rPr>
              <a:t>SUMMARY </a:t>
            </a:r>
            <a:r>
              <a:rPr lang="en-US" sz="2200" dirty="0" smtClean="0">
                <a:solidFill>
                  <a:srgbClr val="CCFFFF"/>
                </a:solidFill>
                <a:latin typeface="Arial Narrow" pitchFamily="34" charset="0"/>
                <a:cs typeface="Arial" pitchFamily="34" charset="0"/>
              </a:rPr>
              <a:t>ON TEST STRUCTURES CONFIGURATIONS</a:t>
            </a:r>
            <a:endParaRPr lang="en-US" sz="2200" dirty="0">
              <a:solidFill>
                <a:srgbClr val="CCFFFF"/>
              </a:solidFill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63625" y="914400"/>
          <a:ext cx="7042150" cy="5791200"/>
        </p:xfrm>
        <a:graphic>
          <a:graphicData uri="http://schemas.openxmlformats.org/presentationml/2006/ole">
            <p:oleObj spid="_x0000_s1026" name="Document" r:id="rId3" imgW="6102453" imgH="6476640" progId="Word.Document.12">
              <p:embed/>
            </p:oleObj>
          </a:graphicData>
        </a:graphic>
      </p:graphicFrame>
      <p:sp>
        <p:nvSpPr>
          <p:cNvPr id="1030" name="TextBox 4"/>
          <p:cNvSpPr txBox="1">
            <a:spLocks noChangeArrowheads="1"/>
          </p:cNvSpPr>
          <p:nvPr/>
        </p:nvSpPr>
        <p:spPr bwMode="auto">
          <a:xfrm>
            <a:off x="5029200" y="6412468"/>
            <a:ext cx="13917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  <a:r>
              <a:rPr lang="en-US" dirty="0"/>
              <a:t> </a:t>
            </a:r>
            <a:r>
              <a:rPr lang="en-US" sz="1200" dirty="0"/>
              <a:t>SEE  </a:t>
            </a:r>
            <a:r>
              <a:rPr lang="en-US" sz="1200" dirty="0" smtClean="0"/>
              <a:t>SLIDE  </a:t>
            </a:r>
            <a:r>
              <a:rPr lang="en-US" sz="1600" dirty="0" smtClean="0"/>
              <a:t>8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076325" y="6460093"/>
            <a:ext cx="2750231" cy="369332"/>
            <a:chOff x="1304925" y="6460093"/>
            <a:chExt cx="2750231" cy="369332"/>
          </a:xfrm>
        </p:grpSpPr>
        <p:sp>
          <p:nvSpPr>
            <p:cNvPr id="6" name="TextBox 3"/>
            <p:cNvSpPr txBox="1">
              <a:spLocks noChangeArrowheads="1"/>
            </p:cNvSpPr>
            <p:nvPr/>
          </p:nvSpPr>
          <p:spPr bwMode="auto">
            <a:xfrm>
              <a:off x="2047875" y="6460093"/>
              <a:ext cx="200728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 smtClean="0">
                  <a:solidFill>
                    <a:srgbClr val="000099"/>
                  </a:solidFill>
                  <a:latin typeface="Arial Narrow" pitchFamily="34" charset="0"/>
                </a:rPr>
                <a:t>- BASELINE OPTION</a:t>
              </a:r>
              <a:endParaRPr lang="en-US" i="1" dirty="0">
                <a:solidFill>
                  <a:srgbClr val="000099"/>
                </a:solidFill>
                <a:latin typeface="Arial Narrow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04925" y="6524625"/>
              <a:ext cx="762000" cy="2476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BASELINE  </a:t>
            </a: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TEST  AS  </a:t>
            </a: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( </a:t>
            </a:r>
            <a:r>
              <a:rPr lang="en-US" dirty="0" smtClean="0">
                <a:solidFill>
                  <a:srgbClr val="CCFFFF"/>
                </a:solidFill>
                <a:cs typeface="Arial" pitchFamily="34" charset="0"/>
              </a:rPr>
              <a:t>DISKS, SEALED </a:t>
            </a: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) 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81000" y="957262"/>
            <a:ext cx="8337350" cy="5138738"/>
            <a:chOff x="469947" y="1262062"/>
            <a:chExt cx="8337350" cy="5138738"/>
          </a:xfrm>
        </p:grpSpPr>
        <p:sp>
          <p:nvSpPr>
            <p:cNvPr id="6149" name="TextBox 8"/>
            <p:cNvSpPr txBox="1">
              <a:spLocks noChangeArrowheads="1"/>
            </p:cNvSpPr>
            <p:nvPr/>
          </p:nvSpPr>
          <p:spPr bwMode="auto">
            <a:xfrm>
              <a:off x="914400" y="5638800"/>
              <a:ext cx="2336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Arial Narrow" pitchFamily="34" charset="0"/>
                </a:rPr>
                <a:t>XXXXXXXXXXXXXXXXX</a:t>
              </a:r>
            </a:p>
          </p:txBody>
        </p:sp>
        <p:pic>
          <p:nvPicPr>
            <p:cNvPr id="615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93277" y="2133600"/>
              <a:ext cx="3473650" cy="95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152" name="Group 15"/>
            <p:cNvGrpSpPr>
              <a:grpSpLocks/>
            </p:cNvGrpSpPr>
            <p:nvPr/>
          </p:nvGrpSpPr>
          <p:grpSpPr bwMode="auto">
            <a:xfrm>
              <a:off x="469947" y="1262062"/>
              <a:ext cx="8305800" cy="4957763"/>
              <a:chOff x="257217" y="893762"/>
              <a:chExt cx="8305321" cy="4957763"/>
            </a:xfrm>
          </p:grpSpPr>
          <p:pic>
            <p:nvPicPr>
              <p:cNvPr id="615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57217" y="3289300"/>
                <a:ext cx="3610408" cy="256222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0" name="Rectangle 9"/>
              <p:cNvSpPr/>
              <p:nvPr/>
            </p:nvSpPr>
            <p:spPr bwMode="auto">
              <a:xfrm>
                <a:off x="1689695" y="3365501"/>
                <a:ext cx="853391" cy="1151709"/>
              </a:xfrm>
              <a:prstGeom prst="rect">
                <a:avLst/>
              </a:prstGeom>
              <a:noFill/>
              <a:ln w="63500"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6158" name="Group 14"/>
              <p:cNvGrpSpPr>
                <a:grpSpLocks/>
              </p:cNvGrpSpPr>
              <p:nvPr/>
            </p:nvGrpSpPr>
            <p:grpSpPr bwMode="auto">
              <a:xfrm>
                <a:off x="5044794" y="893762"/>
                <a:ext cx="3517744" cy="4376738"/>
                <a:chOff x="5559144" y="1935661"/>
                <a:chExt cx="3517744" cy="4376738"/>
              </a:xfrm>
            </p:grpSpPr>
            <p:pic>
              <p:nvPicPr>
                <p:cNvPr id="6160" name="Picture 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5575145" y="1935661"/>
                  <a:ext cx="3459388" cy="43337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" name="Rectangle 10"/>
                <p:cNvSpPr/>
                <p:nvPr/>
              </p:nvSpPr>
              <p:spPr bwMode="auto">
                <a:xfrm>
                  <a:off x="5559144" y="1935661"/>
                  <a:ext cx="3517744" cy="4376738"/>
                </a:xfrm>
                <a:prstGeom prst="rect">
                  <a:avLst/>
                </a:prstGeom>
                <a:noFill/>
                <a:ln w="63500">
                  <a:solidFill>
                    <a:srgbClr val="0000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cxnSp>
            <p:nvCxnSpPr>
              <p:cNvPr id="12" name="Straight Connector 11"/>
              <p:cNvCxnSpPr>
                <a:stCxn id="10" idx="3"/>
                <a:endCxn id="11" idx="1"/>
              </p:cNvCxnSpPr>
              <p:nvPr/>
            </p:nvCxnSpPr>
            <p:spPr bwMode="auto">
              <a:xfrm flipV="1">
                <a:off x="2543086" y="3082131"/>
                <a:ext cx="2501708" cy="859225"/>
              </a:xfrm>
              <a:prstGeom prst="line">
                <a:avLst/>
              </a:prstGeom>
              <a:noFill/>
              <a:ln w="63500"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153" name="TextBox 54"/>
            <p:cNvSpPr txBox="1">
              <a:spLocks noChangeArrowheads="1"/>
            </p:cNvSpPr>
            <p:nvPr/>
          </p:nvSpPr>
          <p:spPr bwMode="auto">
            <a:xfrm>
              <a:off x="5346747" y="5816025"/>
              <a:ext cx="3460550" cy="58477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Gaps:  </a:t>
              </a:r>
              <a:r>
                <a:rPr lang="en-US" sz="1600" i="1" dirty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MIN=0.005 mm, </a:t>
              </a: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MAX=0.0125mm</a:t>
              </a:r>
            </a:p>
            <a:p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Assembly Ref.</a:t>
              </a: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  <a:sym typeface="Wingdings" pitchFamily="2" charset="2"/>
                </a:rPr>
                <a:t></a:t>
              </a: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 </a:t>
              </a:r>
              <a:r>
                <a:rPr lang="en-US" sz="1600" b="1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B</a:t>
              </a: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 ( Ø EXT ±0.0025 )</a:t>
              </a:r>
            </a:p>
          </p:txBody>
        </p:sp>
        <p:sp>
          <p:nvSpPr>
            <p:cNvPr id="6155" name="TextBox 46"/>
            <p:cNvSpPr txBox="1">
              <a:spLocks noChangeArrowheads="1"/>
            </p:cNvSpPr>
            <p:nvPr/>
          </p:nvSpPr>
          <p:spPr bwMode="auto">
            <a:xfrm>
              <a:off x="932519" y="3128546"/>
              <a:ext cx="3182281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Interlocking  for Disks positioning</a:t>
              </a:r>
              <a:endParaRPr lang="en-US" sz="1600" i="1" dirty="0">
                <a:solidFill>
                  <a:schemeClr val="tx1"/>
                </a:solidFill>
                <a:latin typeface="GOST Common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698548" y="1295400"/>
              <a:ext cx="3733800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Asymmetric Disks with Interlocking, WG Damping, Sealed, Bonded, Push-Pull Tuning</a:t>
              </a:r>
              <a:endPara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85800" y="6290846"/>
            <a:ext cx="594360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1" indent="-27432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tabLst/>
              <a:defRPr/>
            </a:pPr>
            <a:r>
              <a:rPr lang="en-US" sz="1600" dirty="0" smtClean="0">
                <a:solidFill>
                  <a:schemeClr val="dk1"/>
                </a:solidFill>
              </a:rPr>
              <a:t>Coupler design (assembly problem) </a:t>
            </a:r>
            <a:r>
              <a:rPr lang="en-US" sz="1600" dirty="0" smtClean="0">
                <a:solidFill>
                  <a:schemeClr val="dk1"/>
                </a:solidFill>
                <a:sym typeface="Wingdings" pitchFamily="2" charset="2"/>
              </a:rPr>
              <a:t> tolerances are under revision</a:t>
            </a:r>
            <a:r>
              <a:rPr lang="en-US" sz="1600" dirty="0" smtClean="0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TOLERANCES</a:t>
            </a:r>
            <a:endParaRPr lang="en-US" sz="22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40331" y="982662"/>
            <a:ext cx="8530607" cy="5570538"/>
            <a:chOff x="240331" y="982662"/>
            <a:chExt cx="8530607" cy="5570538"/>
          </a:xfrm>
        </p:grpSpPr>
        <p:grpSp>
          <p:nvGrpSpPr>
            <p:cNvPr id="11" name="Group 10"/>
            <p:cNvGrpSpPr/>
            <p:nvPr/>
          </p:nvGrpSpPr>
          <p:grpSpPr>
            <a:xfrm>
              <a:off x="240331" y="982662"/>
              <a:ext cx="8530607" cy="5570538"/>
              <a:chOff x="240331" y="982662"/>
              <a:chExt cx="8530607" cy="5570538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0331" y="3581400"/>
                <a:ext cx="4179270" cy="296227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8436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876800" y="982662"/>
                <a:ext cx="3886200" cy="5528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Rectangle 21"/>
              <p:cNvSpPr/>
              <p:nvPr/>
            </p:nvSpPr>
            <p:spPr bwMode="auto">
              <a:xfrm>
                <a:off x="1871835" y="3686175"/>
                <a:ext cx="1023765" cy="1295400"/>
              </a:xfrm>
              <a:prstGeom prst="rect">
                <a:avLst/>
              </a:prstGeom>
              <a:noFill/>
              <a:ln w="63500"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4876800" y="982662"/>
                <a:ext cx="3894138" cy="5570538"/>
              </a:xfrm>
              <a:prstGeom prst="rect">
                <a:avLst/>
              </a:prstGeom>
              <a:noFill/>
              <a:ln w="63500"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5" name="Straight Connector 24"/>
              <p:cNvCxnSpPr>
                <a:stCxn id="18436" idx="1"/>
                <a:endCxn id="22" idx="3"/>
              </p:cNvCxnSpPr>
              <p:nvPr/>
            </p:nvCxnSpPr>
            <p:spPr bwMode="auto">
              <a:xfrm rot="10800000" flipV="1">
                <a:off x="2895600" y="3747007"/>
                <a:ext cx="1981200" cy="586867"/>
              </a:xfrm>
              <a:prstGeom prst="line">
                <a:avLst/>
              </a:prstGeom>
              <a:noFill/>
              <a:ln w="63500"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57" name="Rectangle 56"/>
            <p:cNvSpPr/>
            <p:nvPr/>
          </p:nvSpPr>
          <p:spPr>
            <a:xfrm>
              <a:off x="304800" y="990600"/>
              <a:ext cx="4114800" cy="22467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0" marR="0" lvl="1" indent="-274320">
                <a:lnSpc>
                  <a:spcPct val="100000"/>
                </a:lnSpc>
                <a:buClr>
                  <a:schemeClr val="accent2"/>
                </a:buClr>
                <a:buSzPct val="76000"/>
                <a:tabLst/>
                <a:defRPr/>
              </a:pP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Due to tough beam position demand the RF shape of structure requires:</a:t>
              </a:r>
            </a:p>
            <a:p>
              <a:pPr marL="0" marR="0" lvl="1" indent="-274320">
                <a:lnSpc>
                  <a:spcPct val="100000"/>
                </a:lnSpc>
                <a:buClr>
                  <a:schemeClr val="accent2"/>
                </a:buClr>
                <a:buSzPct val="76000"/>
                <a:tabLst/>
                <a:defRPr/>
              </a:pP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- </a:t>
              </a:r>
              <a:r>
                <a:rPr lang="en-US" sz="1400" u="sng" dirty="0" smtClean="0">
                  <a:latin typeface="Arial" pitchFamily="34" charset="0"/>
                  <a:cs typeface="Arial" pitchFamily="34" charset="0"/>
                </a:rPr>
                <a:t>tolerances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&amp; </a:t>
              </a:r>
              <a:r>
                <a:rPr lang="en-US" sz="1400" u="sng" dirty="0" smtClean="0">
                  <a:latin typeface="Arial" pitchFamily="34" charset="0"/>
                  <a:cs typeface="Arial" pitchFamily="34" charset="0"/>
                </a:rPr>
                <a:t>shape accuracy 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of </a:t>
              </a:r>
              <a:r>
                <a:rPr lang="en-US" sz="1400" u="sng" dirty="0" smtClean="0">
                  <a:latin typeface="Arial" pitchFamily="34" charset="0"/>
                  <a:cs typeface="Arial" pitchFamily="34" charset="0"/>
                </a:rPr>
                <a:t>5µm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0" marR="0" lvl="1" indent="-274320">
                <a:lnSpc>
                  <a:spcPct val="100000"/>
                </a:lnSpc>
                <a:buClr>
                  <a:schemeClr val="accent2"/>
                </a:buClr>
                <a:buSzPct val="76000"/>
                <a:tabLst/>
                <a:defRPr/>
              </a:pP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- surface </a:t>
              </a:r>
              <a:r>
                <a:rPr lang="en-US" sz="1400" u="sng" dirty="0" smtClean="0">
                  <a:latin typeface="Arial" pitchFamily="34" charset="0"/>
                  <a:cs typeface="Arial" pitchFamily="34" charset="0"/>
                </a:rPr>
                <a:t>roughness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of </a:t>
              </a:r>
              <a:r>
                <a:rPr lang="en-US" sz="1400" u="sng" dirty="0" smtClean="0">
                  <a:latin typeface="Arial" pitchFamily="34" charset="0"/>
                  <a:cs typeface="Arial" pitchFamily="34" charset="0"/>
                </a:rPr>
                <a:t>25 nm</a:t>
              </a:r>
            </a:p>
            <a:p>
              <a:pPr marL="0" marR="0" lvl="1" indent="-274320">
                <a:lnSpc>
                  <a:spcPct val="100000"/>
                </a:lnSpc>
                <a:buClr>
                  <a:schemeClr val="accent2"/>
                </a:buClr>
                <a:buSzPct val="76000"/>
                <a:tabLst/>
                <a:defRPr/>
              </a:pPr>
              <a:endParaRPr lang="en-US" sz="1400" dirty="0" smtClean="0">
                <a:latin typeface="Arial" pitchFamily="34" charset="0"/>
                <a:cs typeface="Arial" pitchFamily="34" charset="0"/>
              </a:endParaRPr>
            </a:p>
            <a:p>
              <a:pPr marL="0" marR="0" lvl="1" indent="-274320">
                <a:lnSpc>
                  <a:spcPct val="100000"/>
                </a:lnSpc>
                <a:buClr>
                  <a:schemeClr val="accent2"/>
                </a:buClr>
                <a:buSzPct val="76000"/>
                <a:tabLst/>
                <a:defRPr/>
              </a:pP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The diffusion bonding procedure requires a good </a:t>
              </a:r>
              <a:r>
                <a:rPr lang="en-US" sz="1400" u="sng" dirty="0" smtClean="0">
                  <a:latin typeface="Arial" pitchFamily="34" charset="0"/>
                  <a:cs typeface="Arial" pitchFamily="34" charset="0"/>
                </a:rPr>
                <a:t>flatness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of contact surfaces (</a:t>
              </a:r>
              <a:r>
                <a:rPr lang="en-US" sz="1400" u="sng" dirty="0" smtClean="0">
                  <a:latin typeface="Arial" pitchFamily="34" charset="0"/>
                  <a:cs typeface="Arial" pitchFamily="34" charset="0"/>
                </a:rPr>
                <a:t>1µm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)</a:t>
              </a:r>
            </a:p>
            <a:p>
              <a:pPr marL="0" marR="0" lvl="1" indent="-274320">
                <a:lnSpc>
                  <a:spcPct val="100000"/>
                </a:lnSpc>
                <a:buClr>
                  <a:schemeClr val="accent2"/>
                </a:buClr>
                <a:buSzPct val="76000"/>
                <a:tabLst/>
                <a:defRPr/>
              </a:pPr>
              <a:endParaRPr lang="en-US" sz="1400" dirty="0" smtClean="0">
                <a:latin typeface="Arial" pitchFamily="34" charset="0"/>
                <a:cs typeface="Arial" pitchFamily="34" charset="0"/>
              </a:endParaRPr>
            </a:p>
            <a:p>
              <a:pPr marL="0" marR="0" lvl="1" indent="-274320">
                <a:lnSpc>
                  <a:spcPct val="100000"/>
                </a:lnSpc>
                <a:buClr>
                  <a:schemeClr val="accent2"/>
                </a:buClr>
                <a:buSzPct val="76000"/>
                <a:tabLst/>
                <a:defRPr/>
              </a:pP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To provide the needed disks concentricity  while assembling the </a:t>
              </a:r>
              <a:r>
                <a:rPr lang="en-US" sz="1400" u="sng" dirty="0" smtClean="0">
                  <a:latin typeface="Arial" pitchFamily="34" charset="0"/>
                  <a:cs typeface="Arial" pitchFamily="34" charset="0"/>
                </a:rPr>
                <a:t>ext. Ø tolerance 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must be </a:t>
              </a:r>
              <a:r>
                <a:rPr lang="en-US" sz="1400" u="sng" dirty="0" smtClean="0">
                  <a:latin typeface="Arial" pitchFamily="34" charset="0"/>
                  <a:cs typeface="Arial" pitchFamily="34" charset="0"/>
                </a:rPr>
                <a:t>± 2.5 µm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ALTERNATIVE </a:t>
            </a: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DESIGN OF THE DISKS</a:t>
            </a:r>
            <a:endParaRPr lang="en-US" sz="22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329842" y="990600"/>
            <a:ext cx="8204558" cy="5690175"/>
            <a:chOff x="329842" y="990600"/>
            <a:chExt cx="8204558" cy="5690175"/>
          </a:xfrm>
        </p:grpSpPr>
        <p:grpSp>
          <p:nvGrpSpPr>
            <p:cNvPr id="51" name="Group 50"/>
            <p:cNvGrpSpPr/>
            <p:nvPr/>
          </p:nvGrpSpPr>
          <p:grpSpPr>
            <a:xfrm>
              <a:off x="5410200" y="990600"/>
              <a:ext cx="3124200" cy="4407932"/>
              <a:chOff x="5410200" y="990600"/>
              <a:chExt cx="3124200" cy="4407932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410200" y="990600"/>
                <a:ext cx="3124200" cy="3818138"/>
                <a:chOff x="5410200" y="990600"/>
                <a:chExt cx="3124200" cy="3818138"/>
              </a:xfrm>
            </p:grpSpPr>
            <p:sp>
              <p:nvSpPr>
                <p:cNvPr id="7" name="TextBox 6"/>
                <p:cNvSpPr txBox="1"/>
                <p:nvPr/>
              </p:nvSpPr>
              <p:spPr bwMode="auto">
                <a:xfrm>
                  <a:off x="5715000" y="990600"/>
                  <a:ext cx="2590800" cy="30777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i="1" dirty="0" smtClean="0">
                      <a:solidFill>
                        <a:srgbClr val="000099"/>
                      </a:solidFill>
                      <a:latin typeface="Arial Narrow" pitchFamily="34" charset="0"/>
                      <a:cs typeface="Arial" pitchFamily="34" charset="0"/>
                    </a:rPr>
                    <a:t>SYMMETRIC   DISK  DESIGN</a:t>
                  </a:r>
                  <a:endParaRPr lang="en-US" sz="1400" i="1" dirty="0">
                    <a:solidFill>
                      <a:srgbClr val="000099"/>
                    </a:solidFill>
                    <a:latin typeface="Arial Narrow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21506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10200" y="1648981"/>
                  <a:ext cx="3124200" cy="208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1507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5410200" y="4114800"/>
                  <a:ext cx="3124200" cy="693938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sp>
            <p:nvSpPr>
              <p:cNvPr id="32" name="TextBox 6"/>
              <p:cNvSpPr txBox="1">
                <a:spLocks noChangeArrowheads="1"/>
              </p:cNvSpPr>
              <p:nvPr/>
            </p:nvSpPr>
            <p:spPr bwMode="auto">
              <a:xfrm>
                <a:off x="5562600" y="5029200"/>
                <a:ext cx="284943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000099"/>
                    </a:solidFill>
                    <a:latin typeface="Arial Narrow" pitchFamily="34" charset="0"/>
                  </a:rPr>
                  <a:t>HIP-CERN  </a:t>
                </a:r>
                <a:r>
                  <a:rPr lang="en-US" b="1" dirty="0">
                    <a:solidFill>
                      <a:srgbClr val="000099"/>
                    </a:solidFill>
                    <a:latin typeface="Arial Narrow" pitchFamily="34" charset="0"/>
                  </a:rPr>
                  <a:t>COLLABORATION</a:t>
                </a: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609600" y="6096000"/>
              <a:ext cx="7620000" cy="584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0" lvl="1" indent="-274320" fontAlgn="auto">
                <a:spcBef>
                  <a:spcPts val="500"/>
                </a:spcBef>
                <a:spcAft>
                  <a:spcPts val="0"/>
                </a:spcAft>
                <a:buClr>
                  <a:schemeClr val="accent2"/>
                </a:buClr>
                <a:buSzPct val="76000"/>
                <a:defRPr/>
              </a:pPr>
              <a:r>
                <a:rPr lang="en-US" altLang="zh-CN" sz="1600" dirty="0" smtClean="0"/>
                <a:t>Future design of Detuned Damped Structure (DDS) in collaboration with University of Manchester. (also part of EUCARD WP9.2)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29842" y="990600"/>
              <a:ext cx="4092697" cy="5017532"/>
              <a:chOff x="329842" y="990600"/>
              <a:chExt cx="4092697" cy="5017532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329842" y="990600"/>
                <a:ext cx="4092697" cy="4483446"/>
                <a:chOff x="329842" y="1140023"/>
                <a:chExt cx="4092697" cy="4483446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329842" y="1295400"/>
                  <a:ext cx="4092697" cy="4328069"/>
                  <a:chOff x="1928691" y="1295400"/>
                  <a:chExt cx="4092697" cy="4328069"/>
                </a:xfrm>
              </p:grpSpPr>
              <p:pic>
                <p:nvPicPr>
                  <p:cNvPr id="23554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2589449" y="1492250"/>
                    <a:ext cx="3431939" cy="4131219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1928691" y="1295400"/>
                    <a:ext cx="1044460" cy="685800"/>
                    <a:chOff x="7870940" y="914400"/>
                    <a:chExt cx="1044460" cy="685800"/>
                  </a:xfrm>
                </p:grpSpPr>
                <p:cxnSp>
                  <p:nvCxnSpPr>
                    <p:cNvPr id="14" name="Straight Arrow Connector 13"/>
                    <p:cNvCxnSpPr/>
                    <p:nvPr/>
                  </p:nvCxnSpPr>
                  <p:spPr bwMode="auto">
                    <a:xfrm>
                      <a:off x="8455498" y="1219200"/>
                      <a:ext cx="459902" cy="38100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70940" y="914400"/>
                      <a:ext cx="660758" cy="30777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 dirty="0" smtClean="0">
                          <a:latin typeface="+mn-lt"/>
                          <a:cs typeface="Arial" pitchFamily="34" charset="0"/>
                        </a:rPr>
                        <a:t>DISK 2</a:t>
                      </a:r>
                      <a:endParaRPr lang="en-US" sz="1400" b="1" dirty="0">
                        <a:latin typeface="+mn-lt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16" name="Straight Arrow Connector 15"/>
                    <p:cNvCxnSpPr/>
                    <p:nvPr/>
                  </p:nvCxnSpPr>
                  <p:spPr bwMode="auto">
                    <a:xfrm>
                      <a:off x="7922098" y="1219200"/>
                      <a:ext cx="533400" cy="1587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3503849" y="4953000"/>
                    <a:ext cx="1828800" cy="611188"/>
                    <a:chOff x="6018449" y="152400"/>
                    <a:chExt cx="1828800" cy="611188"/>
                  </a:xfrm>
                </p:grpSpPr>
                <p:cxnSp>
                  <p:nvCxnSpPr>
                    <p:cNvPr id="29" name="Straight Arrow Connector 28"/>
                    <p:cNvCxnSpPr/>
                    <p:nvPr/>
                  </p:nvCxnSpPr>
                  <p:spPr bwMode="auto">
                    <a:xfrm rot="16200000" flipV="1">
                      <a:off x="5904149" y="266700"/>
                      <a:ext cx="609600" cy="38100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498324" y="228600"/>
                      <a:ext cx="1271374" cy="52322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400" b="1" dirty="0" smtClean="0">
                          <a:latin typeface="+mn-lt"/>
                          <a:cs typeface="Arial" pitchFamily="34" charset="0"/>
                        </a:rPr>
                        <a:t>TUNING  STUD</a:t>
                      </a:r>
                    </a:p>
                    <a:p>
                      <a:r>
                        <a:rPr lang="en-US" sz="1400" b="1" dirty="0" smtClean="0">
                          <a:latin typeface="+mn-lt"/>
                          <a:cs typeface="Arial" pitchFamily="34" charset="0"/>
                        </a:rPr>
                        <a:t>PUSH - PULL</a:t>
                      </a:r>
                      <a:endParaRPr lang="en-US" sz="1400" b="1" dirty="0">
                        <a:latin typeface="+mn-lt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31" name="Straight Arrow Connector 30"/>
                    <p:cNvCxnSpPr/>
                    <p:nvPr/>
                  </p:nvCxnSpPr>
                  <p:spPr bwMode="auto">
                    <a:xfrm>
                      <a:off x="6399449" y="762000"/>
                      <a:ext cx="1447800" cy="15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1928691" y="2209800"/>
                    <a:ext cx="889358" cy="685800"/>
                    <a:chOff x="7869589" y="914400"/>
                    <a:chExt cx="889358" cy="685800"/>
                  </a:xfrm>
                </p:grpSpPr>
                <p:cxnSp>
                  <p:nvCxnSpPr>
                    <p:cNvPr id="48" name="Straight Arrow Connector 47"/>
                    <p:cNvCxnSpPr/>
                    <p:nvPr/>
                  </p:nvCxnSpPr>
                  <p:spPr bwMode="auto">
                    <a:xfrm rot="16200000" flipH="1">
                      <a:off x="8416047" y="1257300"/>
                      <a:ext cx="381000" cy="30480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9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69589" y="914400"/>
                      <a:ext cx="660758" cy="30777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 dirty="0" smtClean="0">
                          <a:latin typeface="+mn-lt"/>
                          <a:cs typeface="Arial" pitchFamily="34" charset="0"/>
                        </a:rPr>
                        <a:t>DISK 1</a:t>
                      </a:r>
                      <a:endParaRPr lang="en-US" sz="1400" b="1" dirty="0">
                        <a:latin typeface="+mn-lt"/>
                        <a:cs typeface="Arial" pitchFamily="34" charset="0"/>
                      </a:endParaRPr>
                    </a:p>
                  </p:txBody>
                </p:sp>
                <p:cxnSp>
                  <p:nvCxnSpPr>
                    <p:cNvPr id="50" name="Straight Arrow Connector 49"/>
                    <p:cNvCxnSpPr/>
                    <p:nvPr/>
                  </p:nvCxnSpPr>
                  <p:spPr bwMode="auto">
                    <a:xfrm>
                      <a:off x="7920747" y="1219200"/>
                      <a:ext cx="533400" cy="158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55" name="Rectangle 54"/>
                <p:cNvSpPr/>
                <p:nvPr/>
              </p:nvSpPr>
              <p:spPr>
                <a:xfrm>
                  <a:off x="1371600" y="1140023"/>
                  <a:ext cx="2590800" cy="307777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i="1" dirty="0">
                      <a:solidFill>
                        <a:srgbClr val="000099"/>
                      </a:solidFill>
                      <a:latin typeface="Arial Narrow" pitchFamily="34" charset="0"/>
                      <a:cs typeface="Arial" pitchFamily="34" charset="0"/>
                    </a:rPr>
                    <a:t>RADIAL CHOKE DAMPING</a:t>
                  </a:r>
                </a:p>
              </p:txBody>
            </p:sp>
          </p:grpSp>
          <p:sp>
            <p:nvSpPr>
              <p:cNvPr id="44" name="TextBox 6"/>
              <p:cNvSpPr txBox="1">
                <a:spLocks noChangeArrowheads="1"/>
              </p:cNvSpPr>
              <p:nvPr/>
            </p:nvSpPr>
            <p:spPr bwMode="auto">
              <a:xfrm>
                <a:off x="1219200" y="5638800"/>
                <a:ext cx="305513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000099"/>
                    </a:solidFill>
                    <a:latin typeface="Arial Narrow" pitchFamily="34" charset="0"/>
                  </a:rPr>
                  <a:t>TSINGHUA UNIVERSITY-CERN</a:t>
                </a:r>
                <a:endParaRPr lang="en-US" b="1" dirty="0">
                  <a:solidFill>
                    <a:srgbClr val="000099"/>
                  </a:solidFill>
                  <a:latin typeface="Arial Narrow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ALTERNATIVE  AS  DESIGN</a:t>
            </a:r>
            <a:endParaRPr lang="en-US" sz="2200" dirty="0">
              <a:solidFill>
                <a:srgbClr val="CCFFFF"/>
              </a:solidFill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849868"/>
            <a:ext cx="8991600" cy="6008132"/>
            <a:chOff x="0" y="849868"/>
            <a:chExt cx="8991600" cy="6008132"/>
          </a:xfrm>
        </p:grpSpPr>
        <p:grpSp>
          <p:nvGrpSpPr>
            <p:cNvPr id="10245" name="Group 12"/>
            <p:cNvGrpSpPr>
              <a:grpSpLocks/>
            </p:cNvGrpSpPr>
            <p:nvPr/>
          </p:nvGrpSpPr>
          <p:grpSpPr bwMode="auto">
            <a:xfrm>
              <a:off x="0" y="3733801"/>
              <a:ext cx="7315200" cy="3124199"/>
              <a:chOff x="-1" y="3275964"/>
              <a:chExt cx="7315201" cy="3124381"/>
            </a:xfrm>
          </p:grpSpPr>
          <p:grpSp>
            <p:nvGrpSpPr>
              <p:cNvPr id="10257" name="Group 11"/>
              <p:cNvGrpSpPr>
                <a:grpSpLocks/>
              </p:cNvGrpSpPr>
              <p:nvPr/>
            </p:nvGrpSpPr>
            <p:grpSpPr bwMode="auto">
              <a:xfrm>
                <a:off x="533399" y="3733190"/>
                <a:ext cx="6781801" cy="2667155"/>
                <a:chOff x="533399" y="3733190"/>
                <a:chExt cx="6781801" cy="2667155"/>
              </a:xfrm>
            </p:grpSpPr>
            <p:pic>
              <p:nvPicPr>
                <p:cNvPr id="10258" name="Picture 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581399" y="3733190"/>
                  <a:ext cx="3733801" cy="2667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259" name="Picture 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533399" y="4038143"/>
                  <a:ext cx="2717541" cy="2285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0256" name="TextBox 8"/>
              <p:cNvSpPr txBox="1">
                <a:spLocks noChangeArrowheads="1"/>
              </p:cNvSpPr>
              <p:nvPr/>
            </p:nvSpPr>
            <p:spPr bwMode="auto">
              <a:xfrm>
                <a:off x="-1" y="3275964"/>
                <a:ext cx="7239001" cy="3693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i="1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FUTURE TESTS </a:t>
                </a:r>
                <a:r>
                  <a:rPr lang="en-US" i="1" dirty="0" smtClean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(ALTERNATIVE) – </a:t>
                </a:r>
                <a:r>
                  <a:rPr lang="en-US" b="1" i="1" dirty="0" smtClean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HALVES</a:t>
                </a:r>
                <a:r>
                  <a:rPr lang="en-US" i="1" dirty="0" smtClean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 </a:t>
                </a:r>
                <a:r>
                  <a:rPr lang="en-US" i="1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&amp; </a:t>
                </a:r>
                <a:r>
                  <a:rPr lang="en-US" b="1" i="1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DOUBLE LENGTH QUADRANTS</a:t>
                </a:r>
              </a:p>
            </p:txBody>
          </p:sp>
        </p:grpSp>
        <p:grpSp>
          <p:nvGrpSpPr>
            <p:cNvPr id="10246" name="Group 20"/>
            <p:cNvGrpSpPr>
              <a:grpSpLocks/>
            </p:cNvGrpSpPr>
            <p:nvPr/>
          </p:nvGrpSpPr>
          <p:grpSpPr bwMode="auto">
            <a:xfrm>
              <a:off x="304800" y="849868"/>
              <a:ext cx="8686800" cy="2807732"/>
              <a:chOff x="409093" y="849883"/>
              <a:chExt cx="8686800" cy="2807081"/>
            </a:xfrm>
          </p:grpSpPr>
          <p:grpSp>
            <p:nvGrpSpPr>
              <p:cNvPr id="10247" name="Group 13"/>
              <p:cNvGrpSpPr>
                <a:grpSpLocks/>
              </p:cNvGrpSpPr>
              <p:nvPr/>
            </p:nvGrpSpPr>
            <p:grpSpPr bwMode="auto">
              <a:xfrm>
                <a:off x="1313150" y="849883"/>
                <a:ext cx="6535450" cy="2807081"/>
                <a:chOff x="474950" y="849883"/>
                <a:chExt cx="6535450" cy="2807082"/>
              </a:xfrm>
            </p:grpSpPr>
            <p:grpSp>
              <p:nvGrpSpPr>
                <p:cNvPr id="10252" name="Group 10"/>
                <p:cNvGrpSpPr>
                  <a:grpSpLocks/>
                </p:cNvGrpSpPr>
                <p:nvPr/>
              </p:nvGrpSpPr>
              <p:grpSpPr bwMode="auto">
                <a:xfrm>
                  <a:off x="474950" y="1034449"/>
                  <a:ext cx="6535450" cy="2622516"/>
                  <a:chOff x="474950" y="1034449"/>
                  <a:chExt cx="6535450" cy="2622516"/>
                </a:xfrm>
              </p:grpSpPr>
              <p:pic>
                <p:nvPicPr>
                  <p:cNvPr id="10254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474950" y="1161414"/>
                    <a:ext cx="2954050" cy="2495551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</p:pic>
              <p:pic>
                <p:nvPicPr>
                  <p:cNvPr id="10255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4089400" y="1034449"/>
                    <a:ext cx="2921000" cy="2470151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</p:pic>
            </p:grpSp>
            <p:sp>
              <p:nvSpPr>
                <p:cNvPr id="10253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625836" y="849883"/>
                  <a:ext cx="5241564" cy="369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i="1" dirty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DAMPED &amp; NON DAMPED </a:t>
                  </a:r>
                  <a:r>
                    <a:rPr lang="en-US" b="1" i="1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QUADRANTS</a:t>
                  </a:r>
                  <a:r>
                    <a:rPr lang="en-US" i="1" dirty="0" smtClean="0">
                      <a:solidFill>
                        <a:srgbClr val="000099"/>
                      </a:solidFill>
                      <a:latin typeface="Arial Narrow" pitchFamily="34" charset="0"/>
                      <a:cs typeface="Tahoma" pitchFamily="34" charset="0"/>
                    </a:rPr>
                    <a:t> (ALTERNATIVE) </a:t>
                  </a:r>
                  <a:endParaRPr lang="en-US" i="1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endParaRPr>
                </a:p>
              </p:txBody>
            </p:sp>
          </p:grpSp>
          <p:sp>
            <p:nvSpPr>
              <p:cNvPr id="10248" name="Rectangle 14"/>
              <p:cNvSpPr>
                <a:spLocks noChangeArrowheads="1"/>
              </p:cNvSpPr>
              <p:nvPr/>
            </p:nvSpPr>
            <p:spPr bwMode="auto">
              <a:xfrm>
                <a:off x="7924800" y="1676223"/>
                <a:ext cx="96250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11WNSQVG1</a:t>
                </a:r>
              </a:p>
            </p:txBody>
          </p:sp>
          <p:sp>
            <p:nvSpPr>
              <p:cNvPr id="10249" name="Rectangle 15"/>
              <p:cNvSpPr>
                <a:spLocks noChangeArrowheads="1"/>
              </p:cNvSpPr>
              <p:nvPr/>
            </p:nvSpPr>
            <p:spPr bwMode="auto">
              <a:xfrm>
                <a:off x="409093" y="2742776"/>
                <a:ext cx="96250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0099"/>
                    </a:solidFill>
                    <a:latin typeface="Arial Narrow" pitchFamily="34" charset="0"/>
                    <a:cs typeface="Tahoma" pitchFamily="34" charset="0"/>
                  </a:rPr>
                  <a:t>11WDSQVG1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57200" y="1255614"/>
                <a:ext cx="1600200" cy="9538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11.424 GHZ,  </a:t>
                </a:r>
                <a:endParaRPr lang="en-US" sz="1400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defRPr/>
                </a:pP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18 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cells, damped,  tank,  quadrants,  push-only tuning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114693" y="2550714"/>
                <a:ext cx="1981200" cy="9538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11.424 GHZ,  </a:t>
                </a:r>
                <a:endParaRPr lang="en-US" sz="1400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defRPr/>
                </a:pP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18 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cells, non-damped,  tank,  quadrants,  push-only tuning</a:t>
                </a:r>
              </a:p>
            </p:txBody>
          </p:sp>
        </p:grpSp>
      </p:grp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DESIGN </a:t>
            </a:r>
            <a:r>
              <a:rPr lang="en-US" sz="2200" dirty="0" smtClean="0">
                <a:solidFill>
                  <a:srgbClr val="CCFFFF"/>
                </a:solidFill>
                <a:cs typeface="Arial" pitchFamily="34" charset="0"/>
              </a:rPr>
              <a:t> OF  WAKEFIELD  MONITORS</a:t>
            </a:r>
            <a:endParaRPr lang="en-US" sz="2200" dirty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838200" y="838200"/>
            <a:ext cx="7607831" cy="5920264"/>
            <a:chOff x="926569" y="838200"/>
            <a:chExt cx="7607831" cy="5920264"/>
          </a:xfrm>
        </p:grpSpPr>
        <p:grpSp>
          <p:nvGrpSpPr>
            <p:cNvPr id="30" name="Group 29"/>
            <p:cNvGrpSpPr/>
            <p:nvPr/>
          </p:nvGrpSpPr>
          <p:grpSpPr>
            <a:xfrm>
              <a:off x="926569" y="2971800"/>
              <a:ext cx="3048000" cy="3786664"/>
              <a:chOff x="926569" y="3147536"/>
              <a:chExt cx="3048000" cy="3786664"/>
            </a:xfrm>
          </p:grpSpPr>
          <p:sp>
            <p:nvSpPr>
              <p:cNvPr id="7179" name="TextBox 8"/>
              <p:cNvSpPr txBox="1">
                <a:spLocks noChangeArrowheads="1"/>
              </p:cNvSpPr>
              <p:nvPr/>
            </p:nvSpPr>
            <p:spPr bwMode="auto">
              <a:xfrm>
                <a:off x="1082971" y="6595646"/>
                <a:ext cx="2727029" cy="33855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n-US" sz="1600" i="1" dirty="0">
                    <a:solidFill>
                      <a:schemeClr val="tx1"/>
                    </a:solidFill>
                    <a:latin typeface="GOST Common" pitchFamily="34" charset="0"/>
                    <a:cs typeface="Arial" pitchFamily="34" charset="0"/>
                  </a:rPr>
                  <a:t>PSI-XFEL  </a:t>
                </a:r>
                <a:r>
                  <a:rPr lang="en-US" sz="1600" i="1" dirty="0" smtClean="0">
                    <a:solidFill>
                      <a:schemeClr val="tx1"/>
                    </a:solidFill>
                    <a:latin typeface="GOST Common" pitchFamily="34" charset="0"/>
                    <a:cs typeface="Arial" pitchFamily="34" charset="0"/>
                  </a:rPr>
                  <a:t>X-band structure</a:t>
                </a:r>
                <a:endParaRPr lang="en-US" sz="1600" i="1" dirty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endParaRPr>
              </a:p>
            </p:txBody>
          </p:sp>
          <p:pic>
            <p:nvPicPr>
              <p:cNvPr id="2253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26569" y="3604181"/>
                <a:ext cx="2965450" cy="273208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7181" name="Rectangle 10"/>
              <p:cNvSpPr>
                <a:spLocks noChangeArrowheads="1"/>
              </p:cNvSpPr>
              <p:nvPr/>
            </p:nvSpPr>
            <p:spPr bwMode="auto">
              <a:xfrm>
                <a:off x="991829" y="3147536"/>
                <a:ext cx="298274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000099"/>
                    </a:solidFill>
                    <a:latin typeface="Arial Narrow" pitchFamily="34" charset="0"/>
                  </a:rPr>
                  <a:t>PSI-ST-CERN  </a:t>
                </a:r>
                <a:r>
                  <a:rPr lang="en-US" b="1" dirty="0">
                    <a:solidFill>
                      <a:srgbClr val="000099"/>
                    </a:solidFill>
                    <a:latin typeface="Arial Narrow" pitchFamily="34" charset="0"/>
                  </a:rPr>
                  <a:t>DEVELOPMENT </a:t>
                </a:r>
              </a:p>
            </p:txBody>
          </p:sp>
        </p:grpSp>
        <p:grpSp>
          <p:nvGrpSpPr>
            <p:cNvPr id="7174" name="Group 12"/>
            <p:cNvGrpSpPr>
              <a:grpSpLocks/>
            </p:cNvGrpSpPr>
            <p:nvPr/>
          </p:nvGrpSpPr>
          <p:grpSpPr bwMode="auto">
            <a:xfrm>
              <a:off x="5334000" y="1295400"/>
              <a:ext cx="3200400" cy="3810000"/>
              <a:chOff x="5181599" y="1459395"/>
              <a:chExt cx="3200401" cy="3809474"/>
            </a:xfrm>
          </p:grpSpPr>
          <p:pic>
            <p:nvPicPr>
              <p:cNvPr id="2253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81599" y="1960471"/>
                <a:ext cx="3200401" cy="268726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7177" name="TextBox 6"/>
              <p:cNvSpPr txBox="1">
                <a:spLocks noChangeArrowheads="1"/>
              </p:cNvSpPr>
              <p:nvPr/>
            </p:nvSpPr>
            <p:spPr bwMode="auto">
              <a:xfrm>
                <a:off x="5357788" y="1459395"/>
                <a:ext cx="2932792" cy="3692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000099"/>
                    </a:solidFill>
                    <a:latin typeface="Arial Narrow" pitchFamily="34" charset="0"/>
                  </a:rPr>
                  <a:t>CEA-CERN  COLLABORATION</a:t>
                </a:r>
              </a:p>
            </p:txBody>
          </p:sp>
          <p:sp>
            <p:nvSpPr>
              <p:cNvPr id="7178" name="Rectangle 11"/>
              <p:cNvSpPr>
                <a:spLocks noChangeArrowheads="1"/>
              </p:cNvSpPr>
              <p:nvPr/>
            </p:nvSpPr>
            <p:spPr bwMode="auto">
              <a:xfrm>
                <a:off x="5181599" y="4930362"/>
                <a:ext cx="2385590" cy="3385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n-US" sz="1600" i="1" dirty="0" smtClean="0">
                    <a:latin typeface="GOST Common" pitchFamily="34" charset="0"/>
                    <a:cs typeface="Arial" pitchFamily="34" charset="0"/>
                  </a:rPr>
                  <a:t>For </a:t>
                </a:r>
                <a:r>
                  <a:rPr lang="en-US" sz="1600" i="1" dirty="0">
                    <a:latin typeface="GOST Common" pitchFamily="34" charset="0"/>
                    <a:cs typeface="Arial" pitchFamily="34" charset="0"/>
                  </a:rPr>
                  <a:t>CERN TBTS </a:t>
                </a:r>
                <a:r>
                  <a:rPr lang="en-US" sz="1600" i="1" dirty="0" smtClean="0">
                    <a:latin typeface="GOST Common" pitchFamily="34" charset="0"/>
                    <a:cs typeface="Arial" pitchFamily="34" charset="0"/>
                  </a:rPr>
                  <a:t>(phase </a:t>
                </a:r>
                <a:r>
                  <a:rPr lang="en-US" sz="1600" i="1" dirty="0">
                    <a:latin typeface="GOST Common" pitchFamily="34" charset="0"/>
                    <a:cs typeface="Arial" pitchFamily="34" charset="0"/>
                  </a:rPr>
                  <a:t>2)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990600" y="838200"/>
              <a:ext cx="3413002" cy="1906587"/>
              <a:chOff x="990600" y="838200"/>
              <a:chExt cx="3413002" cy="1906587"/>
            </a:xfrm>
          </p:grpSpPr>
          <p:pic>
            <p:nvPicPr>
              <p:cNvPr id="7175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90600" y="1295400"/>
                <a:ext cx="1779587" cy="14478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grpSp>
            <p:nvGrpSpPr>
              <p:cNvPr id="25" name="Group 24"/>
              <p:cNvGrpSpPr/>
              <p:nvPr/>
            </p:nvGrpSpPr>
            <p:grpSpPr>
              <a:xfrm>
                <a:off x="1371600" y="838200"/>
                <a:ext cx="3032002" cy="1906587"/>
                <a:chOff x="1371600" y="838200"/>
                <a:chExt cx="3032002" cy="1906587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2133600" y="1066800"/>
                  <a:ext cx="2230786" cy="685800"/>
                  <a:chOff x="6096000" y="1295400"/>
                  <a:chExt cx="2230786" cy="685800"/>
                </a:xfrm>
              </p:grpSpPr>
              <p:cxnSp>
                <p:nvCxnSpPr>
                  <p:cNvPr id="16" name="Straight Arrow Connector 15"/>
                  <p:cNvCxnSpPr/>
                  <p:nvPr/>
                </p:nvCxnSpPr>
                <p:spPr bwMode="auto">
                  <a:xfrm rot="10800000" flipV="1">
                    <a:off x="6096000" y="1600200"/>
                    <a:ext cx="914400" cy="38100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010400" y="1295400"/>
                    <a:ext cx="1316386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 smtClean="0">
                        <a:latin typeface="+mn-lt"/>
                        <a:cs typeface="Arial" pitchFamily="34" charset="0"/>
                      </a:rPr>
                      <a:t>FEEDTHROUGH</a:t>
                    </a:r>
                    <a:endParaRPr lang="en-US" sz="1400" b="1" dirty="0">
                      <a:latin typeface="+mn-lt"/>
                      <a:cs typeface="Arial" pitchFamily="34" charset="0"/>
                    </a:endParaRPr>
                  </a:p>
                </p:txBody>
              </p:sp>
              <p:cxnSp>
                <p:nvCxnSpPr>
                  <p:cNvPr id="18" name="Straight Arrow Connector 17"/>
                  <p:cNvCxnSpPr/>
                  <p:nvPr/>
                </p:nvCxnSpPr>
                <p:spPr bwMode="auto">
                  <a:xfrm>
                    <a:off x="7010400" y="1600200"/>
                    <a:ext cx="1219200" cy="1587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19"/>
                <p:cNvGrpSpPr/>
                <p:nvPr/>
              </p:nvGrpSpPr>
              <p:grpSpPr>
                <a:xfrm>
                  <a:off x="2514600" y="2286000"/>
                  <a:ext cx="1889002" cy="458787"/>
                  <a:chOff x="6248400" y="1828800"/>
                  <a:chExt cx="1889002" cy="458787"/>
                </a:xfrm>
              </p:grpSpPr>
              <p:cxnSp>
                <p:nvCxnSpPr>
                  <p:cNvPr id="21" name="Straight Arrow Connector 20"/>
                  <p:cNvCxnSpPr/>
                  <p:nvPr/>
                </p:nvCxnSpPr>
                <p:spPr bwMode="auto">
                  <a:xfrm rot="10800000">
                    <a:off x="6248400" y="1828800"/>
                    <a:ext cx="533400" cy="45720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05600" y="1978223"/>
                    <a:ext cx="1431802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 smtClean="0">
                        <a:latin typeface="+mn-lt"/>
                        <a:cs typeface="Arial" pitchFamily="34" charset="0"/>
                      </a:rPr>
                      <a:t>COOLING BLOCK</a:t>
                    </a:r>
                    <a:endParaRPr lang="en-US" sz="1400" b="1" dirty="0">
                      <a:latin typeface="+mn-lt"/>
                      <a:cs typeface="Arial" pitchFamily="34" charset="0"/>
                    </a:endParaRPr>
                  </a:p>
                </p:txBody>
              </p:sp>
              <p:cxnSp>
                <p:nvCxnSpPr>
                  <p:cNvPr id="23" name="Straight Arrow Connector 22"/>
                  <p:cNvCxnSpPr/>
                  <p:nvPr/>
                </p:nvCxnSpPr>
                <p:spPr bwMode="auto">
                  <a:xfrm>
                    <a:off x="6781800" y="2286000"/>
                    <a:ext cx="1219200" cy="1587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" name="Group 28"/>
                <p:cNvGrpSpPr/>
                <p:nvPr/>
              </p:nvGrpSpPr>
              <p:grpSpPr>
                <a:xfrm>
                  <a:off x="1371600" y="838200"/>
                  <a:ext cx="857183" cy="685800"/>
                  <a:chOff x="1295400" y="2209800"/>
                  <a:chExt cx="857183" cy="685800"/>
                </a:xfrm>
              </p:grpSpPr>
              <p:cxnSp>
                <p:nvCxnSpPr>
                  <p:cNvPr id="26" name="Straight Arrow Connector 25"/>
                  <p:cNvCxnSpPr/>
                  <p:nvPr/>
                </p:nvCxnSpPr>
                <p:spPr bwMode="auto">
                  <a:xfrm rot="5400000">
                    <a:off x="1181100" y="2628900"/>
                    <a:ext cx="381000" cy="15240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71600" y="2209800"/>
                    <a:ext cx="780983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 smtClean="0">
                        <a:latin typeface="+mn-lt"/>
                        <a:cs typeface="Arial" pitchFamily="34" charset="0"/>
                      </a:rPr>
                      <a:t>AS DISK</a:t>
                    </a:r>
                    <a:endParaRPr lang="en-US" sz="1400" b="1" dirty="0">
                      <a:latin typeface="+mn-lt"/>
                      <a:cs typeface="Arial" pitchFamily="34" charset="0"/>
                    </a:endParaRPr>
                  </a:p>
                </p:txBody>
              </p:sp>
              <p:cxnSp>
                <p:nvCxnSpPr>
                  <p:cNvPr id="28" name="Straight Arrow Connector 27"/>
                  <p:cNvCxnSpPr/>
                  <p:nvPr/>
                </p:nvCxnSpPr>
                <p:spPr bwMode="auto">
                  <a:xfrm>
                    <a:off x="1447800" y="2514600"/>
                    <a:ext cx="609600" cy="1588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143000" y="156230"/>
            <a:ext cx="6172200" cy="60577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rgbClr val="CCFFFF"/>
                </a:solidFill>
                <a:cs typeface="Arial" pitchFamily="34" charset="0"/>
              </a:rPr>
              <a:t>PSI-XFEL X-BAND STRUCTURE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761978" y="987425"/>
            <a:ext cx="7390869" cy="5599529"/>
            <a:chOff x="761978" y="987425"/>
            <a:chExt cx="7390869" cy="5599529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968190" y="6248400"/>
              <a:ext cx="6880410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i="1" dirty="0" smtClean="0">
                  <a:solidFill>
                    <a:schemeClr val="tx1"/>
                  </a:solidFill>
                  <a:latin typeface="GOST Common" pitchFamily="34" charset="0"/>
                  <a:cs typeface="Arial" pitchFamily="34" charset="0"/>
                </a:rPr>
                <a:t>11.994 GHZ,  73 cells,  non-damped,  sealed,  disks Ø65mm,  push-pull tuning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61978" y="987425"/>
              <a:ext cx="7390869" cy="5035828"/>
              <a:chOff x="761978" y="987425"/>
              <a:chExt cx="7390869" cy="5035828"/>
            </a:xfrm>
          </p:grpSpPr>
          <p:pic>
            <p:nvPicPr>
              <p:cNvPr id="8199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1978" y="1447664"/>
                <a:ext cx="7390869" cy="4192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200" name="Group 104"/>
              <p:cNvGrpSpPr>
                <a:grpSpLocks/>
              </p:cNvGrpSpPr>
              <p:nvPr/>
            </p:nvGrpSpPr>
            <p:grpSpPr bwMode="auto">
              <a:xfrm>
                <a:off x="990560" y="987425"/>
                <a:ext cx="7010438" cy="5035828"/>
                <a:chOff x="990598" y="987623"/>
                <a:chExt cx="7010942" cy="5035154"/>
              </a:xfrm>
            </p:grpSpPr>
            <p:grpSp>
              <p:nvGrpSpPr>
                <p:cNvPr id="8201" name="Group 18"/>
                <p:cNvGrpSpPr>
                  <a:grpSpLocks/>
                </p:cNvGrpSpPr>
                <p:nvPr/>
              </p:nvGrpSpPr>
              <p:grpSpPr bwMode="auto">
                <a:xfrm>
                  <a:off x="6096001" y="990600"/>
                  <a:ext cx="1828799" cy="990600"/>
                  <a:chOff x="3321721" y="1008194"/>
                  <a:chExt cx="1828799" cy="990600"/>
                </a:xfrm>
              </p:grpSpPr>
              <p:cxnSp>
                <p:nvCxnSpPr>
                  <p:cNvPr id="14" name="Straight Arrow Connector 13"/>
                  <p:cNvCxnSpPr/>
                  <p:nvPr/>
                </p:nvCxnSpPr>
                <p:spPr bwMode="auto">
                  <a:xfrm rot="5400000">
                    <a:off x="3215033" y="1402783"/>
                    <a:ext cx="703168" cy="48898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227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18718" y="1008194"/>
                    <a:ext cx="1431802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>
                        <a:latin typeface="+mn-lt"/>
                        <a:cs typeface="Arial" pitchFamily="34" charset="0"/>
                      </a:rPr>
                      <a:t>COOLING BLOCK</a:t>
                    </a:r>
                  </a:p>
                </p:txBody>
              </p:sp>
              <p:cxnSp>
                <p:nvCxnSpPr>
                  <p:cNvPr id="16" name="Straight Arrow Connector 15"/>
                  <p:cNvCxnSpPr/>
                  <p:nvPr/>
                </p:nvCxnSpPr>
                <p:spPr bwMode="auto">
                  <a:xfrm>
                    <a:off x="3811109" y="1295691"/>
                    <a:ext cx="1219287" cy="1587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02" name="Group 21"/>
                <p:cNvGrpSpPr>
                  <a:grpSpLocks/>
                </p:cNvGrpSpPr>
                <p:nvPr/>
              </p:nvGrpSpPr>
              <p:grpSpPr bwMode="auto">
                <a:xfrm>
                  <a:off x="5334000" y="3962200"/>
                  <a:ext cx="2667540" cy="2060536"/>
                  <a:chOff x="3526331" y="-744606"/>
                  <a:chExt cx="2667540" cy="2060536"/>
                </a:xfrm>
              </p:grpSpPr>
              <p:cxnSp>
                <p:nvCxnSpPr>
                  <p:cNvPr id="23" name="Straight Arrow Connector 22"/>
                  <p:cNvCxnSpPr/>
                  <p:nvPr/>
                </p:nvCxnSpPr>
                <p:spPr bwMode="auto">
                  <a:xfrm rot="16200000" flipV="1">
                    <a:off x="4441357" y="-439996"/>
                    <a:ext cx="2057124" cy="1447904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224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26331" y="1008194"/>
                    <a:ext cx="2427443" cy="30773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latin typeface="+mn-lt"/>
                        <a:cs typeface="Arial" pitchFamily="34" charset="0"/>
                      </a:rPr>
                      <a:t>WITZENMANN FLEXIBLE HOSE</a:t>
                    </a:r>
                  </a:p>
                </p:txBody>
              </p:sp>
              <p:cxnSp>
                <p:nvCxnSpPr>
                  <p:cNvPr id="25" name="Straight Arrow Connector 24"/>
                  <p:cNvCxnSpPr/>
                  <p:nvPr/>
                </p:nvCxnSpPr>
                <p:spPr bwMode="auto">
                  <a:xfrm>
                    <a:off x="3602885" y="1312518"/>
                    <a:ext cx="2590986" cy="1588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03" name="Group 35"/>
                <p:cNvGrpSpPr>
                  <a:grpSpLocks/>
                </p:cNvGrpSpPr>
                <p:nvPr/>
              </p:nvGrpSpPr>
              <p:grpSpPr bwMode="auto">
                <a:xfrm>
                  <a:off x="990598" y="990600"/>
                  <a:ext cx="1905002" cy="1143000"/>
                  <a:chOff x="3718718" y="1008194"/>
                  <a:chExt cx="1905002" cy="1143000"/>
                </a:xfrm>
              </p:grpSpPr>
              <p:cxnSp>
                <p:nvCxnSpPr>
                  <p:cNvPr id="37" name="Straight Arrow Connector 36"/>
                  <p:cNvCxnSpPr/>
                  <p:nvPr/>
                </p:nvCxnSpPr>
                <p:spPr bwMode="auto">
                  <a:xfrm rot="16200000" flipH="1">
                    <a:off x="5052439" y="1579784"/>
                    <a:ext cx="838088" cy="30482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221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18718" y="1008194"/>
                    <a:ext cx="1714572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>
                        <a:latin typeface="+mn-lt"/>
                        <a:cs typeface="Arial" pitchFamily="34" charset="0"/>
                      </a:rPr>
                      <a:t>LEGRIS CONNECTOR</a:t>
                    </a:r>
                  </a:p>
                </p:txBody>
              </p:sp>
              <p:cxnSp>
                <p:nvCxnSpPr>
                  <p:cNvPr id="39" name="Straight Arrow Connector 38"/>
                  <p:cNvCxnSpPr/>
                  <p:nvPr/>
                </p:nvCxnSpPr>
                <p:spPr bwMode="auto">
                  <a:xfrm>
                    <a:off x="3794963" y="1313151"/>
                    <a:ext cx="1524109" cy="1588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04" name="Group 89"/>
                <p:cNvGrpSpPr>
                  <a:grpSpLocks/>
                </p:cNvGrpSpPr>
                <p:nvPr/>
              </p:nvGrpSpPr>
              <p:grpSpPr bwMode="auto">
                <a:xfrm>
                  <a:off x="1143049" y="4343149"/>
                  <a:ext cx="2232883" cy="1679586"/>
                  <a:chOff x="1143049" y="4343149"/>
                  <a:chExt cx="2232883" cy="1679586"/>
                </a:xfrm>
              </p:grpSpPr>
              <p:grpSp>
                <p:nvGrpSpPr>
                  <p:cNvPr id="8215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1676487" y="4952667"/>
                    <a:ext cx="1699445" cy="1070068"/>
                    <a:chOff x="3718807" y="245862"/>
                    <a:chExt cx="1699445" cy="1070068"/>
                  </a:xfrm>
                </p:grpSpPr>
                <p:cxnSp>
                  <p:nvCxnSpPr>
                    <p:cNvPr id="56" name="Straight Arrow Connector 55"/>
                    <p:cNvCxnSpPr/>
                    <p:nvPr/>
                  </p:nvCxnSpPr>
                  <p:spPr bwMode="auto">
                    <a:xfrm rot="16200000" flipV="1">
                      <a:off x="3223581" y="741088"/>
                      <a:ext cx="1066657" cy="7620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218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34628" y="1008194"/>
                      <a:ext cx="1583624" cy="30773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 dirty="0">
                          <a:latin typeface="+mn-lt"/>
                          <a:cs typeface="Arial" pitchFamily="34" charset="0"/>
                        </a:rPr>
                        <a:t>VACUUM FLANGES</a:t>
                      </a:r>
                    </a:p>
                  </p:txBody>
                </p:sp>
                <p:cxnSp>
                  <p:nvCxnSpPr>
                    <p:cNvPr id="58" name="Straight Arrow Connector 57"/>
                    <p:cNvCxnSpPr/>
                    <p:nvPr/>
                  </p:nvCxnSpPr>
                  <p:spPr bwMode="auto">
                    <a:xfrm>
                      <a:off x="3795012" y="1312519"/>
                      <a:ext cx="1447904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62" name="Straight Arrow Connector 61"/>
                  <p:cNvCxnSpPr/>
                  <p:nvPr/>
                </p:nvCxnSpPr>
                <p:spPr bwMode="auto">
                  <a:xfrm rot="16200000" flipV="1">
                    <a:off x="609783" y="4876415"/>
                    <a:ext cx="1676175" cy="609644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05" name="Group 88"/>
                <p:cNvGrpSpPr>
                  <a:grpSpLocks/>
                </p:cNvGrpSpPr>
                <p:nvPr/>
              </p:nvGrpSpPr>
              <p:grpSpPr bwMode="auto">
                <a:xfrm>
                  <a:off x="3347062" y="987623"/>
                  <a:ext cx="2244686" cy="2441248"/>
                  <a:chOff x="3347062" y="987623"/>
                  <a:chExt cx="2244686" cy="2441248"/>
                </a:xfrm>
              </p:grpSpPr>
              <p:grpSp>
                <p:nvGrpSpPr>
                  <p:cNvPr id="8210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3347062" y="987623"/>
                    <a:ext cx="2244686" cy="1831730"/>
                    <a:chOff x="3693319" y="1008194"/>
                    <a:chExt cx="2244686" cy="1831730"/>
                  </a:xfrm>
                </p:grpSpPr>
                <p:cxnSp>
                  <p:nvCxnSpPr>
                    <p:cNvPr id="47" name="Straight Arrow Connector 46"/>
                    <p:cNvCxnSpPr/>
                    <p:nvPr/>
                  </p:nvCxnSpPr>
                  <p:spPr bwMode="auto">
                    <a:xfrm>
                      <a:off x="3794521" y="1312953"/>
                      <a:ext cx="1886085" cy="1526971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213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693319" y="1008194"/>
                      <a:ext cx="2244686" cy="30773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 dirty="0">
                          <a:latin typeface="+mn-lt"/>
                          <a:cs typeface="Arial" pitchFamily="34" charset="0"/>
                        </a:rPr>
                        <a:t>WFM CELLS ( 36-45,  63-72 )</a:t>
                      </a:r>
                    </a:p>
                  </p:txBody>
                </p:sp>
                <p:cxnSp>
                  <p:nvCxnSpPr>
                    <p:cNvPr id="49" name="Straight Arrow Connector 48"/>
                    <p:cNvCxnSpPr/>
                    <p:nvPr/>
                  </p:nvCxnSpPr>
                  <p:spPr bwMode="auto">
                    <a:xfrm>
                      <a:off x="3794521" y="1312953"/>
                      <a:ext cx="1906725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none" w="med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2" name="Straight Arrow Connector 71"/>
                  <p:cNvCxnSpPr/>
                  <p:nvPr/>
                </p:nvCxnSpPr>
                <p:spPr bwMode="auto">
                  <a:xfrm rot="16200000" flipH="1">
                    <a:off x="2671347" y="2061361"/>
                    <a:ext cx="2133314" cy="60170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06" name="Group 93"/>
                <p:cNvGrpSpPr>
                  <a:grpSpLocks/>
                </p:cNvGrpSpPr>
                <p:nvPr/>
              </p:nvGrpSpPr>
              <p:grpSpPr bwMode="auto">
                <a:xfrm>
                  <a:off x="3657600" y="3429000"/>
                  <a:ext cx="1600200" cy="2593777"/>
                  <a:chOff x="3587304" y="-1277806"/>
                  <a:chExt cx="1600200" cy="2593777"/>
                </a:xfrm>
              </p:grpSpPr>
              <p:cxnSp>
                <p:nvCxnSpPr>
                  <p:cNvPr id="95" name="Straight Arrow Connector 94"/>
                  <p:cNvCxnSpPr/>
                  <p:nvPr/>
                </p:nvCxnSpPr>
                <p:spPr bwMode="auto">
                  <a:xfrm rot="16200000" flipV="1">
                    <a:off x="2452656" y="-143058"/>
                    <a:ext cx="2590453" cy="320698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208" name="Text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71118" y="1008194"/>
                    <a:ext cx="1316386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latin typeface="+mn-lt"/>
                        <a:cs typeface="Arial" pitchFamily="34" charset="0"/>
                      </a:rPr>
                      <a:t>FEEDTHROUGH</a:t>
                    </a:r>
                  </a:p>
                </p:txBody>
              </p:sp>
              <p:cxnSp>
                <p:nvCxnSpPr>
                  <p:cNvPr id="97" name="Straight Arrow Connector 96"/>
                  <p:cNvCxnSpPr/>
                  <p:nvPr/>
                </p:nvCxnSpPr>
                <p:spPr bwMode="auto">
                  <a:xfrm flipV="1">
                    <a:off x="3908231" y="1312518"/>
                    <a:ext cx="1258978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38" name="Slide Number Placeholder 3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CFCA5D-5615-427E-AD31-E8BFC2C9E9F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1979</TotalTime>
  <Words>1172</Words>
  <Application>Microsoft Office PowerPoint</Application>
  <PresentationFormat>On-screen Show (4:3)</PresentationFormat>
  <Paragraphs>255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template</vt:lpstr>
      <vt:lpstr>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tiia</dc:creator>
  <cp:lastModifiedBy>riddone germana</cp:lastModifiedBy>
  <cp:revision>301</cp:revision>
  <dcterms:created xsi:type="dcterms:W3CDTF">2009-06-30T11:55:49Z</dcterms:created>
  <dcterms:modified xsi:type="dcterms:W3CDTF">2010-05-04T11:49:17Z</dcterms:modified>
</cp:coreProperties>
</file>