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56" r:id="rId4"/>
    <p:sldId id="257" r:id="rId5"/>
    <p:sldId id="258" r:id="rId6"/>
    <p:sldId id="295" r:id="rId7"/>
    <p:sldId id="298" r:id="rId8"/>
    <p:sldId id="299" r:id="rId9"/>
    <p:sldId id="300" r:id="rId10"/>
    <p:sldId id="302" r:id="rId11"/>
    <p:sldId id="303" r:id="rId12"/>
    <p:sldId id="306" r:id="rId13"/>
    <p:sldId id="307" r:id="rId14"/>
    <p:sldId id="270" r:id="rId15"/>
    <p:sldId id="271"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40"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6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0BBD125-656B-45D5-8B68-4AB069BB746B}"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BBD125-656B-45D5-8B68-4AB069BB746B}"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BBD125-656B-45D5-8B68-4AB069BB746B}"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BBD125-656B-45D5-8B68-4AB069BB746B}"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BBD125-656B-45D5-8B68-4AB069BB746B}"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0BBD125-656B-45D5-8B68-4AB069BB746B}"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0BBD125-656B-45D5-8B68-4AB069BB746B}" type="datetimeFigureOut">
              <a:rPr lang="en-US" smtClean="0"/>
              <a:t>10/31/2018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0BBD125-656B-45D5-8B68-4AB069BB746B}" type="datetimeFigureOut">
              <a:rPr lang="en-US" smtClean="0"/>
              <a:t>10/31/2018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BD125-656B-45D5-8B68-4AB069BB746B}" type="datetimeFigureOut">
              <a:rPr lang="en-US" smtClean="0"/>
              <a:t>10/31/2018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BBD125-656B-45D5-8B68-4AB069BB746B}"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BBD125-656B-45D5-8B68-4AB069BB746B}"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00F0E-E01F-4995-A53A-3C429AAE3B1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BBD125-656B-45D5-8B68-4AB069BB746B}" type="datetimeFigureOut">
              <a:rPr lang="en-US" smtClean="0"/>
              <a:t>10/31/2018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00F0E-E01F-4995-A53A-3C429AAE3B1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tiff"/><Relationship Id="rId7" Type="http://schemas.openxmlformats.org/officeDocument/2006/relationships/image" Target="../media/image16.jpeg"/><Relationship Id="rId2" Type="http://schemas.openxmlformats.org/officeDocument/2006/relationships/image" Target="../media/image11.tiff"/><Relationship Id="rId1" Type="http://schemas.openxmlformats.org/officeDocument/2006/relationships/slideLayout" Target="../slideLayouts/slideLayout2.xml"/><Relationship Id="rId6" Type="http://schemas.openxmlformats.org/officeDocument/2006/relationships/image" Target="../media/image15.tiff"/><Relationship Id="rId5" Type="http://schemas.openxmlformats.org/officeDocument/2006/relationships/image" Target="../media/image14.tiff"/><Relationship Id="rId4" Type="http://schemas.openxmlformats.org/officeDocument/2006/relationships/image" Target="../media/image13.tiff"/></Relationships>
</file>

<file path=ppt/slides/_rels/slide11.xml.rels><?xml version="1.0" encoding="UTF-8" standalone="yes"?>
<Relationships xmlns="http://schemas.openxmlformats.org/package/2006/relationships"><Relationship Id="rId3" Type="http://schemas.openxmlformats.org/officeDocument/2006/relationships/image" Target="../media/image18.TIF"/><Relationship Id="rId2" Type="http://schemas.openxmlformats.org/officeDocument/2006/relationships/image" Target="../media/image17.tif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0.tiff"/><Relationship Id="rId1" Type="http://schemas.openxmlformats.org/officeDocument/2006/relationships/slideLayout" Target="../slideLayouts/slideLayout2.xml"/><Relationship Id="rId4" Type="http://schemas.openxmlformats.org/officeDocument/2006/relationships/image" Target="../media/image22.tiff"/></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image" Target="../media/image25.tiff"/><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tiff"/></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hyperlink" Target="file:///F:\INO\presentation\DAE-DST-Detector.pptx" TargetMode="External"/><Relationship Id="rId7" Type="http://schemas.openxmlformats.org/officeDocument/2006/relationships/image" Target="../media/image39.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87362"/>
          </a:xfrm>
        </p:spPr>
        <p:txBody>
          <a:bodyPr>
            <a:noAutofit/>
          </a:bodyPr>
          <a:lstStyle/>
          <a:p>
            <a:r>
              <a:rPr lang="en-US" sz="2800" b="1" i="1" dirty="0">
                <a:solidFill>
                  <a:srgbClr val="C00000"/>
                </a:solidFill>
              </a:rPr>
              <a:t>A short history leading to Annex II</a:t>
            </a:r>
          </a:p>
        </p:txBody>
      </p:sp>
      <p:sp>
        <p:nvSpPr>
          <p:cNvPr id="3" name="Content Placeholder 2"/>
          <p:cNvSpPr>
            <a:spLocks noGrp="1"/>
          </p:cNvSpPr>
          <p:nvPr>
            <p:ph idx="1"/>
          </p:nvPr>
        </p:nvSpPr>
        <p:spPr>
          <a:xfrm>
            <a:off x="228600" y="762000"/>
            <a:ext cx="8686800" cy="5791200"/>
          </a:xfrm>
        </p:spPr>
        <p:txBody>
          <a:bodyPr>
            <a:normAutofit fontScale="92500" lnSpcReduction="20000"/>
          </a:bodyPr>
          <a:lstStyle/>
          <a:p>
            <a:r>
              <a:rPr lang="en-US" sz="2000" b="1" dirty="0">
                <a:solidFill>
                  <a:srgbClr val="002060"/>
                </a:solidFill>
              </a:rPr>
              <a:t>2003:</a:t>
            </a:r>
          </a:p>
          <a:p>
            <a:pPr lvl="0"/>
            <a:r>
              <a:rPr lang="en-US" sz="2000" dirty="0" err="1">
                <a:solidFill>
                  <a:srgbClr val="7030A0"/>
                </a:solidFill>
              </a:rPr>
              <a:t>Fermilab</a:t>
            </a:r>
            <a:r>
              <a:rPr lang="en-US" sz="2000" dirty="0">
                <a:solidFill>
                  <a:srgbClr val="7030A0"/>
                </a:solidFill>
              </a:rPr>
              <a:t> &amp; Indian researchers started a dialogue for future collaboration in the area of particle accelerator (High intensity Superconducting Proton Accelerator) and in particle physics.</a:t>
            </a:r>
          </a:p>
          <a:p>
            <a:pPr lvl="0"/>
            <a:r>
              <a:rPr lang="en-US" sz="2000" dirty="0">
                <a:solidFill>
                  <a:schemeClr val="accent5">
                    <a:lumMod val="50000"/>
                  </a:schemeClr>
                </a:solidFill>
              </a:rPr>
              <a:t>Indo-US interaction meeting  for collaborative research on Linear Collider &amp; Neutrino Physics sponsored by DST  was organized at INSA  premises at New Delhi.</a:t>
            </a:r>
          </a:p>
          <a:p>
            <a:r>
              <a:rPr lang="en-US" sz="2000" b="1" dirty="0">
                <a:solidFill>
                  <a:srgbClr val="002060"/>
                </a:solidFill>
              </a:rPr>
              <a:t>2005:    </a:t>
            </a:r>
          </a:p>
          <a:p>
            <a:pPr lvl="0"/>
            <a:r>
              <a:rPr lang="en-US" sz="2000" b="1" dirty="0">
                <a:solidFill>
                  <a:srgbClr val="7030A0"/>
                </a:solidFill>
              </a:rPr>
              <a:t>Agreement on Science &amp; Technology Cooperation between US &amp; India was signed at Washington  DC  on October 17. This is a broad umbrella agreement.</a:t>
            </a:r>
          </a:p>
          <a:p>
            <a:r>
              <a:rPr lang="en-US" sz="2000" b="1" dirty="0">
                <a:solidFill>
                  <a:srgbClr val="002060"/>
                </a:solidFill>
              </a:rPr>
              <a:t>2006:</a:t>
            </a:r>
          </a:p>
          <a:p>
            <a:pPr lvl="0"/>
            <a:r>
              <a:rPr lang="en-US" sz="2000" dirty="0">
                <a:solidFill>
                  <a:schemeClr val="accent5">
                    <a:lumMod val="50000"/>
                  </a:schemeClr>
                </a:solidFill>
              </a:rPr>
              <a:t>DOE &amp; DAE-DST gave approval to setup an Institute to Institute </a:t>
            </a:r>
            <a:r>
              <a:rPr lang="en-US" sz="2000" dirty="0" err="1">
                <a:solidFill>
                  <a:schemeClr val="accent5">
                    <a:lumMod val="50000"/>
                  </a:schemeClr>
                </a:solidFill>
              </a:rPr>
              <a:t>MoU</a:t>
            </a:r>
            <a:r>
              <a:rPr lang="en-US" sz="2000" dirty="0">
                <a:solidFill>
                  <a:schemeClr val="accent5">
                    <a:lumMod val="50000"/>
                  </a:schemeClr>
                </a:solidFill>
              </a:rPr>
              <a:t> to collaborate on ILC and more specifically for the development of superconducting radio frequency </a:t>
            </a:r>
            <a:r>
              <a:rPr lang="en-US" sz="2000" dirty="0" err="1">
                <a:solidFill>
                  <a:schemeClr val="accent5">
                    <a:lumMod val="50000"/>
                  </a:schemeClr>
                </a:solidFill>
              </a:rPr>
              <a:t>linac</a:t>
            </a:r>
            <a:r>
              <a:rPr lang="en-US" sz="2000" dirty="0">
                <a:solidFill>
                  <a:schemeClr val="accent5">
                    <a:lumMod val="50000"/>
                  </a:schemeClr>
                </a:solidFill>
              </a:rPr>
              <a:t>.</a:t>
            </a:r>
          </a:p>
          <a:p>
            <a:r>
              <a:rPr lang="en-US" sz="2000" b="1" dirty="0">
                <a:solidFill>
                  <a:srgbClr val="002060"/>
                </a:solidFill>
              </a:rPr>
              <a:t>2009:</a:t>
            </a:r>
          </a:p>
          <a:p>
            <a:pPr lvl="0"/>
            <a:r>
              <a:rPr lang="en-US" sz="2000" dirty="0">
                <a:solidFill>
                  <a:srgbClr val="7030A0"/>
                </a:solidFill>
              </a:rPr>
              <a:t>DAE laboratories &amp; Fermi lab signed an addendum to the </a:t>
            </a:r>
            <a:r>
              <a:rPr lang="en-US" sz="2000" dirty="0" err="1">
                <a:solidFill>
                  <a:srgbClr val="7030A0"/>
                </a:solidFill>
              </a:rPr>
              <a:t>MoU</a:t>
            </a:r>
            <a:r>
              <a:rPr lang="en-US" sz="2000" dirty="0">
                <a:solidFill>
                  <a:srgbClr val="7030A0"/>
                </a:solidFill>
              </a:rPr>
              <a:t>. Followed by several other addendum in the subsequent years.</a:t>
            </a:r>
          </a:p>
          <a:p>
            <a:r>
              <a:rPr lang="en-US" sz="2000" b="1" dirty="0">
                <a:solidFill>
                  <a:srgbClr val="002060"/>
                </a:solidFill>
              </a:rPr>
              <a:t>2010:    </a:t>
            </a:r>
          </a:p>
          <a:p>
            <a:pPr lvl="0"/>
            <a:r>
              <a:rPr lang="en-US" sz="2000" dirty="0">
                <a:solidFill>
                  <a:schemeClr val="accent5">
                    <a:lumMod val="50000"/>
                  </a:schemeClr>
                </a:solidFill>
              </a:rPr>
              <a:t>DST approved  participation of Indian Universities in the Fermi lab ongoing neutrino programs like NOVA, MIPP etc. This helped several Indian Universities to send students to Fermi lab in subsequent years.</a:t>
            </a:r>
          </a:p>
          <a:p>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800" b="1" i="1" dirty="0">
                <a:solidFill>
                  <a:srgbClr val="FF0000"/>
                </a:solidFill>
                <a:effectLst>
                  <a:outerShdw blurRad="38100" dist="38100" dir="2700000" algn="tl">
                    <a:srgbClr val="000000">
                      <a:alpha val="43137"/>
                    </a:srgbClr>
                  </a:outerShdw>
                </a:effectLst>
              </a:rPr>
              <a:t>KGF Phase I Nucleon Decay Detector (1979-1992)</a:t>
            </a:r>
          </a:p>
        </p:txBody>
      </p:sp>
      <p:pic>
        <p:nvPicPr>
          <p:cNvPr id="4" name="Content Placeholder 3" descr="KGF15.TIF"/>
          <p:cNvPicPr>
            <a:picLocks noGrp="1" noChangeAspect="1"/>
          </p:cNvPicPr>
          <p:nvPr>
            <p:ph idx="1"/>
          </p:nvPr>
        </p:nvPicPr>
        <p:blipFill>
          <a:blip r:embed="rId2" cstate="print"/>
          <a:stretch>
            <a:fillRect/>
          </a:stretch>
        </p:blipFill>
        <p:spPr>
          <a:xfrm>
            <a:off x="381000" y="1027430"/>
            <a:ext cx="1865260" cy="2553970"/>
          </a:xfrm>
        </p:spPr>
      </p:pic>
      <p:pic>
        <p:nvPicPr>
          <p:cNvPr id="5" name="Picture 4" descr="KGF54.TIF"/>
          <p:cNvPicPr>
            <a:picLocks noChangeAspect="1"/>
          </p:cNvPicPr>
          <p:nvPr/>
        </p:nvPicPr>
        <p:blipFill>
          <a:blip r:embed="rId3" cstate="print"/>
          <a:stretch>
            <a:fillRect/>
          </a:stretch>
        </p:blipFill>
        <p:spPr>
          <a:xfrm>
            <a:off x="2438400" y="1066800"/>
            <a:ext cx="2895600" cy="2024941"/>
          </a:xfrm>
          <a:prstGeom prst="rect">
            <a:avLst/>
          </a:prstGeom>
        </p:spPr>
      </p:pic>
      <p:pic>
        <p:nvPicPr>
          <p:cNvPr id="6" name="Picture 5" descr="KGF16.TIF"/>
          <p:cNvPicPr>
            <a:picLocks noChangeAspect="1"/>
          </p:cNvPicPr>
          <p:nvPr/>
        </p:nvPicPr>
        <p:blipFill>
          <a:blip r:embed="rId4" cstate="print"/>
          <a:stretch>
            <a:fillRect/>
          </a:stretch>
        </p:blipFill>
        <p:spPr>
          <a:xfrm>
            <a:off x="5791200" y="1295400"/>
            <a:ext cx="2870200" cy="2057400"/>
          </a:xfrm>
          <a:prstGeom prst="rect">
            <a:avLst/>
          </a:prstGeom>
        </p:spPr>
      </p:pic>
      <p:pic>
        <p:nvPicPr>
          <p:cNvPr id="7" name="Picture 6" descr="KGF35.TIF"/>
          <p:cNvPicPr>
            <a:picLocks noChangeAspect="1"/>
          </p:cNvPicPr>
          <p:nvPr/>
        </p:nvPicPr>
        <p:blipFill>
          <a:blip r:embed="rId5" cstate="print"/>
          <a:stretch>
            <a:fillRect/>
          </a:stretch>
        </p:blipFill>
        <p:spPr>
          <a:xfrm>
            <a:off x="6019800" y="4343620"/>
            <a:ext cx="2943977" cy="2057400"/>
          </a:xfrm>
          <a:prstGeom prst="rect">
            <a:avLst/>
          </a:prstGeom>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71025" y="3352800"/>
            <a:ext cx="2382886" cy="3517595"/>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2400" y="4321626"/>
            <a:ext cx="2971800" cy="2079394"/>
          </a:xfrm>
          <a:prstGeom prst="rect">
            <a:avLst/>
          </a:prstGeom>
        </p:spPr>
      </p:pic>
    </p:spTree>
    <p:extLst>
      <p:ext uri="{BB962C8B-B14F-4D97-AF65-F5344CB8AC3E}">
        <p14:creationId xmlns:p14="http://schemas.microsoft.com/office/powerpoint/2010/main" val="1485265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533400"/>
          </a:xfrm>
        </p:spPr>
        <p:txBody>
          <a:bodyPr>
            <a:noAutofit/>
          </a:bodyPr>
          <a:lstStyle/>
          <a:p>
            <a:r>
              <a:rPr lang="en-IN" sz="2800" b="1" i="1" dirty="0">
                <a:solidFill>
                  <a:srgbClr val="FF0000"/>
                </a:solidFill>
              </a:rPr>
              <a:t>KGF Phase-I  Nucleon Decay Detector</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2438" y="838200"/>
            <a:ext cx="4166779" cy="283665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307" y="956343"/>
            <a:ext cx="4096092" cy="2838958"/>
          </a:xfrm>
          <a:prstGeom prst="rect">
            <a:avLst/>
          </a:prstGeom>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6937" y="3827256"/>
            <a:ext cx="435292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282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2800" b="1" i="1" dirty="0">
                <a:solidFill>
                  <a:srgbClr val="FF0000"/>
                </a:solidFill>
                <a:effectLst>
                  <a:outerShdw blurRad="38100" dist="38100" dir="2700000" algn="tl">
                    <a:srgbClr val="000000">
                      <a:alpha val="43137"/>
                    </a:srgbClr>
                  </a:outerShdw>
                </a:effectLst>
              </a:rPr>
              <a:t>KGF Phase-II Nucleon decay Experiment 1984-1992</a:t>
            </a:r>
          </a:p>
        </p:txBody>
      </p:sp>
      <p:pic>
        <p:nvPicPr>
          <p:cNvPr id="4" name="Picture 3" descr="KGF7.TIF"/>
          <p:cNvPicPr>
            <a:picLocks noChangeAspect="1"/>
          </p:cNvPicPr>
          <p:nvPr/>
        </p:nvPicPr>
        <p:blipFill>
          <a:blip r:embed="rId2" cstate="print"/>
          <a:stretch>
            <a:fillRect/>
          </a:stretch>
        </p:blipFill>
        <p:spPr>
          <a:xfrm>
            <a:off x="2664098" y="3808379"/>
            <a:ext cx="4038600" cy="2835262"/>
          </a:xfrm>
          <a:prstGeom prst="rect">
            <a:avLst/>
          </a:prstGeom>
        </p:spPr>
      </p:pic>
      <p:pic>
        <p:nvPicPr>
          <p:cNvPr id="5" name="Picture 4" descr="KGF11.TIF"/>
          <p:cNvPicPr>
            <a:picLocks noChangeAspect="1"/>
          </p:cNvPicPr>
          <p:nvPr/>
        </p:nvPicPr>
        <p:blipFill>
          <a:blip r:embed="rId3" cstate="print"/>
          <a:stretch>
            <a:fillRect/>
          </a:stretch>
        </p:blipFill>
        <p:spPr>
          <a:xfrm>
            <a:off x="4923503" y="1104324"/>
            <a:ext cx="3687097" cy="2561815"/>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999" y="1104324"/>
            <a:ext cx="3804199" cy="2561815"/>
          </a:xfrm>
          <a:prstGeom prst="rect">
            <a:avLst/>
          </a:prstGeom>
        </p:spPr>
      </p:pic>
    </p:spTree>
    <p:extLst>
      <p:ext uri="{BB962C8B-B14F-4D97-AF65-F5344CB8AC3E}">
        <p14:creationId xmlns:p14="http://schemas.microsoft.com/office/powerpoint/2010/main" val="1401554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63562"/>
          </a:xfrm>
        </p:spPr>
        <p:txBody>
          <a:bodyPr>
            <a:normAutofit/>
          </a:bodyPr>
          <a:lstStyle/>
          <a:p>
            <a:r>
              <a:rPr lang="en-IN" sz="2800" b="1" i="1" dirty="0">
                <a:solidFill>
                  <a:srgbClr val="C00000"/>
                </a:solidFill>
              </a:rPr>
              <a:t>Neutrino Events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40" y="2514600"/>
            <a:ext cx="4689091" cy="25908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9398" y="1509409"/>
            <a:ext cx="3648334" cy="4129391"/>
          </a:xfrm>
          <a:prstGeom prst="rect">
            <a:avLst/>
          </a:prstGeom>
        </p:spPr>
      </p:pic>
    </p:spTree>
    <p:extLst>
      <p:ext uri="{BB962C8B-B14F-4D97-AF65-F5344CB8AC3E}">
        <p14:creationId xmlns:p14="http://schemas.microsoft.com/office/powerpoint/2010/main" val="1009775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800" b="1" i="1" dirty="0">
                <a:solidFill>
                  <a:srgbClr val="FF0000"/>
                </a:solidFill>
                <a:effectLst>
                  <a:outerShdw blurRad="38100" dist="38100" dir="2700000" algn="tl">
                    <a:srgbClr val="000000">
                      <a:alpha val="43137"/>
                    </a:srgbClr>
                  </a:outerShdw>
                </a:effectLst>
              </a:rPr>
              <a:t>D</a:t>
            </a:r>
            <a:r>
              <a:rPr lang="en-US" sz="2800" b="1" i="1" dirty="0">
                <a:solidFill>
                  <a:srgbClr val="FF0000"/>
                </a:solidFill>
                <a:effectLst>
                  <a:outerShdw blurRad="38100" dist="38100" dir="2700000" algn="tl">
                    <a:srgbClr val="000000">
                      <a:alpha val="43137"/>
                    </a:srgbClr>
                  </a:outerShdw>
                </a:effectLst>
                <a:cs typeface="Tahoma" pitchFamily="34" charset="0"/>
              </a:rPr>
              <a:t>Ø Detector fabrication</a:t>
            </a:r>
            <a:endParaRPr lang="en-US" sz="2800" b="1" i="1" dirty="0">
              <a:solidFill>
                <a:srgbClr val="FF0000"/>
              </a:solidFill>
              <a:effectLst>
                <a:outerShdw blurRad="38100" dist="38100" dir="2700000" algn="tl">
                  <a:srgbClr val="000000">
                    <a:alpha val="43137"/>
                  </a:srgbClr>
                </a:outerShdw>
              </a:effectLst>
            </a:endParaRPr>
          </a:p>
        </p:txBody>
      </p:sp>
      <p:pic>
        <p:nvPicPr>
          <p:cNvPr id="4" name="Content Placeholder 3" descr="DZERO4.TIF"/>
          <p:cNvPicPr>
            <a:picLocks noGrp="1" noChangeAspect="1"/>
          </p:cNvPicPr>
          <p:nvPr>
            <p:ph idx="1"/>
          </p:nvPr>
        </p:nvPicPr>
        <p:blipFill>
          <a:blip r:embed="rId2" cstate="print"/>
          <a:stretch>
            <a:fillRect/>
          </a:stretch>
        </p:blipFill>
        <p:spPr>
          <a:xfrm>
            <a:off x="609600" y="1219200"/>
            <a:ext cx="2662428" cy="1697909"/>
          </a:xfrm>
        </p:spPr>
      </p:pic>
      <p:pic>
        <p:nvPicPr>
          <p:cNvPr id="5" name="Picture 4" descr="DZERO7.TIF"/>
          <p:cNvPicPr>
            <a:picLocks noChangeAspect="1"/>
          </p:cNvPicPr>
          <p:nvPr/>
        </p:nvPicPr>
        <p:blipFill>
          <a:blip r:embed="rId3" cstate="print"/>
          <a:stretch>
            <a:fillRect/>
          </a:stretch>
        </p:blipFill>
        <p:spPr>
          <a:xfrm>
            <a:off x="3733800" y="1219200"/>
            <a:ext cx="1987327" cy="3105848"/>
          </a:xfrm>
          <a:prstGeom prst="rect">
            <a:avLst/>
          </a:prstGeom>
        </p:spPr>
      </p:pic>
      <p:pic>
        <p:nvPicPr>
          <p:cNvPr id="6" name="Picture 5" descr="DZERO2.TIF"/>
          <p:cNvPicPr>
            <a:picLocks noChangeAspect="1"/>
          </p:cNvPicPr>
          <p:nvPr/>
        </p:nvPicPr>
        <p:blipFill>
          <a:blip r:embed="rId4" cstate="print"/>
          <a:stretch>
            <a:fillRect/>
          </a:stretch>
        </p:blipFill>
        <p:spPr>
          <a:xfrm>
            <a:off x="6019800" y="1295400"/>
            <a:ext cx="2738628" cy="1746504"/>
          </a:xfrm>
          <a:prstGeom prst="rect">
            <a:avLst/>
          </a:prstGeom>
        </p:spPr>
      </p:pic>
      <p:pic>
        <p:nvPicPr>
          <p:cNvPr id="7" name="Picture 6" descr="d0-farm-1.jpg"/>
          <p:cNvPicPr>
            <a:picLocks noChangeAspect="1"/>
          </p:cNvPicPr>
          <p:nvPr/>
        </p:nvPicPr>
        <p:blipFill>
          <a:blip r:embed="rId5" cstate="print"/>
          <a:stretch>
            <a:fillRect/>
          </a:stretch>
        </p:blipFill>
        <p:spPr>
          <a:xfrm>
            <a:off x="6096000" y="3733800"/>
            <a:ext cx="2768600" cy="2076450"/>
          </a:xfrm>
          <a:prstGeom prst="rect">
            <a:avLst/>
          </a:prstGeom>
        </p:spPr>
      </p:pic>
      <p:pic>
        <p:nvPicPr>
          <p:cNvPr id="8" name="Picture 3" descr="detector_wideview_in_hall_jan_01_professional_02"/>
          <p:cNvPicPr>
            <a:picLocks noChangeAspect="1" noChangeArrowheads="1"/>
          </p:cNvPicPr>
          <p:nvPr/>
        </p:nvPicPr>
        <p:blipFill>
          <a:blip r:embed="rId6" cstate="print"/>
          <a:srcRect b="7449"/>
          <a:stretch>
            <a:fillRect/>
          </a:stretch>
        </p:blipFill>
        <p:spPr bwMode="auto">
          <a:xfrm>
            <a:off x="381000" y="3657600"/>
            <a:ext cx="3086100" cy="20574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800" b="1" i="1" dirty="0">
                <a:solidFill>
                  <a:srgbClr val="FF0000"/>
                </a:solidFill>
                <a:effectLst>
                  <a:outerShdw blurRad="38100" dist="38100" dir="2700000" algn="tl">
                    <a:srgbClr val="000000">
                      <a:alpha val="43137"/>
                    </a:srgbClr>
                  </a:outerShdw>
                </a:effectLst>
              </a:rPr>
              <a:t>CMS Detector Fabrication work</a:t>
            </a:r>
          </a:p>
        </p:txBody>
      </p:sp>
      <p:pic>
        <p:nvPicPr>
          <p:cNvPr id="4" name="Picture 3" descr="ppp-tile"/>
          <p:cNvPicPr>
            <a:picLocks noChangeAspect="1" noChangeArrowheads="1"/>
          </p:cNvPicPr>
          <p:nvPr/>
        </p:nvPicPr>
        <p:blipFill>
          <a:blip r:embed="rId2" cstate="print"/>
          <a:srcRect/>
          <a:stretch>
            <a:fillRect/>
          </a:stretch>
        </p:blipFill>
        <p:spPr bwMode="auto">
          <a:xfrm>
            <a:off x="152400" y="1066800"/>
            <a:ext cx="2730500" cy="1953074"/>
          </a:xfrm>
          <a:prstGeom prst="rect">
            <a:avLst/>
          </a:prstGeom>
          <a:noFill/>
        </p:spPr>
      </p:pic>
      <p:pic>
        <p:nvPicPr>
          <p:cNvPr id="5" name="Picture 4" descr="ppp1-tray"/>
          <p:cNvPicPr>
            <a:picLocks noChangeAspect="1" noChangeArrowheads="1"/>
          </p:cNvPicPr>
          <p:nvPr/>
        </p:nvPicPr>
        <p:blipFill>
          <a:blip r:embed="rId3" cstate="print"/>
          <a:srcRect/>
          <a:stretch>
            <a:fillRect/>
          </a:stretch>
        </p:blipFill>
        <p:spPr bwMode="auto">
          <a:xfrm>
            <a:off x="3429000" y="990600"/>
            <a:ext cx="2268538" cy="3683000"/>
          </a:xfrm>
          <a:prstGeom prst="rect">
            <a:avLst/>
          </a:prstGeom>
          <a:noFill/>
        </p:spPr>
      </p:pic>
      <p:pic>
        <p:nvPicPr>
          <p:cNvPr id="6" name="Picture 5" descr="ppp-pigtail"/>
          <p:cNvPicPr>
            <a:picLocks noChangeAspect="1" noChangeArrowheads="1"/>
          </p:cNvPicPr>
          <p:nvPr/>
        </p:nvPicPr>
        <p:blipFill>
          <a:blip r:embed="rId4" cstate="print"/>
          <a:srcRect/>
          <a:stretch>
            <a:fillRect/>
          </a:stretch>
        </p:blipFill>
        <p:spPr bwMode="auto">
          <a:xfrm>
            <a:off x="6324600" y="990600"/>
            <a:ext cx="2298700" cy="2444750"/>
          </a:xfrm>
          <a:prstGeom prst="rect">
            <a:avLst/>
          </a:prstGeom>
          <a:noFill/>
        </p:spPr>
      </p:pic>
      <p:pic>
        <p:nvPicPr>
          <p:cNvPr id="7" name="Picture 5" descr="105-0502_IMG"/>
          <p:cNvPicPr>
            <a:picLocks noGrp="1" noChangeAspect="1" noChangeArrowheads="1"/>
          </p:cNvPicPr>
          <p:nvPr>
            <p:ph idx="1"/>
          </p:nvPr>
        </p:nvPicPr>
        <p:blipFill>
          <a:blip r:embed="rId5" cstate="print"/>
          <a:srcRect/>
          <a:stretch>
            <a:fillRect/>
          </a:stretch>
        </p:blipFill>
        <p:spPr>
          <a:xfrm>
            <a:off x="5867400" y="4343400"/>
            <a:ext cx="2895600" cy="2171319"/>
          </a:xfrm>
          <a:noFill/>
          <a:ln/>
        </p:spPr>
      </p:pic>
      <p:pic>
        <p:nvPicPr>
          <p:cNvPr id="8" name="Picture 4" descr="F:\edr\picture\cosmic-test.TIF"/>
          <p:cNvPicPr>
            <a:picLocks noChangeAspect="1" noChangeArrowheads="1"/>
          </p:cNvPicPr>
          <p:nvPr/>
        </p:nvPicPr>
        <p:blipFill>
          <a:blip r:embed="rId6" cstate="print"/>
          <a:srcRect/>
          <a:stretch>
            <a:fillRect/>
          </a:stretch>
        </p:blipFill>
        <p:spPr bwMode="auto">
          <a:xfrm>
            <a:off x="152400" y="4267200"/>
            <a:ext cx="3276600" cy="2061347"/>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DSC_2970 copy"/>
          <p:cNvPicPr>
            <a:picLocks noChangeAspect="1" noChangeArrowheads="1"/>
          </p:cNvPicPr>
          <p:nvPr/>
        </p:nvPicPr>
        <p:blipFill>
          <a:blip r:embed="rId2" cstate="print"/>
          <a:srcRect/>
          <a:stretch>
            <a:fillRect/>
          </a:stretch>
        </p:blipFill>
        <p:spPr bwMode="auto">
          <a:xfrm>
            <a:off x="179388" y="2852738"/>
            <a:ext cx="2343150" cy="1690687"/>
          </a:xfrm>
          <a:prstGeom prst="rect">
            <a:avLst/>
          </a:prstGeom>
          <a:noFill/>
          <a:ln w="9525">
            <a:noFill/>
            <a:miter lim="800000"/>
            <a:headEnd/>
            <a:tailEnd/>
          </a:ln>
        </p:spPr>
      </p:pic>
      <p:sp>
        <p:nvSpPr>
          <p:cNvPr id="28675" name="Title 1"/>
          <p:cNvSpPr>
            <a:spLocks noGrp="1"/>
          </p:cNvSpPr>
          <p:nvPr>
            <p:ph type="title"/>
          </p:nvPr>
        </p:nvSpPr>
        <p:spPr>
          <a:xfrm>
            <a:off x="2895600" y="2209800"/>
            <a:ext cx="3357563" cy="1997075"/>
          </a:xfrm>
        </p:spPr>
        <p:txBody>
          <a:bodyPr>
            <a:normAutofit fontScale="90000"/>
          </a:bodyPr>
          <a:lstStyle/>
          <a:p>
            <a:pPr eaLnBrk="1" hangingPunct="1"/>
            <a:br>
              <a:rPr lang="en-US" sz="2800" b="1" dirty="0">
                <a:solidFill>
                  <a:srgbClr val="FFC000"/>
                </a:solidFill>
              </a:rPr>
            </a:br>
            <a:br>
              <a:rPr lang="en-US" sz="2800" b="1" dirty="0">
                <a:solidFill>
                  <a:srgbClr val="FFC000"/>
                </a:solidFill>
              </a:rPr>
            </a:br>
            <a:br>
              <a:rPr lang="en-US" sz="2800" b="1" dirty="0">
                <a:solidFill>
                  <a:srgbClr val="FFC000"/>
                </a:solidFill>
              </a:rPr>
            </a:br>
            <a:r>
              <a:rPr lang="en-US" sz="3100" b="1" i="1" dirty="0">
                <a:solidFill>
                  <a:srgbClr val="FF0000"/>
                </a:solidFill>
                <a:effectLst>
                  <a:outerShdw blurRad="38100" dist="38100" dir="2700000" algn="tl">
                    <a:srgbClr val="000000">
                      <a:alpha val="43137"/>
                    </a:srgbClr>
                  </a:outerShdw>
                </a:effectLst>
              </a:rPr>
              <a:t>India-Based Neutrino </a:t>
            </a:r>
            <a:br>
              <a:rPr lang="en-US" sz="3100" b="1" i="1" dirty="0">
                <a:solidFill>
                  <a:srgbClr val="FF0000"/>
                </a:solidFill>
                <a:effectLst>
                  <a:outerShdw blurRad="38100" dist="38100" dir="2700000" algn="tl">
                    <a:srgbClr val="000000">
                      <a:alpha val="43137"/>
                    </a:srgbClr>
                  </a:outerShdw>
                </a:effectLst>
              </a:rPr>
            </a:br>
            <a:r>
              <a:rPr lang="en-US" sz="3100" b="1" i="1" dirty="0">
                <a:solidFill>
                  <a:srgbClr val="FF0000"/>
                </a:solidFill>
                <a:effectLst>
                  <a:outerShdw blurRad="38100" dist="38100" dir="2700000" algn="tl">
                    <a:srgbClr val="000000">
                      <a:alpha val="43137"/>
                    </a:srgbClr>
                  </a:outerShdw>
                </a:effectLst>
              </a:rPr>
              <a:t>Observatory</a:t>
            </a:r>
            <a:br>
              <a:rPr lang="en-US" sz="3100" b="1" i="1" dirty="0">
                <a:solidFill>
                  <a:srgbClr val="FF0000"/>
                </a:solidFill>
                <a:effectLst>
                  <a:outerShdw blurRad="38100" dist="38100" dir="2700000" algn="tl">
                    <a:srgbClr val="000000">
                      <a:alpha val="43137"/>
                    </a:srgbClr>
                  </a:outerShdw>
                </a:effectLst>
              </a:rPr>
            </a:br>
            <a:r>
              <a:rPr lang="en-US" sz="3100" b="1" i="1" dirty="0">
                <a:solidFill>
                  <a:srgbClr val="FF0000"/>
                </a:solidFill>
                <a:effectLst>
                  <a:outerShdw blurRad="38100" dist="38100" dir="2700000" algn="tl">
                    <a:srgbClr val="000000">
                      <a:alpha val="43137"/>
                    </a:srgbClr>
                  </a:outerShdw>
                </a:effectLst>
              </a:rPr>
              <a:t>(INO)</a:t>
            </a:r>
            <a:br>
              <a:rPr lang="en-US" sz="2800" dirty="0"/>
            </a:br>
            <a:endParaRPr lang="en-IN" sz="2800" dirty="0"/>
          </a:p>
        </p:txBody>
      </p:sp>
      <p:pic>
        <p:nvPicPr>
          <p:cNvPr id="28676" name="Picture 2" descr="http://www.ino.tifr.res.in/ino/gallery/Schematic%20view%20of%20the%20INO%20detector.JPG">
            <a:hlinkClick r:id="rId3" action="ppaction://hlinkpres?slideindex=1&amp;slidetitle="/>
          </p:cNvPr>
          <p:cNvPicPr>
            <a:picLocks noChangeAspect="1" noChangeArrowheads="1"/>
          </p:cNvPicPr>
          <p:nvPr/>
        </p:nvPicPr>
        <p:blipFill>
          <a:blip r:embed="rId4" cstate="print"/>
          <a:srcRect/>
          <a:stretch>
            <a:fillRect/>
          </a:stretch>
        </p:blipFill>
        <p:spPr bwMode="auto">
          <a:xfrm>
            <a:off x="1295400" y="228600"/>
            <a:ext cx="2214563" cy="2574925"/>
          </a:xfrm>
          <a:prstGeom prst="rect">
            <a:avLst/>
          </a:prstGeom>
          <a:noFill/>
          <a:ln w="9525">
            <a:noFill/>
            <a:miter lim="800000"/>
            <a:headEnd/>
            <a:tailEnd/>
          </a:ln>
        </p:spPr>
      </p:pic>
      <p:sp>
        <p:nvSpPr>
          <p:cNvPr id="28677" name="Rectangle 26"/>
          <p:cNvSpPr>
            <a:spLocks noChangeArrowheads="1"/>
          </p:cNvSpPr>
          <p:nvPr/>
        </p:nvSpPr>
        <p:spPr bwMode="auto">
          <a:xfrm>
            <a:off x="2928938" y="1214438"/>
            <a:ext cx="3000375" cy="369887"/>
          </a:xfrm>
          <a:prstGeom prst="rect">
            <a:avLst/>
          </a:prstGeom>
          <a:noFill/>
          <a:ln w="9525">
            <a:noFill/>
            <a:miter lim="800000"/>
            <a:headEnd/>
            <a:tailEnd/>
          </a:ln>
        </p:spPr>
        <p:txBody>
          <a:bodyPr>
            <a:spAutoFit/>
          </a:bodyPr>
          <a:lstStyle/>
          <a:p>
            <a:r>
              <a:rPr lang="en-US">
                <a:latin typeface="Book Antiqua" pitchFamily="18" charset="0"/>
              </a:rPr>
              <a:t> </a:t>
            </a:r>
            <a:endParaRPr lang="en-US" b="1">
              <a:latin typeface="Book Antiqua" pitchFamily="18" charset="0"/>
            </a:endParaRPr>
          </a:p>
        </p:txBody>
      </p:sp>
      <p:pic>
        <p:nvPicPr>
          <p:cNvPr id="13" name="Content Placeholder 6" descr="SEP_3417.JPG"/>
          <p:cNvPicPr>
            <a:picLocks noChangeAspect="1"/>
          </p:cNvPicPr>
          <p:nvPr/>
        </p:nvPicPr>
        <p:blipFill>
          <a:blip r:embed="rId5" cstate="print"/>
          <a:stretch>
            <a:fillRect/>
          </a:stretch>
        </p:blipFill>
        <p:spPr>
          <a:xfrm>
            <a:off x="6500813" y="2428875"/>
            <a:ext cx="2286000" cy="2014538"/>
          </a:xfrm>
          <a:prstGeom prst="rect">
            <a:avLst/>
          </a:prstGeom>
          <a:ln>
            <a:noFill/>
          </a:ln>
          <a:effectLst>
            <a:outerShdw blurRad="292100" dist="139700" dir="2700000" algn="tl" rotWithShape="0">
              <a:srgbClr val="333333">
                <a:alpha val="65000"/>
              </a:srgbClr>
            </a:outerShdw>
          </a:effectLst>
        </p:spPr>
      </p:pic>
      <p:pic>
        <p:nvPicPr>
          <p:cNvPr id="28680" name="Picture 3"/>
          <p:cNvPicPr>
            <a:picLocks noChangeAspect="1" noChangeArrowheads="1"/>
          </p:cNvPicPr>
          <p:nvPr/>
        </p:nvPicPr>
        <p:blipFill>
          <a:blip r:embed="rId6" cstate="print"/>
          <a:srcRect/>
          <a:stretch>
            <a:fillRect/>
          </a:stretch>
        </p:blipFill>
        <p:spPr bwMode="auto">
          <a:xfrm>
            <a:off x="4876800" y="4572000"/>
            <a:ext cx="2078037" cy="1781175"/>
          </a:xfrm>
          <a:prstGeom prst="rect">
            <a:avLst/>
          </a:prstGeom>
          <a:noFill/>
          <a:ln w="9525">
            <a:noFill/>
            <a:miter lim="800000"/>
            <a:headEnd/>
            <a:tailEnd/>
          </a:ln>
        </p:spPr>
      </p:pic>
      <p:pic>
        <p:nvPicPr>
          <p:cNvPr id="28681" name="Picture 2" descr="http://www.ino.tifr.res.in/ino/gallery/New%20INO%20site%20at%20West%20Bodi%20Hills%20near%20Madurai.JPG"/>
          <p:cNvPicPr>
            <a:picLocks noChangeAspect="1" noChangeArrowheads="1"/>
          </p:cNvPicPr>
          <p:nvPr/>
        </p:nvPicPr>
        <p:blipFill>
          <a:blip r:embed="rId7" cstate="print"/>
          <a:srcRect/>
          <a:stretch>
            <a:fillRect/>
          </a:stretch>
        </p:blipFill>
        <p:spPr bwMode="auto">
          <a:xfrm>
            <a:off x="5181600" y="609600"/>
            <a:ext cx="2357438" cy="1768475"/>
          </a:xfrm>
          <a:prstGeom prst="rect">
            <a:avLst/>
          </a:prstGeom>
          <a:noFill/>
          <a:ln w="9525">
            <a:noFill/>
            <a:miter lim="800000"/>
            <a:headEnd/>
            <a:tailEnd/>
          </a:ln>
        </p:spPr>
      </p:pic>
      <p:sp>
        <p:nvSpPr>
          <p:cNvPr id="18" name="Rounded Rectangle 17"/>
          <p:cNvSpPr/>
          <p:nvPr/>
        </p:nvSpPr>
        <p:spPr>
          <a:xfrm>
            <a:off x="1676400" y="1295400"/>
            <a:ext cx="1285875" cy="5000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solidFill>
                  <a:srgbClr val="C00000"/>
                </a:solidFill>
              </a:rPr>
              <a:t>ICAL </a:t>
            </a:r>
          </a:p>
          <a:p>
            <a:pPr algn="ctr" fontAlgn="auto">
              <a:spcBef>
                <a:spcPts val="0"/>
              </a:spcBef>
              <a:spcAft>
                <a:spcPts val="0"/>
              </a:spcAft>
              <a:defRPr/>
            </a:pPr>
            <a:r>
              <a:rPr lang="en-US" sz="1400" dirty="0">
                <a:solidFill>
                  <a:srgbClr val="C00000"/>
                </a:solidFill>
              </a:rPr>
              <a:t>( conceptual)</a:t>
            </a:r>
          </a:p>
        </p:txBody>
      </p:sp>
      <p:sp>
        <p:nvSpPr>
          <p:cNvPr id="19" name="Rounded Rectangle 18"/>
          <p:cNvSpPr/>
          <p:nvPr/>
        </p:nvSpPr>
        <p:spPr>
          <a:xfrm>
            <a:off x="5334000" y="1752600"/>
            <a:ext cx="2000250" cy="428625"/>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solidFill>
                  <a:srgbClr val="C00000"/>
                </a:solidFill>
              </a:rPr>
              <a:t>INO site at</a:t>
            </a:r>
          </a:p>
          <a:p>
            <a:pPr algn="ctr" fontAlgn="auto">
              <a:spcBef>
                <a:spcPts val="0"/>
              </a:spcBef>
              <a:spcAft>
                <a:spcPts val="0"/>
              </a:spcAft>
              <a:defRPr/>
            </a:pPr>
            <a:r>
              <a:rPr lang="en-US" sz="1400" dirty="0" err="1">
                <a:solidFill>
                  <a:srgbClr val="C00000"/>
                </a:solidFill>
              </a:rPr>
              <a:t>Bodi</a:t>
            </a:r>
            <a:r>
              <a:rPr lang="en-US" sz="1400" dirty="0">
                <a:solidFill>
                  <a:srgbClr val="C00000"/>
                </a:solidFill>
              </a:rPr>
              <a:t> West Hills</a:t>
            </a:r>
          </a:p>
        </p:txBody>
      </p:sp>
      <p:sp>
        <p:nvSpPr>
          <p:cNvPr id="21" name="Rounded Rectangle 20"/>
          <p:cNvSpPr/>
          <p:nvPr/>
        </p:nvSpPr>
        <p:spPr>
          <a:xfrm>
            <a:off x="6643688" y="4143375"/>
            <a:ext cx="2214562" cy="428625"/>
          </a:xfrm>
          <a:prstGeom prst="round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rgbClr val="3F274D"/>
                </a:solidFill>
              </a:rPr>
              <a:t>2mX2m RPC Test Stand at TIFR</a:t>
            </a:r>
          </a:p>
        </p:txBody>
      </p:sp>
      <p:sp>
        <p:nvSpPr>
          <p:cNvPr id="22" name="Rounded Rectangle 21"/>
          <p:cNvSpPr/>
          <p:nvPr/>
        </p:nvSpPr>
        <p:spPr>
          <a:xfrm>
            <a:off x="5029200" y="6324600"/>
            <a:ext cx="1800225" cy="360363"/>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rgbClr val="C00000"/>
                </a:solidFill>
              </a:rPr>
              <a:t>ASIC for RPC designed at BARC</a:t>
            </a:r>
          </a:p>
        </p:txBody>
      </p:sp>
      <p:sp>
        <p:nvSpPr>
          <p:cNvPr id="23" name="Rounded Rectangle 22"/>
          <p:cNvSpPr/>
          <p:nvPr/>
        </p:nvSpPr>
        <p:spPr>
          <a:xfrm>
            <a:off x="611188" y="4149725"/>
            <a:ext cx="1512887" cy="2873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50" dirty="0">
                <a:solidFill>
                  <a:srgbClr val="C00000"/>
                </a:solidFill>
              </a:rPr>
              <a:t>RPC Test stand at TIFR</a:t>
            </a:r>
          </a:p>
        </p:txBody>
      </p:sp>
      <p:pic>
        <p:nvPicPr>
          <p:cNvPr id="2" name="Picture 1">
            <a:extLst>
              <a:ext uri="{FF2B5EF4-FFF2-40B4-BE49-F238E27FC236}">
                <a16:creationId xmlns:a16="http://schemas.microsoft.com/office/drawing/2014/main" id="{A55109FA-C86E-4004-86A0-F185F0DD5528}"/>
              </a:ext>
            </a:extLst>
          </p:cNvPr>
          <p:cNvPicPr>
            <a:picLocks noChangeAspect="1"/>
          </p:cNvPicPr>
          <p:nvPr/>
        </p:nvPicPr>
        <p:blipFill>
          <a:blip r:embed="rId8"/>
          <a:stretch>
            <a:fillRect/>
          </a:stretch>
        </p:blipFill>
        <p:spPr>
          <a:xfrm>
            <a:off x="1506537" y="4673203"/>
            <a:ext cx="2608263" cy="195619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2800" b="1" i="1" dirty="0">
                <a:solidFill>
                  <a:srgbClr val="C00000"/>
                </a:solidFill>
              </a:rPr>
              <a:t>A short history leading to Annex II</a:t>
            </a:r>
          </a:p>
        </p:txBody>
      </p:sp>
      <p:sp>
        <p:nvSpPr>
          <p:cNvPr id="3" name="Content Placeholder 2"/>
          <p:cNvSpPr>
            <a:spLocks noGrp="1"/>
          </p:cNvSpPr>
          <p:nvPr>
            <p:ph idx="1"/>
          </p:nvPr>
        </p:nvSpPr>
        <p:spPr>
          <a:xfrm>
            <a:off x="304800" y="914400"/>
            <a:ext cx="8610600" cy="5791200"/>
          </a:xfrm>
        </p:spPr>
        <p:txBody>
          <a:bodyPr>
            <a:normAutofit fontScale="62500" lnSpcReduction="20000"/>
          </a:bodyPr>
          <a:lstStyle/>
          <a:p>
            <a:r>
              <a:rPr lang="en-US" sz="2500" b="1" dirty="0">
                <a:solidFill>
                  <a:schemeClr val="tx2"/>
                </a:solidFill>
              </a:rPr>
              <a:t>2011:</a:t>
            </a:r>
          </a:p>
          <a:p>
            <a:pPr lvl="0"/>
            <a:r>
              <a:rPr lang="en-US" sz="2900" b="1" dirty="0">
                <a:solidFill>
                  <a:srgbClr val="7030A0"/>
                </a:solidFill>
              </a:rPr>
              <a:t>US-DOE and India-DAE signed an implementing agreement for cooperation  in the area of accelerator  and particle detector research  and Development for discovery science.</a:t>
            </a:r>
            <a:r>
              <a:rPr lang="en-US" sz="2900" dirty="0">
                <a:solidFill>
                  <a:srgbClr val="7030A0"/>
                </a:solidFill>
              </a:rPr>
              <a:t> Under this agreement  two project annexes to be developed. One for accelerator and the other for neutrino physics.</a:t>
            </a:r>
          </a:p>
          <a:p>
            <a:pPr lvl="0"/>
            <a:endParaRPr lang="en-US" sz="2500" dirty="0"/>
          </a:p>
          <a:p>
            <a:pPr lvl="0"/>
            <a:r>
              <a:rPr lang="en-US" sz="2500" b="1" dirty="0">
                <a:solidFill>
                  <a:schemeClr val="tx2"/>
                </a:solidFill>
              </a:rPr>
              <a:t>2014</a:t>
            </a:r>
          </a:p>
          <a:p>
            <a:pPr lvl="0"/>
            <a:r>
              <a:rPr lang="en-US" sz="2500" dirty="0">
                <a:solidFill>
                  <a:schemeClr val="accent5">
                    <a:lumMod val="50000"/>
                  </a:schemeClr>
                </a:solidFill>
              </a:rPr>
              <a:t>Situation in US changed drastically after US P5 recommendation in 2014 for the development of coherent short &amp; long baseline neutrino program hosted at </a:t>
            </a:r>
            <a:r>
              <a:rPr lang="en-US" sz="2500" dirty="0" err="1">
                <a:solidFill>
                  <a:schemeClr val="accent5">
                    <a:lumMod val="50000"/>
                  </a:schemeClr>
                </a:solidFill>
              </a:rPr>
              <a:t>Fermilab</a:t>
            </a:r>
            <a:r>
              <a:rPr lang="en-US" sz="2500" dirty="0">
                <a:solidFill>
                  <a:schemeClr val="accent5">
                    <a:lumMod val="50000"/>
                  </a:schemeClr>
                </a:solidFill>
              </a:rPr>
              <a:t> &amp; to form a new international collaboration to design &amp; execute a highly capable long baseline (LBNE) facility hosted by US. </a:t>
            </a:r>
          </a:p>
          <a:p>
            <a:pPr lvl="0"/>
            <a:r>
              <a:rPr lang="en-US" sz="2500" dirty="0">
                <a:solidFill>
                  <a:srgbClr val="7030A0"/>
                </a:solidFill>
              </a:rPr>
              <a:t>Nigel arranged a working meeting on July 21-22, 2014. It was a small meeting of around 25-30 people from America, Europe &amp; Asia. </a:t>
            </a:r>
          </a:p>
          <a:p>
            <a:pPr lvl="0"/>
            <a:r>
              <a:rPr lang="en-US" sz="2500" dirty="0">
                <a:solidFill>
                  <a:schemeClr val="accent5">
                    <a:lumMod val="50000"/>
                  </a:schemeClr>
                </a:solidFill>
              </a:rPr>
              <a:t>India and US (</a:t>
            </a:r>
            <a:r>
              <a:rPr lang="en-US" sz="2500" dirty="0" err="1">
                <a:solidFill>
                  <a:schemeClr val="accent5">
                    <a:lumMod val="50000"/>
                  </a:schemeClr>
                </a:solidFill>
              </a:rPr>
              <a:t>Fermilab</a:t>
            </a:r>
            <a:r>
              <a:rPr lang="en-US" sz="2500" dirty="0">
                <a:solidFill>
                  <a:schemeClr val="accent5">
                    <a:lumMod val="50000"/>
                  </a:schemeClr>
                </a:solidFill>
              </a:rPr>
              <a:t>) started exchanging ideas for possible collaboration between </a:t>
            </a:r>
            <a:r>
              <a:rPr lang="en-US" sz="2500" dirty="0" err="1">
                <a:solidFill>
                  <a:schemeClr val="accent5">
                    <a:lumMod val="50000"/>
                  </a:schemeClr>
                </a:solidFill>
              </a:rPr>
              <a:t>Fermilab</a:t>
            </a:r>
            <a:r>
              <a:rPr lang="en-US" sz="2500" dirty="0">
                <a:solidFill>
                  <a:schemeClr val="accent5">
                    <a:lumMod val="50000"/>
                  </a:schemeClr>
                </a:solidFill>
              </a:rPr>
              <a:t> hosted neutrino project and Indian neutrino project beneficial for both programs as well as for the global neutrino community.</a:t>
            </a:r>
          </a:p>
          <a:p>
            <a:pPr lvl="0"/>
            <a:r>
              <a:rPr lang="en-US" sz="2500" dirty="0">
                <a:solidFill>
                  <a:srgbClr val="7030A0"/>
                </a:solidFill>
              </a:rPr>
              <a:t>It was also the time when Nigel himself took a lead role in monitoring the progress of the India-</a:t>
            </a:r>
            <a:r>
              <a:rPr lang="en-US" sz="2500" dirty="0" err="1">
                <a:solidFill>
                  <a:srgbClr val="7030A0"/>
                </a:solidFill>
              </a:rPr>
              <a:t>Fermilab</a:t>
            </a:r>
            <a:r>
              <a:rPr lang="en-US" sz="2500" dirty="0">
                <a:solidFill>
                  <a:srgbClr val="7030A0"/>
                </a:solidFill>
              </a:rPr>
              <a:t> accelerator collaboration that was ongoing with two visits to India every year.</a:t>
            </a:r>
          </a:p>
          <a:p>
            <a:pPr lvl="0">
              <a:buNone/>
            </a:pPr>
            <a:endParaRPr lang="en-US" sz="2500" dirty="0"/>
          </a:p>
          <a:p>
            <a:r>
              <a:rPr lang="en-US" sz="2500" b="1" dirty="0">
                <a:solidFill>
                  <a:schemeClr val="tx2"/>
                </a:solidFill>
              </a:rPr>
              <a:t>2015:</a:t>
            </a:r>
          </a:p>
          <a:p>
            <a:pPr lvl="0"/>
            <a:r>
              <a:rPr lang="en-US" sz="2500" b="1" dirty="0">
                <a:solidFill>
                  <a:schemeClr val="accent5">
                    <a:lumMod val="50000"/>
                  </a:schemeClr>
                </a:solidFill>
              </a:rPr>
              <a:t>Project annex I was signed</a:t>
            </a:r>
            <a:r>
              <a:rPr lang="en-US" sz="2500" dirty="0">
                <a:solidFill>
                  <a:schemeClr val="accent5">
                    <a:lumMod val="50000"/>
                  </a:schemeClr>
                </a:solidFill>
              </a:rPr>
              <a:t>.</a:t>
            </a:r>
          </a:p>
          <a:p>
            <a:pPr lvl="0"/>
            <a:endParaRPr lang="en-US" sz="2500" dirty="0"/>
          </a:p>
          <a:p>
            <a:r>
              <a:rPr lang="en-US" sz="2500" b="1" dirty="0">
                <a:solidFill>
                  <a:schemeClr val="tx2"/>
                </a:solidFill>
              </a:rPr>
              <a:t>2018:</a:t>
            </a:r>
          </a:p>
          <a:p>
            <a:pPr lvl="0"/>
            <a:r>
              <a:rPr lang="en-US" sz="2500" b="1" dirty="0">
                <a:solidFill>
                  <a:srgbClr val="7030A0"/>
                </a:solidFill>
              </a:rPr>
              <a:t>Project Annex II signed  on 16</a:t>
            </a:r>
            <a:r>
              <a:rPr lang="en-US" sz="2500" b="1" baseline="30000" dirty="0">
                <a:solidFill>
                  <a:srgbClr val="7030A0"/>
                </a:solidFill>
              </a:rPr>
              <a:t>th</a:t>
            </a:r>
            <a:r>
              <a:rPr lang="en-US" sz="2500" b="1" dirty="0">
                <a:solidFill>
                  <a:srgbClr val="7030A0"/>
                </a:solidFill>
              </a:rPr>
              <a:t> April 2018</a:t>
            </a:r>
          </a:p>
          <a:p>
            <a:r>
              <a:rPr lang="en-US" sz="2500" dirty="0"/>
              <a:t> </a:t>
            </a:r>
          </a:p>
          <a:p>
            <a:pPr lvl="0"/>
            <a:endParaRPr lang="en-US" sz="2000" dirty="0"/>
          </a:p>
          <a:p>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563562"/>
          </a:xfrm>
        </p:spPr>
        <p:txBody>
          <a:bodyPr>
            <a:normAutofit/>
          </a:bodyPr>
          <a:lstStyle/>
          <a:p>
            <a:r>
              <a:rPr lang="en-US" sz="2800" b="1" i="1" dirty="0">
                <a:solidFill>
                  <a:srgbClr val="C00000"/>
                </a:solidFill>
              </a:rPr>
              <a:t>Annex-II -Areas of Scientific Cooperation</a:t>
            </a:r>
          </a:p>
        </p:txBody>
      </p:sp>
      <p:sp>
        <p:nvSpPr>
          <p:cNvPr id="5" name="Content Placeholder 4"/>
          <p:cNvSpPr>
            <a:spLocks noGrp="1"/>
          </p:cNvSpPr>
          <p:nvPr>
            <p:ph idx="1"/>
          </p:nvPr>
        </p:nvSpPr>
        <p:spPr>
          <a:xfrm>
            <a:off x="304800" y="1143000"/>
            <a:ext cx="8610600" cy="5334000"/>
          </a:xfrm>
        </p:spPr>
        <p:txBody>
          <a:bodyPr>
            <a:normAutofit/>
          </a:bodyPr>
          <a:lstStyle/>
          <a:p>
            <a:r>
              <a:rPr lang="en-US" sz="2000" dirty="0">
                <a:solidFill>
                  <a:srgbClr val="002060"/>
                </a:solidFill>
              </a:rPr>
              <a:t>Research  and  Development and simulation of detectors</a:t>
            </a:r>
          </a:p>
          <a:p>
            <a:r>
              <a:rPr lang="en-US" sz="2000" dirty="0">
                <a:solidFill>
                  <a:srgbClr val="002060"/>
                </a:solidFill>
              </a:rPr>
              <a:t>Maintenance and operation of detectors</a:t>
            </a:r>
          </a:p>
          <a:p>
            <a:r>
              <a:rPr lang="en-US" sz="2000" dirty="0">
                <a:solidFill>
                  <a:srgbClr val="002060"/>
                </a:solidFill>
              </a:rPr>
              <a:t>Analysis and publication of data</a:t>
            </a:r>
          </a:p>
          <a:p>
            <a:r>
              <a:rPr lang="en-US" sz="2000" dirty="0">
                <a:solidFill>
                  <a:srgbClr val="002060"/>
                </a:solidFill>
              </a:rPr>
              <a:t>Training of graduate students and junior scientists</a:t>
            </a:r>
          </a:p>
          <a:p>
            <a:r>
              <a:rPr lang="en-US" sz="2000" dirty="0">
                <a:solidFill>
                  <a:srgbClr val="002060"/>
                </a:solidFill>
              </a:rPr>
              <a:t>Exchange of personnel for reviews</a:t>
            </a:r>
          </a:p>
          <a:p>
            <a:r>
              <a:rPr lang="en-US" sz="2000" dirty="0">
                <a:solidFill>
                  <a:srgbClr val="002060"/>
                </a:solidFill>
              </a:rPr>
              <a:t>Joint participation in the neutrino physics collaboration between the Tata Institute of Fundamental Research (TIFR) and </a:t>
            </a:r>
            <a:r>
              <a:rPr lang="en-US" sz="2000" dirty="0" err="1">
                <a:solidFill>
                  <a:srgbClr val="002060"/>
                </a:solidFill>
              </a:rPr>
              <a:t>Fermilab</a:t>
            </a:r>
            <a:r>
              <a:rPr lang="en-US" sz="2000" dirty="0">
                <a:solidFill>
                  <a:srgbClr val="002060"/>
                </a:solidFill>
              </a:rPr>
              <a:t>, detailed terms for which will be set forth in a separate Memorandum of Understanding (MOU) between TIFR and </a:t>
            </a:r>
            <a:r>
              <a:rPr lang="en-US" sz="2000" dirty="0" err="1">
                <a:solidFill>
                  <a:srgbClr val="002060"/>
                </a:solidFill>
              </a:rPr>
              <a:t>Fermilab</a:t>
            </a:r>
            <a:r>
              <a:rPr lang="en-US" sz="2000" dirty="0">
                <a:solidFill>
                  <a:srgbClr val="002060"/>
                </a:solidFill>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2800" b="1" i="1" dirty="0">
                <a:solidFill>
                  <a:srgbClr val="C00000"/>
                </a:solidFill>
              </a:rPr>
              <a:t>Areas for Technical Cooperation -I</a:t>
            </a:r>
          </a:p>
        </p:txBody>
      </p:sp>
      <p:sp>
        <p:nvSpPr>
          <p:cNvPr id="3" name="Content Placeholder 2"/>
          <p:cNvSpPr>
            <a:spLocks noGrp="1"/>
          </p:cNvSpPr>
          <p:nvPr>
            <p:ph idx="1"/>
          </p:nvPr>
        </p:nvSpPr>
        <p:spPr>
          <a:xfrm>
            <a:off x="304800" y="1066800"/>
            <a:ext cx="8610600" cy="5562600"/>
          </a:xfrm>
        </p:spPr>
        <p:txBody>
          <a:bodyPr>
            <a:normAutofit/>
          </a:bodyPr>
          <a:lstStyle/>
          <a:p>
            <a:r>
              <a:rPr lang="en-US" sz="2000" dirty="0">
                <a:solidFill>
                  <a:srgbClr val="002060"/>
                </a:solidFill>
              </a:rPr>
              <a:t>Detector Technology for the Deep Underground Neutrino Experiment (DUNE), hosted by the United States</a:t>
            </a:r>
          </a:p>
          <a:p>
            <a:pPr lvl="1"/>
            <a:r>
              <a:rPr lang="en-US" sz="1600" dirty="0">
                <a:solidFill>
                  <a:srgbClr val="002060"/>
                </a:solidFill>
              </a:rPr>
              <a:t>Liquid Argon Time Projection Chamber (TPC) components</a:t>
            </a:r>
          </a:p>
          <a:p>
            <a:pPr lvl="1"/>
            <a:r>
              <a:rPr lang="en-US" sz="1600" dirty="0">
                <a:solidFill>
                  <a:srgbClr val="002060"/>
                </a:solidFill>
              </a:rPr>
              <a:t>Magnet design and fabrication</a:t>
            </a:r>
          </a:p>
          <a:p>
            <a:pPr lvl="1"/>
            <a:r>
              <a:rPr lang="en-US" sz="1600" dirty="0">
                <a:solidFill>
                  <a:srgbClr val="002060"/>
                </a:solidFill>
              </a:rPr>
              <a:t>High precision charged particle tracking</a:t>
            </a:r>
          </a:p>
          <a:p>
            <a:pPr lvl="1"/>
            <a:r>
              <a:rPr lang="en-US" sz="1600" dirty="0">
                <a:solidFill>
                  <a:srgbClr val="002060"/>
                </a:solidFill>
              </a:rPr>
              <a:t>Electromagnetic and </a:t>
            </a:r>
            <a:r>
              <a:rPr lang="en-US" sz="1600" dirty="0" err="1">
                <a:solidFill>
                  <a:srgbClr val="002060"/>
                </a:solidFill>
              </a:rPr>
              <a:t>hadron</a:t>
            </a:r>
            <a:r>
              <a:rPr lang="en-US" sz="1600" dirty="0">
                <a:solidFill>
                  <a:srgbClr val="002060"/>
                </a:solidFill>
              </a:rPr>
              <a:t> calorimeters</a:t>
            </a:r>
          </a:p>
          <a:p>
            <a:pPr lvl="1"/>
            <a:r>
              <a:rPr lang="en-US" sz="1600" dirty="0" err="1">
                <a:solidFill>
                  <a:srgbClr val="002060"/>
                </a:solidFill>
              </a:rPr>
              <a:t>Muon</a:t>
            </a:r>
            <a:r>
              <a:rPr lang="en-US" sz="1600" dirty="0">
                <a:solidFill>
                  <a:srgbClr val="002060"/>
                </a:solidFill>
              </a:rPr>
              <a:t> detectors</a:t>
            </a:r>
          </a:p>
          <a:p>
            <a:pPr lvl="1"/>
            <a:r>
              <a:rPr lang="en-US" sz="1600" dirty="0">
                <a:solidFill>
                  <a:srgbClr val="002060"/>
                </a:solidFill>
              </a:rPr>
              <a:t>High performance electronics</a:t>
            </a:r>
          </a:p>
          <a:p>
            <a:pPr lvl="1"/>
            <a:r>
              <a:rPr lang="en-US" sz="1600" dirty="0">
                <a:solidFill>
                  <a:srgbClr val="002060"/>
                </a:solidFill>
              </a:rPr>
              <a:t>High performance computing</a:t>
            </a:r>
          </a:p>
          <a:p>
            <a:pPr lvl="1"/>
            <a:r>
              <a:rPr lang="en-US" sz="1600" dirty="0">
                <a:solidFill>
                  <a:srgbClr val="002060"/>
                </a:solidFill>
              </a:rPr>
              <a:t>High Power particle beam systems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800" b="1" i="1" dirty="0">
                <a:solidFill>
                  <a:srgbClr val="C00000"/>
                </a:solidFill>
              </a:rPr>
              <a:t>Areas for Technical Cooperation -II</a:t>
            </a:r>
          </a:p>
        </p:txBody>
      </p:sp>
      <p:sp>
        <p:nvSpPr>
          <p:cNvPr id="3" name="Content Placeholder 2"/>
          <p:cNvSpPr>
            <a:spLocks noGrp="1"/>
          </p:cNvSpPr>
          <p:nvPr>
            <p:ph idx="1"/>
          </p:nvPr>
        </p:nvSpPr>
        <p:spPr>
          <a:xfrm>
            <a:off x="228600" y="1066800"/>
            <a:ext cx="8686800" cy="5486400"/>
          </a:xfrm>
        </p:spPr>
        <p:txBody>
          <a:bodyPr>
            <a:normAutofit/>
          </a:bodyPr>
          <a:lstStyle/>
          <a:p>
            <a:r>
              <a:rPr lang="en-US" sz="2000" dirty="0">
                <a:solidFill>
                  <a:srgbClr val="002060"/>
                </a:solidFill>
              </a:rPr>
              <a:t>Detector Technology for the India-based Neutrino Observatory (INO), hosted by India</a:t>
            </a:r>
          </a:p>
          <a:p>
            <a:pPr lvl="1"/>
            <a:r>
              <a:rPr lang="en-US" sz="1600" dirty="0">
                <a:solidFill>
                  <a:srgbClr val="002060"/>
                </a:solidFill>
              </a:rPr>
              <a:t>Cosmic ray shields</a:t>
            </a:r>
          </a:p>
          <a:p>
            <a:pPr lvl="1"/>
            <a:r>
              <a:rPr lang="en-US" sz="1600" dirty="0">
                <a:solidFill>
                  <a:srgbClr val="002060"/>
                </a:solidFill>
              </a:rPr>
              <a:t>Gas purification and recirculation and alternate gas mixtures</a:t>
            </a:r>
          </a:p>
          <a:p>
            <a:pPr lvl="1"/>
            <a:r>
              <a:rPr lang="en-US" sz="1600" dirty="0">
                <a:solidFill>
                  <a:srgbClr val="002060"/>
                </a:solidFill>
              </a:rPr>
              <a:t>High performance electronics and data acquisition systems</a:t>
            </a:r>
          </a:p>
          <a:p>
            <a:pPr lvl="1"/>
            <a:r>
              <a:rPr lang="en-US" sz="1600" dirty="0">
                <a:solidFill>
                  <a:srgbClr val="002060"/>
                </a:solidFill>
              </a:rPr>
              <a:t>Systems integration</a:t>
            </a:r>
          </a:p>
          <a:p>
            <a:pPr lvl="1"/>
            <a:r>
              <a:rPr lang="en-US" sz="1600" dirty="0">
                <a:solidFill>
                  <a:srgbClr val="002060"/>
                </a:solidFill>
              </a:rPr>
              <a:t>Liquid Argon/Xenon test system and detector components for INO and dark matter</a:t>
            </a:r>
          </a:p>
          <a:p>
            <a:pPr lvl="1"/>
            <a:r>
              <a:rPr lang="en-US" sz="1600" dirty="0" err="1">
                <a:solidFill>
                  <a:srgbClr val="002060"/>
                </a:solidFill>
              </a:rPr>
              <a:t>Coharent</a:t>
            </a:r>
            <a:r>
              <a:rPr lang="en-US" sz="1600" dirty="0">
                <a:solidFill>
                  <a:srgbClr val="002060"/>
                </a:solidFill>
              </a:rPr>
              <a:t> Neutrino detector for supernova neutrinos</a:t>
            </a:r>
          </a:p>
          <a:p>
            <a:pPr lvl="1"/>
            <a:r>
              <a:rPr lang="en-US" sz="1600" dirty="0">
                <a:solidFill>
                  <a:srgbClr val="002060"/>
                </a:solidFill>
              </a:rPr>
              <a:t>Cryogenic Indium detector for solar neutrinos</a:t>
            </a:r>
          </a:p>
          <a:p>
            <a:pPr lvl="1"/>
            <a:endParaRPr lang="en-US" sz="1600" dirty="0"/>
          </a:p>
          <a:p>
            <a:r>
              <a:rPr lang="en-US" sz="2000" b="1" dirty="0">
                <a:solidFill>
                  <a:srgbClr val="7030A0"/>
                </a:solidFill>
              </a:rPr>
              <a:t>Contributions:</a:t>
            </a:r>
          </a:p>
          <a:p>
            <a:pPr lvl="1"/>
            <a:r>
              <a:rPr lang="en-US" sz="1600" dirty="0">
                <a:solidFill>
                  <a:srgbClr val="0070C0"/>
                </a:solidFill>
              </a:rPr>
              <a:t>The engineering resources, design, manufacturing and supply of detector hardware from DAE to DOE, amounting up to $US10 million are the planned in-kind contributions from the DAE over the years 2017-2021</a:t>
            </a:r>
          </a:p>
          <a:p>
            <a:pPr lvl="1"/>
            <a:r>
              <a:rPr lang="en-US" sz="1600" dirty="0">
                <a:solidFill>
                  <a:srgbClr val="0070C0"/>
                </a:solidFill>
              </a:rPr>
              <a:t>The detector and physics design, technology, supporting infrastructure, knowledge transfers and associated hardware from DOE to Indian institutions matching the </a:t>
            </a:r>
            <a:r>
              <a:rPr lang="en-US" sz="1600" dirty="0" err="1">
                <a:solidFill>
                  <a:srgbClr val="0070C0"/>
                </a:solidFill>
              </a:rPr>
              <a:t>indian</a:t>
            </a:r>
            <a:r>
              <a:rPr lang="en-US" sz="1600" dirty="0">
                <a:solidFill>
                  <a:srgbClr val="0070C0"/>
                </a:solidFill>
              </a:rPr>
              <a:t> contribution of </a:t>
            </a:r>
            <a:r>
              <a:rPr lang="en-US" sz="1600" dirty="0" err="1">
                <a:solidFill>
                  <a:srgbClr val="0070C0"/>
                </a:solidFill>
              </a:rPr>
              <a:t>upto</a:t>
            </a:r>
            <a:r>
              <a:rPr lang="en-US" sz="1600" dirty="0">
                <a:solidFill>
                  <a:srgbClr val="0070C0"/>
                </a:solidFill>
              </a:rPr>
              <a:t> $US10 million are the in-kind contributions from DOE.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872" y="88490"/>
            <a:ext cx="8229600" cy="715962"/>
          </a:xfrm>
        </p:spPr>
        <p:txBody>
          <a:bodyPr>
            <a:normAutofit/>
          </a:bodyPr>
          <a:lstStyle/>
          <a:p>
            <a:r>
              <a:rPr lang="en-IN" sz="2800" b="1" i="1" dirty="0">
                <a:solidFill>
                  <a:srgbClr val="FF0000"/>
                </a:solidFill>
              </a:rPr>
              <a:t>1951 Start of KGF activities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272" y="914400"/>
            <a:ext cx="7924800" cy="5349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70272" y="6444734"/>
            <a:ext cx="6989029" cy="400110"/>
          </a:xfrm>
          <a:prstGeom prst="rect">
            <a:avLst/>
          </a:prstGeom>
          <a:noFill/>
        </p:spPr>
        <p:txBody>
          <a:bodyPr wrap="none" rtlCol="0">
            <a:spAutoFit/>
          </a:bodyPr>
          <a:lstStyle/>
          <a:p>
            <a:r>
              <a:rPr lang="en-IN" sz="2000" b="1" dirty="0">
                <a:solidFill>
                  <a:srgbClr val="22088E"/>
                </a:solidFill>
              </a:rPr>
              <a:t>First set of measurements were carried out at </a:t>
            </a:r>
            <a:r>
              <a:rPr lang="en-IN" sz="2000" b="1" dirty="0" err="1">
                <a:solidFill>
                  <a:srgbClr val="22088E"/>
                </a:solidFill>
              </a:rPr>
              <a:t>Nundydurg</a:t>
            </a:r>
            <a:r>
              <a:rPr lang="en-IN" sz="2000" b="1" dirty="0">
                <a:solidFill>
                  <a:srgbClr val="22088E"/>
                </a:solidFill>
              </a:rPr>
              <a:t> Mines</a:t>
            </a:r>
          </a:p>
        </p:txBody>
      </p:sp>
    </p:spTree>
    <p:extLst>
      <p:ext uri="{BB962C8B-B14F-4D97-AF65-F5344CB8AC3E}">
        <p14:creationId xmlns:p14="http://schemas.microsoft.com/office/powerpoint/2010/main" val="4084552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26" y="172205"/>
            <a:ext cx="8229600" cy="792162"/>
          </a:xfrm>
        </p:spPr>
        <p:txBody>
          <a:bodyPr>
            <a:normAutofit fontScale="90000"/>
          </a:bodyPr>
          <a:lstStyle/>
          <a:p>
            <a:r>
              <a:rPr lang="en-US" sz="2800" b="1" i="1" dirty="0">
                <a:solidFill>
                  <a:srgbClr val="FF0000"/>
                </a:solidFill>
                <a:effectLst>
                  <a:outerShdw blurRad="38100" dist="38100" dir="2700000" algn="tl">
                    <a:srgbClr val="000000">
                      <a:alpha val="43137"/>
                    </a:srgbClr>
                  </a:outerShdw>
                </a:effectLst>
              </a:rPr>
              <a:t> KGF  1960-1963</a:t>
            </a:r>
            <a:br>
              <a:rPr lang="en-US" sz="2800" b="1" i="1" dirty="0">
                <a:solidFill>
                  <a:srgbClr val="FF0000"/>
                </a:solidFill>
                <a:effectLst>
                  <a:outerShdw blurRad="38100" dist="38100" dir="2700000" algn="tl">
                    <a:srgbClr val="000000">
                      <a:alpha val="43137"/>
                    </a:srgbClr>
                  </a:outerShdw>
                </a:effectLst>
              </a:rPr>
            </a:br>
            <a:r>
              <a:rPr lang="en-US" sz="2800" b="1" i="1" dirty="0">
                <a:solidFill>
                  <a:srgbClr val="FF0000"/>
                </a:solidFill>
                <a:effectLst>
                  <a:outerShdw blurRad="38100" dist="38100" dir="2700000" algn="tl">
                    <a:srgbClr val="000000">
                      <a:alpha val="43137"/>
                    </a:srgbClr>
                  </a:outerShdw>
                </a:effectLst>
              </a:rPr>
              <a:t>Up to a depth of 2.7 km.  ( 800 – 8400 </a:t>
            </a:r>
            <a:r>
              <a:rPr lang="en-US" sz="2800" b="1" i="1" dirty="0" err="1">
                <a:solidFill>
                  <a:srgbClr val="FF0000"/>
                </a:solidFill>
                <a:effectLst>
                  <a:outerShdw blurRad="38100" dist="38100" dir="2700000" algn="tl">
                    <a:srgbClr val="000000">
                      <a:alpha val="43137"/>
                    </a:srgbClr>
                  </a:outerShdw>
                </a:effectLst>
              </a:rPr>
              <a:t>mwe</a:t>
            </a:r>
            <a:r>
              <a:rPr lang="en-US" sz="2800" b="1" i="1" dirty="0">
                <a:solidFill>
                  <a:srgbClr val="FF0000"/>
                </a:solidFill>
                <a:effectLst>
                  <a:outerShdw blurRad="38100" dist="38100" dir="2700000" algn="tl">
                    <a:srgbClr val="000000">
                      <a:alpha val="43137"/>
                    </a:srgbClr>
                  </a:outerShdw>
                </a:effectLst>
              </a:rPr>
              <a:t>)</a:t>
            </a:r>
          </a:p>
        </p:txBody>
      </p:sp>
      <p:pic>
        <p:nvPicPr>
          <p:cNvPr id="4" name="Picture 3" descr="KGF-GM-counter.jpg"/>
          <p:cNvPicPr>
            <a:picLocks noChangeAspect="1"/>
          </p:cNvPicPr>
          <p:nvPr/>
        </p:nvPicPr>
        <p:blipFill>
          <a:blip r:embed="rId2" cstate="print"/>
          <a:stretch>
            <a:fillRect/>
          </a:stretch>
        </p:blipFill>
        <p:spPr>
          <a:xfrm>
            <a:off x="3505200" y="1749378"/>
            <a:ext cx="1981199" cy="3108079"/>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763007"/>
            <a:ext cx="2699766" cy="2836926"/>
          </a:xfrm>
          <a:prstGeom prst="rect">
            <a:avLst/>
          </a:prstGeom>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4312" t="11030" r="38128" b="16666"/>
          <a:stretch/>
        </p:blipFill>
        <p:spPr bwMode="auto">
          <a:xfrm>
            <a:off x="304800" y="1646207"/>
            <a:ext cx="2944678" cy="4343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5"/>
          <a:stretch>
            <a:fillRect/>
          </a:stretch>
        </p:blipFill>
        <p:spPr>
          <a:xfrm>
            <a:off x="3810000" y="5742696"/>
            <a:ext cx="3798137" cy="493819"/>
          </a:xfrm>
          <a:prstGeom prst="rect">
            <a:avLst/>
          </a:prstGeom>
        </p:spPr>
      </p:pic>
    </p:spTree>
    <p:extLst>
      <p:ext uri="{BB962C8B-B14F-4D97-AF65-F5344CB8AC3E}">
        <p14:creationId xmlns:p14="http://schemas.microsoft.com/office/powerpoint/2010/main" val="198242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IN" sz="2800" b="1" i="1" dirty="0">
                <a:solidFill>
                  <a:srgbClr val="FF0000"/>
                </a:solidFill>
              </a:rPr>
              <a:t>Most comprehensive Depth-intensity curve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600200"/>
            <a:ext cx="4602163" cy="480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530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800" b="1" i="1" dirty="0">
                <a:solidFill>
                  <a:srgbClr val="FF0000"/>
                </a:solidFill>
                <a:effectLst>
                  <a:outerShdw blurRad="38100" dist="38100" dir="2700000" algn="tl">
                    <a:srgbClr val="000000">
                      <a:alpha val="43137"/>
                    </a:srgbClr>
                  </a:outerShdw>
                </a:effectLst>
              </a:rPr>
              <a:t>Neutrino Experiment  at KGF 1965 onwards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7226" y="3393829"/>
            <a:ext cx="3175777" cy="248412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4320" y="3048442"/>
            <a:ext cx="2199765" cy="35052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81428" y="3031678"/>
            <a:ext cx="3262571" cy="353872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066800"/>
            <a:ext cx="8858250" cy="1704975"/>
          </a:xfrm>
          <a:prstGeom prst="rect">
            <a:avLst/>
          </a:prstGeom>
        </p:spPr>
      </p:pic>
      <p:cxnSp>
        <p:nvCxnSpPr>
          <p:cNvPr id="9" name="Straight Arrow Connector 8"/>
          <p:cNvCxnSpPr/>
          <p:nvPr/>
        </p:nvCxnSpPr>
        <p:spPr>
          <a:xfrm>
            <a:off x="1470662" y="2286000"/>
            <a:ext cx="586738"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2286000" y="2286000"/>
            <a:ext cx="426723"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886200" y="2286000"/>
            <a:ext cx="152400"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191000" y="2286000"/>
            <a:ext cx="762000"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715000" y="2286000"/>
            <a:ext cx="685800"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6629400" y="2286000"/>
            <a:ext cx="304800"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934200" y="2286000"/>
            <a:ext cx="381000" cy="914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25023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667</Words>
  <Application>Microsoft Office PowerPoint</Application>
  <PresentationFormat>On-screen Show (4:3)</PresentationFormat>
  <Paragraphs>78</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Book Antiqua</vt:lpstr>
      <vt:lpstr>Calibri</vt:lpstr>
      <vt:lpstr>Tahoma</vt:lpstr>
      <vt:lpstr>Office Theme</vt:lpstr>
      <vt:lpstr>A short history leading to Annex II</vt:lpstr>
      <vt:lpstr>A short history leading to Annex II</vt:lpstr>
      <vt:lpstr>Annex-II -Areas of Scientific Cooperation</vt:lpstr>
      <vt:lpstr>Areas for Technical Cooperation -I</vt:lpstr>
      <vt:lpstr>Areas for Technical Cooperation -II</vt:lpstr>
      <vt:lpstr>1951 Start of KGF activities</vt:lpstr>
      <vt:lpstr> KGF  1960-1963 Up to a depth of 2.7 km.  ( 800 – 8400 mwe)</vt:lpstr>
      <vt:lpstr>Most comprehensive Depth-intensity curve</vt:lpstr>
      <vt:lpstr>Neutrino Experiment  at KGF 1965 onwards</vt:lpstr>
      <vt:lpstr>KGF Phase I Nucleon Decay Detector (1979-1992)</vt:lpstr>
      <vt:lpstr>KGF Phase-I  Nucleon Decay Detector</vt:lpstr>
      <vt:lpstr>KGF Phase-II Nucleon decay Experiment 1984-1992</vt:lpstr>
      <vt:lpstr>Neutrino Events</vt:lpstr>
      <vt:lpstr>DØ Detector fabrication</vt:lpstr>
      <vt:lpstr>CMS Detector Fabrication work</vt:lpstr>
      <vt:lpstr>   India-Based Neutrino  Observatory (INO)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dc:creator>
  <cp:lastModifiedBy>Naba Mondal</cp:lastModifiedBy>
  <cp:revision>20</cp:revision>
  <dcterms:created xsi:type="dcterms:W3CDTF">2018-10-30T09:25:51Z</dcterms:created>
  <dcterms:modified xsi:type="dcterms:W3CDTF">2018-10-31T16:53:19Z</dcterms:modified>
</cp:coreProperties>
</file>