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63" r:id="rId1"/>
  </p:sldMasterIdLst>
  <p:notesMasterIdLst>
    <p:notesMasterId r:id="rId31"/>
  </p:notesMasterIdLst>
  <p:sldIdLst>
    <p:sldId id="1250" r:id="rId2"/>
    <p:sldId id="1246" r:id="rId3"/>
    <p:sldId id="1249" r:id="rId4"/>
    <p:sldId id="1251" r:id="rId5"/>
    <p:sldId id="1255" r:id="rId6"/>
    <p:sldId id="1256" r:id="rId7"/>
    <p:sldId id="1257" r:id="rId8"/>
    <p:sldId id="1258" r:id="rId9"/>
    <p:sldId id="1259" r:id="rId10"/>
    <p:sldId id="1275" r:id="rId11"/>
    <p:sldId id="1253" r:id="rId12"/>
    <p:sldId id="1260" r:id="rId13"/>
    <p:sldId id="1218" r:id="rId14"/>
    <p:sldId id="1252" r:id="rId15"/>
    <p:sldId id="1224" r:id="rId16"/>
    <p:sldId id="1223" r:id="rId17"/>
    <p:sldId id="1262" r:id="rId18"/>
    <p:sldId id="1263" r:id="rId19"/>
    <p:sldId id="836" r:id="rId20"/>
    <p:sldId id="1264" r:id="rId21"/>
    <p:sldId id="1265" r:id="rId22"/>
    <p:sldId id="1268" r:id="rId23"/>
    <p:sldId id="1269" r:id="rId24"/>
    <p:sldId id="1270" r:id="rId25"/>
    <p:sldId id="1271" r:id="rId26"/>
    <p:sldId id="1272" r:id="rId27"/>
    <p:sldId id="1273" r:id="rId28"/>
    <p:sldId id="844" r:id="rId29"/>
    <p:sldId id="127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a:srgbClr val="FF99FF"/>
    <a:srgbClr val="006600"/>
    <a:srgbClr val="FFCCFF"/>
    <a:srgbClr val="CCECFF"/>
    <a:srgbClr val="FFFFCC"/>
    <a:srgbClr val="FFFF99"/>
    <a:srgbClr val="6600CC"/>
    <a:srgbClr val="FFFFFF"/>
  </p:clrMru>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55" autoAdjust="0"/>
    <p:restoredTop sz="94803" autoAdjust="0"/>
  </p:normalViewPr>
  <p:slideViewPr>
    <p:cSldViewPr>
      <p:cViewPr varScale="1">
        <p:scale>
          <a:sx n="67" d="100"/>
          <a:sy n="67" d="100"/>
        </p:scale>
        <p:origin x="-1452" y="-108"/>
      </p:cViewPr>
      <p:guideLst>
        <p:guide orient="horz" pos="2160"/>
        <p:guide pos="2880"/>
      </p:guideLst>
    </p:cSldViewPr>
  </p:slideViewPr>
  <p:outlineViewPr>
    <p:cViewPr>
      <p:scale>
        <a:sx n="33" d="100"/>
        <a:sy n="33" d="100"/>
      </p:scale>
      <p:origin x="0" y="11496"/>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53" d="100"/>
          <a:sy n="53" d="100"/>
        </p:scale>
        <p:origin x="-256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4FE84E-B7AE-42E4-A2D2-1311A2B48014}" type="datetimeFigureOut">
              <a:rPr lang="en-US" smtClean="0"/>
              <a:pPr/>
              <a:t>31-Oct-18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4F6D16-ACA5-43BD-B4F1-A22F497317B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7722B63-A55A-42E9-B875-59EE3EB963EB}" type="slidenum">
              <a:rPr lang="en-US" smtClean="0">
                <a:solidFill>
                  <a:prstClr val="black"/>
                </a:solidFill>
              </a:rPr>
              <a:pPr>
                <a:defRPr/>
              </a:pPr>
              <a:t>15</a:t>
            </a:fld>
            <a:endParaRPr lang="en-US" dirty="0" smtClean="0">
              <a:solidFill>
                <a:prstClr val="black"/>
              </a:solidFill>
            </a:endParaRPr>
          </a:p>
        </p:txBody>
      </p:sp>
      <p:sp>
        <p:nvSpPr>
          <p:cNvPr id="1361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61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633413" y="798513"/>
            <a:ext cx="7542213" cy="6029325"/>
            <a:chOff x="-384" y="480"/>
            <a:chExt cx="4751" cy="3798"/>
          </a:xfrm>
        </p:grpSpPr>
        <p:grpSp>
          <p:nvGrpSpPr>
            <p:cNvPr id="3" name="Group 3"/>
            <p:cNvGrpSpPr>
              <a:grpSpLocks/>
            </p:cNvGrpSpPr>
            <p:nvPr/>
          </p:nvGrpSpPr>
          <p:grpSpPr bwMode="auto">
            <a:xfrm>
              <a:off x="-384" y="480"/>
              <a:ext cx="4751" cy="3798"/>
              <a:chOff x="0" y="522"/>
              <a:chExt cx="4751" cy="3798"/>
            </a:xfrm>
          </p:grpSpPr>
          <p:grpSp>
            <p:nvGrpSpPr>
              <p:cNvPr id="4" name="Group 4"/>
              <p:cNvGrpSpPr>
                <a:grpSpLocks/>
              </p:cNvGrpSpPr>
              <p:nvPr userDrawn="1"/>
            </p:nvGrpSpPr>
            <p:grpSpPr bwMode="auto">
              <a:xfrm>
                <a:off x="0" y="522"/>
                <a:ext cx="4751" cy="3794"/>
                <a:chOff x="0" y="522"/>
                <a:chExt cx="4751" cy="3794"/>
              </a:xfrm>
            </p:grpSpPr>
            <p:sp>
              <p:nvSpPr>
                <p:cNvPr id="172037"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5" name="Group 6"/>
                <p:cNvGrpSpPr>
                  <a:grpSpLocks/>
                </p:cNvGrpSpPr>
                <p:nvPr userDrawn="1"/>
              </p:nvGrpSpPr>
              <p:grpSpPr bwMode="auto">
                <a:xfrm>
                  <a:off x="0" y="522"/>
                  <a:ext cx="4751" cy="3794"/>
                  <a:chOff x="0" y="522"/>
                  <a:chExt cx="4751" cy="3794"/>
                </a:xfrm>
              </p:grpSpPr>
              <p:sp>
                <p:nvSpPr>
                  <p:cNvPr id="172039"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40"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41"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6" name="Group 10"/>
                  <p:cNvGrpSpPr>
                    <a:grpSpLocks/>
                  </p:cNvGrpSpPr>
                  <p:nvPr userDrawn="1"/>
                </p:nvGrpSpPr>
                <p:grpSpPr bwMode="auto">
                  <a:xfrm>
                    <a:off x="0" y="522"/>
                    <a:ext cx="4751" cy="3794"/>
                    <a:chOff x="0" y="522"/>
                    <a:chExt cx="4751" cy="3794"/>
                  </a:xfrm>
                </p:grpSpPr>
                <p:sp>
                  <p:nvSpPr>
                    <p:cNvPr id="172043"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7" name="Group 12"/>
                    <p:cNvGrpSpPr>
                      <a:grpSpLocks/>
                    </p:cNvGrpSpPr>
                    <p:nvPr userDrawn="1"/>
                  </p:nvGrpSpPr>
                  <p:grpSpPr bwMode="auto">
                    <a:xfrm>
                      <a:off x="0" y="659"/>
                      <a:ext cx="4751" cy="3657"/>
                      <a:chOff x="0" y="659"/>
                      <a:chExt cx="4751" cy="3657"/>
                    </a:xfrm>
                  </p:grpSpPr>
                  <p:sp>
                    <p:nvSpPr>
                      <p:cNvPr id="172045"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8" name="Group 14"/>
                      <p:cNvGrpSpPr>
                        <a:grpSpLocks/>
                      </p:cNvGrpSpPr>
                      <p:nvPr userDrawn="1"/>
                    </p:nvGrpSpPr>
                    <p:grpSpPr bwMode="auto">
                      <a:xfrm>
                        <a:off x="0" y="808"/>
                        <a:ext cx="4751" cy="3508"/>
                        <a:chOff x="-400" y="808"/>
                        <a:chExt cx="4751" cy="3508"/>
                      </a:xfrm>
                    </p:grpSpPr>
                    <p:sp>
                      <p:nvSpPr>
                        <p:cNvPr id="172047"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48"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49"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0"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1"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2"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3"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4"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5"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6"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7"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8"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59"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0"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1"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2"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3"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4"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5"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6"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7"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8"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69"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0"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1"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2"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3"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4"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5"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6"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7"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8"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79"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0"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1"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2"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9" name="Group 51"/>
                        <p:cNvGrpSpPr>
                          <a:grpSpLocks/>
                        </p:cNvGrpSpPr>
                        <p:nvPr userDrawn="1"/>
                      </p:nvGrpSpPr>
                      <p:grpSpPr bwMode="auto">
                        <a:xfrm>
                          <a:off x="0" y="1812"/>
                          <a:ext cx="3672" cy="2049"/>
                          <a:chOff x="5" y="1816"/>
                          <a:chExt cx="3672" cy="2049"/>
                        </a:xfrm>
                      </p:grpSpPr>
                      <p:sp>
                        <p:nvSpPr>
                          <p:cNvPr id="172084"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5"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6"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7"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8"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89"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0"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1"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2"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3"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4"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5"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sp>
                      <p:nvSpPr>
                        <p:cNvPr id="172096"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7"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8"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099"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0"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1"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2"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3"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4"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5"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6"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7"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8"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09"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0"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1"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2"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3"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4"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5"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6"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7"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8"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19"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0"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1"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2"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3"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4"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5"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6"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7"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8"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29"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30"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31"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grpSp>
              </p:grpSp>
            </p:grpSp>
          </p:grpSp>
          <p:grpSp>
            <p:nvGrpSpPr>
              <p:cNvPr id="10" name="Group 100"/>
              <p:cNvGrpSpPr>
                <a:grpSpLocks/>
              </p:cNvGrpSpPr>
              <p:nvPr userDrawn="1"/>
            </p:nvGrpSpPr>
            <p:grpSpPr bwMode="auto">
              <a:xfrm>
                <a:off x="402" y="1454"/>
                <a:ext cx="2787" cy="2866"/>
                <a:chOff x="2" y="1454"/>
                <a:chExt cx="2787" cy="2866"/>
              </a:xfrm>
            </p:grpSpPr>
            <p:sp>
              <p:nvSpPr>
                <p:cNvPr id="172133"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34"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11" name="Group 103"/>
                <p:cNvGrpSpPr>
                  <a:grpSpLocks/>
                </p:cNvGrpSpPr>
                <p:nvPr userDrawn="1"/>
              </p:nvGrpSpPr>
              <p:grpSpPr bwMode="auto">
                <a:xfrm>
                  <a:off x="2" y="2738"/>
                  <a:ext cx="1317" cy="1582"/>
                  <a:chOff x="2" y="2738"/>
                  <a:chExt cx="1317" cy="1582"/>
                </a:xfrm>
              </p:grpSpPr>
              <p:sp>
                <p:nvSpPr>
                  <p:cNvPr id="172136"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37"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38"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39"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0"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1"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2"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3"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4"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grpSp>
        </p:grpSp>
        <p:grpSp>
          <p:nvGrpSpPr>
            <p:cNvPr id="12" name="Group 113"/>
            <p:cNvGrpSpPr>
              <a:grpSpLocks/>
            </p:cNvGrpSpPr>
            <p:nvPr userDrawn="1"/>
          </p:nvGrpSpPr>
          <p:grpSpPr bwMode="auto">
            <a:xfrm>
              <a:off x="16" y="1326"/>
              <a:ext cx="3325" cy="2948"/>
              <a:chOff x="16" y="1326"/>
              <a:chExt cx="3325" cy="2948"/>
            </a:xfrm>
          </p:grpSpPr>
          <p:sp>
            <p:nvSpPr>
              <p:cNvPr id="172146"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7"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8"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49"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50"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51"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nvGrpSpPr>
              <p:cNvPr id="13" name="Group 120"/>
              <p:cNvGrpSpPr>
                <a:grpSpLocks noChangeAspect="1"/>
              </p:cNvGrpSpPr>
              <p:nvPr/>
            </p:nvGrpSpPr>
            <p:grpSpPr bwMode="auto">
              <a:xfrm>
                <a:off x="3046" y="1326"/>
                <a:ext cx="259" cy="299"/>
                <a:chOff x="3042" y="1265"/>
                <a:chExt cx="367" cy="424"/>
              </a:xfrm>
            </p:grpSpPr>
            <p:sp>
              <p:nvSpPr>
                <p:cNvPr id="172153"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54"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55"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56"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sp>
              <p:nvSpPr>
                <p:cNvPr id="172157"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latin typeface="Arial Rounded MT Bold" pitchFamily="34" charset="0"/>
                  </a:endParaRPr>
                </a:p>
              </p:txBody>
            </p:sp>
          </p:grpSp>
        </p:grpSp>
      </p:grpSp>
      <p:sp>
        <p:nvSpPr>
          <p:cNvPr id="172158" name="Rectangle 126"/>
          <p:cNvSpPr>
            <a:spLocks noGrp="1" noChangeArrowheads="1"/>
          </p:cNvSpPr>
          <p:nvPr>
            <p:ph type="ctrTitle" sz="quarter"/>
          </p:nvPr>
        </p:nvSpPr>
        <p:spPr>
          <a:xfrm>
            <a:off x="685800" y="1600200"/>
            <a:ext cx="7772400" cy="1973263"/>
          </a:xfrm>
        </p:spPr>
        <p:txBody>
          <a:bodyPr/>
          <a:lstStyle>
            <a:lvl1pPr>
              <a:defRPr sz="5100">
                <a:latin typeface="Arial Rounded MT Bold" pitchFamily="34" charset="0"/>
              </a:defRPr>
            </a:lvl1pPr>
          </a:lstStyle>
          <a:p>
            <a:r>
              <a:rPr lang="en-SG" smtClean="0"/>
              <a:t>Click to edit Master title style</a:t>
            </a:r>
            <a:endParaRPr lang="en-SG"/>
          </a:p>
        </p:txBody>
      </p:sp>
      <p:sp>
        <p:nvSpPr>
          <p:cNvPr id="172159" name="Rectangle 12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atin typeface="Arial Rounded MT Bold" pitchFamily="34" charset="0"/>
              </a:defRPr>
            </a:lvl1pPr>
          </a:lstStyle>
          <a:p>
            <a:r>
              <a:rPr lang="en-SG" smtClean="0"/>
              <a:t>Click to edit Master subtitle style</a:t>
            </a:r>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4" name="Date Placeholder 3"/>
          <p:cNvSpPr>
            <a:spLocks noGrp="1"/>
          </p:cNvSpPr>
          <p:nvPr>
            <p:ph type="dt" sz="half" idx="10"/>
          </p:nvPr>
        </p:nvSpPr>
        <p:spPr/>
        <p:txBody>
          <a:bodyPr/>
          <a:lstStyle>
            <a:lvl1pPr>
              <a:defRPr/>
            </a:lvl1pPr>
          </a:lstStyle>
          <a:p>
            <a:endParaRPr lang="en-SG" dirty="0">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F6D2BD3-7BEA-49FB-AA72-C190B41F065D}"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SG" smtClean="0"/>
              <a:t>Click to edit Master title style</a:t>
            </a:r>
            <a:endParaRPr lang="en-SG"/>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4" name="Date Placeholder 3"/>
          <p:cNvSpPr>
            <a:spLocks noGrp="1"/>
          </p:cNvSpPr>
          <p:nvPr>
            <p:ph type="dt" sz="half" idx="10"/>
          </p:nvPr>
        </p:nvSpPr>
        <p:spPr/>
        <p:txBody>
          <a:bodyPr/>
          <a:lstStyle>
            <a:lvl1pPr>
              <a:defRPr/>
            </a:lvl1pPr>
          </a:lstStyle>
          <a:p>
            <a:endParaRPr lang="en-SG" dirty="0">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20B5ECFC-5445-4E88-B27C-966F374C0EBC}"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20000"/>
          </a:xfrm>
          <a:blipFill>
            <a:blip r:embed="rId2" cstate="print"/>
            <a:stretch>
              <a:fillRect/>
            </a:stretch>
          </a:blipFill>
        </p:spPr>
        <p:txBody>
          <a:bodyPr tIns="0"/>
          <a:lstStyle>
            <a:lvl1pPr>
              <a:defRPr>
                <a:solidFill>
                  <a:srgbClr val="FFFF00"/>
                </a:solidFill>
                <a:latin typeface="Arial Rounded MT Bold" pitchFamily="34" charset="0"/>
              </a:defRPr>
            </a:lvl1pPr>
          </a:lstStyle>
          <a:p>
            <a:r>
              <a:rPr lang="en-SG" dirty="0" smtClean="0"/>
              <a:t>Click to edit Master title style</a:t>
            </a:r>
            <a:endParaRPr lang="en-SG" dirty="0"/>
          </a:p>
        </p:txBody>
      </p:sp>
      <p:sp>
        <p:nvSpPr>
          <p:cNvPr id="3" name="Content Placeholder 2"/>
          <p:cNvSpPr>
            <a:spLocks noGrp="1"/>
          </p:cNvSpPr>
          <p:nvPr>
            <p:ph idx="1"/>
          </p:nvPr>
        </p:nvSpPr>
        <p:spPr>
          <a:xfrm>
            <a:off x="18000" y="720000"/>
            <a:ext cx="9108000" cy="5760000"/>
          </a:xfrm>
        </p:spPr>
        <p:txBody>
          <a:bodyPr/>
          <a:lstStyle>
            <a:lvl1pPr>
              <a:buClr>
                <a:schemeClr val="tx1"/>
              </a:buClr>
              <a:buSzPct val="60000"/>
              <a:defRPr>
                <a:latin typeface="Arial Rounded MT Bold" pitchFamily="34" charset="0"/>
              </a:defRPr>
            </a:lvl1pPr>
            <a:lvl2pPr>
              <a:buClr>
                <a:schemeClr val="tx2"/>
              </a:buClr>
              <a:buSzPct val="80000"/>
              <a:buFont typeface="Wingdings" pitchFamily="2" charset="2"/>
              <a:buChar char="§"/>
              <a:defRPr>
                <a:solidFill>
                  <a:schemeClr val="tx2"/>
                </a:solidFill>
                <a:latin typeface="Arial Rounded MT Bold" pitchFamily="34" charset="0"/>
              </a:defRPr>
            </a:lvl2pPr>
            <a:lvl3pPr>
              <a:buClr>
                <a:srgbClr val="FF0000"/>
              </a:buClr>
              <a:buSzPct val="100000"/>
              <a:buFont typeface="Arial" pitchFamily="34" charset="0"/>
              <a:buChar char="•"/>
              <a:defRPr>
                <a:solidFill>
                  <a:srgbClr val="FF0000"/>
                </a:solidFill>
                <a:latin typeface="Arial Rounded MT Bold" pitchFamily="34" charset="0"/>
              </a:defRPr>
            </a:lvl3pPr>
            <a:lvl4pPr>
              <a:defRPr>
                <a:latin typeface="Arial Rounded MT Bold" pitchFamily="34" charset="0"/>
              </a:defRPr>
            </a:lvl4pPr>
            <a:lvl5pPr>
              <a:defRPr>
                <a:latin typeface="Arial Rounded MT Bold" pitchFamily="34" charset="0"/>
              </a:defRPr>
            </a:lvl5pPr>
          </a:lstStyle>
          <a:p>
            <a:pPr lvl="0"/>
            <a:r>
              <a:rPr lang="en-SG" dirty="0" smtClean="0"/>
              <a:t>Click to edit Master text styles</a:t>
            </a:r>
          </a:p>
          <a:p>
            <a:pPr lvl="1"/>
            <a:r>
              <a:rPr lang="en-SG" dirty="0" smtClean="0"/>
              <a:t>Second level</a:t>
            </a:r>
          </a:p>
          <a:p>
            <a:pPr lvl="2"/>
            <a:r>
              <a:rPr lang="en-SG" dirty="0" smtClean="0"/>
              <a:t>Third level</a:t>
            </a:r>
          </a:p>
          <a:p>
            <a:pPr lvl="3"/>
            <a:r>
              <a:rPr lang="en-SG" dirty="0" smtClean="0"/>
              <a:t>Fourth level</a:t>
            </a:r>
          </a:p>
          <a:p>
            <a:pPr lvl="4"/>
            <a:r>
              <a:rPr lang="en-SG" dirty="0" smtClean="0"/>
              <a:t>Fifth level</a:t>
            </a:r>
            <a:endParaRPr lang="en-SG" dirty="0"/>
          </a:p>
        </p:txBody>
      </p:sp>
      <p:sp>
        <p:nvSpPr>
          <p:cNvPr id="5" name="Footer Placeholder 4"/>
          <p:cNvSpPr>
            <a:spLocks noGrp="1"/>
          </p:cNvSpPr>
          <p:nvPr>
            <p:ph type="ftr" sz="quarter" idx="11"/>
          </p:nvPr>
        </p:nvSpPr>
        <p:spPr>
          <a:xfrm>
            <a:off x="0" y="6516000"/>
            <a:ext cx="8604000" cy="288000"/>
          </a:xfrm>
        </p:spPr>
        <p:txBody>
          <a:bodyPr/>
          <a:lstStyle>
            <a:lvl1pPr>
              <a:defRPr>
                <a:solidFill>
                  <a:schemeClr val="tx2">
                    <a:lumMod val="75000"/>
                  </a:schemeClr>
                </a:solidFill>
                <a:latin typeface="Arial Rounded MT Bold" pitchFamily="34" charset="0"/>
              </a:defRPr>
            </a:lvl1pPr>
          </a:lstStyle>
          <a:p>
            <a:r>
              <a:rPr lang="en-IN" dirty="0"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10" name="Slide Number Placeholder 9"/>
          <p:cNvSpPr>
            <a:spLocks noGrp="1"/>
          </p:cNvSpPr>
          <p:nvPr>
            <p:ph type="sldNum" sz="quarter" idx="13"/>
          </p:nvPr>
        </p:nvSpPr>
        <p:spPr>
          <a:xfrm>
            <a:off x="8663009" y="6516000"/>
            <a:ext cx="468000" cy="288000"/>
          </a:xfrm>
        </p:spPr>
        <p:txBody>
          <a:bodyPr/>
          <a:lstStyle>
            <a:lvl1pPr>
              <a:defRPr>
                <a:solidFill>
                  <a:schemeClr val="tx2">
                    <a:lumMod val="75000"/>
                  </a:schemeClr>
                </a:solidFill>
                <a:latin typeface="Arial Rounded MT Bold" pitchFamily="34" charset="0"/>
              </a:defRPr>
            </a:lvl1pPr>
          </a:lstStyle>
          <a:p>
            <a:fld id="{4A25DDA1-8321-48AA-B72A-57DD9D18B8CF}" type="slidenum">
              <a:rPr lang="en-SG" smtClean="0">
                <a:solidFill>
                  <a:srgbClr val="C4C3AA">
                    <a:lumMod val="75000"/>
                  </a:srgbClr>
                </a:solidFill>
              </a:rPr>
              <a:pPr/>
              <a:t>‹#›</a:t>
            </a:fld>
            <a:endParaRPr lang="en-SG" dirty="0">
              <a:solidFill>
                <a:srgbClr val="C4C3AA">
                  <a:lumMod val="75000"/>
                </a:srgbClr>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SG"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SG" smtClean="0"/>
              <a:t>Click to edit Master text styles</a:t>
            </a:r>
          </a:p>
        </p:txBody>
      </p:sp>
      <p:sp>
        <p:nvSpPr>
          <p:cNvPr id="4" name="Date Placeholder 3"/>
          <p:cNvSpPr>
            <a:spLocks noGrp="1"/>
          </p:cNvSpPr>
          <p:nvPr>
            <p:ph type="dt" sz="half" idx="10"/>
          </p:nvPr>
        </p:nvSpPr>
        <p:spPr/>
        <p:txBody>
          <a:bodyPr/>
          <a:lstStyle>
            <a:lvl1pPr>
              <a:defRPr/>
            </a:lvl1pPr>
          </a:lstStyle>
          <a:p>
            <a:endParaRPr lang="en-SG" dirty="0">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EEE804D3-5C3B-4809-A661-F6AA78F178D0}"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smtClean="0"/>
              <a:t>Click to edit Master title style</a:t>
            </a:r>
            <a:endParaRPr lang="en-SG"/>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5" name="Date Placeholder 4"/>
          <p:cNvSpPr>
            <a:spLocks noGrp="1"/>
          </p:cNvSpPr>
          <p:nvPr>
            <p:ph type="dt" sz="half" idx="10"/>
          </p:nvPr>
        </p:nvSpPr>
        <p:spPr/>
        <p:txBody>
          <a:bodyPr/>
          <a:lstStyle>
            <a:lvl1pPr>
              <a:defRPr/>
            </a:lvl1pPr>
          </a:lstStyle>
          <a:p>
            <a:endParaRPr lang="en-SG" dirty="0">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C7F61A69-C217-44BC-BB34-5C41DD3B69FA}"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SG"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SG"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SG"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7" name="Date Placeholder 6"/>
          <p:cNvSpPr>
            <a:spLocks noGrp="1"/>
          </p:cNvSpPr>
          <p:nvPr>
            <p:ph type="dt" sz="half" idx="10"/>
          </p:nvPr>
        </p:nvSpPr>
        <p:spPr/>
        <p:txBody>
          <a:bodyPr/>
          <a:lstStyle>
            <a:lvl1pPr>
              <a:defRPr/>
            </a:lvl1pPr>
          </a:lstStyle>
          <a:p>
            <a:endParaRPr lang="en-SG" dirty="0">
              <a:solidFill>
                <a:srgbClr val="FFFFFF"/>
              </a:solidFill>
            </a:endParaRPr>
          </a:p>
        </p:txBody>
      </p:sp>
      <p:sp>
        <p:nvSpPr>
          <p:cNvPr id="8" name="Footer Placeholder 7"/>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46C0B98C-CAB1-4C31-952B-A58DAE797399}"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0" y="0"/>
            <a:ext cx="9144000" cy="720000"/>
          </a:xfrm>
          <a:blipFill>
            <a:blip r:embed="rId2" cstate="print"/>
            <a:stretch>
              <a:fillRect/>
            </a:stretch>
          </a:blipFill>
        </p:spPr>
        <p:txBody>
          <a:bodyPr/>
          <a:lstStyle>
            <a:lvl1pPr>
              <a:defRPr>
                <a:solidFill>
                  <a:srgbClr val="FFFF00"/>
                </a:solidFill>
                <a:latin typeface="Arial Rounded MT Bold" pitchFamily="34" charset="0"/>
              </a:defRPr>
            </a:lvl1pPr>
          </a:lstStyle>
          <a:p>
            <a:r>
              <a:rPr lang="en-SG" dirty="0" smtClean="0"/>
              <a:t>Click to edit Master title style</a:t>
            </a:r>
            <a:endParaRPr lang="en-SG" dirty="0"/>
          </a:p>
        </p:txBody>
      </p:sp>
      <p:sp>
        <p:nvSpPr>
          <p:cNvPr id="7" name="Footer Placeholder 4"/>
          <p:cNvSpPr>
            <a:spLocks noGrp="1"/>
          </p:cNvSpPr>
          <p:nvPr>
            <p:ph type="ftr" sz="quarter" idx="11"/>
          </p:nvPr>
        </p:nvSpPr>
        <p:spPr>
          <a:xfrm>
            <a:off x="72000" y="6480000"/>
            <a:ext cx="9000000" cy="288000"/>
          </a:xfrm>
        </p:spPr>
        <p:txBody>
          <a:bodyPr/>
          <a:lstStyle>
            <a:lvl1pPr>
              <a:defRPr>
                <a:solidFill>
                  <a:schemeClr val="tx2">
                    <a:lumMod val="75000"/>
                  </a:schemeClr>
                </a:solidFill>
                <a:latin typeface="Arial Rounded MT Bold" pitchFamily="34" charset="0"/>
              </a:defRPr>
            </a:lvl1p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SG" dirty="0">
              <a:solidFill>
                <a:srgbClr val="FFFFFF"/>
              </a:solidFill>
            </a:endParaRPr>
          </a:p>
        </p:txBody>
      </p:sp>
      <p:sp>
        <p:nvSpPr>
          <p:cNvPr id="3" name="Footer Placeholder 2"/>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540BCE83-D575-4C8A-80BB-86377ECB268B}"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SG"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SG" smtClean="0"/>
              <a:t>Click to edit Master text styles</a:t>
            </a:r>
          </a:p>
        </p:txBody>
      </p:sp>
      <p:sp>
        <p:nvSpPr>
          <p:cNvPr id="5" name="Date Placeholder 4"/>
          <p:cNvSpPr>
            <a:spLocks noGrp="1"/>
          </p:cNvSpPr>
          <p:nvPr>
            <p:ph type="dt" sz="half" idx="10"/>
          </p:nvPr>
        </p:nvSpPr>
        <p:spPr/>
        <p:txBody>
          <a:bodyPr/>
          <a:lstStyle>
            <a:lvl1pPr>
              <a:defRPr/>
            </a:lvl1pPr>
          </a:lstStyle>
          <a:p>
            <a:endParaRPr lang="en-SG" dirty="0">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97795489-8FC5-4A3D-9A1C-9439BB96A2CF}" type="slidenum">
              <a:rPr lang="en-SG">
                <a:solidFill>
                  <a:srgbClr val="FFFFFF"/>
                </a:solidFill>
              </a:rPr>
              <a:pPr/>
              <a:t>‹#›</a:t>
            </a:fld>
            <a:endParaRPr lang="en-SG" dirty="0">
              <a:solidFill>
                <a:srgbClr val="FFFFFF"/>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SG"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SG" dirty="0" smtClean="0"/>
              <a:t>Click icon to add picture</a:t>
            </a:r>
            <a:endParaRPr lang="en-SG"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SG" smtClean="0"/>
              <a:t>Click to edit Master text styles</a:t>
            </a:r>
          </a:p>
        </p:txBody>
      </p:sp>
      <p:sp>
        <p:nvSpPr>
          <p:cNvPr id="5" name="Date Placeholder 4"/>
          <p:cNvSpPr>
            <a:spLocks noGrp="1"/>
          </p:cNvSpPr>
          <p:nvPr>
            <p:ph type="dt" sz="half" idx="10"/>
          </p:nvPr>
        </p:nvSpPr>
        <p:spPr/>
        <p:txBody>
          <a:bodyPr/>
          <a:lstStyle>
            <a:lvl1pPr>
              <a:defRPr/>
            </a:lvl1pPr>
          </a:lstStyle>
          <a:p>
            <a:endParaRPr lang="en-SG" dirty="0">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IN" smtClean="0">
                <a:solidFill>
                  <a:srgbClr val="FFFFFF"/>
                </a:solidFill>
              </a:rPr>
              <a:t>B.Satyanarayana                    Indo-US Neutrino Collaboration Meeting, TIFR, Mumbai                    November 1, 2018</a:t>
            </a:r>
            <a:endParaRPr lang="en-SG" dirty="0">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C26C3835-E520-405D-A741-8FBDD6F9F923}" type="slidenum">
              <a:rPr lang="en-SG">
                <a:solidFill>
                  <a:srgbClr val="FFFFFF"/>
                </a:solidFill>
              </a:rPr>
              <a:pPr/>
              <a:t>‹#›</a:t>
            </a:fld>
            <a:endParaRPr lang="en-SG" dirty="0">
              <a:solidFill>
                <a:srgbClr val="FFFFFF"/>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189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609600" y="762000"/>
            <a:ext cx="7542213" cy="6029325"/>
            <a:chOff x="-384" y="480"/>
            <a:chExt cx="4751" cy="3798"/>
          </a:xfrm>
        </p:grpSpPr>
        <p:grpSp>
          <p:nvGrpSpPr>
            <p:cNvPr id="3" name="Group 3"/>
            <p:cNvGrpSpPr>
              <a:grpSpLocks/>
            </p:cNvGrpSpPr>
            <p:nvPr/>
          </p:nvGrpSpPr>
          <p:grpSpPr bwMode="auto">
            <a:xfrm>
              <a:off x="-384" y="480"/>
              <a:ext cx="4751" cy="3798"/>
              <a:chOff x="0" y="522"/>
              <a:chExt cx="4751" cy="3798"/>
            </a:xfrm>
          </p:grpSpPr>
          <p:grpSp>
            <p:nvGrpSpPr>
              <p:cNvPr id="4" name="Group 4"/>
              <p:cNvGrpSpPr>
                <a:grpSpLocks/>
              </p:cNvGrpSpPr>
              <p:nvPr userDrawn="1"/>
            </p:nvGrpSpPr>
            <p:grpSpPr bwMode="auto">
              <a:xfrm>
                <a:off x="0" y="522"/>
                <a:ext cx="4751" cy="3794"/>
                <a:chOff x="0" y="522"/>
                <a:chExt cx="4751" cy="3794"/>
              </a:xfrm>
            </p:grpSpPr>
            <p:sp>
              <p:nvSpPr>
                <p:cNvPr id="171013" name="Freeform 5"/>
                <p:cNvSpPr>
                  <a:spLocks/>
                </p:cNvSpPr>
                <p:nvPr userDrawn="1"/>
              </p:nvSpPr>
              <p:spPr bwMode="hidden">
                <a:xfrm>
                  <a:off x="628" y="1241"/>
                  <a:ext cx="3281" cy="3075"/>
                </a:xfrm>
                <a:custGeom>
                  <a:avLst/>
                  <a:gdLst/>
                  <a:ahLst/>
                  <a:cxnLst>
                    <a:cxn ang="0">
                      <a:pos x="502" y="1990"/>
                    </a:cxn>
                    <a:cxn ang="0">
                      <a:pos x="186" y="1474"/>
                    </a:cxn>
                    <a:cxn ang="0">
                      <a:pos x="66" y="1169"/>
                    </a:cxn>
                    <a:cxn ang="0">
                      <a:pos x="12" y="875"/>
                    </a:cxn>
                    <a:cxn ang="0">
                      <a:pos x="18" y="611"/>
                    </a:cxn>
                    <a:cxn ang="0">
                      <a:pos x="84" y="389"/>
                    </a:cxn>
                    <a:cxn ang="0">
                      <a:pos x="209" y="216"/>
                    </a:cxn>
                    <a:cxn ang="0">
                      <a:pos x="508" y="42"/>
                    </a:cxn>
                    <a:cxn ang="0">
                      <a:pos x="891" y="6"/>
                    </a:cxn>
                    <a:cxn ang="0">
                      <a:pos x="1334" y="102"/>
                    </a:cxn>
                    <a:cxn ang="0">
                      <a:pos x="1806" y="324"/>
                    </a:cxn>
                    <a:cxn ang="0">
                      <a:pos x="2272" y="659"/>
                    </a:cxn>
                    <a:cxn ang="0">
                      <a:pos x="2769" y="1187"/>
                    </a:cxn>
                    <a:cxn ang="0">
                      <a:pos x="3085" y="1702"/>
                    </a:cxn>
                    <a:cxn ang="0">
                      <a:pos x="3205" y="2008"/>
                    </a:cxn>
                    <a:cxn ang="0">
                      <a:pos x="3259" y="2302"/>
                    </a:cxn>
                    <a:cxn ang="0">
                      <a:pos x="3253" y="2565"/>
                    </a:cxn>
                    <a:cxn ang="0">
                      <a:pos x="3187" y="2781"/>
                    </a:cxn>
                    <a:cxn ang="0">
                      <a:pos x="3068" y="2961"/>
                    </a:cxn>
                    <a:cxn ang="0">
                      <a:pos x="2918" y="3075"/>
                    </a:cxn>
                    <a:cxn ang="0">
                      <a:pos x="3068" y="2967"/>
                    </a:cxn>
                    <a:cxn ang="0">
                      <a:pos x="3193" y="2787"/>
                    </a:cxn>
                    <a:cxn ang="0">
                      <a:pos x="3259" y="2565"/>
                    </a:cxn>
                    <a:cxn ang="0">
                      <a:pos x="3265" y="2302"/>
                    </a:cxn>
                    <a:cxn ang="0">
                      <a:pos x="3211" y="2008"/>
                    </a:cxn>
                    <a:cxn ang="0">
                      <a:pos x="3091" y="1702"/>
                    </a:cxn>
                    <a:cxn ang="0">
                      <a:pos x="2775" y="1181"/>
                    </a:cxn>
                    <a:cxn ang="0">
                      <a:pos x="2278" y="653"/>
                    </a:cxn>
                    <a:cxn ang="0">
                      <a:pos x="1806" y="318"/>
                    </a:cxn>
                    <a:cxn ang="0">
                      <a:pos x="1334" y="96"/>
                    </a:cxn>
                    <a:cxn ang="0">
                      <a:pos x="891" y="0"/>
                    </a:cxn>
                    <a:cxn ang="0">
                      <a:pos x="502" y="36"/>
                    </a:cxn>
                    <a:cxn ang="0">
                      <a:pos x="204" y="210"/>
                    </a:cxn>
                    <a:cxn ang="0">
                      <a:pos x="78" y="389"/>
                    </a:cxn>
                    <a:cxn ang="0">
                      <a:pos x="12" y="611"/>
                    </a:cxn>
                    <a:cxn ang="0">
                      <a:pos x="6" y="875"/>
                    </a:cxn>
                    <a:cxn ang="0">
                      <a:pos x="60" y="1169"/>
                    </a:cxn>
                    <a:cxn ang="0">
                      <a:pos x="180" y="1474"/>
                    </a:cxn>
                    <a:cxn ang="0">
                      <a:pos x="353" y="1786"/>
                    </a:cxn>
                    <a:cxn ang="0">
                      <a:pos x="849" y="2380"/>
                    </a:cxn>
                    <a:cxn ang="0">
                      <a:pos x="1244" y="2709"/>
                    </a:cxn>
                    <a:cxn ang="0">
                      <a:pos x="1656" y="2961"/>
                    </a:cxn>
                    <a:cxn ang="0">
                      <a:pos x="1937" y="3075"/>
                    </a:cxn>
                    <a:cxn ang="0">
                      <a:pos x="1525" y="2889"/>
                    </a:cxn>
                    <a:cxn ang="0">
                      <a:pos x="1118" y="2607"/>
                    </a:cxn>
                    <a:cxn ang="0">
                      <a:pos x="849" y="2380"/>
                    </a:cxn>
                  </a:cxnLst>
                  <a:rect l="0" t="0" r="r" b="b"/>
                  <a:pathLst>
                    <a:path w="3271" h="3075">
                      <a:moveTo>
                        <a:pt x="849" y="2380"/>
                      </a:moveTo>
                      <a:lnTo>
                        <a:pt x="664" y="2188"/>
                      </a:lnTo>
                      <a:lnTo>
                        <a:pt x="502" y="1990"/>
                      </a:lnTo>
                      <a:lnTo>
                        <a:pt x="359" y="1786"/>
                      </a:lnTo>
                      <a:lnTo>
                        <a:pt x="239" y="1576"/>
                      </a:lnTo>
                      <a:lnTo>
                        <a:pt x="186" y="1474"/>
                      </a:lnTo>
                      <a:lnTo>
                        <a:pt x="138" y="1373"/>
                      </a:lnTo>
                      <a:lnTo>
                        <a:pt x="102" y="1271"/>
                      </a:lnTo>
                      <a:lnTo>
                        <a:pt x="66" y="1169"/>
                      </a:lnTo>
                      <a:lnTo>
                        <a:pt x="42" y="1067"/>
                      </a:lnTo>
                      <a:lnTo>
                        <a:pt x="24" y="971"/>
                      </a:lnTo>
                      <a:lnTo>
                        <a:pt x="12" y="875"/>
                      </a:lnTo>
                      <a:lnTo>
                        <a:pt x="6" y="779"/>
                      </a:lnTo>
                      <a:lnTo>
                        <a:pt x="6" y="695"/>
                      </a:lnTo>
                      <a:lnTo>
                        <a:pt x="18" y="611"/>
                      </a:lnTo>
                      <a:lnTo>
                        <a:pt x="30" y="533"/>
                      </a:lnTo>
                      <a:lnTo>
                        <a:pt x="54" y="461"/>
                      </a:lnTo>
                      <a:lnTo>
                        <a:pt x="84" y="389"/>
                      </a:lnTo>
                      <a:lnTo>
                        <a:pt x="120" y="330"/>
                      </a:lnTo>
                      <a:lnTo>
                        <a:pt x="162" y="270"/>
                      </a:lnTo>
                      <a:lnTo>
                        <a:pt x="209" y="216"/>
                      </a:lnTo>
                      <a:lnTo>
                        <a:pt x="299" y="144"/>
                      </a:lnTo>
                      <a:lnTo>
                        <a:pt x="395" y="84"/>
                      </a:lnTo>
                      <a:lnTo>
                        <a:pt x="508" y="42"/>
                      </a:lnTo>
                      <a:lnTo>
                        <a:pt x="628" y="18"/>
                      </a:lnTo>
                      <a:lnTo>
                        <a:pt x="754" y="6"/>
                      </a:lnTo>
                      <a:lnTo>
                        <a:pt x="891" y="6"/>
                      </a:lnTo>
                      <a:lnTo>
                        <a:pt x="1035" y="24"/>
                      </a:lnTo>
                      <a:lnTo>
                        <a:pt x="1184" y="60"/>
                      </a:lnTo>
                      <a:lnTo>
                        <a:pt x="1334" y="102"/>
                      </a:lnTo>
                      <a:lnTo>
                        <a:pt x="1489" y="162"/>
                      </a:lnTo>
                      <a:lnTo>
                        <a:pt x="1644" y="240"/>
                      </a:lnTo>
                      <a:lnTo>
                        <a:pt x="1806" y="324"/>
                      </a:lnTo>
                      <a:lnTo>
                        <a:pt x="1961" y="425"/>
                      </a:lnTo>
                      <a:lnTo>
                        <a:pt x="2117" y="533"/>
                      </a:lnTo>
                      <a:lnTo>
                        <a:pt x="2272" y="659"/>
                      </a:lnTo>
                      <a:lnTo>
                        <a:pt x="2422" y="797"/>
                      </a:lnTo>
                      <a:lnTo>
                        <a:pt x="2607" y="989"/>
                      </a:lnTo>
                      <a:lnTo>
                        <a:pt x="2769" y="1187"/>
                      </a:lnTo>
                      <a:lnTo>
                        <a:pt x="2912" y="1391"/>
                      </a:lnTo>
                      <a:lnTo>
                        <a:pt x="3032" y="1600"/>
                      </a:lnTo>
                      <a:lnTo>
                        <a:pt x="3085" y="1702"/>
                      </a:lnTo>
                      <a:lnTo>
                        <a:pt x="3133" y="1804"/>
                      </a:lnTo>
                      <a:lnTo>
                        <a:pt x="3169" y="1906"/>
                      </a:lnTo>
                      <a:lnTo>
                        <a:pt x="3205" y="2008"/>
                      </a:lnTo>
                      <a:lnTo>
                        <a:pt x="3229" y="2110"/>
                      </a:lnTo>
                      <a:lnTo>
                        <a:pt x="3247" y="2206"/>
                      </a:lnTo>
                      <a:lnTo>
                        <a:pt x="3259" y="2302"/>
                      </a:lnTo>
                      <a:lnTo>
                        <a:pt x="3265" y="2398"/>
                      </a:lnTo>
                      <a:lnTo>
                        <a:pt x="3265" y="2482"/>
                      </a:lnTo>
                      <a:lnTo>
                        <a:pt x="3253" y="2565"/>
                      </a:lnTo>
                      <a:lnTo>
                        <a:pt x="3241" y="2643"/>
                      </a:lnTo>
                      <a:lnTo>
                        <a:pt x="3217" y="2715"/>
                      </a:lnTo>
                      <a:lnTo>
                        <a:pt x="3187" y="2781"/>
                      </a:lnTo>
                      <a:lnTo>
                        <a:pt x="3157" y="2847"/>
                      </a:lnTo>
                      <a:lnTo>
                        <a:pt x="3115" y="2907"/>
                      </a:lnTo>
                      <a:lnTo>
                        <a:pt x="3068" y="2961"/>
                      </a:lnTo>
                      <a:lnTo>
                        <a:pt x="3068" y="2961"/>
                      </a:lnTo>
                      <a:lnTo>
                        <a:pt x="2996" y="3021"/>
                      </a:lnTo>
                      <a:lnTo>
                        <a:pt x="2918" y="3075"/>
                      </a:lnTo>
                      <a:lnTo>
                        <a:pt x="2930" y="3075"/>
                      </a:lnTo>
                      <a:lnTo>
                        <a:pt x="3002" y="3027"/>
                      </a:lnTo>
                      <a:lnTo>
                        <a:pt x="3068" y="2967"/>
                      </a:lnTo>
                      <a:lnTo>
                        <a:pt x="3115" y="2913"/>
                      </a:lnTo>
                      <a:lnTo>
                        <a:pt x="3157" y="2853"/>
                      </a:lnTo>
                      <a:lnTo>
                        <a:pt x="3193" y="2787"/>
                      </a:lnTo>
                      <a:lnTo>
                        <a:pt x="3223" y="2721"/>
                      </a:lnTo>
                      <a:lnTo>
                        <a:pt x="3247" y="2643"/>
                      </a:lnTo>
                      <a:lnTo>
                        <a:pt x="3259" y="2565"/>
                      </a:lnTo>
                      <a:lnTo>
                        <a:pt x="3271" y="2482"/>
                      </a:lnTo>
                      <a:lnTo>
                        <a:pt x="3271" y="2398"/>
                      </a:lnTo>
                      <a:lnTo>
                        <a:pt x="3265" y="2302"/>
                      </a:lnTo>
                      <a:lnTo>
                        <a:pt x="3253" y="2206"/>
                      </a:lnTo>
                      <a:lnTo>
                        <a:pt x="3235" y="2110"/>
                      </a:lnTo>
                      <a:lnTo>
                        <a:pt x="3211" y="2008"/>
                      </a:lnTo>
                      <a:lnTo>
                        <a:pt x="3175" y="1906"/>
                      </a:lnTo>
                      <a:lnTo>
                        <a:pt x="3139" y="1804"/>
                      </a:lnTo>
                      <a:lnTo>
                        <a:pt x="3091" y="1702"/>
                      </a:lnTo>
                      <a:lnTo>
                        <a:pt x="3038" y="1594"/>
                      </a:lnTo>
                      <a:lnTo>
                        <a:pt x="2918" y="1391"/>
                      </a:lnTo>
                      <a:lnTo>
                        <a:pt x="2775" y="1181"/>
                      </a:lnTo>
                      <a:lnTo>
                        <a:pt x="2613" y="983"/>
                      </a:lnTo>
                      <a:lnTo>
                        <a:pt x="2428" y="791"/>
                      </a:lnTo>
                      <a:lnTo>
                        <a:pt x="2278" y="653"/>
                      </a:lnTo>
                      <a:lnTo>
                        <a:pt x="2123" y="527"/>
                      </a:lnTo>
                      <a:lnTo>
                        <a:pt x="1967" y="419"/>
                      </a:lnTo>
                      <a:lnTo>
                        <a:pt x="1806" y="318"/>
                      </a:lnTo>
                      <a:lnTo>
                        <a:pt x="1650" y="234"/>
                      </a:lnTo>
                      <a:lnTo>
                        <a:pt x="1489" y="156"/>
                      </a:lnTo>
                      <a:lnTo>
                        <a:pt x="1334" y="96"/>
                      </a:lnTo>
                      <a:lnTo>
                        <a:pt x="1184" y="54"/>
                      </a:lnTo>
                      <a:lnTo>
                        <a:pt x="1035" y="18"/>
                      </a:lnTo>
                      <a:lnTo>
                        <a:pt x="891" y="0"/>
                      </a:lnTo>
                      <a:lnTo>
                        <a:pt x="754" y="0"/>
                      </a:lnTo>
                      <a:lnTo>
                        <a:pt x="622" y="12"/>
                      </a:lnTo>
                      <a:lnTo>
                        <a:pt x="502" y="36"/>
                      </a:lnTo>
                      <a:lnTo>
                        <a:pt x="395" y="78"/>
                      </a:lnTo>
                      <a:lnTo>
                        <a:pt x="293" y="138"/>
                      </a:lnTo>
                      <a:lnTo>
                        <a:pt x="204" y="210"/>
                      </a:lnTo>
                      <a:lnTo>
                        <a:pt x="156" y="264"/>
                      </a:lnTo>
                      <a:lnTo>
                        <a:pt x="114" y="324"/>
                      </a:lnTo>
                      <a:lnTo>
                        <a:pt x="78" y="389"/>
                      </a:lnTo>
                      <a:lnTo>
                        <a:pt x="48" y="461"/>
                      </a:lnTo>
                      <a:lnTo>
                        <a:pt x="30" y="533"/>
                      </a:lnTo>
                      <a:lnTo>
                        <a:pt x="12" y="611"/>
                      </a:lnTo>
                      <a:lnTo>
                        <a:pt x="6" y="695"/>
                      </a:lnTo>
                      <a:lnTo>
                        <a:pt x="0" y="779"/>
                      </a:lnTo>
                      <a:lnTo>
                        <a:pt x="6" y="875"/>
                      </a:lnTo>
                      <a:lnTo>
                        <a:pt x="18" y="971"/>
                      </a:lnTo>
                      <a:lnTo>
                        <a:pt x="36" y="1067"/>
                      </a:lnTo>
                      <a:lnTo>
                        <a:pt x="60" y="1169"/>
                      </a:lnTo>
                      <a:lnTo>
                        <a:pt x="96" y="1271"/>
                      </a:lnTo>
                      <a:lnTo>
                        <a:pt x="132" y="1373"/>
                      </a:lnTo>
                      <a:lnTo>
                        <a:pt x="180" y="1474"/>
                      </a:lnTo>
                      <a:lnTo>
                        <a:pt x="233" y="1582"/>
                      </a:lnTo>
                      <a:lnTo>
                        <a:pt x="287" y="1684"/>
                      </a:lnTo>
                      <a:lnTo>
                        <a:pt x="353" y="1786"/>
                      </a:lnTo>
                      <a:lnTo>
                        <a:pt x="496" y="1990"/>
                      </a:lnTo>
                      <a:lnTo>
                        <a:pt x="664" y="2188"/>
                      </a:lnTo>
                      <a:lnTo>
                        <a:pt x="849" y="2380"/>
                      </a:lnTo>
                      <a:lnTo>
                        <a:pt x="981" y="2500"/>
                      </a:lnTo>
                      <a:lnTo>
                        <a:pt x="1112" y="2607"/>
                      </a:lnTo>
                      <a:lnTo>
                        <a:pt x="1244" y="2709"/>
                      </a:lnTo>
                      <a:lnTo>
                        <a:pt x="1381" y="2805"/>
                      </a:lnTo>
                      <a:lnTo>
                        <a:pt x="1519" y="2889"/>
                      </a:lnTo>
                      <a:lnTo>
                        <a:pt x="1656" y="2961"/>
                      </a:lnTo>
                      <a:lnTo>
                        <a:pt x="1788" y="3021"/>
                      </a:lnTo>
                      <a:lnTo>
                        <a:pt x="1926" y="3075"/>
                      </a:lnTo>
                      <a:lnTo>
                        <a:pt x="1937" y="3075"/>
                      </a:lnTo>
                      <a:lnTo>
                        <a:pt x="1800" y="3021"/>
                      </a:lnTo>
                      <a:lnTo>
                        <a:pt x="1662" y="2961"/>
                      </a:lnTo>
                      <a:lnTo>
                        <a:pt x="1525" y="2889"/>
                      </a:lnTo>
                      <a:lnTo>
                        <a:pt x="1387" y="2805"/>
                      </a:lnTo>
                      <a:lnTo>
                        <a:pt x="1250" y="2709"/>
                      </a:lnTo>
                      <a:lnTo>
                        <a:pt x="1118" y="2607"/>
                      </a:lnTo>
                      <a:lnTo>
                        <a:pt x="981" y="2500"/>
                      </a:lnTo>
                      <a:lnTo>
                        <a:pt x="849" y="2380"/>
                      </a:lnTo>
                      <a:lnTo>
                        <a:pt x="849" y="2380"/>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grpSp>
              <p:nvGrpSpPr>
                <p:cNvPr id="5" name="Group 6"/>
                <p:cNvGrpSpPr>
                  <a:grpSpLocks/>
                </p:cNvGrpSpPr>
                <p:nvPr userDrawn="1"/>
              </p:nvGrpSpPr>
              <p:grpSpPr bwMode="auto">
                <a:xfrm>
                  <a:off x="0" y="522"/>
                  <a:ext cx="4751" cy="3794"/>
                  <a:chOff x="0" y="522"/>
                  <a:chExt cx="4751" cy="3794"/>
                </a:xfrm>
              </p:grpSpPr>
              <p:sp>
                <p:nvSpPr>
                  <p:cNvPr id="171015" name="Freeform 7"/>
                  <p:cNvSpPr>
                    <a:spLocks/>
                  </p:cNvSpPr>
                  <p:nvPr userDrawn="1"/>
                </p:nvSpPr>
                <p:spPr bwMode="hidden">
                  <a:xfrm>
                    <a:off x="400" y="815"/>
                    <a:ext cx="3964" cy="3501"/>
                  </a:xfrm>
                  <a:custGeom>
                    <a:avLst/>
                    <a:gdLst/>
                    <a:ahLst/>
                    <a:cxnLst>
                      <a:cxn ang="0">
                        <a:pos x="3946" y="2860"/>
                      </a:cxn>
                      <a:cxn ang="0">
                        <a:pos x="3910" y="2614"/>
                      </a:cxn>
                      <a:cxn ang="0">
                        <a:pos x="3839" y="2368"/>
                      </a:cxn>
                      <a:cxn ang="0">
                        <a:pos x="3731" y="2110"/>
                      </a:cxn>
                      <a:cxn ang="0">
                        <a:pos x="3593" y="1853"/>
                      </a:cxn>
                      <a:cxn ang="0">
                        <a:pos x="3432" y="1595"/>
                      </a:cxn>
                      <a:cxn ang="0">
                        <a:pos x="3241" y="1343"/>
                      </a:cxn>
                      <a:cxn ang="0">
                        <a:pos x="3025" y="1103"/>
                      </a:cxn>
                      <a:cxn ang="0">
                        <a:pos x="2721" y="815"/>
                      </a:cxn>
                      <a:cxn ang="0">
                        <a:pos x="2332" y="522"/>
                      </a:cxn>
                      <a:cxn ang="0">
                        <a:pos x="1943" y="288"/>
                      </a:cxn>
                      <a:cxn ang="0">
                        <a:pos x="1555" y="126"/>
                      </a:cxn>
                      <a:cxn ang="0">
                        <a:pos x="1184" y="24"/>
                      </a:cxn>
                      <a:cxn ang="0">
                        <a:pos x="837" y="0"/>
                      </a:cxn>
                      <a:cxn ang="0">
                        <a:pos x="526" y="48"/>
                      </a:cxn>
                      <a:cxn ang="0">
                        <a:pos x="263" y="174"/>
                      </a:cxn>
                      <a:cxn ang="0">
                        <a:pos x="114" y="312"/>
                      </a:cxn>
                      <a:cxn ang="0">
                        <a:pos x="0" y="486"/>
                      </a:cxn>
                      <a:cxn ang="0">
                        <a:pos x="72" y="372"/>
                      </a:cxn>
                      <a:cxn ang="0">
                        <a:pos x="269" y="174"/>
                      </a:cxn>
                      <a:cxn ang="0">
                        <a:pos x="526" y="48"/>
                      </a:cxn>
                      <a:cxn ang="0">
                        <a:pos x="837" y="6"/>
                      </a:cxn>
                      <a:cxn ang="0">
                        <a:pos x="1184" y="30"/>
                      </a:cxn>
                      <a:cxn ang="0">
                        <a:pos x="1555" y="132"/>
                      </a:cxn>
                      <a:cxn ang="0">
                        <a:pos x="1943" y="294"/>
                      </a:cxn>
                      <a:cxn ang="0">
                        <a:pos x="2332" y="528"/>
                      </a:cxn>
                      <a:cxn ang="0">
                        <a:pos x="2715" y="821"/>
                      </a:cxn>
                      <a:cxn ang="0">
                        <a:pos x="3127" y="1223"/>
                      </a:cxn>
                      <a:cxn ang="0">
                        <a:pos x="3336" y="1469"/>
                      </a:cxn>
                      <a:cxn ang="0">
                        <a:pos x="3510" y="1727"/>
                      </a:cxn>
                      <a:cxn ang="0">
                        <a:pos x="3665" y="1984"/>
                      </a:cxn>
                      <a:cxn ang="0">
                        <a:pos x="3785" y="2236"/>
                      </a:cxn>
                      <a:cxn ang="0">
                        <a:pos x="3875" y="2494"/>
                      </a:cxn>
                      <a:cxn ang="0">
                        <a:pos x="3934" y="2740"/>
                      </a:cxn>
                      <a:cxn ang="0">
                        <a:pos x="3952" y="2973"/>
                      </a:cxn>
                      <a:cxn ang="0">
                        <a:pos x="3922" y="3255"/>
                      </a:cxn>
                      <a:cxn ang="0">
                        <a:pos x="3833" y="3501"/>
                      </a:cxn>
                      <a:cxn ang="0">
                        <a:pos x="3886" y="3387"/>
                      </a:cxn>
                      <a:cxn ang="0">
                        <a:pos x="3946" y="3123"/>
                      </a:cxn>
                      <a:cxn ang="0">
                        <a:pos x="3952" y="2973"/>
                      </a:cxn>
                    </a:cxnLst>
                    <a:rect l="0" t="0" r="r" b="b"/>
                    <a:pathLst>
                      <a:path w="3952" h="3501">
                        <a:moveTo>
                          <a:pt x="3952" y="2973"/>
                        </a:moveTo>
                        <a:lnTo>
                          <a:pt x="3946" y="2860"/>
                        </a:lnTo>
                        <a:lnTo>
                          <a:pt x="3934" y="2740"/>
                        </a:lnTo>
                        <a:lnTo>
                          <a:pt x="3910" y="2614"/>
                        </a:lnTo>
                        <a:lnTo>
                          <a:pt x="3875" y="2494"/>
                        </a:lnTo>
                        <a:lnTo>
                          <a:pt x="3839" y="2368"/>
                        </a:lnTo>
                        <a:lnTo>
                          <a:pt x="3785" y="2236"/>
                        </a:lnTo>
                        <a:lnTo>
                          <a:pt x="3731" y="2110"/>
                        </a:lnTo>
                        <a:lnTo>
                          <a:pt x="3665" y="1978"/>
                        </a:lnTo>
                        <a:lnTo>
                          <a:pt x="3593" y="1853"/>
                        </a:lnTo>
                        <a:lnTo>
                          <a:pt x="3516" y="1721"/>
                        </a:lnTo>
                        <a:lnTo>
                          <a:pt x="3432" y="1595"/>
                        </a:lnTo>
                        <a:lnTo>
                          <a:pt x="3336" y="1469"/>
                        </a:lnTo>
                        <a:lnTo>
                          <a:pt x="3241" y="1343"/>
                        </a:lnTo>
                        <a:lnTo>
                          <a:pt x="3133" y="1223"/>
                        </a:lnTo>
                        <a:lnTo>
                          <a:pt x="3025" y="1103"/>
                        </a:lnTo>
                        <a:lnTo>
                          <a:pt x="2906" y="983"/>
                        </a:lnTo>
                        <a:lnTo>
                          <a:pt x="2721" y="815"/>
                        </a:lnTo>
                        <a:lnTo>
                          <a:pt x="2529" y="660"/>
                        </a:lnTo>
                        <a:lnTo>
                          <a:pt x="2332" y="522"/>
                        </a:lnTo>
                        <a:lnTo>
                          <a:pt x="2141" y="396"/>
                        </a:lnTo>
                        <a:lnTo>
                          <a:pt x="1943" y="288"/>
                        </a:lnTo>
                        <a:lnTo>
                          <a:pt x="1746" y="198"/>
                        </a:lnTo>
                        <a:lnTo>
                          <a:pt x="1555" y="126"/>
                        </a:lnTo>
                        <a:lnTo>
                          <a:pt x="1363" y="66"/>
                        </a:lnTo>
                        <a:lnTo>
                          <a:pt x="1184" y="24"/>
                        </a:lnTo>
                        <a:lnTo>
                          <a:pt x="1005" y="6"/>
                        </a:lnTo>
                        <a:lnTo>
                          <a:pt x="837" y="0"/>
                        </a:lnTo>
                        <a:lnTo>
                          <a:pt x="676" y="12"/>
                        </a:lnTo>
                        <a:lnTo>
                          <a:pt x="526" y="48"/>
                        </a:lnTo>
                        <a:lnTo>
                          <a:pt x="389" y="102"/>
                        </a:lnTo>
                        <a:lnTo>
                          <a:pt x="263" y="174"/>
                        </a:lnTo>
                        <a:lnTo>
                          <a:pt x="155" y="264"/>
                        </a:lnTo>
                        <a:lnTo>
                          <a:pt x="114" y="312"/>
                        </a:lnTo>
                        <a:lnTo>
                          <a:pt x="72" y="366"/>
                        </a:lnTo>
                        <a:lnTo>
                          <a:pt x="0" y="486"/>
                        </a:lnTo>
                        <a:lnTo>
                          <a:pt x="0" y="498"/>
                        </a:lnTo>
                        <a:lnTo>
                          <a:pt x="72" y="372"/>
                        </a:lnTo>
                        <a:lnTo>
                          <a:pt x="161" y="264"/>
                        </a:lnTo>
                        <a:lnTo>
                          <a:pt x="269" y="174"/>
                        </a:lnTo>
                        <a:lnTo>
                          <a:pt x="395" y="102"/>
                        </a:lnTo>
                        <a:lnTo>
                          <a:pt x="526" y="48"/>
                        </a:lnTo>
                        <a:lnTo>
                          <a:pt x="676" y="18"/>
                        </a:lnTo>
                        <a:lnTo>
                          <a:pt x="837" y="6"/>
                        </a:lnTo>
                        <a:lnTo>
                          <a:pt x="1005" y="6"/>
                        </a:lnTo>
                        <a:lnTo>
                          <a:pt x="1184" y="30"/>
                        </a:lnTo>
                        <a:lnTo>
                          <a:pt x="1363" y="72"/>
                        </a:lnTo>
                        <a:lnTo>
                          <a:pt x="1555" y="132"/>
                        </a:lnTo>
                        <a:lnTo>
                          <a:pt x="1746" y="204"/>
                        </a:lnTo>
                        <a:lnTo>
                          <a:pt x="1943" y="294"/>
                        </a:lnTo>
                        <a:lnTo>
                          <a:pt x="2135" y="402"/>
                        </a:lnTo>
                        <a:lnTo>
                          <a:pt x="2332" y="528"/>
                        </a:lnTo>
                        <a:lnTo>
                          <a:pt x="2523" y="666"/>
                        </a:lnTo>
                        <a:lnTo>
                          <a:pt x="2715" y="821"/>
                        </a:lnTo>
                        <a:lnTo>
                          <a:pt x="2900" y="989"/>
                        </a:lnTo>
                        <a:lnTo>
                          <a:pt x="3127" y="1223"/>
                        </a:lnTo>
                        <a:lnTo>
                          <a:pt x="3235" y="1349"/>
                        </a:lnTo>
                        <a:lnTo>
                          <a:pt x="3336" y="1469"/>
                        </a:lnTo>
                        <a:lnTo>
                          <a:pt x="3426" y="1595"/>
                        </a:lnTo>
                        <a:lnTo>
                          <a:pt x="3510" y="1727"/>
                        </a:lnTo>
                        <a:lnTo>
                          <a:pt x="3593" y="1853"/>
                        </a:lnTo>
                        <a:lnTo>
                          <a:pt x="3665" y="1984"/>
                        </a:lnTo>
                        <a:lnTo>
                          <a:pt x="3731" y="2110"/>
                        </a:lnTo>
                        <a:lnTo>
                          <a:pt x="3785" y="2236"/>
                        </a:lnTo>
                        <a:lnTo>
                          <a:pt x="3833" y="2368"/>
                        </a:lnTo>
                        <a:lnTo>
                          <a:pt x="3875" y="2494"/>
                        </a:lnTo>
                        <a:lnTo>
                          <a:pt x="3910" y="2614"/>
                        </a:lnTo>
                        <a:lnTo>
                          <a:pt x="3934" y="2740"/>
                        </a:lnTo>
                        <a:lnTo>
                          <a:pt x="3946" y="2860"/>
                        </a:lnTo>
                        <a:lnTo>
                          <a:pt x="3952" y="2973"/>
                        </a:lnTo>
                        <a:lnTo>
                          <a:pt x="3946" y="3123"/>
                        </a:lnTo>
                        <a:lnTo>
                          <a:pt x="3922" y="3255"/>
                        </a:lnTo>
                        <a:lnTo>
                          <a:pt x="3886" y="3387"/>
                        </a:lnTo>
                        <a:lnTo>
                          <a:pt x="3833" y="3501"/>
                        </a:lnTo>
                        <a:lnTo>
                          <a:pt x="3833" y="3501"/>
                        </a:lnTo>
                        <a:lnTo>
                          <a:pt x="3886" y="3387"/>
                        </a:lnTo>
                        <a:lnTo>
                          <a:pt x="3928" y="3255"/>
                        </a:lnTo>
                        <a:lnTo>
                          <a:pt x="3946" y="3123"/>
                        </a:lnTo>
                        <a:lnTo>
                          <a:pt x="3952" y="2973"/>
                        </a:lnTo>
                        <a:lnTo>
                          <a:pt x="3952" y="2973"/>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016" name="Freeform 8"/>
                  <p:cNvSpPr>
                    <a:spLocks/>
                  </p:cNvSpPr>
                  <p:nvPr userDrawn="1"/>
                </p:nvSpPr>
                <p:spPr bwMode="hidden">
                  <a:xfrm>
                    <a:off x="406" y="953"/>
                    <a:ext cx="3803" cy="3363"/>
                  </a:xfrm>
                  <a:custGeom>
                    <a:avLst/>
                    <a:gdLst/>
                    <a:ahLst/>
                    <a:cxnLst>
                      <a:cxn ang="0">
                        <a:pos x="676" y="2416"/>
                      </a:cxn>
                      <a:cxn ang="0">
                        <a:pos x="419" y="2062"/>
                      </a:cxn>
                      <a:cxn ang="0">
                        <a:pos x="215" y="1703"/>
                      </a:cxn>
                      <a:cxn ang="0">
                        <a:pos x="78" y="1343"/>
                      </a:cxn>
                      <a:cxn ang="0">
                        <a:pos x="12" y="1001"/>
                      </a:cxn>
                      <a:cxn ang="0">
                        <a:pos x="18" y="701"/>
                      </a:cxn>
                      <a:cxn ang="0">
                        <a:pos x="96" y="450"/>
                      </a:cxn>
                      <a:cxn ang="0">
                        <a:pos x="239" y="246"/>
                      </a:cxn>
                      <a:cxn ang="0">
                        <a:pos x="580" y="48"/>
                      </a:cxn>
                      <a:cxn ang="0">
                        <a:pos x="1028" y="6"/>
                      </a:cxn>
                      <a:cxn ang="0">
                        <a:pos x="1543" y="120"/>
                      </a:cxn>
                      <a:cxn ang="0">
                        <a:pos x="2087" y="378"/>
                      </a:cxn>
                      <a:cxn ang="0">
                        <a:pos x="2631" y="773"/>
                      </a:cxn>
                      <a:cxn ang="0">
                        <a:pos x="3115" y="1265"/>
                      </a:cxn>
                      <a:cxn ang="0">
                        <a:pos x="3378" y="1625"/>
                      </a:cxn>
                      <a:cxn ang="0">
                        <a:pos x="3582" y="1984"/>
                      </a:cxn>
                      <a:cxn ang="0">
                        <a:pos x="3719" y="2344"/>
                      </a:cxn>
                      <a:cxn ang="0">
                        <a:pos x="3785" y="2686"/>
                      </a:cxn>
                      <a:cxn ang="0">
                        <a:pos x="3749" y="3105"/>
                      </a:cxn>
                      <a:cxn ang="0">
                        <a:pos x="3629" y="3363"/>
                      </a:cxn>
                      <a:cxn ang="0">
                        <a:pos x="3779" y="2967"/>
                      </a:cxn>
                      <a:cxn ang="0">
                        <a:pos x="3791" y="2794"/>
                      </a:cxn>
                      <a:cxn ang="0">
                        <a:pos x="3749" y="2458"/>
                      </a:cxn>
                      <a:cxn ang="0">
                        <a:pos x="3635" y="2104"/>
                      </a:cxn>
                      <a:cxn ang="0">
                        <a:pos x="3456" y="1739"/>
                      </a:cxn>
                      <a:cxn ang="0">
                        <a:pos x="3211" y="1385"/>
                      </a:cxn>
                      <a:cxn ang="0">
                        <a:pos x="2804" y="929"/>
                      </a:cxn>
                      <a:cxn ang="0">
                        <a:pos x="2272" y="492"/>
                      </a:cxn>
                      <a:cxn ang="0">
                        <a:pos x="1722" y="192"/>
                      </a:cxn>
                      <a:cxn ang="0">
                        <a:pos x="1190" y="24"/>
                      </a:cxn>
                      <a:cxn ang="0">
                        <a:pos x="717" y="12"/>
                      </a:cxn>
                      <a:cxn ang="0">
                        <a:pos x="335" y="162"/>
                      </a:cxn>
                      <a:cxn ang="0">
                        <a:pos x="132" y="378"/>
                      </a:cxn>
                      <a:cxn ang="0">
                        <a:pos x="36" y="612"/>
                      </a:cxn>
                      <a:cxn ang="0">
                        <a:pos x="0" y="893"/>
                      </a:cxn>
                      <a:cxn ang="0">
                        <a:pos x="42" y="1229"/>
                      </a:cxn>
                      <a:cxn ang="0">
                        <a:pos x="161" y="1583"/>
                      </a:cxn>
                      <a:cxn ang="0">
                        <a:pos x="341" y="1942"/>
                      </a:cxn>
                      <a:cxn ang="0">
                        <a:pos x="580" y="2302"/>
                      </a:cxn>
                      <a:cxn ang="0">
                        <a:pos x="987" y="2758"/>
                      </a:cxn>
                      <a:cxn ang="0">
                        <a:pos x="1596" y="3237"/>
                      </a:cxn>
                      <a:cxn ang="0">
                        <a:pos x="1596" y="3237"/>
                      </a:cxn>
                      <a:cxn ang="0">
                        <a:pos x="993" y="2758"/>
                      </a:cxn>
                    </a:cxnLst>
                    <a:rect l="0" t="0" r="r" b="b"/>
                    <a:pathLst>
                      <a:path w="3791" h="3363">
                        <a:moveTo>
                          <a:pt x="993" y="2758"/>
                        </a:moveTo>
                        <a:lnTo>
                          <a:pt x="777" y="2536"/>
                        </a:lnTo>
                        <a:lnTo>
                          <a:pt x="676" y="2416"/>
                        </a:lnTo>
                        <a:lnTo>
                          <a:pt x="586" y="2302"/>
                        </a:lnTo>
                        <a:lnTo>
                          <a:pt x="496" y="2182"/>
                        </a:lnTo>
                        <a:lnTo>
                          <a:pt x="419" y="2062"/>
                        </a:lnTo>
                        <a:lnTo>
                          <a:pt x="341" y="1942"/>
                        </a:lnTo>
                        <a:lnTo>
                          <a:pt x="275" y="1822"/>
                        </a:lnTo>
                        <a:lnTo>
                          <a:pt x="215" y="1703"/>
                        </a:lnTo>
                        <a:lnTo>
                          <a:pt x="161" y="1583"/>
                        </a:lnTo>
                        <a:lnTo>
                          <a:pt x="114" y="1463"/>
                        </a:lnTo>
                        <a:lnTo>
                          <a:pt x="78" y="1343"/>
                        </a:lnTo>
                        <a:lnTo>
                          <a:pt x="48" y="1229"/>
                        </a:lnTo>
                        <a:lnTo>
                          <a:pt x="24" y="1115"/>
                        </a:lnTo>
                        <a:lnTo>
                          <a:pt x="12" y="1001"/>
                        </a:lnTo>
                        <a:lnTo>
                          <a:pt x="6" y="893"/>
                        </a:lnTo>
                        <a:lnTo>
                          <a:pt x="12" y="797"/>
                        </a:lnTo>
                        <a:lnTo>
                          <a:pt x="18" y="701"/>
                        </a:lnTo>
                        <a:lnTo>
                          <a:pt x="42" y="612"/>
                        </a:lnTo>
                        <a:lnTo>
                          <a:pt x="66" y="528"/>
                        </a:lnTo>
                        <a:lnTo>
                          <a:pt x="96" y="450"/>
                        </a:lnTo>
                        <a:lnTo>
                          <a:pt x="138" y="378"/>
                        </a:lnTo>
                        <a:lnTo>
                          <a:pt x="185" y="306"/>
                        </a:lnTo>
                        <a:lnTo>
                          <a:pt x="239" y="246"/>
                        </a:lnTo>
                        <a:lnTo>
                          <a:pt x="341" y="162"/>
                        </a:lnTo>
                        <a:lnTo>
                          <a:pt x="454" y="96"/>
                        </a:lnTo>
                        <a:lnTo>
                          <a:pt x="580" y="48"/>
                        </a:lnTo>
                        <a:lnTo>
                          <a:pt x="723" y="18"/>
                        </a:lnTo>
                        <a:lnTo>
                          <a:pt x="867" y="6"/>
                        </a:lnTo>
                        <a:lnTo>
                          <a:pt x="1028" y="6"/>
                        </a:lnTo>
                        <a:lnTo>
                          <a:pt x="1196" y="30"/>
                        </a:lnTo>
                        <a:lnTo>
                          <a:pt x="1363" y="66"/>
                        </a:lnTo>
                        <a:lnTo>
                          <a:pt x="1543" y="120"/>
                        </a:lnTo>
                        <a:lnTo>
                          <a:pt x="1722" y="192"/>
                        </a:lnTo>
                        <a:lnTo>
                          <a:pt x="1901" y="282"/>
                        </a:lnTo>
                        <a:lnTo>
                          <a:pt x="2087" y="378"/>
                        </a:lnTo>
                        <a:lnTo>
                          <a:pt x="2272" y="498"/>
                        </a:lnTo>
                        <a:lnTo>
                          <a:pt x="2451" y="624"/>
                        </a:lnTo>
                        <a:lnTo>
                          <a:pt x="2631" y="773"/>
                        </a:lnTo>
                        <a:lnTo>
                          <a:pt x="2804" y="929"/>
                        </a:lnTo>
                        <a:lnTo>
                          <a:pt x="3019" y="1151"/>
                        </a:lnTo>
                        <a:lnTo>
                          <a:pt x="3115" y="1265"/>
                        </a:lnTo>
                        <a:lnTo>
                          <a:pt x="3211" y="1385"/>
                        </a:lnTo>
                        <a:lnTo>
                          <a:pt x="3295" y="1505"/>
                        </a:lnTo>
                        <a:lnTo>
                          <a:pt x="3378" y="1625"/>
                        </a:lnTo>
                        <a:lnTo>
                          <a:pt x="3450" y="1745"/>
                        </a:lnTo>
                        <a:lnTo>
                          <a:pt x="3522" y="1864"/>
                        </a:lnTo>
                        <a:lnTo>
                          <a:pt x="3582" y="1984"/>
                        </a:lnTo>
                        <a:lnTo>
                          <a:pt x="3635" y="2104"/>
                        </a:lnTo>
                        <a:lnTo>
                          <a:pt x="3677" y="2224"/>
                        </a:lnTo>
                        <a:lnTo>
                          <a:pt x="3719" y="2344"/>
                        </a:lnTo>
                        <a:lnTo>
                          <a:pt x="3749" y="2458"/>
                        </a:lnTo>
                        <a:lnTo>
                          <a:pt x="3773" y="2572"/>
                        </a:lnTo>
                        <a:lnTo>
                          <a:pt x="3785" y="2686"/>
                        </a:lnTo>
                        <a:lnTo>
                          <a:pt x="3791" y="2794"/>
                        </a:lnTo>
                        <a:lnTo>
                          <a:pt x="3779" y="2955"/>
                        </a:lnTo>
                        <a:lnTo>
                          <a:pt x="3749" y="3105"/>
                        </a:lnTo>
                        <a:lnTo>
                          <a:pt x="3695" y="3243"/>
                        </a:lnTo>
                        <a:lnTo>
                          <a:pt x="3623" y="3363"/>
                        </a:lnTo>
                        <a:lnTo>
                          <a:pt x="3629" y="3363"/>
                        </a:lnTo>
                        <a:lnTo>
                          <a:pt x="3701" y="3243"/>
                        </a:lnTo>
                        <a:lnTo>
                          <a:pt x="3749" y="3111"/>
                        </a:lnTo>
                        <a:lnTo>
                          <a:pt x="3779" y="2967"/>
                        </a:lnTo>
                        <a:lnTo>
                          <a:pt x="3791" y="2806"/>
                        </a:lnTo>
                        <a:lnTo>
                          <a:pt x="3791" y="2800"/>
                        </a:lnTo>
                        <a:lnTo>
                          <a:pt x="3791" y="2794"/>
                        </a:lnTo>
                        <a:lnTo>
                          <a:pt x="3785" y="2686"/>
                        </a:lnTo>
                        <a:lnTo>
                          <a:pt x="3773" y="2572"/>
                        </a:lnTo>
                        <a:lnTo>
                          <a:pt x="3749" y="2458"/>
                        </a:lnTo>
                        <a:lnTo>
                          <a:pt x="3719" y="2338"/>
                        </a:lnTo>
                        <a:lnTo>
                          <a:pt x="3683" y="2224"/>
                        </a:lnTo>
                        <a:lnTo>
                          <a:pt x="3635" y="2104"/>
                        </a:lnTo>
                        <a:lnTo>
                          <a:pt x="3582" y="1984"/>
                        </a:lnTo>
                        <a:lnTo>
                          <a:pt x="3522" y="1864"/>
                        </a:lnTo>
                        <a:lnTo>
                          <a:pt x="3456" y="1739"/>
                        </a:lnTo>
                        <a:lnTo>
                          <a:pt x="3378" y="1619"/>
                        </a:lnTo>
                        <a:lnTo>
                          <a:pt x="3300" y="1499"/>
                        </a:lnTo>
                        <a:lnTo>
                          <a:pt x="3211" y="1385"/>
                        </a:lnTo>
                        <a:lnTo>
                          <a:pt x="3121" y="1265"/>
                        </a:lnTo>
                        <a:lnTo>
                          <a:pt x="3019" y="1151"/>
                        </a:lnTo>
                        <a:lnTo>
                          <a:pt x="2804" y="929"/>
                        </a:lnTo>
                        <a:lnTo>
                          <a:pt x="2631" y="767"/>
                        </a:lnTo>
                        <a:lnTo>
                          <a:pt x="2451" y="624"/>
                        </a:lnTo>
                        <a:lnTo>
                          <a:pt x="2272" y="492"/>
                        </a:lnTo>
                        <a:lnTo>
                          <a:pt x="2087" y="378"/>
                        </a:lnTo>
                        <a:lnTo>
                          <a:pt x="1901" y="276"/>
                        </a:lnTo>
                        <a:lnTo>
                          <a:pt x="1722" y="192"/>
                        </a:lnTo>
                        <a:lnTo>
                          <a:pt x="1543" y="120"/>
                        </a:lnTo>
                        <a:lnTo>
                          <a:pt x="1363" y="66"/>
                        </a:lnTo>
                        <a:lnTo>
                          <a:pt x="1190" y="24"/>
                        </a:lnTo>
                        <a:lnTo>
                          <a:pt x="1028" y="6"/>
                        </a:lnTo>
                        <a:lnTo>
                          <a:pt x="867" y="0"/>
                        </a:lnTo>
                        <a:lnTo>
                          <a:pt x="717" y="12"/>
                        </a:lnTo>
                        <a:lnTo>
                          <a:pt x="580" y="42"/>
                        </a:lnTo>
                        <a:lnTo>
                          <a:pt x="448" y="90"/>
                        </a:lnTo>
                        <a:lnTo>
                          <a:pt x="335" y="162"/>
                        </a:lnTo>
                        <a:lnTo>
                          <a:pt x="233" y="246"/>
                        </a:lnTo>
                        <a:lnTo>
                          <a:pt x="179" y="306"/>
                        </a:lnTo>
                        <a:lnTo>
                          <a:pt x="132" y="378"/>
                        </a:lnTo>
                        <a:lnTo>
                          <a:pt x="90" y="450"/>
                        </a:lnTo>
                        <a:lnTo>
                          <a:pt x="60" y="528"/>
                        </a:lnTo>
                        <a:lnTo>
                          <a:pt x="36" y="612"/>
                        </a:lnTo>
                        <a:lnTo>
                          <a:pt x="12" y="701"/>
                        </a:lnTo>
                        <a:lnTo>
                          <a:pt x="6" y="797"/>
                        </a:lnTo>
                        <a:lnTo>
                          <a:pt x="0" y="893"/>
                        </a:lnTo>
                        <a:lnTo>
                          <a:pt x="6" y="1001"/>
                        </a:lnTo>
                        <a:lnTo>
                          <a:pt x="24" y="1115"/>
                        </a:lnTo>
                        <a:lnTo>
                          <a:pt x="42" y="1229"/>
                        </a:lnTo>
                        <a:lnTo>
                          <a:pt x="78" y="1343"/>
                        </a:lnTo>
                        <a:lnTo>
                          <a:pt x="114" y="1463"/>
                        </a:lnTo>
                        <a:lnTo>
                          <a:pt x="161" y="1583"/>
                        </a:lnTo>
                        <a:lnTo>
                          <a:pt x="215" y="1703"/>
                        </a:lnTo>
                        <a:lnTo>
                          <a:pt x="275" y="1822"/>
                        </a:lnTo>
                        <a:lnTo>
                          <a:pt x="341" y="1942"/>
                        </a:lnTo>
                        <a:lnTo>
                          <a:pt x="413" y="2062"/>
                        </a:lnTo>
                        <a:lnTo>
                          <a:pt x="496" y="2182"/>
                        </a:lnTo>
                        <a:lnTo>
                          <a:pt x="580" y="2302"/>
                        </a:lnTo>
                        <a:lnTo>
                          <a:pt x="676" y="2422"/>
                        </a:lnTo>
                        <a:lnTo>
                          <a:pt x="771" y="2536"/>
                        </a:lnTo>
                        <a:lnTo>
                          <a:pt x="987" y="2758"/>
                        </a:lnTo>
                        <a:lnTo>
                          <a:pt x="1184" y="2931"/>
                        </a:lnTo>
                        <a:lnTo>
                          <a:pt x="1387" y="3093"/>
                        </a:lnTo>
                        <a:lnTo>
                          <a:pt x="1596" y="3237"/>
                        </a:lnTo>
                        <a:lnTo>
                          <a:pt x="1800" y="3363"/>
                        </a:lnTo>
                        <a:lnTo>
                          <a:pt x="1806" y="3363"/>
                        </a:lnTo>
                        <a:lnTo>
                          <a:pt x="1596" y="3237"/>
                        </a:lnTo>
                        <a:lnTo>
                          <a:pt x="1393" y="3093"/>
                        </a:lnTo>
                        <a:lnTo>
                          <a:pt x="1190" y="2931"/>
                        </a:lnTo>
                        <a:lnTo>
                          <a:pt x="993" y="2758"/>
                        </a:lnTo>
                        <a:lnTo>
                          <a:pt x="993" y="2758"/>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017" name="Freeform 9"/>
                  <p:cNvSpPr>
                    <a:spLocks/>
                  </p:cNvSpPr>
                  <p:nvPr userDrawn="1"/>
                </p:nvSpPr>
                <p:spPr bwMode="hidden">
                  <a:xfrm>
                    <a:off x="514" y="1091"/>
                    <a:ext cx="3538" cy="3225"/>
                  </a:xfrm>
                  <a:custGeom>
                    <a:avLst/>
                    <a:gdLst/>
                    <a:ahLst/>
                    <a:cxnLst>
                      <a:cxn ang="0">
                        <a:pos x="538" y="2146"/>
                      </a:cxn>
                      <a:cxn ang="0">
                        <a:pos x="317" y="1816"/>
                      </a:cxn>
                      <a:cxn ang="0">
                        <a:pos x="149" y="1481"/>
                      </a:cxn>
                      <a:cxn ang="0">
                        <a:pos x="41" y="1151"/>
                      </a:cxn>
                      <a:cxn ang="0">
                        <a:pos x="0" y="839"/>
                      </a:cxn>
                      <a:cxn ang="0">
                        <a:pos x="30" y="575"/>
                      </a:cxn>
                      <a:cxn ang="0">
                        <a:pos x="125" y="354"/>
                      </a:cxn>
                      <a:cxn ang="0">
                        <a:pos x="317" y="150"/>
                      </a:cxn>
                      <a:cxn ang="0">
                        <a:pos x="669" y="12"/>
                      </a:cxn>
                      <a:cxn ang="0">
                        <a:pos x="1112" y="24"/>
                      </a:cxn>
                      <a:cxn ang="0">
                        <a:pos x="1608" y="174"/>
                      </a:cxn>
                      <a:cxn ang="0">
                        <a:pos x="2116" y="456"/>
                      </a:cxn>
                      <a:cxn ang="0">
                        <a:pos x="2613" y="857"/>
                      </a:cxn>
                      <a:cxn ang="0">
                        <a:pos x="3073" y="1391"/>
                      </a:cxn>
                      <a:cxn ang="0">
                        <a:pos x="3276" y="1726"/>
                      </a:cxn>
                      <a:cxn ang="0">
                        <a:pos x="3426" y="2062"/>
                      </a:cxn>
                      <a:cxn ang="0">
                        <a:pos x="3509" y="2386"/>
                      </a:cxn>
                      <a:cxn ang="0">
                        <a:pos x="3521" y="2680"/>
                      </a:cxn>
                      <a:cxn ang="0">
                        <a:pos x="3474" y="2931"/>
                      </a:cxn>
                      <a:cxn ang="0">
                        <a:pos x="3360" y="3141"/>
                      </a:cxn>
                      <a:cxn ang="0">
                        <a:pos x="3282" y="3225"/>
                      </a:cxn>
                      <a:cxn ang="0">
                        <a:pos x="3312" y="3201"/>
                      </a:cxn>
                      <a:cxn ang="0">
                        <a:pos x="3444" y="3009"/>
                      </a:cxn>
                      <a:cxn ang="0">
                        <a:pos x="3515" y="2769"/>
                      </a:cxn>
                      <a:cxn ang="0">
                        <a:pos x="3521" y="2488"/>
                      </a:cxn>
                      <a:cxn ang="0">
                        <a:pos x="3462" y="2170"/>
                      </a:cxn>
                      <a:cxn ang="0">
                        <a:pos x="3336" y="1834"/>
                      </a:cxn>
                      <a:cxn ang="0">
                        <a:pos x="3145" y="1499"/>
                      </a:cxn>
                      <a:cxn ang="0">
                        <a:pos x="2816" y="1061"/>
                      </a:cxn>
                      <a:cxn ang="0">
                        <a:pos x="2284" y="575"/>
                      </a:cxn>
                      <a:cxn ang="0">
                        <a:pos x="1775" y="252"/>
                      </a:cxn>
                      <a:cxn ang="0">
                        <a:pos x="1273" y="60"/>
                      </a:cxn>
                      <a:cxn ang="0">
                        <a:pos x="807" y="0"/>
                      </a:cxn>
                      <a:cxn ang="0">
                        <a:pos x="418" y="84"/>
                      </a:cxn>
                      <a:cxn ang="0">
                        <a:pos x="167" y="288"/>
                      </a:cxn>
                      <a:cxn ang="0">
                        <a:pos x="53" y="498"/>
                      </a:cxn>
                      <a:cxn ang="0">
                        <a:pos x="0" y="749"/>
                      </a:cxn>
                      <a:cxn ang="0">
                        <a:pos x="18" y="1043"/>
                      </a:cxn>
                      <a:cxn ang="0">
                        <a:pos x="101" y="1373"/>
                      </a:cxn>
                      <a:cxn ang="0">
                        <a:pos x="251" y="1708"/>
                      </a:cxn>
                      <a:cxn ang="0">
                        <a:pos x="454" y="2038"/>
                      </a:cxn>
                      <a:cxn ang="0">
                        <a:pos x="914" y="2572"/>
                      </a:cxn>
                      <a:cxn ang="0">
                        <a:pos x="1255" y="2865"/>
                      </a:cxn>
                      <a:cxn ang="0">
                        <a:pos x="1608" y="3099"/>
                      </a:cxn>
                      <a:cxn ang="0">
                        <a:pos x="1853" y="3225"/>
                      </a:cxn>
                      <a:cxn ang="0">
                        <a:pos x="1494" y="3027"/>
                      </a:cxn>
                      <a:cxn ang="0">
                        <a:pos x="1142" y="2769"/>
                      </a:cxn>
                    </a:cxnLst>
                    <a:rect l="0" t="0" r="r" b="b"/>
                    <a:pathLst>
                      <a:path w="3527" h="3225">
                        <a:moveTo>
                          <a:pt x="914" y="2572"/>
                        </a:moveTo>
                        <a:lnTo>
                          <a:pt x="717" y="2362"/>
                        </a:lnTo>
                        <a:lnTo>
                          <a:pt x="538" y="2146"/>
                        </a:lnTo>
                        <a:lnTo>
                          <a:pt x="460" y="2038"/>
                        </a:lnTo>
                        <a:lnTo>
                          <a:pt x="382" y="1930"/>
                        </a:lnTo>
                        <a:lnTo>
                          <a:pt x="317" y="1816"/>
                        </a:lnTo>
                        <a:lnTo>
                          <a:pt x="251" y="1702"/>
                        </a:lnTo>
                        <a:lnTo>
                          <a:pt x="197" y="1589"/>
                        </a:lnTo>
                        <a:lnTo>
                          <a:pt x="149" y="1481"/>
                        </a:lnTo>
                        <a:lnTo>
                          <a:pt x="107" y="1367"/>
                        </a:lnTo>
                        <a:lnTo>
                          <a:pt x="71" y="1259"/>
                        </a:lnTo>
                        <a:lnTo>
                          <a:pt x="41" y="1151"/>
                        </a:lnTo>
                        <a:lnTo>
                          <a:pt x="18" y="1043"/>
                        </a:lnTo>
                        <a:lnTo>
                          <a:pt x="6" y="941"/>
                        </a:lnTo>
                        <a:lnTo>
                          <a:pt x="0" y="839"/>
                        </a:lnTo>
                        <a:lnTo>
                          <a:pt x="6" y="749"/>
                        </a:lnTo>
                        <a:lnTo>
                          <a:pt x="12" y="659"/>
                        </a:lnTo>
                        <a:lnTo>
                          <a:pt x="30" y="575"/>
                        </a:lnTo>
                        <a:lnTo>
                          <a:pt x="59" y="498"/>
                        </a:lnTo>
                        <a:lnTo>
                          <a:pt x="89" y="420"/>
                        </a:lnTo>
                        <a:lnTo>
                          <a:pt x="125" y="354"/>
                        </a:lnTo>
                        <a:lnTo>
                          <a:pt x="173" y="288"/>
                        </a:lnTo>
                        <a:lnTo>
                          <a:pt x="221" y="228"/>
                        </a:lnTo>
                        <a:lnTo>
                          <a:pt x="317" y="150"/>
                        </a:lnTo>
                        <a:lnTo>
                          <a:pt x="424" y="90"/>
                        </a:lnTo>
                        <a:lnTo>
                          <a:pt x="544" y="42"/>
                        </a:lnTo>
                        <a:lnTo>
                          <a:pt x="669" y="12"/>
                        </a:lnTo>
                        <a:lnTo>
                          <a:pt x="813" y="0"/>
                        </a:lnTo>
                        <a:lnTo>
                          <a:pt x="956" y="6"/>
                        </a:lnTo>
                        <a:lnTo>
                          <a:pt x="1112" y="24"/>
                        </a:lnTo>
                        <a:lnTo>
                          <a:pt x="1273" y="60"/>
                        </a:lnTo>
                        <a:lnTo>
                          <a:pt x="1441" y="114"/>
                        </a:lnTo>
                        <a:lnTo>
                          <a:pt x="1608" y="174"/>
                        </a:lnTo>
                        <a:lnTo>
                          <a:pt x="1775" y="258"/>
                        </a:lnTo>
                        <a:lnTo>
                          <a:pt x="1949" y="348"/>
                        </a:lnTo>
                        <a:lnTo>
                          <a:pt x="2116" y="456"/>
                        </a:lnTo>
                        <a:lnTo>
                          <a:pt x="2284" y="575"/>
                        </a:lnTo>
                        <a:lnTo>
                          <a:pt x="2451" y="713"/>
                        </a:lnTo>
                        <a:lnTo>
                          <a:pt x="2613" y="857"/>
                        </a:lnTo>
                        <a:lnTo>
                          <a:pt x="2810" y="1067"/>
                        </a:lnTo>
                        <a:lnTo>
                          <a:pt x="2989" y="1283"/>
                        </a:lnTo>
                        <a:lnTo>
                          <a:pt x="3073" y="1391"/>
                        </a:lnTo>
                        <a:lnTo>
                          <a:pt x="3145" y="1505"/>
                        </a:lnTo>
                        <a:lnTo>
                          <a:pt x="3216" y="1612"/>
                        </a:lnTo>
                        <a:lnTo>
                          <a:pt x="3276" y="1726"/>
                        </a:lnTo>
                        <a:lnTo>
                          <a:pt x="3330" y="1840"/>
                        </a:lnTo>
                        <a:lnTo>
                          <a:pt x="3384" y="1948"/>
                        </a:lnTo>
                        <a:lnTo>
                          <a:pt x="3426" y="2062"/>
                        </a:lnTo>
                        <a:lnTo>
                          <a:pt x="3462" y="2170"/>
                        </a:lnTo>
                        <a:lnTo>
                          <a:pt x="3491" y="2278"/>
                        </a:lnTo>
                        <a:lnTo>
                          <a:pt x="3509" y="2386"/>
                        </a:lnTo>
                        <a:lnTo>
                          <a:pt x="3521" y="2488"/>
                        </a:lnTo>
                        <a:lnTo>
                          <a:pt x="3527" y="2590"/>
                        </a:lnTo>
                        <a:lnTo>
                          <a:pt x="3521" y="2680"/>
                        </a:lnTo>
                        <a:lnTo>
                          <a:pt x="3515" y="2769"/>
                        </a:lnTo>
                        <a:lnTo>
                          <a:pt x="3497" y="2853"/>
                        </a:lnTo>
                        <a:lnTo>
                          <a:pt x="3474" y="2931"/>
                        </a:lnTo>
                        <a:lnTo>
                          <a:pt x="3438" y="3009"/>
                        </a:lnTo>
                        <a:lnTo>
                          <a:pt x="3402" y="3075"/>
                        </a:lnTo>
                        <a:lnTo>
                          <a:pt x="3360" y="3141"/>
                        </a:lnTo>
                        <a:lnTo>
                          <a:pt x="3306" y="3201"/>
                        </a:lnTo>
                        <a:lnTo>
                          <a:pt x="3294" y="3213"/>
                        </a:lnTo>
                        <a:lnTo>
                          <a:pt x="3282" y="3225"/>
                        </a:lnTo>
                        <a:lnTo>
                          <a:pt x="3288" y="3225"/>
                        </a:lnTo>
                        <a:lnTo>
                          <a:pt x="3300" y="3213"/>
                        </a:lnTo>
                        <a:lnTo>
                          <a:pt x="3312" y="3201"/>
                        </a:lnTo>
                        <a:lnTo>
                          <a:pt x="3366" y="3141"/>
                        </a:lnTo>
                        <a:lnTo>
                          <a:pt x="3408" y="3075"/>
                        </a:lnTo>
                        <a:lnTo>
                          <a:pt x="3444" y="3009"/>
                        </a:lnTo>
                        <a:lnTo>
                          <a:pt x="3474" y="2931"/>
                        </a:lnTo>
                        <a:lnTo>
                          <a:pt x="3497" y="2853"/>
                        </a:lnTo>
                        <a:lnTo>
                          <a:pt x="3515" y="2769"/>
                        </a:lnTo>
                        <a:lnTo>
                          <a:pt x="3527" y="2680"/>
                        </a:lnTo>
                        <a:lnTo>
                          <a:pt x="3527" y="2590"/>
                        </a:lnTo>
                        <a:lnTo>
                          <a:pt x="3521" y="2488"/>
                        </a:lnTo>
                        <a:lnTo>
                          <a:pt x="3509" y="2386"/>
                        </a:lnTo>
                        <a:lnTo>
                          <a:pt x="3491" y="2278"/>
                        </a:lnTo>
                        <a:lnTo>
                          <a:pt x="3462" y="2170"/>
                        </a:lnTo>
                        <a:lnTo>
                          <a:pt x="3426" y="2056"/>
                        </a:lnTo>
                        <a:lnTo>
                          <a:pt x="3384" y="1948"/>
                        </a:lnTo>
                        <a:lnTo>
                          <a:pt x="3336" y="1834"/>
                        </a:lnTo>
                        <a:lnTo>
                          <a:pt x="3276" y="1726"/>
                        </a:lnTo>
                        <a:lnTo>
                          <a:pt x="3216" y="1612"/>
                        </a:lnTo>
                        <a:lnTo>
                          <a:pt x="3145" y="1499"/>
                        </a:lnTo>
                        <a:lnTo>
                          <a:pt x="3073" y="1391"/>
                        </a:lnTo>
                        <a:lnTo>
                          <a:pt x="2989" y="1277"/>
                        </a:lnTo>
                        <a:lnTo>
                          <a:pt x="2816" y="1061"/>
                        </a:lnTo>
                        <a:lnTo>
                          <a:pt x="2613" y="857"/>
                        </a:lnTo>
                        <a:lnTo>
                          <a:pt x="2451" y="707"/>
                        </a:lnTo>
                        <a:lnTo>
                          <a:pt x="2284" y="575"/>
                        </a:lnTo>
                        <a:lnTo>
                          <a:pt x="2116" y="456"/>
                        </a:lnTo>
                        <a:lnTo>
                          <a:pt x="1949" y="348"/>
                        </a:lnTo>
                        <a:lnTo>
                          <a:pt x="1775" y="252"/>
                        </a:lnTo>
                        <a:lnTo>
                          <a:pt x="1608" y="174"/>
                        </a:lnTo>
                        <a:lnTo>
                          <a:pt x="1435" y="108"/>
                        </a:lnTo>
                        <a:lnTo>
                          <a:pt x="1273" y="60"/>
                        </a:lnTo>
                        <a:lnTo>
                          <a:pt x="1112" y="24"/>
                        </a:lnTo>
                        <a:lnTo>
                          <a:pt x="956" y="0"/>
                        </a:lnTo>
                        <a:lnTo>
                          <a:pt x="807" y="0"/>
                        </a:lnTo>
                        <a:lnTo>
                          <a:pt x="669" y="12"/>
                        </a:lnTo>
                        <a:lnTo>
                          <a:pt x="538" y="42"/>
                        </a:lnTo>
                        <a:lnTo>
                          <a:pt x="418" y="84"/>
                        </a:lnTo>
                        <a:lnTo>
                          <a:pt x="311" y="150"/>
                        </a:lnTo>
                        <a:lnTo>
                          <a:pt x="215" y="228"/>
                        </a:lnTo>
                        <a:lnTo>
                          <a:pt x="167" y="288"/>
                        </a:lnTo>
                        <a:lnTo>
                          <a:pt x="119" y="354"/>
                        </a:lnTo>
                        <a:lnTo>
                          <a:pt x="83" y="420"/>
                        </a:lnTo>
                        <a:lnTo>
                          <a:pt x="53" y="498"/>
                        </a:lnTo>
                        <a:lnTo>
                          <a:pt x="30" y="575"/>
                        </a:lnTo>
                        <a:lnTo>
                          <a:pt x="12" y="659"/>
                        </a:lnTo>
                        <a:lnTo>
                          <a:pt x="0" y="749"/>
                        </a:lnTo>
                        <a:lnTo>
                          <a:pt x="0" y="839"/>
                        </a:lnTo>
                        <a:lnTo>
                          <a:pt x="6" y="941"/>
                        </a:lnTo>
                        <a:lnTo>
                          <a:pt x="18" y="1043"/>
                        </a:lnTo>
                        <a:lnTo>
                          <a:pt x="35" y="1151"/>
                        </a:lnTo>
                        <a:lnTo>
                          <a:pt x="65" y="1259"/>
                        </a:lnTo>
                        <a:lnTo>
                          <a:pt x="101" y="1373"/>
                        </a:lnTo>
                        <a:lnTo>
                          <a:pt x="143" y="1481"/>
                        </a:lnTo>
                        <a:lnTo>
                          <a:pt x="191" y="1595"/>
                        </a:lnTo>
                        <a:lnTo>
                          <a:pt x="251" y="1708"/>
                        </a:lnTo>
                        <a:lnTo>
                          <a:pt x="311" y="1816"/>
                        </a:lnTo>
                        <a:lnTo>
                          <a:pt x="382" y="1930"/>
                        </a:lnTo>
                        <a:lnTo>
                          <a:pt x="454" y="2038"/>
                        </a:lnTo>
                        <a:lnTo>
                          <a:pt x="538" y="2152"/>
                        </a:lnTo>
                        <a:lnTo>
                          <a:pt x="717" y="2368"/>
                        </a:lnTo>
                        <a:lnTo>
                          <a:pt x="914" y="2572"/>
                        </a:lnTo>
                        <a:lnTo>
                          <a:pt x="1028" y="2674"/>
                        </a:lnTo>
                        <a:lnTo>
                          <a:pt x="1142" y="2775"/>
                        </a:lnTo>
                        <a:lnTo>
                          <a:pt x="1255" y="2865"/>
                        </a:lnTo>
                        <a:lnTo>
                          <a:pt x="1369" y="2949"/>
                        </a:lnTo>
                        <a:lnTo>
                          <a:pt x="1488" y="3027"/>
                        </a:lnTo>
                        <a:lnTo>
                          <a:pt x="1608" y="3099"/>
                        </a:lnTo>
                        <a:lnTo>
                          <a:pt x="1722" y="3165"/>
                        </a:lnTo>
                        <a:lnTo>
                          <a:pt x="1841" y="3225"/>
                        </a:lnTo>
                        <a:lnTo>
                          <a:pt x="1853" y="3225"/>
                        </a:lnTo>
                        <a:lnTo>
                          <a:pt x="1734" y="3165"/>
                        </a:lnTo>
                        <a:lnTo>
                          <a:pt x="1614" y="3099"/>
                        </a:lnTo>
                        <a:lnTo>
                          <a:pt x="1494" y="3027"/>
                        </a:lnTo>
                        <a:lnTo>
                          <a:pt x="1375" y="2949"/>
                        </a:lnTo>
                        <a:lnTo>
                          <a:pt x="1261" y="2865"/>
                        </a:lnTo>
                        <a:lnTo>
                          <a:pt x="1142" y="2769"/>
                        </a:lnTo>
                        <a:lnTo>
                          <a:pt x="914" y="2572"/>
                        </a:lnTo>
                        <a:lnTo>
                          <a:pt x="914" y="2572"/>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grpSp>
                <p:nvGrpSpPr>
                  <p:cNvPr id="6" name="Group 10"/>
                  <p:cNvGrpSpPr>
                    <a:grpSpLocks/>
                  </p:cNvGrpSpPr>
                  <p:nvPr userDrawn="1"/>
                </p:nvGrpSpPr>
                <p:grpSpPr bwMode="auto">
                  <a:xfrm>
                    <a:off x="0" y="522"/>
                    <a:ext cx="4751" cy="3794"/>
                    <a:chOff x="0" y="522"/>
                    <a:chExt cx="4751" cy="3794"/>
                  </a:xfrm>
                </p:grpSpPr>
                <p:sp>
                  <p:nvSpPr>
                    <p:cNvPr id="171019" name="Freeform 11"/>
                    <p:cNvSpPr>
                      <a:spLocks/>
                    </p:cNvSpPr>
                    <p:nvPr userDrawn="1"/>
                  </p:nvSpPr>
                  <p:spPr bwMode="hidden">
                    <a:xfrm>
                      <a:off x="400" y="522"/>
                      <a:ext cx="4264" cy="3794"/>
                    </a:xfrm>
                    <a:custGeom>
                      <a:avLst/>
                      <a:gdLst/>
                      <a:ahLst/>
                      <a:cxnLst>
                        <a:cxn ang="0">
                          <a:pos x="4245" y="3237"/>
                        </a:cxn>
                        <a:cxn ang="0">
                          <a:pos x="4203" y="2961"/>
                        </a:cxn>
                        <a:cxn ang="0">
                          <a:pos x="4120" y="2679"/>
                        </a:cxn>
                        <a:cxn ang="0">
                          <a:pos x="4000" y="2391"/>
                        </a:cxn>
                        <a:cxn ang="0">
                          <a:pos x="3845" y="2098"/>
                        </a:cxn>
                        <a:cxn ang="0">
                          <a:pos x="3659" y="1810"/>
                        </a:cxn>
                        <a:cxn ang="0">
                          <a:pos x="3438" y="1528"/>
                        </a:cxn>
                        <a:cxn ang="0">
                          <a:pos x="3193" y="1252"/>
                        </a:cxn>
                        <a:cxn ang="0">
                          <a:pos x="2858" y="935"/>
                        </a:cxn>
                        <a:cxn ang="0">
                          <a:pos x="2434" y="605"/>
                        </a:cxn>
                        <a:cxn ang="0">
                          <a:pos x="1991" y="341"/>
                        </a:cxn>
                        <a:cxn ang="0">
                          <a:pos x="1549" y="143"/>
                        </a:cxn>
                        <a:cxn ang="0">
                          <a:pos x="1124" y="35"/>
                        </a:cxn>
                        <a:cxn ang="0">
                          <a:pos x="741" y="0"/>
                        </a:cxn>
                        <a:cxn ang="0">
                          <a:pos x="401" y="47"/>
                        </a:cxn>
                        <a:cxn ang="0">
                          <a:pos x="120" y="173"/>
                        </a:cxn>
                        <a:cxn ang="0">
                          <a:pos x="0" y="269"/>
                        </a:cxn>
                        <a:cxn ang="0">
                          <a:pos x="263" y="101"/>
                        </a:cxn>
                        <a:cxn ang="0">
                          <a:pos x="586" y="18"/>
                        </a:cxn>
                        <a:cxn ang="0">
                          <a:pos x="957" y="18"/>
                        </a:cxn>
                        <a:cxn ang="0">
                          <a:pos x="1357" y="95"/>
                        </a:cxn>
                        <a:cxn ang="0">
                          <a:pos x="1782" y="245"/>
                        </a:cxn>
                        <a:cxn ang="0">
                          <a:pos x="2212" y="467"/>
                        </a:cxn>
                        <a:cxn ang="0">
                          <a:pos x="2643" y="761"/>
                        </a:cxn>
                        <a:cxn ang="0">
                          <a:pos x="3061" y="1120"/>
                        </a:cxn>
                        <a:cxn ang="0">
                          <a:pos x="3318" y="1390"/>
                        </a:cxn>
                        <a:cxn ang="0">
                          <a:pos x="3552" y="1666"/>
                        </a:cxn>
                        <a:cxn ang="0">
                          <a:pos x="3755" y="1954"/>
                        </a:cxn>
                        <a:cxn ang="0">
                          <a:pos x="3922" y="2247"/>
                        </a:cxn>
                        <a:cxn ang="0">
                          <a:pos x="4060" y="2535"/>
                        </a:cxn>
                        <a:cxn ang="0">
                          <a:pos x="4162" y="2823"/>
                        </a:cxn>
                        <a:cxn ang="0">
                          <a:pos x="4221" y="3105"/>
                        </a:cxn>
                        <a:cxn ang="0">
                          <a:pos x="4245" y="3368"/>
                        </a:cxn>
                        <a:cxn ang="0">
                          <a:pos x="4233" y="3590"/>
                        </a:cxn>
                        <a:cxn ang="0">
                          <a:pos x="4185" y="3794"/>
                        </a:cxn>
                        <a:cxn ang="0">
                          <a:pos x="4215" y="3692"/>
                        </a:cxn>
                        <a:cxn ang="0">
                          <a:pos x="4245" y="3482"/>
                        </a:cxn>
                        <a:cxn ang="0">
                          <a:pos x="4251" y="3368"/>
                        </a:cxn>
                      </a:cxnLst>
                      <a:rect l="0" t="0" r="r" b="b"/>
                      <a:pathLst>
                        <a:path w="4251" h="3794">
                          <a:moveTo>
                            <a:pt x="4251" y="3368"/>
                          </a:moveTo>
                          <a:lnTo>
                            <a:pt x="4245" y="3237"/>
                          </a:lnTo>
                          <a:lnTo>
                            <a:pt x="4227" y="3099"/>
                          </a:lnTo>
                          <a:lnTo>
                            <a:pt x="4203" y="2961"/>
                          </a:lnTo>
                          <a:lnTo>
                            <a:pt x="4167" y="2823"/>
                          </a:lnTo>
                          <a:lnTo>
                            <a:pt x="4120" y="2679"/>
                          </a:lnTo>
                          <a:lnTo>
                            <a:pt x="4066" y="2535"/>
                          </a:lnTo>
                          <a:lnTo>
                            <a:pt x="4000" y="2391"/>
                          </a:lnTo>
                          <a:lnTo>
                            <a:pt x="3928" y="2247"/>
                          </a:lnTo>
                          <a:lnTo>
                            <a:pt x="3845" y="2098"/>
                          </a:lnTo>
                          <a:lnTo>
                            <a:pt x="3755" y="1954"/>
                          </a:lnTo>
                          <a:lnTo>
                            <a:pt x="3659" y="1810"/>
                          </a:lnTo>
                          <a:lnTo>
                            <a:pt x="3552" y="1666"/>
                          </a:lnTo>
                          <a:lnTo>
                            <a:pt x="3438" y="1528"/>
                          </a:lnTo>
                          <a:lnTo>
                            <a:pt x="3318" y="1390"/>
                          </a:lnTo>
                          <a:lnTo>
                            <a:pt x="3193" y="1252"/>
                          </a:lnTo>
                          <a:lnTo>
                            <a:pt x="3061" y="1120"/>
                          </a:lnTo>
                          <a:lnTo>
                            <a:pt x="2858" y="935"/>
                          </a:lnTo>
                          <a:lnTo>
                            <a:pt x="2649" y="761"/>
                          </a:lnTo>
                          <a:lnTo>
                            <a:pt x="2434" y="605"/>
                          </a:lnTo>
                          <a:lnTo>
                            <a:pt x="2212" y="467"/>
                          </a:lnTo>
                          <a:lnTo>
                            <a:pt x="1991" y="341"/>
                          </a:lnTo>
                          <a:lnTo>
                            <a:pt x="1770" y="233"/>
                          </a:lnTo>
                          <a:lnTo>
                            <a:pt x="1549" y="143"/>
                          </a:lnTo>
                          <a:lnTo>
                            <a:pt x="1327" y="77"/>
                          </a:lnTo>
                          <a:lnTo>
                            <a:pt x="1124" y="35"/>
                          </a:lnTo>
                          <a:lnTo>
                            <a:pt x="927" y="6"/>
                          </a:lnTo>
                          <a:lnTo>
                            <a:pt x="741" y="0"/>
                          </a:lnTo>
                          <a:lnTo>
                            <a:pt x="568" y="18"/>
                          </a:lnTo>
                          <a:lnTo>
                            <a:pt x="401" y="47"/>
                          </a:lnTo>
                          <a:lnTo>
                            <a:pt x="257" y="101"/>
                          </a:lnTo>
                          <a:lnTo>
                            <a:pt x="120" y="173"/>
                          </a:lnTo>
                          <a:lnTo>
                            <a:pt x="0" y="263"/>
                          </a:lnTo>
                          <a:lnTo>
                            <a:pt x="0" y="269"/>
                          </a:lnTo>
                          <a:lnTo>
                            <a:pt x="126" y="173"/>
                          </a:lnTo>
                          <a:lnTo>
                            <a:pt x="263" y="101"/>
                          </a:lnTo>
                          <a:lnTo>
                            <a:pt x="419" y="47"/>
                          </a:lnTo>
                          <a:lnTo>
                            <a:pt x="586" y="18"/>
                          </a:lnTo>
                          <a:lnTo>
                            <a:pt x="765" y="6"/>
                          </a:lnTo>
                          <a:lnTo>
                            <a:pt x="957" y="18"/>
                          </a:lnTo>
                          <a:lnTo>
                            <a:pt x="1154" y="47"/>
                          </a:lnTo>
                          <a:lnTo>
                            <a:pt x="1357" y="95"/>
                          </a:lnTo>
                          <a:lnTo>
                            <a:pt x="1567" y="161"/>
                          </a:lnTo>
                          <a:lnTo>
                            <a:pt x="1782" y="245"/>
                          </a:lnTo>
                          <a:lnTo>
                            <a:pt x="1997" y="347"/>
                          </a:lnTo>
                          <a:lnTo>
                            <a:pt x="2212" y="467"/>
                          </a:lnTo>
                          <a:lnTo>
                            <a:pt x="2428" y="605"/>
                          </a:lnTo>
                          <a:lnTo>
                            <a:pt x="2643" y="761"/>
                          </a:lnTo>
                          <a:lnTo>
                            <a:pt x="2858" y="935"/>
                          </a:lnTo>
                          <a:lnTo>
                            <a:pt x="3061" y="1120"/>
                          </a:lnTo>
                          <a:lnTo>
                            <a:pt x="3193" y="1252"/>
                          </a:lnTo>
                          <a:lnTo>
                            <a:pt x="3318" y="1390"/>
                          </a:lnTo>
                          <a:lnTo>
                            <a:pt x="3438" y="1528"/>
                          </a:lnTo>
                          <a:lnTo>
                            <a:pt x="3552" y="1666"/>
                          </a:lnTo>
                          <a:lnTo>
                            <a:pt x="3653" y="1810"/>
                          </a:lnTo>
                          <a:lnTo>
                            <a:pt x="3755" y="1954"/>
                          </a:lnTo>
                          <a:lnTo>
                            <a:pt x="3839" y="2104"/>
                          </a:lnTo>
                          <a:lnTo>
                            <a:pt x="3922" y="2247"/>
                          </a:lnTo>
                          <a:lnTo>
                            <a:pt x="3994" y="2391"/>
                          </a:lnTo>
                          <a:lnTo>
                            <a:pt x="4060" y="2535"/>
                          </a:lnTo>
                          <a:lnTo>
                            <a:pt x="4114" y="2679"/>
                          </a:lnTo>
                          <a:lnTo>
                            <a:pt x="4162" y="2823"/>
                          </a:lnTo>
                          <a:lnTo>
                            <a:pt x="4197" y="2967"/>
                          </a:lnTo>
                          <a:lnTo>
                            <a:pt x="4221" y="3105"/>
                          </a:lnTo>
                          <a:lnTo>
                            <a:pt x="4239" y="3237"/>
                          </a:lnTo>
                          <a:lnTo>
                            <a:pt x="4245" y="3368"/>
                          </a:lnTo>
                          <a:lnTo>
                            <a:pt x="4245" y="3482"/>
                          </a:lnTo>
                          <a:lnTo>
                            <a:pt x="4233" y="3590"/>
                          </a:lnTo>
                          <a:lnTo>
                            <a:pt x="4215" y="3692"/>
                          </a:lnTo>
                          <a:lnTo>
                            <a:pt x="4185" y="3794"/>
                          </a:lnTo>
                          <a:lnTo>
                            <a:pt x="4185" y="3794"/>
                          </a:lnTo>
                          <a:lnTo>
                            <a:pt x="4215" y="3692"/>
                          </a:lnTo>
                          <a:lnTo>
                            <a:pt x="4239" y="3590"/>
                          </a:lnTo>
                          <a:lnTo>
                            <a:pt x="4245" y="3482"/>
                          </a:lnTo>
                          <a:lnTo>
                            <a:pt x="4251" y="3368"/>
                          </a:lnTo>
                          <a:lnTo>
                            <a:pt x="4251" y="3368"/>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grpSp>
                  <p:nvGrpSpPr>
                    <p:cNvPr id="7" name="Group 12"/>
                    <p:cNvGrpSpPr>
                      <a:grpSpLocks/>
                    </p:cNvGrpSpPr>
                    <p:nvPr userDrawn="1"/>
                  </p:nvGrpSpPr>
                  <p:grpSpPr bwMode="auto">
                    <a:xfrm>
                      <a:off x="0" y="659"/>
                      <a:ext cx="4751" cy="3657"/>
                      <a:chOff x="0" y="659"/>
                      <a:chExt cx="4751" cy="3657"/>
                    </a:xfrm>
                  </p:grpSpPr>
                  <p:sp>
                    <p:nvSpPr>
                      <p:cNvPr id="171021" name="Freeform 13"/>
                      <p:cNvSpPr>
                        <a:spLocks/>
                      </p:cNvSpPr>
                      <p:nvPr userDrawn="1"/>
                    </p:nvSpPr>
                    <p:spPr bwMode="hidden">
                      <a:xfrm>
                        <a:off x="400" y="659"/>
                        <a:ext cx="4121" cy="3657"/>
                      </a:xfrm>
                      <a:custGeom>
                        <a:avLst/>
                        <a:gdLst/>
                        <a:ahLst/>
                        <a:cxnLst>
                          <a:cxn ang="0">
                            <a:pos x="161" y="186"/>
                          </a:cxn>
                          <a:cxn ang="0">
                            <a:pos x="442" y="54"/>
                          </a:cxn>
                          <a:cxn ang="0">
                            <a:pos x="771" y="6"/>
                          </a:cxn>
                          <a:cxn ang="0">
                            <a:pos x="1136" y="36"/>
                          </a:cxn>
                          <a:cxn ang="0">
                            <a:pos x="1537" y="144"/>
                          </a:cxn>
                          <a:cxn ang="0">
                            <a:pos x="1949" y="324"/>
                          </a:cxn>
                          <a:cxn ang="0">
                            <a:pos x="2368" y="570"/>
                          </a:cxn>
                          <a:cxn ang="0">
                            <a:pos x="2780" y="888"/>
                          </a:cxn>
                          <a:cxn ang="0">
                            <a:pos x="3103" y="1193"/>
                          </a:cxn>
                          <a:cxn ang="0">
                            <a:pos x="3336" y="1451"/>
                          </a:cxn>
                          <a:cxn ang="0">
                            <a:pos x="3540" y="1721"/>
                          </a:cxn>
                          <a:cxn ang="0">
                            <a:pos x="3719" y="1997"/>
                          </a:cxn>
                          <a:cxn ang="0">
                            <a:pos x="3863" y="2272"/>
                          </a:cxn>
                          <a:cxn ang="0">
                            <a:pos x="3976" y="2548"/>
                          </a:cxn>
                          <a:cxn ang="0">
                            <a:pos x="4060" y="2818"/>
                          </a:cxn>
                          <a:cxn ang="0">
                            <a:pos x="4102" y="3070"/>
                          </a:cxn>
                          <a:cxn ang="0">
                            <a:pos x="4102" y="3321"/>
                          </a:cxn>
                          <a:cxn ang="0">
                            <a:pos x="4060" y="3549"/>
                          </a:cxn>
                          <a:cxn ang="0">
                            <a:pos x="4030" y="3657"/>
                          </a:cxn>
                          <a:cxn ang="0">
                            <a:pos x="4090" y="3447"/>
                          </a:cxn>
                          <a:cxn ang="0">
                            <a:pos x="4108" y="3213"/>
                          </a:cxn>
                          <a:cxn ang="0">
                            <a:pos x="4102" y="3070"/>
                          </a:cxn>
                          <a:cxn ang="0">
                            <a:pos x="4060" y="2812"/>
                          </a:cxn>
                          <a:cxn ang="0">
                            <a:pos x="3982" y="2548"/>
                          </a:cxn>
                          <a:cxn ang="0">
                            <a:pos x="3869" y="2272"/>
                          </a:cxn>
                          <a:cxn ang="0">
                            <a:pos x="3725" y="1997"/>
                          </a:cxn>
                          <a:cxn ang="0">
                            <a:pos x="3546" y="1721"/>
                          </a:cxn>
                          <a:cxn ang="0">
                            <a:pos x="3342" y="1451"/>
                          </a:cxn>
                          <a:cxn ang="0">
                            <a:pos x="3109" y="1187"/>
                          </a:cxn>
                          <a:cxn ang="0">
                            <a:pos x="2792" y="888"/>
                          </a:cxn>
                          <a:cxn ang="0">
                            <a:pos x="2386" y="576"/>
                          </a:cxn>
                          <a:cxn ang="0">
                            <a:pos x="1967" y="330"/>
                          </a:cxn>
                          <a:cxn ang="0">
                            <a:pos x="1543" y="144"/>
                          </a:cxn>
                          <a:cxn ang="0">
                            <a:pos x="1130" y="30"/>
                          </a:cxn>
                          <a:cxn ang="0">
                            <a:pos x="753" y="0"/>
                          </a:cxn>
                          <a:cxn ang="0">
                            <a:pos x="431" y="54"/>
                          </a:cxn>
                          <a:cxn ang="0">
                            <a:pos x="161" y="186"/>
                          </a:cxn>
                          <a:cxn ang="0">
                            <a:pos x="24" y="306"/>
                          </a:cxn>
                          <a:cxn ang="0">
                            <a:pos x="0" y="336"/>
                          </a:cxn>
                          <a:cxn ang="0">
                            <a:pos x="48" y="282"/>
                          </a:cxn>
                        </a:cxnLst>
                        <a:rect l="0" t="0" r="r" b="b"/>
                        <a:pathLst>
                          <a:path w="4108" h="3657">
                            <a:moveTo>
                              <a:pt x="48" y="282"/>
                            </a:moveTo>
                            <a:lnTo>
                              <a:pt x="161" y="186"/>
                            </a:lnTo>
                            <a:lnTo>
                              <a:pt x="293" y="108"/>
                            </a:lnTo>
                            <a:lnTo>
                              <a:pt x="442" y="54"/>
                            </a:lnTo>
                            <a:lnTo>
                              <a:pt x="598" y="18"/>
                            </a:lnTo>
                            <a:lnTo>
                              <a:pt x="771" y="6"/>
                            </a:lnTo>
                            <a:lnTo>
                              <a:pt x="951" y="12"/>
                            </a:lnTo>
                            <a:lnTo>
                              <a:pt x="1136" y="36"/>
                            </a:lnTo>
                            <a:lnTo>
                              <a:pt x="1333" y="84"/>
                            </a:lnTo>
                            <a:lnTo>
                              <a:pt x="1537" y="144"/>
                            </a:lnTo>
                            <a:lnTo>
                              <a:pt x="1740" y="222"/>
                            </a:lnTo>
                            <a:lnTo>
                              <a:pt x="1949" y="324"/>
                            </a:lnTo>
                            <a:lnTo>
                              <a:pt x="2158" y="438"/>
                            </a:lnTo>
                            <a:lnTo>
                              <a:pt x="2368" y="570"/>
                            </a:lnTo>
                            <a:lnTo>
                              <a:pt x="2577" y="720"/>
                            </a:lnTo>
                            <a:lnTo>
                              <a:pt x="2780" y="888"/>
                            </a:lnTo>
                            <a:lnTo>
                              <a:pt x="2978" y="1067"/>
                            </a:lnTo>
                            <a:lnTo>
                              <a:pt x="3103" y="1193"/>
                            </a:lnTo>
                            <a:lnTo>
                              <a:pt x="3223" y="1319"/>
                            </a:lnTo>
                            <a:lnTo>
                              <a:pt x="3336" y="1451"/>
                            </a:lnTo>
                            <a:lnTo>
                              <a:pt x="3444" y="1589"/>
                            </a:lnTo>
                            <a:lnTo>
                              <a:pt x="3540" y="1721"/>
                            </a:lnTo>
                            <a:lnTo>
                              <a:pt x="3635" y="1859"/>
                            </a:lnTo>
                            <a:lnTo>
                              <a:pt x="3719" y="1997"/>
                            </a:lnTo>
                            <a:lnTo>
                              <a:pt x="3797" y="2134"/>
                            </a:lnTo>
                            <a:lnTo>
                              <a:pt x="3863" y="2272"/>
                            </a:lnTo>
                            <a:lnTo>
                              <a:pt x="3928" y="2410"/>
                            </a:lnTo>
                            <a:lnTo>
                              <a:pt x="3976" y="2548"/>
                            </a:lnTo>
                            <a:lnTo>
                              <a:pt x="4024" y="2680"/>
                            </a:lnTo>
                            <a:lnTo>
                              <a:pt x="4060" y="2818"/>
                            </a:lnTo>
                            <a:lnTo>
                              <a:pt x="4084" y="2944"/>
                            </a:lnTo>
                            <a:lnTo>
                              <a:pt x="4102" y="3070"/>
                            </a:lnTo>
                            <a:lnTo>
                              <a:pt x="4108" y="3195"/>
                            </a:lnTo>
                            <a:lnTo>
                              <a:pt x="4102" y="3321"/>
                            </a:lnTo>
                            <a:lnTo>
                              <a:pt x="4090" y="3441"/>
                            </a:lnTo>
                            <a:lnTo>
                              <a:pt x="4060" y="3549"/>
                            </a:lnTo>
                            <a:lnTo>
                              <a:pt x="4024" y="3657"/>
                            </a:lnTo>
                            <a:lnTo>
                              <a:pt x="4030" y="3657"/>
                            </a:lnTo>
                            <a:lnTo>
                              <a:pt x="4066" y="3555"/>
                            </a:lnTo>
                            <a:lnTo>
                              <a:pt x="4090" y="3447"/>
                            </a:lnTo>
                            <a:lnTo>
                              <a:pt x="4102" y="3333"/>
                            </a:lnTo>
                            <a:lnTo>
                              <a:pt x="4108" y="3213"/>
                            </a:lnTo>
                            <a:lnTo>
                              <a:pt x="4108" y="3195"/>
                            </a:lnTo>
                            <a:lnTo>
                              <a:pt x="4102" y="3070"/>
                            </a:lnTo>
                            <a:lnTo>
                              <a:pt x="4084" y="2944"/>
                            </a:lnTo>
                            <a:lnTo>
                              <a:pt x="4060" y="2812"/>
                            </a:lnTo>
                            <a:lnTo>
                              <a:pt x="4024" y="2680"/>
                            </a:lnTo>
                            <a:lnTo>
                              <a:pt x="3982" y="2548"/>
                            </a:lnTo>
                            <a:lnTo>
                              <a:pt x="3928" y="2410"/>
                            </a:lnTo>
                            <a:lnTo>
                              <a:pt x="3869" y="2272"/>
                            </a:lnTo>
                            <a:lnTo>
                              <a:pt x="3803" y="2134"/>
                            </a:lnTo>
                            <a:lnTo>
                              <a:pt x="3725" y="1997"/>
                            </a:lnTo>
                            <a:lnTo>
                              <a:pt x="3641" y="1859"/>
                            </a:lnTo>
                            <a:lnTo>
                              <a:pt x="3546" y="1721"/>
                            </a:lnTo>
                            <a:lnTo>
                              <a:pt x="3450" y="1583"/>
                            </a:lnTo>
                            <a:lnTo>
                              <a:pt x="3342" y="1451"/>
                            </a:lnTo>
                            <a:lnTo>
                              <a:pt x="3229" y="1319"/>
                            </a:lnTo>
                            <a:lnTo>
                              <a:pt x="3109" y="1187"/>
                            </a:lnTo>
                            <a:lnTo>
                              <a:pt x="2984" y="1061"/>
                            </a:lnTo>
                            <a:lnTo>
                              <a:pt x="2792" y="888"/>
                            </a:lnTo>
                            <a:lnTo>
                              <a:pt x="2589" y="726"/>
                            </a:lnTo>
                            <a:lnTo>
                              <a:pt x="2386" y="576"/>
                            </a:lnTo>
                            <a:lnTo>
                              <a:pt x="2176" y="444"/>
                            </a:lnTo>
                            <a:lnTo>
                              <a:pt x="1967" y="330"/>
                            </a:lnTo>
                            <a:lnTo>
                              <a:pt x="1752" y="228"/>
                            </a:lnTo>
                            <a:lnTo>
                              <a:pt x="1543" y="144"/>
                            </a:lnTo>
                            <a:lnTo>
                              <a:pt x="1333" y="78"/>
                            </a:lnTo>
                            <a:lnTo>
                              <a:pt x="1130" y="30"/>
                            </a:lnTo>
                            <a:lnTo>
                              <a:pt x="939" y="6"/>
                            </a:lnTo>
                            <a:lnTo>
                              <a:pt x="753" y="0"/>
                            </a:lnTo>
                            <a:lnTo>
                              <a:pt x="586" y="18"/>
                            </a:lnTo>
                            <a:lnTo>
                              <a:pt x="431" y="54"/>
                            </a:lnTo>
                            <a:lnTo>
                              <a:pt x="287" y="108"/>
                            </a:lnTo>
                            <a:lnTo>
                              <a:pt x="161" y="186"/>
                            </a:lnTo>
                            <a:lnTo>
                              <a:pt x="48" y="282"/>
                            </a:lnTo>
                            <a:lnTo>
                              <a:pt x="24" y="306"/>
                            </a:lnTo>
                            <a:lnTo>
                              <a:pt x="0" y="330"/>
                            </a:lnTo>
                            <a:lnTo>
                              <a:pt x="0" y="336"/>
                            </a:lnTo>
                            <a:lnTo>
                              <a:pt x="24" y="312"/>
                            </a:lnTo>
                            <a:lnTo>
                              <a:pt x="48" y="282"/>
                            </a:lnTo>
                            <a:lnTo>
                              <a:pt x="48" y="282"/>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grpSp>
                    <p:nvGrpSpPr>
                      <p:cNvPr id="8" name="Group 14"/>
                      <p:cNvGrpSpPr>
                        <a:grpSpLocks/>
                      </p:cNvGrpSpPr>
                      <p:nvPr userDrawn="1"/>
                    </p:nvGrpSpPr>
                    <p:grpSpPr bwMode="auto">
                      <a:xfrm>
                        <a:off x="0" y="808"/>
                        <a:ext cx="4751" cy="3508"/>
                        <a:chOff x="-400" y="808"/>
                        <a:chExt cx="4751" cy="3508"/>
                      </a:xfrm>
                    </p:grpSpPr>
                    <p:sp>
                      <p:nvSpPr>
                        <p:cNvPr id="171023" name="Line 15"/>
                        <p:cNvSpPr>
                          <a:spLocks noChangeShapeType="1"/>
                        </p:cNvSpPr>
                        <p:nvPr userDrawn="1"/>
                      </p:nvSpPr>
                      <p:spPr bwMode="hidden">
                        <a:xfrm rot="1678521" flipH="1" flipV="1">
                          <a:off x="876" y="809"/>
                          <a:ext cx="1242" cy="191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24" name="Line 16"/>
                        <p:cNvSpPr>
                          <a:spLocks noChangeShapeType="1"/>
                        </p:cNvSpPr>
                        <p:nvPr userDrawn="1"/>
                      </p:nvSpPr>
                      <p:spPr bwMode="hidden">
                        <a:xfrm rot="1678521" flipH="1" flipV="1">
                          <a:off x="-210" y="2117"/>
                          <a:ext cx="1921" cy="37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25" name="Line 17"/>
                        <p:cNvSpPr>
                          <a:spLocks noChangeShapeType="1"/>
                        </p:cNvSpPr>
                        <p:nvPr userDrawn="1"/>
                      </p:nvSpPr>
                      <p:spPr bwMode="hidden">
                        <a:xfrm rot="1678521" flipH="1" flipV="1">
                          <a:off x="-257" y="1886"/>
                          <a:ext cx="2029" cy="59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26" name="Line 18"/>
                        <p:cNvSpPr>
                          <a:spLocks noChangeShapeType="1"/>
                        </p:cNvSpPr>
                        <p:nvPr userDrawn="1"/>
                      </p:nvSpPr>
                      <p:spPr bwMode="hidden">
                        <a:xfrm rot="1678521" flipH="1" flipV="1">
                          <a:off x="-327" y="1599"/>
                          <a:ext cx="2175" cy="85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27" name="Line 19"/>
                        <p:cNvSpPr>
                          <a:spLocks noChangeShapeType="1"/>
                        </p:cNvSpPr>
                        <p:nvPr userDrawn="1"/>
                      </p:nvSpPr>
                      <p:spPr bwMode="hidden">
                        <a:xfrm rot="1678521" flipH="1" flipV="1">
                          <a:off x="-400" y="1259"/>
                          <a:ext cx="2334" cy="116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28" name="Line 20"/>
                        <p:cNvSpPr>
                          <a:spLocks noChangeShapeType="1"/>
                        </p:cNvSpPr>
                        <p:nvPr userDrawn="1"/>
                      </p:nvSpPr>
                      <p:spPr bwMode="hidden">
                        <a:xfrm rot="1678521" flipH="1" flipV="1">
                          <a:off x="179" y="872"/>
                          <a:ext cx="1891" cy="168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29" name="Line 21"/>
                        <p:cNvSpPr>
                          <a:spLocks noChangeShapeType="1"/>
                        </p:cNvSpPr>
                        <p:nvPr userDrawn="1"/>
                      </p:nvSpPr>
                      <p:spPr bwMode="hidden">
                        <a:xfrm rot="1678521" flipH="1" flipV="1">
                          <a:off x="-150" y="2329"/>
                          <a:ext cx="1806" cy="19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0" name="Line 22"/>
                        <p:cNvSpPr>
                          <a:spLocks noChangeShapeType="1"/>
                        </p:cNvSpPr>
                        <p:nvPr userDrawn="1"/>
                      </p:nvSpPr>
                      <p:spPr bwMode="hidden">
                        <a:xfrm rot="1678521" flipH="1" flipV="1">
                          <a:off x="-109" y="2514"/>
                          <a:ext cx="1720" cy="3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1" name="Line 23"/>
                        <p:cNvSpPr>
                          <a:spLocks noChangeShapeType="1"/>
                        </p:cNvSpPr>
                        <p:nvPr userDrawn="1"/>
                      </p:nvSpPr>
                      <p:spPr bwMode="hidden">
                        <a:xfrm rot="1678521" flipH="1">
                          <a:off x="545" y="2785"/>
                          <a:ext cx="849" cy="80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2" name="Line 24"/>
                        <p:cNvSpPr>
                          <a:spLocks noChangeShapeType="1"/>
                        </p:cNvSpPr>
                        <p:nvPr userDrawn="1"/>
                      </p:nvSpPr>
                      <p:spPr bwMode="hidden">
                        <a:xfrm rot="1678521" flipH="1">
                          <a:off x="168" y="2669"/>
                          <a:ext cx="1295" cy="56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3" name="Line 25"/>
                        <p:cNvSpPr>
                          <a:spLocks noChangeShapeType="1"/>
                        </p:cNvSpPr>
                        <p:nvPr userDrawn="1"/>
                      </p:nvSpPr>
                      <p:spPr bwMode="hidden">
                        <a:xfrm rot="1678521" flipH="1">
                          <a:off x="-34" y="2588"/>
                          <a:ext cx="1576" cy="24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4" name="Line 26"/>
                        <p:cNvSpPr>
                          <a:spLocks noChangeShapeType="1"/>
                        </p:cNvSpPr>
                        <p:nvPr userDrawn="1"/>
                      </p:nvSpPr>
                      <p:spPr bwMode="hidden">
                        <a:xfrm rot="1678521" flipH="1">
                          <a:off x="1201" y="2985"/>
                          <a:ext cx="141" cy="104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5" name="Line 27"/>
                        <p:cNvSpPr>
                          <a:spLocks noChangeShapeType="1"/>
                        </p:cNvSpPr>
                        <p:nvPr userDrawn="1"/>
                      </p:nvSpPr>
                      <p:spPr bwMode="hidden">
                        <a:xfrm rot="1678521" flipH="1">
                          <a:off x="1292" y="3013"/>
                          <a:ext cx="47" cy="105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6" name="Line 28"/>
                        <p:cNvSpPr>
                          <a:spLocks noChangeShapeType="1"/>
                        </p:cNvSpPr>
                        <p:nvPr userDrawn="1"/>
                      </p:nvSpPr>
                      <p:spPr bwMode="hidden">
                        <a:xfrm rot="1678521">
                          <a:off x="1331" y="3034"/>
                          <a:ext cx="47" cy="108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7" name="Line 29"/>
                        <p:cNvSpPr>
                          <a:spLocks noChangeShapeType="1"/>
                        </p:cNvSpPr>
                        <p:nvPr userDrawn="1"/>
                      </p:nvSpPr>
                      <p:spPr bwMode="hidden">
                        <a:xfrm rot="1678521">
                          <a:off x="1325" y="3059"/>
                          <a:ext cx="145" cy="110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8" name="Line 30"/>
                        <p:cNvSpPr>
                          <a:spLocks noChangeShapeType="1"/>
                        </p:cNvSpPr>
                        <p:nvPr userDrawn="1"/>
                      </p:nvSpPr>
                      <p:spPr bwMode="hidden">
                        <a:xfrm rot="1678521">
                          <a:off x="1320" y="3090"/>
                          <a:ext cx="255" cy="112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39" name="Line 31"/>
                        <p:cNvSpPr>
                          <a:spLocks noChangeShapeType="1"/>
                        </p:cNvSpPr>
                        <p:nvPr userDrawn="1"/>
                      </p:nvSpPr>
                      <p:spPr bwMode="hidden">
                        <a:xfrm rot="1678521">
                          <a:off x="1314" y="3117"/>
                          <a:ext cx="365" cy="114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0" name="Line 32"/>
                        <p:cNvSpPr>
                          <a:spLocks noChangeShapeType="1"/>
                        </p:cNvSpPr>
                        <p:nvPr userDrawn="1"/>
                      </p:nvSpPr>
                      <p:spPr bwMode="hidden">
                        <a:xfrm rot="1678521">
                          <a:off x="1337" y="3181"/>
                          <a:ext cx="567" cy="107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1" name="Line 33"/>
                        <p:cNvSpPr>
                          <a:spLocks noChangeShapeType="1"/>
                        </p:cNvSpPr>
                        <p:nvPr userDrawn="1"/>
                      </p:nvSpPr>
                      <p:spPr bwMode="hidden">
                        <a:xfrm rot="1678521">
                          <a:off x="1354" y="3209"/>
                          <a:ext cx="663" cy="101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2" name="Line 34"/>
                        <p:cNvSpPr>
                          <a:spLocks noChangeShapeType="1"/>
                        </p:cNvSpPr>
                        <p:nvPr userDrawn="1"/>
                      </p:nvSpPr>
                      <p:spPr bwMode="hidden">
                        <a:xfrm rot="1678521">
                          <a:off x="1375" y="3238"/>
                          <a:ext cx="745" cy="95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3" name="Line 35"/>
                        <p:cNvSpPr>
                          <a:spLocks noChangeShapeType="1"/>
                        </p:cNvSpPr>
                        <p:nvPr userDrawn="1"/>
                      </p:nvSpPr>
                      <p:spPr bwMode="hidden">
                        <a:xfrm rot="1678521">
                          <a:off x="1393" y="3266"/>
                          <a:ext cx="849" cy="90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4" name="Line 36"/>
                        <p:cNvSpPr>
                          <a:spLocks noChangeShapeType="1"/>
                        </p:cNvSpPr>
                        <p:nvPr userDrawn="1"/>
                      </p:nvSpPr>
                      <p:spPr bwMode="hidden">
                        <a:xfrm rot="1678521">
                          <a:off x="1412" y="3293"/>
                          <a:ext cx="950" cy="85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5" name="Line 37"/>
                        <p:cNvSpPr>
                          <a:spLocks noChangeShapeType="1"/>
                        </p:cNvSpPr>
                        <p:nvPr userDrawn="1"/>
                      </p:nvSpPr>
                      <p:spPr bwMode="hidden">
                        <a:xfrm rot="1678521">
                          <a:off x="1429" y="3321"/>
                          <a:ext cx="1056" cy="78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6" name="Line 38"/>
                        <p:cNvSpPr>
                          <a:spLocks noChangeShapeType="1"/>
                        </p:cNvSpPr>
                        <p:nvPr userDrawn="1"/>
                      </p:nvSpPr>
                      <p:spPr bwMode="hidden">
                        <a:xfrm rot="1678521">
                          <a:off x="1452" y="3356"/>
                          <a:ext cx="1173" cy="72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7" name="Line 39"/>
                        <p:cNvSpPr>
                          <a:spLocks noChangeShapeType="1"/>
                        </p:cNvSpPr>
                        <p:nvPr userDrawn="1"/>
                      </p:nvSpPr>
                      <p:spPr bwMode="hidden">
                        <a:xfrm rot="1678521">
                          <a:off x="1469" y="3388"/>
                          <a:ext cx="1315" cy="66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8" name="Line 40"/>
                        <p:cNvSpPr>
                          <a:spLocks noChangeShapeType="1"/>
                        </p:cNvSpPr>
                        <p:nvPr userDrawn="1"/>
                      </p:nvSpPr>
                      <p:spPr bwMode="hidden">
                        <a:xfrm rot="1678521">
                          <a:off x="1493" y="3426"/>
                          <a:ext cx="1469" cy="58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49" name="Line 41"/>
                        <p:cNvSpPr>
                          <a:spLocks noChangeShapeType="1"/>
                        </p:cNvSpPr>
                        <p:nvPr userDrawn="1"/>
                      </p:nvSpPr>
                      <p:spPr bwMode="hidden">
                        <a:xfrm rot="1678521">
                          <a:off x="1511" y="3464"/>
                          <a:ext cx="1649" cy="49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0" name="Line 42"/>
                        <p:cNvSpPr>
                          <a:spLocks noChangeShapeType="1"/>
                        </p:cNvSpPr>
                        <p:nvPr userDrawn="1"/>
                      </p:nvSpPr>
                      <p:spPr bwMode="hidden">
                        <a:xfrm rot="1678521">
                          <a:off x="1528" y="3518"/>
                          <a:ext cx="1885" cy="38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1" name="Line 43"/>
                        <p:cNvSpPr>
                          <a:spLocks noChangeShapeType="1"/>
                        </p:cNvSpPr>
                        <p:nvPr userDrawn="1"/>
                      </p:nvSpPr>
                      <p:spPr bwMode="hidden">
                        <a:xfrm rot="1678521">
                          <a:off x="1552" y="3586"/>
                          <a:ext cx="2168" cy="24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2" name="Line 44"/>
                        <p:cNvSpPr>
                          <a:spLocks noChangeShapeType="1"/>
                        </p:cNvSpPr>
                        <p:nvPr userDrawn="1"/>
                      </p:nvSpPr>
                      <p:spPr bwMode="hidden">
                        <a:xfrm rot="1678521">
                          <a:off x="1577" y="3670"/>
                          <a:ext cx="2528" cy="6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3" name="Line 45"/>
                        <p:cNvSpPr>
                          <a:spLocks noChangeShapeType="1"/>
                        </p:cNvSpPr>
                        <p:nvPr userDrawn="1"/>
                      </p:nvSpPr>
                      <p:spPr bwMode="hidden">
                        <a:xfrm rot="1678521" flipV="1">
                          <a:off x="1621" y="3545"/>
                          <a:ext cx="2730" cy="17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4" name="Line 46"/>
                        <p:cNvSpPr>
                          <a:spLocks noChangeShapeType="1"/>
                        </p:cNvSpPr>
                        <p:nvPr userDrawn="1"/>
                      </p:nvSpPr>
                      <p:spPr bwMode="hidden">
                        <a:xfrm rot="1678521" flipV="1">
                          <a:off x="1682" y="3297"/>
                          <a:ext cx="2635" cy="40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5" name="Line 47"/>
                        <p:cNvSpPr>
                          <a:spLocks noChangeShapeType="1"/>
                        </p:cNvSpPr>
                        <p:nvPr userDrawn="1"/>
                      </p:nvSpPr>
                      <p:spPr bwMode="hidden">
                        <a:xfrm rot="1678521" flipV="1">
                          <a:off x="1782" y="2845"/>
                          <a:ext cx="2370" cy="78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6" name="Line 48"/>
                        <p:cNvSpPr>
                          <a:spLocks noChangeShapeType="1"/>
                        </p:cNvSpPr>
                        <p:nvPr userDrawn="1"/>
                      </p:nvSpPr>
                      <p:spPr bwMode="hidden">
                        <a:xfrm rot="1678521" flipV="1">
                          <a:off x="1960" y="1992"/>
                          <a:ext cx="1530" cy="144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7" name="Line 49"/>
                        <p:cNvSpPr>
                          <a:spLocks noChangeShapeType="1"/>
                        </p:cNvSpPr>
                        <p:nvPr userDrawn="1"/>
                      </p:nvSpPr>
                      <p:spPr bwMode="hidden">
                        <a:xfrm rot="1678521" flipV="1">
                          <a:off x="2014" y="1727"/>
                          <a:ext cx="1219" cy="1629"/>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58" name="Freeform 50"/>
                        <p:cNvSpPr>
                          <a:spLocks/>
                        </p:cNvSpPr>
                        <p:nvPr userDrawn="1"/>
                      </p:nvSpPr>
                      <p:spPr bwMode="hidden">
                        <a:xfrm>
                          <a:off x="0" y="2548"/>
                          <a:ext cx="1542" cy="1768"/>
                        </a:xfrm>
                        <a:custGeom>
                          <a:avLst/>
                          <a:gdLst/>
                          <a:ahLst/>
                          <a:cxnLst>
                            <a:cxn ang="0">
                              <a:pos x="909" y="1264"/>
                            </a:cxn>
                            <a:cxn ang="0">
                              <a:pos x="1058" y="1402"/>
                            </a:cxn>
                            <a:cxn ang="0">
                              <a:pos x="1214" y="1528"/>
                            </a:cxn>
                            <a:cxn ang="0">
                              <a:pos x="1369" y="1654"/>
                            </a:cxn>
                            <a:cxn ang="0">
                              <a:pos x="1531" y="1768"/>
                            </a:cxn>
                            <a:cxn ang="0">
                              <a:pos x="1537" y="1768"/>
                            </a:cxn>
                            <a:cxn ang="0">
                              <a:pos x="1375" y="1654"/>
                            </a:cxn>
                            <a:cxn ang="0">
                              <a:pos x="1220" y="1534"/>
                            </a:cxn>
                            <a:cxn ang="0">
                              <a:pos x="1064" y="1402"/>
                            </a:cxn>
                            <a:cxn ang="0">
                              <a:pos x="915" y="1258"/>
                            </a:cxn>
                            <a:cxn ang="0">
                              <a:pos x="765" y="1115"/>
                            </a:cxn>
                            <a:cxn ang="0">
                              <a:pos x="628" y="959"/>
                            </a:cxn>
                            <a:cxn ang="0">
                              <a:pos x="496" y="803"/>
                            </a:cxn>
                            <a:cxn ang="0">
                              <a:pos x="377" y="647"/>
                            </a:cxn>
                            <a:cxn ang="0">
                              <a:pos x="269" y="485"/>
                            </a:cxn>
                            <a:cxn ang="0">
                              <a:pos x="167" y="323"/>
                            </a:cxn>
                            <a:cxn ang="0">
                              <a:pos x="78" y="161"/>
                            </a:cxn>
                            <a:cxn ang="0">
                              <a:pos x="0" y="0"/>
                            </a:cxn>
                            <a:cxn ang="0">
                              <a:pos x="0" y="12"/>
                            </a:cxn>
                            <a:cxn ang="0">
                              <a:pos x="78" y="173"/>
                            </a:cxn>
                            <a:cxn ang="0">
                              <a:pos x="167" y="335"/>
                            </a:cxn>
                            <a:cxn ang="0">
                              <a:pos x="269" y="491"/>
                            </a:cxn>
                            <a:cxn ang="0">
                              <a:pos x="377" y="653"/>
                            </a:cxn>
                            <a:cxn ang="0">
                              <a:pos x="496" y="809"/>
                            </a:cxn>
                            <a:cxn ang="0">
                              <a:pos x="628" y="965"/>
                            </a:cxn>
                            <a:cxn ang="0">
                              <a:pos x="765" y="1121"/>
                            </a:cxn>
                            <a:cxn ang="0">
                              <a:pos x="909" y="1264"/>
                            </a:cxn>
                            <a:cxn ang="0">
                              <a:pos x="909" y="1264"/>
                            </a:cxn>
                          </a:cxnLst>
                          <a:rect l="0" t="0" r="r" b="b"/>
                          <a:pathLst>
                            <a:path w="1537" h="1768">
                              <a:moveTo>
                                <a:pt x="909" y="1264"/>
                              </a:moveTo>
                              <a:lnTo>
                                <a:pt x="1058" y="1402"/>
                              </a:lnTo>
                              <a:lnTo>
                                <a:pt x="1214" y="1528"/>
                              </a:lnTo>
                              <a:lnTo>
                                <a:pt x="1369" y="1654"/>
                              </a:lnTo>
                              <a:lnTo>
                                <a:pt x="1531" y="1768"/>
                              </a:lnTo>
                              <a:lnTo>
                                <a:pt x="1537" y="1768"/>
                              </a:lnTo>
                              <a:lnTo>
                                <a:pt x="1375" y="1654"/>
                              </a:lnTo>
                              <a:lnTo>
                                <a:pt x="1220" y="1534"/>
                              </a:lnTo>
                              <a:lnTo>
                                <a:pt x="1064" y="1402"/>
                              </a:lnTo>
                              <a:lnTo>
                                <a:pt x="915" y="1258"/>
                              </a:lnTo>
                              <a:lnTo>
                                <a:pt x="765" y="1115"/>
                              </a:lnTo>
                              <a:lnTo>
                                <a:pt x="628" y="959"/>
                              </a:lnTo>
                              <a:lnTo>
                                <a:pt x="496" y="803"/>
                              </a:lnTo>
                              <a:lnTo>
                                <a:pt x="377" y="647"/>
                              </a:lnTo>
                              <a:lnTo>
                                <a:pt x="269" y="485"/>
                              </a:lnTo>
                              <a:lnTo>
                                <a:pt x="167" y="323"/>
                              </a:lnTo>
                              <a:lnTo>
                                <a:pt x="78" y="161"/>
                              </a:lnTo>
                              <a:lnTo>
                                <a:pt x="0" y="0"/>
                              </a:lnTo>
                              <a:lnTo>
                                <a:pt x="0" y="12"/>
                              </a:lnTo>
                              <a:lnTo>
                                <a:pt x="78" y="173"/>
                              </a:lnTo>
                              <a:lnTo>
                                <a:pt x="167" y="335"/>
                              </a:lnTo>
                              <a:lnTo>
                                <a:pt x="269" y="491"/>
                              </a:lnTo>
                              <a:lnTo>
                                <a:pt x="377" y="653"/>
                              </a:lnTo>
                              <a:lnTo>
                                <a:pt x="496" y="809"/>
                              </a:lnTo>
                              <a:lnTo>
                                <a:pt x="628" y="965"/>
                              </a:lnTo>
                              <a:lnTo>
                                <a:pt x="765" y="1121"/>
                              </a:lnTo>
                              <a:lnTo>
                                <a:pt x="909" y="1264"/>
                              </a:lnTo>
                              <a:lnTo>
                                <a:pt x="909" y="1264"/>
                              </a:lnTo>
                              <a:close/>
                            </a:path>
                          </a:pathLst>
                        </a:custGeom>
                        <a:solidFill>
                          <a:schemeClr val="accent2"/>
                        </a:solidFill>
                        <a:ln w="9525">
                          <a:solidFill>
                            <a:schemeClr val="accent2"/>
                          </a:solidFill>
                          <a:round/>
                          <a:headEnd/>
                          <a:tailEnd/>
                        </a:ln>
                      </p:spPr>
                      <p:txBody>
                        <a:bodyPr/>
                        <a:lstStyle/>
                        <a:p>
                          <a:pPr eaLnBrk="0" fontAlgn="base" hangingPunct="0">
                            <a:spcBef>
                              <a:spcPct val="0"/>
                            </a:spcBef>
                            <a:spcAft>
                              <a:spcPct val="0"/>
                            </a:spcAft>
                          </a:pPr>
                          <a:endParaRPr lang="en-SG" dirty="0">
                            <a:solidFill>
                              <a:srgbClr val="FFFFFF"/>
                            </a:solidFill>
                          </a:endParaRPr>
                        </a:p>
                      </p:txBody>
                    </p:sp>
                    <p:grpSp>
                      <p:nvGrpSpPr>
                        <p:cNvPr id="9" name="Group 51"/>
                        <p:cNvGrpSpPr>
                          <a:grpSpLocks/>
                        </p:cNvGrpSpPr>
                        <p:nvPr userDrawn="1"/>
                      </p:nvGrpSpPr>
                      <p:grpSpPr bwMode="auto">
                        <a:xfrm>
                          <a:off x="0" y="1812"/>
                          <a:ext cx="3672" cy="2049"/>
                          <a:chOff x="5" y="1816"/>
                          <a:chExt cx="3672" cy="2049"/>
                        </a:xfrm>
                      </p:grpSpPr>
                      <p:sp>
                        <p:nvSpPr>
                          <p:cNvPr id="171060" name="Oval 52"/>
                          <p:cNvSpPr>
                            <a:spLocks noChangeArrowheads="1"/>
                          </p:cNvSpPr>
                          <p:nvPr userDrawn="1"/>
                        </p:nvSpPr>
                        <p:spPr bwMode="hidden">
                          <a:xfrm rot="-2819839">
                            <a:off x="1544" y="2872"/>
                            <a:ext cx="161" cy="280"/>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1" name="Oval 53"/>
                          <p:cNvSpPr>
                            <a:spLocks noChangeArrowheads="1"/>
                          </p:cNvSpPr>
                          <p:nvPr userDrawn="1"/>
                        </p:nvSpPr>
                        <p:spPr bwMode="hidden">
                          <a:xfrm rot="-2819839">
                            <a:off x="1490" y="2750"/>
                            <a:ext cx="281" cy="503"/>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2" name="Oval 54"/>
                          <p:cNvSpPr>
                            <a:spLocks noChangeArrowheads="1"/>
                          </p:cNvSpPr>
                          <p:nvPr userDrawn="1"/>
                        </p:nvSpPr>
                        <p:spPr bwMode="hidden">
                          <a:xfrm rot="-2819839">
                            <a:off x="1415" y="2563"/>
                            <a:ext cx="471" cy="813"/>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3" name="Oval 55"/>
                          <p:cNvSpPr>
                            <a:spLocks noChangeArrowheads="1"/>
                          </p:cNvSpPr>
                          <p:nvPr userDrawn="1"/>
                        </p:nvSpPr>
                        <p:spPr bwMode="hidden">
                          <a:xfrm rot="-2819839">
                            <a:off x="1357" y="2400"/>
                            <a:ext cx="623" cy="1129"/>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4" name="Oval 56"/>
                          <p:cNvSpPr>
                            <a:spLocks noChangeArrowheads="1"/>
                          </p:cNvSpPr>
                          <p:nvPr userDrawn="1"/>
                        </p:nvSpPr>
                        <p:spPr bwMode="hidden">
                          <a:xfrm rot="-2819839">
                            <a:off x="1295" y="2200"/>
                            <a:ext cx="786" cy="1467"/>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5" name="Oval 57"/>
                          <p:cNvSpPr>
                            <a:spLocks noChangeArrowheads="1"/>
                          </p:cNvSpPr>
                          <p:nvPr userDrawn="1"/>
                        </p:nvSpPr>
                        <p:spPr bwMode="hidden">
                          <a:xfrm rot="-2819839">
                            <a:off x="1238" y="2040"/>
                            <a:ext cx="972" cy="1779"/>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6" name="Oval 58"/>
                          <p:cNvSpPr>
                            <a:spLocks noChangeArrowheads="1"/>
                          </p:cNvSpPr>
                          <p:nvPr userDrawn="1"/>
                        </p:nvSpPr>
                        <p:spPr bwMode="hidden">
                          <a:xfrm rot="-2819839">
                            <a:off x="1155" y="1868"/>
                            <a:ext cx="1167" cy="2094"/>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7" name="Oval 59"/>
                          <p:cNvSpPr>
                            <a:spLocks noChangeArrowheads="1"/>
                          </p:cNvSpPr>
                          <p:nvPr userDrawn="1"/>
                        </p:nvSpPr>
                        <p:spPr bwMode="hidden">
                          <a:xfrm rot="-2819839">
                            <a:off x="1085" y="1698"/>
                            <a:ext cx="1346" cy="2398"/>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8" name="Oval 60"/>
                          <p:cNvSpPr>
                            <a:spLocks noChangeArrowheads="1"/>
                          </p:cNvSpPr>
                          <p:nvPr userDrawn="1"/>
                        </p:nvSpPr>
                        <p:spPr bwMode="hidden">
                          <a:xfrm rot="-2819839">
                            <a:off x="998" y="1539"/>
                            <a:ext cx="1563" cy="2696"/>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69" name="Oval 61"/>
                          <p:cNvSpPr>
                            <a:spLocks noChangeArrowheads="1"/>
                          </p:cNvSpPr>
                          <p:nvPr userDrawn="1"/>
                        </p:nvSpPr>
                        <p:spPr bwMode="hidden">
                          <a:xfrm rot="-2819839">
                            <a:off x="933" y="1360"/>
                            <a:ext cx="1711" cy="3016"/>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70" name="Oval 62"/>
                          <p:cNvSpPr>
                            <a:spLocks noChangeArrowheads="1"/>
                          </p:cNvSpPr>
                          <p:nvPr userDrawn="1"/>
                        </p:nvSpPr>
                        <p:spPr bwMode="hidden">
                          <a:xfrm rot="-2865139">
                            <a:off x="877" y="1187"/>
                            <a:ext cx="1880" cy="3345"/>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071" name="Oval 63"/>
                          <p:cNvSpPr>
                            <a:spLocks noChangeArrowheads="1"/>
                          </p:cNvSpPr>
                          <p:nvPr userDrawn="1"/>
                        </p:nvSpPr>
                        <p:spPr bwMode="hidden">
                          <a:xfrm rot="-2780025">
                            <a:off x="816" y="1005"/>
                            <a:ext cx="2049" cy="3672"/>
                          </a:xfrm>
                          <a:prstGeom prst="ellipse">
                            <a:avLst/>
                          </a:prstGeom>
                          <a:noFill/>
                          <a:ln w="9525">
                            <a:solidFill>
                              <a:schemeClr val="accent2"/>
                            </a:solid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grpSp>
                    <p:sp>
                      <p:nvSpPr>
                        <p:cNvPr id="171072" name="Line 64"/>
                        <p:cNvSpPr>
                          <a:spLocks noChangeShapeType="1"/>
                        </p:cNvSpPr>
                        <p:nvPr userDrawn="1"/>
                      </p:nvSpPr>
                      <p:spPr bwMode="hidden">
                        <a:xfrm flipV="1">
                          <a:off x="1656" y="1164"/>
                          <a:ext cx="831" cy="177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3" name="Line 65"/>
                        <p:cNvSpPr>
                          <a:spLocks noChangeShapeType="1"/>
                        </p:cNvSpPr>
                        <p:nvPr userDrawn="1"/>
                      </p:nvSpPr>
                      <p:spPr bwMode="hidden">
                        <a:xfrm rot="615780" flipV="1">
                          <a:off x="1811" y="1299"/>
                          <a:ext cx="819" cy="172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4" name="Line 66"/>
                        <p:cNvSpPr>
                          <a:spLocks noChangeShapeType="1"/>
                        </p:cNvSpPr>
                        <p:nvPr userDrawn="1"/>
                      </p:nvSpPr>
                      <p:spPr bwMode="hidden">
                        <a:xfrm rot="1139441" flipV="1">
                          <a:off x="1963" y="1148"/>
                          <a:ext cx="383" cy="189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5" name="Line 67"/>
                        <p:cNvSpPr>
                          <a:spLocks noChangeShapeType="1"/>
                        </p:cNvSpPr>
                        <p:nvPr userDrawn="1"/>
                      </p:nvSpPr>
                      <p:spPr bwMode="hidden">
                        <a:xfrm rot="1061104" flipV="1">
                          <a:off x="1921" y="1332"/>
                          <a:ext cx="744" cy="176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6" name="Line 68"/>
                        <p:cNvSpPr>
                          <a:spLocks noChangeShapeType="1"/>
                        </p:cNvSpPr>
                        <p:nvPr userDrawn="1"/>
                      </p:nvSpPr>
                      <p:spPr bwMode="hidden">
                        <a:xfrm rot="2202167" flipV="1">
                          <a:off x="2217" y="1314"/>
                          <a:ext cx="311" cy="191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7" name="Line 69"/>
                        <p:cNvSpPr>
                          <a:spLocks noChangeShapeType="1"/>
                        </p:cNvSpPr>
                        <p:nvPr userDrawn="1"/>
                      </p:nvSpPr>
                      <p:spPr bwMode="hidden">
                        <a:xfrm rot="1678521" flipV="1">
                          <a:off x="2039" y="1549"/>
                          <a:ext cx="895" cy="172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8" name="Line 70"/>
                        <p:cNvSpPr>
                          <a:spLocks noChangeShapeType="1"/>
                        </p:cNvSpPr>
                        <p:nvPr userDrawn="1"/>
                      </p:nvSpPr>
                      <p:spPr bwMode="hidden">
                        <a:xfrm rot="1678521" flipV="1">
                          <a:off x="2024" y="1649"/>
                          <a:ext cx="1049" cy="166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79" name="Line 71"/>
                        <p:cNvSpPr>
                          <a:spLocks noChangeShapeType="1"/>
                        </p:cNvSpPr>
                        <p:nvPr userDrawn="1"/>
                      </p:nvSpPr>
                      <p:spPr bwMode="hidden">
                        <a:xfrm rot="1678521" flipV="1">
                          <a:off x="1985" y="1876"/>
                          <a:ext cx="1357" cy="151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0" name="Line 72"/>
                        <p:cNvSpPr>
                          <a:spLocks noChangeShapeType="1"/>
                        </p:cNvSpPr>
                        <p:nvPr userDrawn="1"/>
                      </p:nvSpPr>
                      <p:spPr bwMode="hidden">
                        <a:xfrm rot="1678521" flipV="1">
                          <a:off x="1936" y="2115"/>
                          <a:ext cx="1686" cy="135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1" name="Line 73"/>
                        <p:cNvSpPr>
                          <a:spLocks noChangeShapeType="1"/>
                        </p:cNvSpPr>
                        <p:nvPr userDrawn="1"/>
                      </p:nvSpPr>
                      <p:spPr bwMode="hidden">
                        <a:xfrm rot="1678521" flipV="1">
                          <a:off x="1897" y="2287"/>
                          <a:ext cx="1880" cy="122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2" name="Line 74"/>
                        <p:cNvSpPr>
                          <a:spLocks noChangeShapeType="1"/>
                        </p:cNvSpPr>
                        <p:nvPr userDrawn="1"/>
                      </p:nvSpPr>
                      <p:spPr bwMode="hidden">
                        <a:xfrm rot="1678521" flipV="1">
                          <a:off x="1855" y="2458"/>
                          <a:ext cx="2060" cy="109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3" name="Line 75"/>
                        <p:cNvSpPr>
                          <a:spLocks noChangeShapeType="1"/>
                        </p:cNvSpPr>
                        <p:nvPr userDrawn="1"/>
                      </p:nvSpPr>
                      <p:spPr bwMode="hidden">
                        <a:xfrm rot="1678521" flipV="1">
                          <a:off x="1823" y="2640"/>
                          <a:ext cx="2224" cy="95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4" name="Line 76"/>
                        <p:cNvSpPr>
                          <a:spLocks noChangeShapeType="1"/>
                        </p:cNvSpPr>
                        <p:nvPr userDrawn="1"/>
                      </p:nvSpPr>
                      <p:spPr bwMode="hidden">
                        <a:xfrm rot="1678521" flipV="1">
                          <a:off x="1737" y="3059"/>
                          <a:ext cx="2520" cy="61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5" name="Line 77"/>
                        <p:cNvSpPr>
                          <a:spLocks noChangeShapeType="1"/>
                        </p:cNvSpPr>
                        <p:nvPr userDrawn="1"/>
                      </p:nvSpPr>
                      <p:spPr bwMode="hidden">
                        <a:xfrm rot="1678521">
                          <a:off x="1324" y="3150"/>
                          <a:ext cx="472" cy="112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6" name="Line 78"/>
                        <p:cNvSpPr>
                          <a:spLocks noChangeShapeType="1"/>
                        </p:cNvSpPr>
                        <p:nvPr userDrawn="1"/>
                      </p:nvSpPr>
                      <p:spPr bwMode="hidden">
                        <a:xfrm rot="1678521" flipH="1">
                          <a:off x="1121" y="2961"/>
                          <a:ext cx="220" cy="101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7" name="Line 79"/>
                        <p:cNvSpPr>
                          <a:spLocks noChangeShapeType="1"/>
                        </p:cNvSpPr>
                        <p:nvPr userDrawn="1"/>
                      </p:nvSpPr>
                      <p:spPr bwMode="hidden">
                        <a:xfrm rot="1678521" flipH="1">
                          <a:off x="1041" y="2935"/>
                          <a:ext cx="304" cy="99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8" name="Line 80"/>
                        <p:cNvSpPr>
                          <a:spLocks noChangeShapeType="1"/>
                        </p:cNvSpPr>
                        <p:nvPr userDrawn="1"/>
                      </p:nvSpPr>
                      <p:spPr bwMode="hidden">
                        <a:xfrm rot="1678521" flipH="1">
                          <a:off x="957" y="2910"/>
                          <a:ext cx="394" cy="97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89" name="Line 81"/>
                        <p:cNvSpPr>
                          <a:spLocks noChangeShapeType="1"/>
                        </p:cNvSpPr>
                        <p:nvPr userDrawn="1"/>
                      </p:nvSpPr>
                      <p:spPr bwMode="hidden">
                        <a:xfrm rot="1678521" flipH="1">
                          <a:off x="880" y="2885"/>
                          <a:ext cx="478" cy="943"/>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0" name="Line 82"/>
                        <p:cNvSpPr>
                          <a:spLocks noChangeShapeType="1"/>
                        </p:cNvSpPr>
                        <p:nvPr userDrawn="1"/>
                      </p:nvSpPr>
                      <p:spPr bwMode="hidden">
                        <a:xfrm rot="1678521" flipH="1">
                          <a:off x="801" y="2863"/>
                          <a:ext cx="561" cy="91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1" name="Line 83"/>
                        <p:cNvSpPr>
                          <a:spLocks noChangeShapeType="1"/>
                        </p:cNvSpPr>
                        <p:nvPr userDrawn="1"/>
                      </p:nvSpPr>
                      <p:spPr bwMode="hidden">
                        <a:xfrm rot="1678521" flipH="1">
                          <a:off x="717" y="2836"/>
                          <a:ext cx="656" cy="8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2" name="Line 84"/>
                        <p:cNvSpPr>
                          <a:spLocks noChangeShapeType="1"/>
                        </p:cNvSpPr>
                        <p:nvPr userDrawn="1"/>
                      </p:nvSpPr>
                      <p:spPr bwMode="hidden">
                        <a:xfrm rot="1678521" flipH="1">
                          <a:off x="631" y="2810"/>
                          <a:ext cx="752" cy="84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3" name="Line 85"/>
                        <p:cNvSpPr>
                          <a:spLocks noChangeShapeType="1"/>
                        </p:cNvSpPr>
                        <p:nvPr userDrawn="1"/>
                      </p:nvSpPr>
                      <p:spPr bwMode="hidden">
                        <a:xfrm rot="1678521" flipH="1">
                          <a:off x="462" y="2758"/>
                          <a:ext cx="946" cy="75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4" name="Line 86"/>
                        <p:cNvSpPr>
                          <a:spLocks noChangeShapeType="1"/>
                        </p:cNvSpPr>
                        <p:nvPr userDrawn="1"/>
                      </p:nvSpPr>
                      <p:spPr bwMode="hidden">
                        <a:xfrm rot="1678521" flipH="1">
                          <a:off x="365" y="2729"/>
                          <a:ext cx="1058" cy="69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5" name="Line 87"/>
                        <p:cNvSpPr>
                          <a:spLocks noChangeShapeType="1"/>
                        </p:cNvSpPr>
                        <p:nvPr userDrawn="1"/>
                      </p:nvSpPr>
                      <p:spPr bwMode="hidden">
                        <a:xfrm rot="1678521" flipH="1">
                          <a:off x="265" y="2697"/>
                          <a:ext cx="1174" cy="636"/>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6" name="Line 88"/>
                        <p:cNvSpPr>
                          <a:spLocks noChangeShapeType="1"/>
                        </p:cNvSpPr>
                        <p:nvPr userDrawn="1"/>
                      </p:nvSpPr>
                      <p:spPr bwMode="hidden">
                        <a:xfrm rot="1678521" flipH="1">
                          <a:off x="55" y="2632"/>
                          <a:ext cx="1431" cy="48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7" name="Line 89"/>
                        <p:cNvSpPr>
                          <a:spLocks noChangeShapeType="1"/>
                        </p:cNvSpPr>
                        <p:nvPr userDrawn="1"/>
                      </p:nvSpPr>
                      <p:spPr bwMode="hidden">
                        <a:xfrm rot="1678521" flipH="1">
                          <a:off x="-1" y="2607"/>
                          <a:ext cx="1513" cy="37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8" name="Line 90"/>
                        <p:cNvSpPr>
                          <a:spLocks noChangeShapeType="1"/>
                        </p:cNvSpPr>
                        <p:nvPr userDrawn="1"/>
                      </p:nvSpPr>
                      <p:spPr bwMode="hidden">
                        <a:xfrm rot="1678521" flipH="1">
                          <a:off x="-72" y="2570"/>
                          <a:ext cx="1648" cy="107"/>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099" name="Line 91"/>
                        <p:cNvSpPr>
                          <a:spLocks noChangeShapeType="1"/>
                        </p:cNvSpPr>
                        <p:nvPr userDrawn="1"/>
                      </p:nvSpPr>
                      <p:spPr bwMode="hidden">
                        <a:xfrm rot="1678521" flipH="1" flipV="1">
                          <a:off x="-237" y="1095"/>
                          <a:ext cx="2219" cy="1364"/>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0" name="Line 92"/>
                        <p:cNvSpPr>
                          <a:spLocks noChangeShapeType="1"/>
                        </p:cNvSpPr>
                        <p:nvPr userDrawn="1"/>
                      </p:nvSpPr>
                      <p:spPr bwMode="hidden">
                        <a:xfrm rot="1678521" flipH="1" flipV="1">
                          <a:off x="-43" y="962"/>
                          <a:ext cx="2071" cy="1541"/>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1" name="Line 93"/>
                        <p:cNvSpPr>
                          <a:spLocks noChangeShapeType="1"/>
                        </p:cNvSpPr>
                        <p:nvPr userDrawn="1"/>
                      </p:nvSpPr>
                      <p:spPr bwMode="hidden">
                        <a:xfrm rot="1678521" flipH="1" flipV="1">
                          <a:off x="418" y="826"/>
                          <a:ext cx="1672" cy="178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2" name="Line 94"/>
                        <p:cNvSpPr>
                          <a:spLocks noChangeShapeType="1"/>
                        </p:cNvSpPr>
                        <p:nvPr userDrawn="1"/>
                      </p:nvSpPr>
                      <p:spPr bwMode="hidden">
                        <a:xfrm rot="1678521" flipH="1" flipV="1">
                          <a:off x="634" y="808"/>
                          <a:ext cx="1473" cy="185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3" name="Line 95"/>
                        <p:cNvSpPr>
                          <a:spLocks noChangeShapeType="1"/>
                        </p:cNvSpPr>
                        <p:nvPr userDrawn="1"/>
                      </p:nvSpPr>
                      <p:spPr bwMode="hidden">
                        <a:xfrm rot="1678521" flipH="1" flipV="1">
                          <a:off x="1094" y="827"/>
                          <a:ext cx="1030" cy="1945"/>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4" name="Line 96"/>
                        <p:cNvSpPr>
                          <a:spLocks noChangeShapeType="1"/>
                        </p:cNvSpPr>
                        <p:nvPr userDrawn="1"/>
                      </p:nvSpPr>
                      <p:spPr bwMode="hidden">
                        <a:xfrm rot="1678521" flipH="1" flipV="1">
                          <a:off x="1302" y="857"/>
                          <a:ext cx="829" cy="1970"/>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5" name="Line 97"/>
                        <p:cNvSpPr>
                          <a:spLocks noChangeShapeType="1"/>
                        </p:cNvSpPr>
                        <p:nvPr userDrawn="1"/>
                      </p:nvSpPr>
                      <p:spPr bwMode="hidden">
                        <a:xfrm rot="1678521" flipH="1" flipV="1">
                          <a:off x="1496" y="901"/>
                          <a:ext cx="633" cy="19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6" name="Line 98"/>
                        <p:cNvSpPr>
                          <a:spLocks noChangeShapeType="1"/>
                        </p:cNvSpPr>
                        <p:nvPr userDrawn="1"/>
                      </p:nvSpPr>
                      <p:spPr bwMode="hidden">
                        <a:xfrm rot="1678521" flipH="1" flipV="1">
                          <a:off x="1679" y="952"/>
                          <a:ext cx="447" cy="19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07" name="Line 99"/>
                        <p:cNvSpPr>
                          <a:spLocks noChangeShapeType="1"/>
                        </p:cNvSpPr>
                        <p:nvPr userDrawn="1"/>
                      </p:nvSpPr>
                      <p:spPr bwMode="hidden">
                        <a:xfrm rot="1678521" flipH="1" flipV="1">
                          <a:off x="1859" y="1013"/>
                          <a:ext cx="261" cy="1962"/>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grpSp>
                </p:grpSp>
              </p:grpSp>
            </p:grpSp>
          </p:grpSp>
          <p:grpSp>
            <p:nvGrpSpPr>
              <p:cNvPr id="10" name="Group 100"/>
              <p:cNvGrpSpPr>
                <a:grpSpLocks/>
              </p:cNvGrpSpPr>
              <p:nvPr userDrawn="1"/>
            </p:nvGrpSpPr>
            <p:grpSpPr bwMode="auto">
              <a:xfrm>
                <a:off x="402" y="1454"/>
                <a:ext cx="2787" cy="2866"/>
                <a:chOff x="2" y="1454"/>
                <a:chExt cx="2787" cy="2866"/>
              </a:xfrm>
            </p:grpSpPr>
            <p:sp>
              <p:nvSpPr>
                <p:cNvPr id="171109" name="Line 101"/>
                <p:cNvSpPr>
                  <a:spLocks noChangeShapeType="1"/>
                </p:cNvSpPr>
                <p:nvPr userDrawn="1"/>
              </p:nvSpPr>
              <p:spPr bwMode="hidden">
                <a:xfrm rot="1678521" flipV="1">
                  <a:off x="2057" y="1454"/>
                  <a:ext cx="732" cy="1778"/>
                </a:xfrm>
                <a:prstGeom prst="line">
                  <a:avLst/>
                </a:prstGeom>
                <a:noFill/>
                <a:ln w="9525">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0" name="Line 102"/>
                <p:cNvSpPr>
                  <a:spLocks noChangeShapeType="1"/>
                </p:cNvSpPr>
                <p:nvPr userDrawn="1"/>
              </p:nvSpPr>
              <p:spPr bwMode="hidden">
                <a:xfrm flipH="1" flipV="1">
                  <a:off x="870" y="3854"/>
                  <a:ext cx="223" cy="463"/>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grpSp>
              <p:nvGrpSpPr>
                <p:cNvPr id="11" name="Group 103"/>
                <p:cNvGrpSpPr>
                  <a:grpSpLocks/>
                </p:cNvGrpSpPr>
                <p:nvPr userDrawn="1"/>
              </p:nvGrpSpPr>
              <p:grpSpPr bwMode="auto">
                <a:xfrm>
                  <a:off x="2" y="2738"/>
                  <a:ext cx="1317" cy="1582"/>
                  <a:chOff x="2" y="2738"/>
                  <a:chExt cx="1317" cy="1582"/>
                </a:xfrm>
              </p:grpSpPr>
              <p:sp>
                <p:nvSpPr>
                  <p:cNvPr id="171112" name="Line 104"/>
                  <p:cNvSpPr>
                    <a:spLocks noChangeShapeType="1"/>
                  </p:cNvSpPr>
                  <p:nvPr userDrawn="1"/>
                </p:nvSpPr>
                <p:spPr bwMode="hidden">
                  <a:xfrm flipH="1">
                    <a:off x="697" y="3855"/>
                    <a:ext cx="173" cy="187"/>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3" name="Freeform 105"/>
                  <p:cNvSpPr>
                    <a:spLocks/>
                  </p:cNvSpPr>
                  <p:nvPr userDrawn="1"/>
                </p:nvSpPr>
                <p:spPr bwMode="hidden">
                  <a:xfrm>
                    <a:off x="2" y="3218"/>
                    <a:ext cx="1006" cy="1102"/>
                  </a:xfrm>
                  <a:custGeom>
                    <a:avLst/>
                    <a:gdLst/>
                    <a:ahLst/>
                    <a:cxnLst>
                      <a:cxn ang="0">
                        <a:pos x="1006" y="1102"/>
                      </a:cxn>
                      <a:cxn ang="0">
                        <a:pos x="696" y="823"/>
                      </a:cxn>
                      <a:cxn ang="0">
                        <a:pos x="333" y="447"/>
                      </a:cxn>
                      <a:cxn ang="0">
                        <a:pos x="51" y="76"/>
                      </a:cxn>
                      <a:cxn ang="0">
                        <a:pos x="0" y="0"/>
                      </a:cxn>
                    </a:cxnLst>
                    <a:rect l="0" t="0" r="r" b="b"/>
                    <a:pathLst>
                      <a:path w="1006" h="1102">
                        <a:moveTo>
                          <a:pt x="1006" y="1102"/>
                        </a:moveTo>
                        <a:lnTo>
                          <a:pt x="696" y="823"/>
                        </a:lnTo>
                        <a:lnTo>
                          <a:pt x="333" y="447"/>
                        </a:lnTo>
                        <a:lnTo>
                          <a:pt x="51" y="76"/>
                        </a:lnTo>
                        <a:lnTo>
                          <a:pt x="0" y="0"/>
                        </a:lnTo>
                      </a:path>
                    </a:pathLst>
                  </a:custGeom>
                  <a:noFill/>
                  <a:ln w="19050" cmpd="sng">
                    <a:solidFill>
                      <a:schemeClr val="accent2"/>
                    </a:solidFill>
                    <a:round/>
                    <a:headEnd type="none" w="med" len="med"/>
                    <a:tailEnd type="none" w="med" len="med"/>
                  </a:ln>
                  <a:effectLst/>
                </p:spPr>
                <p:txBody>
                  <a:bodyPr/>
                  <a:lstStyle/>
                  <a:p>
                    <a:pPr eaLnBrk="0" fontAlgn="base" hangingPunct="0">
                      <a:spcBef>
                        <a:spcPct val="0"/>
                      </a:spcBef>
                      <a:spcAft>
                        <a:spcPct val="0"/>
                      </a:spcAft>
                    </a:pPr>
                    <a:endParaRPr lang="en-SG" dirty="0">
                      <a:solidFill>
                        <a:srgbClr val="FFFFFF"/>
                      </a:solidFill>
                    </a:endParaRPr>
                  </a:p>
                </p:txBody>
              </p:sp>
              <p:sp>
                <p:nvSpPr>
                  <p:cNvPr id="171114" name="Line 106"/>
                  <p:cNvSpPr>
                    <a:spLocks noChangeShapeType="1"/>
                  </p:cNvSpPr>
                  <p:nvPr userDrawn="1"/>
                </p:nvSpPr>
                <p:spPr bwMode="hidden">
                  <a:xfrm flipH="1">
                    <a:off x="1242" y="4231"/>
                    <a:ext cx="77" cy="88"/>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5" name="Line 107"/>
                  <p:cNvSpPr>
                    <a:spLocks noChangeShapeType="1"/>
                  </p:cNvSpPr>
                  <p:nvPr userDrawn="1"/>
                </p:nvSpPr>
                <p:spPr bwMode="hidden">
                  <a:xfrm flipH="1" flipV="1">
                    <a:off x="340" y="3668"/>
                    <a:ext cx="532" cy="185"/>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6" name="Line 108"/>
                  <p:cNvSpPr>
                    <a:spLocks noChangeShapeType="1"/>
                  </p:cNvSpPr>
                  <p:nvPr userDrawn="1"/>
                </p:nvSpPr>
                <p:spPr bwMode="hidden">
                  <a:xfrm flipH="1" flipV="1">
                    <a:off x="237" y="3101"/>
                    <a:ext cx="101" cy="567"/>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7" name="Line 109"/>
                  <p:cNvSpPr>
                    <a:spLocks noChangeShapeType="1"/>
                  </p:cNvSpPr>
                  <p:nvPr userDrawn="1"/>
                </p:nvSpPr>
                <p:spPr bwMode="hidden">
                  <a:xfrm flipH="1" flipV="1">
                    <a:off x="2" y="3009"/>
                    <a:ext cx="235" cy="92"/>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8" name="Line 110"/>
                  <p:cNvSpPr>
                    <a:spLocks noChangeShapeType="1"/>
                  </p:cNvSpPr>
                  <p:nvPr userDrawn="1"/>
                </p:nvSpPr>
                <p:spPr bwMode="hidden">
                  <a:xfrm flipV="1">
                    <a:off x="54" y="3101"/>
                    <a:ext cx="182" cy="194"/>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19" name="Line 111"/>
                  <p:cNvSpPr>
                    <a:spLocks noChangeShapeType="1"/>
                  </p:cNvSpPr>
                  <p:nvPr userDrawn="1"/>
                </p:nvSpPr>
                <p:spPr bwMode="hidden">
                  <a:xfrm flipH="1">
                    <a:off x="336" y="3476"/>
                    <a:ext cx="176" cy="192"/>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sp>
                <p:nvSpPr>
                  <p:cNvPr id="171120" name="Line 112"/>
                  <p:cNvSpPr>
                    <a:spLocks noChangeShapeType="1"/>
                  </p:cNvSpPr>
                  <p:nvPr userDrawn="1"/>
                </p:nvSpPr>
                <p:spPr bwMode="hidden">
                  <a:xfrm flipV="1">
                    <a:off x="3" y="2738"/>
                    <a:ext cx="14" cy="23"/>
                  </a:xfrm>
                  <a:prstGeom prst="line">
                    <a:avLst/>
                  </a:prstGeom>
                  <a:noFill/>
                  <a:ln w="19050">
                    <a:solidFill>
                      <a:schemeClr val="accent2"/>
                    </a:solidFill>
                    <a:round/>
                    <a:headEnd/>
                    <a:tailEnd/>
                  </a:ln>
                  <a:effectLst/>
                </p:spPr>
                <p:txBody>
                  <a:bodyPr/>
                  <a:lstStyle/>
                  <a:p>
                    <a:pPr eaLnBrk="0" fontAlgn="base" hangingPunct="0">
                      <a:spcBef>
                        <a:spcPct val="0"/>
                      </a:spcBef>
                      <a:spcAft>
                        <a:spcPct val="0"/>
                      </a:spcAft>
                    </a:pPr>
                    <a:endParaRPr lang="en-SG" dirty="0">
                      <a:solidFill>
                        <a:srgbClr val="FFFFFF"/>
                      </a:solidFill>
                    </a:endParaRPr>
                  </a:p>
                </p:txBody>
              </p:sp>
            </p:grpSp>
          </p:grpSp>
        </p:grpSp>
        <p:grpSp>
          <p:nvGrpSpPr>
            <p:cNvPr id="12" name="Group 113"/>
            <p:cNvGrpSpPr>
              <a:grpSpLocks/>
            </p:cNvGrpSpPr>
            <p:nvPr userDrawn="1"/>
          </p:nvGrpSpPr>
          <p:grpSpPr bwMode="auto">
            <a:xfrm>
              <a:off x="16" y="1326"/>
              <a:ext cx="3325" cy="2948"/>
              <a:chOff x="16" y="1326"/>
              <a:chExt cx="3325" cy="2948"/>
            </a:xfrm>
          </p:grpSpPr>
          <p:sp>
            <p:nvSpPr>
              <p:cNvPr id="171122" name="Freeform 114"/>
              <p:cNvSpPr>
                <a:spLocks/>
              </p:cNvSpPr>
              <p:nvPr/>
            </p:nvSpPr>
            <p:spPr bwMode="hidden">
              <a:xfrm>
                <a:off x="16" y="2656"/>
                <a:ext cx="1440" cy="1618"/>
              </a:xfrm>
              <a:custGeom>
                <a:avLst/>
                <a:gdLst/>
                <a:ahLst/>
                <a:cxnLst>
                  <a:cxn ang="0">
                    <a:pos x="873" y="1150"/>
                  </a:cxn>
                  <a:cxn ang="0">
                    <a:pos x="741" y="1019"/>
                  </a:cxn>
                  <a:cxn ang="0">
                    <a:pos x="610" y="875"/>
                  </a:cxn>
                  <a:cxn ang="0">
                    <a:pos x="490" y="737"/>
                  </a:cxn>
                  <a:cxn ang="0">
                    <a:pos x="377" y="593"/>
                  </a:cxn>
                  <a:cxn ang="0">
                    <a:pos x="275" y="443"/>
                  </a:cxn>
                  <a:cxn ang="0">
                    <a:pos x="173" y="299"/>
                  </a:cxn>
                  <a:cxn ang="0">
                    <a:pos x="84" y="149"/>
                  </a:cxn>
                  <a:cxn ang="0">
                    <a:pos x="0" y="0"/>
                  </a:cxn>
                  <a:cxn ang="0">
                    <a:pos x="0" y="11"/>
                  </a:cxn>
                  <a:cxn ang="0">
                    <a:pos x="84" y="155"/>
                  </a:cxn>
                  <a:cxn ang="0">
                    <a:pos x="173" y="305"/>
                  </a:cxn>
                  <a:cxn ang="0">
                    <a:pos x="269" y="449"/>
                  </a:cxn>
                  <a:cxn ang="0">
                    <a:pos x="377" y="593"/>
                  </a:cxn>
                  <a:cxn ang="0">
                    <a:pos x="490" y="737"/>
                  </a:cxn>
                  <a:cxn ang="0">
                    <a:pos x="610" y="881"/>
                  </a:cxn>
                  <a:cxn ang="0">
                    <a:pos x="735" y="1019"/>
                  </a:cxn>
                  <a:cxn ang="0">
                    <a:pos x="873" y="1150"/>
                  </a:cxn>
                  <a:cxn ang="0">
                    <a:pos x="1010" y="1276"/>
                  </a:cxn>
                  <a:cxn ang="0">
                    <a:pos x="1148" y="1396"/>
                  </a:cxn>
                  <a:cxn ang="0">
                    <a:pos x="1286" y="1510"/>
                  </a:cxn>
                  <a:cxn ang="0">
                    <a:pos x="1429" y="1618"/>
                  </a:cxn>
                  <a:cxn ang="0">
                    <a:pos x="1435" y="1618"/>
                  </a:cxn>
                  <a:cxn ang="0">
                    <a:pos x="1292" y="1510"/>
                  </a:cxn>
                  <a:cxn ang="0">
                    <a:pos x="1154" y="1396"/>
                  </a:cxn>
                  <a:cxn ang="0">
                    <a:pos x="1010" y="1276"/>
                  </a:cxn>
                  <a:cxn ang="0">
                    <a:pos x="873" y="1150"/>
                  </a:cxn>
                  <a:cxn ang="0">
                    <a:pos x="873" y="1150"/>
                  </a:cxn>
                </a:cxnLst>
                <a:rect l="0" t="0" r="r" b="b"/>
                <a:pathLst>
                  <a:path w="1435" h="1618">
                    <a:moveTo>
                      <a:pt x="873" y="1150"/>
                    </a:moveTo>
                    <a:lnTo>
                      <a:pt x="741" y="1019"/>
                    </a:lnTo>
                    <a:lnTo>
                      <a:pt x="610" y="875"/>
                    </a:lnTo>
                    <a:lnTo>
                      <a:pt x="490" y="737"/>
                    </a:lnTo>
                    <a:lnTo>
                      <a:pt x="377" y="593"/>
                    </a:lnTo>
                    <a:lnTo>
                      <a:pt x="275" y="443"/>
                    </a:lnTo>
                    <a:lnTo>
                      <a:pt x="173" y="299"/>
                    </a:lnTo>
                    <a:lnTo>
                      <a:pt x="84" y="149"/>
                    </a:lnTo>
                    <a:lnTo>
                      <a:pt x="0" y="0"/>
                    </a:lnTo>
                    <a:lnTo>
                      <a:pt x="0" y="11"/>
                    </a:lnTo>
                    <a:lnTo>
                      <a:pt x="84" y="155"/>
                    </a:lnTo>
                    <a:lnTo>
                      <a:pt x="173" y="305"/>
                    </a:lnTo>
                    <a:lnTo>
                      <a:pt x="269" y="449"/>
                    </a:lnTo>
                    <a:lnTo>
                      <a:pt x="377" y="593"/>
                    </a:lnTo>
                    <a:lnTo>
                      <a:pt x="490" y="737"/>
                    </a:lnTo>
                    <a:lnTo>
                      <a:pt x="610" y="881"/>
                    </a:lnTo>
                    <a:lnTo>
                      <a:pt x="735" y="1019"/>
                    </a:lnTo>
                    <a:lnTo>
                      <a:pt x="873" y="1150"/>
                    </a:lnTo>
                    <a:lnTo>
                      <a:pt x="1010" y="1276"/>
                    </a:lnTo>
                    <a:lnTo>
                      <a:pt x="1148" y="1396"/>
                    </a:lnTo>
                    <a:lnTo>
                      <a:pt x="1286" y="1510"/>
                    </a:lnTo>
                    <a:lnTo>
                      <a:pt x="1429" y="1618"/>
                    </a:lnTo>
                    <a:lnTo>
                      <a:pt x="1435" y="1618"/>
                    </a:lnTo>
                    <a:lnTo>
                      <a:pt x="1292" y="1510"/>
                    </a:lnTo>
                    <a:lnTo>
                      <a:pt x="1154" y="1396"/>
                    </a:lnTo>
                    <a:lnTo>
                      <a:pt x="1010" y="1276"/>
                    </a:lnTo>
                    <a:lnTo>
                      <a:pt x="873" y="1150"/>
                    </a:lnTo>
                    <a:lnTo>
                      <a:pt x="873" y="1150"/>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123" name="Freeform 115"/>
              <p:cNvSpPr>
                <a:spLocks/>
              </p:cNvSpPr>
              <p:nvPr/>
            </p:nvSpPr>
            <p:spPr bwMode="hidden">
              <a:xfrm>
                <a:off x="16" y="2260"/>
                <a:ext cx="1673" cy="2014"/>
              </a:xfrm>
              <a:custGeom>
                <a:avLst/>
                <a:gdLst/>
                <a:ahLst/>
                <a:cxnLst>
                  <a:cxn ang="0">
                    <a:pos x="957" y="1463"/>
                  </a:cxn>
                  <a:cxn ang="0">
                    <a:pos x="789" y="1289"/>
                  </a:cxn>
                  <a:cxn ang="0">
                    <a:pos x="634" y="1115"/>
                  </a:cxn>
                  <a:cxn ang="0">
                    <a:pos x="490" y="929"/>
                  </a:cxn>
                  <a:cxn ang="0">
                    <a:pos x="365" y="743"/>
                  </a:cxn>
                  <a:cxn ang="0">
                    <a:pos x="251" y="557"/>
                  </a:cxn>
                  <a:cxn ang="0">
                    <a:pos x="149" y="372"/>
                  </a:cxn>
                  <a:cxn ang="0">
                    <a:pos x="66" y="186"/>
                  </a:cxn>
                  <a:cxn ang="0">
                    <a:pos x="0" y="0"/>
                  </a:cxn>
                  <a:cxn ang="0">
                    <a:pos x="0" y="12"/>
                  </a:cxn>
                  <a:cxn ang="0">
                    <a:pos x="66" y="198"/>
                  </a:cxn>
                  <a:cxn ang="0">
                    <a:pos x="149" y="384"/>
                  </a:cxn>
                  <a:cxn ang="0">
                    <a:pos x="251" y="569"/>
                  </a:cxn>
                  <a:cxn ang="0">
                    <a:pos x="365" y="755"/>
                  </a:cxn>
                  <a:cxn ang="0">
                    <a:pos x="490" y="935"/>
                  </a:cxn>
                  <a:cxn ang="0">
                    <a:pos x="634" y="1115"/>
                  </a:cxn>
                  <a:cxn ang="0">
                    <a:pos x="789" y="1295"/>
                  </a:cxn>
                  <a:cxn ang="0">
                    <a:pos x="957" y="1463"/>
                  </a:cxn>
                  <a:cxn ang="0">
                    <a:pos x="1130" y="1618"/>
                  </a:cxn>
                  <a:cxn ang="0">
                    <a:pos x="1303" y="1762"/>
                  </a:cxn>
                  <a:cxn ang="0">
                    <a:pos x="1483" y="1894"/>
                  </a:cxn>
                  <a:cxn ang="0">
                    <a:pos x="1662" y="2014"/>
                  </a:cxn>
                  <a:cxn ang="0">
                    <a:pos x="1668" y="2014"/>
                  </a:cxn>
                  <a:cxn ang="0">
                    <a:pos x="1483" y="1894"/>
                  </a:cxn>
                  <a:cxn ang="0">
                    <a:pos x="1303" y="1762"/>
                  </a:cxn>
                  <a:cxn ang="0">
                    <a:pos x="1130" y="1618"/>
                  </a:cxn>
                  <a:cxn ang="0">
                    <a:pos x="957" y="1463"/>
                  </a:cxn>
                  <a:cxn ang="0">
                    <a:pos x="957" y="1463"/>
                  </a:cxn>
                </a:cxnLst>
                <a:rect l="0" t="0" r="r" b="b"/>
                <a:pathLst>
                  <a:path w="1668" h="2014">
                    <a:moveTo>
                      <a:pt x="957" y="1463"/>
                    </a:moveTo>
                    <a:lnTo>
                      <a:pt x="789" y="1289"/>
                    </a:lnTo>
                    <a:lnTo>
                      <a:pt x="634" y="1115"/>
                    </a:lnTo>
                    <a:lnTo>
                      <a:pt x="490" y="929"/>
                    </a:lnTo>
                    <a:lnTo>
                      <a:pt x="365" y="743"/>
                    </a:lnTo>
                    <a:lnTo>
                      <a:pt x="251" y="557"/>
                    </a:lnTo>
                    <a:lnTo>
                      <a:pt x="149" y="372"/>
                    </a:lnTo>
                    <a:lnTo>
                      <a:pt x="66" y="186"/>
                    </a:lnTo>
                    <a:lnTo>
                      <a:pt x="0" y="0"/>
                    </a:lnTo>
                    <a:lnTo>
                      <a:pt x="0" y="12"/>
                    </a:lnTo>
                    <a:lnTo>
                      <a:pt x="66" y="198"/>
                    </a:lnTo>
                    <a:lnTo>
                      <a:pt x="149" y="384"/>
                    </a:lnTo>
                    <a:lnTo>
                      <a:pt x="251" y="569"/>
                    </a:lnTo>
                    <a:lnTo>
                      <a:pt x="365" y="755"/>
                    </a:lnTo>
                    <a:lnTo>
                      <a:pt x="490" y="935"/>
                    </a:lnTo>
                    <a:lnTo>
                      <a:pt x="634" y="1115"/>
                    </a:lnTo>
                    <a:lnTo>
                      <a:pt x="789" y="1295"/>
                    </a:lnTo>
                    <a:lnTo>
                      <a:pt x="957" y="1463"/>
                    </a:lnTo>
                    <a:lnTo>
                      <a:pt x="1130" y="1618"/>
                    </a:lnTo>
                    <a:lnTo>
                      <a:pt x="1303" y="1762"/>
                    </a:lnTo>
                    <a:lnTo>
                      <a:pt x="1483" y="1894"/>
                    </a:lnTo>
                    <a:lnTo>
                      <a:pt x="1662" y="2014"/>
                    </a:lnTo>
                    <a:lnTo>
                      <a:pt x="1668" y="2014"/>
                    </a:lnTo>
                    <a:lnTo>
                      <a:pt x="1483" y="1894"/>
                    </a:lnTo>
                    <a:lnTo>
                      <a:pt x="1303" y="1762"/>
                    </a:lnTo>
                    <a:lnTo>
                      <a:pt x="1130" y="1618"/>
                    </a:lnTo>
                    <a:lnTo>
                      <a:pt x="957" y="1463"/>
                    </a:lnTo>
                    <a:lnTo>
                      <a:pt x="957" y="1463"/>
                    </a:lnTo>
                    <a:close/>
                  </a:path>
                </a:pathLst>
              </a:custGeom>
              <a:solidFill>
                <a:schemeClr val="accent2"/>
              </a:soli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124" name="Rectangle 116"/>
              <p:cNvSpPr>
                <a:spLocks noChangeArrowheads="1"/>
              </p:cNvSpPr>
              <p:nvPr/>
            </p:nvSpPr>
            <p:spPr bwMode="hidden">
              <a:xfrm rot="-2488720">
                <a:off x="1988" y="1919"/>
                <a:ext cx="1353"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125" name="Rectangle 117"/>
              <p:cNvSpPr>
                <a:spLocks noChangeArrowheads="1"/>
              </p:cNvSpPr>
              <p:nvPr/>
            </p:nvSpPr>
            <p:spPr bwMode="hidden">
              <a:xfrm rot="-5087790">
                <a:off x="1964" y="2613"/>
                <a:ext cx="2217"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126" name="Rectangle 118"/>
              <p:cNvSpPr>
                <a:spLocks noChangeArrowheads="1"/>
              </p:cNvSpPr>
              <p:nvPr/>
            </p:nvSpPr>
            <p:spPr bwMode="hidden">
              <a:xfrm rot="-3417299">
                <a:off x="1019" y="2694"/>
                <a:ext cx="2678"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127" name="Rectangle 119"/>
              <p:cNvSpPr>
                <a:spLocks noChangeArrowheads="1"/>
              </p:cNvSpPr>
              <p:nvPr/>
            </p:nvSpPr>
            <p:spPr bwMode="hidden">
              <a:xfrm rot="-835848">
                <a:off x="688" y="1748"/>
                <a:ext cx="2390" cy="17"/>
              </a:xfrm>
              <a:prstGeom prst="rect">
                <a:avLst/>
              </a:prstGeom>
              <a:solidFill>
                <a:schemeClr val="accent2"/>
              </a:solidFill>
              <a:ln w="9525">
                <a:noFill/>
                <a:miter lim="800000"/>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grpSp>
            <p:nvGrpSpPr>
              <p:cNvPr id="13" name="Group 120"/>
              <p:cNvGrpSpPr>
                <a:grpSpLocks noChangeAspect="1"/>
              </p:cNvGrpSpPr>
              <p:nvPr/>
            </p:nvGrpSpPr>
            <p:grpSpPr bwMode="auto">
              <a:xfrm>
                <a:off x="3046" y="1326"/>
                <a:ext cx="259" cy="299"/>
                <a:chOff x="3042" y="1265"/>
                <a:chExt cx="367" cy="424"/>
              </a:xfrm>
            </p:grpSpPr>
            <p:sp>
              <p:nvSpPr>
                <p:cNvPr id="171129" name="Oval 121"/>
                <p:cNvSpPr>
                  <a:spLocks noChangeAspect="1" noChangeArrowheads="1"/>
                </p:cNvSpPr>
                <p:nvPr userDrawn="1"/>
              </p:nvSpPr>
              <p:spPr bwMode="hidden">
                <a:xfrm rot="2828979">
                  <a:off x="2982" y="1467"/>
                  <a:ext cx="282" cy="161"/>
                </a:xfrm>
                <a:prstGeom prst="ellipse">
                  <a:avLst/>
                </a:prstGeom>
                <a:gradFill rotWithShape="0">
                  <a:gsLst>
                    <a:gs pos="0">
                      <a:schemeClr val="accent2"/>
                    </a:gs>
                    <a:gs pos="100000">
                      <a:schemeClr val="accent2">
                        <a:gamma/>
                        <a:tint val="84706"/>
                        <a:invGamma/>
                      </a:schemeClr>
                    </a:gs>
                  </a:gsLst>
                  <a:lin ang="5400000" scaled="1"/>
                </a:gradFill>
                <a:ln w="9525">
                  <a:noFill/>
                  <a:round/>
                  <a:headEnd/>
                  <a:tailEnd/>
                </a:ln>
                <a:effectLst/>
              </p:spPr>
              <p:txBody>
                <a:bodyPr wrap="none" anchor="ctr"/>
                <a:lstStyle/>
                <a:p>
                  <a:pPr eaLnBrk="0" fontAlgn="base" hangingPunct="0">
                    <a:spcBef>
                      <a:spcPct val="0"/>
                    </a:spcBef>
                    <a:spcAft>
                      <a:spcPct val="0"/>
                    </a:spcAft>
                  </a:pPr>
                  <a:endParaRPr lang="en-SG" dirty="0">
                    <a:solidFill>
                      <a:srgbClr val="FFFFFF"/>
                    </a:solidFill>
                  </a:endParaRPr>
                </a:p>
              </p:txBody>
            </p:sp>
            <p:sp>
              <p:nvSpPr>
                <p:cNvPr id="171130" name="Freeform 122"/>
                <p:cNvSpPr>
                  <a:spLocks noChangeAspect="1"/>
                </p:cNvSpPr>
                <p:nvPr userDrawn="1"/>
              </p:nvSpPr>
              <p:spPr bwMode="hidden">
                <a:xfrm>
                  <a:off x="3070" y="1374"/>
                  <a:ext cx="227" cy="222"/>
                </a:xfrm>
                <a:custGeom>
                  <a:avLst/>
                  <a:gdLst/>
                  <a:ahLst/>
                  <a:cxnLst>
                    <a:cxn ang="0">
                      <a:pos x="227" y="134"/>
                    </a:cxn>
                    <a:cxn ang="0">
                      <a:pos x="203" y="144"/>
                    </a:cxn>
                    <a:cxn ang="0">
                      <a:pos x="179" y="138"/>
                    </a:cxn>
                    <a:cxn ang="0">
                      <a:pos x="149" y="126"/>
                    </a:cxn>
                    <a:cxn ang="0">
                      <a:pos x="126" y="102"/>
                    </a:cxn>
                    <a:cxn ang="0">
                      <a:pos x="102" y="72"/>
                    </a:cxn>
                    <a:cxn ang="0">
                      <a:pos x="84" y="48"/>
                    </a:cxn>
                    <a:cxn ang="0">
                      <a:pos x="78" y="24"/>
                    </a:cxn>
                    <a:cxn ang="0">
                      <a:pos x="84" y="0"/>
                    </a:cxn>
                    <a:cxn ang="0">
                      <a:pos x="84" y="0"/>
                    </a:cxn>
                    <a:cxn ang="0">
                      <a:pos x="78" y="0"/>
                    </a:cxn>
                    <a:cxn ang="0">
                      <a:pos x="18" y="60"/>
                    </a:cxn>
                    <a:cxn ang="0">
                      <a:pos x="0" y="90"/>
                    </a:cxn>
                    <a:cxn ang="0">
                      <a:pos x="0" y="120"/>
                    </a:cxn>
                    <a:cxn ang="0">
                      <a:pos x="12" y="156"/>
                    </a:cxn>
                    <a:cxn ang="0">
                      <a:pos x="36" y="192"/>
                    </a:cxn>
                    <a:cxn ang="0">
                      <a:pos x="66" y="216"/>
                    </a:cxn>
                    <a:cxn ang="0">
                      <a:pos x="96" y="222"/>
                    </a:cxn>
                    <a:cxn ang="0">
                      <a:pos x="126" y="222"/>
                    </a:cxn>
                    <a:cxn ang="0">
                      <a:pos x="155" y="210"/>
                    </a:cxn>
                    <a:cxn ang="0">
                      <a:pos x="227" y="138"/>
                    </a:cxn>
                    <a:cxn ang="0">
                      <a:pos x="227" y="134"/>
                    </a:cxn>
                  </a:cxnLst>
                  <a:rect l="0" t="0" r="r" b="b"/>
                  <a:pathLst>
                    <a:path w="227" h="222">
                      <a:moveTo>
                        <a:pt x="227" y="134"/>
                      </a:moveTo>
                      <a:lnTo>
                        <a:pt x="203" y="144"/>
                      </a:lnTo>
                      <a:lnTo>
                        <a:pt x="179" y="138"/>
                      </a:lnTo>
                      <a:lnTo>
                        <a:pt x="149" y="126"/>
                      </a:lnTo>
                      <a:lnTo>
                        <a:pt x="126" y="102"/>
                      </a:lnTo>
                      <a:lnTo>
                        <a:pt x="102" y="72"/>
                      </a:lnTo>
                      <a:lnTo>
                        <a:pt x="84" y="48"/>
                      </a:lnTo>
                      <a:lnTo>
                        <a:pt x="78" y="24"/>
                      </a:lnTo>
                      <a:lnTo>
                        <a:pt x="84" y="0"/>
                      </a:lnTo>
                      <a:lnTo>
                        <a:pt x="84" y="0"/>
                      </a:lnTo>
                      <a:lnTo>
                        <a:pt x="78" y="0"/>
                      </a:lnTo>
                      <a:lnTo>
                        <a:pt x="18" y="60"/>
                      </a:lnTo>
                      <a:lnTo>
                        <a:pt x="0" y="90"/>
                      </a:lnTo>
                      <a:lnTo>
                        <a:pt x="0" y="120"/>
                      </a:lnTo>
                      <a:lnTo>
                        <a:pt x="12" y="156"/>
                      </a:lnTo>
                      <a:lnTo>
                        <a:pt x="36" y="192"/>
                      </a:lnTo>
                      <a:lnTo>
                        <a:pt x="66" y="216"/>
                      </a:lnTo>
                      <a:lnTo>
                        <a:pt x="96" y="222"/>
                      </a:lnTo>
                      <a:lnTo>
                        <a:pt x="126" y="222"/>
                      </a:lnTo>
                      <a:lnTo>
                        <a:pt x="155" y="210"/>
                      </a:lnTo>
                      <a:lnTo>
                        <a:pt x="227" y="138"/>
                      </a:lnTo>
                      <a:lnTo>
                        <a:pt x="227" y="134"/>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131" name="Freeform 123"/>
                <p:cNvSpPr>
                  <a:spLocks noChangeAspect="1"/>
                </p:cNvSpPr>
                <p:nvPr userDrawn="1"/>
              </p:nvSpPr>
              <p:spPr bwMode="hidden">
                <a:xfrm>
                  <a:off x="3144" y="1365"/>
                  <a:ext cx="163" cy="155"/>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132" name="Freeform 124"/>
                <p:cNvSpPr>
                  <a:spLocks noChangeAspect="1"/>
                </p:cNvSpPr>
                <p:nvPr userDrawn="1"/>
              </p:nvSpPr>
              <p:spPr bwMode="hidden">
                <a:xfrm>
                  <a:off x="3202" y="1272"/>
                  <a:ext cx="203" cy="198"/>
                </a:xfrm>
                <a:custGeom>
                  <a:avLst/>
                  <a:gdLst/>
                  <a:ahLst/>
                  <a:cxnLst>
                    <a:cxn ang="0">
                      <a:pos x="179" y="18"/>
                    </a:cxn>
                    <a:cxn ang="0">
                      <a:pos x="197" y="48"/>
                    </a:cxn>
                    <a:cxn ang="0">
                      <a:pos x="203" y="60"/>
                    </a:cxn>
                    <a:cxn ang="0">
                      <a:pos x="197" y="66"/>
                    </a:cxn>
                    <a:cxn ang="0">
                      <a:pos x="65" y="192"/>
                    </a:cxn>
                    <a:cxn ang="0">
                      <a:pos x="59" y="198"/>
                    </a:cxn>
                    <a:cxn ang="0">
                      <a:pos x="47" y="192"/>
                    </a:cxn>
                    <a:cxn ang="0">
                      <a:pos x="17" y="174"/>
                    </a:cxn>
                    <a:cxn ang="0">
                      <a:pos x="0" y="150"/>
                    </a:cxn>
                    <a:cxn ang="0">
                      <a:pos x="0" y="126"/>
                    </a:cxn>
                    <a:cxn ang="0">
                      <a:pos x="131" y="0"/>
                    </a:cxn>
                    <a:cxn ang="0">
                      <a:pos x="155" y="0"/>
                    </a:cxn>
                    <a:cxn ang="0">
                      <a:pos x="179" y="18"/>
                    </a:cxn>
                    <a:cxn ang="0">
                      <a:pos x="179" y="18"/>
                    </a:cxn>
                  </a:cxnLst>
                  <a:rect l="0" t="0" r="r" b="b"/>
                  <a:pathLst>
                    <a:path w="203" h="198">
                      <a:moveTo>
                        <a:pt x="179" y="18"/>
                      </a:moveTo>
                      <a:lnTo>
                        <a:pt x="197" y="48"/>
                      </a:lnTo>
                      <a:lnTo>
                        <a:pt x="203" y="60"/>
                      </a:lnTo>
                      <a:lnTo>
                        <a:pt x="197" y="66"/>
                      </a:lnTo>
                      <a:lnTo>
                        <a:pt x="65" y="192"/>
                      </a:lnTo>
                      <a:lnTo>
                        <a:pt x="59" y="198"/>
                      </a:lnTo>
                      <a:lnTo>
                        <a:pt x="47" y="192"/>
                      </a:lnTo>
                      <a:lnTo>
                        <a:pt x="17" y="174"/>
                      </a:lnTo>
                      <a:lnTo>
                        <a:pt x="0" y="150"/>
                      </a:lnTo>
                      <a:lnTo>
                        <a:pt x="0" y="126"/>
                      </a:lnTo>
                      <a:lnTo>
                        <a:pt x="131" y="0"/>
                      </a:lnTo>
                      <a:lnTo>
                        <a:pt x="155" y="0"/>
                      </a:lnTo>
                      <a:lnTo>
                        <a:pt x="179" y="18"/>
                      </a:lnTo>
                      <a:lnTo>
                        <a:pt x="179" y="18"/>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sp>
              <p:nvSpPr>
                <p:cNvPr id="171133" name="Freeform 125"/>
                <p:cNvSpPr>
                  <a:spLocks noChangeAspect="1"/>
                </p:cNvSpPr>
                <p:nvPr userDrawn="1"/>
              </p:nvSpPr>
              <p:spPr bwMode="hidden">
                <a:xfrm>
                  <a:off x="3330" y="1265"/>
                  <a:ext cx="79" cy="74"/>
                </a:xfrm>
                <a:custGeom>
                  <a:avLst/>
                  <a:gdLst/>
                  <a:ahLst/>
                  <a:cxnLst>
                    <a:cxn ang="0">
                      <a:pos x="221" y="216"/>
                    </a:cxn>
                    <a:cxn ang="0">
                      <a:pos x="192" y="234"/>
                    </a:cxn>
                    <a:cxn ang="0">
                      <a:pos x="150" y="234"/>
                    </a:cxn>
                    <a:cxn ang="0">
                      <a:pos x="102" y="210"/>
                    </a:cxn>
                    <a:cxn ang="0">
                      <a:pos x="54" y="174"/>
                    </a:cxn>
                    <a:cxn ang="0">
                      <a:pos x="24" y="132"/>
                    </a:cxn>
                    <a:cxn ang="0">
                      <a:pos x="6" y="84"/>
                    </a:cxn>
                    <a:cxn ang="0">
                      <a:pos x="0" y="42"/>
                    </a:cxn>
                    <a:cxn ang="0">
                      <a:pos x="12" y="12"/>
                    </a:cxn>
                    <a:cxn ang="0">
                      <a:pos x="48" y="0"/>
                    </a:cxn>
                    <a:cxn ang="0">
                      <a:pos x="84" y="0"/>
                    </a:cxn>
                    <a:cxn ang="0">
                      <a:pos x="132" y="18"/>
                    </a:cxn>
                    <a:cxn ang="0">
                      <a:pos x="174" y="54"/>
                    </a:cxn>
                    <a:cxn ang="0">
                      <a:pos x="210" y="102"/>
                    </a:cxn>
                    <a:cxn ang="0">
                      <a:pos x="233" y="144"/>
                    </a:cxn>
                    <a:cxn ang="0">
                      <a:pos x="233" y="186"/>
                    </a:cxn>
                    <a:cxn ang="0">
                      <a:pos x="221" y="216"/>
                    </a:cxn>
                    <a:cxn ang="0">
                      <a:pos x="221" y="216"/>
                    </a:cxn>
                  </a:cxnLst>
                  <a:rect l="0" t="0" r="r" b="b"/>
                  <a:pathLst>
                    <a:path w="233" h="234">
                      <a:moveTo>
                        <a:pt x="221" y="216"/>
                      </a:moveTo>
                      <a:lnTo>
                        <a:pt x="192" y="234"/>
                      </a:lnTo>
                      <a:lnTo>
                        <a:pt x="150" y="234"/>
                      </a:lnTo>
                      <a:lnTo>
                        <a:pt x="102" y="210"/>
                      </a:lnTo>
                      <a:lnTo>
                        <a:pt x="54" y="174"/>
                      </a:lnTo>
                      <a:lnTo>
                        <a:pt x="24" y="132"/>
                      </a:lnTo>
                      <a:lnTo>
                        <a:pt x="6" y="84"/>
                      </a:lnTo>
                      <a:lnTo>
                        <a:pt x="0" y="42"/>
                      </a:lnTo>
                      <a:lnTo>
                        <a:pt x="12" y="12"/>
                      </a:lnTo>
                      <a:lnTo>
                        <a:pt x="48" y="0"/>
                      </a:lnTo>
                      <a:lnTo>
                        <a:pt x="84" y="0"/>
                      </a:lnTo>
                      <a:lnTo>
                        <a:pt x="132" y="18"/>
                      </a:lnTo>
                      <a:lnTo>
                        <a:pt x="174" y="54"/>
                      </a:lnTo>
                      <a:lnTo>
                        <a:pt x="210" y="102"/>
                      </a:lnTo>
                      <a:lnTo>
                        <a:pt x="233" y="144"/>
                      </a:lnTo>
                      <a:lnTo>
                        <a:pt x="233" y="186"/>
                      </a:lnTo>
                      <a:lnTo>
                        <a:pt x="221" y="216"/>
                      </a:lnTo>
                      <a:lnTo>
                        <a:pt x="221" y="216"/>
                      </a:lnTo>
                      <a:close/>
                    </a:path>
                  </a:pathLst>
                </a:custGeom>
                <a:gradFill rotWithShape="0">
                  <a:gsLst>
                    <a:gs pos="0">
                      <a:schemeClr val="accent2"/>
                    </a:gs>
                    <a:gs pos="100000">
                      <a:schemeClr val="accent2">
                        <a:gamma/>
                        <a:tint val="84706"/>
                        <a:invGamma/>
                      </a:schemeClr>
                    </a:gs>
                  </a:gsLst>
                  <a:lin ang="5400000" scaled="1"/>
                </a:gradFill>
                <a:ln w="9525">
                  <a:noFill/>
                  <a:round/>
                  <a:headEnd/>
                  <a:tailEnd/>
                </a:ln>
              </p:spPr>
              <p:txBody>
                <a:bodyPr/>
                <a:lstStyle/>
                <a:p>
                  <a:pPr eaLnBrk="0" fontAlgn="base" hangingPunct="0">
                    <a:spcBef>
                      <a:spcPct val="0"/>
                    </a:spcBef>
                    <a:spcAft>
                      <a:spcPct val="0"/>
                    </a:spcAft>
                  </a:pPr>
                  <a:endParaRPr lang="en-SG" dirty="0">
                    <a:solidFill>
                      <a:srgbClr val="FFFFFF"/>
                    </a:solidFill>
                  </a:endParaRPr>
                </a:p>
              </p:txBody>
            </p:sp>
          </p:grpSp>
        </p:grpSp>
      </p:grpSp>
      <p:sp>
        <p:nvSpPr>
          <p:cNvPr id="171134" name="Rectangle 126"/>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fontAlgn="base">
              <a:spcBef>
                <a:spcPct val="0"/>
              </a:spcBef>
              <a:spcAft>
                <a:spcPct val="0"/>
              </a:spcAft>
            </a:pPr>
            <a:endParaRPr lang="en-SG" dirty="0">
              <a:solidFill>
                <a:srgbClr val="FFFFFF"/>
              </a:solidFill>
            </a:endParaRPr>
          </a:p>
        </p:txBody>
      </p:sp>
      <p:sp>
        <p:nvSpPr>
          <p:cNvPr id="171135" name="Rectangle 12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fontAlgn="base">
              <a:spcBef>
                <a:spcPct val="0"/>
              </a:spcBef>
              <a:spcAft>
                <a:spcPct val="0"/>
              </a:spcAft>
            </a:pPr>
            <a:r>
              <a:rPr lang="en-IN" smtClean="0">
                <a:solidFill>
                  <a:srgbClr val="FFFFFF"/>
                </a:solidFill>
              </a:rPr>
              <a:t>B.Satyanarayana                    Indo-US Neutrino Collaboration Meeting, TIFR, Mumbai                    November 1, 2018</a:t>
            </a:r>
            <a:endParaRPr lang="en-SG" dirty="0">
              <a:solidFill>
                <a:srgbClr val="FFFFFF"/>
              </a:solidFill>
            </a:endParaRPr>
          </a:p>
        </p:txBody>
      </p:sp>
      <p:sp>
        <p:nvSpPr>
          <p:cNvPr id="171136" name="Rectangle 12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fontAlgn="base">
              <a:spcBef>
                <a:spcPct val="0"/>
              </a:spcBef>
              <a:spcAft>
                <a:spcPct val="0"/>
              </a:spcAft>
            </a:pPr>
            <a:fld id="{4A25DDA1-8321-48AA-B72A-57DD9D18B8CF}" type="slidenum">
              <a:rPr lang="en-SG">
                <a:solidFill>
                  <a:srgbClr val="FFFFFF"/>
                </a:solidFill>
              </a:rPr>
              <a:pPr fontAlgn="base">
                <a:spcBef>
                  <a:spcPct val="0"/>
                </a:spcBef>
                <a:spcAft>
                  <a:spcPct val="0"/>
                </a:spcAft>
              </a:pPr>
              <a:t>‹#›</a:t>
            </a:fld>
            <a:endParaRPr lang="en-SG" dirty="0">
              <a:solidFill>
                <a:srgbClr val="FFFFFF"/>
              </a:solidFill>
            </a:endParaRPr>
          </a:p>
        </p:txBody>
      </p:sp>
      <p:sp>
        <p:nvSpPr>
          <p:cNvPr id="171137" name="Rectangle 129"/>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SG" smtClean="0"/>
              <a:t>Click to edit Master text styles</a:t>
            </a:r>
          </a:p>
          <a:p>
            <a:pPr lvl="1"/>
            <a:r>
              <a:rPr lang="en-SG" smtClean="0"/>
              <a:t>Second level</a:t>
            </a:r>
          </a:p>
          <a:p>
            <a:pPr lvl="2"/>
            <a:r>
              <a:rPr lang="en-SG" smtClean="0"/>
              <a:t>Third level</a:t>
            </a:r>
          </a:p>
          <a:p>
            <a:pPr lvl="3"/>
            <a:r>
              <a:rPr lang="en-SG" smtClean="0"/>
              <a:t>Fourth level</a:t>
            </a:r>
          </a:p>
          <a:p>
            <a:pPr lvl="4"/>
            <a:r>
              <a:rPr lang="en-SG" smtClean="0"/>
              <a:t>Fifth level</a:t>
            </a:r>
          </a:p>
        </p:txBody>
      </p:sp>
      <p:sp>
        <p:nvSpPr>
          <p:cNvPr id="171138" name="Rectangle 13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SG" smtClean="0"/>
              <a:t>Click to edit Master title style</a:t>
            </a:r>
          </a:p>
        </p:txBody>
      </p:sp>
    </p:spTree>
  </p:cSld>
  <p:clrMap bg1="dk2" tx1="lt1" bg2="dk1" tx2="lt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hdr="0" dt="0"/>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tx2"/>
        </a:buClr>
        <a:buSzPct val="6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6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SzPct val="6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eg"/><Relationship Id="rId3" Type="http://schemas.openxmlformats.org/officeDocument/2006/relationships/image" Target="../media/image25.jpeg"/><Relationship Id="rId7" Type="http://schemas.openxmlformats.org/officeDocument/2006/relationships/image" Target="../media/image29.jpeg"/><Relationship Id="rId12" Type="http://schemas.openxmlformats.org/officeDocument/2006/relationships/image" Target="../media/image34.jpe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jpeg"/><Relationship Id="rId11" Type="http://schemas.openxmlformats.org/officeDocument/2006/relationships/image" Target="../media/image33.jpeg"/><Relationship Id="rId5" Type="http://schemas.openxmlformats.org/officeDocument/2006/relationships/image" Target="../media/image27.jpeg"/><Relationship Id="rId10" Type="http://schemas.openxmlformats.org/officeDocument/2006/relationships/image" Target="../media/image32.png"/><Relationship Id="rId4" Type="http://schemas.openxmlformats.org/officeDocument/2006/relationships/image" Target="../media/image26.jpeg"/><Relationship Id="rId9" Type="http://schemas.openxmlformats.org/officeDocument/2006/relationships/image" Target="../media/image31.png"/></Relationships>
</file>

<file path=ppt/slides/_rels/slide1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36.jpeg"/><Relationship Id="rId7" Type="http://schemas.openxmlformats.org/officeDocument/2006/relationships/image" Target="../media/image3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7.jpeg"/><Relationship Id="rId9"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1.jpe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9.jpeg"/><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0" y="0"/>
            <a:ext cx="9144000" cy="1973263"/>
          </a:xfrm>
          <a:blipFill>
            <a:blip r:embed="rId2" cstate="print"/>
            <a:stretch>
              <a:fillRect/>
            </a:stretch>
          </a:blipFill>
        </p:spPr>
        <p:txBody>
          <a:bodyPr>
            <a:normAutofit fontScale="90000"/>
          </a:bodyPr>
          <a:lstStyle/>
          <a:p>
            <a:r>
              <a:rPr lang="en-IN" sz="4800" dirty="0" smtClean="0">
                <a:solidFill>
                  <a:srgbClr val="FFFF00"/>
                </a:solidFill>
              </a:rPr>
              <a:t>Highlights of detector and instrumentation developments for INO project</a:t>
            </a:r>
            <a:endParaRPr lang="en-SG" sz="4800" dirty="0">
              <a:solidFill>
                <a:srgbClr val="FFFF00"/>
              </a:solidFill>
            </a:endParaRPr>
          </a:p>
        </p:txBody>
      </p:sp>
      <p:pic>
        <p:nvPicPr>
          <p:cNvPr id="2050" name="Picture 2"/>
          <p:cNvPicPr>
            <a:picLocks noChangeAspect="1" noChangeArrowheads="1"/>
          </p:cNvPicPr>
          <p:nvPr/>
        </p:nvPicPr>
        <p:blipFill>
          <a:blip r:embed="rId3" cstate="print"/>
          <a:srcRect/>
          <a:stretch>
            <a:fillRect/>
          </a:stretch>
        </p:blipFill>
        <p:spPr bwMode="auto">
          <a:xfrm>
            <a:off x="83473" y="1998000"/>
            <a:ext cx="5525215" cy="4860000"/>
          </a:xfrm>
          <a:prstGeom prst="rect">
            <a:avLst/>
          </a:prstGeom>
          <a:noFill/>
          <a:ln w="9525">
            <a:noFill/>
            <a:miter lim="800000"/>
            <a:headEnd/>
            <a:tailEnd/>
          </a:ln>
        </p:spPr>
      </p:pic>
      <p:pic>
        <p:nvPicPr>
          <p:cNvPr id="5" name="Picture 4"/>
          <p:cNvPicPr>
            <a:picLocks noChangeAspect="1" noChangeArrowheads="1"/>
          </p:cNvPicPr>
          <p:nvPr/>
        </p:nvPicPr>
        <p:blipFill>
          <a:blip r:embed="rId4" cstate="print"/>
          <a:srcRect l="44291" t="20787" r="25394" b="9449"/>
          <a:stretch>
            <a:fillRect/>
          </a:stretch>
        </p:blipFill>
        <p:spPr bwMode="auto">
          <a:xfrm>
            <a:off x="5686518" y="1998000"/>
            <a:ext cx="3378554" cy="486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Closed loop gas system</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789129" y="720725"/>
            <a:ext cx="8354871" cy="5759450"/>
          </a:xfrm>
          <a:prstGeom prst="rect">
            <a:avLst/>
          </a:prstGeom>
          <a:noFill/>
          <a:ln w="9525">
            <a:noFill/>
            <a:miter lim="800000"/>
            <a:headEnd/>
            <a:tailEnd/>
          </a:ln>
        </p:spPr>
      </p:pic>
      <p:sp>
        <p:nvSpPr>
          <p:cNvPr id="7" name="Title 2"/>
          <p:cNvSpPr txBox="1">
            <a:spLocks/>
          </p:cNvSpPr>
          <p:nvPr/>
        </p:nvSpPr>
        <p:spPr bwMode="auto">
          <a:xfrm rot="16200000">
            <a:off x="-2490503" y="3234905"/>
            <a:ext cx="5760000" cy="738664"/>
          </a:xfrm>
          <a:prstGeom prst="rect">
            <a:avLst/>
          </a:prstGeom>
          <a:solidFill>
            <a:srgbClr val="0070C0"/>
          </a:solidFill>
          <a:ln w="9525">
            <a:noFill/>
            <a:miter lim="800000"/>
            <a:headEnd/>
            <a:tailEnd/>
          </a:ln>
          <a:effectLst/>
        </p:spPr>
        <p:txBody>
          <a:bodyPr vert="horz" wrap="square" lIns="0" tIns="0" rIns="0" bIns="0" numCol="1" anchor="ctr" anchorCtr="0" compatLnSpc="1">
            <a:prstTxWarp prst="textNoShape">
              <a:avLst/>
            </a:prstTxWarp>
            <a:spAutoFit/>
          </a:bodyPr>
          <a:lstStyle/>
          <a:p>
            <a:pPr algn="ctr" eaLnBrk="0" fontAlgn="base" hangingPunct="0">
              <a:spcBef>
                <a:spcPct val="0"/>
              </a:spcBef>
              <a:spcAft>
                <a:spcPct val="0"/>
              </a:spcAft>
              <a:defRPr/>
            </a:pPr>
            <a:r>
              <a:rPr lang="en-IN" sz="1600" kern="0" dirty="0" smtClean="0">
                <a:solidFill>
                  <a:srgbClr val="FFFFFF"/>
                </a:solidFill>
                <a:latin typeface="Arial Rounded MT Bold" pitchFamily="34" charset="0"/>
              </a:rPr>
              <a:t>About 200,000 litres (60 LPG cylinders) of gas will be circulating in the ICAL detector all the time. </a:t>
            </a:r>
          </a:p>
          <a:p>
            <a:pPr algn="ctr" eaLnBrk="0" fontAlgn="base" hangingPunct="0">
              <a:spcBef>
                <a:spcPct val="0"/>
              </a:spcBef>
              <a:spcAft>
                <a:spcPct val="0"/>
              </a:spcAft>
              <a:defRPr/>
            </a:pPr>
            <a:r>
              <a:rPr lang="en-IN" sz="1600" kern="0" dirty="0" smtClean="0">
                <a:solidFill>
                  <a:srgbClr val="FFFF00"/>
                </a:solidFill>
                <a:latin typeface="Arial Rounded MT Bold" pitchFamily="34" charset="0"/>
              </a:rPr>
              <a:t>Regenerate, Recycle and Reuse</a:t>
            </a:r>
            <a:endParaRPr lang="en-IN" sz="1600" kern="0" dirty="0">
              <a:solidFill>
                <a:srgbClr val="FFFF00"/>
              </a:solidFill>
              <a:latin typeface="Arial Rounded MT Bold" pitchFamily="34" charset="0"/>
            </a:endParaRPr>
          </a:p>
        </p:txBody>
      </p:sp>
      <p:sp>
        <p:nvSpPr>
          <p:cNvPr id="8" name="Slide Number Placeholder 7"/>
          <p:cNvSpPr>
            <a:spLocks noGrp="1"/>
          </p:cNvSpPr>
          <p:nvPr>
            <p:ph type="sldNum" sz="quarter" idx="13"/>
          </p:nvPr>
        </p:nvSpPr>
        <p:spPr/>
        <p:txBody>
          <a:bodyPr/>
          <a:lstStyle/>
          <a:p>
            <a:fld id="{4A25DDA1-8321-48AA-B72A-57DD9D18B8CF}" type="slidenum">
              <a:rPr lang="en-SG" smtClean="0">
                <a:solidFill>
                  <a:srgbClr val="C4C3AA">
                    <a:lumMod val="75000"/>
                  </a:srgbClr>
                </a:solidFill>
              </a:rPr>
              <a:pPr/>
              <a:t>10</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Gas systems</a:t>
            </a:r>
            <a:endParaRPr lang="en-IN" dirty="0"/>
          </a:p>
        </p:txBody>
      </p:sp>
      <p:pic>
        <p:nvPicPr>
          <p:cNvPr id="6" name="Content Placeholder 5" descr="Dscn7197.jpg"/>
          <p:cNvPicPr>
            <a:picLocks noGrp="1" noChangeAspect="1"/>
          </p:cNvPicPr>
          <p:nvPr>
            <p:ph idx="1"/>
          </p:nvPr>
        </p:nvPicPr>
        <p:blipFill>
          <a:blip r:embed="rId2" cstate="print"/>
          <a:srcRect l="9227" r="4614"/>
          <a:stretch>
            <a:fillRect/>
          </a:stretch>
        </p:blipFill>
        <p:spPr>
          <a:xfrm>
            <a:off x="0" y="720000"/>
            <a:ext cx="3256832" cy="5040000"/>
          </a:xfrm>
        </p:spPr>
      </p:pic>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11</a:t>
            </a:fld>
            <a:endParaRPr lang="en-SG" dirty="0">
              <a:solidFill>
                <a:srgbClr val="C4C3AA">
                  <a:lumMod val="75000"/>
                </a:srgbClr>
              </a:solidFill>
            </a:endParaRPr>
          </a:p>
        </p:txBody>
      </p:sp>
      <p:pic>
        <p:nvPicPr>
          <p:cNvPr id="7" name="Picture 5"/>
          <p:cNvPicPr>
            <a:picLocks noChangeAspect="1" noChangeArrowheads="1"/>
          </p:cNvPicPr>
          <p:nvPr/>
        </p:nvPicPr>
        <p:blipFill>
          <a:blip r:embed="rId3" cstate="print"/>
          <a:srcRect/>
          <a:stretch>
            <a:fillRect/>
          </a:stretch>
        </p:blipFill>
        <p:spPr bwMode="auto">
          <a:xfrm>
            <a:off x="5796650" y="720000"/>
            <a:ext cx="3347350" cy="5040000"/>
          </a:xfrm>
          <a:prstGeom prst="rect">
            <a:avLst/>
          </a:prstGeom>
          <a:noFill/>
          <a:ln w="9525">
            <a:noFill/>
            <a:miter lim="800000"/>
            <a:headEnd/>
            <a:tailEnd/>
          </a:ln>
        </p:spPr>
      </p:pic>
      <p:pic>
        <p:nvPicPr>
          <p:cNvPr id="10" name="Picture 2" descr="E:\Thesis\Gas\c217gas\IMG_1158.jpg"/>
          <p:cNvPicPr>
            <a:picLocks noChangeAspect="1" noChangeArrowheads="1"/>
          </p:cNvPicPr>
          <p:nvPr/>
        </p:nvPicPr>
        <p:blipFill>
          <a:blip r:embed="rId4" cstate="print"/>
          <a:srcRect/>
          <a:stretch>
            <a:fillRect/>
          </a:stretch>
        </p:blipFill>
        <p:spPr bwMode="auto">
          <a:xfrm>
            <a:off x="3304884" y="720000"/>
            <a:ext cx="2400318" cy="5040000"/>
          </a:xfrm>
          <a:prstGeom prst="rect">
            <a:avLst/>
          </a:prstGeom>
          <a:noFill/>
        </p:spPr>
      </p:pic>
      <p:sp>
        <p:nvSpPr>
          <p:cNvPr id="13" name="Content Placeholder 2"/>
          <p:cNvSpPr txBox="1">
            <a:spLocks/>
          </p:cNvSpPr>
          <p:nvPr/>
        </p:nvSpPr>
        <p:spPr bwMode="auto">
          <a:xfrm>
            <a:off x="36000" y="5776236"/>
            <a:ext cx="9108000" cy="720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10000"/>
          </a:bodyPr>
          <a:lstStyle/>
          <a:p>
            <a:pPr marR="0" lvl="0" algn="ctr" defTabSz="914400" rtl="0" eaLnBrk="1" fontAlgn="base" latinLnBrk="0" hangingPunct="1">
              <a:lnSpc>
                <a:spcPct val="100000"/>
              </a:lnSpc>
              <a:spcAft>
                <a:spcPct val="0"/>
              </a:spcAft>
              <a:buClr>
                <a:schemeClr val="tx1"/>
              </a:buClr>
              <a:buSzPct val="60000"/>
              <a:tabLst/>
              <a:defRPr/>
            </a:pPr>
            <a:r>
              <a:rPr kumimoji="0" lang="en-SG"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ICAL detector holds about 200,000</a:t>
            </a:r>
            <a:r>
              <a:rPr kumimoji="0" lang="en-SG" sz="2400" b="0" i="0" u="none" strike="noStrike" kern="0" cap="none" spc="0" normalizeH="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 litres of gas all the time. </a:t>
            </a:r>
          </a:p>
          <a:p>
            <a:pPr marR="0" lvl="0" algn="ctr" defTabSz="914400" rtl="0" eaLnBrk="1" fontAlgn="base" latinLnBrk="0" hangingPunct="1">
              <a:lnSpc>
                <a:spcPct val="100000"/>
              </a:lnSpc>
              <a:spcAft>
                <a:spcPct val="0"/>
              </a:spcAft>
              <a:buClr>
                <a:schemeClr val="tx1"/>
              </a:buClr>
              <a:buSzPct val="60000"/>
              <a:tabLst/>
              <a:defRPr/>
            </a:pPr>
            <a:r>
              <a:rPr kumimoji="0" lang="en-SG" sz="2400" b="0" i="0" u="none" strike="noStrike" kern="0" cap="none" spc="0" normalizeH="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Gas recycling system ensures that almost no gas is wasted.</a:t>
            </a:r>
            <a:endParaRPr kumimoji="0" lang="en-SG"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Functions of ICAL electronics</a:t>
            </a:r>
            <a:endParaRPr lang="en-IN" dirty="0"/>
          </a:p>
        </p:txBody>
      </p:sp>
      <p:sp>
        <p:nvSpPr>
          <p:cNvPr id="3" name="Content Placeholder 2"/>
          <p:cNvSpPr>
            <a:spLocks noGrp="1"/>
          </p:cNvSpPr>
          <p:nvPr>
            <p:ph idx="1"/>
          </p:nvPr>
        </p:nvSpPr>
        <p:spPr>
          <a:xfrm>
            <a:off x="18000" y="720000"/>
            <a:ext cx="5940000" cy="5760000"/>
          </a:xfrm>
        </p:spPr>
        <p:txBody>
          <a:bodyPr>
            <a:noAutofit/>
          </a:bodyPr>
          <a:lstStyle/>
          <a:p>
            <a:r>
              <a:rPr lang="en-US" sz="1800" dirty="0" smtClean="0"/>
              <a:t>Signal pickup and analog front-end</a:t>
            </a:r>
          </a:p>
          <a:p>
            <a:r>
              <a:rPr lang="en-US" sz="1800" dirty="0" smtClean="0"/>
              <a:t>Strip hit latch</a:t>
            </a:r>
          </a:p>
          <a:p>
            <a:r>
              <a:rPr lang="en-US" sz="1800" dirty="0" smtClean="0"/>
              <a:t>Pulse shapers, timing units</a:t>
            </a:r>
          </a:p>
          <a:p>
            <a:r>
              <a:rPr lang="en-US" sz="1800" dirty="0" smtClean="0"/>
              <a:t>Background noise rate monitor</a:t>
            </a:r>
          </a:p>
          <a:p>
            <a:r>
              <a:rPr lang="en-US" sz="1800" dirty="0" smtClean="0"/>
              <a:t>Digital front-end and controller</a:t>
            </a:r>
          </a:p>
          <a:p>
            <a:r>
              <a:rPr lang="en-US" sz="1800" dirty="0" smtClean="0"/>
              <a:t>Data network interface and architecture</a:t>
            </a:r>
          </a:p>
          <a:p>
            <a:r>
              <a:rPr lang="en-US" sz="1800" dirty="0" smtClean="0"/>
              <a:t>Multilevel trigger system</a:t>
            </a:r>
          </a:p>
          <a:p>
            <a:r>
              <a:rPr lang="en-US" sz="1800" dirty="0" smtClean="0"/>
              <a:t>Calibration and time stamping unit</a:t>
            </a:r>
          </a:p>
          <a:p>
            <a:r>
              <a:rPr lang="en-US" sz="1800" dirty="0" smtClean="0"/>
              <a:t>Backend data concentrators </a:t>
            </a:r>
          </a:p>
          <a:p>
            <a:r>
              <a:rPr lang="en-US" sz="1800" dirty="0" smtClean="0"/>
              <a:t>Event building, data storage systems</a:t>
            </a:r>
          </a:p>
          <a:p>
            <a:r>
              <a:rPr lang="en-US" sz="1800" dirty="0" smtClean="0"/>
              <a:t>On-line data quality monitors</a:t>
            </a:r>
          </a:p>
          <a:p>
            <a:r>
              <a:rPr lang="en-US" sz="1800" dirty="0" smtClean="0"/>
              <a:t>Slow control and monitoring</a:t>
            </a:r>
          </a:p>
          <a:p>
            <a:pPr lvl="1"/>
            <a:r>
              <a:rPr lang="en-US" sz="1600" dirty="0" smtClean="0"/>
              <a:t>Gas, magnet, power supplies</a:t>
            </a:r>
          </a:p>
          <a:p>
            <a:pPr lvl="1"/>
            <a:r>
              <a:rPr lang="en-US" sz="1600" dirty="0" smtClean="0"/>
              <a:t>Ambient parameters</a:t>
            </a:r>
          </a:p>
          <a:p>
            <a:pPr lvl="1"/>
            <a:r>
              <a:rPr lang="en-US" sz="1600" dirty="0" smtClean="0"/>
              <a:t>Safety and interlocks</a:t>
            </a:r>
            <a:endParaRPr lang="en-US" sz="1800" dirty="0" smtClean="0"/>
          </a:p>
          <a:p>
            <a:r>
              <a:rPr lang="en-US" sz="1800" dirty="0" smtClean="0"/>
              <a:t>Voice and video communications</a:t>
            </a:r>
          </a:p>
          <a:p>
            <a:r>
              <a:rPr lang="en-US" sz="1800" dirty="0" smtClean="0"/>
              <a:t>Remote access to detector sub-systems and data</a:t>
            </a:r>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12</a:t>
            </a:fld>
            <a:endParaRPr lang="en-SG" dirty="0">
              <a:solidFill>
                <a:srgbClr val="C4C3AA">
                  <a:lumMod val="75000"/>
                </a:srgbClr>
              </a:solidFill>
            </a:endParaRPr>
          </a:p>
        </p:txBody>
      </p:sp>
      <p:pic>
        <p:nvPicPr>
          <p:cNvPr id="6" name="Picture 3"/>
          <p:cNvPicPr>
            <a:picLocks noChangeAspect="1" noChangeArrowheads="1"/>
          </p:cNvPicPr>
          <p:nvPr/>
        </p:nvPicPr>
        <p:blipFill>
          <a:blip r:embed="rId2" cstate="print"/>
          <a:srcRect l="2509" r="2509"/>
          <a:stretch>
            <a:fillRect/>
          </a:stretch>
        </p:blipFill>
        <p:spPr bwMode="auto">
          <a:xfrm>
            <a:off x="5832000" y="720000"/>
            <a:ext cx="3240000" cy="4830031"/>
          </a:xfrm>
          <a:prstGeom prst="rect">
            <a:avLst/>
          </a:prstGeom>
          <a:noFill/>
          <a:ln w="9525">
            <a:noFill/>
            <a:miter lim="800000"/>
            <a:headEnd/>
            <a:tailEnd/>
          </a:ln>
        </p:spPr>
      </p:pic>
      <p:pic>
        <p:nvPicPr>
          <p:cNvPr id="208898" name="Picture 2"/>
          <p:cNvPicPr>
            <a:picLocks noChangeArrowheads="1"/>
          </p:cNvPicPr>
          <p:nvPr/>
        </p:nvPicPr>
        <p:blipFill>
          <a:blip r:embed="rId3" cstate="print"/>
          <a:srcRect/>
          <a:stretch>
            <a:fillRect/>
          </a:stretch>
        </p:blipFill>
        <p:spPr bwMode="auto">
          <a:xfrm>
            <a:off x="5832000" y="5559260"/>
            <a:ext cx="3240000" cy="93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 of ICAL electronics</a:t>
            </a:r>
            <a:endParaRPr lang="en-IN" dirty="0"/>
          </a:p>
        </p:txBody>
      </p:sp>
      <p:sp>
        <p:nvSpPr>
          <p:cNvPr id="3" name="Content Placeholder 2"/>
          <p:cNvSpPr>
            <a:spLocks noGrp="1"/>
          </p:cNvSpPr>
          <p:nvPr>
            <p:ph idx="1"/>
          </p:nvPr>
        </p:nvSpPr>
        <p:spPr/>
        <p:txBody>
          <a:bodyPr>
            <a:normAutofit/>
          </a:bodyPr>
          <a:lstStyle/>
          <a:p>
            <a:pPr lvl="0">
              <a:spcBef>
                <a:spcPts val="0"/>
              </a:spcBef>
            </a:pPr>
            <a:r>
              <a:rPr lang="en-US" sz="1700" dirty="0" smtClean="0">
                <a:effectLst/>
              </a:rPr>
              <a:t>Large number of electronic data readout channels.  This necessitates large scale integration and/or multiplexing of electronics.</a:t>
            </a:r>
          </a:p>
          <a:p>
            <a:pPr lvl="0">
              <a:spcBef>
                <a:spcPts val="0"/>
              </a:spcBef>
            </a:pPr>
            <a:r>
              <a:rPr lang="en-US" sz="1700" dirty="0" smtClean="0">
                <a:solidFill>
                  <a:srgbClr val="FFFF00"/>
                </a:solidFill>
                <a:effectLst/>
              </a:rPr>
              <a:t>Large dimensions of one unit of RPC. This has bearing on the way the signals from the detector are routed to the front-end electronic units.  </a:t>
            </a:r>
          </a:p>
          <a:p>
            <a:pPr lvl="0">
              <a:spcBef>
                <a:spcPts val="0"/>
              </a:spcBef>
            </a:pPr>
            <a:r>
              <a:rPr lang="en-US" sz="1700" dirty="0" smtClean="0">
                <a:effectLst/>
              </a:rPr>
              <a:t>Large dimensions of the ICAL detector. Disparate distances (i.e. delays of signals in cables) of RPCs from the backend requires elaborate calibration procedures for global signals.</a:t>
            </a:r>
          </a:p>
          <a:p>
            <a:pPr lvl="0">
              <a:spcBef>
                <a:spcPts val="0"/>
              </a:spcBef>
            </a:pPr>
            <a:r>
              <a:rPr lang="en-US" sz="1700" dirty="0" smtClean="0">
                <a:solidFill>
                  <a:srgbClr val="FFFF00"/>
                </a:solidFill>
                <a:effectLst/>
              </a:rPr>
              <a:t>Road structure for the mounting of RPCs. This necessarily imposes constraint that signals from both X &amp; Y planes of the RPC unit, along with other service and power supply lines are brought out only from the transverse direction of the detector.</a:t>
            </a:r>
          </a:p>
          <a:p>
            <a:pPr lvl="0">
              <a:spcBef>
                <a:spcPts val="0"/>
              </a:spcBef>
            </a:pPr>
            <a:r>
              <a:rPr lang="en-US" sz="1700" dirty="0" smtClean="0">
                <a:effectLst/>
              </a:rPr>
              <a:t>About 25cm gap is available between the face of the detector and the service trolleys. Any installations on the face of the detector have to be designed with this consideration.</a:t>
            </a:r>
          </a:p>
          <a:p>
            <a:pPr lvl="0">
              <a:spcBef>
                <a:spcPts val="0"/>
              </a:spcBef>
            </a:pPr>
            <a:r>
              <a:rPr lang="en-US" sz="1700" dirty="0" smtClean="0">
                <a:solidFill>
                  <a:srgbClr val="FFFF00"/>
                </a:solidFill>
                <a:effectLst/>
              </a:rPr>
              <a:t>About 40mm gap between iron layers is available for the RPC detector. Thickness of the RPC holding tray, thickness of tray sliding  track, tolerances of the iron plate thickness, height of the on detector high voltage module, analog and digital front-end modules, routing of cables and all other service lines must fit in this gap.</a:t>
            </a:r>
            <a:endParaRPr lang="en-US" sz="1700" dirty="0" smtClean="0">
              <a:solidFill>
                <a:srgbClr val="FFFF00"/>
              </a:solidFill>
              <a:effectLst/>
              <a:sym typeface="Wingdings" pitchFamily="2" charset="2"/>
            </a:endParaRPr>
          </a:p>
          <a:p>
            <a:pPr lvl="0">
              <a:spcBef>
                <a:spcPts val="0"/>
              </a:spcBef>
            </a:pPr>
            <a:r>
              <a:rPr lang="en-US" sz="1700" dirty="0" smtClean="0">
                <a:effectLst/>
                <a:sym typeface="Wingdings" pitchFamily="2" charset="2"/>
              </a:rPr>
              <a:t>Effect of fringe magnetic field on the performance.</a:t>
            </a:r>
          </a:p>
          <a:p>
            <a:pPr>
              <a:spcBef>
                <a:spcPts val="0"/>
              </a:spcBef>
            </a:pPr>
            <a:r>
              <a:rPr lang="en-US" sz="1700" dirty="0" smtClean="0">
                <a:solidFill>
                  <a:srgbClr val="FFFF00"/>
                </a:solidFill>
                <a:effectLst/>
                <a:sym typeface="Wingdings" pitchFamily="2" charset="2"/>
              </a:rPr>
              <a:t>Low power consumption per channel  (</a:t>
            </a:r>
            <a:r>
              <a:rPr lang="en-US" sz="1700" dirty="0" smtClean="0">
                <a:solidFill>
                  <a:srgbClr val="FFFF00"/>
                </a:solidFill>
                <a:effectLst/>
              </a:rPr>
              <a:t>25mW/channel → 100KW/detector</a:t>
            </a:r>
            <a:r>
              <a:rPr lang="en-US" sz="1700" dirty="0" smtClean="0">
                <a:solidFill>
                  <a:srgbClr val="FFFF00"/>
                </a:solidFill>
                <a:effectLst/>
                <a:sym typeface="Wingdings" pitchFamily="2" charset="2"/>
              </a:rPr>
              <a:t>)</a:t>
            </a:r>
            <a:endParaRPr lang="en-US" sz="1700" dirty="0" smtClean="0">
              <a:solidFill>
                <a:srgbClr val="FFFF00"/>
              </a:solidFill>
              <a:effectLst/>
              <a:sym typeface="Wingdings" pitchFamily="2" charset="2"/>
            </a:endParaRPr>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13</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5" name="Picture 7"/>
          <p:cNvPicPr>
            <a:picLocks noChangeAspect="1" noChangeArrowheads="1"/>
          </p:cNvPicPr>
          <p:nvPr/>
        </p:nvPicPr>
        <p:blipFill>
          <a:blip r:embed="rId2" cstate="print">
            <a:duotone>
              <a:schemeClr val="accent5">
                <a:shade val="45000"/>
                <a:satMod val="135000"/>
              </a:schemeClr>
              <a:prstClr val="white"/>
            </a:duotone>
          </a:blip>
          <a:srcRect b="10079"/>
          <a:stretch>
            <a:fillRect/>
          </a:stretch>
        </p:blipFill>
        <p:spPr bwMode="auto">
          <a:xfrm>
            <a:off x="18000" y="720000"/>
            <a:ext cx="9108000" cy="6135028"/>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Design and fabrication of </a:t>
            </a:r>
            <a:r>
              <a:rPr lang="en-US" dirty="0" smtClean="0"/>
              <a:t>ICs</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effectLst/>
              </a:rPr>
              <a:t>B.Satyanarayana                    Indo-US Neutrino Collaboration Meeting, TIFR, Mumbai                    November 1, 2018</a:t>
            </a:r>
            <a:endParaRPr lang="en-SG" dirty="0">
              <a:solidFill>
                <a:srgbClr val="C4C3AA">
                  <a:lumMod val="75000"/>
                </a:srgbClr>
              </a:solidFill>
              <a:effectLst/>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effectLst/>
              </a:rPr>
              <a:pPr/>
              <a:t>14</a:t>
            </a:fld>
            <a:endParaRPr lang="en-SG" dirty="0">
              <a:solidFill>
                <a:srgbClr val="C4C3AA">
                  <a:lumMod val="75000"/>
                </a:srgbClr>
              </a:solidFill>
              <a:effectLst/>
            </a:endParaRPr>
          </a:p>
        </p:txBody>
      </p:sp>
      <p:grpSp>
        <p:nvGrpSpPr>
          <p:cNvPr id="35" name="Group 34"/>
          <p:cNvGrpSpPr>
            <a:grpSpLocks noChangeAspect="1"/>
          </p:cNvGrpSpPr>
          <p:nvPr/>
        </p:nvGrpSpPr>
        <p:grpSpPr>
          <a:xfrm>
            <a:off x="216000" y="828000"/>
            <a:ext cx="8712000" cy="5652462"/>
            <a:chOff x="323528" y="864000"/>
            <a:chExt cx="8280920" cy="5372775"/>
          </a:xfrm>
        </p:grpSpPr>
        <p:pic>
          <p:nvPicPr>
            <p:cNvPr id="10" name="Picture 9" descr="bmc1595"/>
            <p:cNvPicPr>
              <a:picLocks noChangeArrowheads="1"/>
            </p:cNvPicPr>
            <p:nvPr/>
          </p:nvPicPr>
          <p:blipFill>
            <a:blip r:embed="rId3" cstate="print"/>
            <a:srcRect/>
            <a:stretch>
              <a:fillRect/>
            </a:stretch>
          </p:blipFill>
          <p:spPr bwMode="auto">
            <a:xfrm>
              <a:off x="611760" y="1183362"/>
              <a:ext cx="1800000" cy="973157"/>
            </a:xfrm>
            <a:prstGeom prst="rect">
              <a:avLst/>
            </a:prstGeom>
            <a:noFill/>
            <a:ln w="9525">
              <a:noFill/>
              <a:miter lim="800000"/>
              <a:headEnd/>
              <a:tailEnd/>
            </a:ln>
          </p:spPr>
        </p:pic>
        <p:pic>
          <p:nvPicPr>
            <p:cNvPr id="11" name="Picture 2"/>
            <p:cNvPicPr>
              <a:picLocks noChangeArrowheads="1"/>
            </p:cNvPicPr>
            <p:nvPr/>
          </p:nvPicPr>
          <p:blipFill>
            <a:blip r:embed="rId4" cstate="print"/>
            <a:srcRect/>
            <a:stretch>
              <a:fillRect/>
            </a:stretch>
          </p:blipFill>
          <p:spPr bwMode="auto">
            <a:xfrm>
              <a:off x="611760" y="4723051"/>
              <a:ext cx="1800000" cy="951025"/>
            </a:xfrm>
            <a:prstGeom prst="rect">
              <a:avLst/>
            </a:prstGeom>
            <a:noFill/>
            <a:ln w="9525">
              <a:noFill/>
              <a:miter lim="800000"/>
              <a:headEnd/>
              <a:tailEnd/>
            </a:ln>
            <a:effectLst/>
          </p:spPr>
        </p:pic>
        <p:pic>
          <p:nvPicPr>
            <p:cNvPr id="12" name="Picture 11" descr="DSC_2603.JPG"/>
            <p:cNvPicPr>
              <a:picLocks/>
            </p:cNvPicPr>
            <p:nvPr/>
          </p:nvPicPr>
          <p:blipFill>
            <a:blip r:embed="rId5" cstate="print"/>
            <a:srcRect l="69412" t="56401" r="11413" b="14430"/>
            <a:stretch>
              <a:fillRect/>
            </a:stretch>
          </p:blipFill>
          <p:spPr>
            <a:xfrm>
              <a:off x="3852000" y="1196912"/>
              <a:ext cx="1440000" cy="1440000"/>
            </a:xfrm>
            <a:prstGeom prst="rect">
              <a:avLst/>
            </a:prstGeom>
          </p:spPr>
        </p:pic>
        <p:grpSp>
          <p:nvGrpSpPr>
            <p:cNvPr id="3" name="Group 45"/>
            <p:cNvGrpSpPr>
              <a:grpSpLocks/>
            </p:cNvGrpSpPr>
            <p:nvPr/>
          </p:nvGrpSpPr>
          <p:grpSpPr>
            <a:xfrm>
              <a:off x="2985278" y="4221248"/>
              <a:ext cx="3173444" cy="1440000"/>
              <a:chOff x="2843808" y="4653296"/>
              <a:chExt cx="3173444" cy="1440000"/>
            </a:xfrm>
          </p:grpSpPr>
          <p:grpSp>
            <p:nvGrpSpPr>
              <p:cNvPr id="6" name="Group 42"/>
              <p:cNvGrpSpPr/>
              <p:nvPr/>
            </p:nvGrpSpPr>
            <p:grpSpPr>
              <a:xfrm>
                <a:off x="2843808" y="4653296"/>
                <a:ext cx="1545127" cy="1440000"/>
                <a:chOff x="2843808" y="4860000"/>
                <a:chExt cx="1545127" cy="1440000"/>
              </a:xfrm>
            </p:grpSpPr>
            <p:pic>
              <p:nvPicPr>
                <p:cNvPr id="16" name="Picture 15" descr="DSC_1080a.jpg"/>
                <p:cNvPicPr>
                  <a:picLocks noChangeAspect="1"/>
                </p:cNvPicPr>
                <p:nvPr/>
              </p:nvPicPr>
              <p:blipFill>
                <a:blip r:embed="rId6" cstate="print"/>
                <a:srcRect l="38064" t="38070" r="45901" b="37142"/>
                <a:stretch>
                  <a:fillRect/>
                </a:stretch>
              </p:blipFill>
              <p:spPr>
                <a:xfrm>
                  <a:off x="2843808" y="4860000"/>
                  <a:ext cx="1545127" cy="1440000"/>
                </a:xfrm>
                <a:prstGeom prst="rect">
                  <a:avLst/>
                </a:prstGeom>
              </p:spPr>
            </p:pic>
            <p:sp>
              <p:nvSpPr>
                <p:cNvPr id="17" name="TextBox 12"/>
                <p:cNvSpPr txBox="1"/>
                <p:nvPr/>
              </p:nvSpPr>
              <p:spPr>
                <a:xfrm>
                  <a:off x="3167944" y="5351811"/>
                  <a:ext cx="900000" cy="461665"/>
                </a:xfrm>
                <a:prstGeom prst="rect">
                  <a:avLst/>
                </a:prstGeom>
                <a:noFill/>
              </p:spPr>
              <p:txBody>
                <a:bodyPr wrap="square" rtlCol="0">
                  <a:spAutoFit/>
                </a:bodyPr>
                <a:lstStyle/>
                <a:p>
                  <a:r>
                    <a:rPr lang="en-US" sz="1200" dirty="0" smtClean="0">
                      <a:latin typeface="Arial Rounded MT Bold" pitchFamily="34" charset="0"/>
                    </a:rPr>
                    <a:t>QFN-48</a:t>
                  </a:r>
                </a:p>
                <a:p>
                  <a:r>
                    <a:rPr lang="en-US" sz="1200" dirty="0" smtClean="0">
                      <a:latin typeface="Arial Rounded MT Bold" pitchFamily="34" charset="0"/>
                    </a:rPr>
                    <a:t>package</a:t>
                  </a:r>
                </a:p>
              </p:txBody>
            </p:sp>
          </p:grpSp>
          <p:grpSp>
            <p:nvGrpSpPr>
              <p:cNvPr id="7" name="Group 41"/>
              <p:cNvGrpSpPr/>
              <p:nvPr/>
            </p:nvGrpSpPr>
            <p:grpSpPr>
              <a:xfrm>
                <a:off x="4427984" y="4653296"/>
                <a:ext cx="1589268" cy="1440000"/>
                <a:chOff x="4572200" y="4860000"/>
                <a:chExt cx="1589268" cy="1440000"/>
              </a:xfrm>
            </p:grpSpPr>
            <p:pic>
              <p:nvPicPr>
                <p:cNvPr id="15" name="Picture 14" descr="DSC_1078a.jpg"/>
                <p:cNvPicPr>
                  <a:picLocks noChangeAspect="1"/>
                </p:cNvPicPr>
                <p:nvPr/>
              </p:nvPicPr>
              <p:blipFill>
                <a:blip r:embed="rId7" cstate="print"/>
                <a:srcRect l="31082" t="20496" r="34535" b="44836"/>
                <a:stretch>
                  <a:fillRect/>
                </a:stretch>
              </p:blipFill>
              <p:spPr>
                <a:xfrm>
                  <a:off x="4572200" y="4860000"/>
                  <a:ext cx="1589268" cy="1440000"/>
                </a:xfrm>
                <a:prstGeom prst="rect">
                  <a:avLst/>
                </a:prstGeom>
              </p:spPr>
            </p:pic>
            <p:sp>
              <p:nvSpPr>
                <p:cNvPr id="18" name="TextBox 12"/>
                <p:cNvSpPr txBox="1"/>
                <p:nvPr/>
              </p:nvSpPr>
              <p:spPr>
                <a:xfrm>
                  <a:off x="5004048" y="5351811"/>
                  <a:ext cx="900000" cy="461665"/>
                </a:xfrm>
                <a:prstGeom prst="rect">
                  <a:avLst/>
                </a:prstGeom>
                <a:noFill/>
              </p:spPr>
              <p:txBody>
                <a:bodyPr wrap="square" rtlCol="0">
                  <a:spAutoFit/>
                </a:bodyPr>
                <a:lstStyle/>
                <a:p>
                  <a:r>
                    <a:rPr lang="en-US" sz="1200" dirty="0" smtClean="0">
                      <a:latin typeface="Arial Rounded MT Bold" pitchFamily="34" charset="0"/>
                    </a:rPr>
                    <a:t>QFN-48</a:t>
                  </a:r>
                </a:p>
                <a:p>
                  <a:r>
                    <a:rPr lang="en-US" sz="1200" dirty="0" smtClean="0">
                      <a:latin typeface="Arial Rounded MT Bold" pitchFamily="34" charset="0"/>
                    </a:rPr>
                    <a:t>package</a:t>
                  </a:r>
                </a:p>
              </p:txBody>
            </p:sp>
          </p:grpSp>
        </p:grpSp>
        <p:grpSp>
          <p:nvGrpSpPr>
            <p:cNvPr id="8" name="Group 44"/>
            <p:cNvGrpSpPr>
              <a:grpSpLocks/>
            </p:cNvGrpSpPr>
            <p:nvPr/>
          </p:nvGrpSpPr>
          <p:grpSpPr>
            <a:xfrm>
              <a:off x="3288522" y="2709080"/>
              <a:ext cx="2566956" cy="1440000"/>
              <a:chOff x="3157172" y="2853096"/>
              <a:chExt cx="2566956" cy="1440000"/>
            </a:xfrm>
          </p:grpSpPr>
          <p:pic>
            <p:nvPicPr>
              <p:cNvPr id="20" name="Picture 4" descr="DSCN8883"/>
              <p:cNvPicPr>
                <a:picLocks noChangeAspect="1" noChangeArrowheads="1"/>
              </p:cNvPicPr>
              <p:nvPr/>
            </p:nvPicPr>
            <p:blipFill>
              <a:blip r:embed="rId8" cstate="print"/>
              <a:srcRect l="44196" t="51057" r="48752" b="39508"/>
              <a:stretch>
                <a:fillRect/>
              </a:stretch>
            </p:blipFill>
            <p:spPr bwMode="auto">
              <a:xfrm>
                <a:off x="3157172" y="2853096"/>
                <a:ext cx="1483285" cy="1440000"/>
              </a:xfrm>
              <a:prstGeom prst="rect">
                <a:avLst/>
              </a:prstGeom>
              <a:noFill/>
              <a:ln w="9525">
                <a:noFill/>
                <a:miter lim="800000"/>
                <a:headEnd/>
                <a:tailEnd/>
              </a:ln>
            </p:spPr>
          </p:pic>
          <p:pic>
            <p:nvPicPr>
              <p:cNvPr id="21" name="Picture 4" descr="DSCN8883"/>
              <p:cNvPicPr>
                <a:picLocks noChangeAspect="1" noChangeArrowheads="1"/>
              </p:cNvPicPr>
              <p:nvPr/>
            </p:nvPicPr>
            <p:blipFill>
              <a:blip r:embed="rId8" cstate="print"/>
              <a:srcRect l="44196" t="51057" r="48752" b="39508"/>
              <a:stretch>
                <a:fillRect/>
              </a:stretch>
            </p:blipFill>
            <p:spPr bwMode="auto">
              <a:xfrm>
                <a:off x="4705196" y="2853096"/>
                <a:ext cx="1018932" cy="1440000"/>
              </a:xfrm>
              <a:prstGeom prst="rect">
                <a:avLst/>
              </a:prstGeom>
              <a:noFill/>
              <a:ln w="9525">
                <a:noFill/>
                <a:miter lim="800000"/>
                <a:headEnd/>
                <a:tailEnd/>
              </a:ln>
            </p:spPr>
          </p:pic>
        </p:grpSp>
        <p:pic>
          <p:nvPicPr>
            <p:cNvPr id="37891" name="Picture 3"/>
            <p:cNvPicPr>
              <a:picLocks noChangeArrowheads="1"/>
            </p:cNvPicPr>
            <p:nvPr/>
          </p:nvPicPr>
          <p:blipFill>
            <a:blip r:embed="rId9" cstate="print"/>
            <a:srcRect r="3857" b="5698"/>
            <a:stretch>
              <a:fillRect/>
            </a:stretch>
          </p:blipFill>
          <p:spPr bwMode="auto">
            <a:xfrm>
              <a:off x="6624448" y="1628800"/>
              <a:ext cx="1980000" cy="1971823"/>
            </a:xfrm>
            <a:prstGeom prst="rect">
              <a:avLst/>
            </a:prstGeom>
            <a:noFill/>
            <a:ln w="9525">
              <a:noFill/>
              <a:miter lim="800000"/>
              <a:headEnd/>
              <a:tailEnd/>
            </a:ln>
          </p:spPr>
        </p:pic>
        <p:pic>
          <p:nvPicPr>
            <p:cNvPr id="37892" name="Picture 4"/>
            <p:cNvPicPr>
              <a:picLocks noChangeArrowheads="1"/>
            </p:cNvPicPr>
            <p:nvPr/>
          </p:nvPicPr>
          <p:blipFill>
            <a:blip r:embed="rId10" cstate="print"/>
            <a:srcRect l="87634" t="74205" r="1958" b="6926"/>
            <a:stretch>
              <a:fillRect/>
            </a:stretch>
          </p:blipFill>
          <p:spPr bwMode="auto">
            <a:xfrm>
              <a:off x="6624448" y="3861048"/>
              <a:ext cx="1980000" cy="1775947"/>
            </a:xfrm>
            <a:prstGeom prst="rect">
              <a:avLst/>
            </a:prstGeom>
            <a:noFill/>
            <a:ln w="9525">
              <a:noFill/>
              <a:miter lim="800000"/>
              <a:headEnd/>
              <a:tailEnd/>
            </a:ln>
          </p:spPr>
        </p:pic>
        <p:pic>
          <p:nvPicPr>
            <p:cNvPr id="36" name="Picture 35" descr="bmc1596"/>
            <p:cNvPicPr>
              <a:picLocks noChangeArrowheads="1"/>
            </p:cNvPicPr>
            <p:nvPr/>
          </p:nvPicPr>
          <p:blipFill>
            <a:blip r:embed="rId11" cstate="print"/>
            <a:srcRect/>
            <a:stretch>
              <a:fillRect/>
            </a:stretch>
          </p:blipFill>
          <p:spPr bwMode="auto">
            <a:xfrm>
              <a:off x="611760" y="1979793"/>
              <a:ext cx="1800000" cy="1011794"/>
            </a:xfrm>
            <a:prstGeom prst="rect">
              <a:avLst/>
            </a:prstGeom>
            <a:noFill/>
            <a:ln w="9525">
              <a:noFill/>
              <a:miter lim="800000"/>
              <a:headEnd/>
              <a:tailEnd/>
            </a:ln>
          </p:spPr>
        </p:pic>
        <p:pic>
          <p:nvPicPr>
            <p:cNvPr id="37" name="Picture 36" descr="bmc1597"/>
            <p:cNvPicPr>
              <a:picLocks noChangeArrowheads="1"/>
            </p:cNvPicPr>
            <p:nvPr/>
          </p:nvPicPr>
          <p:blipFill>
            <a:blip r:embed="rId12" cstate="print"/>
            <a:srcRect/>
            <a:stretch>
              <a:fillRect/>
            </a:stretch>
          </p:blipFill>
          <p:spPr bwMode="auto">
            <a:xfrm>
              <a:off x="611760" y="2968486"/>
              <a:ext cx="1800000" cy="920203"/>
            </a:xfrm>
            <a:prstGeom prst="rect">
              <a:avLst/>
            </a:prstGeom>
            <a:noFill/>
            <a:ln w="9525">
              <a:noFill/>
              <a:miter lim="800000"/>
              <a:headEnd/>
              <a:tailEnd/>
            </a:ln>
          </p:spPr>
        </p:pic>
        <p:pic>
          <p:nvPicPr>
            <p:cNvPr id="38" name="Picture 37" descr="bmc1598"/>
            <p:cNvPicPr>
              <a:picLocks noChangeArrowheads="1"/>
            </p:cNvPicPr>
            <p:nvPr/>
          </p:nvPicPr>
          <p:blipFill>
            <a:blip r:embed="rId13" cstate="print"/>
            <a:srcRect/>
            <a:stretch>
              <a:fillRect/>
            </a:stretch>
          </p:blipFill>
          <p:spPr bwMode="auto">
            <a:xfrm>
              <a:off x="611760" y="3888224"/>
              <a:ext cx="1800000" cy="908928"/>
            </a:xfrm>
            <a:prstGeom prst="rect">
              <a:avLst/>
            </a:prstGeom>
            <a:noFill/>
            <a:ln w="9525">
              <a:noFill/>
              <a:miter lim="800000"/>
              <a:headEnd/>
              <a:tailEnd/>
            </a:ln>
          </p:spPr>
        </p:pic>
        <p:sp>
          <p:nvSpPr>
            <p:cNvPr id="52" name="TextBox 51"/>
            <p:cNvSpPr txBox="1">
              <a:spLocks/>
            </p:cNvSpPr>
            <p:nvPr/>
          </p:nvSpPr>
          <p:spPr>
            <a:xfrm>
              <a:off x="323528" y="5620869"/>
              <a:ext cx="2412000" cy="584775"/>
            </a:xfrm>
            <a:prstGeom prst="rect">
              <a:avLst/>
            </a:prstGeom>
            <a:noFill/>
          </p:spPr>
          <p:txBody>
            <a:bodyPr wrap="square" rtlCol="0" anchor="ctr" anchorCtr="1">
              <a:spAutoFit/>
            </a:bodyPr>
            <a:lstStyle/>
            <a:p>
              <a:pPr algn="ctr"/>
              <a:r>
                <a:rPr lang="en-US" sz="1600" dirty="0" smtClean="0">
                  <a:solidFill>
                    <a:srgbClr val="FF0000"/>
                  </a:solidFill>
                  <a:latin typeface="Arial Rounded MT Bold" pitchFamily="34" charset="0"/>
                </a:rPr>
                <a:t>Fast preamplifiers</a:t>
              </a:r>
            </a:p>
            <a:p>
              <a:pPr algn="ctr"/>
              <a:r>
                <a:rPr lang="en-US" sz="1600" dirty="0" smtClean="0">
                  <a:solidFill>
                    <a:srgbClr val="FF0000"/>
                  </a:solidFill>
                  <a:latin typeface="Arial Rounded MT Bold" pitchFamily="34" charset="0"/>
                </a:rPr>
                <a:t>(Hybrid Micro Circuits)</a:t>
              </a:r>
              <a:endParaRPr lang="en-US" sz="1600" dirty="0">
                <a:solidFill>
                  <a:srgbClr val="FF0000"/>
                </a:solidFill>
                <a:latin typeface="Arial Rounded MT Bold" pitchFamily="34" charset="0"/>
              </a:endParaRPr>
            </a:p>
          </p:txBody>
        </p:sp>
        <p:sp>
          <p:nvSpPr>
            <p:cNvPr id="53" name="TextBox 52"/>
            <p:cNvSpPr txBox="1">
              <a:spLocks/>
            </p:cNvSpPr>
            <p:nvPr/>
          </p:nvSpPr>
          <p:spPr>
            <a:xfrm>
              <a:off x="3347864" y="5652000"/>
              <a:ext cx="2412000" cy="584775"/>
            </a:xfrm>
            <a:prstGeom prst="rect">
              <a:avLst/>
            </a:prstGeom>
            <a:noFill/>
          </p:spPr>
          <p:txBody>
            <a:bodyPr wrap="square" rtlCol="0" anchor="ctr" anchorCtr="1">
              <a:spAutoFit/>
            </a:bodyPr>
            <a:lstStyle/>
            <a:p>
              <a:pPr algn="ctr"/>
              <a:r>
                <a:rPr lang="en-US" sz="1600" dirty="0" smtClean="0">
                  <a:solidFill>
                    <a:srgbClr val="FF0000"/>
                  </a:solidFill>
                  <a:latin typeface="Arial Rounded MT Bold" pitchFamily="34" charset="0"/>
                </a:rPr>
                <a:t>Fast preamplifiers and comparators (ASICs)</a:t>
              </a:r>
              <a:endParaRPr lang="en-US" sz="1600" dirty="0">
                <a:solidFill>
                  <a:srgbClr val="FF0000"/>
                </a:solidFill>
                <a:latin typeface="Arial Rounded MT Bold" pitchFamily="34" charset="0"/>
              </a:endParaRPr>
            </a:p>
          </p:txBody>
        </p:sp>
        <p:sp>
          <p:nvSpPr>
            <p:cNvPr id="54" name="TextBox 53"/>
            <p:cNvSpPr txBox="1">
              <a:spLocks/>
            </p:cNvSpPr>
            <p:nvPr/>
          </p:nvSpPr>
          <p:spPr>
            <a:xfrm>
              <a:off x="6789918" y="5652000"/>
              <a:ext cx="1656000" cy="584775"/>
            </a:xfrm>
            <a:prstGeom prst="rect">
              <a:avLst/>
            </a:prstGeom>
            <a:noFill/>
          </p:spPr>
          <p:txBody>
            <a:bodyPr wrap="square" rtlCol="0" anchor="ctr" anchorCtr="1">
              <a:spAutoFit/>
            </a:bodyPr>
            <a:lstStyle/>
            <a:p>
              <a:pPr algn="ctr"/>
              <a:r>
                <a:rPr lang="en-US" sz="1600" dirty="0" smtClean="0">
                  <a:solidFill>
                    <a:srgbClr val="FF0000"/>
                  </a:solidFill>
                  <a:latin typeface="Arial Rounded MT Bold" pitchFamily="34" charset="0"/>
                </a:rPr>
                <a:t>Timing circuits (ASICs)</a:t>
              </a:r>
              <a:endParaRPr lang="en-US" sz="1600" dirty="0">
                <a:solidFill>
                  <a:srgbClr val="FF0000"/>
                </a:solidFill>
                <a:latin typeface="Arial Rounded MT Bold" pitchFamily="34" charset="0"/>
              </a:endParaRPr>
            </a:p>
          </p:txBody>
        </p:sp>
        <p:sp>
          <p:nvSpPr>
            <p:cNvPr id="29" name="TextBox 28"/>
            <p:cNvSpPr txBox="1">
              <a:spLocks/>
            </p:cNvSpPr>
            <p:nvPr/>
          </p:nvSpPr>
          <p:spPr>
            <a:xfrm>
              <a:off x="726708" y="864000"/>
              <a:ext cx="1440000" cy="369332"/>
            </a:xfrm>
            <a:prstGeom prst="rect">
              <a:avLst/>
            </a:prstGeom>
            <a:noFill/>
          </p:spPr>
          <p:txBody>
            <a:bodyPr wrap="square" rtlCol="0" anchor="ctr" anchorCtr="1">
              <a:spAutoFit/>
            </a:bodyPr>
            <a:lstStyle/>
            <a:p>
              <a:pPr algn="ctr"/>
              <a:r>
                <a:rPr lang="en-US" dirty="0" smtClean="0">
                  <a:solidFill>
                    <a:srgbClr val="00B050"/>
                  </a:solidFill>
                  <a:latin typeface="Arial Rounded MT Bold" pitchFamily="34" charset="0"/>
                </a:rPr>
                <a:t>Analog</a:t>
              </a:r>
              <a:endParaRPr lang="en-US" dirty="0">
                <a:solidFill>
                  <a:srgbClr val="00B050"/>
                </a:solidFill>
                <a:latin typeface="Arial Rounded MT Bold" pitchFamily="34" charset="0"/>
              </a:endParaRPr>
            </a:p>
          </p:txBody>
        </p:sp>
        <p:sp>
          <p:nvSpPr>
            <p:cNvPr id="30" name="TextBox 29"/>
            <p:cNvSpPr txBox="1">
              <a:spLocks/>
            </p:cNvSpPr>
            <p:nvPr/>
          </p:nvSpPr>
          <p:spPr>
            <a:xfrm>
              <a:off x="7056384" y="864000"/>
              <a:ext cx="972000" cy="369332"/>
            </a:xfrm>
            <a:prstGeom prst="rect">
              <a:avLst/>
            </a:prstGeom>
            <a:noFill/>
          </p:spPr>
          <p:txBody>
            <a:bodyPr wrap="square" rtlCol="0" anchor="ctr" anchorCtr="1">
              <a:spAutoFit/>
            </a:bodyPr>
            <a:lstStyle/>
            <a:p>
              <a:pPr algn="ctr"/>
              <a:r>
                <a:rPr lang="en-US" dirty="0" smtClean="0">
                  <a:solidFill>
                    <a:srgbClr val="00B050"/>
                  </a:solidFill>
                  <a:latin typeface="Arial Rounded MT Bold" pitchFamily="34" charset="0"/>
                </a:rPr>
                <a:t>Digital</a:t>
              </a:r>
              <a:endParaRPr lang="en-US" dirty="0">
                <a:solidFill>
                  <a:srgbClr val="00B050"/>
                </a:solidFill>
                <a:latin typeface="Arial Rounded MT Bold" pitchFamily="34" charset="0"/>
              </a:endParaRPr>
            </a:p>
          </p:txBody>
        </p:sp>
        <p:sp>
          <p:nvSpPr>
            <p:cNvPr id="31" name="TextBox 30"/>
            <p:cNvSpPr txBox="1">
              <a:spLocks/>
            </p:cNvSpPr>
            <p:nvPr/>
          </p:nvSpPr>
          <p:spPr>
            <a:xfrm>
              <a:off x="4053534" y="864000"/>
              <a:ext cx="936000" cy="369332"/>
            </a:xfrm>
            <a:prstGeom prst="rect">
              <a:avLst/>
            </a:prstGeom>
            <a:noFill/>
          </p:spPr>
          <p:txBody>
            <a:bodyPr wrap="square" rtlCol="0" anchor="ctr" anchorCtr="1">
              <a:spAutoFit/>
            </a:bodyPr>
            <a:lstStyle/>
            <a:p>
              <a:pPr algn="ctr"/>
              <a:r>
                <a:rPr lang="en-US" dirty="0" smtClean="0">
                  <a:solidFill>
                    <a:srgbClr val="00B050"/>
                  </a:solidFill>
                  <a:latin typeface="Arial Rounded MT Bold" pitchFamily="34" charset="0"/>
                </a:rPr>
                <a:t>Mixed</a:t>
              </a:r>
              <a:endParaRPr lang="en-US" dirty="0">
                <a:solidFill>
                  <a:srgbClr val="00B050"/>
                </a:solidFill>
                <a:latin typeface="Arial Rounded MT Bold" pitchFamily="34"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rmAutofit fontScale="90000"/>
          </a:bodyPr>
          <a:lstStyle/>
          <a:p>
            <a:r>
              <a:rPr lang="en-IN" dirty="0" smtClean="0"/>
              <a:t>HMC preamps for ICAL test stands</a:t>
            </a:r>
            <a:endParaRPr lang="en-IN" dirty="0"/>
          </a:p>
        </p:txBody>
      </p:sp>
      <p:sp>
        <p:nvSpPr>
          <p:cNvPr id="18" name="Footer Placeholder 17"/>
          <p:cNvSpPr>
            <a:spLocks noGrp="1"/>
          </p:cNvSpPr>
          <p:nvPr>
            <p:ph type="ftr" sz="quarter" idx="11"/>
          </p:nvPr>
        </p:nvSpPr>
        <p:spPr/>
        <p:txBody>
          <a:bodyPr/>
          <a:lstStyle/>
          <a:p>
            <a:r>
              <a:rPr lang="en-IN" smtClean="0"/>
              <a:t>B.Satyanarayana                    Indo-US Neutrino Collaboration Meeting, TIFR, Mumbai                    November 1, 2018</a:t>
            </a:r>
            <a:endParaRPr lang="en-US" dirty="0"/>
          </a:p>
        </p:txBody>
      </p:sp>
      <p:pic>
        <p:nvPicPr>
          <p:cNvPr id="51205" name="Picture 5" descr="DSC_2970 copy"/>
          <p:cNvPicPr>
            <a:picLocks noChangeAspect="1" noChangeArrowheads="1"/>
          </p:cNvPicPr>
          <p:nvPr/>
        </p:nvPicPr>
        <p:blipFill>
          <a:blip r:embed="rId3" cstate="print">
            <a:lum bright="10000"/>
          </a:blip>
          <a:srcRect/>
          <a:stretch>
            <a:fillRect/>
          </a:stretch>
        </p:blipFill>
        <p:spPr bwMode="auto">
          <a:xfrm>
            <a:off x="72000" y="719996"/>
            <a:ext cx="4838205" cy="3492000"/>
          </a:xfrm>
          <a:prstGeom prst="rect">
            <a:avLst/>
          </a:prstGeom>
          <a:ln>
            <a:noFill/>
          </a:ln>
          <a:effectLst>
            <a:outerShdw blurRad="292100" dist="139700" dir="2700000" algn="tl" rotWithShape="0">
              <a:srgbClr val="333333">
                <a:alpha val="65000"/>
              </a:srgbClr>
            </a:outerShdw>
          </a:effectLst>
        </p:spPr>
      </p:pic>
      <p:sp>
        <p:nvSpPr>
          <p:cNvPr id="33" name="Text Box 22"/>
          <p:cNvSpPr txBox="1">
            <a:spLocks noChangeArrowheads="1"/>
          </p:cNvSpPr>
          <p:nvPr/>
        </p:nvSpPr>
        <p:spPr bwMode="auto">
          <a:xfrm>
            <a:off x="4960800" y="4320000"/>
            <a:ext cx="4118400" cy="2031325"/>
          </a:xfrm>
          <a:prstGeom prst="rect">
            <a:avLst/>
          </a:prstGeom>
          <a:noFill/>
          <a:ln w="9525">
            <a:noFill/>
            <a:miter lim="800000"/>
            <a:headEnd/>
            <a:tailEnd/>
          </a:ln>
        </p:spPr>
        <p:txBody>
          <a:bodyPr wrap="square">
            <a:spAutoFit/>
          </a:bodyPr>
          <a:lstStyle/>
          <a:p>
            <a:pPr>
              <a:buFont typeface="Wingdings" pitchFamily="2" charset="2"/>
              <a:buChar char="§"/>
            </a:pPr>
            <a:r>
              <a:rPr lang="en-US" dirty="0" smtClean="0">
                <a:solidFill>
                  <a:srgbClr val="FFFF00"/>
                </a:solidFill>
                <a:latin typeface="Arial Rounded MT Bold" pitchFamily="34" charset="0"/>
                <a:cs typeface="Narkisim" pitchFamily="34" charset="-79"/>
              </a:rPr>
              <a:t> Input &amp; Output impedance: 50</a:t>
            </a:r>
            <a:r>
              <a:rPr lang="el-GR" dirty="0" smtClean="0">
                <a:solidFill>
                  <a:srgbClr val="FFFF00"/>
                </a:solidFill>
                <a:cs typeface="Narkisim" pitchFamily="34" charset="-79"/>
              </a:rPr>
              <a:t>Ω</a:t>
            </a:r>
            <a:r>
              <a:rPr lang="en-US" dirty="0" smtClean="0">
                <a:solidFill>
                  <a:srgbClr val="FFFF00"/>
                </a:solidFill>
                <a:latin typeface="Arial Rounded MT Bold" pitchFamily="34" charset="0"/>
                <a:cs typeface="Narkisim" pitchFamily="34" charset="-79"/>
              </a:rPr>
              <a:t> </a:t>
            </a:r>
          </a:p>
          <a:p>
            <a:pPr>
              <a:buFont typeface="Wingdings" pitchFamily="2" charset="2"/>
              <a:buChar char="§"/>
            </a:pPr>
            <a:r>
              <a:rPr lang="en-US" dirty="0" smtClean="0">
                <a:solidFill>
                  <a:srgbClr val="FFFF00"/>
                </a:solidFill>
                <a:latin typeface="Arial Rounded MT Bold" pitchFamily="34" charset="0"/>
                <a:cs typeface="Narkisim" pitchFamily="34" charset="-79"/>
              </a:rPr>
              <a:t> Nominal gain: 10</a:t>
            </a:r>
          </a:p>
          <a:p>
            <a:pPr>
              <a:buFont typeface="Wingdings" pitchFamily="2" charset="2"/>
              <a:buChar char="§"/>
            </a:pPr>
            <a:r>
              <a:rPr lang="en-US" dirty="0" smtClean="0">
                <a:solidFill>
                  <a:srgbClr val="FFFF00"/>
                </a:solidFill>
                <a:latin typeface="Arial Rounded MT Bold" pitchFamily="34" charset="0"/>
                <a:cs typeface="Narkisim" pitchFamily="34" charset="-79"/>
              </a:rPr>
              <a:t> Rise time: ~1.2 ns</a:t>
            </a:r>
            <a:endParaRPr lang="en-US" dirty="0">
              <a:solidFill>
                <a:srgbClr val="FFFF00"/>
              </a:solidFill>
              <a:latin typeface="Arial Rounded MT Bold" pitchFamily="34" charset="0"/>
              <a:cs typeface="Narkisim" pitchFamily="34" charset="-79"/>
            </a:endParaRPr>
          </a:p>
          <a:p>
            <a:pPr>
              <a:buFont typeface="Wingdings" pitchFamily="2" charset="2"/>
              <a:buChar char="§"/>
            </a:pPr>
            <a:r>
              <a:rPr lang="en-US" dirty="0" smtClean="0">
                <a:solidFill>
                  <a:srgbClr val="FFFF00"/>
                </a:solidFill>
                <a:latin typeface="Arial Rounded MT Bold" pitchFamily="34" charset="0"/>
                <a:cs typeface="Narkisim" pitchFamily="34" charset="-79"/>
              </a:rPr>
              <a:t> Bandwidth: 350MHz</a:t>
            </a:r>
          </a:p>
          <a:p>
            <a:pPr>
              <a:buFont typeface="Wingdings" pitchFamily="2" charset="2"/>
              <a:buChar char="§"/>
            </a:pPr>
            <a:r>
              <a:rPr lang="en-US" dirty="0" smtClean="0">
                <a:solidFill>
                  <a:srgbClr val="FFFF00"/>
                </a:solidFill>
                <a:latin typeface="Arial Rounded MT Bold" pitchFamily="34" charset="0"/>
                <a:cs typeface="Narkisim" pitchFamily="34" charset="-79"/>
              </a:rPr>
              <a:t> Package: </a:t>
            </a:r>
            <a:r>
              <a:rPr lang="en-US" dirty="0">
                <a:solidFill>
                  <a:srgbClr val="FFFF00"/>
                </a:solidFill>
                <a:latin typeface="Arial Rounded MT Bold" pitchFamily="34" charset="0"/>
                <a:cs typeface="Narkisim" pitchFamily="34" charset="-79"/>
              </a:rPr>
              <a:t>22-pin DIP </a:t>
            </a:r>
            <a:r>
              <a:rPr lang="en-US" dirty="0" smtClean="0">
                <a:solidFill>
                  <a:srgbClr val="FFFF00"/>
                </a:solidFill>
                <a:latin typeface="Arial Rounded MT Bold" pitchFamily="34" charset="0"/>
                <a:cs typeface="Narkisim" pitchFamily="34" charset="-79"/>
              </a:rPr>
              <a:t> </a:t>
            </a:r>
          </a:p>
          <a:p>
            <a:pPr>
              <a:buFont typeface="Wingdings" pitchFamily="2" charset="2"/>
              <a:buChar char="§"/>
            </a:pPr>
            <a:r>
              <a:rPr lang="en-US" dirty="0" smtClean="0">
                <a:solidFill>
                  <a:srgbClr val="FFFF00"/>
                </a:solidFill>
                <a:latin typeface="Arial Rounded MT Bold" pitchFamily="34" charset="0"/>
                <a:cs typeface="Narkisim" pitchFamily="34" charset="-79"/>
              </a:rPr>
              <a:t> Power Supply : ± 6V</a:t>
            </a:r>
          </a:p>
          <a:p>
            <a:pPr>
              <a:buFont typeface="Wingdings" pitchFamily="2" charset="2"/>
              <a:buChar char="§"/>
            </a:pPr>
            <a:r>
              <a:rPr lang="en-US" dirty="0" smtClean="0">
                <a:solidFill>
                  <a:srgbClr val="FFFF00"/>
                </a:solidFill>
                <a:latin typeface="Arial Rounded MT Bold" pitchFamily="34" charset="0"/>
                <a:cs typeface="Narkisim" pitchFamily="34" charset="-79"/>
              </a:rPr>
              <a:t> </a:t>
            </a:r>
            <a:r>
              <a:rPr lang="en-US" dirty="0">
                <a:solidFill>
                  <a:srgbClr val="FFFF00"/>
                </a:solidFill>
                <a:latin typeface="Arial Rounded MT Bold" pitchFamily="34" charset="0"/>
                <a:cs typeface="Narkisim" pitchFamily="34" charset="-79"/>
              </a:rPr>
              <a:t>Power </a:t>
            </a:r>
            <a:r>
              <a:rPr lang="en-US" dirty="0" smtClean="0">
                <a:solidFill>
                  <a:srgbClr val="FFFF00"/>
                </a:solidFill>
                <a:latin typeface="Arial Rounded MT Bold" pitchFamily="34" charset="0"/>
                <a:cs typeface="Narkisim" pitchFamily="34" charset="-79"/>
              </a:rPr>
              <a:t>Consumption:</a:t>
            </a:r>
            <a:r>
              <a:rPr lang="en-US" dirty="0" smtClean="0">
                <a:solidFill>
                  <a:schemeClr val="bg1"/>
                </a:solidFill>
                <a:latin typeface="Arial Rounded MT Bold" pitchFamily="34" charset="0"/>
                <a:cs typeface="Narkisim" pitchFamily="34" charset="-79"/>
              </a:rPr>
              <a:t>110mW</a:t>
            </a:r>
            <a:endParaRPr lang="en-US" dirty="0">
              <a:solidFill>
                <a:schemeClr val="bg1"/>
              </a:solidFill>
              <a:latin typeface="Arial Rounded MT Bold" pitchFamily="34" charset="0"/>
              <a:cs typeface="Narkisim" pitchFamily="34" charset="-79"/>
            </a:endParaRPr>
          </a:p>
        </p:txBody>
      </p:sp>
      <p:pic>
        <p:nvPicPr>
          <p:cNvPr id="35" name="Picture 34" descr="kek 004.jpg"/>
          <p:cNvPicPr>
            <a:picLocks noChangeAspect="1"/>
          </p:cNvPicPr>
          <p:nvPr/>
        </p:nvPicPr>
        <p:blipFill>
          <a:blip r:embed="rId4" cstate="print"/>
          <a:srcRect t="16400" b="27950"/>
          <a:stretch>
            <a:fillRect/>
          </a:stretch>
        </p:blipFill>
        <p:spPr>
          <a:xfrm>
            <a:off x="72000" y="4320000"/>
            <a:ext cx="4860000" cy="2028407"/>
          </a:xfrm>
          <a:prstGeom prst="rect">
            <a:avLst/>
          </a:prstGeom>
        </p:spPr>
      </p:pic>
      <p:grpSp>
        <p:nvGrpSpPr>
          <p:cNvPr id="22" name="Group 21"/>
          <p:cNvGrpSpPr>
            <a:grpSpLocks noChangeAspect="1"/>
          </p:cNvGrpSpPr>
          <p:nvPr/>
        </p:nvGrpSpPr>
        <p:grpSpPr>
          <a:xfrm>
            <a:off x="4961068" y="720000"/>
            <a:ext cx="4119778" cy="3492000"/>
            <a:chOff x="5148064" y="979200"/>
            <a:chExt cx="3780000" cy="3204000"/>
          </a:xfrm>
        </p:grpSpPr>
        <p:sp>
          <p:nvSpPr>
            <p:cNvPr id="24" name="Rectangle 30"/>
            <p:cNvSpPr>
              <a:spLocks noChangeArrowheads="1"/>
            </p:cNvSpPr>
            <p:nvPr/>
          </p:nvSpPr>
          <p:spPr bwMode="auto">
            <a:xfrm>
              <a:off x="5148064" y="979200"/>
              <a:ext cx="3780000" cy="320400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endParaRPr lang="en-US" dirty="0">
                <a:solidFill>
                  <a:prstClr val="black"/>
                </a:solidFill>
                <a:latin typeface="Arial Rounded MT Bold" pitchFamily="34" charset="0"/>
              </a:endParaRPr>
            </a:p>
          </p:txBody>
        </p:sp>
        <p:pic>
          <p:nvPicPr>
            <p:cNvPr id="25" name="Picture 24" descr="bmc1596"/>
            <p:cNvPicPr>
              <a:picLocks noChangeAspect="1" noChangeArrowheads="1"/>
            </p:cNvPicPr>
            <p:nvPr/>
          </p:nvPicPr>
          <p:blipFill>
            <a:blip r:embed="rId5" cstate="print"/>
            <a:srcRect/>
            <a:stretch>
              <a:fillRect/>
            </a:stretch>
          </p:blipFill>
          <p:spPr bwMode="auto">
            <a:xfrm>
              <a:off x="5220000" y="1600325"/>
              <a:ext cx="1075486" cy="604539"/>
            </a:xfrm>
            <a:prstGeom prst="rect">
              <a:avLst/>
            </a:prstGeom>
            <a:noFill/>
            <a:ln w="9525">
              <a:noFill/>
              <a:miter lim="800000"/>
              <a:headEnd/>
              <a:tailEnd/>
            </a:ln>
          </p:spPr>
        </p:pic>
        <p:pic>
          <p:nvPicPr>
            <p:cNvPr id="26" name="Picture 25" descr="bmc1597"/>
            <p:cNvPicPr>
              <a:picLocks noChangeAspect="1" noChangeArrowheads="1"/>
            </p:cNvPicPr>
            <p:nvPr/>
          </p:nvPicPr>
          <p:blipFill>
            <a:blip r:embed="rId6" cstate="print"/>
            <a:srcRect/>
            <a:stretch>
              <a:fillRect/>
            </a:stretch>
          </p:blipFill>
          <p:spPr bwMode="auto">
            <a:xfrm>
              <a:off x="5220000" y="2276872"/>
              <a:ext cx="1118691" cy="571902"/>
            </a:xfrm>
            <a:prstGeom prst="rect">
              <a:avLst/>
            </a:prstGeom>
            <a:noFill/>
            <a:ln w="9525">
              <a:noFill/>
              <a:miter lim="800000"/>
              <a:headEnd/>
              <a:tailEnd/>
            </a:ln>
          </p:spPr>
        </p:pic>
        <p:pic>
          <p:nvPicPr>
            <p:cNvPr id="27" name="Picture 26" descr="bmc1598"/>
            <p:cNvPicPr>
              <a:picLocks noChangeAspect="1" noChangeArrowheads="1"/>
            </p:cNvPicPr>
            <p:nvPr/>
          </p:nvPicPr>
          <p:blipFill>
            <a:blip r:embed="rId7" cstate="print"/>
            <a:srcRect/>
            <a:stretch>
              <a:fillRect/>
            </a:stretch>
          </p:blipFill>
          <p:spPr bwMode="auto">
            <a:xfrm>
              <a:off x="5220000" y="2924944"/>
              <a:ext cx="1129492" cy="570349"/>
            </a:xfrm>
            <a:prstGeom prst="rect">
              <a:avLst/>
            </a:prstGeom>
            <a:noFill/>
            <a:ln w="9525">
              <a:noFill/>
              <a:miter lim="800000"/>
              <a:headEnd/>
              <a:tailEnd/>
            </a:ln>
          </p:spPr>
        </p:pic>
        <p:pic>
          <p:nvPicPr>
            <p:cNvPr id="28" name="Picture 27" descr="bmc1595"/>
            <p:cNvPicPr>
              <a:picLocks noChangeAspect="1" noChangeArrowheads="1"/>
            </p:cNvPicPr>
            <p:nvPr/>
          </p:nvPicPr>
          <p:blipFill>
            <a:blip r:embed="rId8" cstate="print"/>
            <a:srcRect/>
            <a:stretch>
              <a:fillRect/>
            </a:stretch>
          </p:blipFill>
          <p:spPr bwMode="auto">
            <a:xfrm>
              <a:off x="5220000" y="1012832"/>
              <a:ext cx="1069314" cy="578119"/>
            </a:xfrm>
            <a:prstGeom prst="rect">
              <a:avLst/>
            </a:prstGeom>
            <a:noFill/>
            <a:ln w="9525">
              <a:noFill/>
              <a:miter lim="800000"/>
              <a:headEnd/>
              <a:tailEnd/>
            </a:ln>
          </p:spPr>
        </p:pic>
        <p:sp>
          <p:nvSpPr>
            <p:cNvPr id="29" name="Text Box 28"/>
            <p:cNvSpPr txBox="1">
              <a:spLocks noChangeArrowheads="1"/>
            </p:cNvSpPr>
            <p:nvPr/>
          </p:nvSpPr>
          <p:spPr bwMode="auto">
            <a:xfrm>
              <a:off x="6371999" y="1628800"/>
              <a:ext cx="2520000" cy="584775"/>
            </a:xfrm>
            <a:prstGeom prst="rect">
              <a:avLst/>
            </a:prstGeom>
            <a:noFill/>
            <a:ln w="9525">
              <a:noFill/>
              <a:miter lim="800000"/>
              <a:headEnd/>
              <a:tailEnd/>
            </a:ln>
          </p:spPr>
          <p:txBody>
            <a:bodyPr wrap="none">
              <a:spAutoFit/>
            </a:bodyPr>
            <a:lstStyle/>
            <a:p>
              <a:r>
                <a:rPr lang="en-US" sz="1600" dirty="0" smtClean="0">
                  <a:solidFill>
                    <a:prstClr val="black"/>
                  </a:solidFill>
                  <a:latin typeface="Arial Rounded MT Bold" pitchFamily="34" charset="0"/>
                </a:rPr>
                <a:t>BMC1596 </a:t>
              </a:r>
            </a:p>
            <a:p>
              <a:r>
                <a:rPr lang="en-US" sz="1600" dirty="0" smtClean="0">
                  <a:solidFill>
                    <a:prstClr val="black"/>
                  </a:solidFill>
                  <a:latin typeface="Arial Rounded MT Bold" pitchFamily="34" charset="0"/>
                </a:rPr>
                <a:t>(</a:t>
              </a:r>
              <a:r>
                <a:rPr lang="en-US" sz="1400" dirty="0" smtClean="0">
                  <a:solidFill>
                    <a:prstClr val="black"/>
                  </a:solidFill>
                  <a:latin typeface="Arial Rounded MT Bold" pitchFamily="34" charset="0"/>
                </a:rPr>
                <a:t>Positive In </a:t>
              </a:r>
              <a:r>
                <a:rPr lang="en-US" sz="1400" dirty="0">
                  <a:solidFill>
                    <a:prstClr val="black"/>
                  </a:solidFill>
                  <a:latin typeface="Arial Rounded MT Bold" pitchFamily="34" charset="0"/>
                </a:rPr>
                <a:t>– Positive </a:t>
              </a:r>
              <a:r>
                <a:rPr lang="en-US" sz="1400" dirty="0" smtClean="0">
                  <a:solidFill>
                    <a:prstClr val="black"/>
                  </a:solidFill>
                  <a:latin typeface="Arial Rounded MT Bold" pitchFamily="34" charset="0"/>
                </a:rPr>
                <a:t>Out)</a:t>
              </a:r>
              <a:endParaRPr lang="en-US" sz="1400" dirty="0">
                <a:solidFill>
                  <a:prstClr val="black"/>
                </a:solidFill>
                <a:latin typeface="Arial Rounded MT Bold" pitchFamily="34" charset="0"/>
              </a:endParaRPr>
            </a:p>
          </p:txBody>
        </p:sp>
        <p:sp>
          <p:nvSpPr>
            <p:cNvPr id="30" name="Text Box 29"/>
            <p:cNvSpPr txBox="1">
              <a:spLocks noChangeArrowheads="1"/>
            </p:cNvSpPr>
            <p:nvPr/>
          </p:nvSpPr>
          <p:spPr bwMode="auto">
            <a:xfrm>
              <a:off x="6372000" y="2276872"/>
              <a:ext cx="2520000" cy="584775"/>
            </a:xfrm>
            <a:prstGeom prst="rect">
              <a:avLst/>
            </a:prstGeom>
            <a:noFill/>
            <a:ln w="9525">
              <a:noFill/>
              <a:miter lim="800000"/>
              <a:headEnd/>
              <a:tailEnd/>
            </a:ln>
          </p:spPr>
          <p:txBody>
            <a:bodyPr wrap="none">
              <a:spAutoFit/>
            </a:bodyPr>
            <a:lstStyle/>
            <a:p>
              <a:r>
                <a:rPr lang="en-US" sz="1600" dirty="0">
                  <a:solidFill>
                    <a:prstClr val="black"/>
                  </a:solidFill>
                  <a:latin typeface="Arial Rounded MT Bold" pitchFamily="34" charset="0"/>
                </a:rPr>
                <a:t> </a:t>
              </a:r>
              <a:r>
                <a:rPr lang="en-US" sz="1600" dirty="0" smtClean="0">
                  <a:solidFill>
                    <a:srgbClr val="FF0000"/>
                  </a:solidFill>
                  <a:latin typeface="Arial Rounded MT Bold" pitchFamily="34" charset="0"/>
                </a:rPr>
                <a:t>BMC1597</a:t>
              </a:r>
            </a:p>
            <a:p>
              <a:r>
                <a:rPr lang="en-US" sz="1600" dirty="0" smtClean="0">
                  <a:solidFill>
                    <a:srgbClr val="FF0000"/>
                  </a:solidFill>
                  <a:latin typeface="Arial Rounded MT Bold" pitchFamily="34" charset="0"/>
                </a:rPr>
                <a:t> (</a:t>
              </a:r>
              <a:r>
                <a:rPr lang="en-US" sz="1400" dirty="0" smtClean="0">
                  <a:solidFill>
                    <a:srgbClr val="FF0000"/>
                  </a:solidFill>
                  <a:latin typeface="Arial Rounded MT Bold" pitchFamily="34" charset="0"/>
                </a:rPr>
                <a:t>Positive In </a:t>
              </a:r>
              <a:r>
                <a:rPr lang="en-US" sz="1400" dirty="0">
                  <a:solidFill>
                    <a:srgbClr val="FF0000"/>
                  </a:solidFill>
                  <a:latin typeface="Arial Rounded MT Bold" pitchFamily="34" charset="0"/>
                </a:rPr>
                <a:t>– </a:t>
              </a:r>
              <a:r>
                <a:rPr lang="en-US" sz="1400" dirty="0" smtClean="0">
                  <a:solidFill>
                    <a:srgbClr val="FF0000"/>
                  </a:solidFill>
                  <a:latin typeface="Arial Rounded MT Bold" pitchFamily="34" charset="0"/>
                </a:rPr>
                <a:t>Dual Out)</a:t>
              </a:r>
              <a:endParaRPr lang="en-US" sz="1400" dirty="0">
                <a:solidFill>
                  <a:srgbClr val="FF0000"/>
                </a:solidFill>
                <a:latin typeface="Arial Rounded MT Bold" pitchFamily="34" charset="0"/>
              </a:endParaRPr>
            </a:p>
          </p:txBody>
        </p:sp>
        <p:sp>
          <p:nvSpPr>
            <p:cNvPr id="31" name="Text Box 31"/>
            <p:cNvSpPr txBox="1">
              <a:spLocks noChangeArrowheads="1"/>
            </p:cNvSpPr>
            <p:nvPr/>
          </p:nvSpPr>
          <p:spPr bwMode="auto">
            <a:xfrm>
              <a:off x="6372000" y="1034589"/>
              <a:ext cx="2520000" cy="584775"/>
            </a:xfrm>
            <a:prstGeom prst="rect">
              <a:avLst/>
            </a:prstGeom>
            <a:noFill/>
            <a:ln w="9525">
              <a:noFill/>
              <a:miter lim="800000"/>
              <a:headEnd/>
              <a:tailEnd/>
            </a:ln>
          </p:spPr>
          <p:txBody>
            <a:bodyPr wrap="none">
              <a:spAutoFit/>
            </a:bodyPr>
            <a:lstStyle/>
            <a:p>
              <a:r>
                <a:rPr lang="en-US" sz="1600" dirty="0" smtClean="0">
                  <a:solidFill>
                    <a:srgbClr val="FF0000"/>
                  </a:solidFill>
                  <a:latin typeface="Arial Rounded MT Bold" pitchFamily="34" charset="0"/>
                </a:rPr>
                <a:t>BMC1595 </a:t>
              </a:r>
            </a:p>
            <a:p>
              <a:r>
                <a:rPr lang="en-US" sz="1600" dirty="0" smtClean="0">
                  <a:solidFill>
                    <a:srgbClr val="FF0000"/>
                  </a:solidFill>
                  <a:latin typeface="Arial Rounded MT Bold" pitchFamily="34" charset="0"/>
                </a:rPr>
                <a:t>(</a:t>
              </a:r>
              <a:r>
                <a:rPr lang="en-US" sz="1400" dirty="0" smtClean="0">
                  <a:solidFill>
                    <a:srgbClr val="FF0000"/>
                  </a:solidFill>
                  <a:latin typeface="Arial Rounded MT Bold" pitchFamily="34" charset="0"/>
                </a:rPr>
                <a:t>Negative In </a:t>
              </a:r>
              <a:r>
                <a:rPr lang="en-US" sz="1400" dirty="0">
                  <a:solidFill>
                    <a:srgbClr val="FF0000"/>
                  </a:solidFill>
                  <a:latin typeface="Arial Rounded MT Bold" pitchFamily="34" charset="0"/>
                </a:rPr>
                <a:t>– </a:t>
              </a:r>
              <a:r>
                <a:rPr lang="en-US" sz="1400" dirty="0" smtClean="0">
                  <a:solidFill>
                    <a:srgbClr val="FF0000"/>
                  </a:solidFill>
                  <a:latin typeface="Arial Rounded MT Bold" pitchFamily="34" charset="0"/>
                </a:rPr>
                <a:t>Negative Out)</a:t>
              </a:r>
              <a:endParaRPr lang="en-US" sz="1400" dirty="0">
                <a:solidFill>
                  <a:srgbClr val="FF0000"/>
                </a:solidFill>
                <a:latin typeface="Arial Rounded MT Bold" pitchFamily="34" charset="0"/>
              </a:endParaRPr>
            </a:p>
          </p:txBody>
        </p:sp>
        <p:sp>
          <p:nvSpPr>
            <p:cNvPr id="32" name="Text Box 32"/>
            <p:cNvSpPr txBox="1">
              <a:spLocks noChangeArrowheads="1"/>
            </p:cNvSpPr>
            <p:nvPr/>
          </p:nvSpPr>
          <p:spPr bwMode="auto">
            <a:xfrm>
              <a:off x="6371999" y="2924944"/>
              <a:ext cx="2520000" cy="553998"/>
            </a:xfrm>
            <a:prstGeom prst="rect">
              <a:avLst/>
            </a:prstGeom>
            <a:noFill/>
            <a:ln w="9525">
              <a:noFill/>
              <a:miter lim="800000"/>
              <a:headEnd/>
              <a:tailEnd/>
            </a:ln>
          </p:spPr>
          <p:txBody>
            <a:bodyPr wrap="none">
              <a:spAutoFit/>
            </a:bodyPr>
            <a:lstStyle/>
            <a:p>
              <a:r>
                <a:rPr lang="en-US" sz="1600" dirty="0" smtClean="0">
                  <a:solidFill>
                    <a:prstClr val="black"/>
                  </a:solidFill>
                  <a:latin typeface="Arial Rounded MT Bold" pitchFamily="34" charset="0"/>
                </a:rPr>
                <a:t>BMC1598</a:t>
              </a:r>
              <a:endParaRPr lang="en-US" sz="1600" dirty="0">
                <a:solidFill>
                  <a:prstClr val="black"/>
                </a:solidFill>
                <a:latin typeface="Arial Rounded MT Bold" pitchFamily="34" charset="0"/>
              </a:endParaRPr>
            </a:p>
            <a:p>
              <a:r>
                <a:rPr lang="en-US" sz="1400" dirty="0" smtClean="0">
                  <a:solidFill>
                    <a:prstClr val="black"/>
                  </a:solidFill>
                  <a:latin typeface="Arial Rounded MT Bold" pitchFamily="34" charset="0"/>
                </a:rPr>
                <a:t>(Negative In </a:t>
              </a:r>
              <a:r>
                <a:rPr lang="en-US" sz="1400" dirty="0">
                  <a:solidFill>
                    <a:prstClr val="black"/>
                  </a:solidFill>
                  <a:latin typeface="Arial Rounded MT Bold" pitchFamily="34" charset="0"/>
                </a:rPr>
                <a:t>– Dual </a:t>
              </a:r>
              <a:r>
                <a:rPr lang="en-US" sz="1400" dirty="0" smtClean="0">
                  <a:solidFill>
                    <a:prstClr val="black"/>
                  </a:solidFill>
                  <a:latin typeface="Arial Rounded MT Bold" pitchFamily="34" charset="0"/>
                </a:rPr>
                <a:t>Out)</a:t>
              </a:r>
              <a:endParaRPr lang="en-US" sz="1400" dirty="0">
                <a:solidFill>
                  <a:prstClr val="black"/>
                </a:solidFill>
                <a:latin typeface="Arial Rounded MT Bold" pitchFamily="34" charset="0"/>
              </a:endParaRPr>
            </a:p>
          </p:txBody>
        </p:sp>
        <p:pic>
          <p:nvPicPr>
            <p:cNvPr id="1026" name="Picture 2"/>
            <p:cNvPicPr>
              <a:picLocks noChangeAspect="1" noChangeArrowheads="1"/>
            </p:cNvPicPr>
            <p:nvPr/>
          </p:nvPicPr>
          <p:blipFill>
            <a:blip r:embed="rId9" cstate="print"/>
            <a:srcRect/>
            <a:stretch>
              <a:fillRect/>
            </a:stretch>
          </p:blipFill>
          <p:spPr bwMode="auto">
            <a:xfrm>
              <a:off x="5220000" y="3565880"/>
              <a:ext cx="1103818" cy="583200"/>
            </a:xfrm>
            <a:prstGeom prst="rect">
              <a:avLst/>
            </a:prstGeom>
            <a:noFill/>
            <a:ln w="9525">
              <a:noFill/>
              <a:miter lim="800000"/>
              <a:headEnd/>
              <a:tailEnd/>
            </a:ln>
            <a:effectLst/>
          </p:spPr>
        </p:pic>
        <p:sp>
          <p:nvSpPr>
            <p:cNvPr id="36" name="Text Box 32"/>
            <p:cNvSpPr txBox="1">
              <a:spLocks noChangeArrowheads="1"/>
            </p:cNvSpPr>
            <p:nvPr/>
          </p:nvSpPr>
          <p:spPr bwMode="auto">
            <a:xfrm>
              <a:off x="6372000" y="3573016"/>
              <a:ext cx="2520000" cy="553998"/>
            </a:xfrm>
            <a:prstGeom prst="rect">
              <a:avLst/>
            </a:prstGeom>
            <a:noFill/>
            <a:ln w="9525">
              <a:noFill/>
              <a:miter lim="800000"/>
              <a:headEnd/>
              <a:tailEnd/>
            </a:ln>
          </p:spPr>
          <p:txBody>
            <a:bodyPr wrap="none">
              <a:spAutoFit/>
            </a:bodyPr>
            <a:lstStyle/>
            <a:p>
              <a:r>
                <a:rPr lang="en-US" sz="1600" dirty="0" smtClean="0">
                  <a:solidFill>
                    <a:srgbClr val="FF0000"/>
                  </a:solidFill>
                  <a:latin typeface="Arial Rounded MT Bold" pitchFamily="34" charset="0"/>
                </a:rPr>
                <a:t>BMC1513</a:t>
              </a:r>
              <a:endParaRPr lang="en-US" sz="1600" dirty="0">
                <a:solidFill>
                  <a:srgbClr val="FF0000"/>
                </a:solidFill>
                <a:latin typeface="Arial Rounded MT Bold" pitchFamily="34" charset="0"/>
              </a:endParaRPr>
            </a:p>
            <a:p>
              <a:r>
                <a:rPr lang="en-US" sz="1400" dirty="0" smtClean="0">
                  <a:solidFill>
                    <a:srgbClr val="FF0000"/>
                  </a:solidFill>
                  <a:latin typeface="Arial Rounded MT Bold" pitchFamily="34" charset="0"/>
                </a:rPr>
                <a:t>(Negative In </a:t>
              </a:r>
              <a:r>
                <a:rPr lang="en-US" sz="1400" dirty="0">
                  <a:solidFill>
                    <a:srgbClr val="FF0000"/>
                  </a:solidFill>
                  <a:latin typeface="Arial Rounded MT Bold" pitchFamily="34" charset="0"/>
                </a:rPr>
                <a:t>– </a:t>
              </a:r>
              <a:r>
                <a:rPr lang="en-US" sz="1400" dirty="0" smtClean="0">
                  <a:solidFill>
                    <a:srgbClr val="FF0000"/>
                  </a:solidFill>
                  <a:latin typeface="Arial Rounded MT Bold" pitchFamily="34" charset="0"/>
                </a:rPr>
                <a:t>Negative Out)</a:t>
              </a:r>
            </a:p>
          </p:txBody>
        </p:sp>
      </p:grpSp>
      <p:sp>
        <p:nvSpPr>
          <p:cNvPr id="20" name="Slide Number Placeholder 19"/>
          <p:cNvSpPr>
            <a:spLocks noGrp="1"/>
          </p:cNvSpPr>
          <p:nvPr>
            <p:ph type="sldNum" sz="quarter" idx="13"/>
          </p:nvPr>
        </p:nvSpPr>
        <p:spPr/>
        <p:txBody>
          <a:bodyPr/>
          <a:lstStyle/>
          <a:p>
            <a:fld id="{4A25DDA1-8321-48AA-B72A-57DD9D18B8CF}" type="slidenum">
              <a:rPr lang="en-SG" smtClean="0">
                <a:solidFill>
                  <a:srgbClr val="C4C3AA">
                    <a:lumMod val="75000"/>
                  </a:srgbClr>
                </a:solidFill>
              </a:rPr>
              <a:pPr/>
              <a:t>15</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Voltage amplifier ASICs</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16</a:t>
            </a:fld>
            <a:endParaRPr lang="en-SG" dirty="0">
              <a:solidFill>
                <a:srgbClr val="C4C3AA">
                  <a:lumMod val="75000"/>
                </a:srgbClr>
              </a:solidFill>
            </a:endParaRPr>
          </a:p>
        </p:txBody>
      </p:sp>
      <p:pic>
        <p:nvPicPr>
          <p:cNvPr id="210946" name="Picture 2"/>
          <p:cNvPicPr>
            <a:picLocks noGrp="1" noChangeAspect="1" noChangeArrowheads="1"/>
          </p:cNvPicPr>
          <p:nvPr>
            <p:ph idx="1"/>
          </p:nvPr>
        </p:nvPicPr>
        <p:blipFill>
          <a:blip r:embed="rId2" cstate="print"/>
          <a:srcRect/>
          <a:stretch>
            <a:fillRect/>
          </a:stretch>
        </p:blipFill>
        <p:spPr bwMode="auto">
          <a:xfrm>
            <a:off x="0" y="5049320"/>
            <a:ext cx="3050093" cy="1368000"/>
          </a:xfrm>
          <a:prstGeom prst="rect">
            <a:avLst/>
          </a:prstGeom>
          <a:noFill/>
          <a:ln w="9525">
            <a:noFill/>
            <a:miter lim="800000"/>
            <a:headEnd/>
            <a:tailEnd/>
          </a:ln>
        </p:spPr>
      </p:pic>
      <p:pic>
        <p:nvPicPr>
          <p:cNvPr id="7" name="Picture 3" descr="C:\Users\Administrator\menka\docs\ASIC_data\Anusparsh\ANUSPARSh-III\ansp3_vamp.jpg"/>
          <p:cNvPicPr>
            <a:picLocks noChangeAspect="1" noChangeArrowheads="1"/>
          </p:cNvPicPr>
          <p:nvPr/>
        </p:nvPicPr>
        <p:blipFill>
          <a:blip r:embed="rId3" cstate="print"/>
          <a:srcRect/>
          <a:stretch>
            <a:fillRect/>
          </a:stretch>
        </p:blipFill>
        <p:spPr bwMode="auto">
          <a:xfrm>
            <a:off x="5738642" y="720000"/>
            <a:ext cx="1400100" cy="1800000"/>
          </a:xfrm>
          <a:prstGeom prst="rect">
            <a:avLst/>
          </a:prstGeom>
          <a:noFill/>
        </p:spPr>
      </p:pic>
      <p:pic>
        <p:nvPicPr>
          <p:cNvPr id="8" name="Picture 2" descr="C:\Users\Administrator\menka\docs\ASIC_data\Anusparsh\ANUSPARSh-III\ansp3_dsc.jpg"/>
          <p:cNvPicPr>
            <a:picLocks noChangeAspect="1" noChangeArrowheads="1"/>
          </p:cNvPicPr>
          <p:nvPr/>
        </p:nvPicPr>
        <p:blipFill>
          <a:blip r:embed="rId4" cstate="print"/>
          <a:srcRect/>
          <a:stretch>
            <a:fillRect/>
          </a:stretch>
        </p:blipFill>
        <p:spPr bwMode="auto">
          <a:xfrm>
            <a:off x="7250810" y="720000"/>
            <a:ext cx="1815507" cy="1800000"/>
          </a:xfrm>
          <a:prstGeom prst="rect">
            <a:avLst/>
          </a:prstGeom>
          <a:noFill/>
        </p:spPr>
      </p:pic>
      <p:sp>
        <p:nvSpPr>
          <p:cNvPr id="9" name="TextBox 12"/>
          <p:cNvSpPr txBox="1"/>
          <p:nvPr/>
        </p:nvSpPr>
        <p:spPr>
          <a:xfrm>
            <a:off x="5781766" y="1295961"/>
            <a:ext cx="1296000" cy="830997"/>
          </a:xfrm>
          <a:prstGeom prst="rect">
            <a:avLst/>
          </a:prstGeom>
          <a:noFill/>
        </p:spPr>
        <p:txBody>
          <a:bodyPr wrap="square" rtlCol="0">
            <a:spAutoFit/>
          </a:bodyPr>
          <a:lstStyle/>
          <a:p>
            <a:r>
              <a:rPr lang="en-US" sz="1200" dirty="0" smtClean="0">
                <a:latin typeface="Arial Rounded MT Bold" pitchFamily="34" charset="0"/>
              </a:rPr>
              <a:t>SOIC-28</a:t>
            </a:r>
          </a:p>
          <a:p>
            <a:r>
              <a:rPr lang="en-US" sz="1200" dirty="0" smtClean="0">
                <a:latin typeface="Arial Rounded MT Bold" pitchFamily="34" charset="0"/>
              </a:rPr>
              <a:t>package</a:t>
            </a:r>
          </a:p>
          <a:p>
            <a:r>
              <a:rPr lang="en-US" sz="1200" dirty="0" smtClean="0">
                <a:latin typeface="Arial Rounded MT Bold" pitchFamily="34" charset="0"/>
              </a:rPr>
              <a:t>(11mmx18mm)</a:t>
            </a:r>
          </a:p>
        </p:txBody>
      </p:sp>
      <p:sp>
        <p:nvSpPr>
          <p:cNvPr id="10" name="TextBox 12"/>
          <p:cNvSpPr txBox="1"/>
          <p:nvPr/>
        </p:nvSpPr>
        <p:spPr>
          <a:xfrm>
            <a:off x="7538986" y="1295961"/>
            <a:ext cx="1296000" cy="646331"/>
          </a:xfrm>
          <a:prstGeom prst="rect">
            <a:avLst/>
          </a:prstGeom>
          <a:noFill/>
        </p:spPr>
        <p:txBody>
          <a:bodyPr wrap="square" rtlCol="0">
            <a:spAutoFit/>
          </a:bodyPr>
          <a:lstStyle/>
          <a:p>
            <a:r>
              <a:rPr lang="en-US" sz="1200" dirty="0" smtClean="0">
                <a:latin typeface="Arial Rounded MT Bold" pitchFamily="34" charset="0"/>
              </a:rPr>
              <a:t>CLCC-44</a:t>
            </a:r>
          </a:p>
          <a:p>
            <a:r>
              <a:rPr lang="en-US" sz="1200" dirty="0" smtClean="0">
                <a:latin typeface="Arial Rounded MT Bold" pitchFamily="34" charset="0"/>
              </a:rPr>
              <a:t>package</a:t>
            </a:r>
          </a:p>
          <a:p>
            <a:r>
              <a:rPr lang="en-US" sz="1200" dirty="0" smtClean="0">
                <a:latin typeface="Arial Rounded MT Bold" pitchFamily="34" charset="0"/>
              </a:rPr>
              <a:t>(16mmx16mm)</a:t>
            </a:r>
          </a:p>
        </p:txBody>
      </p:sp>
      <p:sp>
        <p:nvSpPr>
          <p:cNvPr id="11" name="Rectangle 10"/>
          <p:cNvSpPr/>
          <p:nvPr/>
        </p:nvSpPr>
        <p:spPr>
          <a:xfrm>
            <a:off x="0" y="6223360"/>
            <a:ext cx="1872629" cy="230832"/>
          </a:xfrm>
          <a:prstGeom prst="rect">
            <a:avLst/>
          </a:prstGeom>
        </p:spPr>
        <p:txBody>
          <a:bodyPr wrap="none">
            <a:spAutoFit/>
          </a:bodyPr>
          <a:lstStyle/>
          <a:p>
            <a:pPr algn="ctr" fontAlgn="auto">
              <a:spcBef>
                <a:spcPts val="0"/>
              </a:spcBef>
              <a:spcAft>
                <a:spcPts val="0"/>
              </a:spcAft>
              <a:defRPr/>
            </a:pPr>
            <a:r>
              <a:rPr lang="en-US" sz="900" dirty="0" smtClean="0">
                <a:solidFill>
                  <a:srgbClr val="002060"/>
                </a:solidFill>
                <a:latin typeface="Arial Rounded MT Bold" pitchFamily="34" charset="0"/>
              </a:rPr>
              <a:t>0.35</a:t>
            </a:r>
            <a:r>
              <a:rPr lang="en-US" sz="900" dirty="0" smtClean="0">
                <a:solidFill>
                  <a:srgbClr val="002060"/>
                </a:solidFill>
                <a:latin typeface="Arial Rounded MT Bold" pitchFamily="34" charset="0"/>
                <a:sym typeface="Symbol"/>
              </a:rPr>
              <a:t></a:t>
            </a:r>
            <a:r>
              <a:rPr lang="en-US" sz="900" dirty="0" smtClean="0">
                <a:solidFill>
                  <a:srgbClr val="002060"/>
                </a:solidFill>
                <a:latin typeface="Arial Rounded MT Bold" pitchFamily="34" charset="0"/>
              </a:rPr>
              <a:t>m SiGe BiCMOS process</a:t>
            </a:r>
            <a:endParaRPr lang="en-IN" sz="900" dirty="0">
              <a:solidFill>
                <a:srgbClr val="002060"/>
              </a:solidFill>
              <a:latin typeface="Arial Rounded MT Bold" pitchFamily="34" charset="0"/>
            </a:endParaRPr>
          </a:p>
        </p:txBody>
      </p:sp>
      <p:sp>
        <p:nvSpPr>
          <p:cNvPr id="12" name="Content Placeholder 2"/>
          <p:cNvSpPr txBox="1">
            <a:spLocks/>
          </p:cNvSpPr>
          <p:nvPr/>
        </p:nvSpPr>
        <p:spPr bwMode="auto">
          <a:xfrm>
            <a:off x="18000" y="720000"/>
            <a:ext cx="5634120" cy="3717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marL="342900" indent="-342900" fontAlgn="base">
              <a:lnSpc>
                <a:spcPct val="120000"/>
              </a:lnSpc>
              <a:spcAft>
                <a:spcPct val="0"/>
              </a:spcAft>
              <a:buClr>
                <a:schemeClr val="tx1"/>
              </a:buClr>
              <a:buSzPct val="60000"/>
              <a:buFont typeface="Wingdings" pitchFamily="2" charset="2"/>
              <a:buChar char="u"/>
            </a:pPr>
            <a:r>
              <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rPr>
              <a:t>An 8-channel AFE board using two, 4-channel preamplifier and  one, 8-channel </a:t>
            </a:r>
            <a:r>
              <a:rPr lang="en-IN" sz="1700" kern="0" dirty="0" smtClean="0">
                <a:latin typeface="Arial Rounded MT Bold" pitchFamily="34" charset="0"/>
              </a:rPr>
              <a:t>discriminator ASICs designed, fabricated and extensively tested on RPC test stands at BARC and TIFR.</a:t>
            </a:r>
          </a:p>
          <a:p>
            <a:pPr marL="342900" lvl="0" indent="-342900" fontAlgn="base">
              <a:lnSpc>
                <a:spcPct val="120000"/>
              </a:lnSpc>
              <a:spcAft>
                <a:spcPct val="0"/>
              </a:spcAft>
              <a:buClr>
                <a:schemeClr val="tx1"/>
              </a:buClr>
              <a:buSzPct val="60000"/>
              <a:buFont typeface="Wingdings" pitchFamily="2" charset="2"/>
              <a:buChar char="u"/>
            </a:pPr>
            <a:r>
              <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rPr>
              <a:t>Horizontal mounting in the RPC tray agreed upon for th</a:t>
            </a:r>
            <a:r>
              <a:rPr lang="en-IN" sz="1700" kern="0" noProof="0" dirty="0" smtClean="0">
                <a:latin typeface="Arial Rounded MT Bold" pitchFamily="34" charset="0"/>
              </a:rPr>
              <a:t>e </a:t>
            </a:r>
            <a:r>
              <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rPr>
              <a:t>Engineering Module</a:t>
            </a:r>
            <a:r>
              <a:rPr kumimoji="0" lang="en-IN" sz="1700" b="0" i="0" u="none" strike="noStrike" kern="0" cap="none" spc="0" normalizeH="0" noProof="0" dirty="0" smtClean="0">
                <a:ln>
                  <a:noFill/>
                </a:ln>
                <a:solidFill>
                  <a:schemeClr val="tx1"/>
                </a:solidFill>
                <a:uLnTx/>
                <a:uFillTx/>
                <a:latin typeface="Arial Rounded MT Bold" pitchFamily="34" charset="0"/>
                <a:ea typeface="+mn-ea"/>
                <a:cs typeface="+mn-cs"/>
              </a:rPr>
              <a:t> as the  board dimension couldn’t reduced below</a:t>
            </a:r>
            <a:r>
              <a:rPr lang="en-IN" sz="1700" kern="0" dirty="0" smtClean="0">
                <a:latin typeface="Arial Rounded MT Bold" pitchFamily="34" charset="0"/>
              </a:rPr>
              <a:t> 200mm </a:t>
            </a:r>
            <a:r>
              <a:rPr lang="en-IN" sz="1700" kern="0" dirty="0" smtClean="0">
                <a:latin typeface="Arial Rounded MT Bold" pitchFamily="34" charset="0"/>
                <a:sym typeface="Symbol"/>
              </a:rPr>
              <a:t></a:t>
            </a:r>
            <a:r>
              <a:rPr lang="en-IN" sz="1700" kern="0" dirty="0" smtClean="0">
                <a:latin typeface="Arial Rounded MT Bold" pitchFamily="34" charset="0"/>
              </a:rPr>
              <a:t> 45mm.</a:t>
            </a:r>
            <a:endPar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endParaRPr>
          </a:p>
          <a:p>
            <a:pPr marL="342900" marR="0" lvl="0" indent="-342900" algn="l" defTabSz="914400" rtl="0" eaLnBrk="1" fontAlgn="base" latinLnBrk="0" hangingPunct="1">
              <a:lnSpc>
                <a:spcPct val="120000"/>
              </a:lnSpc>
              <a:spcBef>
                <a:spcPts val="0"/>
              </a:spcBef>
              <a:spcAft>
                <a:spcPct val="0"/>
              </a:spcAft>
              <a:buClr>
                <a:schemeClr val="tx1"/>
              </a:buClr>
              <a:buSzPct val="60000"/>
              <a:buFont typeface="Wingdings" pitchFamily="2" charset="2"/>
              <a:buChar char="u"/>
              <a:tabLst/>
              <a:defRPr/>
            </a:pPr>
            <a:r>
              <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rPr>
              <a:t>Small volume order for the ASIC chipset in QFN package and boards produced.</a:t>
            </a:r>
          </a:p>
          <a:p>
            <a:pPr marL="342900" marR="0" lvl="0" indent="-342900" algn="l" defTabSz="914400" rtl="0" eaLnBrk="1" fontAlgn="base" latinLnBrk="0" hangingPunct="1">
              <a:lnSpc>
                <a:spcPct val="120000"/>
              </a:lnSpc>
              <a:spcBef>
                <a:spcPts val="0"/>
              </a:spcBef>
              <a:spcAft>
                <a:spcPct val="0"/>
              </a:spcAft>
              <a:buClr>
                <a:schemeClr val="tx1"/>
              </a:buClr>
              <a:buSzPct val="60000"/>
              <a:buFont typeface="Wingdings" pitchFamily="2" charset="2"/>
              <a:buChar char="u"/>
              <a:tabLst/>
              <a:defRPr/>
            </a:pPr>
            <a:r>
              <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rPr>
              <a:t>Chip packing options, board manufacturer</a:t>
            </a:r>
            <a:r>
              <a:rPr kumimoji="0" lang="en-IN" sz="1700" b="0" i="0" u="none" strike="noStrike" kern="0" cap="none" spc="0" normalizeH="0" noProof="0" dirty="0" smtClean="0">
                <a:ln>
                  <a:noFill/>
                </a:ln>
                <a:solidFill>
                  <a:schemeClr val="tx1"/>
                </a:solidFill>
                <a:uLnTx/>
                <a:uFillTx/>
                <a:latin typeface="Arial Rounded MT Bold" pitchFamily="34" charset="0"/>
                <a:ea typeface="+mn-ea"/>
                <a:cs typeface="+mn-cs"/>
              </a:rPr>
              <a:t> development</a:t>
            </a:r>
            <a:r>
              <a:rPr kumimoji="0" lang="en-IN" sz="1700" b="0" i="0" u="none" strike="noStrike" kern="0" cap="none" spc="0" normalizeH="0" baseline="0" noProof="0" dirty="0" smtClean="0">
                <a:ln>
                  <a:noFill/>
                </a:ln>
                <a:solidFill>
                  <a:schemeClr val="tx1"/>
                </a:solidFill>
                <a:uLnTx/>
                <a:uFillTx/>
                <a:latin typeface="Arial Rounded MT Bold" pitchFamily="34" charset="0"/>
                <a:ea typeface="+mn-ea"/>
                <a:cs typeface="+mn-cs"/>
              </a:rPr>
              <a:t>, automatic assembly lines and test equipment are being planned.</a:t>
            </a:r>
          </a:p>
        </p:txBody>
      </p:sp>
      <p:pic>
        <p:nvPicPr>
          <p:cNvPr id="14" name="Picture 13" descr="DSC_1078a.jpg"/>
          <p:cNvPicPr>
            <a:picLocks noChangeAspect="1"/>
          </p:cNvPicPr>
          <p:nvPr/>
        </p:nvPicPr>
        <p:blipFill>
          <a:blip r:embed="rId5" cstate="print"/>
          <a:srcRect l="31082" t="20496" r="34535" b="44836"/>
          <a:stretch>
            <a:fillRect/>
          </a:stretch>
        </p:blipFill>
        <p:spPr>
          <a:xfrm>
            <a:off x="7236296" y="2556000"/>
            <a:ext cx="1800000" cy="1630938"/>
          </a:xfrm>
          <a:prstGeom prst="rect">
            <a:avLst/>
          </a:prstGeom>
        </p:spPr>
      </p:pic>
      <p:pic>
        <p:nvPicPr>
          <p:cNvPr id="15" name="Picture 14" descr="DSC_1080a.jpg"/>
          <p:cNvPicPr>
            <a:picLocks noChangeAspect="1"/>
          </p:cNvPicPr>
          <p:nvPr/>
        </p:nvPicPr>
        <p:blipFill>
          <a:blip r:embed="rId6" cstate="print"/>
          <a:srcRect l="38064" t="38070" r="45901" b="37142"/>
          <a:stretch>
            <a:fillRect/>
          </a:stretch>
        </p:blipFill>
        <p:spPr>
          <a:xfrm>
            <a:off x="5508104" y="2556000"/>
            <a:ext cx="1800000" cy="1677533"/>
          </a:xfrm>
          <a:prstGeom prst="rect">
            <a:avLst/>
          </a:prstGeom>
        </p:spPr>
      </p:pic>
      <p:pic>
        <p:nvPicPr>
          <p:cNvPr id="16" name="Picture 15" descr="DSC_1072.JPG"/>
          <p:cNvPicPr>
            <a:picLocks noChangeAspect="1"/>
          </p:cNvPicPr>
          <p:nvPr/>
        </p:nvPicPr>
        <p:blipFill>
          <a:blip r:embed="rId7" cstate="print"/>
          <a:srcRect l="5784" t="41057" r="3856" b="27786"/>
          <a:stretch>
            <a:fillRect/>
          </a:stretch>
        </p:blipFill>
        <p:spPr>
          <a:xfrm>
            <a:off x="3059832" y="5076000"/>
            <a:ext cx="5973355" cy="1368000"/>
          </a:xfrm>
          <a:prstGeom prst="rect">
            <a:avLst/>
          </a:prstGeom>
        </p:spPr>
      </p:pic>
      <p:sp>
        <p:nvSpPr>
          <p:cNvPr id="17" name="TextBox 12"/>
          <p:cNvSpPr txBox="1"/>
          <p:nvPr/>
        </p:nvSpPr>
        <p:spPr>
          <a:xfrm>
            <a:off x="5940152" y="3060000"/>
            <a:ext cx="900000" cy="461665"/>
          </a:xfrm>
          <a:prstGeom prst="rect">
            <a:avLst/>
          </a:prstGeom>
          <a:noFill/>
        </p:spPr>
        <p:txBody>
          <a:bodyPr wrap="square" rtlCol="0">
            <a:spAutoFit/>
          </a:bodyPr>
          <a:lstStyle/>
          <a:p>
            <a:r>
              <a:rPr lang="en-US" sz="1200" dirty="0" smtClean="0">
                <a:latin typeface="Arial Rounded MT Bold" pitchFamily="34" charset="0"/>
              </a:rPr>
              <a:t>QFN-48</a:t>
            </a:r>
          </a:p>
          <a:p>
            <a:r>
              <a:rPr lang="en-US" sz="1200" dirty="0" smtClean="0">
                <a:latin typeface="Arial Rounded MT Bold" pitchFamily="34" charset="0"/>
              </a:rPr>
              <a:t>package</a:t>
            </a:r>
          </a:p>
        </p:txBody>
      </p:sp>
      <p:sp>
        <p:nvSpPr>
          <p:cNvPr id="18" name="TextBox 12"/>
          <p:cNvSpPr txBox="1"/>
          <p:nvPr/>
        </p:nvSpPr>
        <p:spPr>
          <a:xfrm>
            <a:off x="7704448" y="3060000"/>
            <a:ext cx="900000" cy="461665"/>
          </a:xfrm>
          <a:prstGeom prst="rect">
            <a:avLst/>
          </a:prstGeom>
          <a:noFill/>
        </p:spPr>
        <p:txBody>
          <a:bodyPr wrap="square" rtlCol="0">
            <a:spAutoFit/>
          </a:bodyPr>
          <a:lstStyle/>
          <a:p>
            <a:r>
              <a:rPr lang="en-US" sz="1200" dirty="0" smtClean="0">
                <a:latin typeface="Arial Rounded MT Bold" pitchFamily="34" charset="0"/>
              </a:rPr>
              <a:t>QFN-48</a:t>
            </a:r>
          </a:p>
          <a:p>
            <a:r>
              <a:rPr lang="en-US" sz="1200" dirty="0" smtClean="0">
                <a:latin typeface="Arial Rounded MT Bold" pitchFamily="34" charset="0"/>
              </a:rPr>
              <a:t>package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print">
            <a:extLst>
              <a:ext uri="{28A0092B-C50C-407E-A947-70E740481C1C}">
                <a14:useLocalDpi xmlns:a14="http://schemas.microsoft.com/office/drawing/2010/main" xmlns="" val="0"/>
              </a:ext>
            </a:extLst>
          </a:blip>
          <a:srcRect l="42199" t="2346" r="41672" b="1955"/>
          <a:stretch/>
        </p:blipFill>
        <p:spPr>
          <a:xfrm rot="16200000">
            <a:off x="3708356" y="458726"/>
            <a:ext cx="1727290" cy="9108000"/>
          </a:xfrm>
          <a:prstGeom prst="rect">
            <a:avLst/>
          </a:prstGeom>
        </p:spPr>
      </p:pic>
      <p:pic>
        <p:nvPicPr>
          <p:cNvPr id="10" name="Picture 9" descr="NINO Board.JPG"/>
          <p:cNvPicPr>
            <a:picLocks noChangeAspect="1"/>
          </p:cNvPicPr>
          <p:nvPr/>
        </p:nvPicPr>
        <p:blipFill>
          <a:blip r:embed="rId3" cstate="print"/>
          <a:srcRect t="4595" b="2297"/>
          <a:stretch>
            <a:fillRect/>
          </a:stretch>
        </p:blipFill>
        <p:spPr>
          <a:xfrm rot="10800000">
            <a:off x="18000" y="4149080"/>
            <a:ext cx="9108000" cy="2306615"/>
          </a:xfrm>
          <a:prstGeom prst="rect">
            <a:avLst/>
          </a:prstGeom>
        </p:spPr>
      </p:pic>
      <p:sp>
        <p:nvSpPr>
          <p:cNvPr id="2" name="Title 1"/>
          <p:cNvSpPr>
            <a:spLocks noGrp="1"/>
          </p:cNvSpPr>
          <p:nvPr>
            <p:ph type="title"/>
          </p:nvPr>
        </p:nvSpPr>
        <p:spPr/>
        <p:txBody>
          <a:bodyPr>
            <a:normAutofit fontScale="90000"/>
          </a:bodyPr>
          <a:lstStyle/>
          <a:p>
            <a:r>
              <a:rPr lang="en-IN" sz="3600" dirty="0" smtClean="0"/>
              <a:t>Analog Front-End boards with NINO ASICs</a:t>
            </a:r>
            <a:endParaRPr lang="en-IN" sz="3600" dirty="0"/>
          </a:p>
        </p:txBody>
      </p:sp>
      <p:sp>
        <p:nvSpPr>
          <p:cNvPr id="13"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12" name="Picture 2"/>
          <p:cNvPicPr>
            <a:picLocks noChangeAspect="1" noChangeArrowheads="1"/>
          </p:cNvPicPr>
          <p:nvPr/>
        </p:nvPicPr>
        <p:blipFill>
          <a:blip r:embed="rId4" cstate="print"/>
          <a:srcRect t="48040" b="579"/>
          <a:stretch>
            <a:fillRect/>
          </a:stretch>
        </p:blipFill>
        <p:spPr bwMode="auto">
          <a:xfrm>
            <a:off x="18000" y="764685"/>
            <a:ext cx="9108000" cy="3321601"/>
          </a:xfrm>
          <a:prstGeom prst="rect">
            <a:avLst/>
          </a:prstGeom>
          <a:noFill/>
          <a:ln w="9525">
            <a:noFill/>
            <a:miter lim="800000"/>
            <a:headEnd/>
            <a:tailEnd/>
          </a:ln>
          <a:effectLst/>
        </p:spPr>
      </p:pic>
      <p:sp>
        <p:nvSpPr>
          <p:cNvPr id="14" name="Slide Number Placeholder 4"/>
          <p:cNvSpPr txBox="1">
            <a:spLocks/>
          </p:cNvSpPr>
          <p:nvPr/>
        </p:nvSpPr>
        <p:spPr bwMode="auto">
          <a:xfrm>
            <a:off x="8815409" y="6668400"/>
            <a:ext cx="468000" cy="288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25DDA1-8321-48AA-B72A-57DD9D18B8CF}" type="slidenum">
              <a:rPr kumimoji="0" lang="en-SG" sz="1200" b="0" i="0" u="none" strike="noStrike" kern="1200" cap="none" spc="0" normalizeH="0" baseline="0" noProof="0" smtClean="0">
                <a:ln>
                  <a:noFill/>
                </a:ln>
                <a:solidFill>
                  <a:srgbClr val="C4C3AA">
                    <a:lumMod val="75000"/>
                  </a:srgbClr>
                </a:solidFill>
                <a:effectLst>
                  <a:outerShdw blurRad="38100" dist="38100" dir="2700000" algn="tl">
                    <a:srgbClr val="000000"/>
                  </a:outerShdw>
                </a:effectLst>
                <a:uLnTx/>
                <a:uFillTx/>
                <a:latin typeface="Arial Rounded MT Bold"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SG" sz="1200" b="0" i="0" u="none" strike="noStrike" kern="1200" cap="none" spc="0" normalizeH="0" baseline="0" noProof="0" dirty="0">
              <a:ln>
                <a:noFill/>
              </a:ln>
              <a:solidFill>
                <a:srgbClr val="C4C3AA">
                  <a:lumMod val="75000"/>
                </a:srgbClr>
              </a:solidFill>
              <a:effectLst>
                <a:outerShdw blurRad="38100" dist="38100" dir="2700000" algn="tl">
                  <a:srgbClr val="000000"/>
                </a:outerShdw>
              </a:effectLst>
              <a:uLnTx/>
              <a:uFillTx/>
              <a:latin typeface="Arial Rounded MT Bold" pitchFamily="34" charset="0"/>
              <a:ea typeface="+mn-ea"/>
              <a:cs typeface="+mn-cs"/>
            </a:endParaRPr>
          </a:p>
        </p:txBody>
      </p:sp>
      <p:sp>
        <p:nvSpPr>
          <p:cNvPr id="16" name="Content Placeholder 2"/>
          <p:cNvSpPr>
            <a:spLocks noGrp="1"/>
          </p:cNvSpPr>
          <p:nvPr>
            <p:ph idx="1"/>
          </p:nvPr>
        </p:nvSpPr>
        <p:spPr>
          <a:xfrm>
            <a:off x="2123728" y="2795442"/>
            <a:ext cx="7056784" cy="824841"/>
          </a:xfrm>
        </p:spPr>
        <p:txBody>
          <a:bodyPr wrap="square">
            <a:spAutoFit/>
          </a:bodyPr>
          <a:lstStyle/>
          <a:p>
            <a:pPr>
              <a:buNone/>
            </a:pPr>
            <a:r>
              <a:rPr lang="en-IN" sz="1400" dirty="0" smtClean="0">
                <a:solidFill>
                  <a:srgbClr val="FF0000"/>
                </a:solidFill>
                <a:effectLst/>
              </a:rPr>
              <a:t>Accepts inputs from 8 pickup strips of an SRPC. </a:t>
            </a:r>
          </a:p>
          <a:p>
            <a:pPr>
              <a:buNone/>
            </a:pPr>
            <a:r>
              <a:rPr lang="en-IN" sz="1400" dirty="0" smtClean="0">
                <a:solidFill>
                  <a:srgbClr val="FF0000"/>
                </a:solidFill>
                <a:effectLst/>
              </a:rPr>
              <a:t>8 differential drivers of unity gain.</a:t>
            </a:r>
          </a:p>
          <a:p>
            <a:pPr>
              <a:buNone/>
            </a:pPr>
            <a:r>
              <a:rPr lang="en-IN" sz="1400" dirty="0" smtClean="0">
                <a:solidFill>
                  <a:srgbClr val="FF0000"/>
                </a:solidFill>
                <a:effectLst/>
              </a:rPr>
              <a:t>One NINO chip with threshold control and other accessory circuits.</a:t>
            </a:r>
          </a:p>
        </p:txBody>
      </p:sp>
      <p:sp>
        <p:nvSpPr>
          <p:cNvPr id="11" name="Slide Number Placeholder 10"/>
          <p:cNvSpPr>
            <a:spLocks noGrp="1"/>
          </p:cNvSpPr>
          <p:nvPr>
            <p:ph type="sldNum" sz="quarter" idx="13"/>
          </p:nvPr>
        </p:nvSpPr>
        <p:spPr/>
        <p:txBody>
          <a:bodyPr/>
          <a:lstStyle/>
          <a:p>
            <a:fld id="{4A25DDA1-8321-48AA-B72A-57DD9D18B8CF}" type="slidenum">
              <a:rPr lang="en-SG" smtClean="0">
                <a:solidFill>
                  <a:srgbClr val="C4C3AA">
                    <a:lumMod val="75000"/>
                  </a:srgbClr>
                </a:solidFill>
              </a:rPr>
              <a:pPr/>
              <a:t>17</a:t>
            </a:fld>
            <a:endParaRPr lang="en-SG" dirty="0">
              <a:solidFill>
                <a:srgbClr val="C4C3AA">
                  <a:lumMod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ICAL’s TDC ASIC</a:t>
            </a:r>
            <a:endParaRPr lang="en-SG" dirty="0"/>
          </a:p>
        </p:txBody>
      </p:sp>
      <p:sp>
        <p:nvSpPr>
          <p:cNvPr id="15" name="Content Placeholder 14"/>
          <p:cNvSpPr>
            <a:spLocks noGrp="1"/>
          </p:cNvSpPr>
          <p:nvPr>
            <p:ph idx="1"/>
          </p:nvPr>
        </p:nvSpPr>
        <p:spPr>
          <a:xfrm>
            <a:off x="18000" y="720000"/>
            <a:ext cx="4860000" cy="5760000"/>
          </a:xfrm>
        </p:spPr>
        <p:txBody>
          <a:bodyPr wrap="square">
            <a:normAutofit/>
          </a:bodyPr>
          <a:lstStyle/>
          <a:p>
            <a:pPr marL="216000" indent="-216000">
              <a:spcBef>
                <a:spcPts val="0"/>
              </a:spcBef>
              <a:spcAft>
                <a:spcPts val="0"/>
              </a:spcAft>
            </a:pPr>
            <a:r>
              <a:rPr lang="en-US" sz="2000" dirty="0" smtClean="0"/>
              <a:t>Principle</a:t>
            </a:r>
          </a:p>
          <a:p>
            <a:pPr marL="432000" lvl="1" indent="-216000">
              <a:spcBef>
                <a:spcPts val="0"/>
              </a:spcBef>
              <a:spcAft>
                <a:spcPts val="0"/>
              </a:spcAft>
            </a:pPr>
            <a:r>
              <a:rPr lang="en-US" sz="1800" dirty="0" smtClean="0"/>
              <a:t>Two fine TDCs to measure start/stop distance to clock edge (T1, T2)</a:t>
            </a:r>
          </a:p>
          <a:p>
            <a:pPr marL="432000" lvl="1" indent="-216000">
              <a:spcBef>
                <a:spcPts val="0"/>
              </a:spcBef>
              <a:spcAft>
                <a:spcPts val="0"/>
              </a:spcAft>
            </a:pPr>
            <a:r>
              <a:rPr lang="en-US" sz="1800" dirty="0" smtClean="0"/>
              <a:t>Coarse TDC to count the number of clocks between start and stop (T3)</a:t>
            </a:r>
          </a:p>
          <a:p>
            <a:pPr marL="432000" lvl="1" indent="-216000">
              <a:spcBef>
                <a:spcPts val="0"/>
              </a:spcBef>
              <a:spcAft>
                <a:spcPts val="600"/>
              </a:spcAft>
            </a:pPr>
            <a:r>
              <a:rPr lang="en-US" sz="1800" dirty="0" smtClean="0"/>
              <a:t>TDC output = T3+T1-T2</a:t>
            </a:r>
          </a:p>
          <a:p>
            <a:pPr marL="216000" indent="-216000">
              <a:spcBef>
                <a:spcPts val="0"/>
              </a:spcBef>
              <a:spcAft>
                <a:spcPts val="0"/>
              </a:spcAft>
            </a:pPr>
            <a:r>
              <a:rPr lang="en-US" sz="2000" dirty="0" smtClean="0"/>
              <a:t>Features and specifications</a:t>
            </a:r>
          </a:p>
          <a:p>
            <a:pPr marL="432000" lvl="1" indent="-216000">
              <a:spcBef>
                <a:spcPts val="0"/>
              </a:spcBef>
              <a:spcAft>
                <a:spcPts val="0"/>
              </a:spcAft>
            </a:pPr>
            <a:r>
              <a:rPr lang="en-US" sz="1800" dirty="0" smtClean="0"/>
              <a:t>UMC 130nm technology, QFN64 package, 3.2mm</a:t>
            </a:r>
            <a:r>
              <a:rPr lang="en-US" sz="1800" dirty="0" smtClean="0">
                <a:sym typeface="Symbol"/>
              </a:rPr>
              <a:t>3.2mm in size</a:t>
            </a:r>
            <a:endParaRPr lang="en-US" sz="1800" dirty="0" smtClean="0"/>
          </a:p>
          <a:p>
            <a:pPr marL="432000" lvl="1" indent="-216000">
              <a:spcBef>
                <a:spcPts val="0"/>
              </a:spcBef>
              <a:spcAft>
                <a:spcPts val="0"/>
              </a:spcAft>
            </a:pPr>
            <a:r>
              <a:rPr lang="en-US" sz="1800" dirty="0" smtClean="0"/>
              <a:t>Input clock: 10MHz (250MHz to DLL internally generated by PLL)</a:t>
            </a:r>
          </a:p>
          <a:p>
            <a:pPr marL="432000" lvl="1" indent="-216000">
              <a:spcBef>
                <a:spcPts val="0"/>
              </a:spcBef>
              <a:spcAft>
                <a:spcPts val="0"/>
              </a:spcAft>
            </a:pPr>
            <a:r>
              <a:rPr lang="en-US" sz="1800" dirty="0" smtClean="0"/>
              <a:t>16 hit channels, 1 trigger and 1 calibration channel</a:t>
            </a:r>
          </a:p>
          <a:p>
            <a:pPr marL="432000" lvl="1" indent="-216000">
              <a:spcBef>
                <a:spcPts val="0"/>
              </a:spcBef>
              <a:spcAft>
                <a:spcPts val="0"/>
              </a:spcAft>
            </a:pPr>
            <a:r>
              <a:rPr lang="en-US" sz="1800" dirty="0" smtClean="0"/>
              <a:t>Four paired time stamps: leading edge 65.5µs (125ps), pulse width 64ns (250ps)</a:t>
            </a:r>
          </a:p>
          <a:p>
            <a:pPr marL="432000" lvl="1" indent="-216000">
              <a:spcBef>
                <a:spcPts val="0"/>
              </a:spcBef>
              <a:spcAft>
                <a:spcPts val="0"/>
              </a:spcAft>
            </a:pPr>
            <a:r>
              <a:rPr lang="en-US" sz="1800" dirty="0" smtClean="0"/>
              <a:t>Readout buffers: 91 locations</a:t>
            </a:r>
          </a:p>
          <a:p>
            <a:pPr marL="432000" lvl="1" indent="-216000">
              <a:spcBef>
                <a:spcPts val="0"/>
              </a:spcBef>
              <a:spcAft>
                <a:spcPts val="0"/>
              </a:spcAft>
            </a:pPr>
            <a:r>
              <a:rPr lang="en-US" sz="1800" dirty="0" smtClean="0"/>
              <a:t>32-bit/hit, data on 4-and 11-line SPI bus.</a:t>
            </a:r>
          </a:p>
          <a:p>
            <a:pPr marL="432000" lvl="1" indent="-216000">
              <a:spcBef>
                <a:spcPts val="0"/>
              </a:spcBef>
              <a:spcAft>
                <a:spcPts val="0"/>
              </a:spcAft>
            </a:pPr>
            <a:r>
              <a:rPr lang="en-US" sz="1800" dirty="0" smtClean="0"/>
              <a:t>Self test features</a:t>
            </a:r>
          </a:p>
          <a:p>
            <a:pPr lvl="1">
              <a:spcBef>
                <a:spcPts val="0"/>
              </a:spcBef>
              <a:spcAft>
                <a:spcPts val="0"/>
              </a:spcAft>
            </a:pPr>
            <a:endParaRPr lang="en-US" sz="1800" dirty="0" smtClean="0"/>
          </a:p>
          <a:p>
            <a:pPr lvl="1">
              <a:spcBef>
                <a:spcPts val="0"/>
              </a:spcBef>
              <a:spcAft>
                <a:spcPts val="0"/>
              </a:spcAft>
            </a:pPr>
            <a:endParaRPr lang="en-US" sz="2200" dirty="0" smtClean="0"/>
          </a:p>
        </p:txBody>
      </p:sp>
      <p:sp>
        <p:nvSpPr>
          <p:cNvPr id="21" name="Footer Placeholder 2"/>
          <p:cNvSpPr>
            <a:spLocks noGrp="1"/>
          </p:cNvSpPr>
          <p:nvPr>
            <p:ph type="ftr" sz="quarter" idx="11"/>
          </p:nvPr>
        </p:nvSpPr>
        <p:spPr/>
        <p:txBody>
          <a:bodyPr/>
          <a:lstStyle/>
          <a:p>
            <a:r>
              <a:rPr lang="en-IN" smtClean="0"/>
              <a:t>B.Satyanarayana                    Indo-US Neutrino Collaboration Meeting, TIFR, Mumbai                    November 1, 2018</a:t>
            </a:r>
            <a:endParaRPr lang="en-SG" dirty="0"/>
          </a:p>
        </p:txBody>
      </p:sp>
      <p:grpSp>
        <p:nvGrpSpPr>
          <p:cNvPr id="2" name="Group 9"/>
          <p:cNvGrpSpPr>
            <a:grpSpLocks noChangeAspect="1"/>
          </p:cNvGrpSpPr>
          <p:nvPr/>
        </p:nvGrpSpPr>
        <p:grpSpPr>
          <a:xfrm>
            <a:off x="5070443" y="720000"/>
            <a:ext cx="4073557" cy="5760000"/>
            <a:chOff x="5256000" y="720000"/>
            <a:chExt cx="3780496" cy="5345616"/>
          </a:xfrm>
        </p:grpSpPr>
        <p:pic>
          <p:nvPicPr>
            <p:cNvPr id="9" name="Picture 2"/>
            <p:cNvPicPr>
              <a:picLocks noChangeAspect="1" noChangeArrowheads="1"/>
            </p:cNvPicPr>
            <p:nvPr/>
          </p:nvPicPr>
          <p:blipFill>
            <a:blip r:embed="rId2" cstate="print"/>
            <a:srcRect l="22149" t="15722" r="22149" b="10062"/>
            <a:stretch>
              <a:fillRect/>
            </a:stretch>
          </p:blipFill>
          <p:spPr bwMode="auto">
            <a:xfrm>
              <a:off x="5256000" y="2291862"/>
              <a:ext cx="3780000" cy="3773754"/>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l="553" t="18329" r="1660" b="10797"/>
            <a:stretch>
              <a:fillRect/>
            </a:stretch>
          </p:blipFill>
          <p:spPr bwMode="auto">
            <a:xfrm>
              <a:off x="5256496" y="720000"/>
              <a:ext cx="3780000" cy="1540324"/>
            </a:xfrm>
            <a:prstGeom prst="rect">
              <a:avLst/>
            </a:prstGeom>
            <a:noFill/>
            <a:ln w="9525">
              <a:noFill/>
              <a:miter lim="800000"/>
              <a:headEnd/>
              <a:tailEnd/>
            </a:ln>
          </p:spPr>
        </p:pic>
      </p:grpSp>
      <p:sp>
        <p:nvSpPr>
          <p:cNvPr id="8" name="Slide Number Placeholder 7"/>
          <p:cNvSpPr>
            <a:spLocks noGrp="1"/>
          </p:cNvSpPr>
          <p:nvPr>
            <p:ph type="sldNum" sz="quarter" idx="13"/>
          </p:nvPr>
        </p:nvSpPr>
        <p:spPr/>
        <p:txBody>
          <a:bodyPr/>
          <a:lstStyle/>
          <a:p>
            <a:fld id="{4A25DDA1-8321-48AA-B72A-57DD9D18B8CF}" type="slidenum">
              <a:rPr lang="en-SG" smtClean="0">
                <a:solidFill>
                  <a:srgbClr val="C4C3AA">
                    <a:lumMod val="75000"/>
                  </a:srgbClr>
                </a:solidFill>
              </a:rPr>
              <a:pPr/>
              <a:t>18</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First module of ICAL’s DFE</a:t>
            </a:r>
            <a:endParaRPr lang="en-IN" dirty="0"/>
          </a:p>
        </p:txBody>
      </p:sp>
      <p:pic>
        <p:nvPicPr>
          <p:cNvPr id="5" name="Picture Placeholder 7"/>
          <p:cNvPicPr>
            <a:picLocks noGrp="1" noChangeAspect="1"/>
          </p:cNvPicPr>
          <p:nvPr>
            <p:ph idx="1"/>
          </p:nvPr>
        </p:nvPicPr>
        <p:blipFill>
          <a:blip r:embed="rId2" cstate="print">
            <a:extLst>
              <a:ext uri="{28A0092B-C50C-407E-A947-70E740481C1C}">
                <a14:useLocalDpi xmlns="" xmlns:a14="http://schemas.microsoft.com/office/drawing/2010/main" val="0"/>
              </a:ext>
            </a:extLst>
          </a:blip>
          <a:srcRect l="17214" t="14983" r="18793" b="14269"/>
          <a:stretch>
            <a:fillRect/>
          </a:stretch>
        </p:blipFill>
        <p:spPr bwMode="auto">
          <a:xfrm>
            <a:off x="18000" y="720000"/>
            <a:ext cx="9108000" cy="5643709"/>
          </a:xfrm>
          <a:prstGeom prst="rect">
            <a:avLst/>
          </a:prstGeom>
          <a:noFill/>
          <a:ln w="9525">
            <a:noFill/>
            <a:miter lim="800000"/>
            <a:headEnd/>
            <a:tailEnd/>
          </a:ln>
          <a:effectLst/>
        </p:spPr>
      </p:pic>
      <p:sp>
        <p:nvSpPr>
          <p:cNvPr id="6" name="TextBox 5"/>
          <p:cNvSpPr txBox="1"/>
          <p:nvPr/>
        </p:nvSpPr>
        <p:spPr>
          <a:xfrm>
            <a:off x="6228184" y="3903439"/>
            <a:ext cx="2484000" cy="504000"/>
          </a:xfrm>
          <a:prstGeom prst="rect">
            <a:avLst/>
          </a:prstGeom>
          <a:noFill/>
        </p:spPr>
        <p:txBody>
          <a:bodyPr wrap="square" rtlCol="0">
            <a:spAutoFit/>
          </a:bodyPr>
          <a:lstStyle/>
          <a:p>
            <a:r>
              <a:rPr lang="en-IN" sz="2800" dirty="0" smtClean="0">
                <a:latin typeface="Arial Rounded MT Bold" pitchFamily="34" charset="0"/>
              </a:rPr>
              <a:t>Three boards</a:t>
            </a:r>
            <a:endParaRPr lang="en-IN" sz="2800" dirty="0">
              <a:latin typeface="Arial Rounded MT Bold" pitchFamily="34" charset="0"/>
            </a:endParaRPr>
          </a:p>
        </p:txBody>
      </p:sp>
      <p:sp>
        <p:nvSpPr>
          <p:cNvPr id="7" name="Slide Number Placeholder 6"/>
          <p:cNvSpPr>
            <a:spLocks noGrp="1"/>
          </p:cNvSpPr>
          <p:nvPr>
            <p:ph type="sldNum" sz="quarter" idx="13"/>
          </p:nvPr>
        </p:nvSpPr>
        <p:spPr/>
        <p:txBody>
          <a:bodyPr/>
          <a:lstStyle/>
          <a:p>
            <a:fld id="{4A25DDA1-8321-48AA-B72A-57DD9D18B8CF}" type="slidenum">
              <a:rPr lang="en-SG" smtClean="0">
                <a:solidFill>
                  <a:srgbClr val="C4C3AA">
                    <a:lumMod val="75000"/>
                  </a:srgbClr>
                </a:solidFill>
              </a:rPr>
              <a:pPr/>
              <a:t>19</a:t>
            </a:fld>
            <a:endParaRPr lang="en-SG" dirty="0">
              <a:solidFill>
                <a:srgbClr val="C4C3AA">
                  <a:lumMod val="75000"/>
                </a:srgbClr>
              </a:solidFill>
            </a:endParaRPr>
          </a:p>
        </p:txBody>
      </p:sp>
      <p:sp>
        <p:nvSpPr>
          <p:cNvPr id="8" name="Footer Placeholder 7"/>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9" name="TextBox 8"/>
          <p:cNvSpPr txBox="1"/>
          <p:nvPr/>
        </p:nvSpPr>
        <p:spPr>
          <a:xfrm>
            <a:off x="35496" y="720000"/>
            <a:ext cx="2267744" cy="1015663"/>
          </a:xfrm>
          <a:prstGeom prst="rect">
            <a:avLst/>
          </a:prstGeom>
          <a:noFill/>
        </p:spPr>
        <p:txBody>
          <a:bodyPr wrap="square" rtlCol="0">
            <a:spAutoFit/>
          </a:bodyPr>
          <a:lstStyle/>
          <a:p>
            <a:r>
              <a:rPr lang="en-IN" sz="2000" dirty="0" smtClean="0">
                <a:latin typeface="Arial Rounded MT Bold" pitchFamily="34" charset="0"/>
              </a:rPr>
              <a:t>Altera Cyclone 4</a:t>
            </a:r>
          </a:p>
          <a:p>
            <a:r>
              <a:rPr lang="en-IN" sz="2000" dirty="0" smtClean="0">
                <a:latin typeface="Arial Rounded MT Bold" pitchFamily="34" charset="0"/>
              </a:rPr>
              <a:t>HPTDC</a:t>
            </a:r>
          </a:p>
          <a:p>
            <a:r>
              <a:rPr lang="en-IN" sz="2000" dirty="0" smtClean="0">
                <a:latin typeface="Arial Rounded MT Bold" pitchFamily="34" charset="0"/>
              </a:rPr>
              <a:t>Wiznet 5300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ICAL, e-ICAL and m-ICAL</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2</a:t>
            </a:fld>
            <a:endParaRPr lang="en-SG" dirty="0">
              <a:solidFill>
                <a:srgbClr val="C4C3AA">
                  <a:lumMod val="75000"/>
                </a:srgbClr>
              </a:solidFill>
            </a:endParaRPr>
          </a:p>
        </p:txBody>
      </p:sp>
      <p:graphicFrame>
        <p:nvGraphicFramePr>
          <p:cNvPr id="8" name="Group 3"/>
          <p:cNvGraphicFramePr>
            <a:graphicFrameLocks noGrp="1" noChangeAspect="1"/>
          </p:cNvGraphicFramePr>
          <p:nvPr>
            <p:ph idx="1"/>
          </p:nvPr>
        </p:nvGraphicFramePr>
        <p:xfrm>
          <a:off x="17463" y="720725"/>
          <a:ext cx="8999999" cy="5385371"/>
        </p:xfrm>
        <a:graphic>
          <a:graphicData uri="http://schemas.openxmlformats.org/drawingml/2006/table">
            <a:tbl>
              <a:tblPr firstRow="1">
                <a:tableStyleId>{5940675A-B579-460E-94D1-54222C63F5DA}</a:tableStyleId>
              </a:tblPr>
              <a:tblGrid>
                <a:gridCol w="2179549"/>
                <a:gridCol w="2179818"/>
                <a:gridCol w="2179818"/>
                <a:gridCol w="2460814"/>
              </a:tblGrid>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Parameter</a:t>
                      </a:r>
                      <a:endPar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6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ICAL</a:t>
                      </a:r>
                      <a:endPar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6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e-ICAL</a:t>
                      </a:r>
                      <a:endPar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cs typeface="Arial" charset="0"/>
                        </a:rPr>
                        <a:t>m-ICAL</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No. of  modules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3</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1</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1</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Module dimensions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16.2m×16m×14.5m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8m</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×8mx2m                  </a:t>
                      </a:r>
                      <a:r>
                        <a:rPr kumimoji="0" lang="en-US" sz="12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(90:1)</a:t>
                      </a:r>
                      <a:endParaRPr kumimoji="0" lang="en-US" sz="1200" u="none" strike="noStrike" kern="1200" cap="none" normalizeH="0" baseline="0" dirty="0" smtClean="0">
                        <a:ln>
                          <a:noFill/>
                        </a:ln>
                        <a:solidFill>
                          <a:schemeClr val="tx1"/>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4m</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×4mx1m                       </a:t>
                      </a:r>
                      <a:r>
                        <a:rPr kumimoji="0" lang="en-US" sz="12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(720:1)</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r>
              <a:tr h="520433">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Detector dimensions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49m×16m×14.5m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8m</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×8mx2m</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4m</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×4mx1m</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No. of  layers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150</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20</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10</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Iron plate thickness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56mm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56mm</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56mm</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r>
              <a:tr h="376844">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Gap for RPC trays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40mm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40mm</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45mm</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Magnetic field</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1.3Tesla</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1.3Tesla</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1.3Tesla</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RPC dimensions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1,950mm×1,910mm×24mm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1,950mm×1,910mm×24mm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1,950mm×1,910mm×24mm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Readout strip pitch</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30mm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30mm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30mm</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No. of  RPCs/Road/Layer</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8</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4</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2</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No. of Roads/Layer/Module</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8</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4</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1</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No. of  RPC units/Layer</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192</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16</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2</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No. of  RPC units</a:t>
                      </a:r>
                      <a:endParaRPr kumimoji="0" lang="en-US" sz="1200" b="0" i="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28,800 (107,266m</a:t>
                      </a:r>
                      <a:r>
                        <a:rPr kumimoji="0" lang="en-US" sz="1200" u="none" strike="noStrike" cap="none" normalizeH="0" baseline="30000" dirty="0" smtClean="0">
                          <a:ln>
                            <a:noFill/>
                          </a:ln>
                          <a:solidFill>
                            <a:srgbClr val="FFFF00"/>
                          </a:solidFill>
                          <a:effectLst>
                            <a:outerShdw blurRad="38100" dist="38100" dir="2700000" algn="tl">
                              <a:srgbClr val="000000"/>
                            </a:outerShdw>
                          </a:effectLst>
                          <a:latin typeface="Arial Rounded MT Bold" pitchFamily="34" charset="0"/>
                        </a:rPr>
                        <a:t>2</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a:t>
                      </a:r>
                      <a:endParaRPr kumimoji="0" lang="en-US" sz="1200" b="0" i="0" u="none" strike="noStrike" cap="none" normalizeH="0" baseline="30000" dirty="0" smtClean="0">
                        <a:ln>
                          <a:noFill/>
                        </a:ln>
                        <a:solidFill>
                          <a:srgbClr val="FFFF00"/>
                        </a:solidFill>
                        <a:effectLst>
                          <a:outerShdw blurRad="38100" dist="38100" dir="2700000" algn="tl">
                            <a:srgbClr val="000000"/>
                          </a:outerShdw>
                        </a:effectLst>
                        <a:latin typeface="Arial Rounded MT Bold" pitchFamily="34" charset="0"/>
                        <a:cs typeface="Arial" charset="0"/>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defRPr/>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rPr>
                        <a:t>320 </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(1,192m</a:t>
                      </a:r>
                      <a:r>
                        <a:rPr kumimoji="0" lang="en-US" sz="1200" u="none" strike="noStrike" cap="none" normalizeH="0" baseline="30000" dirty="0" smtClean="0">
                          <a:ln>
                            <a:noFill/>
                          </a:ln>
                          <a:solidFill>
                            <a:srgbClr val="FFFF00"/>
                          </a:solidFill>
                          <a:effectLst>
                            <a:outerShdw blurRad="38100" dist="38100" dir="2700000" algn="tl">
                              <a:srgbClr val="000000"/>
                            </a:outerShdw>
                          </a:effectLst>
                          <a:latin typeface="Arial Rounded MT Bold" pitchFamily="34" charset="0"/>
                        </a:rPr>
                        <a:t>2</a:t>
                      </a:r>
                      <a:r>
                        <a:rPr kumimoji="0" lang="en-US" sz="1200" u="none" strike="noStrike" cap="none" normalizeH="0" baseline="0" dirty="0" smtClean="0">
                          <a:ln>
                            <a:noFill/>
                          </a:ln>
                          <a:solidFill>
                            <a:srgbClr val="FFFF00"/>
                          </a:solidFill>
                          <a:effectLst>
                            <a:outerShdw blurRad="38100" dist="38100" dir="2700000" algn="tl">
                              <a:srgbClr val="000000"/>
                            </a:outerShdw>
                          </a:effectLst>
                          <a:latin typeface="Arial Rounded MT Bold" pitchFamily="34" charset="0"/>
                        </a:rPr>
                        <a:t>)              </a:t>
                      </a:r>
                      <a:r>
                        <a:rPr kumimoji="0" lang="en-US" sz="12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(90:1)</a:t>
                      </a:r>
                      <a:endParaRPr kumimoji="0" lang="en-US" sz="1200" u="none" strike="noStrike" kern="1200" cap="none" normalizeH="0" baseline="0" dirty="0" smtClean="0">
                        <a:ln>
                          <a:noFill/>
                        </a:ln>
                        <a:solidFill>
                          <a:schemeClr val="tx1"/>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20 (74.5m</a:t>
                      </a:r>
                      <a:r>
                        <a:rPr kumimoji="0" lang="en-US" sz="1200" u="none" strike="noStrike" kern="1200" cap="none" normalizeH="0" baseline="3000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2</a:t>
                      </a: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                     </a:t>
                      </a:r>
                      <a:r>
                        <a:rPr kumimoji="0" lang="en-US" sz="1200" u="none" strike="noStrike" kern="1200" cap="none" normalizeH="0" baseline="0" dirty="0" smtClean="0">
                          <a:ln>
                            <a:noFill/>
                          </a:ln>
                          <a:solidFill>
                            <a:schemeClr val="tx1"/>
                          </a:solidFill>
                          <a:effectLst>
                            <a:outerShdw blurRad="38100" dist="38100" dir="2700000" algn="tl">
                              <a:srgbClr val="000000"/>
                            </a:outerShdw>
                          </a:effectLst>
                          <a:latin typeface="Arial Rounded MT Bold" pitchFamily="34" charset="0"/>
                          <a:ea typeface="+mn-ea"/>
                          <a:cs typeface="+mn-cs"/>
                        </a:rPr>
                        <a:t>(1440:1)</a:t>
                      </a:r>
                    </a:p>
                  </a:txBody>
                  <a:tcPr anchor="ctr" horzOverflow="overflow"/>
                </a:tc>
              </a:tr>
              <a:tr h="345238">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No. of readout strips</a:t>
                      </a: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3,686,400</a:t>
                      </a: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40,960                            </a:t>
                      </a:r>
                      <a:r>
                        <a:rPr kumimoji="0" lang="en-US" sz="1200" u="none" strike="noStrike" cap="none" normalizeH="0" baseline="0" dirty="0" smtClean="0">
                          <a:ln>
                            <a:noFill/>
                          </a:ln>
                          <a:solidFill>
                            <a:schemeClr val="tx1"/>
                          </a:solidFill>
                          <a:effectLst>
                            <a:outerShdw blurRad="38100" dist="38100" dir="2700000" algn="tl">
                              <a:srgbClr val="000000"/>
                            </a:outerShdw>
                          </a:effectLst>
                          <a:latin typeface="Arial Rounded MT Bold" pitchFamily="34" charset="0"/>
                        </a:rPr>
                        <a:t>(90:1)</a:t>
                      </a:r>
                      <a:endParaRPr kumimoji="0" lang="en-US" sz="1200" u="none" strike="noStrike" kern="1200" cap="none" normalizeH="0" baseline="0" dirty="0" smtClean="0">
                        <a:ln>
                          <a:noFill/>
                        </a:ln>
                        <a:solidFill>
                          <a:schemeClr val="tx1"/>
                        </a:solidFill>
                        <a:effectLst>
                          <a:outerShdw blurRad="38100" dist="38100" dir="2700000" algn="tl">
                            <a:srgbClr val="000000"/>
                          </a:outerShdw>
                        </a:effectLst>
                        <a:latin typeface="Arial Rounded MT Bold" pitchFamily="34" charset="0"/>
                        <a:ea typeface="+mn-ea"/>
                        <a:cs typeface="+mn-cs"/>
                      </a:endParaRPr>
                    </a:p>
                  </a:txBody>
                  <a:tcPr anchor="ctr" horzOverflow="overflow"/>
                </a:tc>
                <a:tc>
                  <a:txBody>
                    <a:bodyPr/>
                    <a:lstStyle/>
                    <a:p>
                      <a:pPr marL="0" marR="0" lvl="0" indent="0" algn="l" defTabSz="1019175"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rPr>
                        <a:t>2,560                                </a:t>
                      </a:r>
                      <a:r>
                        <a:rPr kumimoji="0" lang="en-US" sz="1200" u="none" strike="noStrike" kern="1200" cap="none" normalizeH="0" baseline="0" dirty="0" smtClean="0">
                          <a:ln>
                            <a:noFill/>
                          </a:ln>
                          <a:solidFill>
                            <a:schemeClr val="tx1"/>
                          </a:solidFill>
                          <a:effectLst>
                            <a:outerShdw blurRad="38100" dist="38100" dir="2700000" algn="tl">
                              <a:srgbClr val="000000"/>
                            </a:outerShdw>
                          </a:effectLst>
                          <a:latin typeface="Arial Rounded MT Bold" pitchFamily="34" charset="0"/>
                          <a:ea typeface="+mn-ea"/>
                          <a:cs typeface="+mn-cs"/>
                        </a:rPr>
                        <a:t>(1440:1)</a:t>
                      </a:r>
                      <a:endParaRPr kumimoji="0" lang="en-US" sz="1200" u="none" strike="noStrike" kern="1200" cap="none" normalizeH="0" baseline="0" dirty="0" smtClean="0">
                        <a:ln>
                          <a:noFill/>
                        </a:ln>
                        <a:solidFill>
                          <a:srgbClr val="FFFF00"/>
                        </a:solidFill>
                        <a:effectLst>
                          <a:outerShdw blurRad="38100" dist="38100" dir="2700000" algn="tl">
                            <a:srgbClr val="000000"/>
                          </a:outerShdw>
                        </a:effectLst>
                        <a:latin typeface="Arial Rounded MT Bold" pitchFamily="34" charset="0"/>
                        <a:ea typeface="+mn-ea"/>
                        <a:cs typeface="+mn-cs"/>
                      </a:endParaRPr>
                    </a:p>
                  </a:txBody>
                  <a:tcPr anchor="ctr" horzOverflow="overflow"/>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DFE module – the workhorse</a:t>
            </a:r>
            <a:endParaRPr lang="en-SG" dirty="0"/>
          </a:p>
        </p:txBody>
      </p:sp>
      <p:pic>
        <p:nvPicPr>
          <p:cNvPr id="2051" name="Picture 3"/>
          <p:cNvPicPr>
            <a:picLocks noGrp="1" noChangeAspect="1" noChangeArrowheads="1"/>
          </p:cNvPicPr>
          <p:nvPr>
            <p:ph idx="1"/>
          </p:nvPr>
        </p:nvPicPr>
        <p:blipFill>
          <a:blip r:embed="rId2" cstate="print"/>
          <a:stretch>
            <a:fillRect/>
          </a:stretch>
        </p:blipFill>
        <p:spPr bwMode="auto">
          <a:xfrm>
            <a:off x="2325341" y="720725"/>
            <a:ext cx="6818659" cy="5759450"/>
          </a:xfrm>
          <a:prstGeom prst="rect">
            <a:avLst/>
          </a:prstGeom>
          <a:noFill/>
          <a:ln>
            <a:noFill/>
          </a:ln>
        </p:spPr>
      </p:pic>
      <p:sp>
        <p:nvSpPr>
          <p:cNvPr id="357" name="Content Placeholder 1"/>
          <p:cNvSpPr txBox="1">
            <a:spLocks/>
          </p:cNvSpPr>
          <p:nvPr/>
        </p:nvSpPr>
        <p:spPr>
          <a:xfrm>
            <a:off x="35496" y="719999"/>
            <a:ext cx="2196000" cy="5893921"/>
          </a:xfrm>
          <a:prstGeom prst="rect">
            <a:avLst/>
          </a:prstGeom>
        </p:spPr>
        <p:txBody>
          <a:bodyPr vert="horz" wrap="square" lIns="91440" tIns="45720" rIns="91440" bIns="45720" rtlCol="0">
            <a:spAutoFit/>
          </a:bodyPr>
          <a:lstStyle/>
          <a:p>
            <a:pPr marL="216000" indent="-216000">
              <a:spcAft>
                <a:spcPts val="600"/>
              </a:spcAft>
              <a:buSzPct val="80000"/>
              <a:buFont typeface="Wingdings 2"/>
              <a:buChar char=""/>
              <a:defRPr/>
            </a:pPr>
            <a:r>
              <a:rPr lang="en-US" sz="1700" dirty="0" smtClean="0">
                <a:latin typeface="Arial Rounded MT Bold" pitchFamily="34" charset="0"/>
                <a:cs typeface="Narkisim" pitchFamily="34" charset="-79"/>
              </a:rPr>
              <a:t>Unshaped, digitized, LVDS RPC signals from 128 strips (64x + 64y)</a:t>
            </a:r>
          </a:p>
          <a:p>
            <a:pPr marL="216000" indent="-216000">
              <a:spcAft>
                <a:spcPts val="600"/>
              </a:spcAft>
              <a:buSzPct val="80000"/>
              <a:buFont typeface="Wingdings 2"/>
              <a:buChar char=""/>
              <a:defRPr/>
            </a:pPr>
            <a:r>
              <a:rPr lang="en-US" sz="1700" dirty="0" smtClean="0">
                <a:latin typeface="Arial Rounded MT Bold" pitchFamily="34" charset="0"/>
                <a:cs typeface="Narkisim" pitchFamily="34" charset="-79"/>
              </a:rPr>
              <a:t>16 analog RPC signals, each signal is a summed or multiplexed output of 8 RPC amplified signals.</a:t>
            </a:r>
          </a:p>
          <a:p>
            <a:pPr marL="216000" indent="-216000">
              <a:spcAft>
                <a:spcPts val="600"/>
              </a:spcAft>
              <a:buSzPct val="80000"/>
              <a:buFont typeface="Wingdings 2"/>
              <a:buChar char=""/>
              <a:defRPr/>
            </a:pPr>
            <a:r>
              <a:rPr lang="en-US" sz="1700" dirty="0" smtClean="0">
                <a:latin typeface="Arial Rounded MT Bold" pitchFamily="34" charset="0"/>
                <a:cs typeface="Narkisim" pitchFamily="34" charset="-79"/>
              </a:rPr>
              <a:t>Global trigger</a:t>
            </a:r>
          </a:p>
          <a:p>
            <a:pPr marL="216000" indent="-216000">
              <a:spcAft>
                <a:spcPts val="600"/>
              </a:spcAft>
              <a:buSzPct val="80000"/>
              <a:buFont typeface="Wingdings 2"/>
              <a:buChar char=""/>
              <a:defRPr/>
            </a:pPr>
            <a:r>
              <a:rPr lang="en-US" sz="1700" dirty="0" smtClean="0">
                <a:latin typeface="Arial Rounded MT Bold" pitchFamily="34" charset="0"/>
                <a:cs typeface="Narkisim" pitchFamily="34" charset="-79"/>
              </a:rPr>
              <a:t>TDC calibration signals</a:t>
            </a:r>
          </a:p>
          <a:p>
            <a:pPr marL="216000" indent="-216000">
              <a:spcAft>
                <a:spcPts val="600"/>
              </a:spcAft>
              <a:buSzPct val="80000"/>
              <a:buFont typeface="Wingdings 2"/>
              <a:buChar char=""/>
              <a:defRPr/>
            </a:pPr>
            <a:r>
              <a:rPr lang="en-US" sz="1700" dirty="0" smtClean="0">
                <a:latin typeface="Arial Rounded MT Bold" pitchFamily="34" charset="0"/>
                <a:cs typeface="Narkisim" pitchFamily="34" charset="-79"/>
              </a:rPr>
              <a:t>TCP/IP connection to backend for command and data transfer.</a:t>
            </a:r>
          </a:p>
        </p:txBody>
      </p:sp>
      <p:sp>
        <p:nvSpPr>
          <p:cNvPr id="7" name="Footer Placeholder 3"/>
          <p:cNvSpPr>
            <a:spLocks noGrp="1"/>
          </p:cNvSpPr>
          <p:nvPr>
            <p:ph type="ftr" sz="quarter" idx="11"/>
          </p:nvPr>
        </p:nvSpPr>
        <p:spPr>
          <a:xfrm>
            <a:off x="0" y="6516000"/>
            <a:ext cx="8604000" cy="288000"/>
          </a:xfrm>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6" name="Slide Number Placeholder 5"/>
          <p:cNvSpPr>
            <a:spLocks noGrp="1"/>
          </p:cNvSpPr>
          <p:nvPr>
            <p:ph type="sldNum" sz="quarter" idx="13"/>
          </p:nvPr>
        </p:nvSpPr>
        <p:spPr/>
        <p:txBody>
          <a:bodyPr/>
          <a:lstStyle/>
          <a:p>
            <a:fld id="{4A25DDA1-8321-48AA-B72A-57DD9D18B8CF}" type="slidenum">
              <a:rPr lang="en-SG" smtClean="0">
                <a:solidFill>
                  <a:srgbClr val="C4C3AA">
                    <a:lumMod val="75000"/>
                  </a:srgbClr>
                </a:solidFill>
              </a:rPr>
              <a:pPr/>
              <a:t>20</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Soft-core processor</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215042" name="Picture 2"/>
          <p:cNvPicPr>
            <a:picLocks noGrp="1" noChangeAspect="1" noChangeArrowheads="1"/>
          </p:cNvPicPr>
          <p:nvPr>
            <p:ph idx="1"/>
          </p:nvPr>
        </p:nvPicPr>
        <p:blipFill>
          <a:blip r:embed="rId2" cstate="print"/>
          <a:srcRect/>
          <a:stretch>
            <a:fillRect/>
          </a:stretch>
        </p:blipFill>
        <p:spPr bwMode="auto">
          <a:xfrm>
            <a:off x="398808" y="720725"/>
            <a:ext cx="8346384" cy="5759450"/>
          </a:xfrm>
          <a:prstGeom prst="rect">
            <a:avLst/>
          </a:prstGeom>
          <a:noFill/>
          <a:ln w="9525">
            <a:noFill/>
            <a:miter lim="800000"/>
            <a:headEnd/>
            <a:tailEnd/>
          </a:ln>
        </p:spPr>
      </p:pic>
      <p:sp>
        <p:nvSpPr>
          <p:cNvPr id="10" name="Rectangle 9"/>
          <p:cNvSpPr/>
          <p:nvPr/>
        </p:nvSpPr>
        <p:spPr>
          <a:xfrm>
            <a:off x="3463414" y="1484784"/>
            <a:ext cx="2448000" cy="1938992"/>
          </a:xfrm>
          <a:prstGeom prst="rect">
            <a:avLst/>
          </a:prstGeom>
        </p:spPr>
        <p:txBody>
          <a:bodyPr wrap="square">
            <a:spAutoFit/>
          </a:bodyPr>
          <a:lstStyle/>
          <a:p>
            <a:pPr marL="108000" indent="-108000">
              <a:buFont typeface="Arial" pitchFamily="34" charset="0"/>
              <a:buChar char="•"/>
            </a:pPr>
            <a:r>
              <a:rPr lang="en-US" sz="1200" dirty="0" smtClean="0">
                <a:solidFill>
                  <a:srgbClr val="FF0000"/>
                </a:solidFill>
                <a:latin typeface="Arial Rounded MT Bold" pitchFamily="34" charset="0"/>
              </a:rPr>
              <a:t>Event data acquisition</a:t>
            </a:r>
          </a:p>
          <a:p>
            <a:pPr marL="108000" indent="-108000">
              <a:buFont typeface="Arial" pitchFamily="34" charset="0"/>
              <a:buChar char="•"/>
            </a:pPr>
            <a:r>
              <a:rPr lang="en-US" sz="1200" dirty="0" smtClean="0">
                <a:solidFill>
                  <a:srgbClr val="FF0000"/>
                </a:solidFill>
                <a:latin typeface="Arial Rounded MT Bold" pitchFamily="34" charset="0"/>
              </a:rPr>
              <a:t>Monitoring data acquisition</a:t>
            </a:r>
          </a:p>
          <a:p>
            <a:pPr marL="108000" indent="-108000">
              <a:buFont typeface="Arial" pitchFamily="34" charset="0"/>
              <a:buChar char="•"/>
            </a:pPr>
            <a:r>
              <a:rPr lang="en-US" sz="1200" dirty="0" smtClean="0">
                <a:solidFill>
                  <a:srgbClr val="FF0000"/>
                </a:solidFill>
                <a:latin typeface="Arial Rounded MT Bold" pitchFamily="34" charset="0"/>
              </a:rPr>
              <a:t>Command interface </a:t>
            </a:r>
          </a:p>
          <a:p>
            <a:pPr marL="108000" indent="-108000">
              <a:buFont typeface="Arial" pitchFamily="34" charset="0"/>
              <a:buChar char="•"/>
            </a:pPr>
            <a:r>
              <a:rPr lang="en-US" sz="1200" dirty="0" smtClean="0">
                <a:solidFill>
                  <a:srgbClr val="FF0000"/>
                </a:solidFill>
                <a:latin typeface="Arial Rounded MT Bold" pitchFamily="34" charset="0"/>
              </a:rPr>
              <a:t>Remote system upgradation</a:t>
            </a:r>
          </a:p>
          <a:p>
            <a:pPr marL="108000" indent="-108000">
              <a:buFont typeface="Arial" pitchFamily="34" charset="0"/>
              <a:buChar char="•"/>
            </a:pPr>
            <a:r>
              <a:rPr lang="en-US" sz="1200" dirty="0" smtClean="0">
                <a:solidFill>
                  <a:srgbClr val="FF0000"/>
                </a:solidFill>
                <a:latin typeface="Arial Rounded MT Bold" pitchFamily="34" charset="0"/>
              </a:rPr>
              <a:t>HV control and Monitoring</a:t>
            </a:r>
          </a:p>
          <a:p>
            <a:pPr marL="108000" indent="-108000">
              <a:buFont typeface="Arial" pitchFamily="34" charset="0"/>
              <a:buChar char="•"/>
            </a:pPr>
            <a:r>
              <a:rPr lang="en-US" sz="1200" dirty="0" smtClean="0">
                <a:solidFill>
                  <a:srgbClr val="FF0000"/>
                </a:solidFill>
                <a:latin typeface="Arial Rounded MT Bold" pitchFamily="34" charset="0"/>
              </a:rPr>
              <a:t>Read/Write Hardware register  access</a:t>
            </a:r>
          </a:p>
          <a:p>
            <a:pPr marL="108000" indent="-108000">
              <a:buFont typeface="Arial" pitchFamily="34" charset="0"/>
              <a:buChar char="•"/>
            </a:pPr>
            <a:r>
              <a:rPr lang="en-US" sz="1200" dirty="0" smtClean="0">
                <a:solidFill>
                  <a:srgbClr val="FF0000"/>
                </a:solidFill>
                <a:latin typeface="Arial Rounded MT Bold" pitchFamily="34" charset="0"/>
              </a:rPr>
              <a:t>Flash memory Access </a:t>
            </a:r>
          </a:p>
          <a:p>
            <a:pPr marL="108000" indent="-108000">
              <a:buFont typeface="Arial" pitchFamily="34" charset="0"/>
              <a:buChar char="•"/>
            </a:pPr>
            <a:r>
              <a:rPr lang="en-US" sz="1200" dirty="0" smtClean="0">
                <a:solidFill>
                  <a:srgbClr val="FF0000"/>
                </a:solidFill>
                <a:latin typeface="Arial Rounded MT Bold" pitchFamily="34" charset="0"/>
              </a:rPr>
              <a:t>TDC JTAG Access</a:t>
            </a:r>
          </a:p>
          <a:p>
            <a:pPr marL="108000" indent="-108000">
              <a:buFont typeface="Arial" pitchFamily="34" charset="0"/>
              <a:buChar char="•"/>
            </a:pPr>
            <a:r>
              <a:rPr lang="en-US" sz="1200" dirty="0" smtClean="0">
                <a:solidFill>
                  <a:srgbClr val="FF0000"/>
                </a:solidFill>
                <a:latin typeface="Arial Rounded MT Bold" pitchFamily="34" charset="0"/>
              </a:rPr>
              <a:t>Wiznet Network Interface</a:t>
            </a:r>
          </a:p>
        </p:txBody>
      </p:sp>
      <p:sp>
        <p:nvSpPr>
          <p:cNvPr id="7" name="Rectangle 6"/>
          <p:cNvSpPr/>
          <p:nvPr/>
        </p:nvSpPr>
        <p:spPr>
          <a:xfrm>
            <a:off x="4026394" y="802453"/>
            <a:ext cx="1667444" cy="307777"/>
          </a:xfrm>
          <a:prstGeom prst="rect">
            <a:avLst/>
          </a:prstGeom>
        </p:spPr>
        <p:txBody>
          <a:bodyPr wrap="none">
            <a:spAutoFit/>
          </a:bodyPr>
          <a:lstStyle/>
          <a:p>
            <a:r>
              <a:rPr lang="en-IN" sz="1400" dirty="0" smtClean="0">
                <a:solidFill>
                  <a:srgbClr val="000000"/>
                </a:solidFill>
                <a:latin typeface="Arial Rounded MT Bold" pitchFamily="34" charset="0"/>
              </a:rPr>
              <a:t>(EP4CE115F780)</a:t>
            </a:r>
            <a:endParaRPr lang="en-IN" sz="1400" dirty="0">
              <a:solidFill>
                <a:srgbClr val="000000"/>
              </a:solidFill>
              <a:latin typeface="Arial Rounded MT Bold" pitchFamily="34" charset="0"/>
            </a:endParaRPr>
          </a:p>
        </p:txBody>
      </p:sp>
      <p:sp>
        <p:nvSpPr>
          <p:cNvPr id="8" name="Slide Number Placeholder 7"/>
          <p:cNvSpPr>
            <a:spLocks noGrp="1"/>
          </p:cNvSpPr>
          <p:nvPr>
            <p:ph type="sldNum" sz="quarter" idx="13"/>
          </p:nvPr>
        </p:nvSpPr>
        <p:spPr/>
        <p:txBody>
          <a:bodyPr/>
          <a:lstStyle/>
          <a:p>
            <a:fld id="{4A25DDA1-8321-48AA-B72A-57DD9D18B8CF}" type="slidenum">
              <a:rPr lang="en-SG" smtClean="0">
                <a:solidFill>
                  <a:srgbClr val="C4C3AA">
                    <a:lumMod val="75000"/>
                  </a:srgbClr>
                </a:solidFill>
              </a:rPr>
              <a:pPr/>
              <a:t>21</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Test jig for DFE production QC</a:t>
            </a:r>
            <a:endParaRPr lang="en-IN" dirty="0"/>
          </a:p>
        </p:txBody>
      </p:sp>
      <p:pic>
        <p:nvPicPr>
          <p:cNvPr id="9" name="Picture 3"/>
          <p:cNvPicPr>
            <a:picLocks noGrp="1" noChangeAspect="1" noChangeArrowheads="1"/>
          </p:cNvPicPr>
          <p:nvPr>
            <p:ph idx="1"/>
          </p:nvPr>
        </p:nvPicPr>
        <p:blipFill>
          <a:blip r:embed="rId2" cstate="print"/>
          <a:srcRect l="1299" t="7161" r="5195" b="13527"/>
          <a:stretch>
            <a:fillRect/>
          </a:stretch>
        </p:blipFill>
        <p:spPr bwMode="auto">
          <a:xfrm>
            <a:off x="440789" y="720000"/>
            <a:ext cx="8320190" cy="57600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10" name="Picture 2" descr="E:\yuvaraj\projects\rpc-daaq_tester\Final Deliverables\REL1.0\User Manual\IMG_20170327_140654_HDR.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t="4648" b="3099"/>
          <a:stretch>
            <a:fillRect/>
          </a:stretch>
        </p:blipFill>
        <p:spPr bwMode="auto">
          <a:xfrm>
            <a:off x="408552" y="720000"/>
            <a:ext cx="8326897" cy="5760000"/>
          </a:xfrm>
          <a:prstGeom prst="rect">
            <a:avLst/>
          </a:prstGeom>
          <a:noFill/>
          <a:ln w="9525">
            <a:noFill/>
            <a:miter lim="800000"/>
            <a:headEnd/>
            <a:tailEnd/>
          </a:ln>
          <a:effectLst/>
          <a:extLst>
            <a:ext uri="{909E8E84-426E-40DD-AFC4-6F175D3DCCD1}">
              <a14:hiddenFill xmlns="" xmlns:a14="http://schemas.microsoft.com/office/drawing/2010/main">
                <a:solidFill>
                  <a:srgbClr val="FFFFFF"/>
                </a:solidFill>
              </a14:hiddenFill>
            </a:ext>
          </a:extLst>
        </p:spPr>
      </p:pic>
      <p:sp>
        <p:nvSpPr>
          <p:cNvPr id="6" name="Slide Number Placeholder 5"/>
          <p:cNvSpPr>
            <a:spLocks noGrp="1"/>
          </p:cNvSpPr>
          <p:nvPr>
            <p:ph type="sldNum" sz="quarter" idx="13"/>
          </p:nvPr>
        </p:nvSpPr>
        <p:spPr/>
        <p:txBody>
          <a:bodyPr/>
          <a:lstStyle/>
          <a:p>
            <a:fld id="{4A25DDA1-8321-48AA-B72A-57DD9D18B8CF}" type="slidenum">
              <a:rPr lang="en-SG" smtClean="0">
                <a:solidFill>
                  <a:srgbClr val="C4C3AA">
                    <a:lumMod val="75000"/>
                  </a:srgbClr>
                </a:solidFill>
              </a:rPr>
              <a:pPr/>
              <a:t>22</a:t>
            </a:fld>
            <a:endParaRPr lang="en-SG" dirty="0">
              <a:solidFill>
                <a:srgbClr val="C4C3AA">
                  <a:lumMod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18000" y="720000"/>
            <a:ext cx="9108000" cy="5085893"/>
          </a:xfrm>
          <a:prstGeom prst="rect">
            <a:avLst/>
          </a:prstGeom>
          <a:noFill/>
          <a:ln w="9525">
            <a:noFill/>
            <a:miter lim="800000"/>
            <a:headEnd/>
            <a:tailEnd/>
          </a:ln>
        </p:spPr>
      </p:pic>
      <p:pic>
        <p:nvPicPr>
          <p:cNvPr id="6" name="Content Placeholder 5"/>
          <p:cNvPicPr>
            <a:picLocks noGrp="1" noChangeAspect="1"/>
          </p:cNvPicPr>
          <p:nvPr>
            <p:ph idx="1"/>
          </p:nvPr>
        </p:nvPicPr>
        <p:blipFill rotWithShape="1">
          <a:blip r:embed="rId3" cstate="print">
            <a:extLst>
              <a:ext uri="{28A0092B-C50C-407E-A947-70E740481C1C}">
                <a14:useLocalDpi xmlns:a14="http://schemas.microsoft.com/office/drawing/2010/main" xmlns="" val="0"/>
              </a:ext>
            </a:extLst>
          </a:blip>
          <a:srcRect l="1539" t="10044" r="5131" b="5409"/>
          <a:stretch/>
        </p:blipFill>
        <p:spPr>
          <a:xfrm>
            <a:off x="33722" y="720000"/>
            <a:ext cx="9076557" cy="5460608"/>
          </a:xfrm>
          <a:prstGeom prst="rect">
            <a:avLst/>
          </a:prstGeom>
          <a:noFill/>
          <a:ln>
            <a:noFill/>
          </a:ln>
        </p:spPr>
      </p:pic>
      <p:sp>
        <p:nvSpPr>
          <p:cNvPr id="2" name="Title 1"/>
          <p:cNvSpPr>
            <a:spLocks noGrp="1"/>
          </p:cNvSpPr>
          <p:nvPr>
            <p:ph type="title"/>
          </p:nvPr>
        </p:nvSpPr>
        <p:spPr/>
        <p:txBody>
          <a:bodyPr/>
          <a:lstStyle/>
          <a:p>
            <a:r>
              <a:rPr lang="en-US" dirty="0" smtClean="0"/>
              <a:t>Calibration module</a:t>
            </a:r>
            <a:endParaRPr lang="en-IN" dirty="0"/>
          </a:p>
        </p:txBody>
      </p:sp>
      <p:sp>
        <p:nvSpPr>
          <p:cNvPr id="7" name="Footer Placeholder 6"/>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8" name="Slide Number Placeholder 7"/>
          <p:cNvSpPr>
            <a:spLocks noGrp="1"/>
          </p:cNvSpPr>
          <p:nvPr>
            <p:ph type="sldNum" sz="quarter" idx="13"/>
          </p:nvPr>
        </p:nvSpPr>
        <p:spPr/>
        <p:txBody>
          <a:bodyPr/>
          <a:lstStyle/>
          <a:p>
            <a:fld id="{4A25DDA1-8321-48AA-B72A-57DD9D18B8CF}" type="slidenum">
              <a:rPr lang="en-SG" smtClean="0">
                <a:solidFill>
                  <a:srgbClr val="C4C3AA">
                    <a:lumMod val="75000"/>
                  </a:srgbClr>
                </a:solidFill>
              </a:rPr>
              <a:pPr/>
              <a:t>23</a:t>
            </a:fld>
            <a:endParaRPr lang="en-SG" dirty="0">
              <a:solidFill>
                <a:srgbClr val="C4C3AA">
                  <a:lumMod val="75000"/>
                </a:srgb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ICAL trigger scheme</a:t>
            </a:r>
            <a:endParaRPr lang="en-US" dirty="0"/>
          </a:p>
        </p:txBody>
      </p:sp>
      <p:pic>
        <p:nvPicPr>
          <p:cNvPr id="6" name="Content Placeholder 5" descr="pyramid1.PNG"/>
          <p:cNvPicPr>
            <a:picLocks noGrp="1" noChangeAspect="1"/>
          </p:cNvPicPr>
          <p:nvPr>
            <p:ph idx="1"/>
          </p:nvPr>
        </p:nvPicPr>
        <p:blipFill>
          <a:blip r:embed="rId2" cstate="print"/>
          <a:srcRect l="1245" t="2580" r="1868" b="3869"/>
          <a:stretch>
            <a:fillRect/>
          </a:stretch>
        </p:blipFill>
        <p:spPr>
          <a:xfrm>
            <a:off x="54504" y="2347289"/>
            <a:ext cx="8964000" cy="4178055"/>
          </a:xfrm>
        </p:spPr>
      </p:pic>
      <p:sp>
        <p:nvSpPr>
          <p:cNvPr id="7" name="Footer Placeholder 4"/>
          <p:cNvSpPr>
            <a:spLocks noGrp="1"/>
          </p:cNvSpPr>
          <p:nvPr>
            <p:ph type="ftr" sz="quarter" idx="11"/>
          </p:nvPr>
        </p:nvSpPr>
        <p:spPr>
          <a:xfrm>
            <a:off x="0" y="6516000"/>
            <a:ext cx="8604000" cy="288000"/>
          </a:xfrm>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9" name="Content Placeholder 2"/>
          <p:cNvSpPr txBox="1">
            <a:spLocks/>
          </p:cNvSpPr>
          <p:nvPr/>
        </p:nvSpPr>
        <p:spPr bwMode="auto">
          <a:xfrm>
            <a:off x="18000" y="720000"/>
            <a:ext cx="9108000" cy="1620000"/>
          </a:xfrm>
          <a:prstGeom prst="rect">
            <a:avLst/>
          </a:prstGeom>
          <a:noFill/>
          <a:ln w="9525">
            <a:noFill/>
            <a:miter lim="800000"/>
            <a:headEnd/>
            <a:tailEnd/>
          </a:ln>
          <a:effectLst/>
        </p:spPr>
        <p:txBody>
          <a:bodyPr vert="horz" wrap="square" lIns="91440" tIns="0" rIns="91440" bIns="0" numCol="1" anchor="t" anchorCtr="0" compatLnSpc="1">
            <a:prstTxWarp prst="textNoShape">
              <a:avLst/>
            </a:prstTxWarp>
            <a:noAutofit/>
          </a:bodyPr>
          <a:lstStyle/>
          <a:p>
            <a:pPr marL="342900" marR="0" lvl="0" indent="-34290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u"/>
              <a:tabLst/>
              <a:defRPr/>
            </a:pPr>
            <a:r>
              <a:rPr kumimoji="0" lang="en-US" b="0" i="1" u="none" strike="noStrike" kern="0" cap="none" spc="0" normalizeH="0" baseline="0" noProof="0" dirty="0" smtClean="0">
                <a:ln>
                  <a:noFill/>
                </a:ln>
                <a:solidFill>
                  <a:schemeClr val="tx1"/>
                </a:solidFill>
                <a:uLnTx/>
                <a:uFillTx/>
                <a:latin typeface="Arial Rounded MT Bold" pitchFamily="34" charset="0"/>
                <a:ea typeface="+mn-ea"/>
                <a:cs typeface="+mn-cs"/>
              </a:rPr>
              <a:t>Insitu</a:t>
            </a:r>
            <a:r>
              <a:rPr kumimoji="0" lang="en-US" b="0" i="0" u="none" strike="noStrike" kern="0" cap="none" spc="0" normalizeH="0" baseline="0" noProof="0" dirty="0" smtClean="0">
                <a:ln>
                  <a:noFill/>
                </a:ln>
                <a:solidFill>
                  <a:schemeClr val="tx1"/>
                </a:solidFill>
                <a:uLnTx/>
                <a:uFillTx/>
                <a:latin typeface="Arial Rounded MT Bold" pitchFamily="34" charset="0"/>
                <a:ea typeface="+mn-ea"/>
                <a:cs typeface="+mn-cs"/>
              </a:rPr>
              <a:t> trigger generation.</a:t>
            </a:r>
            <a:r>
              <a:rPr kumimoji="0" lang="en-US" b="0" i="0" u="none" strike="noStrike" kern="0" cap="none" spc="0" normalizeH="0" noProof="0" dirty="0" smtClean="0">
                <a:ln>
                  <a:noFill/>
                </a:ln>
                <a:solidFill>
                  <a:schemeClr val="tx1"/>
                </a:solidFill>
                <a:uLnTx/>
                <a:uFillTx/>
                <a:latin typeface="Arial Rounded MT Bold" pitchFamily="34" charset="0"/>
                <a:ea typeface="+mn-ea"/>
                <a:cs typeface="+mn-cs"/>
              </a:rPr>
              <a:t> </a:t>
            </a:r>
            <a:r>
              <a:rPr kumimoji="0" lang="en-US" b="0" i="0" u="none" strike="noStrike" kern="0" cap="none" spc="0" normalizeH="0" baseline="0" noProof="0" dirty="0" smtClean="0">
                <a:ln>
                  <a:noFill/>
                </a:ln>
                <a:solidFill>
                  <a:schemeClr val="tx1"/>
                </a:solidFill>
                <a:uLnTx/>
                <a:uFillTx/>
                <a:latin typeface="Arial Rounded MT Bold" pitchFamily="34" charset="0"/>
                <a:ea typeface="+mn-ea"/>
                <a:cs typeface="+mn-cs"/>
              </a:rPr>
              <a:t>Autonomous; shares data bus with readout system</a:t>
            </a:r>
          </a:p>
          <a:p>
            <a:pPr marL="342900" marR="0" lvl="0" indent="-34290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u"/>
              <a:tabLst/>
              <a:defRPr/>
            </a:pPr>
            <a:r>
              <a:rPr kumimoji="0" lang="en-US" b="0" i="0" u="none" strike="noStrike" kern="0" cap="none" spc="0" normalizeH="0" baseline="0" noProof="0" dirty="0" smtClean="0">
                <a:ln>
                  <a:noFill/>
                </a:ln>
                <a:solidFill>
                  <a:schemeClr val="tx1"/>
                </a:solidFill>
                <a:uLnTx/>
                <a:uFillTx/>
                <a:latin typeface="Arial Rounded MT Bold" pitchFamily="34" charset="0"/>
                <a:ea typeface="+mn-ea"/>
                <a:cs typeface="+mn-cs"/>
              </a:rPr>
              <a:t>For ICAL, trigger system is based only on topology of the event; no other measurement data is used</a:t>
            </a:r>
          </a:p>
          <a:p>
            <a:pPr marL="342900" marR="0" lvl="0" indent="-342900" algn="l" defTabSz="914400" rtl="0" eaLnBrk="1" fontAlgn="base" latinLnBrk="0" hangingPunct="1">
              <a:lnSpc>
                <a:spcPct val="100000"/>
              </a:lnSpc>
              <a:spcBef>
                <a:spcPct val="20000"/>
              </a:spcBef>
              <a:spcAft>
                <a:spcPct val="0"/>
              </a:spcAft>
              <a:buClr>
                <a:schemeClr val="tx1"/>
              </a:buClr>
              <a:buSzPct val="60000"/>
              <a:buFont typeface="Wingdings" pitchFamily="2" charset="2"/>
              <a:buChar char="u"/>
              <a:tabLst/>
              <a:defRPr/>
            </a:pPr>
            <a:r>
              <a:rPr kumimoji="0" lang="en-US" b="0" i="0" u="none" strike="noStrike" kern="0" cap="none" spc="0" normalizeH="0" baseline="0" noProof="0" dirty="0" smtClean="0">
                <a:ln>
                  <a:noFill/>
                </a:ln>
                <a:solidFill>
                  <a:schemeClr val="tx1"/>
                </a:solidFill>
                <a:uLnTx/>
                <a:uFillTx/>
                <a:latin typeface="Arial Rounded MT Bold" pitchFamily="34" charset="0"/>
                <a:ea typeface="+mn-ea"/>
                <a:cs typeface="+mn-cs"/>
              </a:rPr>
              <a:t>Huge bank of combinatorial circuits; Programmability is the game</a:t>
            </a:r>
            <a:r>
              <a:rPr kumimoji="0" lang="en-SG" b="0" i="0" u="none" strike="noStrike" kern="0" cap="none" spc="0" normalizeH="0" baseline="0" noProof="0" dirty="0" smtClean="0">
                <a:ln>
                  <a:noFill/>
                </a:ln>
                <a:solidFill>
                  <a:schemeClr val="tx1"/>
                </a:solidFill>
                <a:uLnTx/>
                <a:uFillTx/>
                <a:latin typeface="Arial Rounded MT Bold" pitchFamily="34" charset="0"/>
                <a:ea typeface="+mn-ea"/>
                <a:cs typeface="+mn-cs"/>
              </a:rPr>
              <a:t>, FPGAs, ASICs are the players</a:t>
            </a:r>
            <a:endParaRPr kumimoji="0" lang="en-US" b="0" i="0" u="none" strike="noStrike" kern="0" cap="none" spc="0" normalizeH="0" baseline="0" noProof="0" dirty="0" smtClean="0">
              <a:ln>
                <a:noFill/>
              </a:ln>
              <a:solidFill>
                <a:schemeClr val="tx1"/>
              </a:solidFill>
              <a:uLnTx/>
              <a:uFillTx/>
              <a:latin typeface="Arial Rounded MT Bold" pitchFamily="34" charset="0"/>
              <a:ea typeface="+mn-ea"/>
              <a:cs typeface="+mn-cs"/>
            </a:endParaRPr>
          </a:p>
        </p:txBody>
      </p:sp>
      <p:sp>
        <p:nvSpPr>
          <p:cNvPr id="10" name="Rectangle 9"/>
          <p:cNvSpPr/>
          <p:nvPr/>
        </p:nvSpPr>
        <p:spPr>
          <a:xfrm>
            <a:off x="144016" y="5272311"/>
            <a:ext cx="1872208" cy="769441"/>
          </a:xfrm>
          <a:prstGeom prst="rect">
            <a:avLst/>
          </a:prstGeom>
        </p:spPr>
        <p:txBody>
          <a:bodyPr wrap="square">
            <a:spAutoFit/>
          </a:bodyPr>
          <a:lstStyle/>
          <a:p>
            <a:pPr marL="342900" lvl="0" indent="-342900" algn="ctr" fontAlgn="base">
              <a:spcBef>
                <a:spcPct val="20000"/>
              </a:spcBef>
              <a:spcAft>
                <a:spcPct val="0"/>
              </a:spcAft>
              <a:buClr>
                <a:schemeClr val="tx1"/>
              </a:buClr>
              <a:buSzPct val="60000"/>
              <a:defRPr/>
            </a:pPr>
            <a:r>
              <a:rPr lang="en-US" sz="2000" kern="0" dirty="0" smtClean="0">
                <a:solidFill>
                  <a:srgbClr val="FF0000"/>
                </a:solidFill>
                <a:latin typeface="Arial Rounded MT Bold" pitchFamily="34" charset="0"/>
              </a:rPr>
              <a:t>Distributed </a:t>
            </a:r>
          </a:p>
          <a:p>
            <a:pPr marL="342900" lvl="0" indent="-342900" algn="ctr" fontAlgn="base">
              <a:spcBef>
                <a:spcPct val="20000"/>
              </a:spcBef>
              <a:spcAft>
                <a:spcPct val="0"/>
              </a:spcAft>
              <a:buClr>
                <a:schemeClr val="tx1"/>
              </a:buClr>
              <a:buSzPct val="60000"/>
              <a:defRPr/>
            </a:pPr>
            <a:r>
              <a:rPr lang="en-US" sz="2000" kern="0" dirty="0" smtClean="0">
                <a:solidFill>
                  <a:srgbClr val="FF0000"/>
                </a:solidFill>
                <a:latin typeface="Arial Rounded MT Bold" pitchFamily="34" charset="0"/>
              </a:rPr>
              <a:t>architecture</a:t>
            </a:r>
          </a:p>
        </p:txBody>
      </p:sp>
      <p:sp>
        <p:nvSpPr>
          <p:cNvPr id="8" name="Slide Number Placeholder 7"/>
          <p:cNvSpPr>
            <a:spLocks noGrp="1"/>
          </p:cNvSpPr>
          <p:nvPr>
            <p:ph type="sldNum" sz="quarter" idx="13"/>
          </p:nvPr>
        </p:nvSpPr>
        <p:spPr/>
        <p:txBody>
          <a:bodyPr/>
          <a:lstStyle/>
          <a:p>
            <a:fld id="{4A25DDA1-8321-48AA-B72A-57DD9D18B8CF}" type="slidenum">
              <a:rPr lang="en-SG" smtClean="0">
                <a:solidFill>
                  <a:srgbClr val="C4C3AA">
                    <a:lumMod val="75000"/>
                  </a:srgbClr>
                </a:solidFill>
              </a:rPr>
              <a:pPr/>
              <a:t>24</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Trigger criteria</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0" y="720725"/>
            <a:ext cx="4046233" cy="57594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081896" y="720000"/>
            <a:ext cx="5004048" cy="3580696"/>
          </a:xfrm>
          <a:prstGeom prst="rect">
            <a:avLst/>
          </a:prstGeom>
          <a:noFill/>
          <a:ln w="9525">
            <a:noFill/>
            <a:miter lim="800000"/>
            <a:headEnd/>
            <a:tailEnd/>
          </a:ln>
        </p:spPr>
      </p:pic>
      <p:pic>
        <p:nvPicPr>
          <p:cNvPr id="1028" name="Picture 4"/>
          <p:cNvPicPr>
            <a:picLocks noChangeArrowheads="1"/>
          </p:cNvPicPr>
          <p:nvPr/>
        </p:nvPicPr>
        <p:blipFill>
          <a:blip r:embed="rId4" cstate="print"/>
          <a:srcRect l="1357" t="4361" r="1357" b="2907"/>
          <a:stretch>
            <a:fillRect/>
          </a:stretch>
        </p:blipFill>
        <p:spPr bwMode="auto">
          <a:xfrm>
            <a:off x="4067918" y="4329659"/>
            <a:ext cx="5004000" cy="2146344"/>
          </a:xfrm>
          <a:prstGeom prst="rect">
            <a:avLst/>
          </a:prstGeom>
          <a:noFill/>
          <a:ln w="9525">
            <a:noFill/>
            <a:miter lim="800000"/>
            <a:headEnd/>
            <a:tailEnd/>
          </a:ln>
        </p:spPr>
      </p:pic>
      <p:sp>
        <p:nvSpPr>
          <p:cNvPr id="7" name="Slide Number Placeholder 6"/>
          <p:cNvSpPr>
            <a:spLocks noGrp="1"/>
          </p:cNvSpPr>
          <p:nvPr>
            <p:ph type="sldNum" sz="quarter" idx="13"/>
          </p:nvPr>
        </p:nvSpPr>
        <p:spPr/>
        <p:txBody>
          <a:bodyPr/>
          <a:lstStyle/>
          <a:p>
            <a:fld id="{4A25DDA1-8321-48AA-B72A-57DD9D18B8CF}" type="slidenum">
              <a:rPr lang="en-SG" smtClean="0">
                <a:solidFill>
                  <a:srgbClr val="C4C3AA">
                    <a:lumMod val="75000"/>
                  </a:srgbClr>
                </a:solidFill>
              </a:rPr>
              <a:pPr/>
              <a:t>25</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Trigger system for e-ICAL</a:t>
            </a:r>
            <a:endParaRPr lang="en-IN" dirty="0"/>
          </a:p>
        </p:txBody>
      </p:sp>
      <p:sp>
        <p:nvSpPr>
          <p:cNvPr id="5" name="Footer Placeholder 4"/>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7" name="Picture 2"/>
          <p:cNvPicPr>
            <a:picLocks noGrp="1" noChangeAspect="1" noChangeArrowheads="1"/>
          </p:cNvPicPr>
          <p:nvPr>
            <p:ph idx="1"/>
          </p:nvPr>
        </p:nvPicPr>
        <p:blipFill>
          <a:blip r:embed="rId2" cstate="print"/>
          <a:srcRect/>
          <a:stretch>
            <a:fillRect/>
          </a:stretch>
        </p:blipFill>
        <p:spPr bwMode="auto">
          <a:xfrm>
            <a:off x="767400" y="720725"/>
            <a:ext cx="7609200" cy="5759450"/>
          </a:xfrm>
          <a:prstGeom prst="rect">
            <a:avLst/>
          </a:prstGeom>
          <a:noFill/>
          <a:ln w="9525">
            <a:noFill/>
            <a:miter lim="800000"/>
            <a:headEnd/>
            <a:tailEnd/>
          </a:ln>
          <a:effectLst/>
        </p:spPr>
      </p:pic>
      <p:sp>
        <p:nvSpPr>
          <p:cNvPr id="6" name="Slide Number Placeholder 5"/>
          <p:cNvSpPr>
            <a:spLocks noGrp="1"/>
          </p:cNvSpPr>
          <p:nvPr>
            <p:ph type="sldNum" sz="quarter" idx="13"/>
          </p:nvPr>
        </p:nvSpPr>
        <p:spPr/>
        <p:txBody>
          <a:bodyPr/>
          <a:lstStyle/>
          <a:p>
            <a:fld id="{4A25DDA1-8321-48AA-B72A-57DD9D18B8CF}" type="slidenum">
              <a:rPr lang="en-SG" smtClean="0">
                <a:solidFill>
                  <a:srgbClr val="C4C3AA">
                    <a:lumMod val="75000"/>
                  </a:srgbClr>
                </a:solidFill>
              </a:rPr>
              <a:pPr/>
              <a:t>26</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Back-end data concentrator hardware</a:t>
            </a:r>
            <a:endParaRPr lang="en-IN" sz="3600"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57163" y="1328737"/>
            <a:ext cx="8829675" cy="4543425"/>
          </a:xfrm>
          <a:prstGeom prst="rect">
            <a:avLst/>
          </a:prstGeom>
          <a:noFill/>
          <a:ln w="9525">
            <a:noFill/>
            <a:miter lim="800000"/>
            <a:headEnd/>
            <a:tailEnd/>
          </a:ln>
        </p:spPr>
      </p:pic>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27</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High voltage power supply</a:t>
            </a:r>
            <a:endParaRPr lang="en-IN" dirty="0"/>
          </a:p>
        </p:txBody>
      </p:sp>
      <p:pic>
        <p:nvPicPr>
          <p:cNvPr id="144386" name="Picture 2"/>
          <p:cNvPicPr>
            <a:picLocks noGrp="1" noChangeAspect="1" noChangeArrowheads="1"/>
          </p:cNvPicPr>
          <p:nvPr>
            <p:ph idx="1"/>
          </p:nvPr>
        </p:nvPicPr>
        <p:blipFill>
          <a:blip r:embed="rId2" cstate="print"/>
          <a:srcRect l="2021" r="1617"/>
          <a:stretch>
            <a:fillRect/>
          </a:stretch>
        </p:blipFill>
        <p:spPr bwMode="auto">
          <a:xfrm>
            <a:off x="72040" y="720000"/>
            <a:ext cx="4860000" cy="2670141"/>
          </a:xfrm>
          <a:prstGeom prst="rect">
            <a:avLst/>
          </a:prstGeom>
          <a:noFill/>
          <a:ln w="9525">
            <a:noFill/>
            <a:miter lim="800000"/>
            <a:headEnd/>
            <a:tailEnd/>
          </a:ln>
        </p:spPr>
      </p:pic>
      <p:sp>
        <p:nvSpPr>
          <p:cNvPr id="4" name="Slide Number Placeholder 3"/>
          <p:cNvSpPr>
            <a:spLocks noGrp="1"/>
          </p:cNvSpPr>
          <p:nvPr>
            <p:ph type="sldNum" sz="quarter" idx="13"/>
          </p:nvPr>
        </p:nvSpPr>
        <p:spPr/>
        <p:txBody>
          <a:bodyPr/>
          <a:lstStyle/>
          <a:p>
            <a:fld id="{4A25DDA1-8321-48AA-B72A-57DD9D18B8CF}" type="slidenum">
              <a:rPr lang="en-SG" smtClean="0">
                <a:solidFill>
                  <a:srgbClr val="C4C3AA">
                    <a:lumMod val="75000"/>
                  </a:srgbClr>
                </a:solidFill>
              </a:rPr>
              <a:pPr/>
              <a:t>28</a:t>
            </a:fld>
            <a:endParaRPr lang="en-SG" dirty="0">
              <a:solidFill>
                <a:srgbClr val="C4C3AA">
                  <a:lumMod val="75000"/>
                </a:srgbClr>
              </a:solidFill>
            </a:endParaRPr>
          </a:p>
        </p:txBody>
      </p:sp>
      <p:sp>
        <p:nvSpPr>
          <p:cNvPr id="5" name="Footer Placeholder 4"/>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pic>
        <p:nvPicPr>
          <p:cNvPr id="6" name="Picture 2"/>
          <p:cNvPicPr>
            <a:picLocks noChangeAspect="1" noChangeArrowheads="1"/>
          </p:cNvPicPr>
          <p:nvPr/>
        </p:nvPicPr>
        <p:blipFill>
          <a:blip r:embed="rId3" cstate="print"/>
          <a:srcRect/>
          <a:stretch>
            <a:fillRect/>
          </a:stretch>
        </p:blipFill>
        <p:spPr bwMode="auto">
          <a:xfrm>
            <a:off x="72040" y="3429003"/>
            <a:ext cx="4860000" cy="3050081"/>
          </a:xfrm>
          <a:prstGeom prst="rect">
            <a:avLst/>
          </a:prstGeom>
          <a:noFill/>
          <a:ln w="9525">
            <a:noFill/>
            <a:miter lim="800000"/>
            <a:headEnd/>
            <a:tailEnd/>
          </a:ln>
        </p:spPr>
      </p:pic>
      <p:sp>
        <p:nvSpPr>
          <p:cNvPr id="7" name="Content Placeholder 2"/>
          <p:cNvSpPr txBox="1">
            <a:spLocks/>
          </p:cNvSpPr>
          <p:nvPr/>
        </p:nvSpPr>
        <p:spPr bwMode="auto">
          <a:xfrm>
            <a:off x="4914544" y="720000"/>
            <a:ext cx="4176000" cy="5760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252000" marR="0" lvl="0" indent="-252000" algn="l" defTabSz="914400" rtl="0" eaLnBrk="1" fontAlgn="base" latinLnBrk="0" hangingPunct="1">
              <a:lnSpc>
                <a:spcPct val="120000"/>
              </a:lnSpc>
              <a:spcBef>
                <a:spcPts val="0"/>
              </a:spcBef>
              <a:spcAft>
                <a:spcPct val="0"/>
              </a:spcAft>
              <a:buClr>
                <a:schemeClr val="tx1"/>
              </a:buClr>
              <a:buSzPct val="60000"/>
              <a:buFont typeface="Wingdings" pitchFamily="2" charset="2"/>
              <a:buChar char="u"/>
              <a:tabLst/>
              <a:defRPr/>
            </a:pPr>
            <a:r>
              <a:rPr kumimoji="0" lang="en-IN"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Output voltage adjustable in the range ± 0-6KV (to generate 0-12KV) with output current up to 2µA. </a:t>
            </a:r>
          </a:p>
          <a:p>
            <a:pPr marL="252000" indent="-252000" fontAlgn="base">
              <a:lnSpc>
                <a:spcPct val="120000"/>
              </a:lnSpc>
              <a:spcAft>
                <a:spcPct val="0"/>
              </a:spcAft>
              <a:buClr>
                <a:schemeClr val="tx1"/>
              </a:buClr>
              <a:buSzPct val="60000"/>
              <a:buFont typeface="Wingdings" pitchFamily="2" charset="2"/>
              <a:buChar char="u"/>
              <a:defRPr/>
            </a:pPr>
            <a:r>
              <a:rPr lang="en-IN" sz="1400" kern="0" dirty="0" smtClean="0">
                <a:effectLst>
                  <a:outerShdw blurRad="38100" dist="38100" dir="2700000" algn="tl">
                    <a:srgbClr val="000000"/>
                  </a:outerShdw>
                </a:effectLst>
                <a:latin typeface="Arial Rounded MT Bold" pitchFamily="34" charset="0"/>
              </a:rPr>
              <a:t> HV load regulation: better than 0.1% F.S </a:t>
            </a:r>
          </a:p>
          <a:p>
            <a:pPr marL="252000" lvl="0" indent="-252000" fontAlgn="base">
              <a:lnSpc>
                <a:spcPct val="120000"/>
              </a:lnSpc>
              <a:spcAft>
                <a:spcPct val="0"/>
              </a:spcAft>
              <a:buClr>
                <a:schemeClr val="tx1"/>
              </a:buClr>
              <a:buSzPct val="60000"/>
              <a:buFont typeface="Wingdings" pitchFamily="2" charset="2"/>
              <a:buChar char="u"/>
              <a:defRPr/>
            </a:pPr>
            <a:r>
              <a:rPr lang="en-IN" sz="1400" kern="0" dirty="0" smtClean="0">
                <a:effectLst>
                  <a:outerShdw blurRad="38100" dist="38100" dir="2700000" algn="tl">
                    <a:srgbClr val="000000"/>
                  </a:outerShdw>
                </a:effectLst>
                <a:latin typeface="Arial Rounded MT Bold" pitchFamily="34" charset="0"/>
              </a:rPr>
              <a:t>Output ripple/noise voltage: within 200 mV (p-p). </a:t>
            </a:r>
          </a:p>
          <a:p>
            <a:pPr marL="252000" lvl="0" indent="-252000" fontAlgn="base">
              <a:lnSpc>
                <a:spcPct val="120000"/>
              </a:lnSpc>
              <a:spcAft>
                <a:spcPct val="0"/>
              </a:spcAft>
              <a:buClr>
                <a:schemeClr val="tx1"/>
              </a:buClr>
              <a:buSzPct val="60000"/>
              <a:buFont typeface="Wingdings" pitchFamily="2" charset="2"/>
              <a:buChar char="u"/>
              <a:defRPr/>
            </a:pPr>
            <a:r>
              <a:rPr lang="en-IN" sz="1400" kern="0" dirty="0" smtClean="0">
                <a:effectLst>
                  <a:outerShdw blurRad="38100" dist="38100" dir="2700000" algn="tl">
                    <a:srgbClr val="000000"/>
                  </a:outerShdw>
                </a:effectLst>
                <a:latin typeface="Arial Rounded MT Bold" pitchFamily="34" charset="0"/>
              </a:rPr>
              <a:t>Adjustable </a:t>
            </a:r>
            <a:r>
              <a:rPr kumimoji="0" lang="en-IN"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HV Ramp rate 10-1000 Volts/ sec, HV on/off control, HV output read back facility.  </a:t>
            </a:r>
          </a:p>
          <a:p>
            <a:pPr marL="252000" marR="0" lvl="0" indent="-252000" algn="l" defTabSz="914400" rtl="0" eaLnBrk="1" fontAlgn="base" latinLnBrk="0" hangingPunct="1">
              <a:lnSpc>
                <a:spcPct val="120000"/>
              </a:lnSpc>
              <a:spcBef>
                <a:spcPts val="0"/>
              </a:spcBef>
              <a:spcAft>
                <a:spcPct val="0"/>
              </a:spcAft>
              <a:buClr>
                <a:schemeClr val="tx1"/>
              </a:buClr>
              <a:buSzPct val="60000"/>
              <a:buFont typeface="Wingdings" pitchFamily="2" charset="2"/>
              <a:buChar char="u"/>
              <a:tabLst/>
              <a:defRPr/>
            </a:pPr>
            <a:r>
              <a:rPr kumimoji="0" lang="en-IN"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 HV load current read back facility with a resolution of 5 nA. </a:t>
            </a:r>
          </a:p>
          <a:p>
            <a:pPr marL="252000" marR="0" lvl="0" indent="-252000" algn="l" defTabSz="914400" rtl="0" eaLnBrk="1" fontAlgn="base" latinLnBrk="0" hangingPunct="1">
              <a:lnSpc>
                <a:spcPct val="120000"/>
              </a:lnSpc>
              <a:spcBef>
                <a:spcPts val="0"/>
              </a:spcBef>
              <a:spcAft>
                <a:spcPct val="0"/>
              </a:spcAft>
              <a:buClr>
                <a:schemeClr val="tx1"/>
              </a:buClr>
              <a:buSzPct val="60000"/>
              <a:buFont typeface="Wingdings" pitchFamily="2" charset="2"/>
              <a:buChar char="u"/>
              <a:tabLst/>
              <a:defRPr/>
            </a:pPr>
            <a:r>
              <a:rPr kumimoji="0" lang="en-IN"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Required LV Input supply: 12V @200mA</a:t>
            </a:r>
          </a:p>
          <a:p>
            <a:pPr marL="252000" marR="0" lvl="0" indent="-252000" algn="l" defTabSz="914400" rtl="0" eaLnBrk="1" fontAlgn="base" latinLnBrk="0" hangingPunct="1">
              <a:lnSpc>
                <a:spcPct val="120000"/>
              </a:lnSpc>
              <a:spcBef>
                <a:spcPts val="0"/>
              </a:spcBef>
              <a:spcAft>
                <a:spcPct val="0"/>
              </a:spcAft>
              <a:buClr>
                <a:schemeClr val="tx1"/>
              </a:buClr>
              <a:buSzPct val="60000"/>
              <a:buFont typeface="Wingdings" pitchFamily="2" charset="2"/>
              <a:buChar char="u"/>
              <a:tabLst/>
              <a:defRPr/>
            </a:pPr>
            <a:r>
              <a:rPr kumimoji="0" lang="en-IN" sz="1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Arial Rounded MT Bold" pitchFamily="34" charset="0"/>
                <a:ea typeface="+mn-ea"/>
                <a:cs typeface="+mn-cs"/>
              </a:rPr>
              <a:t>Ambient fringe magnetic field: 500 gauss</a:t>
            </a:r>
          </a:p>
        </p:txBody>
      </p:sp>
      <p:pic>
        <p:nvPicPr>
          <p:cNvPr id="8" name="Picture 7" descr="C:\Documents and Settings\Manna\Desktop\INO_HV\photo\INO HV.JPG"/>
          <p:cNvPicPr>
            <a:picLocks noChangeAspect="1"/>
          </p:cNvPicPr>
          <p:nvPr/>
        </p:nvPicPr>
        <p:blipFill>
          <a:blip r:embed="rId4" cstate="print"/>
          <a:srcRect/>
          <a:stretch>
            <a:fillRect/>
          </a:stretch>
        </p:blipFill>
        <p:spPr bwMode="auto">
          <a:xfrm>
            <a:off x="4960666" y="4141796"/>
            <a:ext cx="3715790" cy="23260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and future outlook</a:t>
            </a:r>
            <a:endParaRPr lang="en-IN" dirty="0"/>
          </a:p>
        </p:txBody>
      </p:sp>
      <p:sp>
        <p:nvSpPr>
          <p:cNvPr id="3" name="Content Placeholder 2"/>
          <p:cNvSpPr>
            <a:spLocks noGrp="1"/>
          </p:cNvSpPr>
          <p:nvPr>
            <p:ph idx="1"/>
          </p:nvPr>
        </p:nvSpPr>
        <p:spPr>
          <a:blipFill dpi="0" rotWithShape="1">
            <a:blip r:embed="rId2" cstate="print">
              <a:alphaModFix amt="34000"/>
            </a:blip>
            <a:srcRect/>
            <a:stretch>
              <a:fillRect/>
            </a:stretch>
          </a:blipFill>
        </p:spPr>
        <p:txBody>
          <a:bodyPr>
            <a:normAutofit fontScale="70000" lnSpcReduction="20000"/>
          </a:bodyPr>
          <a:lstStyle/>
          <a:p>
            <a:pPr>
              <a:lnSpc>
                <a:spcPct val="120000"/>
              </a:lnSpc>
            </a:pPr>
            <a:r>
              <a:rPr lang="en-US" dirty="0" smtClean="0"/>
              <a:t>Development  and characterisation of large area glass RPC detectors completed.</a:t>
            </a:r>
          </a:p>
          <a:p>
            <a:pPr>
              <a:lnSpc>
                <a:spcPct val="120000"/>
              </a:lnSpc>
            </a:pPr>
            <a:r>
              <a:rPr lang="en-US" dirty="0" smtClean="0"/>
              <a:t>They are being produced in multiple industries now.</a:t>
            </a:r>
          </a:p>
          <a:p>
            <a:pPr>
              <a:lnSpc>
                <a:spcPct val="120000"/>
              </a:lnSpc>
            </a:pPr>
            <a:r>
              <a:rPr lang="en-US" dirty="0" smtClean="0"/>
              <a:t>Prototype closed loop gas system is operational, working on the scalable design for the e-ICAL and ICAL.</a:t>
            </a:r>
          </a:p>
          <a:p>
            <a:pPr>
              <a:lnSpc>
                <a:spcPct val="120000"/>
              </a:lnSpc>
            </a:pPr>
            <a:r>
              <a:rPr lang="en-US" dirty="0" smtClean="0"/>
              <a:t>Design </a:t>
            </a:r>
            <a:r>
              <a:rPr lang="en-US" dirty="0" smtClean="0"/>
              <a:t>of baseline ICAL detector electronics completed, reviewed.</a:t>
            </a:r>
          </a:p>
          <a:p>
            <a:pPr>
              <a:lnSpc>
                <a:spcPct val="120000"/>
              </a:lnSpc>
            </a:pPr>
            <a:r>
              <a:rPr lang="en-US" dirty="0" smtClean="0"/>
              <a:t>Prototypes and limited quantities of various components and modules were produced, technologies and vendors identified.</a:t>
            </a:r>
          </a:p>
          <a:p>
            <a:pPr>
              <a:lnSpc>
                <a:spcPct val="120000"/>
              </a:lnSpc>
            </a:pPr>
            <a:r>
              <a:rPr lang="en-US" dirty="0" smtClean="0"/>
              <a:t>Detectors and electronics are </a:t>
            </a:r>
            <a:r>
              <a:rPr lang="en-US" dirty="0" smtClean="0"/>
              <a:t>being used </a:t>
            </a:r>
            <a:r>
              <a:rPr lang="en-US" dirty="0" smtClean="0"/>
              <a:t>in </a:t>
            </a:r>
            <a:r>
              <a:rPr lang="en-US" dirty="0" smtClean="0"/>
              <a:t>many </a:t>
            </a:r>
            <a:r>
              <a:rPr lang="en-US" dirty="0" smtClean="0"/>
              <a:t>ICAL prototype detectors, including the m-ICAL which is currently under </a:t>
            </a:r>
            <a:r>
              <a:rPr lang="en-US" dirty="0" smtClean="0"/>
              <a:t>opera</a:t>
            </a:r>
            <a:r>
              <a:rPr lang="en-US" dirty="0" smtClean="0"/>
              <a:t>tion.</a:t>
            </a:r>
          </a:p>
          <a:p>
            <a:pPr>
              <a:lnSpc>
                <a:spcPct val="120000"/>
              </a:lnSpc>
            </a:pPr>
            <a:r>
              <a:rPr lang="en-US" dirty="0" smtClean="0"/>
              <a:t>Useful experience gained and a number of problems were identified – useful when scaling </a:t>
            </a:r>
            <a:r>
              <a:rPr lang="en-US" smtClean="0"/>
              <a:t>up production for e-ICAL and ICAL. </a:t>
            </a:r>
            <a:endParaRPr lang="en-US" dirty="0" smtClean="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29</a:t>
            </a:fld>
            <a:endParaRPr lang="en-SG" dirty="0">
              <a:solidFill>
                <a:srgbClr val="C4C3AA">
                  <a:lumMod val="75000"/>
                </a:srgb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ICAL, e-ICAL and m-ICAL</a:t>
            </a:r>
            <a:endParaRPr lang="en-US"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3</a:t>
            </a:fld>
            <a:endParaRPr lang="en-SG" dirty="0">
              <a:solidFill>
                <a:srgbClr val="C4C3AA">
                  <a:lumMod val="75000"/>
                </a:srgbClr>
              </a:solidFill>
            </a:endParaRPr>
          </a:p>
        </p:txBody>
      </p:sp>
      <p:pic>
        <p:nvPicPr>
          <p:cNvPr id="6" name="Picture 2"/>
          <p:cNvPicPr>
            <a:picLocks noGrp="1" noChangeAspect="1" noChangeArrowheads="1"/>
          </p:cNvPicPr>
          <p:nvPr>
            <p:ph idx="1"/>
          </p:nvPr>
        </p:nvPicPr>
        <p:blipFill>
          <a:blip r:embed="rId2" cstate="print"/>
          <a:stretch>
            <a:fillRect/>
          </a:stretch>
        </p:blipFill>
        <p:spPr bwMode="auto">
          <a:xfrm>
            <a:off x="90844" y="720725"/>
            <a:ext cx="8962312" cy="5759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Bench marking of RPC detectors</a:t>
            </a:r>
            <a:endParaRPr lang="en-US" dirty="0"/>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4</a:t>
            </a:fld>
            <a:endParaRPr lang="en-SG" dirty="0">
              <a:solidFill>
                <a:srgbClr val="C4C3AA">
                  <a:lumMod val="75000"/>
                </a:srgbClr>
              </a:solidFill>
            </a:endParaRPr>
          </a:p>
        </p:txBody>
      </p:sp>
      <p:pic>
        <p:nvPicPr>
          <p:cNvPr id="3074" name="Picture 2"/>
          <p:cNvPicPr>
            <a:picLocks noGrp="1" noChangeAspect="1" noChangeArrowheads="1"/>
          </p:cNvPicPr>
          <p:nvPr>
            <p:ph idx="1"/>
          </p:nvPr>
        </p:nvPicPr>
        <p:blipFill>
          <a:blip r:embed="rId2" cstate="print"/>
          <a:srcRect l="2209" t="3390" r="4418" b="6214"/>
          <a:stretch>
            <a:fillRect/>
          </a:stretch>
        </p:blipFill>
        <p:spPr bwMode="auto">
          <a:xfrm>
            <a:off x="126262" y="719997"/>
            <a:ext cx="8891476" cy="61200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Glass spray painting robot</a:t>
            </a:r>
            <a:endParaRPr lang="en-IN" dirty="0"/>
          </a:p>
        </p:txBody>
      </p:sp>
      <p:pic>
        <p:nvPicPr>
          <p:cNvPr id="7" name="Content Placeholder 6" descr="DSC03454.JPG"/>
          <p:cNvPicPr>
            <a:picLocks noGrp="1" noChangeAspect="1"/>
          </p:cNvPicPr>
          <p:nvPr>
            <p:ph idx="1"/>
          </p:nvPr>
        </p:nvPicPr>
        <p:blipFill>
          <a:blip r:embed="rId2" cstate="print"/>
          <a:stretch>
            <a:fillRect/>
          </a:stretch>
        </p:blipFill>
        <p:spPr>
          <a:xfrm>
            <a:off x="108016" y="720725"/>
            <a:ext cx="4319588" cy="5759450"/>
          </a:xfrm>
        </p:spPr>
      </p:pic>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5</a:t>
            </a:fld>
            <a:endParaRPr lang="en-SG" dirty="0">
              <a:solidFill>
                <a:srgbClr val="C4C3AA">
                  <a:lumMod val="75000"/>
                </a:srgbClr>
              </a:solidFill>
            </a:endParaRPr>
          </a:p>
        </p:txBody>
      </p:sp>
      <p:pic>
        <p:nvPicPr>
          <p:cNvPr id="9" name="Picture 8" descr="DSC03451.JPG"/>
          <p:cNvPicPr>
            <a:picLocks noChangeAspect="1"/>
          </p:cNvPicPr>
          <p:nvPr/>
        </p:nvPicPr>
        <p:blipFill>
          <a:blip r:embed="rId3" cstate="print"/>
          <a:srcRect l="21072" t="14533" b="6999"/>
          <a:stretch>
            <a:fillRect/>
          </a:stretch>
        </p:blipFill>
        <p:spPr>
          <a:xfrm>
            <a:off x="4500016" y="764699"/>
            <a:ext cx="4248000" cy="3167514"/>
          </a:xfrm>
          <a:prstGeom prst="rect">
            <a:avLst/>
          </a:prstGeom>
        </p:spPr>
      </p:pic>
      <p:pic>
        <p:nvPicPr>
          <p:cNvPr id="10" name="Picture 9" descr="Photo0577.jpg"/>
          <p:cNvPicPr>
            <a:picLocks noChangeAspect="1"/>
          </p:cNvPicPr>
          <p:nvPr/>
        </p:nvPicPr>
        <p:blipFill>
          <a:blip r:embed="rId4" cstate="print"/>
          <a:srcRect b="21417"/>
          <a:stretch>
            <a:fillRect/>
          </a:stretch>
        </p:blipFill>
        <p:spPr>
          <a:xfrm>
            <a:off x="4500464" y="3949589"/>
            <a:ext cx="4248000" cy="250374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Screen printing on electrodes</a:t>
            </a:r>
            <a:endParaRPr lang="en-IN" dirty="0"/>
          </a:p>
        </p:txBody>
      </p:sp>
      <p:pic>
        <p:nvPicPr>
          <p:cNvPr id="6" name="Content Placeholder 5" descr="20160305_115910.jpg"/>
          <p:cNvPicPr>
            <a:picLocks noGrp="1" noChangeAspect="1"/>
          </p:cNvPicPr>
          <p:nvPr>
            <p:ph idx="1"/>
          </p:nvPr>
        </p:nvPicPr>
        <p:blipFill>
          <a:blip r:embed="rId2" cstate="print"/>
          <a:stretch>
            <a:fillRect/>
          </a:stretch>
        </p:blipFill>
        <p:spPr>
          <a:xfrm>
            <a:off x="864000" y="720725"/>
            <a:ext cx="3840000" cy="2880000"/>
          </a:xfrm>
        </p:spPr>
      </p:pic>
      <p:sp>
        <p:nvSpPr>
          <p:cNvPr id="2" name="Footer Placeholder 1"/>
          <p:cNvSpPr>
            <a:spLocks noGrp="1"/>
          </p:cNvSpPr>
          <p:nvPr>
            <p:ph type="ftr" sz="quarter" idx="11"/>
          </p:nvPr>
        </p:nvSpPr>
        <p:spPr/>
        <p:txBody>
          <a:bodyPr/>
          <a:lstStyle/>
          <a:p>
            <a:r>
              <a:rPr lang="en-IN" smtClean="0">
                <a:solidFill>
                  <a:schemeClr val="bg1">
                    <a:lumMod val="60000"/>
                    <a:lumOff val="40000"/>
                  </a:schemeClr>
                </a:solidFill>
              </a:rPr>
              <a:t>B.Satyanarayana                    Indo-US Neutrino Collaboration Meeting, TIFR, Mumbai                    November 1, 2018</a:t>
            </a:r>
            <a:endParaRPr lang="en-SG" dirty="0">
              <a:solidFill>
                <a:schemeClr val="bg1">
                  <a:lumMod val="60000"/>
                  <a:lumOff val="40000"/>
                </a:schemeClr>
              </a:solidFill>
            </a:endParaRPr>
          </a:p>
        </p:txBody>
      </p:sp>
      <p:sp>
        <p:nvSpPr>
          <p:cNvPr id="3" name="Slide Number Placeholder 2"/>
          <p:cNvSpPr>
            <a:spLocks noGrp="1"/>
          </p:cNvSpPr>
          <p:nvPr>
            <p:ph type="sldNum" sz="quarter" idx="13"/>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p>
            <a:pPr algn="ctr"/>
            <a:fld id="{540BCE83-D575-4C8A-80BB-86377ECB268B}" type="slidenum">
              <a:rPr lang="en-SG" smtClean="0">
                <a:solidFill>
                  <a:schemeClr val="bg1">
                    <a:lumMod val="60000"/>
                    <a:lumOff val="40000"/>
                  </a:schemeClr>
                </a:solidFill>
              </a:rPr>
              <a:pPr algn="ctr"/>
              <a:t>6</a:t>
            </a:fld>
            <a:endParaRPr lang="en-SG" dirty="0">
              <a:solidFill>
                <a:schemeClr val="bg1">
                  <a:lumMod val="60000"/>
                  <a:lumOff val="40000"/>
                </a:schemeClr>
              </a:solidFill>
            </a:endParaRPr>
          </a:p>
        </p:txBody>
      </p:sp>
      <p:pic>
        <p:nvPicPr>
          <p:cNvPr id="7" name="Picture 6" descr="20160305_122212.jpg"/>
          <p:cNvPicPr>
            <a:picLocks noChangeAspect="1"/>
          </p:cNvPicPr>
          <p:nvPr/>
        </p:nvPicPr>
        <p:blipFill>
          <a:blip r:embed="rId3" cstate="print"/>
          <a:stretch>
            <a:fillRect/>
          </a:stretch>
        </p:blipFill>
        <p:spPr>
          <a:xfrm>
            <a:off x="864000" y="3600000"/>
            <a:ext cx="3840000" cy="2880000"/>
          </a:xfrm>
          <a:prstGeom prst="rect">
            <a:avLst/>
          </a:prstGeom>
        </p:spPr>
      </p:pic>
      <p:pic>
        <p:nvPicPr>
          <p:cNvPr id="8" name="Picture 7" descr="20160305_122545.jpg"/>
          <p:cNvPicPr>
            <a:picLocks noChangeAspect="1"/>
          </p:cNvPicPr>
          <p:nvPr/>
        </p:nvPicPr>
        <p:blipFill>
          <a:blip r:embed="rId4" cstate="print"/>
          <a:stretch>
            <a:fillRect/>
          </a:stretch>
        </p:blipFill>
        <p:spPr>
          <a:xfrm>
            <a:off x="4788000" y="3600000"/>
            <a:ext cx="3840000" cy="2880000"/>
          </a:xfrm>
          <a:prstGeom prst="rect">
            <a:avLst/>
          </a:prstGeom>
        </p:spPr>
      </p:pic>
      <p:pic>
        <p:nvPicPr>
          <p:cNvPr id="9" name="Picture 8" descr="20160305_120416.jpg"/>
          <p:cNvPicPr>
            <a:picLocks noChangeAspect="1"/>
          </p:cNvPicPr>
          <p:nvPr/>
        </p:nvPicPr>
        <p:blipFill>
          <a:blip r:embed="rId5" cstate="print"/>
          <a:stretch>
            <a:fillRect/>
          </a:stretch>
        </p:blipFill>
        <p:spPr>
          <a:xfrm>
            <a:off x="4788000" y="720000"/>
            <a:ext cx="3840000" cy="2880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for gas gap fabrication</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7</a:t>
            </a:fld>
            <a:endParaRPr lang="en-SG" dirty="0">
              <a:solidFill>
                <a:srgbClr val="C4C3AA">
                  <a:lumMod val="75000"/>
                </a:srgbClr>
              </a:solidFill>
            </a:endParaRPr>
          </a:p>
        </p:txBody>
      </p:sp>
      <p:pic>
        <p:nvPicPr>
          <p:cNvPr id="8" name="Picture 3"/>
          <p:cNvPicPr>
            <a:picLocks noGrp="1" noChangeAspect="1" noChangeArrowheads="1"/>
          </p:cNvPicPr>
          <p:nvPr>
            <p:ph idx="1"/>
          </p:nvPr>
        </p:nvPicPr>
        <p:blipFill>
          <a:blip r:embed="rId2" cstate="print"/>
          <a:srcRect r="11683"/>
          <a:stretch>
            <a:fillRect/>
          </a:stretch>
        </p:blipFill>
        <p:spPr bwMode="auto">
          <a:xfrm>
            <a:off x="3779912" y="720725"/>
            <a:ext cx="4571239" cy="5760000"/>
          </a:xfrm>
          <a:prstGeom prst="rect">
            <a:avLst/>
          </a:prstGeom>
          <a:noFill/>
          <a:ln>
            <a:noFill/>
          </a:ln>
        </p:spPr>
      </p:pic>
      <p:pic>
        <p:nvPicPr>
          <p:cNvPr id="9" name="Picture 2"/>
          <p:cNvPicPr>
            <a:picLocks noChangeAspect="1" noChangeArrowheads="1"/>
          </p:cNvPicPr>
          <p:nvPr/>
        </p:nvPicPr>
        <p:blipFill>
          <a:blip r:embed="rId3" cstate="print"/>
          <a:srcRect/>
          <a:stretch>
            <a:fillRect/>
          </a:stretch>
        </p:blipFill>
        <p:spPr bwMode="auto">
          <a:xfrm>
            <a:off x="868503" y="720000"/>
            <a:ext cx="2400720" cy="5760000"/>
          </a:xfrm>
          <a:prstGeom prst="rect">
            <a:avLst/>
          </a:prstGeom>
          <a:noFill/>
          <a:ln w="9525">
            <a:noFill/>
            <a:miter lim="800000"/>
            <a:headEnd/>
            <a:tailEnd/>
          </a:ln>
        </p:spPr>
      </p:pic>
      <p:sp>
        <p:nvSpPr>
          <p:cNvPr id="10" name="TextBox 9"/>
          <p:cNvSpPr txBox="1"/>
          <p:nvPr/>
        </p:nvSpPr>
        <p:spPr>
          <a:xfrm>
            <a:off x="8376399" y="756000"/>
            <a:ext cx="340519" cy="5760000"/>
          </a:xfrm>
          <a:prstGeom prst="roundRect">
            <a:avLst/>
          </a:prstGeom>
          <a:solidFill>
            <a:srgbClr val="FFFFCC"/>
          </a:solidFill>
          <a:ln cap="rnd">
            <a:solidFill>
              <a:schemeClr val="tx1"/>
            </a:solidFill>
          </a:ln>
          <a:effectLst/>
        </p:spPr>
        <p:style>
          <a:lnRef idx="0">
            <a:scrgbClr r="0" g="0" b="0"/>
          </a:lnRef>
          <a:fillRef idx="1001">
            <a:schemeClr val="lt1"/>
          </a:fillRef>
          <a:effectRef idx="0">
            <a:scrgbClr r="0" g="0" b="0"/>
          </a:effectRef>
          <a:fontRef idx="major"/>
        </p:style>
        <p:txBody>
          <a:bodyPr vert="vert270" wrap="square" lIns="0" tIns="0" rIns="0" bIns="0" rtlCol="0" anchor="ctr" anchorCtr="1">
            <a:spAutoFit/>
          </a:bodyPr>
          <a:lstStyle/>
          <a:p>
            <a:r>
              <a:rPr lang="en-US" sz="2000" dirty="0" smtClean="0">
                <a:solidFill>
                  <a:srgbClr val="FF0000"/>
                </a:solidFill>
                <a:latin typeface="Arial Rounded MT Bold" pitchFamily="34" charset="0"/>
              </a:rPr>
              <a:t>Schematic  of  an  assembled  gas  volume</a:t>
            </a:r>
            <a:endParaRPr lang="en-US" sz="2000" dirty="0">
              <a:solidFill>
                <a:srgbClr val="FF0000"/>
              </a:solidFill>
              <a:latin typeface="Arial Rounded MT Bold" pitchFamily="34" charset="0"/>
            </a:endParaRPr>
          </a:p>
        </p:txBody>
      </p:sp>
      <p:sp>
        <p:nvSpPr>
          <p:cNvPr id="11" name="TextBox 10"/>
          <p:cNvSpPr txBox="1"/>
          <p:nvPr/>
        </p:nvSpPr>
        <p:spPr>
          <a:xfrm>
            <a:off x="3295377" y="720000"/>
            <a:ext cx="340519" cy="1872000"/>
          </a:xfrm>
          <a:prstGeom prst="roundRect">
            <a:avLst/>
          </a:prstGeom>
          <a:solidFill>
            <a:srgbClr val="FFFFCC"/>
          </a:solidFill>
          <a:ln cap="rnd">
            <a:solidFill>
              <a:schemeClr val="tx1"/>
            </a:solidFill>
          </a:ln>
          <a:effectLst/>
        </p:spPr>
        <p:style>
          <a:lnRef idx="0">
            <a:scrgbClr r="0" g="0" b="0"/>
          </a:lnRef>
          <a:fillRef idx="1001">
            <a:schemeClr val="lt1"/>
          </a:fillRef>
          <a:effectRef idx="0">
            <a:scrgbClr r="0" g="0" b="0"/>
          </a:effectRef>
          <a:fontRef idx="major"/>
        </p:style>
        <p:txBody>
          <a:bodyPr vert="vert270" wrap="square" lIns="0" tIns="0" rIns="0" bIns="0" rtlCol="0" anchor="ctr" anchorCtr="1">
            <a:spAutoFit/>
          </a:bodyPr>
          <a:lstStyle/>
          <a:p>
            <a:r>
              <a:rPr lang="en-US" sz="2000" dirty="0" smtClean="0">
                <a:solidFill>
                  <a:srgbClr val="FF0000"/>
                </a:solidFill>
                <a:latin typeface="Arial Rounded MT Bold" pitchFamily="34" charset="0"/>
              </a:rPr>
              <a:t>Edge  spacer</a:t>
            </a:r>
            <a:endParaRPr lang="en-US" sz="2000" dirty="0">
              <a:solidFill>
                <a:srgbClr val="FF0000"/>
              </a:solidFill>
              <a:latin typeface="Arial Rounded MT Bold" pitchFamily="34" charset="0"/>
            </a:endParaRPr>
          </a:p>
        </p:txBody>
      </p:sp>
      <p:sp>
        <p:nvSpPr>
          <p:cNvPr id="12" name="TextBox 11"/>
          <p:cNvSpPr txBox="1"/>
          <p:nvPr/>
        </p:nvSpPr>
        <p:spPr>
          <a:xfrm>
            <a:off x="3295295" y="2664000"/>
            <a:ext cx="340519" cy="1872000"/>
          </a:xfrm>
          <a:prstGeom prst="roundRect">
            <a:avLst/>
          </a:prstGeom>
          <a:solidFill>
            <a:srgbClr val="FFFFCC"/>
          </a:solidFill>
          <a:ln cap="rnd">
            <a:solidFill>
              <a:schemeClr val="tx1"/>
            </a:solidFill>
          </a:ln>
          <a:effectLst/>
        </p:spPr>
        <p:style>
          <a:lnRef idx="0">
            <a:scrgbClr r="0" g="0" b="0"/>
          </a:lnRef>
          <a:fillRef idx="1001">
            <a:schemeClr val="lt1"/>
          </a:fillRef>
          <a:effectRef idx="0">
            <a:scrgbClr r="0" g="0" b="0"/>
          </a:effectRef>
          <a:fontRef idx="major"/>
        </p:style>
        <p:txBody>
          <a:bodyPr vert="vert270" wrap="square" lIns="0" tIns="0" rIns="0" bIns="0" rtlCol="0" anchor="ctr" anchorCtr="1">
            <a:spAutoFit/>
          </a:bodyPr>
          <a:lstStyle/>
          <a:p>
            <a:r>
              <a:rPr lang="en-US" sz="2000" dirty="0" smtClean="0">
                <a:solidFill>
                  <a:srgbClr val="FF0000"/>
                </a:solidFill>
                <a:latin typeface="Arial Rounded MT Bold" pitchFamily="34" charset="0"/>
              </a:rPr>
              <a:t>Gas  nozzle</a:t>
            </a:r>
            <a:endParaRPr lang="en-US" sz="2000" dirty="0">
              <a:solidFill>
                <a:srgbClr val="FF0000"/>
              </a:solidFill>
              <a:latin typeface="Arial Rounded MT Bold" pitchFamily="34" charset="0"/>
            </a:endParaRPr>
          </a:p>
        </p:txBody>
      </p:sp>
      <p:sp>
        <p:nvSpPr>
          <p:cNvPr id="13" name="TextBox 12"/>
          <p:cNvSpPr txBox="1"/>
          <p:nvPr/>
        </p:nvSpPr>
        <p:spPr>
          <a:xfrm>
            <a:off x="3295295" y="4608000"/>
            <a:ext cx="340519" cy="1872000"/>
          </a:xfrm>
          <a:prstGeom prst="roundRect">
            <a:avLst/>
          </a:prstGeom>
          <a:solidFill>
            <a:srgbClr val="FFFFCC"/>
          </a:solidFill>
          <a:ln cap="rnd">
            <a:solidFill>
              <a:schemeClr val="tx1"/>
            </a:solidFill>
          </a:ln>
          <a:effectLst/>
        </p:spPr>
        <p:style>
          <a:lnRef idx="0">
            <a:scrgbClr r="0" g="0" b="0"/>
          </a:lnRef>
          <a:fillRef idx="1001">
            <a:schemeClr val="lt1"/>
          </a:fillRef>
          <a:effectRef idx="0">
            <a:scrgbClr r="0" g="0" b="0"/>
          </a:effectRef>
          <a:fontRef idx="major"/>
        </p:style>
        <p:txBody>
          <a:bodyPr vert="vert270" wrap="square" lIns="0" tIns="0" rIns="0" bIns="0" rtlCol="0" anchor="ctr" anchorCtr="1">
            <a:spAutoFit/>
          </a:bodyPr>
          <a:lstStyle/>
          <a:p>
            <a:r>
              <a:rPr lang="en-US" sz="2000" dirty="0" smtClean="0">
                <a:solidFill>
                  <a:srgbClr val="FF0000"/>
                </a:solidFill>
                <a:latin typeface="Arial Rounded MT Bold" pitchFamily="34" charset="0"/>
              </a:rPr>
              <a:t>Glass  spacer</a:t>
            </a:r>
            <a:endParaRPr lang="en-US" sz="2000" dirty="0">
              <a:solidFill>
                <a:srgbClr val="FF0000"/>
              </a:solidFill>
              <a:latin typeface="Arial Rounded MT Bol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Automatic RPC gap making</a:t>
            </a:r>
            <a:endParaRPr lang="en-IN" dirty="0"/>
          </a:p>
        </p:txBody>
      </p:sp>
      <p:pic>
        <p:nvPicPr>
          <p:cNvPr id="6" name="Content Placeholder 5" descr="20160308_104603.jpg"/>
          <p:cNvPicPr>
            <a:picLocks noGrp="1" noChangeAspect="1"/>
          </p:cNvPicPr>
          <p:nvPr>
            <p:ph idx="1"/>
          </p:nvPr>
        </p:nvPicPr>
        <p:blipFill>
          <a:blip r:embed="rId2" cstate="print"/>
          <a:stretch>
            <a:fillRect/>
          </a:stretch>
        </p:blipFill>
        <p:spPr>
          <a:xfrm>
            <a:off x="565141" y="720725"/>
            <a:ext cx="7679267" cy="5759450"/>
          </a:xfrm>
        </p:spPr>
      </p:pic>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8</a:t>
            </a:fld>
            <a:endParaRPr lang="en-SG" dirty="0">
              <a:solidFill>
                <a:srgbClr val="C4C3AA">
                  <a:lumMod val="75000"/>
                </a:srgbClr>
              </a:solidFill>
            </a:endParaRPr>
          </a:p>
        </p:txBody>
      </p:sp>
      <p:pic>
        <p:nvPicPr>
          <p:cNvPr id="7" name="Picture 6" descr="IMG_20161021_155537.jpg"/>
          <p:cNvPicPr>
            <a:picLocks noChangeAspect="1"/>
          </p:cNvPicPr>
          <p:nvPr/>
        </p:nvPicPr>
        <p:blipFill>
          <a:blip r:embed="rId3" cstate="print"/>
          <a:stretch>
            <a:fillRect/>
          </a:stretch>
        </p:blipFill>
        <p:spPr>
          <a:xfrm>
            <a:off x="602864" y="779218"/>
            <a:ext cx="4536000" cy="2551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Pickup panels</a:t>
            </a:r>
            <a:endParaRPr lang="en-IN" dirty="0"/>
          </a:p>
        </p:txBody>
      </p:sp>
      <p:sp>
        <p:nvSpPr>
          <p:cNvPr id="4" name="Footer Placeholder 3"/>
          <p:cNvSpPr>
            <a:spLocks noGrp="1"/>
          </p:cNvSpPr>
          <p:nvPr>
            <p:ph type="ftr" sz="quarter" idx="11"/>
          </p:nvPr>
        </p:nvSpPr>
        <p:spPr/>
        <p:txBody>
          <a:bodyPr/>
          <a:lstStyle/>
          <a:p>
            <a:r>
              <a:rPr lang="en-IN" smtClean="0">
                <a:solidFill>
                  <a:srgbClr val="C4C3AA">
                    <a:lumMod val="75000"/>
                  </a:srgbClr>
                </a:solidFill>
              </a:rPr>
              <a:t>B.Satyanarayana                    Indo-US Neutrino Collaboration Meeting, TIFR, Mumbai                    November 1, 2018</a:t>
            </a:r>
            <a:endParaRPr lang="en-SG" dirty="0">
              <a:solidFill>
                <a:srgbClr val="C4C3AA">
                  <a:lumMod val="75000"/>
                </a:srgbClr>
              </a:solidFill>
            </a:endParaRPr>
          </a:p>
        </p:txBody>
      </p:sp>
      <p:sp>
        <p:nvSpPr>
          <p:cNvPr id="5" name="Slide Number Placeholder 4"/>
          <p:cNvSpPr>
            <a:spLocks noGrp="1"/>
          </p:cNvSpPr>
          <p:nvPr>
            <p:ph type="sldNum" sz="quarter" idx="13"/>
          </p:nvPr>
        </p:nvSpPr>
        <p:spPr/>
        <p:txBody>
          <a:bodyPr/>
          <a:lstStyle/>
          <a:p>
            <a:fld id="{4A25DDA1-8321-48AA-B72A-57DD9D18B8CF}" type="slidenum">
              <a:rPr lang="en-SG" smtClean="0">
                <a:solidFill>
                  <a:srgbClr val="C4C3AA">
                    <a:lumMod val="75000"/>
                  </a:srgbClr>
                </a:solidFill>
              </a:rPr>
              <a:pPr/>
              <a:t>9</a:t>
            </a:fld>
            <a:endParaRPr lang="en-SG" dirty="0">
              <a:solidFill>
                <a:srgbClr val="C4C3AA">
                  <a:lumMod val="75000"/>
                </a:srgbClr>
              </a:solidFill>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17463" y="720000"/>
            <a:ext cx="9109075" cy="5435145"/>
          </a:xfrm>
          <a:prstGeom prst="rect">
            <a:avLst/>
          </a:prstGeom>
          <a:noFill/>
          <a:ln w="9525">
            <a:noFill/>
            <a:miter lim="800000"/>
            <a:headEnd/>
            <a:tailEnd/>
          </a:ln>
        </p:spPr>
      </p:pic>
      <p:sp>
        <p:nvSpPr>
          <p:cNvPr id="7" name="TextBox 6"/>
          <p:cNvSpPr txBox="1"/>
          <p:nvPr/>
        </p:nvSpPr>
        <p:spPr>
          <a:xfrm>
            <a:off x="107504" y="2451665"/>
            <a:ext cx="2844000" cy="400110"/>
          </a:xfrm>
          <a:prstGeom prst="rect">
            <a:avLst/>
          </a:prstGeom>
          <a:noFill/>
        </p:spPr>
        <p:txBody>
          <a:bodyPr wrap="square" rtlCol="0" anchor="ctr" anchorCtr="1">
            <a:spAutoFit/>
          </a:bodyPr>
          <a:lstStyle/>
          <a:p>
            <a:r>
              <a:rPr lang="en-US" sz="2000" dirty="0" smtClean="0">
                <a:solidFill>
                  <a:srgbClr val="FFFF00"/>
                </a:solidFill>
                <a:latin typeface="Arial Rounded MT Bold" pitchFamily="34" charset="0"/>
              </a:rPr>
              <a:t>Honeycomb panel</a:t>
            </a:r>
            <a:endParaRPr lang="en-US" sz="2000" dirty="0">
              <a:solidFill>
                <a:srgbClr val="FFFF00"/>
              </a:solidFill>
              <a:latin typeface="Arial Rounded MT Bold" pitchFamily="34" charset="0"/>
            </a:endParaRPr>
          </a:p>
        </p:txBody>
      </p:sp>
      <p:sp>
        <p:nvSpPr>
          <p:cNvPr id="8" name="TextBox 7"/>
          <p:cNvSpPr txBox="1"/>
          <p:nvPr/>
        </p:nvSpPr>
        <p:spPr>
          <a:xfrm>
            <a:off x="7308304" y="5719902"/>
            <a:ext cx="1800000" cy="400110"/>
          </a:xfrm>
          <a:prstGeom prst="rect">
            <a:avLst/>
          </a:prstGeom>
          <a:noFill/>
        </p:spPr>
        <p:txBody>
          <a:bodyPr wrap="square" rtlCol="0" anchor="ctr" anchorCtr="1">
            <a:spAutoFit/>
          </a:bodyPr>
          <a:lstStyle/>
          <a:p>
            <a:r>
              <a:rPr lang="en-US" sz="2000" dirty="0" smtClean="0">
                <a:solidFill>
                  <a:srgbClr val="FFFF00"/>
                </a:solidFill>
                <a:latin typeface="Arial Rounded MT Bold" pitchFamily="34" charset="0"/>
              </a:rPr>
              <a:t>G-10 panel</a:t>
            </a:r>
            <a:endParaRPr lang="en-US" sz="2000" dirty="0">
              <a:solidFill>
                <a:srgbClr val="FFFF00"/>
              </a:solidFill>
              <a:latin typeface="Arial Rounded MT Bold" pitchFamily="34" charset="0"/>
            </a:endParaRPr>
          </a:p>
        </p:txBody>
      </p:sp>
      <p:sp>
        <p:nvSpPr>
          <p:cNvPr id="9" name="TextBox 8"/>
          <p:cNvSpPr txBox="1"/>
          <p:nvPr/>
        </p:nvSpPr>
        <p:spPr>
          <a:xfrm>
            <a:off x="-15372" y="5734416"/>
            <a:ext cx="1908000" cy="400110"/>
          </a:xfrm>
          <a:prstGeom prst="rect">
            <a:avLst/>
          </a:prstGeom>
          <a:noFill/>
        </p:spPr>
        <p:txBody>
          <a:bodyPr wrap="square" rtlCol="0" anchor="ctr" anchorCtr="1">
            <a:spAutoFit/>
          </a:bodyPr>
          <a:lstStyle/>
          <a:p>
            <a:r>
              <a:rPr lang="en-US" sz="2000" dirty="0" smtClean="0">
                <a:solidFill>
                  <a:srgbClr val="FFFF00"/>
                </a:solidFill>
                <a:latin typeface="Arial Rounded MT Bold" pitchFamily="34" charset="0"/>
              </a:rPr>
              <a:t>Foam panel</a:t>
            </a:r>
            <a:endParaRPr lang="en-US" sz="2000" dirty="0">
              <a:solidFill>
                <a:srgbClr val="FFFF00"/>
              </a:solidFill>
              <a:latin typeface="Arial Rounded MT Bold" pitchFamily="34" charset="0"/>
            </a:endParaRPr>
          </a:p>
        </p:txBody>
      </p:sp>
      <p:sp>
        <p:nvSpPr>
          <p:cNvPr id="10" name="TextBox 9"/>
          <p:cNvSpPr txBox="1"/>
          <p:nvPr/>
        </p:nvSpPr>
        <p:spPr>
          <a:xfrm>
            <a:off x="6473236" y="779218"/>
            <a:ext cx="2577510" cy="830997"/>
          </a:xfrm>
          <a:prstGeom prst="rect">
            <a:avLst/>
          </a:prstGeom>
          <a:noFill/>
        </p:spPr>
        <p:txBody>
          <a:bodyPr wrap="square" lIns="0" rIns="0" rtlCol="0" anchor="ctr" anchorCtr="0">
            <a:spAutoFit/>
          </a:bodyPr>
          <a:lstStyle/>
          <a:p>
            <a:pPr algn="r"/>
            <a:r>
              <a:rPr lang="en-US" sz="1600" dirty="0" smtClean="0">
                <a:solidFill>
                  <a:srgbClr val="FF0000"/>
                </a:solidFill>
                <a:latin typeface="Arial Rounded MT Bold" pitchFamily="34" charset="0"/>
              </a:rPr>
              <a:t>Polypropylene as well </a:t>
            </a:r>
          </a:p>
          <a:p>
            <a:pPr algn="r"/>
            <a:r>
              <a:rPr lang="en-US" sz="1600" dirty="0" smtClean="0">
                <a:solidFill>
                  <a:srgbClr val="FF0000"/>
                </a:solidFill>
                <a:latin typeface="Arial Rounded MT Bold" pitchFamily="34" charset="0"/>
              </a:rPr>
              <a:t>as PVC panels are </a:t>
            </a:r>
          </a:p>
          <a:p>
            <a:pPr algn="r"/>
            <a:r>
              <a:rPr lang="en-US" sz="1600" dirty="0" smtClean="0">
                <a:solidFill>
                  <a:srgbClr val="FF0000"/>
                </a:solidFill>
                <a:latin typeface="Arial Rounded MT Bold" pitchFamily="34" charset="0"/>
              </a:rPr>
              <a:t>also developed.</a:t>
            </a:r>
            <a:endParaRPr lang="en-US" sz="1600" dirty="0">
              <a:solidFill>
                <a:srgbClr val="FF0000"/>
              </a:solidFill>
              <a:latin typeface="Arial Rounded MT Bold"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atellite Dish design template">
  <a:themeElements>
    <a:clrScheme name="Office Theme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fontScheme name="Office Them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SG"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SG"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Office Theme 1">
        <a:dk1>
          <a:srgbClr val="660000"/>
        </a:dk1>
        <a:lt1>
          <a:srgbClr val="FFFFFF"/>
        </a:lt1>
        <a:dk2>
          <a:srgbClr val="A80000"/>
        </a:dk2>
        <a:lt2>
          <a:srgbClr val="FFFF99"/>
        </a:lt2>
        <a:accent1>
          <a:srgbClr val="FF6600"/>
        </a:accent1>
        <a:accent2>
          <a:srgbClr val="6A0000"/>
        </a:accent2>
        <a:accent3>
          <a:srgbClr val="D1AAAA"/>
        </a:accent3>
        <a:accent4>
          <a:srgbClr val="DADADA"/>
        </a:accent4>
        <a:accent5>
          <a:srgbClr val="FFB8AA"/>
        </a:accent5>
        <a:accent6>
          <a:srgbClr val="5F00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
      <a:clrScheme name="Office Theme 2">
        <a:dk1>
          <a:srgbClr val="6A4700"/>
        </a:dk1>
        <a:lt1>
          <a:srgbClr val="FFFFFF"/>
        </a:lt1>
        <a:dk2>
          <a:srgbClr val="522900"/>
        </a:dk2>
        <a:lt2>
          <a:srgbClr val="FFFF99"/>
        </a:lt2>
        <a:accent1>
          <a:srgbClr val="CC9900"/>
        </a:accent1>
        <a:accent2>
          <a:srgbClr val="9C7300"/>
        </a:accent2>
        <a:accent3>
          <a:srgbClr val="B3ACAA"/>
        </a:accent3>
        <a:accent4>
          <a:srgbClr val="DADADA"/>
        </a:accent4>
        <a:accent5>
          <a:srgbClr val="E2CAAA"/>
        </a:accent5>
        <a:accent6>
          <a:srgbClr val="8D6800"/>
        </a:accent6>
        <a:hlink>
          <a:srgbClr val="FF9900"/>
        </a:hlink>
        <a:folHlink>
          <a:srgbClr val="FFFF66"/>
        </a:folHlink>
      </a:clrScheme>
      <a:clrMap bg1="dk2" tx1="lt1" bg2="dk1" tx2="lt2" accent1="accent1" accent2="accent2" accent3="accent3" accent4="accent4" accent5="accent5" accent6="accent6" hlink="hlink" folHlink="folHlink"/>
    </a:extraClrScheme>
    <a:extraClrScheme>
      <a:clrScheme name="Office Theme 3">
        <a:dk1>
          <a:srgbClr val="495630"/>
        </a:dk1>
        <a:lt1>
          <a:srgbClr val="FFFFCC"/>
        </a:lt1>
        <a:dk2>
          <a:srgbClr val="2D361C"/>
        </a:dk2>
        <a:lt2>
          <a:srgbClr val="BAD38D"/>
        </a:lt2>
        <a:accent1>
          <a:srgbClr val="68803E"/>
        </a:accent1>
        <a:accent2>
          <a:srgbClr val="556636"/>
        </a:accent2>
        <a:accent3>
          <a:srgbClr val="ADAEAB"/>
        </a:accent3>
        <a:accent4>
          <a:srgbClr val="DADAAE"/>
        </a:accent4>
        <a:accent5>
          <a:srgbClr val="B9C0AF"/>
        </a:accent5>
        <a:accent6>
          <a:srgbClr val="4C5C30"/>
        </a:accent6>
        <a:hlink>
          <a:srgbClr val="339933"/>
        </a:hlink>
        <a:folHlink>
          <a:srgbClr val="D9D400"/>
        </a:folHlink>
      </a:clrScheme>
      <a:clrMap bg1="dk2" tx1="lt1" bg2="dk1" tx2="lt2" accent1="accent1" accent2="accent2" accent3="accent3" accent4="accent4" accent5="accent5" accent6="accent6" hlink="hlink" folHlink="folHlink"/>
    </a:extraClrScheme>
    <a:extraClrScheme>
      <a:clrScheme name="Office Theme 4">
        <a:dk1>
          <a:srgbClr val="666A5C"/>
        </a:dk1>
        <a:lt1>
          <a:srgbClr val="FFFFFF"/>
        </a:lt1>
        <a:dk2>
          <a:srgbClr val="757868"/>
        </a:dk2>
        <a:lt2>
          <a:srgbClr val="C4C3AA"/>
        </a:lt2>
        <a:accent1>
          <a:srgbClr val="9AC2C0"/>
        </a:accent1>
        <a:accent2>
          <a:srgbClr val="4D4F45"/>
        </a:accent2>
        <a:accent3>
          <a:srgbClr val="BDBEB9"/>
        </a:accent3>
        <a:accent4>
          <a:srgbClr val="DADADA"/>
        </a:accent4>
        <a:accent5>
          <a:srgbClr val="CADDDC"/>
        </a:accent5>
        <a:accent6>
          <a:srgbClr val="45473E"/>
        </a:accent6>
        <a:hlink>
          <a:srgbClr val="009999"/>
        </a:hlink>
        <a:folHlink>
          <a:srgbClr val="BFCB4F"/>
        </a:folHlink>
      </a:clrScheme>
      <a:clrMap bg1="dk2" tx1="lt1" bg2="dk1" tx2="lt2" accent1="accent1" accent2="accent2" accent3="accent3" accent4="accent4" accent5="accent5" accent6="accent6" hlink="hlink" folHlink="folHlink"/>
    </a:extraClrScheme>
    <a:extraClrScheme>
      <a:clrScheme name="Office Theme 5">
        <a:dk1>
          <a:srgbClr val="006664"/>
        </a:dk1>
        <a:lt1>
          <a:srgbClr val="FFFFFF"/>
        </a:lt1>
        <a:dk2>
          <a:srgbClr val="00908D"/>
        </a:dk2>
        <a:lt2>
          <a:srgbClr val="ADE5CD"/>
        </a:lt2>
        <a:accent1>
          <a:srgbClr val="00CCFF"/>
        </a:accent1>
        <a:accent2>
          <a:srgbClr val="006666"/>
        </a:accent2>
        <a:accent3>
          <a:srgbClr val="AAC6C5"/>
        </a:accent3>
        <a:accent4>
          <a:srgbClr val="DADADA"/>
        </a:accent4>
        <a:accent5>
          <a:srgbClr val="AAE2FF"/>
        </a:accent5>
        <a:accent6>
          <a:srgbClr val="005C5C"/>
        </a:accent6>
        <a:hlink>
          <a:srgbClr val="6DD8DB"/>
        </a:hlink>
        <a:folHlink>
          <a:srgbClr val="C5E2FF"/>
        </a:folHlink>
      </a:clrScheme>
      <a:clrMap bg1="dk2" tx1="lt1" bg2="dk1" tx2="lt2" accent1="accent1" accent2="accent2" accent3="accent3" accent4="accent4" accent5="accent5" accent6="accent6" hlink="hlink" folHlink="folHlink"/>
    </a:extraClrScheme>
    <a:extraClrScheme>
      <a:clrScheme name="Office Theme 6">
        <a:dk1>
          <a:srgbClr val="000000"/>
        </a:dk1>
        <a:lt1>
          <a:srgbClr val="DDDCC5"/>
        </a:lt1>
        <a:dk2>
          <a:srgbClr val="000000"/>
        </a:dk2>
        <a:lt2>
          <a:srgbClr val="B9B695"/>
        </a:lt2>
        <a:accent1>
          <a:srgbClr val="EAEBE9"/>
        </a:accent1>
        <a:accent2>
          <a:srgbClr val="BFBFAB"/>
        </a:accent2>
        <a:accent3>
          <a:srgbClr val="EBEBDF"/>
        </a:accent3>
        <a:accent4>
          <a:srgbClr val="000000"/>
        </a:accent4>
        <a:accent5>
          <a:srgbClr val="F3F3F2"/>
        </a:accent5>
        <a:accent6>
          <a:srgbClr val="ADAD9B"/>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336699"/>
        </a:accent1>
        <a:accent2>
          <a:srgbClr val="5F5F5F"/>
        </a:accent2>
        <a:accent3>
          <a:srgbClr val="AAAAAA"/>
        </a:accent3>
        <a:accent4>
          <a:srgbClr val="DADADA"/>
        </a:accent4>
        <a:accent5>
          <a:srgbClr val="ADB8CA"/>
        </a:accent5>
        <a:accent6>
          <a:srgbClr val="555555"/>
        </a:accent6>
        <a:hlink>
          <a:srgbClr val="BBE5FF"/>
        </a:hlink>
        <a:folHlink>
          <a:srgbClr val="B6B3E1"/>
        </a:folHlink>
      </a:clrScheme>
      <a:clrMap bg1="dk2" tx1="lt1" bg2="dk1" tx2="lt2" accent1="accent1" accent2="accent2" accent3="accent3" accent4="accent4" accent5="accent5" accent6="accent6" hlink="hlink" folHlink="folHlink"/>
    </a:extraClrScheme>
    <a:extraClrScheme>
      <a:clrScheme name="Office Theme 8">
        <a:dk1>
          <a:srgbClr val="000090"/>
        </a:dk1>
        <a:lt1>
          <a:srgbClr val="EAEAEA"/>
        </a:lt1>
        <a:dk2>
          <a:srgbClr val="3A3AB2"/>
        </a:dk2>
        <a:lt2>
          <a:srgbClr val="CAD4DC"/>
        </a:lt2>
        <a:accent1>
          <a:srgbClr val="3974AF"/>
        </a:accent1>
        <a:accent2>
          <a:srgbClr val="232369"/>
        </a:accent2>
        <a:accent3>
          <a:srgbClr val="AEAED5"/>
        </a:accent3>
        <a:accent4>
          <a:srgbClr val="C8C8C8"/>
        </a:accent4>
        <a:accent5>
          <a:srgbClr val="AEBCD4"/>
        </a:accent5>
        <a:accent6>
          <a:srgbClr val="1F1F5E"/>
        </a:accent6>
        <a:hlink>
          <a:srgbClr val="00CCFF"/>
        </a:hlink>
        <a:folHlink>
          <a:srgbClr val="6699FF"/>
        </a:folHlink>
      </a:clrScheme>
      <a:clrMap bg1="dk2" tx1="lt1" bg2="dk1" tx2="lt2" accent1="accent1" accent2="accent2" accent3="accent3" accent4="accent4" accent5="accent5" accent6="accent6" hlink="hlink" folHlink="folHlink"/>
    </a:extraClrScheme>
    <a:extraClrScheme>
      <a:clrScheme name="Office Theme 9">
        <a:dk1>
          <a:srgbClr val="9C9C9C"/>
        </a:dk1>
        <a:lt1>
          <a:srgbClr val="FFFFFF"/>
        </a:lt1>
        <a:dk2>
          <a:srgbClr val="8696CA"/>
        </a:dk2>
        <a:lt2>
          <a:srgbClr val="FFFFFF"/>
        </a:lt2>
        <a:accent1>
          <a:srgbClr val="97D1D5"/>
        </a:accent1>
        <a:accent2>
          <a:srgbClr val="666699"/>
        </a:accent2>
        <a:accent3>
          <a:srgbClr val="C3C9E1"/>
        </a:accent3>
        <a:accent4>
          <a:srgbClr val="DADADA"/>
        </a:accent4>
        <a:accent5>
          <a:srgbClr val="C9E5E7"/>
        </a:accent5>
        <a:accent6>
          <a:srgbClr val="5C5C8A"/>
        </a:accent6>
        <a:hlink>
          <a:srgbClr val="0000FF"/>
        </a:hlink>
        <a:folHlink>
          <a:srgbClr val="00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Brooklet</Template>
  <TotalTime>45494</TotalTime>
  <Words>1706</Words>
  <Application>Microsoft Office PowerPoint</Application>
  <PresentationFormat>On-screen Show (4:3)</PresentationFormat>
  <Paragraphs>282</Paragraphs>
  <Slides>29</Slides>
  <Notes>1</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Satellite Dish design template</vt:lpstr>
      <vt:lpstr>Highlights of detector and instrumentation developments for INO project</vt:lpstr>
      <vt:lpstr>ICAL, e-ICAL and m-ICAL</vt:lpstr>
      <vt:lpstr>ICAL, e-ICAL and m-ICAL</vt:lpstr>
      <vt:lpstr>Bench marking of RPC detectors</vt:lpstr>
      <vt:lpstr>Glass spray painting robot</vt:lpstr>
      <vt:lpstr>Screen printing on electrodes</vt:lpstr>
      <vt:lpstr>Materials for gas gap fabrication</vt:lpstr>
      <vt:lpstr>Automatic RPC gap making</vt:lpstr>
      <vt:lpstr>Development of Pickup panels</vt:lpstr>
      <vt:lpstr>Closed loop gas system</vt:lpstr>
      <vt:lpstr>Development of Gas systems</vt:lpstr>
      <vt:lpstr>Functions of ICAL electronics</vt:lpstr>
      <vt:lpstr>Challenges of ICAL electronics</vt:lpstr>
      <vt:lpstr>Design and fabrication of ICs</vt:lpstr>
      <vt:lpstr>HMC preamps for ICAL test stands</vt:lpstr>
      <vt:lpstr>Voltage amplifier ASICs</vt:lpstr>
      <vt:lpstr>Analog Front-End boards with NINO ASICs</vt:lpstr>
      <vt:lpstr>ICAL’s TDC ASIC</vt:lpstr>
      <vt:lpstr>First module of ICAL’s DFE</vt:lpstr>
      <vt:lpstr>DFE module – the workhorse</vt:lpstr>
      <vt:lpstr>Soft-core processor</vt:lpstr>
      <vt:lpstr>Test jig for DFE production QC</vt:lpstr>
      <vt:lpstr>Calibration module</vt:lpstr>
      <vt:lpstr>ICAL trigger scheme</vt:lpstr>
      <vt:lpstr>Trigger criteria</vt:lpstr>
      <vt:lpstr>Trigger system for e-ICAL</vt:lpstr>
      <vt:lpstr>Back-end data concentrator hardware</vt:lpstr>
      <vt:lpstr>High voltage power supply</vt:lpstr>
      <vt:lpstr>Status and future outlook</vt:lpstr>
    </vt:vector>
  </TitlesOfParts>
  <Company>TIFR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and characterisation studies of Resistive Plate Chambers (RPCs)</dc:title>
  <dc:creator>B.Satyanarayana</dc:creator>
  <cp:lastModifiedBy>admin</cp:lastModifiedBy>
  <cp:revision>766</cp:revision>
  <dcterms:created xsi:type="dcterms:W3CDTF">2008-09-25T08:04:45Z</dcterms:created>
  <dcterms:modified xsi:type="dcterms:W3CDTF">2018-10-31T17:30:48Z</dcterms:modified>
</cp:coreProperties>
</file>