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37"/>
  </p:notesMasterIdLst>
  <p:handoutMasterIdLst>
    <p:handoutMasterId r:id="rId38"/>
  </p:handoutMasterIdLst>
  <p:sldIdLst>
    <p:sldId id="256" r:id="rId2"/>
    <p:sldId id="550" r:id="rId3"/>
    <p:sldId id="499" r:id="rId4"/>
    <p:sldId id="474" r:id="rId5"/>
    <p:sldId id="414" r:id="rId6"/>
    <p:sldId id="405" r:id="rId7"/>
    <p:sldId id="423" r:id="rId8"/>
    <p:sldId id="491" r:id="rId9"/>
    <p:sldId id="457" r:id="rId10"/>
    <p:sldId id="459" r:id="rId11"/>
    <p:sldId id="555" r:id="rId12"/>
    <p:sldId id="460" r:id="rId13"/>
    <p:sldId id="512" r:id="rId14"/>
    <p:sldId id="510" r:id="rId15"/>
    <p:sldId id="511" r:id="rId16"/>
    <p:sldId id="506" r:id="rId17"/>
    <p:sldId id="508" r:id="rId18"/>
    <p:sldId id="509" r:id="rId19"/>
    <p:sldId id="531" r:id="rId20"/>
    <p:sldId id="467" r:id="rId21"/>
    <p:sldId id="426" r:id="rId22"/>
    <p:sldId id="497" r:id="rId23"/>
    <p:sldId id="551" r:id="rId24"/>
    <p:sldId id="552" r:id="rId25"/>
    <p:sldId id="553" r:id="rId26"/>
    <p:sldId id="554" r:id="rId27"/>
    <p:sldId id="556" r:id="rId28"/>
    <p:sldId id="557" r:id="rId29"/>
    <p:sldId id="558" r:id="rId30"/>
    <p:sldId id="514" r:id="rId31"/>
    <p:sldId id="282" r:id="rId32"/>
    <p:sldId id="285" r:id="rId33"/>
    <p:sldId id="286" r:id="rId34"/>
    <p:sldId id="500" r:id="rId35"/>
    <p:sldId id="559" r:id="rId3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1443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F00FF"/>
    <a:srgbClr val="F37C23"/>
    <a:srgbClr val="3C5A77"/>
    <a:srgbClr val="BC5F2B"/>
    <a:srgbClr val="32547A"/>
    <a:srgbClr val="B8561A"/>
    <a:srgbClr val="B65A1F"/>
    <a:srgbClr val="5680AB"/>
    <a:srgbClr val="7A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0" autoAdjust="0"/>
    <p:restoredTop sz="91462"/>
  </p:normalViewPr>
  <p:slideViewPr>
    <p:cSldViewPr snapToGrid="0" snapToObjects="1">
      <p:cViewPr varScale="1">
        <p:scale>
          <a:sx n="109" d="100"/>
          <a:sy n="109" d="100"/>
        </p:scale>
        <p:origin x="960" y="192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190"/>
        <p:guide pos="2188"/>
        <p:guide pos="5026"/>
        <p:guide pos="2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10/30/18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10/30/18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61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0220CC7-2C2A-734A-A922-C4C368C473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3695" y="6509297"/>
            <a:ext cx="3121468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C8E3820-53E1-E948-8526-4AFBD4CA4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3695" y="6509297"/>
            <a:ext cx="3121468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63ACC29-7118-854C-A881-2C831AD47B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3695" y="6509297"/>
            <a:ext cx="3121468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FF5400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8037086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93561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FF53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93561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FF530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DUNE India Meeting at TIFR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93561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FF530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42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9" name="Picture 8" descr="Manchester_University_Logo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26" y="6416547"/>
            <a:ext cx="1007980" cy="313718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695" y="6509297"/>
            <a:ext cx="3121468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2" r:id="rId3"/>
    <p:sldLayoutId id="2147483688" r:id="rId4"/>
    <p:sldLayoutId id="2147483690" r:id="rId5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0" dirty="0" err="1">
                <a:solidFill>
                  <a:schemeClr val="tx2"/>
                </a:solidFill>
              </a:rPr>
              <a:t>ProtoDUNE</a:t>
            </a:r>
            <a:r>
              <a:rPr lang="en-GB" sz="3600" b="0" dirty="0">
                <a:solidFill>
                  <a:schemeClr val="tx2"/>
                </a:solidFill>
              </a:rPr>
              <a:t>, DUNE Near Detector, and Opportunities</a:t>
            </a:r>
            <a:endParaRPr lang="en-GB" sz="4000" dirty="0">
              <a:solidFill>
                <a:schemeClr val="tx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400" dirty="0"/>
              <a:t>Stefan </a:t>
            </a:r>
            <a:r>
              <a:rPr lang="en-GB" sz="2400" dirty="0" err="1"/>
              <a:t>Söldner</a:t>
            </a:r>
            <a:r>
              <a:rPr lang="en-GB" sz="2400" dirty="0"/>
              <a:t>-Rembold</a:t>
            </a:r>
          </a:p>
          <a:p>
            <a:r>
              <a:rPr lang="en-GB" sz="2400" dirty="0"/>
              <a:t>University of Manchester, UK</a:t>
            </a:r>
          </a:p>
          <a:p>
            <a:r>
              <a:rPr lang="en-GB" sz="2400" dirty="0"/>
              <a:t>DUNE-India Meeting</a:t>
            </a:r>
          </a:p>
          <a:p>
            <a:r>
              <a:rPr lang="en-GB" sz="2400" dirty="0"/>
              <a:t>TIFR, Mumbai</a:t>
            </a:r>
          </a:p>
          <a:p>
            <a:r>
              <a:rPr lang="en-GB" sz="2400" dirty="0"/>
              <a:t>2 November 2018</a:t>
            </a:r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C3D8B-99CE-954C-96F1-827D91045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(s)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EF6FD-1B5B-7E44-BCFD-514B7EC10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Content Placeholder 11" descr="SPdiagram.png">
            <a:extLst>
              <a:ext uri="{FF2B5EF4-FFF2-40B4-BE49-F238E27FC236}">
                <a16:creationId xmlns:a16="http://schemas.microsoft.com/office/drawing/2014/main" id="{67659F17-8E27-9840-A746-B54429D8D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21" b="-7521"/>
          <a:stretch>
            <a:fillRect/>
          </a:stretch>
        </p:blipFill>
        <p:spPr>
          <a:xfrm>
            <a:off x="457200" y="1395745"/>
            <a:ext cx="3848100" cy="4869164"/>
          </a:xfrm>
          <a:prstGeom prst="rect">
            <a:avLst/>
          </a:prstGeom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C235FF8B-DACB-5E45-88BD-659C693C7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018" y="1649848"/>
            <a:ext cx="3847073" cy="41453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6CDEBB-87F7-6246-84E0-AAA4B3810366}"/>
              </a:ext>
            </a:extLst>
          </p:cNvPr>
          <p:cNvSpPr txBox="1"/>
          <p:nvPr/>
        </p:nvSpPr>
        <p:spPr>
          <a:xfrm>
            <a:off x="454026" y="140483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4C5E2C-5E13-AB4B-A5AB-CC4647492A03}"/>
              </a:ext>
            </a:extLst>
          </p:cNvPr>
          <p:cNvSpPr txBox="1"/>
          <p:nvPr/>
        </p:nvSpPr>
        <p:spPr>
          <a:xfrm>
            <a:off x="4855469" y="1404839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Dual Phase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4CEFAF-0FCC-B542-8A4E-81D342DF2345}"/>
              </a:ext>
            </a:extLst>
          </p:cNvPr>
          <p:cNvSpPr txBox="1"/>
          <p:nvPr/>
        </p:nvSpPr>
        <p:spPr>
          <a:xfrm>
            <a:off x="454026" y="5895577"/>
            <a:ext cx="340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Active volume 6.9 x 7.2 x 6 m</a:t>
            </a:r>
            <a:r>
              <a:rPr lang="en-US" baseline="30000" dirty="0">
                <a:solidFill>
                  <a:schemeClr val="accent5"/>
                </a:solidFill>
              </a:rPr>
              <a:t>3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3D28F0-5603-D840-924C-24877B0CDEDD}"/>
              </a:ext>
            </a:extLst>
          </p:cNvPr>
          <p:cNvSpPr txBox="1"/>
          <p:nvPr/>
        </p:nvSpPr>
        <p:spPr>
          <a:xfrm>
            <a:off x="4855469" y="5855582"/>
            <a:ext cx="340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Active volume 6 x 6 x 6 m</a:t>
            </a:r>
            <a:r>
              <a:rPr lang="en-US" baseline="30000" dirty="0">
                <a:solidFill>
                  <a:schemeClr val="accent5"/>
                </a:solidFill>
              </a:rPr>
              <a:t>3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20C0B6-B3E4-2947-AB95-275D84D08108}"/>
              </a:ext>
            </a:extLst>
          </p:cNvPr>
          <p:cNvSpPr txBox="1"/>
          <p:nvPr/>
        </p:nvSpPr>
        <p:spPr>
          <a:xfrm>
            <a:off x="5328664" y="935790"/>
            <a:ext cx="315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About ~1/20 of a DUNE module</a:t>
            </a:r>
          </a:p>
        </p:txBody>
      </p:sp>
    </p:spTree>
    <p:extLst>
      <p:ext uri="{BB962C8B-B14F-4D97-AF65-F5344CB8AC3E}">
        <p14:creationId xmlns:p14="http://schemas.microsoft.com/office/powerpoint/2010/main" val="250977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E90DE-E6B8-D24A-98DB-D53B030D8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903A7-FBAA-9C46-A8C5-BD28503BF22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5" y="1207770"/>
            <a:ext cx="8232775" cy="5031626"/>
          </a:xfrm>
        </p:spPr>
        <p:txBody>
          <a:bodyPr>
            <a:normAutofit/>
          </a:bodyPr>
          <a:lstStyle/>
          <a:p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Detectors use full scale elements designed for DUNE → 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test of FD engineering solutions and installation procedures</a:t>
            </a:r>
          </a:p>
          <a:p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Single-phase and dual-phase design →</a:t>
            </a:r>
            <a:r>
              <a:rPr lang="en-US" sz="2600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 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validation of technology, detector response and long-term stability </a:t>
            </a:r>
          </a:p>
          <a:p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Two low-energy beam lines → 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characterization of </a:t>
            </a:r>
            <a:r>
              <a:rPr lang="en-US" sz="2600" spc="-1" dirty="0" err="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LArTPC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 response to charged particles in the same energy range (1 – 7 GeV) as neutrino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Arial"/>
              </a:rPr>
              <a:t> interactions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OpenSymbol"/>
              </a:rPr>
              <a:t> in DUNE</a:t>
            </a:r>
            <a:endParaRPr lang="en-US" sz="2600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  <a:p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StarSymbol"/>
              </a:rPr>
              <a:t>International Collaboration → </a:t>
            </a:r>
            <a:r>
              <a:rPr lang="en-US" sz="26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+mn-lt"/>
                <a:ea typeface="StarSymbol"/>
              </a:rPr>
              <a:t>building the community and forming expertise for DUNE</a:t>
            </a:r>
            <a:endParaRPr lang="en-US" sz="2600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55DFB-B463-5243-96A0-E4DF507B76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946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D3C5C-A140-E947-B7C1-1BAED8002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Neutrino Platform</a:t>
            </a:r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B11395EE-4352-9642-961F-9A4EF5914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8" y="1205536"/>
            <a:ext cx="6622473" cy="496809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197B4D-5912-C948-97CA-C4374F377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grpSp>
        <p:nvGrpSpPr>
          <p:cNvPr id="6" name="Image">
            <a:extLst>
              <a:ext uri="{FF2B5EF4-FFF2-40B4-BE49-F238E27FC236}">
                <a16:creationId xmlns:a16="http://schemas.microsoft.com/office/drawing/2014/main" id="{A561266D-0BA9-3841-887D-CE7E04D40E4F}"/>
              </a:ext>
            </a:extLst>
          </p:cNvPr>
          <p:cNvGrpSpPr/>
          <p:nvPr/>
        </p:nvGrpSpPr>
        <p:grpSpPr>
          <a:xfrm>
            <a:off x="5312092" y="1205536"/>
            <a:ext cx="3432373" cy="2794243"/>
            <a:chOff x="0" y="0"/>
            <a:chExt cx="3712959" cy="2920801"/>
          </a:xfrm>
        </p:grpSpPr>
        <p:pic>
          <p:nvPicPr>
            <p:cNvPr id="8" name="Image" descr="Image">
              <a:extLst>
                <a:ext uri="{FF2B5EF4-FFF2-40B4-BE49-F238E27FC236}">
                  <a16:creationId xmlns:a16="http://schemas.microsoft.com/office/drawing/2014/main" id="{D029C395-430C-8244-9992-503265FE5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000" y="88900"/>
              <a:ext cx="3458960" cy="259060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7245000F-BBA8-0040-BD49-69839AED674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712960" cy="2920802"/>
            </a:xfrm>
            <a:prstGeom prst="rect">
              <a:avLst/>
            </a:prstGeom>
            <a:effectLst/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2B53DED-B60F-054B-AC61-0A6C54C54288}"/>
              </a:ext>
            </a:extLst>
          </p:cNvPr>
          <p:cNvSpPr txBox="1"/>
          <p:nvPr/>
        </p:nvSpPr>
        <p:spPr>
          <a:xfrm>
            <a:off x="7326524" y="3900162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 2015</a:t>
            </a:r>
          </a:p>
        </p:txBody>
      </p:sp>
    </p:spTree>
    <p:extLst>
      <p:ext uri="{BB962C8B-B14F-4D97-AF65-F5344CB8AC3E}">
        <p14:creationId xmlns:p14="http://schemas.microsoft.com/office/powerpoint/2010/main" val="120807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12077-6A42-C34E-95F9-16010B1F2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APAs in </a:t>
            </a:r>
            <a:r>
              <a:rPr lang="en-US" dirty="0" err="1"/>
              <a:t>ProtoDUNE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2C6F3-F2A5-A745-A688-5D9BF4E51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Picture 29" descr="Picture 29">
            <a:extLst>
              <a:ext uri="{FF2B5EF4-FFF2-40B4-BE49-F238E27FC236}">
                <a16:creationId xmlns:a16="http://schemas.microsoft.com/office/drawing/2014/main" id="{E98D53EB-34AC-014F-82ED-9414F78A85DC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rcRect r="18643" b="29170"/>
          <a:stretch>
            <a:fillRect/>
          </a:stretch>
        </p:blipFill>
        <p:spPr>
          <a:xfrm>
            <a:off x="103473" y="1619081"/>
            <a:ext cx="5732883" cy="4628266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ED5E8F57-CEA4-A747-A458-B4EB382A2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15573" y="2091876"/>
            <a:ext cx="1783764" cy="415547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9" name="Screen Shot 2018-09-28 at 8.27.43 AM.png" descr="Screen Shot 2018-09-28 at 8.27.43 AM.png">
            <a:extLst>
              <a:ext uri="{FF2B5EF4-FFF2-40B4-BE49-F238E27FC236}">
                <a16:creationId xmlns:a16="http://schemas.microsoft.com/office/drawing/2014/main" id="{33CBB267-3A34-934E-BCAF-E0577CC63B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rcRect b="41068"/>
          <a:stretch>
            <a:fillRect/>
          </a:stretch>
        </p:blipFill>
        <p:spPr>
          <a:xfrm>
            <a:off x="6227096" y="414081"/>
            <a:ext cx="2368542" cy="201726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C3B768FF-8C49-6945-9412-6664BAD62B5E}"/>
              </a:ext>
            </a:extLst>
          </p:cNvPr>
          <p:cNvSpPr txBox="1"/>
          <p:nvPr/>
        </p:nvSpPr>
        <p:spPr>
          <a:xfrm>
            <a:off x="6324833" y="3677293"/>
            <a:ext cx="753952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6m</a:t>
            </a:r>
          </a:p>
        </p:txBody>
      </p:sp>
    </p:spTree>
    <p:extLst>
      <p:ext uri="{BB962C8B-B14F-4D97-AF65-F5344CB8AC3E}">
        <p14:creationId xmlns:p14="http://schemas.microsoft.com/office/powerpoint/2010/main" val="3386856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0D89F-1315-2149-9AC8-26FC197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Cryogenics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A7916-93B4-624D-9559-F8F29C1EA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8" name="Content Placeholder 8" descr="Content Placeholder 8">
            <a:extLst>
              <a:ext uri="{FF2B5EF4-FFF2-40B4-BE49-F238E27FC236}">
                <a16:creationId xmlns:a16="http://schemas.microsoft.com/office/drawing/2014/main" id="{17EC0F76-0900-9941-803F-F6C00850A94D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1035" y="140893"/>
            <a:ext cx="3194177" cy="59989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DB98D3-9FD2-9849-9162-14AB4B72D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26" y="1260016"/>
            <a:ext cx="3653464" cy="4871285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83FE7C-DEBC-354A-AD30-5408B2F8262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22585" y="3683800"/>
            <a:ext cx="4694444" cy="2200228"/>
          </a:xfrm>
          <a:solidFill>
            <a:schemeClr val="accent2">
              <a:lumOff val="44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Purging, cooling, and filling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July 15 – September 13, 2018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Maximum temperature gradient of 50K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770 tons of liquid argon (about 40 trucks)</a:t>
            </a:r>
          </a:p>
        </p:txBody>
      </p:sp>
    </p:spTree>
    <p:extLst>
      <p:ext uri="{BB962C8B-B14F-4D97-AF65-F5344CB8AC3E}">
        <p14:creationId xmlns:p14="http://schemas.microsoft.com/office/powerpoint/2010/main" val="2986782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50183-FE66-1040-88FD-2E380E95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AED9A-66E4-F045-8FD3-B5F1C7405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grpSp>
        <p:nvGrpSpPr>
          <p:cNvPr id="7" name="Group">
            <a:extLst>
              <a:ext uri="{FF2B5EF4-FFF2-40B4-BE49-F238E27FC236}">
                <a16:creationId xmlns:a16="http://schemas.microsoft.com/office/drawing/2014/main" id="{5A2CAF63-AB96-644D-8051-609D36CC47D2}"/>
              </a:ext>
            </a:extLst>
          </p:cNvPr>
          <p:cNvGrpSpPr/>
          <p:nvPr/>
        </p:nvGrpSpPr>
        <p:grpSpPr>
          <a:xfrm>
            <a:off x="722488" y="1109620"/>
            <a:ext cx="7699023" cy="5070167"/>
            <a:chOff x="0" y="0"/>
            <a:chExt cx="8851422" cy="5501572"/>
          </a:xfrm>
        </p:grpSpPr>
        <p:pic>
          <p:nvPicPr>
            <p:cNvPr id="8" name="chart-2.png" descr="chart-2.png">
              <a:extLst>
                <a:ext uri="{FF2B5EF4-FFF2-40B4-BE49-F238E27FC236}">
                  <a16:creationId xmlns:a16="http://schemas.microsoft.com/office/drawing/2014/main" id="{08A7568C-EB34-8A42-8A91-C9DE46309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/>
            </a:blip>
            <a:srcRect b="9699"/>
            <a:stretch>
              <a:fillRect/>
            </a:stretch>
          </p:blipFill>
          <p:spPr>
            <a:xfrm>
              <a:off x="0" y="0"/>
              <a:ext cx="8229600" cy="49542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" name="Line">
              <a:extLst>
                <a:ext uri="{FF2B5EF4-FFF2-40B4-BE49-F238E27FC236}">
                  <a16:creationId xmlns:a16="http://schemas.microsoft.com/office/drawing/2014/main" id="{B4CB32FA-586E-9A46-B089-70C983E59573}"/>
                </a:ext>
              </a:extLst>
            </p:cNvPr>
            <p:cNvSpPr/>
            <p:nvPr/>
          </p:nvSpPr>
          <p:spPr>
            <a:xfrm>
              <a:off x="983312" y="1562799"/>
              <a:ext cx="660374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ysDot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chemeClr val="accent2">
                      <a:lumOff val="44000"/>
                    </a:schemeClr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0" name="nominal…">
              <a:extLst>
                <a:ext uri="{FF2B5EF4-FFF2-40B4-BE49-F238E27FC236}">
                  <a16:creationId xmlns:a16="http://schemas.microsoft.com/office/drawing/2014/main" id="{09CF012B-EC1F-A540-AB68-CF4E686D2A0D}"/>
                </a:ext>
              </a:extLst>
            </p:cNvPr>
            <p:cNvSpPr txBox="1"/>
            <p:nvPr/>
          </p:nvSpPr>
          <p:spPr>
            <a:xfrm>
              <a:off x="1315602" y="1075015"/>
              <a:ext cx="1604944" cy="12317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1700" b="1">
                  <a:solidFill>
                    <a:srgbClr val="535353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t>nominal </a:t>
              </a:r>
            </a:p>
            <a:p>
              <a:pPr algn="ctr" defTabSz="584200">
                <a:defRPr sz="1700" b="1">
                  <a:solidFill>
                    <a:srgbClr val="535353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t>El.Field</a:t>
              </a:r>
            </a:p>
            <a:p>
              <a:pPr algn="ctr" defTabSz="584200">
                <a:defRPr sz="1700" b="1">
                  <a:solidFill>
                    <a:srgbClr val="535353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t>500 V/cm</a:t>
              </a:r>
            </a:p>
          </p:txBody>
        </p:sp>
        <p:sp>
          <p:nvSpPr>
            <p:cNvPr id="11" name="180 kV">
              <a:extLst>
                <a:ext uri="{FF2B5EF4-FFF2-40B4-BE49-F238E27FC236}">
                  <a16:creationId xmlns:a16="http://schemas.microsoft.com/office/drawing/2014/main" id="{81457B15-1841-8543-ABA3-58E18734F30E}"/>
                </a:ext>
              </a:extLst>
            </p:cNvPr>
            <p:cNvSpPr txBox="1"/>
            <p:nvPr/>
          </p:nvSpPr>
          <p:spPr>
            <a:xfrm>
              <a:off x="47104" y="1349177"/>
              <a:ext cx="1101170" cy="6072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500" b="1">
                  <a:solidFill>
                    <a:srgbClr val="535353"/>
                  </a:solidFill>
                  <a:latin typeface="Optima"/>
                  <a:ea typeface="Optima"/>
                  <a:cs typeface="Optima"/>
                  <a:sym typeface="Optima"/>
                </a:defRPr>
              </a:lvl1pPr>
            </a:lstStyle>
            <a:p>
              <a:r>
                <a:t>180 kV </a:t>
              </a:r>
            </a:p>
          </p:txBody>
        </p:sp>
        <p:sp>
          <p:nvSpPr>
            <p:cNvPr id="12" name="Sept. 21 - h. 2:32 am - CDT">
              <a:extLst>
                <a:ext uri="{FF2B5EF4-FFF2-40B4-BE49-F238E27FC236}">
                  <a16:creationId xmlns:a16="http://schemas.microsoft.com/office/drawing/2014/main" id="{66EEB3C5-E363-524E-9399-42DA60FCABC8}"/>
                </a:ext>
              </a:extLst>
            </p:cNvPr>
            <p:cNvSpPr txBox="1"/>
            <p:nvPr/>
          </p:nvSpPr>
          <p:spPr>
            <a:xfrm>
              <a:off x="4944206" y="657726"/>
              <a:ext cx="3907217" cy="736063"/>
            </a:xfrm>
            <a:prstGeom prst="rect">
              <a:avLst/>
            </a:prstGeom>
            <a:solidFill>
              <a:srgbClr val="00A2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2200">
                  <a:solidFill>
                    <a:schemeClr val="accent2">
                      <a:lumOff val="44000"/>
                    </a:schemeClr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Sept. 21 - h. 2:32 am - CDT</a:t>
              </a:r>
            </a:p>
          </p:txBody>
        </p:sp>
        <p:sp>
          <p:nvSpPr>
            <p:cNvPr id="13" name="HV Ramp from 0 to 180 kV (Nominal)">
              <a:extLst>
                <a:ext uri="{FF2B5EF4-FFF2-40B4-BE49-F238E27FC236}">
                  <a16:creationId xmlns:a16="http://schemas.microsoft.com/office/drawing/2014/main" id="{655219AD-5716-8B44-ADC9-64A52CB93ED4}"/>
                </a:ext>
              </a:extLst>
            </p:cNvPr>
            <p:cNvSpPr txBox="1"/>
            <p:nvPr/>
          </p:nvSpPr>
          <p:spPr>
            <a:xfrm>
              <a:off x="1321960" y="5074914"/>
              <a:ext cx="5624415" cy="426659"/>
            </a:xfrm>
            <a:prstGeom prst="rect">
              <a:avLst/>
            </a:prstGeom>
            <a:solidFill>
              <a:srgbClr val="EE220C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2200">
                  <a:solidFill>
                    <a:schemeClr val="accent2">
                      <a:lumOff val="44000"/>
                    </a:schemeClr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HV Ramp from 0 to 180 kV (Nominal)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248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200CB-A02D-BF4C-A051-656FA1599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Halo Muon with EM Shower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A6C84-E9D2-5F43-91EF-C714141FF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protodune_collection_plane.png" descr="protodune_collection_plane.png">
            <a:extLst>
              <a:ext uri="{FF2B5EF4-FFF2-40B4-BE49-F238E27FC236}">
                <a16:creationId xmlns:a16="http://schemas.microsoft.com/office/drawing/2014/main" id="{AF901255-A066-E944-8D90-1572A12FDC8F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rcRect t="58791" b="7287"/>
          <a:stretch>
            <a:fillRect/>
          </a:stretch>
        </p:blipFill>
        <p:spPr>
          <a:xfrm>
            <a:off x="329248" y="1385353"/>
            <a:ext cx="8485504" cy="4150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" name="Group">
            <a:extLst>
              <a:ext uri="{FF2B5EF4-FFF2-40B4-BE49-F238E27FC236}">
                <a16:creationId xmlns:a16="http://schemas.microsoft.com/office/drawing/2014/main" id="{DBECAF40-73F2-3E4C-A15D-0855B332C3F7}"/>
              </a:ext>
            </a:extLst>
          </p:cNvPr>
          <p:cNvGrpSpPr/>
          <p:nvPr/>
        </p:nvGrpSpPr>
        <p:grpSpPr>
          <a:xfrm>
            <a:off x="6643418" y="1383005"/>
            <a:ext cx="2171334" cy="466448"/>
            <a:chOff x="-24256" y="87987"/>
            <a:chExt cx="2171332" cy="466447"/>
          </a:xfrm>
        </p:grpSpPr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A451CBD3-EF11-B448-A6BF-3D508B9F2659}"/>
                </a:ext>
              </a:extLst>
            </p:cNvPr>
            <p:cNvSpPr/>
            <p:nvPr/>
          </p:nvSpPr>
          <p:spPr>
            <a:xfrm>
              <a:off x="-24257" y="87987"/>
              <a:ext cx="2171334" cy="466448"/>
            </a:xfrm>
            <a:prstGeom prst="rect">
              <a:avLst/>
            </a:pr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>
              <a:outerShdw blurRad="1397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grpSp>
          <p:nvGrpSpPr>
            <p:cNvPr id="10" name="Group">
              <a:extLst>
                <a:ext uri="{FF2B5EF4-FFF2-40B4-BE49-F238E27FC236}">
                  <a16:creationId xmlns:a16="http://schemas.microsoft.com/office/drawing/2014/main" id="{E69D6181-9C87-4C40-9805-594F82FAA3CB}"/>
                </a:ext>
              </a:extLst>
            </p:cNvPr>
            <p:cNvGrpSpPr/>
            <p:nvPr/>
          </p:nvGrpSpPr>
          <p:grpSpPr>
            <a:xfrm>
              <a:off x="142908" y="133568"/>
              <a:ext cx="1911022" cy="419299"/>
              <a:chOff x="8664" y="-101"/>
              <a:chExt cx="1911021" cy="419297"/>
            </a:xfrm>
          </p:grpSpPr>
          <p:sp>
            <p:nvSpPr>
              <p:cNvPr id="11" name="proto">
                <a:extLst>
                  <a:ext uri="{FF2B5EF4-FFF2-40B4-BE49-F238E27FC236}">
                    <a16:creationId xmlns:a16="http://schemas.microsoft.com/office/drawing/2014/main" id="{EE29A1C9-822B-D944-B3F3-A636F26B7050}"/>
                  </a:ext>
                </a:extLst>
              </p:cNvPr>
              <p:cNvSpPr txBox="1"/>
              <p:nvPr/>
            </p:nvSpPr>
            <p:spPr>
              <a:xfrm>
                <a:off x="8664" y="-102"/>
                <a:ext cx="638371" cy="419299"/>
              </a:xfrm>
              <a:prstGeom prst="rect">
                <a:avLst/>
              </a:pr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>
                  <a:lnSpc>
                    <a:spcPct val="10000"/>
                  </a:lnSpc>
                  <a:defRPr sz="1300">
                    <a:solidFill>
                      <a:srgbClr val="EA6A43"/>
                    </a:solidFill>
                    <a:latin typeface="Phosphate Inline"/>
                    <a:ea typeface="Phosphate Inline"/>
                    <a:cs typeface="Phosphate Inline"/>
                    <a:sym typeface="Phosphate Inline"/>
                  </a:defRPr>
                </a:lvl1pPr>
              </a:lstStyle>
              <a:p>
                <a:r>
                  <a:t>proto</a:t>
                </a:r>
              </a:p>
            </p:txBody>
          </p:sp>
          <p:pic>
            <p:nvPicPr>
              <p:cNvPr id="12" name="Picture 5" descr="Picture 5">
                <a:extLst>
                  <a:ext uri="{FF2B5EF4-FFF2-40B4-BE49-F238E27FC236}">
                    <a16:creationId xmlns:a16="http://schemas.microsoft.com/office/drawing/2014/main" id="{2783C274-FBCF-DB4F-95A8-9DE7AE2F22D0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18195" y="0"/>
                <a:ext cx="971305" cy="37617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3" name="SP">
                <a:extLst>
                  <a:ext uri="{FF2B5EF4-FFF2-40B4-BE49-F238E27FC236}">
                    <a16:creationId xmlns:a16="http://schemas.microsoft.com/office/drawing/2014/main" id="{F7FAAAE1-3979-A746-877A-F23746519D6B}"/>
                  </a:ext>
                </a:extLst>
              </p:cNvPr>
              <p:cNvSpPr txBox="1"/>
              <p:nvPr/>
            </p:nvSpPr>
            <p:spPr>
              <a:xfrm>
                <a:off x="1594909" y="-102"/>
                <a:ext cx="324778" cy="265437"/>
              </a:xfrm>
              <a:prstGeom prst="rect">
                <a:avLst/>
              </a:pr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>
                  <a:lnSpc>
                    <a:spcPct val="10000"/>
                  </a:lnSpc>
                  <a:defRPr sz="1300">
                    <a:solidFill>
                      <a:srgbClr val="EA6A43"/>
                    </a:solidFill>
                    <a:latin typeface="Phosphate Inline"/>
                    <a:ea typeface="Phosphate Inline"/>
                    <a:cs typeface="Phosphate Inline"/>
                    <a:sym typeface="Phosphate Inline"/>
                  </a:defRPr>
                </a:lvl1pPr>
              </a:lstStyle>
              <a:p>
                <a:r>
                  <a:t>SP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4531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995AE-B5BD-B942-B2AB-50E43723F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424529"/>
            <a:ext cx="8229600" cy="647102"/>
          </a:xfrm>
        </p:spPr>
        <p:txBody>
          <a:bodyPr/>
          <a:lstStyle/>
          <a:p>
            <a:r>
              <a:rPr lang="en-US" sz="4000" dirty="0"/>
              <a:t>3D Cosmic Events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A3024-BBC8-594C-821D-6AA46C476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C1293A-9D36-1747-AAE2-894F2037454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84331" y="1325273"/>
            <a:ext cx="2923595" cy="2276665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F6914D-723F-8F43-B239-159BE19B8BF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855221" y="1132885"/>
            <a:ext cx="3147802" cy="2393060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E175B9-9443-9141-8D5B-17848BD4D5B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328613" y="3855580"/>
            <a:ext cx="2822601" cy="2348684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EF4F25-FA67-3746-8FD1-734C5A1DDCF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44941" y="3782327"/>
            <a:ext cx="2837788" cy="242193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081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BCF00-065E-874B-9958-46E184134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C8853B5-2A26-7648-B25B-4260A621B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7 GeV Beam Pion</a:t>
            </a:r>
          </a:p>
        </p:txBody>
      </p:sp>
      <p:grpSp>
        <p:nvGrpSpPr>
          <p:cNvPr id="9" name="Group">
            <a:extLst>
              <a:ext uri="{FF2B5EF4-FFF2-40B4-BE49-F238E27FC236}">
                <a16:creationId xmlns:a16="http://schemas.microsoft.com/office/drawing/2014/main" id="{E4ECDD10-BF00-CF40-ACB1-DF31D69119E1}"/>
              </a:ext>
            </a:extLst>
          </p:cNvPr>
          <p:cNvGrpSpPr/>
          <p:nvPr/>
        </p:nvGrpSpPr>
        <p:grpSpPr>
          <a:xfrm>
            <a:off x="454026" y="1100671"/>
            <a:ext cx="2171334" cy="466448"/>
            <a:chOff x="-24256" y="87987"/>
            <a:chExt cx="2171332" cy="466447"/>
          </a:xfrm>
        </p:grpSpPr>
        <p:sp>
          <p:nvSpPr>
            <p:cNvPr id="10" name="Rectangle">
              <a:extLst>
                <a:ext uri="{FF2B5EF4-FFF2-40B4-BE49-F238E27FC236}">
                  <a16:creationId xmlns:a16="http://schemas.microsoft.com/office/drawing/2014/main" id="{534CD294-4675-BF47-B4E2-BD6A30B9CA55}"/>
                </a:ext>
              </a:extLst>
            </p:cNvPr>
            <p:cNvSpPr/>
            <p:nvPr/>
          </p:nvSpPr>
          <p:spPr>
            <a:xfrm>
              <a:off x="-24257" y="87987"/>
              <a:ext cx="2171334" cy="466448"/>
            </a:xfrm>
            <a:prstGeom prst="rect">
              <a:avLst/>
            </a:pr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>
              <a:outerShdw blurRad="1397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grpSp>
          <p:nvGrpSpPr>
            <p:cNvPr id="11" name="Group">
              <a:extLst>
                <a:ext uri="{FF2B5EF4-FFF2-40B4-BE49-F238E27FC236}">
                  <a16:creationId xmlns:a16="http://schemas.microsoft.com/office/drawing/2014/main" id="{2CA71968-D14E-1043-BC85-0E9E33EF6112}"/>
                </a:ext>
              </a:extLst>
            </p:cNvPr>
            <p:cNvGrpSpPr/>
            <p:nvPr/>
          </p:nvGrpSpPr>
          <p:grpSpPr>
            <a:xfrm>
              <a:off x="142908" y="133568"/>
              <a:ext cx="1911022" cy="419299"/>
              <a:chOff x="8664" y="-101"/>
              <a:chExt cx="1911021" cy="419297"/>
            </a:xfrm>
          </p:grpSpPr>
          <p:sp>
            <p:nvSpPr>
              <p:cNvPr id="12" name="proto">
                <a:extLst>
                  <a:ext uri="{FF2B5EF4-FFF2-40B4-BE49-F238E27FC236}">
                    <a16:creationId xmlns:a16="http://schemas.microsoft.com/office/drawing/2014/main" id="{8338B6B7-8EEF-7740-B49F-9172FF7353D7}"/>
                  </a:ext>
                </a:extLst>
              </p:cNvPr>
              <p:cNvSpPr txBox="1"/>
              <p:nvPr/>
            </p:nvSpPr>
            <p:spPr>
              <a:xfrm>
                <a:off x="8664" y="-102"/>
                <a:ext cx="638371" cy="419299"/>
              </a:xfrm>
              <a:prstGeom prst="rect">
                <a:avLst/>
              </a:pr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>
                  <a:lnSpc>
                    <a:spcPct val="10000"/>
                  </a:lnSpc>
                  <a:defRPr sz="1300">
                    <a:solidFill>
                      <a:srgbClr val="EA6A43"/>
                    </a:solidFill>
                    <a:latin typeface="Phosphate Inline"/>
                    <a:ea typeface="Phosphate Inline"/>
                    <a:cs typeface="Phosphate Inline"/>
                    <a:sym typeface="Phosphate Inline"/>
                  </a:defRPr>
                </a:lvl1pPr>
              </a:lstStyle>
              <a:p>
                <a:r>
                  <a:t>proto</a:t>
                </a:r>
              </a:p>
            </p:txBody>
          </p:sp>
          <p:pic>
            <p:nvPicPr>
              <p:cNvPr id="13" name="Picture 5" descr="Picture 5">
                <a:extLst>
                  <a:ext uri="{FF2B5EF4-FFF2-40B4-BE49-F238E27FC236}">
                    <a16:creationId xmlns:a16="http://schemas.microsoft.com/office/drawing/2014/main" id="{E0B36B84-7D35-634C-B2D1-680076EAF2DE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618195" y="0"/>
                <a:ext cx="971305" cy="37617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4" name="SP">
                <a:extLst>
                  <a:ext uri="{FF2B5EF4-FFF2-40B4-BE49-F238E27FC236}">
                    <a16:creationId xmlns:a16="http://schemas.microsoft.com/office/drawing/2014/main" id="{B0CF3D8A-AC21-7B4F-B142-721DBD288FAA}"/>
                  </a:ext>
                </a:extLst>
              </p:cNvPr>
              <p:cNvSpPr txBox="1"/>
              <p:nvPr/>
            </p:nvSpPr>
            <p:spPr>
              <a:xfrm>
                <a:off x="1594909" y="-102"/>
                <a:ext cx="324778" cy="265437"/>
              </a:xfrm>
              <a:prstGeom prst="rect">
                <a:avLst/>
              </a:pr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>
                  <a:lnSpc>
                    <a:spcPct val="10000"/>
                  </a:lnSpc>
                  <a:defRPr sz="1300">
                    <a:solidFill>
                      <a:srgbClr val="EA6A43"/>
                    </a:solidFill>
                    <a:latin typeface="Phosphate Inline"/>
                    <a:ea typeface="Phosphate Inline"/>
                    <a:cs typeface="Phosphate Inline"/>
                    <a:sym typeface="Phosphate Inline"/>
                  </a:defRPr>
                </a:lvl1pPr>
              </a:lstStyle>
              <a:p>
                <a:r>
                  <a:t>SP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580227F-4577-274D-87BC-3EA5691A2FBE}"/>
              </a:ext>
            </a:extLst>
          </p:cNvPr>
          <p:cNvGrpSpPr/>
          <p:nvPr/>
        </p:nvGrpSpPr>
        <p:grpSpPr>
          <a:xfrm>
            <a:off x="621190" y="2029427"/>
            <a:ext cx="7603073" cy="4154941"/>
            <a:chOff x="415512" y="1673737"/>
            <a:chExt cx="9153000" cy="4686477"/>
          </a:xfrm>
        </p:grpSpPr>
        <p:pic>
          <p:nvPicPr>
            <p:cNvPr id="15" name="R5203-E1290-T1.png">
              <a:extLst>
                <a:ext uri="{FF2B5EF4-FFF2-40B4-BE49-F238E27FC236}">
                  <a16:creationId xmlns:a16="http://schemas.microsoft.com/office/drawing/2014/main" id="{6BCF1C03-91A6-9141-9442-B9D3B1EB5770}"/>
                </a:ext>
              </a:extLst>
            </p:cNvPr>
            <p:cNvPicPr/>
            <p:nvPr/>
          </p:nvPicPr>
          <p:blipFill>
            <a:blip r:embed="rId3"/>
            <a:srcRect b="32507"/>
            <a:stretch/>
          </p:blipFill>
          <p:spPr>
            <a:xfrm>
              <a:off x="424512" y="1673737"/>
              <a:ext cx="3068640" cy="411840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6" name="R5203-E1290-T5.png">
              <a:extLst>
                <a:ext uri="{FF2B5EF4-FFF2-40B4-BE49-F238E27FC236}">
                  <a16:creationId xmlns:a16="http://schemas.microsoft.com/office/drawing/2014/main" id="{C8E4F711-E729-F047-ADF4-B22BB9ED5A48}"/>
                </a:ext>
              </a:extLst>
            </p:cNvPr>
            <p:cNvPicPr/>
            <p:nvPr/>
          </p:nvPicPr>
          <p:blipFill>
            <a:blip r:embed="rId4"/>
            <a:srcRect b="32441"/>
            <a:stretch/>
          </p:blipFill>
          <p:spPr>
            <a:xfrm>
              <a:off x="3483432" y="1673737"/>
              <a:ext cx="3068640" cy="412236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17" name="R5203-E1290-T9.png">
              <a:extLst>
                <a:ext uri="{FF2B5EF4-FFF2-40B4-BE49-F238E27FC236}">
                  <a16:creationId xmlns:a16="http://schemas.microsoft.com/office/drawing/2014/main" id="{5DDB8A44-1A79-5541-8D1F-BAB1795AFC1C}"/>
                </a:ext>
              </a:extLst>
            </p:cNvPr>
            <p:cNvPicPr/>
            <p:nvPr/>
          </p:nvPicPr>
          <p:blipFill>
            <a:blip r:embed="rId5"/>
            <a:srcRect b="32419"/>
            <a:stretch/>
          </p:blipFill>
          <p:spPr>
            <a:xfrm>
              <a:off x="6542352" y="1673737"/>
              <a:ext cx="3026160" cy="412380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18" name="Line 7">
              <a:extLst>
                <a:ext uri="{FF2B5EF4-FFF2-40B4-BE49-F238E27FC236}">
                  <a16:creationId xmlns:a16="http://schemas.microsoft.com/office/drawing/2014/main" id="{1F1870BB-8CF8-3549-A1DA-2D632DE5BBB3}"/>
                </a:ext>
              </a:extLst>
            </p:cNvPr>
            <p:cNvSpPr/>
            <p:nvPr/>
          </p:nvSpPr>
          <p:spPr>
            <a:xfrm>
              <a:off x="415512" y="5941177"/>
              <a:ext cx="9144000" cy="0"/>
            </a:xfrm>
            <a:prstGeom prst="line">
              <a:avLst/>
            </a:prstGeom>
            <a:ln w="3672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TextShape 8">
              <a:extLst>
                <a:ext uri="{FF2B5EF4-FFF2-40B4-BE49-F238E27FC236}">
                  <a16:creationId xmlns:a16="http://schemas.microsoft.com/office/drawing/2014/main" id="{68E5F613-1664-0E41-B9B4-0B707BD2D86E}"/>
                </a:ext>
              </a:extLst>
            </p:cNvPr>
            <p:cNvSpPr txBox="1"/>
            <p:nvPr/>
          </p:nvSpPr>
          <p:spPr>
            <a:xfrm>
              <a:off x="4057782" y="5955574"/>
              <a:ext cx="1217160" cy="404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n-US" sz="1800" b="1" i="1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entury Schoolbook L"/>
                  <a:ea typeface="Arial"/>
                </a:rPr>
                <a:t>7 meters</a:t>
              </a:r>
              <a:endPara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445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F55DA-A086-0747-80C4-D6177DACE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6A4291-9A11-F545-BF55-029A9C5F0C38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D72D643-57A6-7841-8B0C-31800EF89624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602F3D-63E4-7B47-A253-DACEBD928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Screen Shot 2018-09-27 at 2.25.51 PM.png" descr="Screen Shot 2018-09-27 at 2.25.51 PM.png">
            <a:extLst>
              <a:ext uri="{FF2B5EF4-FFF2-40B4-BE49-F238E27FC236}">
                <a16:creationId xmlns:a16="http://schemas.microsoft.com/office/drawing/2014/main" id="{B1F8FD8A-6FF5-7E4F-A0B8-ECF6301689DF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033" y="214874"/>
            <a:ext cx="4658011" cy="6118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Screen Shot 2018-09-27 at 2.28.18 PM.png" descr="Screen Shot 2018-09-27 at 2.28.18 PM.png">
            <a:extLst>
              <a:ext uri="{FF2B5EF4-FFF2-40B4-BE49-F238E27FC236}">
                <a16:creationId xmlns:a16="http://schemas.microsoft.com/office/drawing/2014/main" id="{D9E5E3D5-845C-2744-88CA-0CAC2BD6E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53886" y="462518"/>
            <a:ext cx="4009081" cy="587111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C plane">
            <a:extLst>
              <a:ext uri="{FF2B5EF4-FFF2-40B4-BE49-F238E27FC236}">
                <a16:creationId xmlns:a16="http://schemas.microsoft.com/office/drawing/2014/main" id="{88B7448E-061F-BA4B-A699-9B3B63F7DD4C}"/>
              </a:ext>
            </a:extLst>
          </p:cNvPr>
          <p:cNvSpPr txBox="1"/>
          <p:nvPr/>
        </p:nvSpPr>
        <p:spPr>
          <a:xfrm>
            <a:off x="5122823" y="540878"/>
            <a:ext cx="160556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C</a:t>
            </a:r>
            <a:r>
              <a:rPr lang="en-GB" dirty="0" err="1"/>
              <a:t>ollection</a:t>
            </a:r>
            <a:r>
              <a:rPr dirty="0"/>
              <a:t> plane</a:t>
            </a:r>
          </a:p>
        </p:txBody>
      </p:sp>
      <p:grpSp>
        <p:nvGrpSpPr>
          <p:cNvPr id="12" name="Group">
            <a:extLst>
              <a:ext uri="{FF2B5EF4-FFF2-40B4-BE49-F238E27FC236}">
                <a16:creationId xmlns:a16="http://schemas.microsoft.com/office/drawing/2014/main" id="{B173C529-B329-974E-B3ED-3CBD592ABFA0}"/>
              </a:ext>
            </a:extLst>
          </p:cNvPr>
          <p:cNvGrpSpPr/>
          <p:nvPr/>
        </p:nvGrpSpPr>
        <p:grpSpPr>
          <a:xfrm>
            <a:off x="8044273" y="912494"/>
            <a:ext cx="1033536" cy="590551"/>
            <a:chOff x="0" y="0"/>
            <a:chExt cx="1033535" cy="590550"/>
          </a:xfrm>
        </p:grpSpPr>
        <p:pic>
          <p:nvPicPr>
            <p:cNvPr id="13" name="Screen Shot 2018-09-27 at 8.47.28 PM.png" descr="Screen Shot 2018-09-27 at 8.47.28 PM.png">
              <a:extLst>
                <a:ext uri="{FF2B5EF4-FFF2-40B4-BE49-F238E27FC236}">
                  <a16:creationId xmlns:a16="http://schemas.microsoft.com/office/drawing/2014/main" id="{30E547AB-71AC-F449-A615-AD5FA51B5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17500" cy="317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Screen Shot 2018-09-27 at 8.47.21 PM.png" descr="Screen Shot 2018-09-27 at 8.47.21 PM.png">
              <a:extLst>
                <a:ext uri="{FF2B5EF4-FFF2-40B4-BE49-F238E27FC236}">
                  <a16:creationId xmlns:a16="http://schemas.microsoft.com/office/drawing/2014/main" id="{A7697BFA-711B-D94C-9A95-30F690194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5952" y="234950"/>
              <a:ext cx="342901" cy="355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" name="=Shower">
              <a:extLst>
                <a:ext uri="{FF2B5EF4-FFF2-40B4-BE49-F238E27FC236}">
                  <a16:creationId xmlns:a16="http://schemas.microsoft.com/office/drawing/2014/main" id="{E592BC17-9CF3-3E4B-990B-709AC99130BD}"/>
                </a:ext>
              </a:extLst>
            </p:cNvPr>
            <p:cNvSpPr txBox="1"/>
            <p:nvPr/>
          </p:nvSpPr>
          <p:spPr>
            <a:xfrm>
              <a:off x="222709" y="0"/>
              <a:ext cx="810827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/>
              </a:lvl1pPr>
            </a:lstStyle>
            <a:p>
              <a:r>
                <a:rPr dirty="0"/>
                <a:t>=Shower</a:t>
              </a:r>
            </a:p>
          </p:txBody>
        </p:sp>
        <p:sp>
          <p:nvSpPr>
            <p:cNvPr id="16" name="=Track">
              <a:extLst>
                <a:ext uri="{FF2B5EF4-FFF2-40B4-BE49-F238E27FC236}">
                  <a16:creationId xmlns:a16="http://schemas.microsoft.com/office/drawing/2014/main" id="{92AC22F1-DCE0-BC42-BDF7-5B8898C53AE0}"/>
                </a:ext>
              </a:extLst>
            </p:cNvPr>
            <p:cNvSpPr txBox="1"/>
            <p:nvPr/>
          </p:nvSpPr>
          <p:spPr>
            <a:xfrm>
              <a:off x="222709" y="268338"/>
              <a:ext cx="645876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/>
              </a:lvl1pPr>
            </a:lstStyle>
            <a:p>
              <a:r>
                <a:t>=Track</a:t>
              </a:r>
            </a:p>
          </p:txBody>
        </p:sp>
      </p:grpSp>
      <p:pic>
        <p:nvPicPr>
          <p:cNvPr id="17" name="Screen Shot 2018-09-27 at 10.07.43 AM.png" descr="Screen Shot 2018-09-27 at 10.07.43 AM.png">
            <a:extLst>
              <a:ext uri="{FF2B5EF4-FFF2-40B4-BE49-F238E27FC236}">
                <a16:creationId xmlns:a16="http://schemas.microsoft.com/office/drawing/2014/main" id="{A49FDEB2-92A0-7448-87B4-672C034A58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4026" y="4451031"/>
            <a:ext cx="926711" cy="842973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F267835-4D54-6349-8BD7-D082B30E89F0}"/>
              </a:ext>
            </a:extLst>
          </p:cNvPr>
          <p:cNvSpPr/>
          <p:nvPr/>
        </p:nvSpPr>
        <p:spPr>
          <a:xfrm>
            <a:off x="4939866" y="2472267"/>
            <a:ext cx="4023101" cy="3861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opology looks consistent with 𝜋0 ➝𝛾𝛾 (S,S from Pandora)">
            <a:extLst>
              <a:ext uri="{FF2B5EF4-FFF2-40B4-BE49-F238E27FC236}">
                <a16:creationId xmlns:a16="http://schemas.microsoft.com/office/drawing/2014/main" id="{96317F20-F950-7241-973E-D256EA3D5622}"/>
              </a:ext>
            </a:extLst>
          </p:cNvPr>
          <p:cNvSpPr txBox="1"/>
          <p:nvPr/>
        </p:nvSpPr>
        <p:spPr>
          <a:xfrm>
            <a:off x="5465407" y="2745318"/>
            <a:ext cx="3322215" cy="383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3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topology looks consistent with </a:t>
            </a:r>
            <a:r>
              <a:rPr sz="1800" dirty="0"/>
              <a:t>𝜋</a:t>
            </a:r>
            <a:r>
              <a:rPr sz="1800" baseline="31999" dirty="0"/>
              <a:t>0 </a:t>
            </a:r>
            <a:r>
              <a:rPr sz="1800" dirty="0"/>
              <a:t>➝𝛾𝛾 </a:t>
            </a:r>
            <a:endParaRPr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780813-0A70-9444-9D46-A9E2E16D30D5}"/>
              </a:ext>
            </a:extLst>
          </p:cNvPr>
          <p:cNvSpPr txBox="1"/>
          <p:nvPr/>
        </p:nvSpPr>
        <p:spPr>
          <a:xfrm>
            <a:off x="5465407" y="3546868"/>
            <a:ext cx="29185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PANDORA Reconstruction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Alternative techniques use deep learning and convolutional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3199916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8410-DC1A-FB41-AD1A-DB3F3272F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8066C-7625-0E42-822D-D969A0944084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1664970"/>
            <a:ext cx="8232774" cy="3610415"/>
          </a:xfrm>
        </p:spPr>
        <p:txBody>
          <a:bodyPr>
            <a:normAutofit/>
          </a:bodyPr>
          <a:lstStyle/>
          <a:p>
            <a:r>
              <a:rPr lang="en-GB" sz="2800" dirty="0"/>
              <a:t>Collaboration organization </a:t>
            </a:r>
          </a:p>
          <a:p>
            <a:r>
              <a:rPr lang="en-GB" sz="2800" dirty="0"/>
              <a:t>The 2+1+1 Far Detector model</a:t>
            </a:r>
          </a:p>
          <a:p>
            <a:r>
              <a:rPr lang="en-GB" sz="2800" dirty="0" err="1"/>
              <a:t>ProtoDUNE</a:t>
            </a:r>
            <a:r>
              <a:rPr lang="en-GB" sz="2800" dirty="0"/>
              <a:t> detectors at CERN</a:t>
            </a:r>
          </a:p>
          <a:p>
            <a:r>
              <a:rPr lang="en-GB" sz="2800" dirty="0"/>
              <a:t>Near Detector </a:t>
            </a:r>
          </a:p>
          <a:p>
            <a:r>
              <a:rPr lang="en-GB" sz="2800" dirty="0"/>
              <a:t>Summary and Opportunities for Involvement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34DBB-34A3-4241-A2B8-0C9AABC7C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362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DFAAE-C1B1-304A-A203-80D8372EC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Dual Phase</a:t>
            </a:r>
          </a:p>
        </p:txBody>
      </p:sp>
      <p:pic>
        <p:nvPicPr>
          <p:cNvPr id="7" name="Content Placeholder 5" descr="FCdone.png">
            <a:extLst>
              <a:ext uri="{FF2B5EF4-FFF2-40B4-BE49-F238E27FC236}">
                <a16:creationId xmlns:a16="http://schemas.microsoft.com/office/drawing/2014/main" id="{C50C8AFD-DB4F-CE4A-938C-892909350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8" b="6828"/>
          <a:stretch>
            <a:fillRect/>
          </a:stretch>
        </p:blipFill>
        <p:spPr>
          <a:xfrm>
            <a:off x="548294" y="1178994"/>
            <a:ext cx="7807580" cy="5049925"/>
          </a:xfrm>
          <a:prstGeom prst="rect">
            <a:avLst/>
          </a:prstGeom>
        </p:spPr>
      </p:pic>
      <p:pic>
        <p:nvPicPr>
          <p:cNvPr id="9" name="Picture 8" descr="otherStupidPS.png">
            <a:extLst>
              <a:ext uri="{FF2B5EF4-FFF2-40B4-BE49-F238E27FC236}">
                <a16:creationId xmlns:a16="http://schemas.microsoft.com/office/drawing/2014/main" id="{9D26F09A-7B20-894E-99FD-3031E9197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662" y="1558835"/>
            <a:ext cx="3544899" cy="1767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2A444F-E6F5-DA4C-A462-91966816222C}"/>
              </a:ext>
            </a:extLst>
          </p:cNvPr>
          <p:cNvSpPr txBox="1"/>
          <p:nvPr/>
        </p:nvSpPr>
        <p:spPr>
          <a:xfrm>
            <a:off x="2137719" y="2038184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Holding 150 kV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B54E7-D3A6-AF46-A27E-6BD506A3F6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8EF084-75B7-314F-96F8-18E2FBD71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28" y="3141905"/>
            <a:ext cx="3815009" cy="28626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160805-025E-8D46-B052-A8FC5C2855DF}"/>
              </a:ext>
            </a:extLst>
          </p:cNvPr>
          <p:cNvSpPr txBox="1"/>
          <p:nvPr/>
        </p:nvSpPr>
        <p:spPr>
          <a:xfrm>
            <a:off x="1586994" y="5516572"/>
            <a:ext cx="1989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CRP Construction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D1DDCB-BB06-9943-A18B-B10936027CD8}"/>
              </a:ext>
            </a:extLst>
          </p:cNvPr>
          <p:cNvSpPr txBox="1"/>
          <p:nvPr/>
        </p:nvSpPr>
        <p:spPr>
          <a:xfrm>
            <a:off x="4452084" y="4250063"/>
            <a:ext cx="390959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Successful cold box tests for CRP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 first data in March/April 2018</a:t>
            </a:r>
          </a:p>
        </p:txBody>
      </p:sp>
    </p:spTree>
    <p:extLst>
      <p:ext uri="{BB962C8B-B14F-4D97-AF65-F5344CB8AC3E}">
        <p14:creationId xmlns:p14="http://schemas.microsoft.com/office/powerpoint/2010/main" val="2368519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1197249-93AF-E045-9731-9F4407F11EF9}"/>
              </a:ext>
            </a:extLst>
          </p:cNvPr>
          <p:cNvSpPr/>
          <p:nvPr/>
        </p:nvSpPr>
        <p:spPr>
          <a:xfrm>
            <a:off x="3869193" y="1664635"/>
            <a:ext cx="1594338" cy="38690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4FBB9-56C0-D244-B825-5DF10AF02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 Detector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2B2666-2C80-1B4E-B552-E9B7D4C79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44D80-2D1A-C441-B2D3-6803436ED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Yale - 3 Oct 2018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3F55B9-4223-2640-9FF8-8F621ED26FAE}"/>
              </a:ext>
            </a:extLst>
          </p:cNvPr>
          <p:cNvSpPr/>
          <p:nvPr/>
        </p:nvSpPr>
        <p:spPr>
          <a:xfrm>
            <a:off x="855784" y="3175646"/>
            <a:ext cx="74207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Constrain systematic uncertainties for long-baseline oscillation analysis (large effect on exposure required!).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Determine flux, cross sections, and detector systematics (transfer matrix)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6020E0-AC7C-4A45-840E-AF33290BF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62" y="1703557"/>
            <a:ext cx="8686800" cy="87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54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4FBB9-56C0-D244-B825-5DF10AF02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Near Detector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2B259-6A88-604B-8B80-17C91D8A1DA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71331" y="1189593"/>
            <a:ext cx="6660005" cy="5031626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Constrain systematic uncertainties for long-baseline oscillation analysis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flux, cross-section, and detector</a:t>
            </a:r>
          </a:p>
          <a:p>
            <a:r>
              <a:rPr lang="en-US" sz="1800" dirty="0"/>
              <a:t>In addition, &gt;100 million interactions will also enable a rich non-oscillation physics </a:t>
            </a:r>
            <a:r>
              <a:rPr lang="en-US" sz="1800" dirty="0" err="1"/>
              <a:t>programme</a:t>
            </a:r>
            <a:endParaRPr lang="en-US" sz="1800" dirty="0"/>
          </a:p>
          <a:p>
            <a:r>
              <a:rPr lang="en-US" sz="1800" dirty="0"/>
              <a:t>DUNE ND design concept is an integrated system composed of multiple detectors: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Highly segmented Liquid-argon TPC (</a:t>
            </a:r>
            <a:r>
              <a:rPr lang="en-US" sz="1800" dirty="0" err="1">
                <a:solidFill>
                  <a:schemeClr val="tx1"/>
                </a:solidFill>
              </a:rPr>
              <a:t>ArgonCube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Magnetized multi-purpose tracker (High Pressure Gas TPC)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3D Scintillator Technology (3DST)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Electromagnetic calorimeter/Muon Chambers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Newly built magnet</a:t>
            </a:r>
          </a:p>
          <a:p>
            <a:r>
              <a:rPr lang="en-US" sz="2000" dirty="0">
                <a:solidFill>
                  <a:schemeClr val="tx2"/>
                </a:solidFill>
              </a:rPr>
              <a:t>Preserve option to move detector sideways (PRISM)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9DCE8-C408-D34C-9A63-339E2F7A9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5FC4B7-C962-984E-97F0-DE619568B8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336" y="1109620"/>
            <a:ext cx="1983638" cy="478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37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E07F9-A5C0-F948-9D89-ECC8D823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Near Detector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18CB7-99FF-E34C-9D60-26C5B99AF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9DB109-3D0C-7045-8F5D-6CF6A298468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7200" y="1109620"/>
            <a:ext cx="8232771" cy="3404014"/>
          </a:xfrm>
        </p:spPr>
        <p:txBody>
          <a:bodyPr/>
          <a:lstStyle/>
          <a:p>
            <a:r>
              <a:rPr lang="en-US" sz="2000" dirty="0"/>
              <a:t>DUNE ND Recommendation approved by EB</a:t>
            </a:r>
          </a:p>
          <a:p>
            <a:pPr lvl="1"/>
            <a:r>
              <a:rPr lang="en-US" sz="1800" dirty="0"/>
              <a:t>Formed new Near Detector Design Group (NDDG) to implement Recommendation and produce first design for CDR</a:t>
            </a:r>
          </a:p>
          <a:p>
            <a:pPr lvl="1"/>
            <a:r>
              <a:rPr lang="en-US" sz="1800" dirty="0"/>
              <a:t>Conveners: Alan Bross (FNAL), </a:t>
            </a:r>
            <a:r>
              <a:rPr lang="en-US" sz="1800" dirty="0" err="1"/>
              <a:t>Alfons</a:t>
            </a:r>
            <a:r>
              <a:rPr lang="en-US" sz="1800" dirty="0"/>
              <a:t> Weber (Oxford/RAL), Hiro Tanaka (SLAC)</a:t>
            </a:r>
          </a:p>
          <a:p>
            <a:pPr lvl="1"/>
            <a:r>
              <a:rPr lang="en-US" sz="1800" dirty="0"/>
              <a:t>ND Conceptual Design Report (CDR) planned for 2019</a:t>
            </a:r>
          </a:p>
          <a:p>
            <a:pPr lvl="1"/>
            <a:r>
              <a:rPr lang="en-US" sz="1800" dirty="0"/>
              <a:t>Editors: Steven Manly (Rochester), Mike </a:t>
            </a:r>
            <a:r>
              <a:rPr lang="en-US" sz="1800" dirty="0" err="1"/>
              <a:t>Kordosky</a:t>
            </a:r>
            <a:r>
              <a:rPr lang="en-US" sz="1800" dirty="0"/>
              <a:t> (William &amp; Mary)</a:t>
            </a:r>
          </a:p>
          <a:p>
            <a:r>
              <a:rPr lang="en-US" sz="2000" dirty="0"/>
              <a:t>Lots of room to increase international participation in the future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A98051-3775-B847-8137-E7F2F5AA5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506" y="4338962"/>
            <a:ext cx="4328988" cy="164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95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ED12F-BEFD-FD4C-BAF9-0617D9420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Near Detector: </a:t>
            </a:r>
            <a:r>
              <a:rPr lang="en-US" sz="4000" dirty="0" err="1"/>
              <a:t>LArTPC</a:t>
            </a:r>
            <a:r>
              <a:rPr lang="en-US" sz="4000" dirty="0"/>
              <a:t> Concept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92961-F3F4-8C47-A9D5-D89EABF02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AC1391-920F-2E43-847D-367EAB0D1F2C}"/>
              </a:ext>
            </a:extLst>
          </p:cNvPr>
          <p:cNvSpPr txBox="1"/>
          <p:nvPr/>
        </p:nvSpPr>
        <p:spPr>
          <a:xfrm>
            <a:off x="265435" y="1194021"/>
            <a:ext cx="5087815" cy="147732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High ND rate requires different TPC design from 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Segmented, optically isolated drift regions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0.5 m drift (versus the multimeter drift of FD)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Pixelated readout, low power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Continuous resistive plane field shaping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5C9C8D-FE39-0D43-9C38-9771EFE9C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795" y="1141883"/>
            <a:ext cx="3740913" cy="4160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936395-872A-7F4A-B6CA-0B0FE90A7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129" y="5226362"/>
            <a:ext cx="1494015" cy="8930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719C46-DF4D-1D45-B838-B48FC2791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5" y="3376245"/>
            <a:ext cx="2401409" cy="25022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0D91B8-93E3-3243-99DC-1C0EFE65F9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610415" y="2831738"/>
            <a:ext cx="2772604" cy="16690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71DDBC-F3CA-C643-9373-8BA1E0E6F765}"/>
              </a:ext>
            </a:extLst>
          </p:cNvPr>
          <p:cNvSpPr txBox="1"/>
          <p:nvPr/>
        </p:nvSpPr>
        <p:spPr>
          <a:xfrm>
            <a:off x="2625930" y="5278320"/>
            <a:ext cx="3591458" cy="92333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ND studies done with 4x3x5 m</a:t>
            </a:r>
            <a:r>
              <a:rPr lang="en-US" baseline="30000" dirty="0">
                <a:solidFill>
                  <a:schemeClr val="tx2"/>
                </a:solidFill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 TPC: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800000"/>
                </a:solidFill>
              </a:rPr>
              <a:t>Gives 3x2x3m</a:t>
            </a:r>
            <a:r>
              <a:rPr lang="en-US" baseline="30000" dirty="0">
                <a:solidFill>
                  <a:srgbClr val="800000"/>
                </a:solidFill>
              </a:rPr>
              <a:t>3</a:t>
            </a:r>
            <a:r>
              <a:rPr lang="en-US" dirty="0">
                <a:solidFill>
                  <a:srgbClr val="800000"/>
                </a:solidFill>
              </a:rPr>
              <a:t> fiducial volume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800000"/>
                </a:solidFill>
              </a:rPr>
              <a:t>Expect 37M CC </a:t>
            </a:r>
            <a:r>
              <a:rPr lang="el-GR" dirty="0" err="1">
                <a:solidFill>
                  <a:srgbClr val="800000"/>
                </a:solidFill>
              </a:rPr>
              <a:t>ν</a:t>
            </a:r>
            <a:r>
              <a:rPr lang="el-GR" baseline="-25000" dirty="0" err="1">
                <a:solidFill>
                  <a:srgbClr val="800000"/>
                </a:solidFill>
              </a:rPr>
              <a:t>μ</a:t>
            </a:r>
            <a:r>
              <a:rPr lang="en-US" dirty="0">
                <a:solidFill>
                  <a:srgbClr val="800000"/>
                </a:solidFill>
              </a:rPr>
              <a:t> interactions/</a:t>
            </a:r>
            <a:r>
              <a:rPr lang="en-US" dirty="0" err="1">
                <a:solidFill>
                  <a:srgbClr val="800000"/>
                </a:solidFill>
              </a:rPr>
              <a:t>yr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65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A0D9E-F114-B447-9C5E-031AB44E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pressure gaseous </a:t>
            </a:r>
            <a:r>
              <a:rPr lang="en-US" dirty="0" err="1"/>
              <a:t>Ar</a:t>
            </a:r>
            <a:r>
              <a:rPr lang="en-US" dirty="0"/>
              <a:t> TPC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29C20-43A6-7A45-9EC6-ECBBDF64E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D84F9C-4A30-C843-AA6B-9A65C48D0C2C}"/>
              </a:ext>
            </a:extLst>
          </p:cNvPr>
          <p:cNvSpPr txBox="1"/>
          <p:nvPr/>
        </p:nvSpPr>
        <p:spPr>
          <a:xfrm>
            <a:off x="429641" y="1177562"/>
            <a:ext cx="4419289" cy="15696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Copy ALICE TPC (no inner cylinder)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Repurpose readout chambers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Fill the central hole with new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New front end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Run with 10 </a:t>
            </a:r>
            <a:r>
              <a:rPr lang="en-US" sz="1600" dirty="0" err="1"/>
              <a:t>atm</a:t>
            </a:r>
            <a:r>
              <a:rPr lang="en-US" sz="1600" dirty="0"/>
              <a:t> mix Ar-CH</a:t>
            </a:r>
            <a:r>
              <a:rPr lang="en-US" sz="1600" baseline="-25000" dirty="0"/>
              <a:t>4</a:t>
            </a:r>
            <a:r>
              <a:rPr lang="en-US" sz="1600" dirty="0"/>
              <a:t> (90%-10%)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Surround TPC with high-performance ECAL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32FC71D-A5BB-D047-B030-86F4AA16820C}"/>
              </a:ext>
            </a:extLst>
          </p:cNvPr>
          <p:cNvGrpSpPr/>
          <p:nvPr/>
        </p:nvGrpSpPr>
        <p:grpSpPr>
          <a:xfrm>
            <a:off x="133934" y="2772793"/>
            <a:ext cx="4590466" cy="3386112"/>
            <a:chOff x="149700" y="2249214"/>
            <a:chExt cx="3973772" cy="295493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510F725-9F91-1341-AC9C-7F9639A9D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700" y="2293845"/>
              <a:ext cx="3948159" cy="291030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10F68F-AE8D-5C4D-9677-6B422E2B5B76}"/>
                </a:ext>
              </a:extLst>
            </p:cNvPr>
            <p:cNvSpPr/>
            <p:nvPr/>
          </p:nvSpPr>
          <p:spPr>
            <a:xfrm>
              <a:off x="3494690" y="2249214"/>
              <a:ext cx="628782" cy="6884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3673878-5E28-D74A-AB98-D2A34F763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048" y="2048128"/>
            <a:ext cx="3899214" cy="34608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28D0855-8F03-1B47-8898-38F5368D1A53}"/>
              </a:ext>
            </a:extLst>
          </p:cNvPr>
          <p:cNvSpPr txBox="1"/>
          <p:nvPr/>
        </p:nvSpPr>
        <p:spPr>
          <a:xfrm>
            <a:off x="5094115" y="1586463"/>
            <a:ext cx="366431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1"/>
                </a:solidFill>
              </a:rPr>
              <a:t>Collider track reconstruction not so great for DUNE use.  New software, </a:t>
            </a:r>
            <a:r>
              <a:rPr lang="en-US" sz="1200" i="1" dirty="0" err="1">
                <a:solidFill>
                  <a:schemeClr val="accent1"/>
                </a:solidFill>
              </a:rPr>
              <a:t>GArSOFT</a:t>
            </a:r>
            <a:r>
              <a:rPr lang="en-US" sz="1200" i="1" dirty="0">
                <a:solidFill>
                  <a:schemeClr val="accent1"/>
                </a:solidFill>
              </a:rPr>
              <a:t>, to be used.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A7051B-CC00-9B40-893D-1BA5C9948123}"/>
              </a:ext>
            </a:extLst>
          </p:cNvPr>
          <p:cNvSpPr txBox="1"/>
          <p:nvPr/>
        </p:nvSpPr>
        <p:spPr>
          <a:xfrm>
            <a:off x="3272010" y="5690478"/>
            <a:ext cx="4722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800000"/>
                </a:solidFill>
              </a:rPr>
              <a:t>Investigating use of hydrogen</a:t>
            </a:r>
          </a:p>
          <a:p>
            <a:r>
              <a:rPr lang="en-US" sz="1600" dirty="0">
                <a:solidFill>
                  <a:srgbClr val="800000"/>
                </a:solidFill>
              </a:rPr>
              <a:t>At 10 </a:t>
            </a:r>
            <a:r>
              <a:rPr lang="en-US" sz="1600" dirty="0" err="1">
                <a:solidFill>
                  <a:srgbClr val="800000"/>
                </a:solidFill>
              </a:rPr>
              <a:t>Atm</a:t>
            </a:r>
            <a:r>
              <a:rPr lang="en-US" sz="1600" dirty="0">
                <a:solidFill>
                  <a:srgbClr val="800000"/>
                </a:solidFill>
              </a:rPr>
              <a:t>, ~80k CC ν</a:t>
            </a:r>
            <a:r>
              <a:rPr lang="el-GR" sz="1600" baseline="-25000" dirty="0">
                <a:solidFill>
                  <a:srgbClr val="800000"/>
                </a:solidFill>
              </a:rPr>
              <a:t>μ</a:t>
            </a:r>
            <a:r>
              <a:rPr lang="en-US" sz="1600" dirty="0">
                <a:solidFill>
                  <a:srgbClr val="800000"/>
                </a:solidFill>
              </a:rPr>
              <a:t> events/year</a:t>
            </a:r>
          </a:p>
        </p:txBody>
      </p:sp>
    </p:spTree>
    <p:extLst>
      <p:ext uri="{BB962C8B-B14F-4D97-AF65-F5344CB8AC3E}">
        <p14:creationId xmlns:p14="http://schemas.microsoft.com/office/powerpoint/2010/main" val="4108010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B5968-953E-344D-A351-80997DCF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 Calorimetry for TPC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699E4-6F2E-4F49-98F4-7C2599755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7D656-CBBB-8640-86DA-EAE86BBC4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33" y="2252457"/>
            <a:ext cx="5792908" cy="15720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33C2AB-C7A1-954A-AA2D-606BE332F0B5}"/>
              </a:ext>
            </a:extLst>
          </p:cNvPr>
          <p:cNvSpPr txBox="1"/>
          <p:nvPr/>
        </p:nvSpPr>
        <p:spPr>
          <a:xfrm>
            <a:off x="339879" y="1163665"/>
            <a:ext cx="4607259" cy="107721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ECAL used for timing (t</a:t>
            </a:r>
            <a:r>
              <a:rPr lang="en-US" sz="1600" baseline="-25000" dirty="0"/>
              <a:t>0</a:t>
            </a:r>
            <a:r>
              <a:rPr lang="en-US" sz="1600" dirty="0"/>
              <a:t>) for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ECAL used for π</a:t>
            </a:r>
            <a:r>
              <a:rPr lang="en-US" sz="1600" baseline="30000" dirty="0"/>
              <a:t>0</a:t>
            </a:r>
            <a:r>
              <a:rPr lang="en-US" sz="1600" dirty="0"/>
              <a:t> (photon)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Exploring neutron detection/association performance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36ACD-52A0-0F44-B941-875506B9C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79" y="4277672"/>
            <a:ext cx="2918148" cy="1475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D10141-1522-CE41-9030-3BE1FB0E7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900" y="4119600"/>
            <a:ext cx="5598966" cy="18858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6A7561-A9BE-C347-A0BC-798CB15C2B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126" y="1551287"/>
            <a:ext cx="2808424" cy="24694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3BACB6-459F-9D44-B788-5753D419C8AB}"/>
              </a:ext>
            </a:extLst>
          </p:cNvPr>
          <p:cNvSpPr txBox="1"/>
          <p:nvPr/>
        </p:nvSpPr>
        <p:spPr>
          <a:xfrm>
            <a:off x="5821930" y="1385977"/>
            <a:ext cx="26890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Software studies beginning</a:t>
            </a:r>
          </a:p>
        </p:txBody>
      </p:sp>
    </p:spTree>
    <p:extLst>
      <p:ext uri="{BB962C8B-B14F-4D97-AF65-F5344CB8AC3E}">
        <p14:creationId xmlns:p14="http://schemas.microsoft.com/office/powerpoint/2010/main" val="405350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1C9C9-B956-324A-A800-334050F8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39315-B0B6-2945-B067-B49A8CE1C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856FD9-AC59-664E-A9D5-DF8BCBD8F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010" y="3447650"/>
            <a:ext cx="2774675" cy="25440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E97C7D-2678-2141-9548-E862787C0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258" y="274568"/>
            <a:ext cx="3152908" cy="26295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2A7299-BA8C-0B46-8A50-4799B808E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82" y="1307562"/>
            <a:ext cx="3790563" cy="28430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6F38D1-811D-884F-B885-AAD5F9AD2FC2}"/>
              </a:ext>
            </a:extLst>
          </p:cNvPr>
          <p:cNvSpPr txBox="1"/>
          <p:nvPr/>
        </p:nvSpPr>
        <p:spPr>
          <a:xfrm>
            <a:off x="321466" y="4572444"/>
            <a:ext cx="489516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Getting serious now that ND concept adopted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Conventional warm “UA1-like” design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Rectangular volume not optimal for cylindrical TPC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   Power and cooling significant ongoing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Superconducting designs being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Desire to minimize material between </a:t>
            </a:r>
            <a:r>
              <a:rPr lang="en-US" sz="1600" dirty="0" err="1"/>
              <a:t>LAr</a:t>
            </a:r>
            <a:r>
              <a:rPr lang="en-US" sz="1600" dirty="0"/>
              <a:t> and </a:t>
            </a:r>
            <a:r>
              <a:rPr lang="en-US" sz="1600" dirty="0" err="1"/>
              <a:t>GArTPC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2CC5C4-D04C-AC4A-992C-8A438468AC18}"/>
              </a:ext>
            </a:extLst>
          </p:cNvPr>
          <p:cNvSpPr txBox="1"/>
          <p:nvPr/>
        </p:nvSpPr>
        <p:spPr>
          <a:xfrm>
            <a:off x="6803695" y="2121618"/>
            <a:ext cx="2335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Three superconducting coil concept with two kicker coils to minimize flux bleed.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DE1B98-1544-334C-A8EC-09B0A4946E9D}"/>
              </a:ext>
            </a:extLst>
          </p:cNvPr>
          <p:cNvSpPr txBox="1"/>
          <p:nvPr/>
        </p:nvSpPr>
        <p:spPr>
          <a:xfrm>
            <a:off x="7027826" y="919993"/>
            <a:ext cx="20412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Instrumented steel to help with muon-pion separation and/or deeper calorimetry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B8CE7A-EF4F-204E-9A2C-74809EFE224B}"/>
              </a:ext>
            </a:extLst>
          </p:cNvPr>
          <p:cNvSpPr txBox="1"/>
          <p:nvPr/>
        </p:nvSpPr>
        <p:spPr>
          <a:xfrm>
            <a:off x="2769047" y="507623"/>
            <a:ext cx="1883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Inside coils:  TPC + ECAL + pressure vessel, maybe 3DST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D81916-497A-3C45-9BED-444AE5CC8142}"/>
              </a:ext>
            </a:extLst>
          </p:cNvPr>
          <p:cNvSpPr txBox="1"/>
          <p:nvPr/>
        </p:nvSpPr>
        <p:spPr>
          <a:xfrm>
            <a:off x="235873" y="4111849"/>
            <a:ext cx="2335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UA1-like warm dipole</a:t>
            </a:r>
          </a:p>
        </p:txBody>
      </p:sp>
    </p:spTree>
    <p:extLst>
      <p:ext uri="{BB962C8B-B14F-4D97-AF65-F5344CB8AC3E}">
        <p14:creationId xmlns:p14="http://schemas.microsoft.com/office/powerpoint/2010/main" val="1245523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8403A-B6BB-9D49-A3DF-D8B6FF230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Conceptual layout: </a:t>
            </a:r>
            <a:r>
              <a:rPr lang="en-US" sz="4000" dirty="0" err="1"/>
              <a:t>LAr+HPgTPC</a:t>
            </a:r>
            <a:endParaRPr lang="en-US" sz="4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D9EF3-8880-764E-8A25-736E6C3699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9360F828-EFC4-5548-83DE-CCECF62F82A9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1186196" y="1393535"/>
            <a:ext cx="5345700" cy="4376015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B6E30B8-2F92-CF47-AFB9-BE1438528DD9}"/>
              </a:ext>
            </a:extLst>
          </p:cNvPr>
          <p:cNvSpPr txBox="1">
            <a:spLocks/>
          </p:cNvSpPr>
          <p:nvPr/>
        </p:nvSpPr>
        <p:spPr>
          <a:xfrm>
            <a:off x="6752743" y="2549113"/>
            <a:ext cx="2086457" cy="165947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SC coil option</a:t>
            </a:r>
          </a:p>
          <a:p>
            <a:pPr marL="0" indent="0">
              <a:buNone/>
            </a:pPr>
            <a:r>
              <a:rPr lang="en-US" sz="2000" dirty="0"/>
              <a:t>Steel and muon tag system to be determined.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FB399B9-BE3D-DF45-823A-DE66FDF8844E}"/>
              </a:ext>
            </a:extLst>
          </p:cNvPr>
          <p:cNvCxnSpPr/>
          <p:nvPr/>
        </p:nvCxnSpPr>
        <p:spPr>
          <a:xfrm flipH="1">
            <a:off x="5848047" y="1111379"/>
            <a:ext cx="808265" cy="759279"/>
          </a:xfrm>
          <a:prstGeom prst="straightConnector1">
            <a:avLst/>
          </a:prstGeom>
          <a:ln w="41275">
            <a:solidFill>
              <a:srgbClr val="0432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C4D9927-E709-3943-8028-CA5D38A7D598}"/>
              </a:ext>
            </a:extLst>
          </p:cNvPr>
          <p:cNvSpPr txBox="1"/>
          <p:nvPr/>
        </p:nvSpPr>
        <p:spPr>
          <a:xfrm>
            <a:off x="6046567" y="1009137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Symbol" pitchFamily="2" charset="2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040961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EC187-17A7-A64B-8720-FE5C6ACE1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Scintillator Tracker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961E0-E0EE-EE4B-9750-EA741BEE8F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943EB9-196C-0448-9B83-7FEABBFDE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246" y="3608008"/>
            <a:ext cx="6361982" cy="25035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AD9E1F-5E85-E448-966E-A17C2D6DC9B2}"/>
              </a:ext>
            </a:extLst>
          </p:cNvPr>
          <p:cNvSpPr txBox="1"/>
          <p:nvPr/>
        </p:nvSpPr>
        <p:spPr>
          <a:xfrm>
            <a:off x="435571" y="1130357"/>
            <a:ext cx="4068251" cy="307776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 1cm cubes with WLS fiber along three (2 under study) orthogonal dimensions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Avoids performance drop at 90</a:t>
            </a:r>
            <a:r>
              <a:rPr lang="en-US" sz="1400" baseline="30000" dirty="0">
                <a:solidFill>
                  <a:schemeClr val="accent1"/>
                </a:solidFill>
              </a:rPr>
              <a:t>o</a:t>
            </a:r>
            <a:r>
              <a:rPr lang="en-US" sz="1400" dirty="0">
                <a:solidFill>
                  <a:schemeClr val="accent1"/>
                </a:solidFill>
              </a:rPr>
              <a:t> typical of planar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Design functionally identical to T2K’s ND280 upgrade </a:t>
            </a:r>
            <a:r>
              <a:rPr lang="en-US" sz="1600" dirty="0" err="1"/>
              <a:t>SuperFGD</a:t>
            </a:r>
            <a:r>
              <a:rPr lang="en-US" sz="1600" dirty="0"/>
              <a:t>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Size and integration with the rest of ND under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Inside pressure vessel of </a:t>
            </a:r>
            <a:r>
              <a:rPr lang="en-US" sz="1400" dirty="0" err="1">
                <a:solidFill>
                  <a:schemeClr val="accent1"/>
                </a:solidFill>
              </a:rPr>
              <a:t>HPgTPC</a:t>
            </a:r>
            <a:endParaRPr lang="en-US" sz="1400" dirty="0">
              <a:solidFill>
                <a:schemeClr val="accent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In own magnet with muon spectrometer and stays on axis when other parts move off axis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Other?</a:t>
            </a:r>
            <a:endParaRPr lang="en-US" sz="1600" dirty="0">
              <a:solidFill>
                <a:schemeClr val="accent1"/>
              </a:solidFill>
            </a:endParaRPr>
          </a:p>
        </p:txBody>
      </p:sp>
      <p:pic>
        <p:nvPicPr>
          <p:cNvPr id="10" name="Picture 68">
            <a:extLst>
              <a:ext uri="{FF2B5EF4-FFF2-40B4-BE49-F238E27FC236}">
                <a16:creationId xmlns:a16="http://schemas.microsoft.com/office/drawing/2014/main" id="{7CACF38B-9589-AD44-BAB5-093DC12BD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58971" y="3511537"/>
            <a:ext cx="3482730" cy="332339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1" name="Arrow: Bent-Up 15">
            <a:extLst>
              <a:ext uri="{FF2B5EF4-FFF2-40B4-BE49-F238E27FC236}">
                <a16:creationId xmlns:a16="http://schemas.microsoft.com/office/drawing/2014/main" id="{A9CB6D1D-4AF3-E147-8C7A-858799225284}"/>
              </a:ext>
            </a:extLst>
          </p:cNvPr>
          <p:cNvSpPr/>
          <p:nvPr/>
        </p:nvSpPr>
        <p:spPr>
          <a:xfrm rot="3777672">
            <a:off x="1696393" y="4696195"/>
            <a:ext cx="634234" cy="1446624"/>
          </a:xfrm>
          <a:prstGeom prst="bentUpArrow">
            <a:avLst>
              <a:gd name="adj1" fmla="val 8723"/>
              <a:gd name="adj2" fmla="val 25000"/>
              <a:gd name="adj3" fmla="val 388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B3223C-852D-CD40-99AA-8D9A2A79E62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4292" t="3204" r="17523" b="46258"/>
          <a:stretch>
            <a:fillRect/>
          </a:stretch>
        </p:blipFill>
        <p:spPr>
          <a:xfrm>
            <a:off x="5255704" y="1152957"/>
            <a:ext cx="2889682" cy="1946775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B6B9498-6806-AE49-B889-5083197F3768}"/>
              </a:ext>
            </a:extLst>
          </p:cNvPr>
          <p:cNvSpPr/>
          <p:nvPr/>
        </p:nvSpPr>
        <p:spPr>
          <a:xfrm>
            <a:off x="6084277" y="5791200"/>
            <a:ext cx="1230923" cy="32037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87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92" y="484423"/>
            <a:ext cx="8229600" cy="647102"/>
          </a:xfrm>
        </p:spPr>
        <p:txBody>
          <a:bodyPr/>
          <a:lstStyle/>
          <a:p>
            <a:r>
              <a:rPr lang="en-US" dirty="0"/>
              <a:t>DUNE Main Components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3572" y="1460576"/>
            <a:ext cx="8579556" cy="2677042"/>
            <a:chOff x="0" y="2329019"/>
            <a:chExt cx="9144000" cy="303916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329019"/>
              <a:ext cx="9144000" cy="303916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425402" y="4207459"/>
              <a:ext cx="43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37C23"/>
                  </a:solidFill>
                </a:rPr>
                <a:t>FD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40308" y="4783183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37C23"/>
                  </a:solidFill>
                </a:rPr>
                <a:t>ND</a:t>
              </a:r>
            </a:p>
          </p:txBody>
        </p:sp>
        <p:sp>
          <p:nvSpPr>
            <p:cNvPr id="13" name="Rectangle 12"/>
            <p:cNvSpPr/>
            <p:nvPr/>
          </p:nvSpPr>
          <p:spPr>
            <a:xfrm rot="20856675">
              <a:off x="2720946" y="3708370"/>
              <a:ext cx="1603647" cy="187665"/>
            </a:xfrm>
            <a:prstGeom prst="rect">
              <a:avLst/>
            </a:prstGeom>
            <a:solidFill>
              <a:srgbClr val="53535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 rot="20968053">
              <a:off x="3194562" y="3630246"/>
              <a:ext cx="7415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bg2">
                      <a:lumMod val="75000"/>
                    </a:schemeClr>
                  </a:solidFill>
                  <a:latin typeface="Helvetica"/>
                  <a:cs typeface="Helvetica"/>
                </a:rPr>
                <a:t>1300 km 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87794" y="4527975"/>
            <a:ext cx="85993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Helvetica"/>
                <a:cs typeface="Helvetica"/>
              </a:rPr>
              <a:t>A high-power, wide-band </a:t>
            </a:r>
            <a:r>
              <a:rPr lang="en-US" sz="2000" dirty="0">
                <a:solidFill>
                  <a:srgbClr val="FF0000"/>
                </a:solidFill>
                <a:latin typeface="Helvetica"/>
                <a:cs typeface="Helvetica"/>
              </a:rPr>
              <a:t>neutrino beam</a:t>
            </a:r>
            <a:r>
              <a:rPr lang="en-US" sz="2000" dirty="0">
                <a:latin typeface="Helvetica"/>
                <a:cs typeface="Helvetica"/>
              </a:rPr>
              <a:t> (~ GeV energy range).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Helvetica"/>
                <a:cs typeface="Helvetica"/>
              </a:rPr>
              <a:t>A ≈ 40 </a:t>
            </a:r>
            <a:r>
              <a:rPr lang="en-US" sz="2000" dirty="0" err="1">
                <a:latin typeface="Helvetica"/>
                <a:cs typeface="Helvetica"/>
              </a:rPr>
              <a:t>kt</a:t>
            </a:r>
            <a:r>
              <a:rPr lang="en-US" sz="2000" dirty="0">
                <a:latin typeface="Helvetica"/>
                <a:cs typeface="Helvetica"/>
              </a:rPr>
              <a:t> liquid-argon </a:t>
            </a:r>
            <a:r>
              <a:rPr lang="en-US" sz="2000" dirty="0">
                <a:solidFill>
                  <a:srgbClr val="FF0000"/>
                </a:solidFill>
                <a:latin typeface="Helvetica"/>
                <a:cs typeface="Helvetica"/>
              </a:rPr>
              <a:t>Far Detector </a:t>
            </a:r>
            <a:r>
              <a:rPr lang="en-US" sz="2000" dirty="0">
                <a:latin typeface="Helvetica"/>
                <a:cs typeface="Helvetica"/>
              </a:rPr>
              <a:t>in South Dakota, located 1478 m underground in a former gold mine.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Helvetica"/>
                <a:cs typeface="Helvetica"/>
              </a:rPr>
              <a:t>A</a:t>
            </a:r>
            <a:r>
              <a:rPr lang="en-US" sz="2000" dirty="0">
                <a:solidFill>
                  <a:srgbClr val="FF0000"/>
                </a:solidFill>
                <a:latin typeface="Helvetica"/>
                <a:cs typeface="Helvetica"/>
              </a:rPr>
              <a:t> Near Detector </a:t>
            </a:r>
            <a:r>
              <a:rPr lang="en-US" sz="2000" dirty="0">
                <a:latin typeface="Helvetica"/>
                <a:cs typeface="Helvetica"/>
              </a:rPr>
              <a:t>located approximately 575 m from the neutrino source at </a:t>
            </a:r>
            <a:r>
              <a:rPr lang="en-US" sz="2000" dirty="0" err="1">
                <a:latin typeface="Helvetica"/>
                <a:cs typeface="Helvetica"/>
              </a:rPr>
              <a:t>Fermilab</a:t>
            </a:r>
            <a:r>
              <a:rPr lang="en-US" sz="2000" dirty="0">
                <a:latin typeface="Helvetica"/>
                <a:cs typeface="Helvetica"/>
              </a:rPr>
              <a:t> close to Chicago.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DB3D6D-610B-A648-BEC2-84A7B4E47B63}"/>
              </a:ext>
            </a:extLst>
          </p:cNvPr>
          <p:cNvSpPr txBox="1"/>
          <p:nvPr/>
        </p:nvSpPr>
        <p:spPr>
          <a:xfrm>
            <a:off x="7495468" y="214375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A9A5C-5BEA-164A-9B9D-D3B93B689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6356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4FBB9-56C0-D244-B825-5DF10AF02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DUNE Prism Concept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2B259-6A88-604B-8B80-17C91D8A1DA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39902" y="1313771"/>
            <a:ext cx="8464196" cy="5031626"/>
          </a:xfrm>
        </p:spPr>
        <p:txBody>
          <a:bodyPr>
            <a:normAutofit/>
          </a:bodyPr>
          <a:lstStyle/>
          <a:p>
            <a:r>
              <a:rPr lang="en-US" sz="1800" dirty="0"/>
              <a:t>Capability to move ND for off-axis measurements (DUNE-Prism)</a:t>
            </a:r>
          </a:p>
          <a:p>
            <a:r>
              <a:rPr lang="en-US" sz="1800" dirty="0"/>
              <a:t>Allows to resolve degeneracies between energy dependent physics effects (CP violation) and detector systematics.</a:t>
            </a:r>
          </a:p>
          <a:p>
            <a:endParaRPr lang="en-US" sz="18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9DCE8-C408-D34C-9A63-339E2F7A9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F5BEED-7F2A-8642-B612-B5D1E992B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735" y="2601292"/>
            <a:ext cx="5514428" cy="358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45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C791A-4E3B-1B46-962D-F27BAFC1E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31778"/>
            <a:ext cx="8229600" cy="647102"/>
          </a:xfrm>
        </p:spPr>
        <p:txBody>
          <a:bodyPr/>
          <a:lstStyle/>
          <a:p>
            <a:r>
              <a:rPr lang="en-US" dirty="0"/>
              <a:t>Evolving NDDG Organization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08A5C-6017-F440-8D63-C7EF6245C8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DUNE India Meeting at TIFR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339CC69-7581-6C4F-BDE2-4E609AD7A897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612321" y="684800"/>
            <a:ext cx="7652460" cy="5913265"/>
          </a:xfrm>
        </p:spPr>
      </p:pic>
    </p:spTree>
    <p:extLst>
      <p:ext uri="{BB962C8B-B14F-4D97-AF65-F5344CB8AC3E}">
        <p14:creationId xmlns:p14="http://schemas.microsoft.com/office/powerpoint/2010/main" val="17625568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4E485-6EFC-0547-AA31-CE9C15842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System(s)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B8F1-6725-F745-BFC1-6B67CA911376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There is a need for an external muon system for the magnetic detector, since </a:t>
            </a:r>
            <a:r>
              <a:rPr lang="en-US" dirty="0" err="1"/>
              <a:t>dE</a:t>
            </a:r>
            <a:r>
              <a:rPr lang="en-US" dirty="0"/>
              <a:t>/dx cannot discriminate between</a:t>
            </a:r>
            <a:r>
              <a:rPr lang="en-US" dirty="0">
                <a:latin typeface="Symbol" pitchFamily="2" charset="2"/>
              </a:rPr>
              <a:t> p </a:t>
            </a:r>
            <a:r>
              <a:rPr lang="en-US" dirty="0"/>
              <a:t>and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 in the </a:t>
            </a:r>
            <a:r>
              <a:rPr lang="en-US" dirty="0" err="1"/>
              <a:t>HPgTPC</a:t>
            </a:r>
            <a:r>
              <a:rPr lang="en-US" dirty="0"/>
              <a:t> over the full momentum range.</a:t>
            </a:r>
          </a:p>
          <a:p>
            <a:r>
              <a:rPr lang="en-US" dirty="0"/>
              <a:t>An external muon system may also be needed for the LAr detector depending on whether or not the detector moves off-axis with the LAr.</a:t>
            </a:r>
          </a:p>
          <a:p>
            <a:r>
              <a:rPr lang="en-US" dirty="0"/>
              <a:t>We hope to benefit from Indian groups long history with muon detectors in the ICAL at INO.</a:t>
            </a:r>
          </a:p>
          <a:p>
            <a:r>
              <a:rPr lang="en-US" dirty="0"/>
              <a:t>In addition, work at other DUNE institutions, BNL in particular, would present an excellent opportunity for collaboration and possible technological extensions in this area</a:t>
            </a:r>
          </a:p>
          <a:p>
            <a:pPr lvl="2"/>
            <a:r>
              <a:rPr lang="en-US" dirty="0"/>
              <a:t>Cathode strip detectors</a:t>
            </a:r>
          </a:p>
          <a:p>
            <a:pPr lvl="2"/>
            <a:r>
              <a:rPr lang="en-US" dirty="0"/>
              <a:t>Integrated (ASIC) readout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57D73-DAE7-8F4D-8B6C-2C180B0CD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668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D9BEB-BA97-D743-AE06-613ABF61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system technology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D223914-FE03-2440-BE50-D091A984586C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1207477" y="1761193"/>
            <a:ext cx="4495800" cy="24384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53ACA-CE14-D34F-92D9-21407D9DE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DUNE India Meeting at TIFR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EFF280-EF72-8C49-AF1D-8F364AB6E790}"/>
              </a:ext>
            </a:extLst>
          </p:cNvPr>
          <p:cNvSpPr txBox="1"/>
          <p:nvPr/>
        </p:nvSpPr>
        <p:spPr>
          <a:xfrm>
            <a:off x="1311030" y="4467923"/>
            <a:ext cx="3375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e.g., Cathode Strip Chamber (CSC)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B35232-599D-4940-A8E0-653704FBD1D4}"/>
              </a:ext>
            </a:extLst>
          </p:cNvPr>
          <p:cNvSpPr txBox="1"/>
          <p:nvPr/>
        </p:nvSpPr>
        <p:spPr>
          <a:xfrm>
            <a:off x="3326180" y="5411666"/>
            <a:ext cx="5551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Choice of technology not defined yet</a:t>
            </a:r>
          </a:p>
        </p:txBody>
      </p:sp>
    </p:spTree>
    <p:extLst>
      <p:ext uri="{BB962C8B-B14F-4D97-AF65-F5344CB8AC3E}">
        <p14:creationId xmlns:p14="http://schemas.microsoft.com/office/powerpoint/2010/main" val="38866285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48F6D-A45B-174C-A25A-B3E7CACB4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E8C2A-9488-5E40-AD5F-401A4DA7DB5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76557" y="1109620"/>
            <a:ext cx="5650540" cy="2342417"/>
          </a:xfrm>
        </p:spPr>
        <p:txBody>
          <a:bodyPr>
            <a:normAutofit/>
          </a:bodyPr>
          <a:lstStyle/>
          <a:p>
            <a:r>
              <a:rPr lang="en-US" dirty="0"/>
              <a:t>Development of DUNE computing model following example of LHC grid organization.</a:t>
            </a:r>
          </a:p>
          <a:p>
            <a:r>
              <a:rPr lang="en-US" dirty="0"/>
              <a:t>Relevant for both FD and ND.</a:t>
            </a:r>
          </a:p>
          <a:p>
            <a:r>
              <a:rPr lang="en-US" dirty="0"/>
              <a:t>Recently formed Computing Consortium.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38A4D-FB3F-0847-A49C-3D6CBFFC8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05E07B-E747-4642-BEC8-BEF0C1E28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822" y="2125172"/>
            <a:ext cx="1219200" cy="415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A5F86B-A6D3-3D4B-BDB5-A3EBF86809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022" y="3159595"/>
            <a:ext cx="2797800" cy="28155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6B17B-FCC8-3F40-9E4E-F175DEEAF4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7832" y="3179938"/>
            <a:ext cx="2996092" cy="305851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F3E128-E677-2D49-B5A2-B5122740AA62}"/>
              </a:ext>
            </a:extLst>
          </p:cNvPr>
          <p:cNvCxnSpPr/>
          <p:nvPr/>
        </p:nvCxnSpPr>
        <p:spPr>
          <a:xfrm flipV="1">
            <a:off x="3153103" y="3211147"/>
            <a:ext cx="3043819" cy="3833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1B6D66-2571-5B40-9BC3-85F41CBD5B78}"/>
              </a:ext>
            </a:extLst>
          </p:cNvPr>
          <p:cNvCxnSpPr>
            <a:cxnSpLocks/>
          </p:cNvCxnSpPr>
          <p:nvPr/>
        </p:nvCxnSpPr>
        <p:spPr>
          <a:xfrm>
            <a:off x="3578822" y="4709193"/>
            <a:ext cx="2129846" cy="1160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1817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E190-DDE7-AF41-BD64-796E61F67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for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95D8C-040F-8947-9E46-CF4873D2016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5" y="1207770"/>
            <a:ext cx="8138989" cy="5031626"/>
          </a:xfrm>
        </p:spPr>
        <p:txBody>
          <a:bodyPr>
            <a:normAutofit/>
          </a:bodyPr>
          <a:lstStyle/>
          <a:p>
            <a:r>
              <a:rPr lang="en-US" dirty="0"/>
              <a:t>Muon system</a:t>
            </a:r>
          </a:p>
          <a:p>
            <a:r>
              <a:rPr lang="en-US" dirty="0"/>
              <a:t>Magnet system</a:t>
            </a:r>
          </a:p>
          <a:p>
            <a:r>
              <a:rPr lang="en-US" dirty="0"/>
              <a:t>DUNE-PRISM</a:t>
            </a:r>
          </a:p>
          <a:p>
            <a:pPr lvl="1"/>
            <a:r>
              <a:rPr lang="en-US" dirty="0"/>
              <a:t>Mechanical engineering, transport structure, motion control</a:t>
            </a:r>
          </a:p>
          <a:p>
            <a:r>
              <a:rPr lang="en-US" dirty="0"/>
              <a:t>Software development and Computing (both ND and FD)</a:t>
            </a:r>
          </a:p>
          <a:p>
            <a:pPr marL="342900" indent="-342900"/>
            <a:r>
              <a:rPr lang="en-US" dirty="0"/>
              <a:t>…….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E95125"/>
                </a:solidFill>
              </a:rPr>
              <a:t>Final remark: we are a truly global project and the organization of the Collaboration is optimized to allow international participation.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7DB68-5027-154D-9559-5886CA50A9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06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3E409-B373-364F-AAD2-098AFECD9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Organisation</a:t>
            </a:r>
            <a:r>
              <a:rPr lang="en-US" dirty="0"/>
              <a:t> and Management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905C1-E77E-9642-B7A2-2AFEF1E83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6A9A9BC-C4C0-E24F-8C56-B54473D32D5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5" y="1208088"/>
            <a:ext cx="8338283" cy="5030787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200" dirty="0">
                <a:solidFill>
                  <a:schemeClr val="tx2"/>
                </a:solidFill>
              </a:rPr>
              <a:t>M</a:t>
            </a:r>
            <a:r>
              <a:rPr lang="en-US" sz="2200" dirty="0">
                <a:solidFill>
                  <a:schemeClr val="tx2"/>
                </a:solidFill>
              </a:rPr>
              <a:t>any simultaneous DUNE activities</a:t>
            </a:r>
            <a:endParaRPr lang="en-US" sz="2200" dirty="0">
              <a:solidFill>
                <a:schemeClr val="tx1"/>
              </a:solidFill>
            </a:endParaRPr>
          </a:p>
          <a:p>
            <a:pPr marL="617220" lvl="2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1"/>
                </a:solidFill>
              </a:rPr>
              <a:t>Far Detector</a:t>
            </a:r>
          </a:p>
          <a:p>
            <a:pPr marL="617220" lvl="2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1"/>
                </a:solidFill>
              </a:rPr>
              <a:t>Near Detector</a:t>
            </a:r>
          </a:p>
          <a:p>
            <a:pPr marL="617220" lvl="2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1"/>
                </a:solidFill>
              </a:rPr>
              <a:t>Physics studies</a:t>
            </a:r>
          </a:p>
          <a:p>
            <a:pPr marL="617220" lvl="2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1"/>
                </a:solidFill>
              </a:rPr>
              <a:t>Prototype detectors (</a:t>
            </a:r>
            <a:r>
              <a:rPr lang="en-GB" sz="2000" dirty="0" err="1">
                <a:solidFill>
                  <a:schemeClr val="tx1"/>
                </a:solidFill>
              </a:rPr>
              <a:t>ProtoDUNEs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</a:p>
          <a:p>
            <a:pPr marL="617220" lvl="2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1"/>
                </a:solidFill>
              </a:rPr>
              <a:t>Funding and Resource Matrix, Technical Design Reports</a:t>
            </a: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US" sz="2200" dirty="0">
                <a:solidFill>
                  <a:schemeClr val="tx2"/>
                </a:solidFill>
              </a:rPr>
              <a:t>Project requires well-defined management structures</a:t>
            </a:r>
          </a:p>
          <a:p>
            <a:pPr marL="628206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DUNE Management Plan</a:t>
            </a:r>
          </a:p>
          <a:p>
            <a:pPr marL="628206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Collaboration Governance Document</a:t>
            </a: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</a:pPr>
            <a:r>
              <a:rPr lang="en-GB" sz="2200" dirty="0">
                <a:solidFill>
                  <a:schemeClr val="tx2"/>
                </a:solidFill>
              </a:rPr>
              <a:t>Collaboration organization evolving to address challenges</a:t>
            </a:r>
          </a:p>
          <a:p>
            <a:pPr marL="628206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Far Detector Consortia formed in August 2017</a:t>
            </a:r>
          </a:p>
          <a:p>
            <a:pPr marL="628206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Executive Board formed in July 2018</a:t>
            </a:r>
          </a:p>
          <a:p>
            <a:pPr marL="628206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Near Detector Design Group formed in September 2018</a:t>
            </a:r>
          </a:p>
          <a:p>
            <a:pPr marL="628206" lvl="1" indent="-342900">
              <a:lnSpc>
                <a:spcPct val="11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New Calibration and Computing Consortia formed in October 2018</a:t>
            </a:r>
            <a:endParaRPr lang="en-US" dirty="0">
              <a:solidFill>
                <a:schemeClr val="tx1"/>
              </a:solidFill>
            </a:endParaRPr>
          </a:p>
          <a:p>
            <a:pPr marL="617220" lvl="2" indent="-342900">
              <a:spcBef>
                <a:spcPts val="432"/>
              </a:spcBef>
            </a:pPr>
            <a:endParaRPr lang="en-US" sz="2000" dirty="0">
              <a:solidFill>
                <a:srgbClr val="5680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0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Consortia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555626" y="1207770"/>
            <a:ext cx="8131174" cy="50316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Single-Phase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APA:</a:t>
            </a:r>
            <a:r>
              <a:rPr lang="en-US" dirty="0">
                <a:solidFill>
                  <a:srgbClr val="1F497D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Christos </a:t>
            </a:r>
            <a:r>
              <a:rPr lang="en-US" dirty="0" err="1">
                <a:solidFill>
                  <a:schemeClr val="tx2"/>
                </a:solidFill>
              </a:rPr>
              <a:t>Touramanis</a:t>
            </a:r>
            <a:r>
              <a:rPr lang="en-US" dirty="0">
                <a:solidFill>
                  <a:schemeClr val="tx2"/>
                </a:solidFill>
              </a:rPr>
              <a:t> (Liverpool)</a:t>
            </a:r>
          </a:p>
          <a:p>
            <a:pPr marL="342900" indent="-342900"/>
            <a:r>
              <a:rPr lang="en-US" dirty="0">
                <a:solidFill>
                  <a:srgbClr val="000000"/>
                </a:solidFill>
              </a:rPr>
              <a:t>Photon Detection System: </a:t>
            </a:r>
            <a:r>
              <a:rPr lang="en-US" dirty="0">
                <a:solidFill>
                  <a:schemeClr val="tx2"/>
                </a:solidFill>
              </a:rPr>
              <a:t>Ettore </a:t>
            </a:r>
            <a:r>
              <a:rPr lang="en-US" dirty="0" err="1">
                <a:solidFill>
                  <a:schemeClr val="tx2"/>
                </a:solidFill>
              </a:rPr>
              <a:t>Segreto</a:t>
            </a:r>
            <a:r>
              <a:rPr lang="en-US" dirty="0">
                <a:solidFill>
                  <a:schemeClr val="tx2"/>
                </a:solidFill>
              </a:rPr>
              <a:t> (Campinas)</a:t>
            </a:r>
          </a:p>
          <a:p>
            <a:pPr marL="342900" indent="-342900"/>
            <a:r>
              <a:rPr lang="en-US" dirty="0">
                <a:solidFill>
                  <a:srgbClr val="000000"/>
                </a:solidFill>
              </a:rPr>
              <a:t>TPC Electronics: </a:t>
            </a:r>
            <a:r>
              <a:rPr lang="en-US" dirty="0">
                <a:solidFill>
                  <a:schemeClr val="tx2"/>
                </a:solidFill>
              </a:rPr>
              <a:t>Dave Christian (FNAL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  <a:p>
            <a:pPr marL="0" indent="0">
              <a:buNone/>
            </a:pPr>
            <a:r>
              <a:rPr lang="en-US" b="1" dirty="0"/>
              <a:t>Dual-Phase</a:t>
            </a:r>
          </a:p>
          <a:p>
            <a:pPr marL="342900" indent="-342900"/>
            <a:r>
              <a:rPr lang="en-US" dirty="0">
                <a:solidFill>
                  <a:srgbClr val="000000"/>
                </a:solidFill>
              </a:rPr>
              <a:t>CRP (interim): </a:t>
            </a:r>
            <a:r>
              <a:rPr lang="en-US" dirty="0">
                <a:solidFill>
                  <a:schemeClr val="tx2"/>
                </a:solidFill>
              </a:rPr>
              <a:t>Dominique </a:t>
            </a:r>
            <a:r>
              <a:rPr lang="en-US" dirty="0" err="1">
                <a:solidFill>
                  <a:schemeClr val="tx2"/>
                </a:solidFill>
              </a:rPr>
              <a:t>Duchesneau</a:t>
            </a:r>
            <a:r>
              <a:rPr lang="en-US" dirty="0">
                <a:solidFill>
                  <a:schemeClr val="tx2"/>
                </a:solidFill>
              </a:rPr>
              <a:t> (LAPP)</a:t>
            </a:r>
          </a:p>
          <a:p>
            <a:pPr marL="342900" indent="-342900"/>
            <a:r>
              <a:rPr lang="en-US" dirty="0">
                <a:solidFill>
                  <a:srgbClr val="000000"/>
                </a:solidFill>
              </a:rPr>
              <a:t>Photon Detection System: </a:t>
            </a:r>
            <a:r>
              <a:rPr lang="en-US" dirty="0">
                <a:solidFill>
                  <a:schemeClr val="tx2"/>
                </a:solidFill>
              </a:rPr>
              <a:t>Ines Gil </a:t>
            </a:r>
            <a:r>
              <a:rPr lang="en-US" dirty="0" err="1">
                <a:solidFill>
                  <a:schemeClr val="tx2"/>
                </a:solidFill>
              </a:rPr>
              <a:t>Botella</a:t>
            </a:r>
            <a:r>
              <a:rPr lang="en-US" dirty="0">
                <a:solidFill>
                  <a:schemeClr val="tx2"/>
                </a:solidFill>
              </a:rPr>
              <a:t> (CIEMAT)</a:t>
            </a:r>
          </a:p>
          <a:p>
            <a:pPr marL="342900" indent="-342900"/>
            <a:r>
              <a:rPr lang="en-US" dirty="0">
                <a:solidFill>
                  <a:srgbClr val="000000"/>
                </a:solidFill>
              </a:rPr>
              <a:t>TPC Electronics: </a:t>
            </a:r>
            <a:r>
              <a:rPr lang="en-US" dirty="0">
                <a:solidFill>
                  <a:schemeClr val="tx2"/>
                </a:solidFill>
              </a:rPr>
              <a:t>Dario </a:t>
            </a:r>
            <a:r>
              <a:rPr lang="en-US" dirty="0" err="1">
                <a:solidFill>
                  <a:schemeClr val="tx2"/>
                </a:solidFill>
              </a:rPr>
              <a:t>Autiero</a:t>
            </a:r>
            <a:r>
              <a:rPr lang="en-US" dirty="0">
                <a:solidFill>
                  <a:schemeClr val="tx2"/>
                </a:solidFill>
              </a:rPr>
              <a:t> (IPNL)</a:t>
            </a:r>
          </a:p>
          <a:p>
            <a:pPr marL="0" indent="0">
              <a:buNone/>
            </a:pPr>
            <a:r>
              <a:rPr lang="en-US" b="1" dirty="0"/>
              <a:t>Joint DP/SP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HV System: </a:t>
            </a:r>
            <a:r>
              <a:rPr lang="en-US" dirty="0">
                <a:solidFill>
                  <a:schemeClr val="tx2"/>
                </a:solidFill>
              </a:rPr>
              <a:t>Francesco </a:t>
            </a:r>
            <a:r>
              <a:rPr lang="en-US" dirty="0" err="1">
                <a:solidFill>
                  <a:schemeClr val="tx2"/>
                </a:solidFill>
              </a:rPr>
              <a:t>Pietropaolo</a:t>
            </a:r>
            <a:r>
              <a:rPr lang="en-US" dirty="0">
                <a:solidFill>
                  <a:schemeClr val="tx2"/>
                </a:solidFill>
              </a:rPr>
              <a:t> (CERN)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DAQ: </a:t>
            </a:r>
            <a:r>
              <a:rPr lang="en-US" dirty="0">
                <a:solidFill>
                  <a:schemeClr val="tx2"/>
                </a:solidFill>
              </a:rPr>
              <a:t>Dave </a:t>
            </a:r>
            <a:r>
              <a:rPr lang="en-US" dirty="0" err="1">
                <a:solidFill>
                  <a:schemeClr val="tx2"/>
                </a:solidFill>
              </a:rPr>
              <a:t>Newbold</a:t>
            </a:r>
            <a:r>
              <a:rPr lang="en-US" dirty="0">
                <a:solidFill>
                  <a:schemeClr val="tx2"/>
                </a:solidFill>
              </a:rPr>
              <a:t> (Bristol)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Slow Controls/Instrumentation: </a:t>
            </a:r>
            <a:r>
              <a:rPr lang="en-US" dirty="0" err="1">
                <a:solidFill>
                  <a:schemeClr val="tx2"/>
                </a:solidFill>
              </a:rPr>
              <a:t>Sowjanya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Gollapinni</a:t>
            </a:r>
            <a:r>
              <a:rPr lang="en-US" dirty="0">
                <a:solidFill>
                  <a:schemeClr val="tx2"/>
                </a:solidFill>
              </a:rPr>
              <a:t> (Tennessee)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Computing: </a:t>
            </a:r>
            <a:r>
              <a:rPr lang="en-US" dirty="0">
                <a:solidFill>
                  <a:schemeClr val="tx2"/>
                </a:solidFill>
              </a:rPr>
              <a:t>Heidi </a:t>
            </a:r>
            <a:r>
              <a:rPr lang="en-US" dirty="0" err="1">
                <a:solidFill>
                  <a:schemeClr val="tx2"/>
                </a:solidFill>
              </a:rPr>
              <a:t>Schellman</a:t>
            </a:r>
            <a:r>
              <a:rPr lang="en-US" dirty="0">
                <a:solidFill>
                  <a:schemeClr val="tx2"/>
                </a:solidFill>
              </a:rPr>
              <a:t> (Oregon State) 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Calibration: </a:t>
            </a:r>
            <a:r>
              <a:rPr lang="en-US" dirty="0">
                <a:solidFill>
                  <a:schemeClr val="tx2"/>
                </a:solidFill>
              </a:rPr>
              <a:t>Jose </a:t>
            </a:r>
            <a:r>
              <a:rPr lang="en-US" dirty="0" err="1">
                <a:solidFill>
                  <a:schemeClr val="tx2"/>
                </a:solidFill>
              </a:rPr>
              <a:t>Maneira</a:t>
            </a:r>
            <a:r>
              <a:rPr lang="en-US" dirty="0">
                <a:solidFill>
                  <a:schemeClr val="tx2"/>
                </a:solidFill>
              </a:rPr>
              <a:t> (LIP)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700" y="1492950"/>
            <a:ext cx="662940" cy="3314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180" y="2214145"/>
            <a:ext cx="622300" cy="3275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0" y="5057983"/>
            <a:ext cx="662940" cy="3489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2205" y="1824420"/>
            <a:ext cx="548640" cy="3833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299" y="4766020"/>
            <a:ext cx="662940" cy="3314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345" y="2837147"/>
            <a:ext cx="572135" cy="3814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1338" y="3613166"/>
            <a:ext cx="558800" cy="3725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5345" y="3241013"/>
            <a:ext cx="589280" cy="3926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2543" y="4324559"/>
            <a:ext cx="446484" cy="444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2B2C66-72CA-5F49-9F3B-445A30352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515" y="5426863"/>
            <a:ext cx="662940" cy="348916"/>
          </a:xfrm>
          <a:prstGeom prst="rect">
            <a:avLst/>
          </a:prstGeom>
        </p:spPr>
      </p:pic>
      <p:pic>
        <p:nvPicPr>
          <p:cNvPr id="2050" name="Picture 2" descr="Image result for portugal flag">
            <a:extLst>
              <a:ext uri="{FF2B5EF4-FFF2-40B4-BE49-F238E27FC236}">
                <a16:creationId xmlns:a16="http://schemas.microsoft.com/office/drawing/2014/main" id="{C0885921-3EA9-B34C-8A37-36094D7C0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622" y="5818916"/>
            <a:ext cx="637897" cy="42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315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DUNE India Meeting at TIFR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7F7F060-27AF-104B-85F7-B9208BC871D4}"/>
              </a:ext>
            </a:extLst>
          </p:cNvPr>
          <p:cNvCxnSpPr>
            <a:cxnSpLocks/>
            <a:stCxn id="77" idx="2"/>
          </p:cNvCxnSpPr>
          <p:nvPr/>
        </p:nvCxnSpPr>
        <p:spPr>
          <a:xfrm flipH="1">
            <a:off x="6029739" y="3350565"/>
            <a:ext cx="223131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B9B60BA-710F-E045-B69F-D256D6A25903}"/>
              </a:ext>
            </a:extLst>
          </p:cNvPr>
          <p:cNvCxnSpPr>
            <a:cxnSpLocks/>
          </p:cNvCxnSpPr>
          <p:nvPr/>
        </p:nvCxnSpPr>
        <p:spPr>
          <a:xfrm flipH="1">
            <a:off x="5068957" y="1872946"/>
            <a:ext cx="319209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E930EFB-6102-6A44-88F5-D95940C0EBBB}"/>
              </a:ext>
            </a:extLst>
          </p:cNvPr>
          <p:cNvCxnSpPr>
            <a:cxnSpLocks/>
          </p:cNvCxnSpPr>
          <p:nvPr/>
        </p:nvCxnSpPr>
        <p:spPr>
          <a:xfrm>
            <a:off x="1227773" y="5637401"/>
            <a:ext cx="139615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1AF545D8-9EA7-D442-B193-7F8F9FCAFDCB}"/>
              </a:ext>
            </a:extLst>
          </p:cNvPr>
          <p:cNvCxnSpPr>
            <a:cxnSpLocks/>
          </p:cNvCxnSpPr>
          <p:nvPr/>
        </p:nvCxnSpPr>
        <p:spPr>
          <a:xfrm flipH="1">
            <a:off x="7016843" y="5612671"/>
            <a:ext cx="129003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28AF2F4B-4580-8D43-A6CD-68954AEC0782}"/>
              </a:ext>
            </a:extLst>
          </p:cNvPr>
          <p:cNvCxnSpPr>
            <a:cxnSpLocks/>
          </p:cNvCxnSpPr>
          <p:nvPr/>
        </p:nvCxnSpPr>
        <p:spPr>
          <a:xfrm flipH="1">
            <a:off x="7076480" y="6016862"/>
            <a:ext cx="98746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B1685E38-115A-614E-AF92-5748900C74F1}"/>
              </a:ext>
            </a:extLst>
          </p:cNvPr>
          <p:cNvSpPr txBox="1"/>
          <p:nvPr/>
        </p:nvSpPr>
        <p:spPr>
          <a:xfrm rot="16200000">
            <a:off x="326209" y="4692043"/>
            <a:ext cx="1217277" cy="73866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Technical &amp;</a:t>
            </a:r>
          </a:p>
          <a:p>
            <a:r>
              <a:rPr lang="en-GB" sz="1400" b="1" dirty="0">
                <a:solidFill>
                  <a:schemeClr val="bg1"/>
                </a:solidFill>
              </a:rPr>
              <a:t>Project Coordination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35E102D-EC7D-924B-92FD-06FF3D90B16F}"/>
              </a:ext>
            </a:extLst>
          </p:cNvPr>
          <p:cNvSpPr txBox="1"/>
          <p:nvPr/>
        </p:nvSpPr>
        <p:spPr>
          <a:xfrm rot="5400000">
            <a:off x="7852189" y="3027399"/>
            <a:ext cx="1464055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Senior</a:t>
            </a:r>
          </a:p>
          <a:p>
            <a:r>
              <a:rPr lang="en-GB" b="1" dirty="0">
                <a:solidFill>
                  <a:schemeClr val="bg1"/>
                </a:solidFill>
              </a:rPr>
              <a:t>Management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93E5CDB-BD07-524B-9C1C-B478C13BDF18}"/>
              </a:ext>
            </a:extLst>
          </p:cNvPr>
          <p:cNvSpPr txBox="1"/>
          <p:nvPr/>
        </p:nvSpPr>
        <p:spPr>
          <a:xfrm rot="5400000">
            <a:off x="7784762" y="1429342"/>
            <a:ext cx="1625415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Collaboration Governance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29155C7-3DBC-3347-803B-18C3BC0B330A}"/>
              </a:ext>
            </a:extLst>
          </p:cNvPr>
          <p:cNvSpPr txBox="1"/>
          <p:nvPr/>
        </p:nvSpPr>
        <p:spPr>
          <a:xfrm rot="5400000">
            <a:off x="7928636" y="4633372"/>
            <a:ext cx="1306383" cy="738664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National Reps. </a:t>
            </a:r>
          </a:p>
          <a:p>
            <a:r>
              <a:rPr lang="en-GB" sz="1400" b="1" dirty="0">
                <a:solidFill>
                  <a:schemeClr val="bg1"/>
                </a:solidFill>
              </a:rPr>
              <a:t>&amp; Resource </a:t>
            </a:r>
          </a:p>
          <a:p>
            <a:r>
              <a:rPr lang="en-GB" sz="1400" b="1" dirty="0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4B7E052-F69C-204B-9D7B-AD3DA524CDE5}"/>
              </a:ext>
            </a:extLst>
          </p:cNvPr>
          <p:cNvSpPr txBox="1"/>
          <p:nvPr/>
        </p:nvSpPr>
        <p:spPr>
          <a:xfrm>
            <a:off x="8064224" y="5877333"/>
            <a:ext cx="973756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Operational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580" y="1417503"/>
            <a:ext cx="6677931" cy="495565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E95125"/>
                </a:solidFill>
              </a:rPr>
              <a:t>Management Structure</a:t>
            </a:r>
          </a:p>
        </p:txBody>
      </p:sp>
    </p:spTree>
    <p:extLst>
      <p:ext uri="{BB962C8B-B14F-4D97-AF65-F5344CB8AC3E}">
        <p14:creationId xmlns:p14="http://schemas.microsoft.com/office/powerpoint/2010/main" val="1515474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84F71-99CF-1343-91A4-9975D168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6D49D3-5105-B44E-B668-4775DFAB772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12710" y="1741387"/>
            <a:ext cx="8148107" cy="380320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Executive Board is main management body of the Collaboration.</a:t>
            </a:r>
          </a:p>
          <a:p>
            <a:r>
              <a:rPr lang="en-US" dirty="0"/>
              <a:t>Membership is all leaders of major activities in the Collaboration (including Consortium Leaders, Physics Coordinators etc.). In total, about 20 members.</a:t>
            </a:r>
          </a:p>
          <a:p>
            <a:r>
              <a:rPr lang="en-US" dirty="0"/>
              <a:t>Main motivation: have formal decision making structure to execute large-scale project with buy-in from all major stakeholders in the Collaboration.</a:t>
            </a:r>
          </a:p>
          <a:p>
            <a:r>
              <a:rPr lang="en-US" dirty="0"/>
              <a:t>EB meets regularly, about once a month, alternating with the Technical Board (TB).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49DC5B-F96E-434C-85B0-1A83B3B1E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398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5987F-0F2B-E84A-891F-BF5ECD7B9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Far Detector Strategy: 2+1+1 =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7F992-689A-B341-BE97-68A12BDFD5F8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1207770"/>
            <a:ext cx="8232774" cy="5031626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400" dirty="0">
                <a:solidFill>
                  <a:schemeClr val="tx2"/>
                </a:solidFill>
              </a:rPr>
              <a:t>Full detector requires 4 FD modules: “2 + 1 + 1 model”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solidFill>
                  <a:srgbClr val="FF5300"/>
                </a:solidFill>
              </a:rPr>
              <a:t>2 Single-phase FD modules, one of which will be the first module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solidFill>
                  <a:srgbClr val="FF5300"/>
                </a:solidFill>
              </a:rPr>
              <a:t>1 Dual-phase FD module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solidFill>
                  <a:srgbClr val="FF5300"/>
                </a:solidFill>
              </a:rPr>
              <a:t>1 “Opportunity” FD module</a:t>
            </a:r>
          </a:p>
          <a:p>
            <a:r>
              <a:rPr lang="en-US" dirty="0"/>
              <a:t>TDR in 2019 will propose two Far Detector modules which will serve as input for “CD2/3b” review of US scope of the project (current planning is 1 SP + 1 DP module).</a:t>
            </a:r>
          </a:p>
          <a:p>
            <a:r>
              <a:rPr lang="en-US" dirty="0"/>
              <a:t>Final decision will depend on </a:t>
            </a:r>
            <a:r>
              <a:rPr lang="en-US" dirty="0" err="1"/>
              <a:t>ProtoDUNE</a:t>
            </a:r>
            <a:r>
              <a:rPr lang="en-US" dirty="0"/>
              <a:t> results</a:t>
            </a:r>
          </a:p>
          <a:p>
            <a:r>
              <a:rPr lang="en-US" dirty="0"/>
              <a:t>Planning assumptions are 2 SP + 1 DP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module not yet covered – pixel readout one option for which there exists active interest.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0F88-FEB3-224C-847F-2EA62AE28B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83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2E5D0-F0C7-434B-9B34-44D26BB8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Staging Assumptions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799805B-2A52-6440-AEFB-E8D4BCDC621D}"/>
              </a:ext>
            </a:extLst>
          </p:cNvPr>
          <p:cNvSpPr txBox="1">
            <a:spLocks/>
          </p:cNvSpPr>
          <p:nvPr/>
        </p:nvSpPr>
        <p:spPr>
          <a:xfrm>
            <a:off x="454026" y="1191960"/>
            <a:ext cx="8537574" cy="53229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Geneva" charset="0"/>
                <a:cs typeface="Geneva" charset="0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Year 1 (2026): 20-kt FD (SP/DP) with 1.07 MW (80-GeV) beam and initial ND constraints</a:t>
            </a:r>
          </a:p>
          <a:p>
            <a:r>
              <a:rPr lang="en-US" sz="2400" dirty="0"/>
              <a:t>Year 2 (2027): 30-kt FD </a:t>
            </a:r>
          </a:p>
          <a:p>
            <a:r>
              <a:rPr lang="en-US" sz="2400" dirty="0"/>
              <a:t>Year 4 (2029): 40-kt FD and improved ND constraints (4</a:t>
            </a:r>
            <a:r>
              <a:rPr lang="en-US" sz="2400" baseline="30000" dirty="0"/>
              <a:t>th</a:t>
            </a:r>
            <a:r>
              <a:rPr lang="en-US" sz="2400" dirty="0"/>
              <a:t> module technology still open, “module of opportunity”)</a:t>
            </a:r>
          </a:p>
          <a:p>
            <a:r>
              <a:rPr lang="en-US" sz="2400" dirty="0"/>
              <a:t>Year 7 (2032): upgrade to 2.14 MW (80-GeV proton) beam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0229401-25BF-F048-89AA-FE5F0FF3B84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540000" y="3853440"/>
          <a:ext cx="4064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Exposure 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kt</a:t>
                      </a:r>
                      <a:r>
                        <a:rPr lang="en-US" dirty="0"/>
                        <a:t>-MW-years)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Exposure</a:t>
                      </a:r>
                    </a:p>
                    <a:p>
                      <a:pPr algn="ctr"/>
                      <a:r>
                        <a:rPr lang="en-US" dirty="0"/>
                        <a:t>(Years)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CBCAD3-83E3-C547-9C0F-C633F489C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5628" y="6549548"/>
            <a:ext cx="3121468" cy="158697"/>
          </a:xfrm>
        </p:spPr>
        <p:txBody>
          <a:bodyPr/>
          <a:lstStyle/>
          <a:p>
            <a:pPr>
              <a:defRPr/>
            </a:pPr>
            <a:r>
              <a:rPr lang="en-US"/>
              <a:t>DUNE India Meeting at TIFR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60033"/>
      </p:ext>
    </p:extLst>
  </p:cSld>
  <p:clrMapOvr>
    <a:masterClrMapping/>
  </p:clrMapOvr>
</p:sld>
</file>

<file path=ppt/theme/theme1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46371</TotalTime>
  <Words>1752</Words>
  <Application>Microsoft Macintosh PowerPoint</Application>
  <PresentationFormat>On-screen Show (4:3)</PresentationFormat>
  <Paragraphs>271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Century Schoolbook L</vt:lpstr>
      <vt:lpstr>Geneva</vt:lpstr>
      <vt:lpstr>Helvetica</vt:lpstr>
      <vt:lpstr>Helvetica Neue Medium</vt:lpstr>
      <vt:lpstr>Lucida Grande</vt:lpstr>
      <vt:lpstr>OpenSymbol</vt:lpstr>
      <vt:lpstr>Optima</vt:lpstr>
      <vt:lpstr>Phosphate Inline</vt:lpstr>
      <vt:lpstr>StarSymbol</vt:lpstr>
      <vt:lpstr>Symbol</vt:lpstr>
      <vt:lpstr>Wingdings</vt:lpstr>
      <vt:lpstr>LBNF Content-Footer Theme</vt:lpstr>
      <vt:lpstr>ProtoDUNE, DUNE Near Detector, and Opportunities</vt:lpstr>
      <vt:lpstr>Outline</vt:lpstr>
      <vt:lpstr>DUNE Main Components </vt:lpstr>
      <vt:lpstr>Organisation and Management</vt:lpstr>
      <vt:lpstr>DUNE Consortia</vt:lpstr>
      <vt:lpstr>Management Structure</vt:lpstr>
      <vt:lpstr>Executive Board</vt:lpstr>
      <vt:lpstr>Far Detector Strategy: 2+1+1 = 4</vt:lpstr>
      <vt:lpstr>Staging Assumptions</vt:lpstr>
      <vt:lpstr>ProtoDUNE(s)</vt:lpstr>
      <vt:lpstr>ProtoDUNE Goals</vt:lpstr>
      <vt:lpstr>CERN Neutrino Platform</vt:lpstr>
      <vt:lpstr>APAs in ProtoDUNE</vt:lpstr>
      <vt:lpstr>Cryogenics </vt:lpstr>
      <vt:lpstr>High Voltage</vt:lpstr>
      <vt:lpstr>Halo Muon with EM Shower</vt:lpstr>
      <vt:lpstr>3D Cosmic Events</vt:lpstr>
      <vt:lpstr>7 GeV Beam Pion</vt:lpstr>
      <vt:lpstr>PowerPoint Presentation</vt:lpstr>
      <vt:lpstr>ProtoDUNE Dual Phase</vt:lpstr>
      <vt:lpstr>Near Detector</vt:lpstr>
      <vt:lpstr>DUNE Near Detector</vt:lpstr>
      <vt:lpstr>DUNE Near Detector</vt:lpstr>
      <vt:lpstr>Near Detector: LArTPC Concept</vt:lpstr>
      <vt:lpstr>High pressure gaseous Ar TPC</vt:lpstr>
      <vt:lpstr>EM Calorimetry for TPC</vt:lpstr>
      <vt:lpstr>Magnet</vt:lpstr>
      <vt:lpstr>Conceptual layout: LAr+HPgTPC</vt:lpstr>
      <vt:lpstr>3D Scintillator Tracker</vt:lpstr>
      <vt:lpstr>The DUNE Prism Concept</vt:lpstr>
      <vt:lpstr>Evolving NDDG Organization </vt:lpstr>
      <vt:lpstr>Muon System(s)</vt:lpstr>
      <vt:lpstr>Muon system technology</vt:lpstr>
      <vt:lpstr>Computing</vt:lpstr>
      <vt:lpstr>Areas for Collaboration</vt:lpstr>
    </vt:vector>
  </TitlesOfParts>
  <Manager/>
  <Company>Sandbox Studio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DUNE PowerPoint Presentation</dc:title>
  <dc:subject/>
  <dc:creator>Sandbox Studio</dc:creator>
  <cp:keywords/>
  <dc:description>Modified by A. Weber</dc:description>
  <cp:lastModifiedBy>Microsoft Office User</cp:lastModifiedBy>
  <cp:revision>536</cp:revision>
  <dcterms:created xsi:type="dcterms:W3CDTF">2015-04-30T14:29:22Z</dcterms:created>
  <dcterms:modified xsi:type="dcterms:W3CDTF">2018-11-01T05:49:53Z</dcterms:modified>
  <cp:category/>
</cp:coreProperties>
</file>