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4" r:id="rId2"/>
    <p:sldId id="273" r:id="rId3"/>
    <p:sldId id="274" r:id="rId4"/>
    <p:sldId id="266" r:id="rId5"/>
    <p:sldId id="268" r:id="rId6"/>
    <p:sldId id="275" r:id="rId7"/>
    <p:sldId id="269" r:id="rId8"/>
    <p:sldId id="270" r:id="rId9"/>
    <p:sldId id="263" r:id="rId10"/>
    <p:sldId id="265" r:id="rId11"/>
    <p:sldId id="272" r:id="rId12"/>
    <p:sldId id="276" r:id="rId13"/>
    <p:sldId id="277" r:id="rId14"/>
    <p:sldId id="278" r:id="rId15"/>
    <p:sldId id="279" r:id="rId16"/>
    <p:sldId id="280" r:id="rId17"/>
    <p:sldId id="28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FF"/>
    <a:srgbClr val="0000FF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8360" autoAdjust="0"/>
  </p:normalViewPr>
  <p:slideViewPr>
    <p:cSldViewPr snapToGrid="0" showGuides="1">
      <p:cViewPr varScale="1">
        <p:scale>
          <a:sx n="62" d="100"/>
          <a:sy n="62" d="100"/>
        </p:scale>
        <p:origin x="-97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14CE3-4ADE-4B41-9EE3-1136E27F4B3D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60B04-1389-4022-A7C0-89363ABEA0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02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60B04-1389-4022-A7C0-89363ABEA0F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8596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60B04-1389-4022-A7C0-89363ABEA0F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5655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60B04-1389-4022-A7C0-89363ABEA0F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6283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159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7059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8870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3987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667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4602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163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474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57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930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0872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3AA5C-2940-4514-86F8-7CAF3D540BFE}" type="datetimeFigureOut">
              <a:rPr lang="en-US" smtClean="0"/>
              <a:pPr/>
              <a:t>01-Nov-18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FFA3-46E1-4886-83A7-2DFF4C0D37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517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38.emf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.png"/><Relationship Id="rId4" Type="http://schemas.openxmlformats.org/officeDocument/2006/relationships/image" Target="../media/image39.emf"/><Relationship Id="rId9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emf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emf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.png"/><Relationship Id="rId9" Type="http://schemas.openxmlformats.org/officeDocument/2006/relationships/oleObject" Target="../embeddings/oleObject2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682" y="1857149"/>
            <a:ext cx="9144000" cy="2387600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Oscillation parameter sensitivities at DUNE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26687"/>
            <a:ext cx="9144000" cy="16557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Srubabati </a:t>
            </a:r>
            <a:r>
              <a:rPr lang="en-US" b="1" dirty="0" err="1" smtClean="0">
                <a:solidFill>
                  <a:srgbClr val="FF0000"/>
                </a:solidFill>
              </a:rPr>
              <a:t>Goswami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Physical Research Laboratory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Ahmedabad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659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0" y="0"/>
            <a:ext cx="12192000" cy="614363"/>
            <a:chOff x="0" y="0"/>
            <a:chExt cx="12192000" cy="614363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37141" y="1485649"/>
            <a:ext cx="9349249" cy="35277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3945" y="706812"/>
            <a:ext cx="9853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of antineutrino run for  discovering CP Violation at          level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00836" y="4942495"/>
            <a:ext cx="8790326" cy="17657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2221359" y="31526"/>
            <a:ext cx="8782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CP discovery  : Role of  antineutrinos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4" y="963386"/>
            <a:ext cx="1702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10 </a:t>
            </a:r>
            <a:r>
              <a:rPr lang="en-US" sz="2400" b="1" dirty="0" err="1">
                <a:solidFill>
                  <a:srgbClr val="0000FF"/>
                </a:solidFill>
              </a:rPr>
              <a:t>k</a:t>
            </a:r>
            <a:r>
              <a:rPr lang="en-US" sz="2400" b="1" dirty="0" err="1" smtClean="0">
                <a:solidFill>
                  <a:srgbClr val="0000FF"/>
                </a:solidFill>
              </a:rPr>
              <a:t>t</a:t>
            </a:r>
            <a:r>
              <a:rPr lang="en-US" sz="2400" b="1" dirty="0" smtClean="0">
                <a:solidFill>
                  <a:srgbClr val="0000FF"/>
                </a:solidFill>
              </a:rPr>
              <a:t> DUNE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6460543"/>
              </p:ext>
            </p:extLst>
          </p:nvPr>
        </p:nvGraphicFramePr>
        <p:xfrm>
          <a:off x="6038850" y="3338513"/>
          <a:ext cx="114300" cy="177800"/>
        </p:xfrm>
        <a:graphic>
          <a:graphicData uri="http://schemas.openxmlformats.org/presentationml/2006/ole">
            <p:oleObj spid="_x0000_s14362" name="Equation" r:id="rId6" imgW="914400" imgH="198720" progId="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32848627"/>
              </p:ext>
            </p:extLst>
          </p:nvPr>
        </p:nvGraphicFramePr>
        <p:xfrm>
          <a:off x="8008883" y="803275"/>
          <a:ext cx="457200" cy="317904"/>
        </p:xfrm>
        <a:graphic>
          <a:graphicData uri="http://schemas.openxmlformats.org/presentationml/2006/ole">
            <p:oleObj spid="_x0000_s14363" name="Equation" r:id="rId7" imgW="215640" imgH="17748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134472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6193" y="6826470"/>
            <a:ext cx="9383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Addition of T2K and NOVA data   enhances the   reach </a:t>
            </a:r>
            <a:endParaRPr lang="en-US" sz="3200" b="1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0"/>
            <a:ext cx="12192000" cy="614363"/>
            <a:chOff x="0" y="0"/>
            <a:chExt cx="12192000" cy="614363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1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 flipH="1">
            <a:off x="2221359" y="31526"/>
            <a:ext cx="8782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CP discovery  : Role of  antineutrinos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6910" y="5720194"/>
            <a:ext cx="9506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% of   CP fraction   more after adding T2K and NOVA full projected data                      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8131" y="1136085"/>
            <a:ext cx="9755738" cy="4585829"/>
          </a:xfrm>
          <a:prstGeom prst="rect">
            <a:avLst/>
          </a:prstGeom>
          <a:effectLst>
            <a:glow rad="127000">
              <a:schemeClr val="accent1">
                <a:alpha val="21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6905297" y="6274680"/>
            <a:ext cx="4180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FF"/>
                </a:solidFill>
              </a:rPr>
              <a:t>Nath</a:t>
            </a:r>
            <a:r>
              <a:rPr lang="en-US" b="1" dirty="0" smtClean="0">
                <a:solidFill>
                  <a:srgbClr val="FF00FF"/>
                </a:solidFill>
              </a:rPr>
              <a:t>, Ghosh, </a:t>
            </a:r>
            <a:r>
              <a:rPr lang="en-US" b="1" dirty="0" err="1" smtClean="0">
                <a:solidFill>
                  <a:srgbClr val="FF00FF"/>
                </a:solidFill>
              </a:rPr>
              <a:t>Goswami</a:t>
            </a:r>
            <a:r>
              <a:rPr lang="en-US" b="1" dirty="0" smtClean="0">
                <a:solidFill>
                  <a:srgbClr val="FF00FF"/>
                </a:solidFill>
              </a:rPr>
              <a:t>, </a:t>
            </a:r>
            <a:r>
              <a:rPr lang="en-US" b="1" dirty="0" err="1" smtClean="0">
                <a:solidFill>
                  <a:srgbClr val="FF00FF"/>
                </a:solidFill>
              </a:rPr>
              <a:t>Nucl.Phys</a:t>
            </a:r>
            <a:r>
              <a:rPr lang="en-US" b="1" dirty="0" smtClean="0">
                <a:solidFill>
                  <a:srgbClr val="FF00FF"/>
                </a:solidFill>
              </a:rPr>
              <a:t>. B 2016</a:t>
            </a:r>
            <a:endParaRPr lang="en-US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4994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97592" y="993214"/>
            <a:ext cx="9196815" cy="16172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99214" y="2689257"/>
            <a:ext cx="8993571" cy="2018901"/>
          </a:xfrm>
          <a:prstGeom prst="rect">
            <a:avLst/>
          </a:prstGeom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0"/>
            <a:ext cx="12192000" cy="614363"/>
            <a:chOff x="0" y="0"/>
            <a:chExt cx="12192000" cy="614363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918200" y="3344863"/>
          <a:ext cx="355600" cy="165100"/>
        </p:xfrm>
        <a:graphic>
          <a:graphicData uri="http://schemas.openxmlformats.org/presentationml/2006/ole">
            <p:oleObj spid="_x0000_s7284" name="Equation" r:id="rId6" imgW="355320" imgH="164880" progId="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072052" y="94595"/>
          <a:ext cx="1340069" cy="614363"/>
        </p:xfrm>
        <a:graphic>
          <a:graphicData uri="http://schemas.openxmlformats.org/presentationml/2006/ole">
            <p:oleObj spid="_x0000_s7285" name="Equation" r:id="rId7" imgW="355320" imgH="16488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85541" y="31527"/>
            <a:ext cx="5297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3200" b="1" dirty="0" err="1" smtClean="0">
                <a:solidFill>
                  <a:schemeClr val="bg1"/>
                </a:solidFill>
              </a:rPr>
              <a:t>Flavour</a:t>
            </a:r>
            <a:r>
              <a:rPr lang="en-US" sz="3200" b="1" dirty="0" smtClean="0">
                <a:solidFill>
                  <a:schemeClr val="bg1"/>
                </a:solidFill>
              </a:rPr>
              <a:t>  symmetry </a:t>
            </a:r>
            <a:endParaRPr lang="en-US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94048225"/>
              </p:ext>
            </p:extLst>
          </p:nvPr>
        </p:nvGraphicFramePr>
        <p:xfrm>
          <a:off x="3531478" y="5580999"/>
          <a:ext cx="995411" cy="362603"/>
        </p:xfrm>
        <a:graphic>
          <a:graphicData uri="http://schemas.openxmlformats.org/presentationml/2006/ole">
            <p:oleObj spid="_x0000_s7286" name="Equation" r:id="rId8" imgW="355320" imgH="164880" progId="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822028" y="5502162"/>
            <a:ext cx="7061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                    Permutation symmetry   gives             </a:t>
            </a:r>
            <a:endParaRPr lang="en-US" sz="2400" b="1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88593971"/>
              </p:ext>
            </p:extLst>
          </p:nvPr>
        </p:nvGraphicFramePr>
        <p:xfrm>
          <a:off x="8670056" y="5486402"/>
          <a:ext cx="1088798" cy="542749"/>
        </p:xfrm>
        <a:graphic>
          <a:graphicData uri="http://schemas.openxmlformats.org/presentationml/2006/ole">
            <p:oleObj spid="_x0000_s7287" name="Equation" r:id="rId9" imgW="444240" imgH="2286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419622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0" y="0"/>
            <a:ext cx="12192000" cy="614363"/>
            <a:chOff x="0" y="0"/>
            <a:chExt cx="12192000" cy="614363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918200" y="3344863"/>
          <a:ext cx="355600" cy="165100"/>
        </p:xfrm>
        <a:graphic>
          <a:graphicData uri="http://schemas.openxmlformats.org/presentationml/2006/ole">
            <p:oleObj spid="_x0000_s8272" name="Equation" r:id="rId4" imgW="355320" imgH="164880" progId="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072052" y="94595"/>
          <a:ext cx="1340069" cy="614363"/>
        </p:xfrm>
        <a:graphic>
          <a:graphicData uri="http://schemas.openxmlformats.org/presentationml/2006/ole">
            <p:oleObj spid="_x0000_s8273" name="Equation" r:id="rId5" imgW="355320" imgH="16488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85541" y="31527"/>
            <a:ext cx="5297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Reflection   symmetry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44461" y="750310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LCIRCLE10"/>
              </a:rPr>
              <a:t>􀀀</a:t>
            </a:r>
          </a:p>
          <a:p>
            <a:r>
              <a:rPr lang="en-US" sz="800" dirty="0">
                <a:solidFill>
                  <a:srgbClr val="FF00FF"/>
                </a:solidFill>
                <a:latin typeface="CMSS8"/>
              </a:rPr>
              <a:t>Harrison, Scott, PLB547 (2002)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2044" y="5109642"/>
            <a:ext cx="3775866" cy="10617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45159" y="781428"/>
            <a:ext cx="9501682" cy="450436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224162" y="899597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LCIRCLE10"/>
              </a:rPr>
              <a:t>􀀀</a:t>
            </a:r>
          </a:p>
          <a:p>
            <a:r>
              <a:rPr lang="en-US" dirty="0">
                <a:solidFill>
                  <a:srgbClr val="FF00FF"/>
                </a:solidFill>
                <a:latin typeface="CMSS8"/>
              </a:rPr>
              <a:t>Harrison, Scott, PLB547 (2002)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175637" y="6198108"/>
            <a:ext cx="667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Present data allow deviation from maximal mixing 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5860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78828" y="0"/>
            <a:ext cx="12192000" cy="614363"/>
            <a:chOff x="0" y="0"/>
            <a:chExt cx="12192000" cy="614363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70989538"/>
              </p:ext>
            </p:extLst>
          </p:nvPr>
        </p:nvGraphicFramePr>
        <p:xfrm>
          <a:off x="2364829" y="78829"/>
          <a:ext cx="1340069" cy="614363"/>
        </p:xfrm>
        <a:graphic>
          <a:graphicData uri="http://schemas.openxmlformats.org/presentationml/2006/ole">
            <p:oleObj spid="_x0000_s9258" name="Equation" r:id="rId4" imgW="355320" imgH="164880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 flipH="1">
            <a:off x="960118" y="63060"/>
            <a:ext cx="8031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Partial      </a:t>
            </a:r>
            <a:r>
              <a:rPr lang="en-US" sz="3200" dirty="0" smtClean="0">
                <a:solidFill>
                  <a:schemeClr val="bg1"/>
                </a:solidFill>
              </a:rPr>
              <a:t>             </a:t>
            </a:r>
            <a:r>
              <a:rPr lang="en-US" sz="3200" b="1" dirty="0" smtClean="0">
                <a:solidFill>
                  <a:schemeClr val="bg1"/>
                </a:solidFill>
              </a:rPr>
              <a:t>Reflection Symmetry                            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8428" y="785265"/>
            <a:ext cx="9447057" cy="33295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75637" y="1103583"/>
            <a:ext cx="25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71600" y="4114801"/>
            <a:ext cx="8213833" cy="250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6700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952" y="1213945"/>
            <a:ext cx="4463715" cy="35996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85035" y="1213945"/>
            <a:ext cx="4319752" cy="3815255"/>
          </a:xfrm>
          <a:prstGeom prst="rect">
            <a:avLst/>
          </a:prstGeom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78828" y="0"/>
            <a:ext cx="12192000" cy="614363"/>
            <a:chOff x="0" y="0"/>
            <a:chExt cx="12192000" cy="614363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 flipH="1">
            <a:off x="944351" y="78825"/>
            <a:ext cx="3879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Testing at DUNE 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65523" y="4943627"/>
            <a:ext cx="8587082" cy="14481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906004" y="963386"/>
            <a:ext cx="1717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4</a:t>
            </a:r>
            <a:r>
              <a:rPr lang="en-US" sz="2400" b="1" dirty="0" smtClean="0">
                <a:solidFill>
                  <a:srgbClr val="0000FF"/>
                </a:solidFill>
              </a:rPr>
              <a:t>0 </a:t>
            </a:r>
            <a:r>
              <a:rPr lang="en-US" sz="2400" b="1" dirty="0" err="1" smtClean="0">
                <a:solidFill>
                  <a:srgbClr val="0000FF"/>
                </a:solidFill>
              </a:rPr>
              <a:t>Kt</a:t>
            </a:r>
            <a:r>
              <a:rPr lang="en-US" sz="2400" b="1" dirty="0" smtClean="0">
                <a:solidFill>
                  <a:srgbClr val="0000FF"/>
                </a:solidFill>
              </a:rPr>
              <a:t> DUNE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5667" y="6391783"/>
            <a:ext cx="5453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FF"/>
                </a:solidFill>
              </a:rPr>
              <a:t>Chakraborty</a:t>
            </a:r>
            <a:r>
              <a:rPr lang="en-US" b="1" dirty="0" smtClean="0">
                <a:solidFill>
                  <a:srgbClr val="FF00FF"/>
                </a:solidFill>
              </a:rPr>
              <a:t>, </a:t>
            </a:r>
            <a:r>
              <a:rPr lang="en-US" b="1" dirty="0" err="1" smtClean="0">
                <a:solidFill>
                  <a:srgbClr val="FF00FF"/>
                </a:solidFill>
              </a:rPr>
              <a:t>Deepthi</a:t>
            </a:r>
            <a:r>
              <a:rPr lang="en-US" b="1" dirty="0" smtClean="0">
                <a:solidFill>
                  <a:srgbClr val="FF00FF"/>
                </a:solidFill>
              </a:rPr>
              <a:t>, </a:t>
            </a:r>
            <a:r>
              <a:rPr lang="en-US" b="1" dirty="0" err="1" smtClean="0">
                <a:solidFill>
                  <a:srgbClr val="FF00FF"/>
                </a:solidFill>
              </a:rPr>
              <a:t>Goswami</a:t>
            </a:r>
            <a:r>
              <a:rPr lang="en-US" b="1" dirty="0" smtClean="0">
                <a:solidFill>
                  <a:srgbClr val="FF00FF"/>
                </a:solidFill>
              </a:rPr>
              <a:t>, </a:t>
            </a:r>
            <a:r>
              <a:rPr lang="en-US" b="1" dirty="0" err="1" smtClean="0">
                <a:solidFill>
                  <a:srgbClr val="FF00FF"/>
                </a:solidFill>
              </a:rPr>
              <a:t>Joshipura</a:t>
            </a:r>
            <a:r>
              <a:rPr lang="en-US" b="1" dirty="0" smtClean="0">
                <a:solidFill>
                  <a:srgbClr val="FF00FF"/>
                </a:solidFill>
              </a:rPr>
              <a:t>, </a:t>
            </a:r>
            <a:r>
              <a:rPr lang="en-US" b="1" dirty="0" err="1" smtClean="0">
                <a:solidFill>
                  <a:srgbClr val="FF00FF"/>
                </a:solidFill>
              </a:rPr>
              <a:t>Nath</a:t>
            </a:r>
            <a:r>
              <a:rPr lang="en-US" b="1" dirty="0" smtClean="0">
                <a:solidFill>
                  <a:srgbClr val="FF00FF"/>
                </a:solidFill>
              </a:rPr>
              <a:t> , 2018</a:t>
            </a:r>
            <a:endParaRPr lang="en-US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039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8828" y="0"/>
            <a:ext cx="12192000" cy="614363"/>
            <a:chOff x="0" y="0"/>
            <a:chExt cx="12192000" cy="614363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765738" y="78824"/>
            <a:ext cx="507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DUNE Related Publications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69803" y="821455"/>
            <a:ext cx="100111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K.Chakraborty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K.N.Deepthi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S.Goswami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A.S.Joshipura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and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N.Nath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Partial 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 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Reflection Symmetry and Its Verification at DUNE and Hyper-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Kamiokande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Arial Unicode MS" panose="020B0604020202020204" pitchFamily="34" charset="-128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arXiv:1804.02022 [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hep-ph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].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024765" y="1762398"/>
            <a:ext cx="1106739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K.Chakraborty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K.N.Deepthi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and S.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Goswami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`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Spotlighting the sensitivities of T2HK,T2HKK and DUNE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0000"/>
                </a:solidFill>
                <a:latin typeface="Arial Unicode MS" panose="020B0604020202020204" pitchFamily="34" charset="-128"/>
              </a:rPr>
              <a:t>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Nucl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.\ Phys.\ B {\bf 937}, 303 (2018)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38792358"/>
              </p:ext>
            </p:extLst>
          </p:nvPr>
        </p:nvGraphicFramePr>
        <p:xfrm>
          <a:off x="2061339" y="1208313"/>
          <a:ext cx="394138" cy="291508"/>
        </p:xfrm>
        <a:graphic>
          <a:graphicData uri="http://schemas.openxmlformats.org/presentationml/2006/ole">
            <p:oleObj spid="_x0000_s10389" name="Equation" r:id="rId5" imgW="355320" imgH="164880" progId="">
              <p:embed/>
            </p:oleObj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078812" y="2861487"/>
            <a:ext cx="1101334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K. N.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Deepthi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S.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Goswami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and N.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Nath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Challenges posed by non-standard neutrino interactions in the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determination of        at DUNE</a:t>
            </a:r>
            <a:b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  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Nucl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.</a:t>
            </a:r>
            <a:r>
              <a:rPr kumimoji="0" lang="en-US" b="1" i="0" u="none" strike="noStrike" cap="none" normalizeH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Arial Unicode MS" panose="020B0604020202020204" pitchFamily="34" charset="-128"/>
              </a:rPr>
              <a:t> Phys. B  936, 91 (2018)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110343" y="3865414"/>
            <a:ext cx="878638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S.Choubey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S.Goswami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and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D.Pramanik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A study of invisible neutrino decay at DUNE and its effects on 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         measurement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,''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 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JHEP 1802, 055 (2018)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54552960"/>
              </p:ext>
            </p:extLst>
          </p:nvPr>
        </p:nvGraphicFramePr>
        <p:xfrm>
          <a:off x="9192981" y="3053432"/>
          <a:ext cx="457199" cy="495298"/>
        </p:xfrm>
        <a:graphic>
          <a:graphicData uri="http://schemas.openxmlformats.org/presentationml/2006/ole">
            <p:oleObj spid="_x0000_s10390" name="Equation" r:id="rId6" imgW="241200" imgH="228600" progId="">
              <p:embed/>
            </p:oleObj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110343" y="4864879"/>
            <a:ext cx="804579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K.N.Deepthi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S.Goswami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and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N.Nath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Can nonstandard interactions jeopardize the hierarchy sensitivity of DUNE?,''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  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 Unicode MS" panose="020B0604020202020204" pitchFamily="34" charset="-128"/>
              </a:rPr>
              <a:t>Phys. Rev. D 96, no. 7, 075023 (201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7)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045029" y="5775860"/>
            <a:ext cx="793037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N.Nath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M.Ghosh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 and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S.Goswami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The physics of antineutrinos in DUNE and determination of octant and 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,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  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Nucl.Phys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</a:rPr>
              <a:t>. B 913, 381 (2016)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0813216"/>
              </p:ext>
            </p:extLst>
          </p:nvPr>
        </p:nvGraphicFramePr>
        <p:xfrm>
          <a:off x="8316683" y="6014351"/>
          <a:ext cx="457199" cy="495298"/>
        </p:xfrm>
        <a:graphic>
          <a:graphicData uri="http://schemas.openxmlformats.org/presentationml/2006/ole">
            <p:oleObj spid="_x0000_s10391" name="Equation" r:id="rId7" imgW="241200" imgH="228600" progId="">
              <p:embed/>
            </p:oleObj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16609035"/>
              </p:ext>
            </p:extLst>
          </p:nvPr>
        </p:nvGraphicFramePr>
        <p:xfrm>
          <a:off x="6038850" y="3338513"/>
          <a:ext cx="114300" cy="177800"/>
        </p:xfrm>
        <a:graphic>
          <a:graphicData uri="http://schemas.openxmlformats.org/presentationml/2006/ole">
            <p:oleObj spid="_x0000_s10392" name="Equation" r:id="rId8" imgW="914400" imgH="198720" progId="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35420049"/>
              </p:ext>
            </p:extLst>
          </p:nvPr>
        </p:nvGraphicFramePr>
        <p:xfrm>
          <a:off x="7614745" y="4132926"/>
          <a:ext cx="373122" cy="372332"/>
        </p:xfrm>
        <a:graphic>
          <a:graphicData uri="http://schemas.openxmlformats.org/presentationml/2006/ole">
            <p:oleObj spid="_x0000_s10393" name="Equation" r:id="rId9" imgW="203040" imgH="2286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30317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1000" y="2238375"/>
            <a:ext cx="38100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3495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0" y="-126126"/>
            <a:ext cx="12192000" cy="614363"/>
            <a:chOff x="0" y="0"/>
            <a:chExt cx="12192000" cy="614363"/>
          </a:xfrm>
        </p:grpSpPr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229710" y="-78833"/>
            <a:ext cx="3957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Hierarchy, Octant and </a:t>
            </a:r>
            <a:endParaRPr lang="en-US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96353920"/>
              </p:ext>
            </p:extLst>
          </p:nvPr>
        </p:nvGraphicFramePr>
        <p:xfrm>
          <a:off x="5165834" y="-155585"/>
          <a:ext cx="840828" cy="719368"/>
        </p:xfrm>
        <a:graphic>
          <a:graphicData uri="http://schemas.openxmlformats.org/presentationml/2006/ole">
            <p:oleObj spid="_x0000_s3125" name="Equation" r:id="rId4" imgW="241200" imgH="228600" progId="">
              <p:embed/>
            </p:oleObj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1148" y="695178"/>
            <a:ext cx="3581400" cy="316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621840"/>
            <a:ext cx="4223171" cy="33092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59338" y="782175"/>
            <a:ext cx="3901177" cy="287226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513492" y="4272455"/>
            <a:ext cx="23551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Best-fit in HO for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 both NH and IH 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95788" y="4194415"/>
            <a:ext cx="22509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3D3DCF"/>
                </a:solidFill>
              </a:rPr>
              <a:t> sin</a:t>
            </a:r>
            <a:r>
              <a:rPr lang="el-GR" sz="2400" b="1" dirty="0" smtClean="0">
                <a:solidFill>
                  <a:srgbClr val="3D3D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2400" b="1" dirty="0" smtClean="0">
                <a:solidFill>
                  <a:srgbClr val="3D3D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&gt;0</a:t>
            </a:r>
            <a:r>
              <a:rPr lang="en-US" sz="2400" b="1" dirty="0" smtClean="0">
                <a:solidFill>
                  <a:srgbClr val="3D3DCF"/>
                </a:solidFill>
              </a:rPr>
              <a:t> </a:t>
            </a:r>
          </a:p>
          <a:p>
            <a:r>
              <a:rPr lang="en-US" sz="2400" b="1" dirty="0">
                <a:solidFill>
                  <a:srgbClr val="3D3DCF"/>
                </a:solidFill>
              </a:rPr>
              <a:t> </a:t>
            </a:r>
            <a:r>
              <a:rPr lang="en-US" sz="2400" b="1" dirty="0" smtClean="0">
                <a:solidFill>
                  <a:srgbClr val="3D3DCF"/>
                </a:solidFill>
              </a:rPr>
              <a:t>    disfavored </a:t>
            </a:r>
            <a:endParaRPr lang="en-US" sz="2400" b="1" dirty="0">
              <a:solidFill>
                <a:srgbClr val="3D3DC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322676" y="4194415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Preference for NH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94883" y="5921106"/>
            <a:ext cx="1702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FF"/>
                </a:solidFill>
              </a:rPr>
              <a:t> </a:t>
            </a:r>
            <a:endParaRPr lang="en-US" sz="2400" b="1" dirty="0">
              <a:solidFill>
                <a:srgbClr val="FF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6000" y="-54468"/>
            <a:ext cx="13612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(2018) 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3" name="Picture 2" descr="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2211" y="5400674"/>
            <a:ext cx="190500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6004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>
          <a:xfrm>
            <a:off x="426721" y="964854"/>
            <a:ext cx="11734800" cy="60712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3333B2"/>
                </a:solidFill>
              </a:rPr>
              <a:t>    The  main problem in determination of hierarchy, octant and CP in long-baseline  experiments  is due to  the presence of degeneracies. </a:t>
            </a:r>
          </a:p>
          <a:p>
            <a:pPr>
              <a:buFont typeface="Arial" panose="020B0604020202020204" pitchFamily="34" charset="0"/>
              <a:buNone/>
            </a:pPr>
            <a:endParaRPr lang="en-US" dirty="0" smtClean="0">
              <a:solidFill>
                <a:srgbClr val="3333B2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en-US" dirty="0">
              <a:solidFill>
                <a:srgbClr val="3333B2"/>
              </a:solidFill>
            </a:endParaRPr>
          </a:p>
        </p:txBody>
      </p: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0" y="-15765"/>
            <a:ext cx="12192000" cy="614363"/>
            <a:chOff x="0" y="0"/>
            <a:chExt cx="12192000" cy="614363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554" y="2270234"/>
            <a:ext cx="9829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14400" y="3694380"/>
            <a:ext cx="35424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Comprehensive Approach 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4398576"/>
            <a:ext cx="92773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881648" y="5750714"/>
            <a:ext cx="623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FF"/>
                </a:solidFill>
              </a:rPr>
              <a:t>Ghosh,Ghoshal</a:t>
            </a:r>
            <a:r>
              <a:rPr lang="en-US" sz="2000" b="1" dirty="0" smtClean="0">
                <a:solidFill>
                  <a:srgbClr val="FF00FF"/>
                </a:solidFill>
              </a:rPr>
              <a:t>, </a:t>
            </a:r>
            <a:r>
              <a:rPr lang="en-US" sz="2000" b="1" dirty="0" err="1" smtClean="0">
                <a:solidFill>
                  <a:srgbClr val="FF00FF"/>
                </a:solidFill>
              </a:rPr>
              <a:t>Goswami</a:t>
            </a:r>
            <a:r>
              <a:rPr lang="en-US" sz="2000" b="1" dirty="0" smtClean="0">
                <a:solidFill>
                  <a:srgbClr val="FF00FF"/>
                </a:solidFill>
              </a:rPr>
              <a:t>, </a:t>
            </a:r>
            <a:r>
              <a:rPr lang="en-US" sz="2000" b="1" dirty="0" err="1" smtClean="0">
                <a:solidFill>
                  <a:srgbClr val="FF00FF"/>
                </a:solidFill>
              </a:rPr>
              <a:t>Nath</a:t>
            </a:r>
            <a:r>
              <a:rPr lang="en-US" sz="2000" b="1" dirty="0" smtClean="0">
                <a:solidFill>
                  <a:srgbClr val="FF00FF"/>
                </a:solidFill>
              </a:rPr>
              <a:t>, </a:t>
            </a:r>
            <a:r>
              <a:rPr lang="en-US" sz="2000" b="1" dirty="0" err="1" smtClean="0">
                <a:solidFill>
                  <a:srgbClr val="FF00FF"/>
                </a:solidFill>
              </a:rPr>
              <a:t>Raut</a:t>
            </a:r>
            <a:r>
              <a:rPr lang="en-US" sz="2000" b="1" dirty="0" smtClean="0">
                <a:solidFill>
                  <a:srgbClr val="FF00FF"/>
                </a:solidFill>
              </a:rPr>
              <a:t>, Phys. </a:t>
            </a:r>
            <a:r>
              <a:rPr lang="en-US" sz="2000" b="1" dirty="0" err="1" smtClean="0">
                <a:solidFill>
                  <a:srgbClr val="FF00FF"/>
                </a:solidFill>
              </a:rPr>
              <a:t>ReV.</a:t>
            </a:r>
            <a:r>
              <a:rPr lang="en-US" sz="2000" b="1" dirty="0" smtClean="0">
                <a:solidFill>
                  <a:srgbClr val="FF00FF"/>
                </a:solidFill>
              </a:rPr>
              <a:t> D  2015 </a:t>
            </a:r>
            <a:endParaRPr lang="en-US" sz="2000" b="1" dirty="0">
              <a:solidFill>
                <a:srgbClr val="FF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35117" y="63059"/>
            <a:ext cx="4418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Parameter Degeneracies 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5994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5592" y="976973"/>
            <a:ext cx="11253952" cy="3831460"/>
          </a:xfrm>
          <a:prstGeom prst="rect">
            <a:avLst/>
          </a:prstGeom>
        </p:spPr>
      </p:pic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0" y="-15765"/>
            <a:ext cx="12192000" cy="614363"/>
            <a:chOff x="0" y="0"/>
            <a:chExt cx="12192000" cy="614363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1135116" y="4860429"/>
            <a:ext cx="9774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No overlap between NH </a:t>
            </a:r>
            <a:r>
              <a:rPr lang="en-US" sz="2400" b="1" dirty="0" smtClean="0"/>
              <a:t> and </a:t>
            </a:r>
            <a:r>
              <a:rPr lang="en-US" sz="2400" b="1" dirty="0"/>
              <a:t>IH  bands           </a:t>
            </a:r>
            <a:r>
              <a:rPr lang="en-US" sz="2400" b="1" dirty="0" smtClean="0"/>
              <a:t>   no hierarchy degeneracy </a:t>
            </a:r>
          </a:p>
          <a:p>
            <a:r>
              <a:rPr lang="en-US" sz="2400" b="1" dirty="0" smtClean="0"/>
              <a:t>Same probability at different                         degeneracy occurring for wrong  </a:t>
            </a:r>
            <a:endParaRPr lang="en-US" sz="2400" b="1" dirty="0"/>
          </a:p>
        </p:txBody>
      </p:sp>
      <p:sp>
        <p:nvSpPr>
          <p:cNvPr id="11" name="Right Arrow 10"/>
          <p:cNvSpPr/>
          <p:nvPr/>
        </p:nvSpPr>
        <p:spPr>
          <a:xfrm>
            <a:off x="6337726" y="4918852"/>
            <a:ext cx="583323" cy="2995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75601844"/>
              </p:ext>
            </p:extLst>
          </p:nvPr>
        </p:nvGraphicFramePr>
        <p:xfrm>
          <a:off x="5092472" y="5189213"/>
          <a:ext cx="630413" cy="502140"/>
        </p:xfrm>
        <a:graphic>
          <a:graphicData uri="http://schemas.openxmlformats.org/presentationml/2006/ole">
            <p:oleObj spid="_x0000_s1138" name="Equation" r:id="rId5" imgW="241200" imgH="228600" progId="">
              <p:embed/>
            </p:oleObj>
          </a:graphicData>
        </a:graphic>
      </p:graphicFrame>
      <p:sp>
        <p:nvSpPr>
          <p:cNvPr id="13" name="Right Arrow 12"/>
          <p:cNvSpPr/>
          <p:nvPr/>
        </p:nvSpPr>
        <p:spPr>
          <a:xfrm>
            <a:off x="5817457" y="5312977"/>
            <a:ext cx="583323" cy="2995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23133062"/>
              </p:ext>
            </p:extLst>
          </p:nvPr>
        </p:nvGraphicFramePr>
        <p:xfrm>
          <a:off x="10731264" y="5294309"/>
          <a:ext cx="630413" cy="502140"/>
        </p:xfrm>
        <a:graphic>
          <a:graphicData uri="http://schemas.openxmlformats.org/presentationml/2006/ole">
            <p:oleObj spid="_x0000_s1139" name="Equation" r:id="rId6" imgW="241200" imgH="228600" progId="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02676" y="-30348"/>
            <a:ext cx="7672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Probability Level Study  at  DUNE  Baseline   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8779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0" y="0"/>
            <a:ext cx="12192000" cy="614363"/>
            <a:chOff x="0" y="0"/>
            <a:chExt cx="12192000" cy="614363"/>
          </a:xfrm>
        </p:grpSpPr>
        <p:sp>
          <p:nvSpPr>
            <p:cNvPr id="7181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7182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11291" y="881414"/>
            <a:ext cx="10231821" cy="29629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90057" y="3963801"/>
            <a:ext cx="8567428" cy="22272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0524" y="6290441"/>
            <a:ext cx="13469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Combining  neutrino and antineutrino helpful for removal of octant degeneracy</a:t>
            </a:r>
            <a:r>
              <a:rPr lang="en-US" sz="2400" b="1" dirty="0" smtClean="0"/>
              <a:t>                                            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69642" y="2432424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LHP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3688" y="2858091"/>
            <a:ext cx="72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UHP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80339" y="3010491"/>
            <a:ext cx="72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UHP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35480" y="2758250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LHP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46046377"/>
              </p:ext>
            </p:extLst>
          </p:nvPr>
        </p:nvGraphicFramePr>
        <p:xfrm>
          <a:off x="114589" y="2983531"/>
          <a:ext cx="1591660" cy="398451"/>
        </p:xfrm>
        <a:graphic>
          <a:graphicData uri="http://schemas.openxmlformats.org/presentationml/2006/ole">
            <p:oleObj spid="_x0000_s5213" name="Equation" r:id="rId6" imgW="1028520" imgH="241200" progId="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21375400"/>
              </p:ext>
            </p:extLst>
          </p:nvPr>
        </p:nvGraphicFramePr>
        <p:xfrm>
          <a:off x="5502287" y="3546057"/>
          <a:ext cx="1580773" cy="397644"/>
        </p:xfrm>
        <a:graphic>
          <a:graphicData uri="http://schemas.openxmlformats.org/presentationml/2006/ole">
            <p:oleObj spid="_x0000_s5214" name="Equation" r:id="rId7" imgW="876240" imgH="241200" progId="">
              <p:embed/>
            </p:oleObj>
          </a:graphicData>
        </a:graphic>
      </p:graphicFrame>
      <p:cxnSp>
        <p:nvCxnSpPr>
          <p:cNvPr id="23" name="Curved Connector 22"/>
          <p:cNvCxnSpPr>
            <a:stCxn id="12" idx="3"/>
          </p:cNvCxnSpPr>
          <p:nvPr/>
        </p:nvCxnSpPr>
        <p:spPr>
          <a:xfrm>
            <a:off x="5231772" y="3058146"/>
            <a:ext cx="1184915" cy="488733"/>
          </a:xfrm>
          <a:prstGeom prst="curvedConnector3">
            <a:avLst/>
          </a:prstGeom>
          <a:ln w="476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 rot="10800000" flipV="1">
            <a:off x="1324015" y="2521153"/>
            <a:ext cx="1352363" cy="363035"/>
          </a:xfrm>
          <a:prstGeom prst="curvedConnector3">
            <a:avLst>
              <a:gd name="adj1" fmla="val 74148"/>
            </a:avLst>
          </a:prstGeom>
          <a:ln w="476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702676" y="-30348"/>
            <a:ext cx="7672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Probability Level Study  at  DUNE  Baseline   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050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0" y="0"/>
            <a:ext cx="12192000" cy="614363"/>
            <a:chOff x="0" y="0"/>
            <a:chExt cx="12192000" cy="614363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" name="Picture 1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182403" y="78825"/>
            <a:ext cx="3732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</a:rPr>
              <a:t>GLoBES</a:t>
            </a:r>
            <a:r>
              <a:rPr lang="en-US" sz="3200" b="1" dirty="0" smtClean="0">
                <a:solidFill>
                  <a:schemeClr val="bg1"/>
                </a:solidFill>
              </a:rPr>
              <a:t> Based Study </a:t>
            </a:r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56266" y="2043085"/>
            <a:ext cx="1549926" cy="2947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80352" y="1193697"/>
            <a:ext cx="4166513" cy="81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3400" y="2069759"/>
            <a:ext cx="5741658" cy="9527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13166" y="3080630"/>
            <a:ext cx="1524334" cy="8765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79090" y="1975939"/>
            <a:ext cx="2176300" cy="299793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973416" y="901239"/>
            <a:ext cx="363638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Signal and background 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normalization errors</a:t>
            </a:r>
          </a:p>
          <a:p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8086141" y="5864779"/>
            <a:ext cx="3438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Beam Power : 1.2 MW </a:t>
            </a:r>
          </a:p>
          <a:p>
            <a:r>
              <a:rPr lang="en-US" sz="2400" b="1" dirty="0" smtClean="0"/>
              <a:t>Volume: 10 </a:t>
            </a:r>
            <a:r>
              <a:rPr lang="en-US" sz="2400" b="1" dirty="0" err="1" smtClean="0"/>
              <a:t>kt</a:t>
            </a:r>
            <a:r>
              <a:rPr lang="en-US" sz="2400" b="1" dirty="0" smtClean="0"/>
              <a:t>, 40 </a:t>
            </a:r>
            <a:r>
              <a:rPr lang="en-US" sz="2400" b="1" dirty="0" err="1" smtClean="0"/>
              <a:t>kt</a:t>
            </a:r>
            <a:r>
              <a:rPr lang="en-US" sz="2400" b="1" dirty="0" smtClean="0"/>
              <a:t>  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168949" y="5234715"/>
            <a:ext cx="2467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Tilt error  2.5% </a:t>
            </a:r>
            <a:endParaRPr lang="en-US" sz="2800" b="1" dirty="0">
              <a:solidFill>
                <a:srgbClr val="0000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2156" y="4289899"/>
            <a:ext cx="1664146" cy="159838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347741" y="6050603"/>
            <a:ext cx="5928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FF"/>
                </a:solidFill>
              </a:rPr>
              <a:t>https://www.mpi-hd.mpg.de/personalhomes/globes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xmlns="" val="842700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0" y="0"/>
            <a:ext cx="12192000" cy="614363"/>
            <a:chOff x="0" y="0"/>
            <a:chExt cx="12192000" cy="614363"/>
          </a:xfrm>
        </p:grpSpPr>
        <p:sp>
          <p:nvSpPr>
            <p:cNvPr id="7181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7182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1308768" y="52715"/>
            <a:ext cx="83870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Octant determination  :Role of Antineutrinos   </a:t>
            </a:r>
            <a:endParaRPr lang="en-IN" alt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5798" y="719029"/>
            <a:ext cx="9400060" cy="44842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2354" y="5138941"/>
            <a:ext cx="9146004" cy="14989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1600" y="963386"/>
            <a:ext cx="1717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10 </a:t>
            </a:r>
            <a:r>
              <a:rPr lang="en-US" sz="2400" b="1" dirty="0" err="1" smtClean="0">
                <a:solidFill>
                  <a:srgbClr val="0000FF"/>
                </a:solidFill>
              </a:rPr>
              <a:t>Kt</a:t>
            </a:r>
            <a:r>
              <a:rPr lang="en-US" sz="2400" b="1" dirty="0" smtClean="0">
                <a:solidFill>
                  <a:srgbClr val="0000FF"/>
                </a:solidFill>
              </a:rPr>
              <a:t> DUNE 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156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0" y="0"/>
            <a:ext cx="12192000" cy="614363"/>
            <a:chOff x="0" y="0"/>
            <a:chExt cx="12192000" cy="614363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6842" y="1005423"/>
            <a:ext cx="5172924" cy="47016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28919" y="1677657"/>
            <a:ext cx="6453014" cy="3810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07569" y="2695903"/>
            <a:ext cx="5533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</a:t>
            </a:r>
            <a:endParaRPr lang="en-US" sz="2400" dirty="0"/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1043606" y="68481"/>
            <a:ext cx="83841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Octant determination :Role of Antineutrinos   </a:t>
            </a:r>
            <a:endParaRPr lang="en-IN" alt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22882" y="2380593"/>
            <a:ext cx="61430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Octant sensitivity            in UHP   with only</a:t>
            </a: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neutrinos because of degeneracies </a:t>
            </a: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Even in LHP synergy between neutrino and 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ntineutrinos help in raising the sensitivity       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41497171"/>
              </p:ext>
            </p:extLst>
          </p:nvPr>
        </p:nvGraphicFramePr>
        <p:xfrm>
          <a:off x="5638800" y="3328988"/>
          <a:ext cx="914400" cy="198437"/>
        </p:xfrm>
        <a:graphic>
          <a:graphicData uri="http://schemas.openxmlformats.org/presentationml/2006/ole">
            <p:oleObj spid="_x0000_s2164" name="Equation" r:id="rId7" imgW="914400" imgH="198720" progId="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91289142"/>
              </p:ext>
            </p:extLst>
          </p:nvPr>
        </p:nvGraphicFramePr>
        <p:xfrm>
          <a:off x="8560197" y="2441554"/>
          <a:ext cx="615337" cy="348945"/>
        </p:xfrm>
        <a:graphic>
          <a:graphicData uri="http://schemas.openxmlformats.org/presentationml/2006/ole">
            <p:oleObj spid="_x0000_s2165" name="Equation" r:id="rId8" imgW="342720" imgH="177480" progId="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991600" y="963386"/>
            <a:ext cx="1717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10 </a:t>
            </a:r>
            <a:r>
              <a:rPr lang="en-US" sz="2400" b="1" dirty="0" err="1" smtClean="0">
                <a:solidFill>
                  <a:srgbClr val="0000FF"/>
                </a:solidFill>
              </a:rPr>
              <a:t>Kt</a:t>
            </a:r>
            <a:r>
              <a:rPr lang="en-US" sz="2400" b="1" dirty="0" smtClean="0">
                <a:solidFill>
                  <a:srgbClr val="0000FF"/>
                </a:solidFill>
              </a:rPr>
              <a:t> DUNE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05297" y="5959366"/>
            <a:ext cx="4180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FF"/>
                </a:solidFill>
              </a:rPr>
              <a:t>Nath</a:t>
            </a:r>
            <a:r>
              <a:rPr lang="en-US" b="1" dirty="0" smtClean="0">
                <a:solidFill>
                  <a:srgbClr val="FF00FF"/>
                </a:solidFill>
              </a:rPr>
              <a:t>, Ghosh, </a:t>
            </a:r>
            <a:r>
              <a:rPr lang="en-US" b="1" dirty="0" err="1" smtClean="0">
                <a:solidFill>
                  <a:srgbClr val="FF00FF"/>
                </a:solidFill>
              </a:rPr>
              <a:t>Goswami</a:t>
            </a:r>
            <a:r>
              <a:rPr lang="en-US" b="1" dirty="0" smtClean="0">
                <a:solidFill>
                  <a:srgbClr val="FF00FF"/>
                </a:solidFill>
              </a:rPr>
              <a:t>, </a:t>
            </a:r>
            <a:r>
              <a:rPr lang="en-US" b="1" dirty="0" err="1" smtClean="0">
                <a:solidFill>
                  <a:srgbClr val="FF00FF"/>
                </a:solidFill>
              </a:rPr>
              <a:t>Nucl.Phys</a:t>
            </a:r>
            <a:r>
              <a:rPr lang="en-US" b="1" dirty="0" smtClean="0">
                <a:solidFill>
                  <a:srgbClr val="FF00FF"/>
                </a:solidFill>
              </a:rPr>
              <a:t>. B 2016</a:t>
            </a:r>
            <a:endParaRPr lang="en-US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4816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"/>
          <p:cNvGrpSpPr>
            <a:grpSpLocks/>
          </p:cNvGrpSpPr>
          <p:nvPr/>
        </p:nvGrpSpPr>
        <p:grpSpPr bwMode="auto">
          <a:xfrm>
            <a:off x="0" y="0"/>
            <a:ext cx="12192000" cy="614363"/>
            <a:chOff x="0" y="0"/>
            <a:chExt cx="12192000" cy="614363"/>
          </a:xfrm>
        </p:grpSpPr>
        <p:sp>
          <p:nvSpPr>
            <p:cNvPr id="7181" name="Rectangle 5"/>
            <p:cNvSpPr>
              <a:spLocks noChangeArrowheads="1"/>
            </p:cNvSpPr>
            <p:nvPr/>
          </p:nvSpPr>
          <p:spPr bwMode="auto">
            <a:xfrm>
              <a:off x="4419600" y="71438"/>
              <a:ext cx="45720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IN" altLang="en-US" sz="2400" b="1">
                  <a:solidFill>
                    <a:schemeClr val="bg1"/>
                  </a:solidFill>
                  <a:latin typeface="Arial" panose="020B0604020202020204" pitchFamily="34" charset="0"/>
                </a:rPr>
                <a:t>Unusual Solar Cycle 23 </a:t>
              </a:r>
            </a:p>
          </p:txBody>
        </p:sp>
        <p:sp>
          <p:nvSpPr>
            <p:cNvPr id="7182" name="Rectangle 3"/>
            <p:cNvSpPr>
              <a:spLocks noChangeArrowheads="1"/>
            </p:cNvSpPr>
            <p:nvPr/>
          </p:nvSpPr>
          <p:spPr bwMode="auto">
            <a:xfrm>
              <a:off x="0" y="11113"/>
              <a:ext cx="12192000" cy="584200"/>
            </a:xfrm>
            <a:prstGeom prst="rect">
              <a:avLst/>
            </a:prstGeom>
            <a:solidFill>
              <a:srgbClr val="106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200">
                  <a:solidFill>
                    <a:schemeClr val="bg1"/>
                  </a:solidFill>
                </a:rPr>
                <a:t>     </a:t>
              </a:r>
              <a:r>
                <a:rPr lang="en-US" altLang="en-US" sz="32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9600" cy="61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5371472" y="100013"/>
            <a:ext cx="2616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IN" alt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IN" alt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1448" y="638193"/>
            <a:ext cx="12020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3" name="TextBox 11"/>
          <p:cNvSpPr txBox="1">
            <a:spLocks noChangeArrowheads="1"/>
          </p:cNvSpPr>
          <p:nvPr/>
        </p:nvSpPr>
        <p:spPr bwMode="auto">
          <a:xfrm>
            <a:off x="4983544" y="666720"/>
            <a:ext cx="1847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I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546" y="1353951"/>
            <a:ext cx="4647925" cy="39764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1272" y="5707398"/>
            <a:ext cx="812978" cy="4192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flipH="1">
            <a:off x="2221359" y="31526"/>
            <a:ext cx="87829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CP discovery  : Role of  antineutrinos  </a:t>
            </a:r>
            <a:r>
              <a:rPr lang="en-US" sz="3600" b="1" dirty="0" err="1" smtClean="0">
                <a:solidFill>
                  <a:schemeClr val="bg1"/>
                </a:solidFill>
              </a:rPr>
              <a:t>antineutirnos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39448" y="1389715"/>
            <a:ext cx="4602112" cy="39418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87366" y="825349"/>
            <a:ext cx="41882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Unknown hierarchy and octant 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031422" y="861875"/>
            <a:ext cx="3912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Known Hierarchy and Octant 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13490" y="5659815"/>
            <a:ext cx="100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Antineutrinos play important role  when octant and hierarchy are not known 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150929" y="653141"/>
            <a:ext cx="1702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10 </a:t>
            </a:r>
            <a:r>
              <a:rPr lang="en-US" sz="2400" b="1" dirty="0" err="1">
                <a:solidFill>
                  <a:srgbClr val="0000FF"/>
                </a:solidFill>
              </a:rPr>
              <a:t>k</a:t>
            </a:r>
            <a:r>
              <a:rPr lang="en-US" sz="2400" b="1" dirty="0" err="1" smtClean="0">
                <a:solidFill>
                  <a:srgbClr val="0000FF"/>
                </a:solidFill>
              </a:rPr>
              <a:t>t</a:t>
            </a:r>
            <a:r>
              <a:rPr lang="en-US" sz="2400" b="1" dirty="0" smtClean="0">
                <a:solidFill>
                  <a:srgbClr val="0000FF"/>
                </a:solidFill>
              </a:rPr>
              <a:t> DUNE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05297" y="6132789"/>
            <a:ext cx="4180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FF"/>
                </a:solidFill>
              </a:rPr>
              <a:t>Nath</a:t>
            </a:r>
            <a:r>
              <a:rPr lang="en-US" b="1" dirty="0" smtClean="0">
                <a:solidFill>
                  <a:srgbClr val="FF00FF"/>
                </a:solidFill>
              </a:rPr>
              <a:t>, Ghosh, </a:t>
            </a:r>
            <a:r>
              <a:rPr lang="en-US" b="1" dirty="0" err="1" smtClean="0">
                <a:solidFill>
                  <a:srgbClr val="FF00FF"/>
                </a:solidFill>
              </a:rPr>
              <a:t>Goswami</a:t>
            </a:r>
            <a:r>
              <a:rPr lang="en-US" b="1" dirty="0" smtClean="0">
                <a:solidFill>
                  <a:srgbClr val="FF00FF"/>
                </a:solidFill>
              </a:rPr>
              <a:t>, </a:t>
            </a:r>
            <a:r>
              <a:rPr lang="en-US" b="1" dirty="0" err="1" smtClean="0">
                <a:solidFill>
                  <a:srgbClr val="FF00FF"/>
                </a:solidFill>
              </a:rPr>
              <a:t>Nucl.Phys</a:t>
            </a:r>
            <a:r>
              <a:rPr lang="en-US" b="1" dirty="0" smtClean="0">
                <a:solidFill>
                  <a:srgbClr val="FF00FF"/>
                </a:solidFill>
              </a:rPr>
              <a:t>. B 2016</a:t>
            </a:r>
            <a:endParaRPr lang="en-US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04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576</Words>
  <Application>Microsoft Office PowerPoint</Application>
  <PresentationFormat>Custom</PresentationFormat>
  <Paragraphs>119</Paragraphs>
  <Slides>17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Oscillation parameter sensitivities at DUNE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bhushit vaishnav</dc:creator>
  <cp:lastModifiedBy>admin</cp:lastModifiedBy>
  <cp:revision>82</cp:revision>
  <dcterms:created xsi:type="dcterms:W3CDTF">2016-12-29T10:40:41Z</dcterms:created>
  <dcterms:modified xsi:type="dcterms:W3CDTF">2018-11-01T07:33:29Z</dcterms:modified>
</cp:coreProperties>
</file>