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3"/>
  </p:sldMasterIdLst>
  <p:notesMasterIdLst>
    <p:notesMasterId r:id="rId5"/>
  </p:notesMasterIdLst>
  <p:sldIdLst>
    <p:sldId id="257" r:id="rId4"/>
    <p:sldId id="283" r:id="rId6"/>
    <p:sldId id="270" r:id="rId7"/>
    <p:sldId id="260" r:id="rId8"/>
    <p:sldId id="271" r:id="rId9"/>
    <p:sldId id="273" r:id="rId10"/>
    <p:sldId id="258" r:id="rId11"/>
    <p:sldId id="259" r:id="rId12"/>
    <p:sldId id="261" r:id="rId13"/>
    <p:sldId id="262" r:id="rId14"/>
    <p:sldId id="264" r:id="rId15"/>
    <p:sldId id="272" r:id="rId16"/>
    <p:sldId id="263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38861-22B1-442F-8980-47EE41A0868A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E2237-B33C-44A5-9E9F-8F9E0778575E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"/>
          <p:cNvSpPr txBox="1">
            <a:spLocks noChangeArrowheads="1"/>
          </p:cNvSpPr>
          <p:nvPr/>
        </p:nvSpPr>
        <p:spPr bwMode="auto">
          <a:xfrm>
            <a:off x="1190625" y="877455"/>
            <a:ext cx="4464144" cy="315479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lIns="82058" tIns="41029" rIns="82058" bIns="41029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body"/>
          </p:nvPr>
        </p:nvSpPr>
        <p:spPr>
          <a:xfrm>
            <a:off x="1060357" y="4349750"/>
            <a:ext cx="4712074" cy="3483841"/>
          </a:xfrm>
          <a:noFill/>
        </p:spPr>
        <p:txBody>
          <a:bodyPr wrap="none" anchor="ctr"/>
          <a:lstStyle/>
          <a:p>
            <a:endParaRPr lang="en-US" smtClean="0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91400" tIns="45702" rIns="91400" bIns="45702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3765" indent="0" algn="ctr">
              <a:buNone/>
              <a:defRPr/>
            </a:lvl3pPr>
            <a:lvl4pPr marL="1370965" indent="0" algn="ctr">
              <a:buNone/>
              <a:defRPr/>
            </a:lvl4pPr>
            <a:lvl5pPr marL="1828165" indent="0" algn="ctr">
              <a:buNone/>
              <a:defRPr/>
            </a:lvl5pPr>
            <a:lvl6pPr marL="2285365" indent="0" algn="ctr">
              <a:buNone/>
              <a:defRPr/>
            </a:lvl6pPr>
            <a:lvl7pPr marL="2741930" indent="0" algn="ctr">
              <a:buNone/>
              <a:defRPr/>
            </a:lvl7pPr>
            <a:lvl8pPr marL="3199130" indent="0" algn="ctr">
              <a:buNone/>
              <a:defRPr/>
            </a:lvl8pPr>
            <a:lvl9pPr marL="365633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  <a:prstGeom prst="rect">
            <a:avLst/>
          </a:prstGeom>
        </p:spPr>
        <p:txBody>
          <a:bodyPr vert="eaVert"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  <a:prstGeom prst="rect">
            <a:avLst/>
          </a:prstGeom>
        </p:spPr>
        <p:txBody>
          <a:bodyPr vert="eaVert" lIns="91400" tIns="45702" rIns="91400" bIns="45702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92"/>
            <a:ext cx="4038600" cy="2187575"/>
          </a:xfrm>
          <a:prstGeom prst="rect">
            <a:avLst/>
          </a:prstGeom>
        </p:spPr>
        <p:txBody>
          <a:bodyPr lIns="91400" tIns="45702" rIns="91400" bIns="45702"/>
          <a:lstStyle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92"/>
            <a:ext cx="4038600" cy="2187575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3"/>
            <a:ext cx="4038600" cy="4525963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3"/>
            <a:ext cx="4038600" cy="4525963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92"/>
            <a:ext cx="8229600" cy="2187575"/>
          </a:xfrm>
          <a:prstGeom prst="rect">
            <a:avLst/>
          </a:prstGeom>
        </p:spPr>
        <p:txBody>
          <a:bodyPr lIns="91400" tIns="45702" rIns="91400" bIns="45702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24320" y="5943506"/>
            <a:ext cx="1219680" cy="91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lIns="91400" tIns="45702" rIns="91400" bIns="45702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  <a:prstGeom prst="rect">
            <a:avLst/>
          </a:prstGeom>
        </p:spPr>
        <p:txBody>
          <a:bodyPr lIns="91400" tIns="45702" rIns="91400" bIns="45702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3765" indent="0">
              <a:buNone/>
              <a:defRPr sz="1600"/>
            </a:lvl3pPr>
            <a:lvl4pPr marL="1370965" indent="0">
              <a:buNone/>
              <a:defRPr sz="1400"/>
            </a:lvl4pPr>
            <a:lvl5pPr marL="1828165" indent="0">
              <a:buNone/>
              <a:defRPr sz="1400"/>
            </a:lvl5pPr>
            <a:lvl6pPr marL="2285365" indent="0">
              <a:buNone/>
              <a:defRPr sz="1400"/>
            </a:lvl6pPr>
            <a:lvl7pPr marL="2741930" indent="0">
              <a:buNone/>
              <a:defRPr sz="1400"/>
            </a:lvl7pPr>
            <a:lvl8pPr marL="3199130" indent="0">
              <a:buNone/>
              <a:defRPr sz="1400"/>
            </a:lvl8pPr>
            <a:lvl9pPr marL="365633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  <a:prstGeom prst="rect">
            <a:avLst/>
          </a:prstGeom>
        </p:spPr>
        <p:txBody>
          <a:bodyPr lIns="91400" tIns="45702" rIns="91400" bIns="4570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  <a:prstGeom prst="rect">
            <a:avLst/>
          </a:prstGeom>
        </p:spPr>
        <p:txBody>
          <a:bodyPr lIns="91400" tIns="45702" rIns="91400" bIns="4570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0" tIns="45702" rIns="91400" bIns="45702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  <a:prstGeom prst="rect">
            <a:avLst/>
          </a:prstGeom>
        </p:spPr>
        <p:txBody>
          <a:bodyPr lIns="91400" tIns="45702" rIns="91400" bIns="4570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lIns="91400" tIns="45702" rIns="91400" bIns="4570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  <a:prstGeom prst="rect">
            <a:avLst/>
          </a:prstGeom>
        </p:spPr>
        <p:txBody>
          <a:bodyPr lIns="91400" tIns="45702" rIns="91400" bIns="4570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lIns="91400" tIns="45702" rIns="91400" bIns="4570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00" tIns="45702" rIns="91400" bIns="4570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lIns="91400" tIns="45702" rIns="91400" bIns="45702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  <a:prstGeom prst="rect">
            <a:avLst/>
          </a:prstGeom>
        </p:spPr>
        <p:txBody>
          <a:bodyPr lIns="91400" tIns="45702" rIns="91400" bIns="45702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  <a:prstGeom prst="rect">
            <a:avLst/>
          </a:prstGeom>
        </p:spPr>
        <p:txBody>
          <a:bodyPr lIns="91400" tIns="45702" rIns="91400" bIns="45702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5365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63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400" tIns="45702" rIns="91400" bIns="45702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400" tIns="45702" rIns="91400" bIns="45702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3765" indent="0">
              <a:buNone/>
              <a:defRPr sz="2400"/>
            </a:lvl3pPr>
            <a:lvl4pPr marL="1370965" indent="0">
              <a:buNone/>
              <a:defRPr sz="2000"/>
            </a:lvl4pPr>
            <a:lvl5pPr marL="1828165" indent="0">
              <a:buNone/>
              <a:defRPr sz="2000"/>
            </a:lvl5pPr>
            <a:lvl6pPr marL="2285365" indent="0">
              <a:buNone/>
              <a:defRPr sz="2000"/>
            </a:lvl6pPr>
            <a:lvl7pPr marL="2741930" indent="0">
              <a:buNone/>
              <a:defRPr sz="2000"/>
            </a:lvl7pPr>
            <a:lvl8pPr marL="3199130" indent="0">
              <a:buNone/>
              <a:defRPr sz="2000"/>
            </a:lvl8pPr>
            <a:lvl9pPr marL="365633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91400" tIns="45702" rIns="91400" bIns="45702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5365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63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5.png"/><Relationship Id="rId18" Type="http://schemas.openxmlformats.org/officeDocument/2006/relationships/image" Target="../media/image4.jpeg"/><Relationship Id="rId17" Type="http://schemas.openxmlformats.org/officeDocument/2006/relationships/image" Target="../media/image3.png"/><Relationship Id="rId16" Type="http://schemas.openxmlformats.org/officeDocument/2006/relationships/image" Target="../media/image2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julogo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" y="0"/>
            <a:ext cx="1219680" cy="99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" descr="alicelogo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085600" y="0"/>
            <a:ext cx="1058400" cy="106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1" descr="alicelogo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" y="5943504"/>
            <a:ext cx="1219680" cy="91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13"/>
          <p:cNvSpPr>
            <a:spLocks noChangeArrowheads="1" noChangeShapeType="1" noTextEdit="1"/>
          </p:cNvSpPr>
          <p:nvPr userDrawn="1"/>
        </p:nvSpPr>
        <p:spPr bwMode="auto">
          <a:xfrm>
            <a:off x="990720" y="6401473"/>
            <a:ext cx="7086240" cy="456527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endParaRPr lang="en-US" sz="1800" kern="10">
              <a:ln w="9525">
                <a:round/>
              </a:ln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85800" y="6457892"/>
            <a:ext cx="7543800" cy="39497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lIns="91420" tIns="45711" rIns="91420" bIns="45711">
            <a:spAutoFit/>
          </a:bodyPr>
          <a:lstStyle/>
          <a:p>
            <a:pPr algn="ctr" defTabSz="414655">
              <a:buFont typeface="Times New Roman"/>
              <a:buNone/>
              <a:defRPr/>
            </a:pPr>
            <a:r>
              <a:rPr lang="en-US" sz="2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92D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Baba V K S Potukuchi   ( J U )   ,     </a:t>
            </a:r>
            <a:r>
              <a:rPr lang="x-none" altLang="en-US" sz="2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92D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01-11-18</a:t>
            </a:r>
            <a:endParaRPr lang="x-none" altLang="en-US" sz="20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92D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5" name="Picture 1"/>
          <p:cNvPicPr>
            <a:picLocks noChangeAspect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068321" y="6195531"/>
            <a:ext cx="999360" cy="62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16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5115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565" indent="-2273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96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6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36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56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CAFE8-38F6-44A7-915C-52EA235265F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345DD-3766-4447-BB08-70FE37D2143A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43225" y="1981138"/>
            <a:ext cx="3525120" cy="2903345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769281" y="4977163"/>
            <a:ext cx="3984480" cy="1346542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wrap="none" lIns="81631" tIns="40816" rIns="81631" bIns="40816"/>
          <a:lstStyle/>
          <a:p>
            <a:pPr defTabSz="414655">
              <a:lnSpc>
                <a:spcPts val="3705"/>
              </a:lnSpc>
              <a:tabLst>
                <a:tab pos="0" algn="l"/>
                <a:tab pos="414655" algn="l"/>
                <a:tab pos="829310" algn="l"/>
                <a:tab pos="1243965" algn="l"/>
                <a:tab pos="1658620" algn="l"/>
                <a:tab pos="2073275" algn="l"/>
                <a:tab pos="2487930" algn="l"/>
                <a:tab pos="2902585" algn="l"/>
                <a:tab pos="3317240" algn="l"/>
                <a:tab pos="3731895" algn="l"/>
                <a:tab pos="4146550" algn="l"/>
                <a:tab pos="4561205" algn="l"/>
                <a:tab pos="4975860" algn="l"/>
                <a:tab pos="5390515" algn="l"/>
                <a:tab pos="5805170" algn="l"/>
                <a:tab pos="6219825" algn="l"/>
                <a:tab pos="6634480" algn="l"/>
                <a:tab pos="7049135" algn="l"/>
                <a:tab pos="7463790" algn="l"/>
                <a:tab pos="7878445" algn="l"/>
                <a:tab pos="8293100" algn="l"/>
              </a:tabLst>
              <a:defRPr/>
            </a:pPr>
            <a:r>
              <a:rPr lang="en-US" sz="2400" dirty="0">
                <a:solidFill>
                  <a:srgbClr val="000080"/>
                </a:solidFill>
                <a:latin typeface="Times New Roman"/>
              </a:rPr>
              <a:t>    </a:t>
            </a:r>
            <a:r>
              <a:rPr lang="en-US" sz="2400" b="1" dirty="0">
                <a:solidFill>
                  <a:srgbClr val="000080"/>
                </a:solidFill>
                <a:latin typeface="Times New Roman"/>
              </a:rPr>
              <a:t>Baba V K S </a:t>
            </a:r>
            <a:r>
              <a:rPr lang="en-US" sz="2400" b="1" dirty="0" err="1">
                <a:solidFill>
                  <a:srgbClr val="000080"/>
                </a:solidFill>
                <a:latin typeface="Times New Roman"/>
              </a:rPr>
              <a:t>Potukuchi</a:t>
            </a:r>
            <a:endParaRPr lang="en-US" sz="2400" b="1" dirty="0">
              <a:solidFill>
                <a:srgbClr val="000080"/>
              </a:solidFill>
              <a:latin typeface="Times New Roman"/>
            </a:endParaRPr>
          </a:p>
          <a:p>
            <a:pPr defTabSz="414655">
              <a:lnSpc>
                <a:spcPts val="3705"/>
              </a:lnSpc>
              <a:tabLst>
                <a:tab pos="0" algn="l"/>
                <a:tab pos="414655" algn="l"/>
                <a:tab pos="829310" algn="l"/>
                <a:tab pos="1243965" algn="l"/>
                <a:tab pos="1658620" algn="l"/>
                <a:tab pos="2073275" algn="l"/>
                <a:tab pos="2487930" algn="l"/>
                <a:tab pos="2902585" algn="l"/>
                <a:tab pos="3317240" algn="l"/>
                <a:tab pos="3731895" algn="l"/>
                <a:tab pos="4146550" algn="l"/>
                <a:tab pos="4561205" algn="l"/>
                <a:tab pos="4975860" algn="l"/>
                <a:tab pos="5390515" algn="l"/>
                <a:tab pos="5805170" algn="l"/>
                <a:tab pos="6219825" algn="l"/>
                <a:tab pos="6634480" algn="l"/>
                <a:tab pos="7049135" algn="l"/>
                <a:tab pos="7463790" algn="l"/>
                <a:tab pos="7878445" algn="l"/>
                <a:tab pos="8293100" algn="l"/>
              </a:tabLst>
              <a:defRPr/>
            </a:pPr>
            <a:r>
              <a:rPr lang="en-US" sz="2400" dirty="0">
                <a:solidFill>
                  <a:srgbClr val="000080"/>
                </a:solidFill>
                <a:latin typeface="Times New Roman"/>
              </a:rPr>
              <a:t>  </a:t>
            </a:r>
            <a:endParaRPr lang="en-US" sz="2400" i="1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46881" y="387401"/>
            <a:ext cx="7794720" cy="119244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lIns="0" tIns="0" rIns="0" bIns="0" anchor="ctr"/>
          <a:lstStyle/>
          <a:p>
            <a:pPr algn="ctr" defTabSz="414655">
              <a:lnSpc>
                <a:spcPct val="142000"/>
              </a:lnSpc>
              <a:tabLst>
                <a:tab pos="0" algn="l"/>
                <a:tab pos="414655" algn="l"/>
                <a:tab pos="829310" algn="l"/>
                <a:tab pos="1243965" algn="l"/>
                <a:tab pos="1658620" algn="l"/>
                <a:tab pos="2073275" algn="l"/>
                <a:tab pos="2487930" algn="l"/>
                <a:tab pos="2902585" algn="l"/>
                <a:tab pos="3317240" algn="l"/>
                <a:tab pos="3731895" algn="l"/>
                <a:tab pos="4146550" algn="l"/>
                <a:tab pos="4561205" algn="l"/>
                <a:tab pos="4975860" algn="l"/>
                <a:tab pos="5390515" algn="l"/>
                <a:tab pos="5805170" algn="l"/>
                <a:tab pos="6219825" algn="l"/>
                <a:tab pos="6634480" algn="l"/>
                <a:tab pos="7049135" algn="l"/>
                <a:tab pos="7463790" algn="l"/>
                <a:tab pos="7878445" algn="l"/>
                <a:tab pos="8293100" algn="l"/>
              </a:tabLst>
              <a:defRPr/>
            </a:pPr>
            <a:r>
              <a:rPr lang="en-GB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Energy Deposition in ECAL of </a:t>
            </a:r>
            <a:r>
              <a:rPr lang="x-none" altLang="en-GB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DUNE</a:t>
            </a:r>
            <a:endParaRPr lang="x-none" altLang="en-GB" sz="36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superModule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8956989">
            <a:off x="3398757" y="569001"/>
            <a:ext cx="4971668" cy="49928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1905000"/>
            <a:ext cx="2809126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 dirty="0" smtClean="0"/>
              <a:t>And also </a:t>
            </a:r>
            <a:r>
              <a:rPr lang="en-US" dirty="0" smtClean="0"/>
              <a:t>There are 80 Horizontal </a:t>
            </a:r>
            <a:endParaRPr lang="en-US" dirty="0" smtClean="0"/>
          </a:p>
          <a:p>
            <a:r>
              <a:rPr lang="en-US" dirty="0" smtClean="0"/>
              <a:t>Strips of </a:t>
            </a:r>
            <a:r>
              <a:rPr lang="en-US" dirty="0" err="1" smtClean="0"/>
              <a:t>Scintillator</a:t>
            </a:r>
            <a:r>
              <a:rPr lang="en-US" dirty="0" smtClean="0"/>
              <a:t> in </a:t>
            </a:r>
            <a:endParaRPr lang="en-US" dirty="0" smtClean="0"/>
          </a:p>
          <a:p>
            <a:r>
              <a:rPr lang="en-US" dirty="0" smtClean="0"/>
              <a:t>each Y-Type Module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Length 200 cm</a:t>
            </a:r>
            <a:endParaRPr lang="en-US" dirty="0" smtClean="0"/>
          </a:p>
          <a:p>
            <a:r>
              <a:rPr lang="en-US" dirty="0" smtClean="0"/>
              <a:t>Width   2.5  cm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Energy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0803" y="838200"/>
            <a:ext cx="6851197" cy="571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7000" y="228600"/>
            <a:ext cx="451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Deposition of 1 </a:t>
            </a:r>
            <a:r>
              <a:rPr lang="en-US" dirty="0" err="1" smtClean="0"/>
              <a:t>GeV</a:t>
            </a:r>
            <a:r>
              <a:rPr lang="en-US" dirty="0" smtClean="0"/>
              <a:t> Gamma in ECAL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820420" y="76200"/>
            <a:ext cx="7940675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indent="0" algn="ctr">
              <a:buFont typeface="+mj-lt"/>
              <a:buNone/>
            </a:pPr>
            <a:r>
              <a:rPr lang="x-none" altLang="en-IN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Results &amp; Conclusions </a:t>
            </a:r>
            <a:endParaRPr lang="x-none" altLang="en-IN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0475" y="2095500"/>
            <a:ext cx="7199630" cy="36576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>
              <a:buAutoNum type="arabicPeriod"/>
            </a:pPr>
            <a:r>
              <a:rPr lang="x-none" altLang="en-IN"/>
              <a:t> The Gamma is  putting very small fraction of Energy .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      We need to increase the Dimensions of ECAL Absorber 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       and Scintillator (if required)</a:t>
            </a:r>
            <a:endParaRPr lang="x-none" altLang="en-IN"/>
          </a:p>
          <a:p>
            <a:pPr indent="0">
              <a:buNone/>
            </a:pPr>
            <a:endParaRPr lang="x-none" altLang="en-IN"/>
          </a:p>
          <a:p>
            <a:pPr marL="342900" indent="-342900">
              <a:buAutoNum type="arabicPeriod"/>
            </a:pPr>
            <a:r>
              <a:rPr lang="x-none" altLang="en-IN"/>
              <a:t>  From MC , we know , what energy Gammas are expected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       to be produced.  Accordingly, we can tune the Detector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       dimensions.</a:t>
            </a:r>
            <a:endParaRPr lang="x-none" altLang="en-IN"/>
          </a:p>
          <a:p>
            <a:pPr indent="0">
              <a:buNone/>
            </a:pPr>
            <a:endParaRPr lang="x-none" altLang="en-IN"/>
          </a:p>
          <a:p>
            <a:pPr marL="342900" indent="-342900">
              <a:buAutoNum type="arabicPeriod"/>
            </a:pPr>
            <a:r>
              <a:rPr lang="x-none" altLang="en-IN"/>
              <a:t>  We have now got complete detector code (including 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       STT &amp; Mag.Field and RPCs )  available, we have already 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       started  doing simulations , using that code.  </a:t>
            </a:r>
            <a:endParaRPr lang="x-none" altLang="en-IN"/>
          </a:p>
          <a:p>
            <a:pPr indent="0">
              <a:buNone/>
            </a:pPr>
            <a:endParaRPr lang="x-none" altLang="en-IN"/>
          </a:p>
          <a:p>
            <a:pPr indent="0">
              <a:buNone/>
            </a:pPr>
            <a:endParaRPr lang="x-none" altLang="en-I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7960" y="2971800"/>
            <a:ext cx="3687445" cy="17373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x-none" altLang="en-IN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  <a:endParaRPr lang="x-none" altLang="en-IN" sz="5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x-none" altLang="en-IN" sz="5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2324" name="Picture 4" descr="j0234686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9120" y="3200016"/>
            <a:ext cx="4648320" cy="326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2322" name="Rectangle 2"/>
          <p:cNvSpPr>
            <a:spLocks noChangeArrowheads="1"/>
          </p:cNvSpPr>
          <p:nvPr/>
        </p:nvSpPr>
        <p:spPr bwMode="auto">
          <a:xfrm>
            <a:off x="2134080" y="46085"/>
            <a:ext cx="5790240" cy="173682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30" tIns="45715" rIns="91430" bIns="45715" numCol="1" anchor="t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8pPr>
            <a:lvl9pPr marL="1828165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/>
              </a:defRPr>
            </a:lvl9pPr>
          </a:lstStyle>
          <a:p>
            <a:pPr eaLnBrk="1" hangingPunct="1"/>
            <a:r>
              <a:rPr lang="en-US" sz="8000" i="1" dirty="0" smtClean="0">
                <a:solidFill>
                  <a:srgbClr val="D9291B"/>
                </a:solidFill>
                <a:latin typeface="Comic Sans MS" pitchFamily="64" charset="0"/>
              </a:rPr>
              <a:t>Now ?????</a:t>
            </a:r>
          </a:p>
        </p:txBody>
      </p:sp>
      <p:pic>
        <p:nvPicPr>
          <p:cNvPr id="105475" name="Picture 3" descr="j022378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156" y="2743028"/>
            <a:ext cx="1828800" cy="151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2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1405573" y="76200"/>
            <a:ext cx="6770370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indent="0" algn="ctr">
              <a:buFont typeface="+mj-lt"/>
              <a:buNone/>
            </a:pPr>
            <a:r>
              <a:rPr lang="x-none" altLang="en-IN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Experimental HEP  </a:t>
            </a:r>
            <a:endParaRPr lang="x-none" altLang="en-IN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0475" y="2095500"/>
            <a:ext cx="4187825" cy="31089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>
              <a:buAutoNum type="arabicPeriod"/>
            </a:pPr>
            <a:r>
              <a:rPr lang="x-none" altLang="en-IN"/>
              <a:t> Streamer Chamber (SLAC )</a:t>
            </a:r>
            <a:endParaRPr lang="x-none" altLang="en-IN"/>
          </a:p>
          <a:p>
            <a:pPr marL="342900" indent="-342900">
              <a:buAutoNum type="arabicPeriod"/>
            </a:pPr>
            <a:r>
              <a:rPr lang="x-none" altLang="en-IN"/>
              <a:t>BEBC                        (CERN)</a:t>
            </a:r>
            <a:endParaRPr lang="x-none" altLang="en-IN"/>
          </a:p>
          <a:p>
            <a:pPr marL="342900" indent="-342900">
              <a:buAutoNum type="arabicPeriod"/>
            </a:pPr>
            <a:r>
              <a:rPr lang="x-none" altLang="en-IN"/>
              <a:t>E632                          (USA)</a:t>
            </a:r>
            <a:endParaRPr lang="x-none" altLang="en-IN"/>
          </a:p>
          <a:p>
            <a:pPr marL="342900" indent="-342900">
              <a:buAutoNum type="arabicPeriod"/>
            </a:pPr>
            <a:r>
              <a:rPr lang="x-none" altLang="en-IN"/>
              <a:t>L3                             (CERN)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5.  WA98                        (CERN)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6.  STAR                         (BNL, USA)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7.  ALICE                        (CERN)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8.  CBM                          (GSI) </a:t>
            </a:r>
            <a:endParaRPr lang="x-none" altLang="en-IN"/>
          </a:p>
          <a:p>
            <a:pPr indent="0">
              <a:buNone/>
            </a:pPr>
            <a:r>
              <a:rPr lang="x-none" altLang="en-IN"/>
              <a:t>9.  NOVA                        (Fermilab)</a:t>
            </a:r>
            <a:endParaRPr lang="x-none" altLang="en-IN"/>
          </a:p>
          <a:p>
            <a:pPr indent="0">
              <a:buNone/>
            </a:pPr>
            <a:endParaRPr lang="x-none" altLang="en-IN"/>
          </a:p>
          <a:p>
            <a:pPr indent="0">
              <a:buNone/>
            </a:pPr>
            <a:r>
              <a:rPr lang="x-none" altLang="en-IN"/>
              <a:t>Want to be in DUNE.</a:t>
            </a:r>
            <a:endParaRPr lang="x-none" altLang="en-I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835" y="1219200"/>
            <a:ext cx="8014335" cy="3078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en-IN" sz="2800"/>
              <a:t>For any Detector simulation </a:t>
            </a:r>
            <a:endParaRPr lang="x-none" altLang="en-IN" sz="2800"/>
          </a:p>
          <a:p>
            <a:r>
              <a:rPr lang="x-none" altLang="en-IN" sz="2800"/>
              <a:t>we need to understand first 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what type of particles are produced and </a:t>
            </a:r>
            <a:endParaRPr lang="x-none" altLang="en-IN" sz="2800"/>
          </a:p>
          <a:p>
            <a:r>
              <a:rPr lang="x-none" altLang="en-IN" sz="2800"/>
              <a:t>what are their energies. 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This from M.Cs like GENIE etc.</a:t>
            </a:r>
            <a:endParaRPr lang="x-none" altLang="en-IN" sz="2800"/>
          </a:p>
        </p:txBody>
      </p:sp>
      <p:sp>
        <p:nvSpPr>
          <p:cNvPr id="3" name="Rectangle 2"/>
          <p:cNvSpPr/>
          <p:nvPr/>
        </p:nvSpPr>
        <p:spPr>
          <a:xfrm>
            <a:off x="2514600" y="152400"/>
            <a:ext cx="4161155" cy="10668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x-none" altLang="en-IN" sz="320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Physics &amp; Detector </a:t>
            </a:r>
            <a:endParaRPr lang="x-none" altLang="en-IN" sz="320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x-none" altLang="en-IN" sz="320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simulations</a:t>
            </a:r>
            <a:endParaRPr lang="x-none" altLang="en-IN" sz="320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273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273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57835" y="1219200"/>
            <a:ext cx="8014335" cy="5638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en-IN" sz="2800"/>
              <a:t>After Discussion with Bipul Bhuyan &amp; others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I have taken some ECAL dimensions 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and started GEANT Simulations of ECAL 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WITH PHOTONS as PARTICLES TO BE 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DETECTED. ( ECAL can detect also e- and e+ and some low energy hadrons which also can deposit a small energy in ECAL ) </a:t>
            </a:r>
            <a:endParaRPr lang="x-none" altLang="en-IN" sz="2800"/>
          </a:p>
          <a:p>
            <a:endParaRPr lang="x-none" altLang="en-IN" sz="2800"/>
          </a:p>
          <a:p>
            <a:r>
              <a:rPr lang="x-none" altLang="en-IN" sz="2800"/>
              <a:t> </a:t>
            </a:r>
            <a:endParaRPr lang="x-none" altLang="en-IN" sz="2800"/>
          </a:p>
        </p:txBody>
      </p:sp>
      <p:sp>
        <p:nvSpPr>
          <p:cNvPr id="3" name="Rectangle 2"/>
          <p:cNvSpPr/>
          <p:nvPr/>
        </p:nvSpPr>
        <p:spPr>
          <a:xfrm>
            <a:off x="2191385" y="152400"/>
            <a:ext cx="4807585" cy="5791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x-none" altLang="en-IN" sz="320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EM Calorimeter (ECAL)</a:t>
            </a:r>
            <a:endParaRPr lang="x-none" altLang="en-IN" sz="320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-ECAL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999" y="1066800"/>
            <a:ext cx="8200001" cy="54193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52600" y="0"/>
            <a:ext cx="59436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ECAL  in Standalone framework</a:t>
            </a:r>
            <a:endParaRPr lang="en-US" sz="2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-ECAL-Layers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4200" y="2362200"/>
            <a:ext cx="5638800" cy="41243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7800" y="228601"/>
            <a:ext cx="6172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    ECAL in 10 Layers</a:t>
            </a:r>
            <a:endParaRPr lang="en-US" sz="44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438400"/>
            <a:ext cx="2460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Layer Consists of </a:t>
            </a:r>
            <a:endParaRPr lang="en-US" dirty="0" smtClean="0"/>
          </a:p>
          <a:p>
            <a:r>
              <a:rPr lang="en-US" dirty="0" smtClean="0"/>
              <a:t>thicknesses </a:t>
            </a:r>
            <a:endParaRPr lang="en-US" dirty="0" smtClean="0"/>
          </a:p>
          <a:p>
            <a:r>
              <a:rPr lang="en-US" dirty="0" err="1" smtClean="0"/>
              <a:t>Pb</a:t>
            </a:r>
            <a:r>
              <a:rPr lang="en-US" dirty="0" smtClean="0"/>
              <a:t> Absorber ( .175 cm ) </a:t>
            </a:r>
            <a:endParaRPr lang="en-US" dirty="0" smtClean="0"/>
          </a:p>
          <a:p>
            <a:r>
              <a:rPr lang="en-US" dirty="0" err="1" smtClean="0"/>
              <a:t>Scintillator</a:t>
            </a:r>
            <a:r>
              <a:rPr lang="en-US" dirty="0" smtClean="0"/>
              <a:t>   ( 1.0 cm   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superModule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0" y="381000"/>
            <a:ext cx="6096000" cy="57911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905000"/>
            <a:ext cx="23519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80 Vertical </a:t>
            </a:r>
            <a:endParaRPr lang="en-US" dirty="0" smtClean="0"/>
          </a:p>
          <a:p>
            <a:r>
              <a:rPr lang="en-US" dirty="0" smtClean="0"/>
              <a:t>Strips of </a:t>
            </a:r>
            <a:r>
              <a:rPr lang="en-US" dirty="0" err="1" smtClean="0"/>
              <a:t>Scintillator</a:t>
            </a:r>
            <a:r>
              <a:rPr lang="en-US" dirty="0" smtClean="0"/>
              <a:t> in </a:t>
            </a:r>
            <a:endParaRPr lang="en-US" dirty="0" smtClean="0"/>
          </a:p>
          <a:p>
            <a:r>
              <a:rPr lang="en-US" dirty="0" smtClean="0"/>
              <a:t>each X-Type Module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Length 200 cm</a:t>
            </a:r>
            <a:endParaRPr lang="en-US" dirty="0" smtClean="0"/>
          </a:p>
          <a:p>
            <a:r>
              <a:rPr lang="en-US" dirty="0" smtClean="0"/>
              <a:t>Width   2.5  cm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1768</Words>
  <Application>Kingsoft Office WPP</Application>
  <PresentationFormat>On-screen Show (4:3)</PresentationFormat>
  <Paragraphs>91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Default Design</vt:lpstr>
      <vt:lpstr>1_Custom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pbaba369</cp:lastModifiedBy>
  <cp:revision>8</cp:revision>
  <dcterms:created xsi:type="dcterms:W3CDTF">2018-11-01T09:35:51Z</dcterms:created>
  <dcterms:modified xsi:type="dcterms:W3CDTF">2018-11-01T09:35:51Z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16393Ԭ-10.1.0.5707</vt:lpwstr>
  </property>
</Properties>
</file>